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bin" ContentType="application/vnd.openxmlformats-officedocument.oleObject"/>
  <Default Extension="vml" ContentType="application/vnd.openxmlformats-officedocument.vmlDrawing"/>
  <Default Extension="wdp" ContentType="image/vnd.ms-photo"/>
  <Default Extension="png" ContentType="image/png"/>
  <Default Extension="wmf" ContentType="image/x-wmf"/>
  <Default Extension="vsdx" ContentType="application/vnd.ms-visio.drawing"/>
  <Default Extension="gif" ContentType="image/gif"/>
  <Default Extension="tmp"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40.xml" ContentType="application/vnd.openxmlformats-officedocument.presentationml.tags+xml"/>
  <Override PartName="/ppt/notesSlides/notesSlide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xml" ContentType="application/vnd.openxmlformats-officedocument.presentationml.notesSlide+xml"/>
  <Override PartName="/ppt/tags/tag85.xml" ContentType="application/vnd.openxmlformats-officedocument.presentationml.tags+xml"/>
  <Override PartName="/ppt/notesSlides/notesSlide3.xml" ContentType="application/vnd.openxmlformats-officedocument.presentationml.notesSlide+xml"/>
  <Override PartName="/ppt/tags/tag8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ags/tag87.xml" ContentType="application/vnd.openxmlformats-officedocument.presentationml.tags+xml"/>
  <Override PartName="/ppt/notesSlides/notesSlide5.xml" ContentType="application/vnd.openxmlformats-officedocument.presentationml.notesSlide+xml"/>
  <Override PartName="/ppt/tags/tag8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0.xml" ContentType="application/vnd.openxmlformats-officedocument.presentationml.tags+xml"/>
  <Override PartName="/ppt/notesSlides/notesSlide12.xml" ContentType="application/vnd.openxmlformats-officedocument.presentationml.notesSlide+xml"/>
  <Override PartName="/ppt/tags/tag91.xml" ContentType="application/vnd.openxmlformats-officedocument.presentationml.tags+xml"/>
  <Override PartName="/ppt/notesSlides/notesSlide13.xml" ContentType="application/vnd.openxmlformats-officedocument.presentationml.notesSlide+xml"/>
  <Override PartName="/ppt/tags/tag92.xml" ContentType="application/vnd.openxmlformats-officedocument.presentationml.tags+xml"/>
  <Override PartName="/ppt/notesSlides/notesSlide14.xml" ContentType="application/vnd.openxmlformats-officedocument.presentationml.notesSlide+xml"/>
  <Override PartName="/ppt/tags/tag93.xml" ContentType="application/vnd.openxmlformats-officedocument.presentationml.tags+xml"/>
  <Override PartName="/ppt/notesSlides/notesSlide15.xml" ContentType="application/vnd.openxmlformats-officedocument.presentationml.notesSlide+xml"/>
  <Override PartName="/ppt/tags/tag94.xml" ContentType="application/vnd.openxmlformats-officedocument.presentationml.tags+xml"/>
  <Override PartName="/ppt/notesSlides/notesSlide16.xml" ContentType="application/vnd.openxmlformats-officedocument.presentationml.notesSlide+xml"/>
  <Override PartName="/ppt/tags/tag95.xml" ContentType="application/vnd.openxmlformats-officedocument.presentationml.tags+xml"/>
  <Override PartName="/ppt/notesSlides/notesSlide17.xml" ContentType="application/vnd.openxmlformats-officedocument.presentationml.notesSlide+xml"/>
  <Override PartName="/ppt/tags/tag96.xml" ContentType="application/vnd.openxmlformats-officedocument.presentationml.tags+xml"/>
  <Override PartName="/ppt/notesSlides/notesSlide18.xml" ContentType="application/vnd.openxmlformats-officedocument.presentationml.notesSlide+xml"/>
  <Override PartName="/ppt/tags/tag97.xml" ContentType="application/vnd.openxmlformats-officedocument.presentationml.tags+xml"/>
  <Override PartName="/ppt/notesSlides/notesSlide19.xml" ContentType="application/vnd.openxmlformats-officedocument.presentationml.notesSlide+xml"/>
  <Override PartName="/ppt/tags/tag98.xml" ContentType="application/vnd.openxmlformats-officedocument.presentationml.tags+xml"/>
  <Override PartName="/ppt/notesSlides/notesSlide20.xml" ContentType="application/vnd.openxmlformats-officedocument.presentationml.notesSlide+xml"/>
  <Override PartName="/ppt/tags/tag99.xml" ContentType="application/vnd.openxmlformats-officedocument.presentationml.tags+xml"/>
  <Override PartName="/ppt/notesSlides/notesSlide21.xml" ContentType="application/vnd.openxmlformats-officedocument.presentationml.notesSlide+xml"/>
  <Override PartName="/ppt/tags/tag100.xml" ContentType="application/vnd.openxmlformats-officedocument.presentationml.tags+xml"/>
  <Override PartName="/ppt/notesSlides/notesSlide2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0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0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1" r:id="rId2"/>
    <p:sldMasterId id="2147483803" r:id="rId3"/>
  </p:sldMasterIdLst>
  <p:notesMasterIdLst>
    <p:notesMasterId r:id="rId191"/>
  </p:notesMasterIdLst>
  <p:handoutMasterIdLst>
    <p:handoutMasterId r:id="rId192"/>
  </p:handoutMasterIdLst>
  <p:sldIdLst>
    <p:sldId id="256" r:id="rId4"/>
    <p:sldId id="257" r:id="rId5"/>
    <p:sldId id="259" r:id="rId6"/>
    <p:sldId id="260" r:id="rId7"/>
    <p:sldId id="261" r:id="rId8"/>
    <p:sldId id="262" r:id="rId9"/>
    <p:sldId id="418" r:id="rId10"/>
    <p:sldId id="428" r:id="rId11"/>
    <p:sldId id="419" r:id="rId12"/>
    <p:sldId id="781" r:id="rId13"/>
    <p:sldId id="674" r:id="rId14"/>
    <p:sldId id="675" r:id="rId15"/>
    <p:sldId id="676" r:id="rId16"/>
    <p:sldId id="677" r:id="rId17"/>
    <p:sldId id="678" r:id="rId18"/>
    <p:sldId id="679" r:id="rId19"/>
    <p:sldId id="680" r:id="rId20"/>
    <p:sldId id="681" r:id="rId21"/>
    <p:sldId id="682" r:id="rId22"/>
    <p:sldId id="782" r:id="rId23"/>
    <p:sldId id="526" r:id="rId24"/>
    <p:sldId id="527" r:id="rId25"/>
    <p:sldId id="538" r:id="rId26"/>
    <p:sldId id="544" r:id="rId27"/>
    <p:sldId id="551" r:id="rId28"/>
    <p:sldId id="554" r:id="rId29"/>
    <p:sldId id="559" r:id="rId30"/>
    <p:sldId id="561" r:id="rId31"/>
    <p:sldId id="563" r:id="rId32"/>
    <p:sldId id="566" r:id="rId33"/>
    <p:sldId id="580" r:id="rId34"/>
    <p:sldId id="573" r:id="rId35"/>
    <p:sldId id="572" r:id="rId36"/>
    <p:sldId id="581" r:id="rId37"/>
    <p:sldId id="584" r:id="rId38"/>
    <p:sldId id="585" r:id="rId39"/>
    <p:sldId id="608" r:id="rId40"/>
    <p:sldId id="609" r:id="rId41"/>
    <p:sldId id="610" r:id="rId42"/>
    <p:sldId id="611" r:id="rId43"/>
    <p:sldId id="614" r:id="rId44"/>
    <p:sldId id="615" r:id="rId45"/>
    <p:sldId id="616" r:id="rId46"/>
    <p:sldId id="622" r:id="rId47"/>
    <p:sldId id="623" r:id="rId48"/>
    <p:sldId id="624" r:id="rId49"/>
    <p:sldId id="625" r:id="rId50"/>
    <p:sldId id="626" r:id="rId51"/>
    <p:sldId id="627" r:id="rId52"/>
    <p:sldId id="629" r:id="rId53"/>
    <p:sldId id="630" r:id="rId54"/>
    <p:sldId id="631" r:id="rId55"/>
    <p:sldId id="632" r:id="rId56"/>
    <p:sldId id="633" r:id="rId57"/>
    <p:sldId id="634" r:id="rId58"/>
    <p:sldId id="635" r:id="rId59"/>
    <p:sldId id="636" r:id="rId60"/>
    <p:sldId id="637" r:id="rId61"/>
    <p:sldId id="639" r:id="rId62"/>
    <p:sldId id="641" r:id="rId63"/>
    <p:sldId id="642" r:id="rId64"/>
    <p:sldId id="643" r:id="rId65"/>
    <p:sldId id="649" r:id="rId66"/>
    <p:sldId id="650" r:id="rId67"/>
    <p:sldId id="652" r:id="rId68"/>
    <p:sldId id="653" r:id="rId69"/>
    <p:sldId id="654" r:id="rId70"/>
    <p:sldId id="655" r:id="rId71"/>
    <p:sldId id="670" r:id="rId72"/>
    <p:sldId id="671" r:id="rId73"/>
    <p:sldId id="672" r:id="rId74"/>
    <p:sldId id="673" r:id="rId75"/>
    <p:sldId id="683" r:id="rId76"/>
    <p:sldId id="263" r:id="rId77"/>
    <p:sldId id="264" r:id="rId78"/>
    <p:sldId id="265" r:id="rId79"/>
    <p:sldId id="463" r:id="rId80"/>
    <p:sldId id="522" r:id="rId81"/>
    <p:sldId id="290" r:id="rId82"/>
    <p:sldId id="303" r:id="rId83"/>
    <p:sldId id="362" r:id="rId84"/>
    <p:sldId id="363" r:id="rId85"/>
    <p:sldId id="364" r:id="rId86"/>
    <p:sldId id="365" r:id="rId87"/>
    <p:sldId id="366" r:id="rId88"/>
    <p:sldId id="367" r:id="rId89"/>
    <p:sldId id="368" r:id="rId90"/>
    <p:sldId id="370" r:id="rId91"/>
    <p:sldId id="371" r:id="rId92"/>
    <p:sldId id="372" r:id="rId93"/>
    <p:sldId id="373" r:id="rId94"/>
    <p:sldId id="801" r:id="rId95"/>
    <p:sldId id="387" r:id="rId96"/>
    <p:sldId id="388" r:id="rId97"/>
    <p:sldId id="389" r:id="rId98"/>
    <p:sldId id="390" r:id="rId99"/>
    <p:sldId id="391" r:id="rId100"/>
    <p:sldId id="802" r:id="rId101"/>
    <p:sldId id="804" r:id="rId102"/>
    <p:sldId id="805" r:id="rId103"/>
    <p:sldId id="806" r:id="rId104"/>
    <p:sldId id="807" r:id="rId105"/>
    <p:sldId id="808" r:id="rId106"/>
    <p:sldId id="809" r:id="rId107"/>
    <p:sldId id="823" r:id="rId108"/>
    <p:sldId id="824" r:id="rId109"/>
    <p:sldId id="825" r:id="rId110"/>
    <p:sldId id="826" r:id="rId111"/>
    <p:sldId id="827" r:id="rId112"/>
    <p:sldId id="828" r:id="rId113"/>
    <p:sldId id="829" r:id="rId114"/>
    <p:sldId id="830" r:id="rId115"/>
    <p:sldId id="684" r:id="rId116"/>
    <p:sldId id="685" r:id="rId117"/>
    <p:sldId id="523" r:id="rId118"/>
    <p:sldId id="516" r:id="rId119"/>
    <p:sldId id="690" r:id="rId120"/>
    <p:sldId id="692" r:id="rId121"/>
    <p:sldId id="695" r:id="rId122"/>
    <p:sldId id="696" r:id="rId123"/>
    <p:sldId id="697" r:id="rId124"/>
    <p:sldId id="698" r:id="rId125"/>
    <p:sldId id="699" r:id="rId126"/>
    <p:sldId id="701" r:id="rId127"/>
    <p:sldId id="702" r:id="rId128"/>
    <p:sldId id="703" r:id="rId129"/>
    <p:sldId id="705" r:id="rId130"/>
    <p:sldId id="706" r:id="rId131"/>
    <p:sldId id="707" r:id="rId132"/>
    <p:sldId id="708" r:id="rId133"/>
    <p:sldId id="709" r:id="rId134"/>
    <p:sldId id="710" r:id="rId135"/>
    <p:sldId id="711" r:id="rId136"/>
    <p:sldId id="712" r:id="rId137"/>
    <p:sldId id="713" r:id="rId138"/>
    <p:sldId id="714" r:id="rId139"/>
    <p:sldId id="717" r:id="rId140"/>
    <p:sldId id="718" r:id="rId141"/>
    <p:sldId id="784" r:id="rId142"/>
    <p:sldId id="785" r:id="rId143"/>
    <p:sldId id="786" r:id="rId144"/>
    <p:sldId id="787" r:id="rId145"/>
    <p:sldId id="788" r:id="rId146"/>
    <p:sldId id="789" r:id="rId147"/>
    <p:sldId id="790" r:id="rId148"/>
    <p:sldId id="791" r:id="rId149"/>
    <p:sldId id="792" r:id="rId150"/>
    <p:sldId id="793" r:id="rId151"/>
    <p:sldId id="794" r:id="rId152"/>
    <p:sldId id="795" r:id="rId153"/>
    <p:sldId id="796" r:id="rId154"/>
    <p:sldId id="797" r:id="rId155"/>
    <p:sldId id="798" r:id="rId156"/>
    <p:sldId id="799" r:id="rId157"/>
    <p:sldId id="800" r:id="rId158"/>
    <p:sldId id="783" r:id="rId159"/>
    <p:sldId id="731" r:id="rId160"/>
    <p:sldId id="732" r:id="rId161"/>
    <p:sldId id="747" r:id="rId162"/>
    <p:sldId id="748" r:id="rId163"/>
    <p:sldId id="749" r:id="rId164"/>
    <p:sldId id="750" r:id="rId165"/>
    <p:sldId id="751" r:id="rId166"/>
    <p:sldId id="752" r:id="rId167"/>
    <p:sldId id="753" r:id="rId168"/>
    <p:sldId id="754" r:id="rId169"/>
    <p:sldId id="755" r:id="rId170"/>
    <p:sldId id="756" r:id="rId171"/>
    <p:sldId id="757" r:id="rId172"/>
    <p:sldId id="758" r:id="rId173"/>
    <p:sldId id="759" r:id="rId174"/>
    <p:sldId id="760" r:id="rId175"/>
    <p:sldId id="762" r:id="rId176"/>
    <p:sldId id="763" r:id="rId177"/>
    <p:sldId id="764" r:id="rId178"/>
    <p:sldId id="765" r:id="rId179"/>
    <p:sldId id="766" r:id="rId180"/>
    <p:sldId id="767" r:id="rId181"/>
    <p:sldId id="768" r:id="rId182"/>
    <p:sldId id="769" r:id="rId183"/>
    <p:sldId id="770" r:id="rId184"/>
    <p:sldId id="771" r:id="rId185"/>
    <p:sldId id="772" r:id="rId186"/>
    <p:sldId id="773" r:id="rId187"/>
    <p:sldId id="774" r:id="rId188"/>
    <p:sldId id="775" r:id="rId189"/>
    <p:sldId id="517" r:id="rId190"/>
  </p:sldIdLst>
  <p:sldSz cx="9144000" cy="6858000" type="screen4x3"/>
  <p:notesSz cx="7099300" cy="10234613"/>
  <p:custDataLst>
    <p:tags r:id="rId193"/>
  </p:custDataLst>
  <p:defaultTextStyle>
    <a:defPPr>
      <a:defRPr lang="en-US"/>
    </a:defPPr>
    <a:lvl1pPr algn="l" rtl="0" fontAlgn="base">
      <a:spcBef>
        <a:spcPct val="0"/>
      </a:spcBef>
      <a:spcAft>
        <a:spcPct val="0"/>
      </a:spcAft>
      <a:defRPr sz="2000" kern="1200">
        <a:solidFill>
          <a:srgbClr val="000000"/>
        </a:solidFill>
        <a:latin typeface="Arial" charset="0"/>
        <a:ea typeface="宋体" pitchFamily="2" charset="-122"/>
        <a:cs typeface="+mn-cs"/>
      </a:defRPr>
    </a:lvl1pPr>
    <a:lvl2pPr marL="457200" algn="l" rtl="0" fontAlgn="base">
      <a:spcBef>
        <a:spcPct val="0"/>
      </a:spcBef>
      <a:spcAft>
        <a:spcPct val="0"/>
      </a:spcAft>
      <a:defRPr sz="2000" kern="1200">
        <a:solidFill>
          <a:srgbClr val="000000"/>
        </a:solidFill>
        <a:latin typeface="Arial" charset="0"/>
        <a:ea typeface="宋体" pitchFamily="2" charset="-122"/>
        <a:cs typeface="+mn-cs"/>
      </a:defRPr>
    </a:lvl2pPr>
    <a:lvl3pPr marL="914400" algn="l" rtl="0" fontAlgn="base">
      <a:spcBef>
        <a:spcPct val="0"/>
      </a:spcBef>
      <a:spcAft>
        <a:spcPct val="0"/>
      </a:spcAft>
      <a:defRPr sz="2000" kern="1200">
        <a:solidFill>
          <a:srgbClr val="000000"/>
        </a:solidFill>
        <a:latin typeface="Arial" charset="0"/>
        <a:ea typeface="宋体" pitchFamily="2" charset="-122"/>
        <a:cs typeface="+mn-cs"/>
      </a:defRPr>
    </a:lvl3pPr>
    <a:lvl4pPr marL="1371600" algn="l" rtl="0" fontAlgn="base">
      <a:spcBef>
        <a:spcPct val="0"/>
      </a:spcBef>
      <a:spcAft>
        <a:spcPct val="0"/>
      </a:spcAft>
      <a:defRPr sz="2000" kern="1200">
        <a:solidFill>
          <a:srgbClr val="000000"/>
        </a:solidFill>
        <a:latin typeface="Arial" charset="0"/>
        <a:ea typeface="宋体" pitchFamily="2" charset="-122"/>
        <a:cs typeface="+mn-cs"/>
      </a:defRPr>
    </a:lvl4pPr>
    <a:lvl5pPr marL="1828800" algn="l" rtl="0" fontAlgn="base">
      <a:spcBef>
        <a:spcPct val="0"/>
      </a:spcBef>
      <a:spcAft>
        <a:spcPct val="0"/>
      </a:spcAft>
      <a:defRPr sz="2000" kern="1200">
        <a:solidFill>
          <a:srgbClr val="000000"/>
        </a:solidFill>
        <a:latin typeface="Arial" charset="0"/>
        <a:ea typeface="宋体" pitchFamily="2" charset="-122"/>
        <a:cs typeface="+mn-cs"/>
      </a:defRPr>
    </a:lvl5pPr>
    <a:lvl6pPr marL="2286000" algn="l" defTabSz="914400" rtl="0" eaLnBrk="1" latinLnBrk="0" hangingPunct="1">
      <a:defRPr sz="2000" kern="1200">
        <a:solidFill>
          <a:srgbClr val="000000"/>
        </a:solidFill>
        <a:latin typeface="Arial" charset="0"/>
        <a:ea typeface="宋体" pitchFamily="2" charset="-122"/>
        <a:cs typeface="+mn-cs"/>
      </a:defRPr>
    </a:lvl6pPr>
    <a:lvl7pPr marL="2743200" algn="l" defTabSz="914400" rtl="0" eaLnBrk="1" latinLnBrk="0" hangingPunct="1">
      <a:defRPr sz="2000" kern="1200">
        <a:solidFill>
          <a:srgbClr val="000000"/>
        </a:solidFill>
        <a:latin typeface="Arial" charset="0"/>
        <a:ea typeface="宋体" pitchFamily="2" charset="-122"/>
        <a:cs typeface="+mn-cs"/>
      </a:defRPr>
    </a:lvl7pPr>
    <a:lvl8pPr marL="3200400" algn="l" defTabSz="914400" rtl="0" eaLnBrk="1" latinLnBrk="0" hangingPunct="1">
      <a:defRPr sz="2000" kern="1200">
        <a:solidFill>
          <a:srgbClr val="000000"/>
        </a:solidFill>
        <a:latin typeface="Arial" charset="0"/>
        <a:ea typeface="宋体" pitchFamily="2" charset="-122"/>
        <a:cs typeface="+mn-cs"/>
      </a:defRPr>
    </a:lvl8pPr>
    <a:lvl9pPr marL="3657600" algn="l" defTabSz="914400" rtl="0" eaLnBrk="1" latinLnBrk="0" hangingPunct="1">
      <a:defRPr sz="2000" kern="1200">
        <a:solidFill>
          <a:srgbClr val="000000"/>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1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224">
          <p15:clr>
            <a:srgbClr val="A4A3A4"/>
          </p15:clr>
        </p15:guide>
        <p15:guide id="4"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00A44A"/>
    <a:srgbClr val="5DBA00"/>
    <a:srgbClr val="00A249"/>
    <a:srgbClr val="00FF00"/>
    <a:srgbClr val="008080"/>
    <a:srgbClr val="DB8BD5"/>
    <a:srgbClr val="FF6600"/>
    <a:srgbClr val="B6DD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6" autoAdjust="0"/>
    <p:restoredTop sz="87937" autoAdjust="0"/>
  </p:normalViewPr>
  <p:slideViewPr>
    <p:cSldViewPr snapToObjects="1">
      <p:cViewPr varScale="1">
        <p:scale>
          <a:sx n="85" d="100"/>
          <a:sy n="85" d="100"/>
        </p:scale>
        <p:origin x="832" y="176"/>
      </p:cViewPr>
      <p:guideLst>
        <p:guide orient="horz" pos="2160"/>
        <p:guide pos="158"/>
      </p:guideLst>
    </p:cSldViewPr>
  </p:slideViewPr>
  <p:outlineViewPr>
    <p:cViewPr>
      <p:scale>
        <a:sx n="33" d="100"/>
        <a:sy n="33" d="100"/>
      </p:scale>
      <p:origin x="0" y="23424"/>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65" d="100"/>
          <a:sy n="65" d="100"/>
        </p:scale>
        <p:origin x="-2844" y="-114"/>
      </p:cViewPr>
      <p:guideLst>
        <p:guide orient="horz" pos="2880"/>
        <p:guide pos="2160"/>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39.xml"/><Relationship Id="rId143" Type="http://schemas.openxmlformats.org/officeDocument/2006/relationships/slide" Target="slides/slide140.xml"/><Relationship Id="rId144" Type="http://schemas.openxmlformats.org/officeDocument/2006/relationships/slide" Target="slides/slide141.xml"/><Relationship Id="rId145" Type="http://schemas.openxmlformats.org/officeDocument/2006/relationships/slide" Target="slides/slide142.xml"/><Relationship Id="rId146" Type="http://schemas.openxmlformats.org/officeDocument/2006/relationships/slide" Target="slides/slide143.xml"/><Relationship Id="rId147" Type="http://schemas.openxmlformats.org/officeDocument/2006/relationships/slide" Target="slides/slide144.xml"/><Relationship Id="rId148" Type="http://schemas.openxmlformats.org/officeDocument/2006/relationships/slide" Target="slides/slide145.xml"/><Relationship Id="rId149" Type="http://schemas.openxmlformats.org/officeDocument/2006/relationships/slide" Target="slides/slide146.xml"/><Relationship Id="rId180" Type="http://schemas.openxmlformats.org/officeDocument/2006/relationships/slide" Target="slides/slide177.xml"/><Relationship Id="rId181" Type="http://schemas.openxmlformats.org/officeDocument/2006/relationships/slide" Target="slides/slide178.xml"/><Relationship Id="rId182" Type="http://schemas.openxmlformats.org/officeDocument/2006/relationships/slide" Target="slides/slide179.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83" Type="http://schemas.openxmlformats.org/officeDocument/2006/relationships/slide" Target="slides/slide180.xml"/><Relationship Id="rId184" Type="http://schemas.openxmlformats.org/officeDocument/2006/relationships/slide" Target="slides/slide181.xml"/><Relationship Id="rId185" Type="http://schemas.openxmlformats.org/officeDocument/2006/relationships/slide" Target="slides/slide182.xml"/><Relationship Id="rId186" Type="http://schemas.openxmlformats.org/officeDocument/2006/relationships/slide" Target="slides/slide183.xml"/><Relationship Id="rId187" Type="http://schemas.openxmlformats.org/officeDocument/2006/relationships/slide" Target="slides/slide184.xml"/><Relationship Id="rId188" Type="http://schemas.openxmlformats.org/officeDocument/2006/relationships/slide" Target="slides/slide185.xml"/><Relationship Id="rId189" Type="http://schemas.openxmlformats.org/officeDocument/2006/relationships/slide" Target="slides/slide18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150" Type="http://schemas.openxmlformats.org/officeDocument/2006/relationships/slide" Target="slides/slide147.xml"/><Relationship Id="rId151" Type="http://schemas.openxmlformats.org/officeDocument/2006/relationships/slide" Target="slides/slide148.xml"/><Relationship Id="rId152" Type="http://schemas.openxmlformats.org/officeDocument/2006/relationships/slide" Target="slides/slide14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53" Type="http://schemas.openxmlformats.org/officeDocument/2006/relationships/slide" Target="slides/slide150.xml"/><Relationship Id="rId154" Type="http://schemas.openxmlformats.org/officeDocument/2006/relationships/slide" Target="slides/slide151.xml"/><Relationship Id="rId155" Type="http://schemas.openxmlformats.org/officeDocument/2006/relationships/slide" Target="slides/slide152.xml"/><Relationship Id="rId156" Type="http://schemas.openxmlformats.org/officeDocument/2006/relationships/slide" Target="slides/slide153.xml"/><Relationship Id="rId157" Type="http://schemas.openxmlformats.org/officeDocument/2006/relationships/slide" Target="slides/slide154.xml"/><Relationship Id="rId158" Type="http://schemas.openxmlformats.org/officeDocument/2006/relationships/slide" Target="slides/slide155.xml"/><Relationship Id="rId159" Type="http://schemas.openxmlformats.org/officeDocument/2006/relationships/slide" Target="slides/slide156.xml"/><Relationship Id="rId190" Type="http://schemas.openxmlformats.org/officeDocument/2006/relationships/slide" Target="slides/slide187.xml"/><Relationship Id="rId191" Type="http://schemas.openxmlformats.org/officeDocument/2006/relationships/notesMaster" Target="notesMasters/notesMaster1.xml"/><Relationship Id="rId192" Type="http://schemas.openxmlformats.org/officeDocument/2006/relationships/handoutMaster" Target="handoutMasters/handoutMaster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93" Type="http://schemas.openxmlformats.org/officeDocument/2006/relationships/tags" Target="tags/tag1.xml"/><Relationship Id="rId194" Type="http://schemas.openxmlformats.org/officeDocument/2006/relationships/presProps" Target="presProps.xml"/><Relationship Id="rId195" Type="http://schemas.openxmlformats.org/officeDocument/2006/relationships/viewProps" Target="viewProps.xml"/><Relationship Id="rId196" Type="http://schemas.openxmlformats.org/officeDocument/2006/relationships/theme" Target="theme/theme1.xml"/><Relationship Id="rId197" Type="http://schemas.openxmlformats.org/officeDocument/2006/relationships/tableStyles" Target="tableStyles.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160" Type="http://schemas.openxmlformats.org/officeDocument/2006/relationships/slide" Target="slides/slide157.xml"/><Relationship Id="rId161" Type="http://schemas.openxmlformats.org/officeDocument/2006/relationships/slide" Target="slides/slide158.xml"/><Relationship Id="rId162" Type="http://schemas.openxmlformats.org/officeDocument/2006/relationships/slide" Target="slides/slide15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63" Type="http://schemas.openxmlformats.org/officeDocument/2006/relationships/slide" Target="slides/slide160.xml"/><Relationship Id="rId164" Type="http://schemas.openxmlformats.org/officeDocument/2006/relationships/slide" Target="slides/slide161.xml"/><Relationship Id="rId165" Type="http://schemas.openxmlformats.org/officeDocument/2006/relationships/slide" Target="slides/slide162.xml"/><Relationship Id="rId166" Type="http://schemas.openxmlformats.org/officeDocument/2006/relationships/slide" Target="slides/slide163.xml"/><Relationship Id="rId167" Type="http://schemas.openxmlformats.org/officeDocument/2006/relationships/slide" Target="slides/slide164.xml"/><Relationship Id="rId168" Type="http://schemas.openxmlformats.org/officeDocument/2006/relationships/slide" Target="slides/slide165.xml"/><Relationship Id="rId169" Type="http://schemas.openxmlformats.org/officeDocument/2006/relationships/slide" Target="slides/slide16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slide" Target="slides/slide134.xml"/><Relationship Id="rId138" Type="http://schemas.openxmlformats.org/officeDocument/2006/relationships/slide" Target="slides/slide135.xml"/><Relationship Id="rId139" Type="http://schemas.openxmlformats.org/officeDocument/2006/relationships/slide" Target="slides/slide136.xml"/><Relationship Id="rId170" Type="http://schemas.openxmlformats.org/officeDocument/2006/relationships/slide" Target="slides/slide167.xml"/><Relationship Id="rId171" Type="http://schemas.openxmlformats.org/officeDocument/2006/relationships/slide" Target="slides/slide168.xml"/><Relationship Id="rId172" Type="http://schemas.openxmlformats.org/officeDocument/2006/relationships/slide" Target="slides/slide169.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173" Type="http://schemas.openxmlformats.org/officeDocument/2006/relationships/slide" Target="slides/slide170.xml"/><Relationship Id="rId174" Type="http://schemas.openxmlformats.org/officeDocument/2006/relationships/slide" Target="slides/slide171.xml"/><Relationship Id="rId175" Type="http://schemas.openxmlformats.org/officeDocument/2006/relationships/slide" Target="slides/slide172.xml"/><Relationship Id="rId176" Type="http://schemas.openxmlformats.org/officeDocument/2006/relationships/slide" Target="slides/slide173.xml"/><Relationship Id="rId177" Type="http://schemas.openxmlformats.org/officeDocument/2006/relationships/slide" Target="slides/slide174.xml"/><Relationship Id="rId178" Type="http://schemas.openxmlformats.org/officeDocument/2006/relationships/slide" Target="slides/slide175.xml"/><Relationship Id="rId179" Type="http://schemas.openxmlformats.org/officeDocument/2006/relationships/slide" Target="slides/slide17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100" Type="http://schemas.openxmlformats.org/officeDocument/2006/relationships/slide" Target="slides/slide97.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40" Type="http://schemas.openxmlformats.org/officeDocument/2006/relationships/slide" Target="slides/slide137.xml"/><Relationship Id="rId141" Type="http://schemas.openxmlformats.org/officeDocument/2006/relationships/slide" Target="slides/slide1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invertIfNegative val="0"/>
          <c:cat>
            <c:numRef>
              <c:f>Sheet1!$A$2:$A$6</c:f>
              <c:numCache>
                <c:formatCode>General</c:formatCode>
                <c:ptCount val="5"/>
                <c:pt idx="0">
                  <c:v>2010.0</c:v>
                </c:pt>
                <c:pt idx="1">
                  <c:v>2011.0</c:v>
                </c:pt>
                <c:pt idx="2">
                  <c:v>2012.0</c:v>
                </c:pt>
                <c:pt idx="4">
                  <c:v>2020.0</c:v>
                </c:pt>
              </c:numCache>
            </c:numRef>
          </c:cat>
          <c:val>
            <c:numRef>
              <c:f>Sheet1!$B$2:$B$6</c:f>
              <c:numCache>
                <c:formatCode>General</c:formatCode>
                <c:ptCount val="5"/>
                <c:pt idx="0">
                  <c:v>1.0</c:v>
                </c:pt>
                <c:pt idx="1">
                  <c:v>2.0</c:v>
                </c:pt>
                <c:pt idx="2">
                  <c:v>4.0</c:v>
                </c:pt>
                <c:pt idx="4">
                  <c:v>20.0</c:v>
                </c:pt>
              </c:numCache>
            </c:numRef>
          </c:val>
        </c:ser>
        <c:dLbls>
          <c:showLegendKey val="0"/>
          <c:showVal val="0"/>
          <c:showCatName val="0"/>
          <c:showSerName val="0"/>
          <c:showPercent val="0"/>
          <c:showBubbleSize val="0"/>
        </c:dLbls>
        <c:gapWidth val="150"/>
        <c:axId val="2102751424"/>
        <c:axId val="2102754272"/>
      </c:barChart>
      <c:catAx>
        <c:axId val="2102751424"/>
        <c:scaling>
          <c:orientation val="minMax"/>
        </c:scaling>
        <c:delete val="0"/>
        <c:axPos val="b"/>
        <c:numFmt formatCode="General" sourceLinked="1"/>
        <c:majorTickMark val="out"/>
        <c:minorTickMark val="none"/>
        <c:tickLblPos val="nextTo"/>
        <c:crossAx val="2102754272"/>
        <c:crosses val="autoZero"/>
        <c:auto val="1"/>
        <c:lblAlgn val="ctr"/>
        <c:lblOffset val="100"/>
        <c:noMultiLvlLbl val="0"/>
      </c:catAx>
      <c:valAx>
        <c:axId val="2102754272"/>
        <c:scaling>
          <c:orientation val="minMax"/>
          <c:max val="20.0"/>
        </c:scaling>
        <c:delete val="0"/>
        <c:axPos val="l"/>
        <c:majorGridlines/>
        <c:numFmt formatCode="General" sourceLinked="1"/>
        <c:majorTickMark val="out"/>
        <c:minorTickMark val="none"/>
        <c:tickLblPos val="none"/>
        <c:crossAx val="2102751424"/>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71.emf"/><Relationship Id="rId1" Type="http://schemas.openxmlformats.org/officeDocument/2006/relationships/image" Target="../media/image67.emf"/><Relationship Id="rId2" Type="http://schemas.openxmlformats.org/officeDocument/2006/relationships/image" Target="../media/image6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 Id="rId2" Type="http://schemas.openxmlformats.org/officeDocument/2006/relationships/image" Target="../media/image8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wmf"/><Relationship Id="rId2" Type="http://schemas.openxmlformats.org/officeDocument/2006/relationships/image" Target="../media/image8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71.emf"/><Relationship Id="rId1" Type="http://schemas.openxmlformats.org/officeDocument/2006/relationships/image" Target="../media/image67.emf"/><Relationship Id="rId2" Type="http://schemas.openxmlformats.org/officeDocument/2006/relationships/image" Target="../media/image6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6.emf"/><Relationship Id="rId2" Type="http://schemas.openxmlformats.org/officeDocument/2006/relationships/image" Target="../media/image15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solidFill>
                  <a:schemeClr val="tx1"/>
                </a:solidFill>
                <a:latin typeface="Times New Roman" pitchFamily="18" charset="0"/>
                <a:ea typeface="+mn-ea"/>
              </a:defRPr>
            </a:lvl1pPr>
          </a:lstStyle>
          <a:p>
            <a:pPr>
              <a:defRPr/>
            </a:pPr>
            <a:endParaRPr lang="zh-CN" altLang="en-US"/>
          </a:p>
        </p:txBody>
      </p:sp>
      <p:sp>
        <p:nvSpPr>
          <p:cNvPr id="4099" name="Rectangle 3"/>
          <p:cNvSpPr>
            <a:spLocks noGrp="1" noChangeArrowheads="1"/>
          </p:cNvSpPr>
          <p:nvPr>
            <p:ph type="dt" sz="quarter"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solidFill>
                  <a:schemeClr val="tx1"/>
                </a:solidFill>
                <a:latin typeface="Times New Roman" pitchFamily="18" charset="0"/>
                <a:ea typeface="+mn-ea"/>
              </a:defRPr>
            </a:lvl1pPr>
          </a:lstStyle>
          <a:p>
            <a:pPr>
              <a:defRPr/>
            </a:pPr>
            <a:fld id="{A9E116A1-28C6-4717-AD97-D7CC9FEE760B}" type="datetime1">
              <a:rPr lang="zh-CN" altLang="en-US"/>
              <a:pPr>
                <a:defRPr/>
              </a:pPr>
              <a:t>16/5/26</a:t>
            </a:fld>
            <a:endParaRPr lang="en-US" altLang="zh-CN"/>
          </a:p>
        </p:txBody>
      </p:sp>
      <p:sp>
        <p:nvSpPr>
          <p:cNvPr id="4100" name="Rectangle 4"/>
          <p:cNvSpPr>
            <a:spLocks noGrp="1" noChangeArrowheads="1"/>
          </p:cNvSpPr>
          <p:nvPr>
            <p:ph type="ftr" sz="quarter" idx="2"/>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solidFill>
                  <a:schemeClr val="tx1"/>
                </a:solidFill>
                <a:latin typeface="Times New Roman" pitchFamily="18" charset="0"/>
                <a:ea typeface="+mn-ea"/>
              </a:defRPr>
            </a:lvl1pPr>
          </a:lstStyle>
          <a:p>
            <a:pPr>
              <a:defRPr/>
            </a:pPr>
            <a:endParaRPr lang="en-US" altLang="zh-CN"/>
          </a:p>
        </p:txBody>
      </p:sp>
      <p:sp>
        <p:nvSpPr>
          <p:cNvPr id="4101" name="Rectangle 5"/>
          <p:cNvSpPr>
            <a:spLocks noGrp="1" noChangeArrowheads="1"/>
          </p:cNvSpPr>
          <p:nvPr>
            <p:ph type="sldNum" sz="quarter" idx="3"/>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solidFill>
                  <a:schemeClr val="tx1"/>
                </a:solidFill>
                <a:latin typeface="Times New Roman" pitchFamily="18" charset="0"/>
                <a:ea typeface="+mn-ea"/>
              </a:defRPr>
            </a:lvl1pPr>
          </a:lstStyle>
          <a:p>
            <a:pPr>
              <a:defRPr/>
            </a:pPr>
            <a:fld id="{EBF684F7-0FE0-443F-8FB7-2CA8472605B0}" type="slidenum">
              <a:rPr lang="zh-CN" altLang="en-US"/>
              <a:pPr>
                <a:defRPr/>
              </a:pPr>
              <a:t>‹#›</a:t>
            </a:fld>
            <a:endParaRPr lang="en-US" altLang="zh-CN"/>
          </a:p>
        </p:txBody>
      </p:sp>
    </p:spTree>
    <p:extLst>
      <p:ext uri="{BB962C8B-B14F-4D97-AF65-F5344CB8AC3E}">
        <p14:creationId xmlns:p14="http://schemas.microsoft.com/office/powerpoint/2010/main" val="41236697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solidFill>
                  <a:schemeClr val="tx1"/>
                </a:solidFill>
                <a:latin typeface="Times New Roman" pitchFamily="18" charset="0"/>
                <a:ea typeface="+mn-ea"/>
              </a:defRPr>
            </a:lvl1pPr>
          </a:lstStyle>
          <a:p>
            <a:pPr>
              <a:defRPr/>
            </a:pPr>
            <a:endParaRPr lang="zh-CN" altLang="en-US"/>
          </a:p>
        </p:txBody>
      </p:sp>
      <p:sp>
        <p:nvSpPr>
          <p:cNvPr id="5123"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solidFill>
                  <a:schemeClr val="tx1"/>
                </a:solidFill>
                <a:latin typeface="Times New Roman" pitchFamily="18" charset="0"/>
                <a:ea typeface="+mn-ea"/>
              </a:defRPr>
            </a:lvl1pPr>
          </a:lstStyle>
          <a:p>
            <a:pPr>
              <a:defRPr/>
            </a:pPr>
            <a:fld id="{C5253F11-DE08-4D41-9BD1-BCFC45290B63}" type="datetime1">
              <a:rPr lang="zh-CN" altLang="en-US"/>
              <a:pPr>
                <a:defRPr/>
              </a:pPr>
              <a:t>16/5/26</a:t>
            </a:fld>
            <a:endParaRPr lang="en-US" altLang="zh-CN"/>
          </a:p>
        </p:txBody>
      </p:sp>
      <p:sp>
        <p:nvSpPr>
          <p:cNvPr id="2662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altLang="zh-CN" noProof="0" smtClean="0"/>
              <a:t>Textmasterformate durch Klicken bearbeiten</a:t>
            </a:r>
          </a:p>
          <a:p>
            <a:pPr lvl="1"/>
            <a:r>
              <a:rPr lang="en-US" altLang="zh-CN" noProof="0" smtClean="0"/>
              <a:t>Zweite Ebene</a:t>
            </a:r>
          </a:p>
          <a:p>
            <a:pPr lvl="2"/>
            <a:r>
              <a:rPr lang="en-US" altLang="zh-CN" noProof="0" smtClean="0"/>
              <a:t>Dritte Ebene</a:t>
            </a:r>
          </a:p>
          <a:p>
            <a:pPr lvl="3"/>
            <a:r>
              <a:rPr lang="en-US" altLang="zh-CN" noProof="0" smtClean="0"/>
              <a:t>Vierte Ebene</a:t>
            </a:r>
          </a:p>
          <a:p>
            <a:pPr lvl="4"/>
            <a:r>
              <a:rPr lang="en-US" altLang="zh-CN" noProof="0" smtClean="0"/>
              <a:t>Fünfte Ebene</a:t>
            </a:r>
          </a:p>
        </p:txBody>
      </p:sp>
      <p:sp>
        <p:nvSpPr>
          <p:cNvPr id="5126"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solidFill>
                  <a:schemeClr val="tx1"/>
                </a:solidFill>
                <a:latin typeface="Times New Roman" pitchFamily="18" charset="0"/>
                <a:ea typeface="+mn-ea"/>
              </a:defRPr>
            </a:lvl1pPr>
          </a:lstStyle>
          <a:p>
            <a:pPr>
              <a:defRPr/>
            </a:pPr>
            <a:endParaRPr lang="en-US" altLang="zh-CN"/>
          </a:p>
        </p:txBody>
      </p:sp>
      <p:sp>
        <p:nvSpPr>
          <p:cNvPr id="5127"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solidFill>
                  <a:schemeClr val="tx1"/>
                </a:solidFill>
                <a:latin typeface="Times New Roman" pitchFamily="18" charset="0"/>
                <a:ea typeface="+mn-ea"/>
              </a:defRPr>
            </a:lvl1pPr>
          </a:lstStyle>
          <a:p>
            <a:pPr>
              <a:defRPr/>
            </a:pPr>
            <a:fld id="{B35E1F3D-ED9E-405E-AF1C-9F2937595A14}" type="slidenum">
              <a:rPr lang="zh-CN" altLang="en-US"/>
              <a:pPr>
                <a:defRPr/>
              </a:pPr>
              <a:t>‹#›</a:t>
            </a:fld>
            <a:endParaRPr lang="en-US" altLang="zh-CN"/>
          </a:p>
        </p:txBody>
      </p:sp>
    </p:spTree>
    <p:extLst>
      <p:ext uri="{BB962C8B-B14F-4D97-AF65-F5344CB8AC3E}">
        <p14:creationId xmlns:p14="http://schemas.microsoft.com/office/powerpoint/2010/main" val="420323721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p:spPr>
        <p:txBody>
          <a:bodyPr/>
          <a:lstStyle/>
          <a:p>
            <a:pPr eaLnBrk="1" hangingPunct="1"/>
            <a:endParaRPr lang="zh-CN" altLang="en-US" dirty="0" smtClean="0">
              <a:cs typeface="Arial" charset="0"/>
            </a:endParaRPr>
          </a:p>
        </p:txBody>
      </p:sp>
    </p:spTree>
    <p:extLst>
      <p:ext uri="{BB962C8B-B14F-4D97-AF65-F5344CB8AC3E}">
        <p14:creationId xmlns:p14="http://schemas.microsoft.com/office/powerpoint/2010/main" val="2307560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3854087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E5CAE5B-4719-4151-92C9-A79E943F4293}" type="slidenum">
              <a:rPr lang="zh-CN" altLang="en-US" smtClean="0"/>
              <a:pPr/>
              <a:t>31</a:t>
            </a:fld>
            <a:endParaRPr lang="zh-CN" altLang="en-US"/>
          </a:p>
        </p:txBody>
      </p:sp>
    </p:spTree>
    <p:extLst>
      <p:ext uri="{BB962C8B-B14F-4D97-AF65-F5344CB8AC3E}">
        <p14:creationId xmlns:p14="http://schemas.microsoft.com/office/powerpoint/2010/main" val="1920451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16/5/26</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62</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dirty="0" smtClean="0"/>
              <a:t>Vehicular communication is one of the emerging wireless technology whose sole aim is to provide safety and efficiency in the intelligence</a:t>
            </a:r>
            <a:r>
              <a:rPr lang="en-US" altLang="zh-CN" baseline="0" dirty="0" smtClean="0"/>
              <a:t> </a:t>
            </a:r>
            <a:r>
              <a:rPr lang="en-US" altLang="zh-CN" dirty="0" smtClean="0"/>
              <a:t>transportation systems.</a:t>
            </a:r>
            <a:r>
              <a:rPr lang="en-US" altLang="zh-CN" baseline="0" dirty="0" smtClean="0"/>
              <a:t> Now-a-days, VANETs can also provide content downloading services, which covers videos, audios and software.</a:t>
            </a:r>
          </a:p>
          <a:p>
            <a:endParaRPr lang="en-US" altLang="zh-CN" baseline="0" dirty="0" smtClean="0"/>
          </a:p>
          <a:p>
            <a:r>
              <a:rPr lang="en-US" altLang="zh-CN" dirty="0" smtClean="0"/>
              <a:t>Vehicular Communication system consists of two major units known as Road Side Unit which is usually fixed and On-board Unit which is usually mobile and is located in the vehicles. The communication between Road-side Unit and On-board Unit is known as Vehicle-to-Roadside communication (V2R) and the communication between On-Board Units is known as Vehicle-to-Vehicle communication (V2V) communication. </a:t>
            </a:r>
          </a:p>
          <a:p>
            <a:pPr defTabSz="990478" eaLnBrk="1" fontAlgn="auto" hangingPunct="1">
              <a:spcBef>
                <a:spcPts val="0"/>
              </a:spcBef>
              <a:spcAft>
                <a:spcPts val="0"/>
              </a:spcAft>
              <a:defRPr/>
            </a:pPr>
            <a:endParaRPr lang="en-US" altLang="zh-CN" baseline="0" dirty="0" smtClean="0"/>
          </a:p>
        </p:txBody>
      </p:sp>
    </p:spTree>
    <p:extLst>
      <p:ext uri="{BB962C8B-B14F-4D97-AF65-F5344CB8AC3E}">
        <p14:creationId xmlns:p14="http://schemas.microsoft.com/office/powerpoint/2010/main" val="51592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16/5/26</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63</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baseline="0" dirty="0" smtClean="0"/>
              <a:t>We consider the V2V phase of the hybrid solution for PCD in CR-VANETs. There are N OBUs in the network and M packets for dissemination. Each OBU initially possesses only part of the entire content, and need to exchange packets with others. As secondary users, OBUs sense the only PU channel, cooperatively or non-cooperatively, and then access the spectrum when it is unoccupied. The PU data is modeled as a Poisson process with arriving rate lambda. The initial possessed packets of each OBU is randomly distributed among the M packets.</a:t>
            </a:r>
          </a:p>
          <a:p>
            <a:r>
              <a:rPr lang="en-US" altLang="zh-CN" baseline="0" dirty="0" smtClean="0"/>
              <a:t> </a:t>
            </a:r>
          </a:p>
        </p:txBody>
      </p:sp>
    </p:spTree>
    <p:extLst>
      <p:ext uri="{BB962C8B-B14F-4D97-AF65-F5344CB8AC3E}">
        <p14:creationId xmlns:p14="http://schemas.microsoft.com/office/powerpoint/2010/main" val="3134464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16/5/26</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64</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baseline="0" dirty="0" smtClean="0"/>
              <a:t>We divide the V2V phase into slots, and in each slot the V2V channel is assumed to be static. We assume the broadcasted packets can only be received only when a line of sight exists between the transmitter and receiver. </a:t>
            </a:r>
            <a:r>
              <a:rPr lang="en-US" altLang="zh-CN" sz="1300" dirty="0" smtClean="0">
                <a:latin typeface="+mn-lt"/>
                <a:cs typeface="+mn-cs"/>
              </a:rPr>
              <a:t>Here, we only consider the path-loss without any small-scale fading, and the V2V channel capacity is given by. In each slot, we assume each OBU broadcasts at most one packet, with the probability of success given by. The probability of success is assumed to be proportional to the channel capacity.</a:t>
            </a:r>
            <a:endParaRPr lang="en-US" altLang="zh-CN" baseline="0" dirty="0" smtClean="0"/>
          </a:p>
        </p:txBody>
      </p:sp>
    </p:spTree>
    <p:extLst>
      <p:ext uri="{BB962C8B-B14F-4D97-AF65-F5344CB8AC3E}">
        <p14:creationId xmlns:p14="http://schemas.microsoft.com/office/powerpoint/2010/main" val="2347747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16/5/26</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65</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baseline="0" dirty="0" smtClean="0"/>
              <a:t>For improving the total performance from the three aspects, we propose the cooperative scheme, in which cooperation among OBUs are introduced. In the cooperative, the broadcasting OBUs, the set of which is denoted by S, cooperatively sense the PU channel, and access the spectrum by broadcasting the most wanted packets of its neighbors. Note that it is easy to know which is most wanted by neighbors if communication between OBUs are allowed. The question is how to decide S?</a:t>
            </a:r>
          </a:p>
        </p:txBody>
      </p:sp>
    </p:spTree>
    <p:extLst>
      <p:ext uri="{BB962C8B-B14F-4D97-AF65-F5344CB8AC3E}">
        <p14:creationId xmlns:p14="http://schemas.microsoft.com/office/powerpoint/2010/main" val="167500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16/5/26</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66</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baseline="0" dirty="0" smtClean="0"/>
              <a:t>The utility of each OBU is not only decided by its own decision, but also the decisions of other vehicles. For example, if node A successfully broadcast packet x to 2 neighbors lacking x, the corresponding utility is 2. However, if one of A’s neighbor B also received signal from C in the same slot, the hidden terminal problem, then B can not achieve any useful data, which decrease A’s utility to 1. Thus, the utility should not be individually defined, but should be a function of the set of all broadcasting OBUs, or we say, the broadcasting coalition. Also, the cooperation among OBUs needs overhead information, which should be formulated as a cost function. We assume the cost is a linear with the coalition size.</a:t>
            </a:r>
          </a:p>
          <a:p>
            <a:endParaRPr lang="en-US" altLang="zh-CN" baseline="0" dirty="0" smtClean="0"/>
          </a:p>
          <a:p>
            <a:r>
              <a:rPr lang="en-US" altLang="zh-CN" baseline="0" dirty="0" smtClean="0"/>
              <a:t>Explain the meaning of each equation and variables.</a:t>
            </a:r>
          </a:p>
        </p:txBody>
      </p:sp>
    </p:spTree>
    <p:extLst>
      <p:ext uri="{BB962C8B-B14F-4D97-AF65-F5344CB8AC3E}">
        <p14:creationId xmlns:p14="http://schemas.microsoft.com/office/powerpoint/2010/main" val="122309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16/5/26</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67</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r>
              <a:rPr lang="en-US" altLang="zh-CN" sz="1300" dirty="0" smtClean="0">
                <a:latin typeface="+mn-lt"/>
                <a:cs typeface="+mn-cs"/>
              </a:rPr>
              <a:t>We say </a:t>
            </a:r>
            <a:r>
              <a:rPr lang="en-US" altLang="zh-CN" sz="1300" dirty="0" err="1" smtClean="0">
                <a:latin typeface="+mn-lt"/>
                <a:cs typeface="+mn-cs"/>
              </a:rPr>
              <a:t>i</a:t>
            </a:r>
            <a:r>
              <a:rPr lang="en-US" altLang="zh-CN" sz="1300" dirty="0" smtClean="0">
                <a:latin typeface="+mn-lt"/>
                <a:cs typeface="+mn-cs"/>
              </a:rPr>
              <a:t> prefers S1 rather than S2, if Vi(S1)&gt;Vi(S2) and S1 belongs to A(</a:t>
            </a:r>
            <a:r>
              <a:rPr lang="en-US" altLang="zh-CN" sz="1300" dirty="0" err="1" smtClean="0">
                <a:latin typeface="+mn-lt"/>
                <a:cs typeface="+mn-cs"/>
              </a:rPr>
              <a:t>i</a:t>
            </a:r>
            <a:r>
              <a:rPr lang="en-US" altLang="zh-CN" sz="1300" dirty="0" smtClean="0">
                <a:latin typeface="+mn-lt"/>
                <a:cs typeface="+mn-cs"/>
              </a:rPr>
              <a:t>), which is the set of those coalitions that welcomes </a:t>
            </a:r>
            <a:r>
              <a:rPr lang="en-US" altLang="zh-CN" sz="1300" dirty="0" err="1" smtClean="0">
                <a:latin typeface="+mn-lt"/>
                <a:cs typeface="+mn-cs"/>
              </a:rPr>
              <a:t>i’s</a:t>
            </a:r>
            <a:r>
              <a:rPr lang="en-US" altLang="zh-CN" sz="1300" dirty="0" smtClean="0">
                <a:latin typeface="+mn-lt"/>
                <a:cs typeface="+mn-cs"/>
              </a:rPr>
              <a:t> joining, or equally every other member’s value is increased or at least maintained by I’s joining.</a:t>
            </a:r>
          </a:p>
          <a:p>
            <a:endParaRPr lang="en-US" altLang="zh-CN" sz="1300" dirty="0" smtClean="0">
              <a:latin typeface="+mn-lt"/>
              <a:cs typeface="+mn-cs"/>
            </a:endParaRPr>
          </a:p>
          <a:p>
            <a:r>
              <a:rPr lang="en-US" altLang="zh-CN" sz="1300" dirty="0" smtClean="0">
                <a:latin typeface="+mn-lt"/>
                <a:cs typeface="+mn-cs"/>
              </a:rPr>
              <a:t>This definition implies that OBU </a:t>
            </a:r>
            <a:r>
              <a:rPr lang="en-US" altLang="zh-CN" sz="1300" dirty="0" err="1" smtClean="0">
                <a:latin typeface="+mn-lt"/>
                <a:cs typeface="+mn-cs"/>
              </a:rPr>
              <a:t>i</a:t>
            </a:r>
            <a:r>
              <a:rPr lang="en-US" altLang="zh-CN" sz="1300" dirty="0" smtClean="0">
                <a:latin typeface="+mn-lt"/>
                <a:cs typeface="+mn-cs"/>
              </a:rPr>
              <a:t> prefers being a member of S1 over S2 only when OBU </a:t>
            </a:r>
            <a:r>
              <a:rPr lang="en-US" altLang="zh-CN" sz="1300" dirty="0" err="1" smtClean="0">
                <a:latin typeface="+mn-lt"/>
                <a:cs typeface="+mn-cs"/>
              </a:rPr>
              <a:t>i</a:t>
            </a:r>
            <a:r>
              <a:rPr lang="en-US" altLang="zh-CN" sz="1300" dirty="0" smtClean="0">
                <a:latin typeface="+mn-lt"/>
                <a:cs typeface="+mn-cs"/>
              </a:rPr>
              <a:t> gains an increase in individual</a:t>
            </a:r>
          </a:p>
          <a:p>
            <a:r>
              <a:rPr lang="en-US" altLang="zh-CN" sz="1300" dirty="0" smtClean="0">
                <a:latin typeface="+mn-lt"/>
                <a:cs typeface="+mn-cs"/>
              </a:rPr>
              <a:t>profit and meanwhile no other OBUs in S1 suffers a decrease because of OBU </a:t>
            </a:r>
            <a:r>
              <a:rPr lang="en-US" altLang="zh-CN" sz="1300" dirty="0" err="1" smtClean="0">
                <a:latin typeface="+mn-lt"/>
                <a:cs typeface="+mn-cs"/>
              </a:rPr>
              <a:t>i’s</a:t>
            </a:r>
            <a:r>
              <a:rPr lang="en-US" altLang="zh-CN" sz="1300" dirty="0" smtClean="0">
                <a:latin typeface="+mn-lt"/>
                <a:cs typeface="+mn-cs"/>
              </a:rPr>
              <a:t> joining.</a:t>
            </a:r>
          </a:p>
          <a:p>
            <a:endParaRPr lang="en-US" altLang="zh-CN" sz="1300" dirty="0" smtClean="0">
              <a:latin typeface="+mn-lt"/>
              <a:cs typeface="+mn-cs"/>
            </a:endParaRPr>
          </a:p>
          <a:p>
            <a:r>
              <a:rPr lang="en-US" altLang="zh-CN" sz="1300" dirty="0" smtClean="0">
                <a:latin typeface="+mn-lt"/>
                <a:cs typeface="+mn-cs"/>
              </a:rPr>
              <a:t>Except for the overhead information, the coalition formation algorithm is accomplished in distributed manner. The result is a final partition where no OBU has the willing to switch to another coalition, which is therefore Nash-stable.</a:t>
            </a:r>
          </a:p>
          <a:p>
            <a:endParaRPr lang="en-US" altLang="zh-CN" sz="1300" dirty="0" smtClean="0">
              <a:latin typeface="+mn-lt"/>
              <a:cs typeface="+mn-cs"/>
            </a:endParaRPr>
          </a:p>
          <a:p>
            <a:r>
              <a:rPr lang="en-US" altLang="zh-CN" sz="1300" dirty="0" smtClean="0">
                <a:latin typeface="+mn-lt"/>
                <a:cs typeface="+mn-cs"/>
              </a:rPr>
              <a:t>Among all the coalition in the final partition, the one with the highest sum value, which implies the highest throughput, will access the </a:t>
            </a:r>
            <a:r>
              <a:rPr lang="en-US" altLang="zh-CN" sz="1300" dirty="0" err="1" smtClean="0">
                <a:latin typeface="+mn-lt"/>
                <a:cs typeface="+mn-cs"/>
              </a:rPr>
              <a:t>sepctrum</a:t>
            </a:r>
            <a:r>
              <a:rPr lang="en-US" altLang="zh-CN" sz="1300" dirty="0" smtClean="0">
                <a:latin typeface="+mn-lt"/>
                <a:cs typeface="+mn-cs"/>
              </a:rPr>
              <a:t> by broadcasting their most wanted segments.</a:t>
            </a:r>
          </a:p>
        </p:txBody>
      </p:sp>
    </p:spTree>
    <p:extLst>
      <p:ext uri="{BB962C8B-B14F-4D97-AF65-F5344CB8AC3E}">
        <p14:creationId xmlns:p14="http://schemas.microsoft.com/office/powerpoint/2010/main" val="4221657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dt" sz="quarter" idx="1"/>
          </p:nvPr>
        </p:nvSpPr>
        <p:spPr>
          <a:noFill/>
        </p:spPr>
        <p:txBody>
          <a:bodyPr/>
          <a:lstStyle/>
          <a:p>
            <a:fld id="{2D41F71B-BD04-471E-BB3E-A6C9EE0AD146}" type="datetime1">
              <a:rPr lang="zh-CN" altLang="en-US" smtClean="0"/>
              <a:pPr/>
              <a:t>16/5/26</a:t>
            </a:fld>
            <a:endParaRPr lang="en-US" altLang="zh-CN" smtClean="0"/>
          </a:p>
        </p:txBody>
      </p:sp>
      <p:sp>
        <p:nvSpPr>
          <p:cNvPr id="39939" name="Rectangle 6"/>
          <p:cNvSpPr>
            <a:spLocks noGrp="1" noChangeArrowheads="1"/>
          </p:cNvSpPr>
          <p:nvPr>
            <p:ph type="ftr" sz="quarter" idx="4"/>
          </p:nvPr>
        </p:nvSpPr>
        <p:spPr>
          <a:noFill/>
        </p:spPr>
        <p:txBody>
          <a:bodyPr/>
          <a:lstStyle/>
          <a:p>
            <a:r>
              <a:rPr lang="zh-CN" altLang="en-US" smtClean="0"/>
              <a:t>hhhhhhh</a:t>
            </a:r>
            <a:endParaRPr lang="en-US" altLang="zh-CN" smtClean="0"/>
          </a:p>
        </p:txBody>
      </p:sp>
      <p:sp>
        <p:nvSpPr>
          <p:cNvPr id="39940" name="Rectangle 7"/>
          <p:cNvSpPr>
            <a:spLocks noGrp="1" noChangeArrowheads="1"/>
          </p:cNvSpPr>
          <p:nvPr>
            <p:ph type="sldNum" sz="quarter" idx="5"/>
          </p:nvPr>
        </p:nvSpPr>
        <p:spPr>
          <a:noFill/>
        </p:spPr>
        <p:txBody>
          <a:bodyPr/>
          <a:lstStyle/>
          <a:p>
            <a:fld id="{4CD950FD-D9CD-4E37-BC70-37996BF466E8}" type="slidenum">
              <a:rPr lang="zh-CN" altLang="en-US" smtClean="0"/>
              <a:pPr/>
              <a:t>68</a:t>
            </a:fld>
            <a:endParaRPr lang="en-US" altLang="zh-CN" smtClean="0"/>
          </a:p>
        </p:txBody>
      </p:sp>
      <p:sp>
        <p:nvSpPr>
          <p:cNvPr id="39941" name="Rectangle 2"/>
          <p:cNvSpPr>
            <a:spLocks noGrp="1" noRot="1" noChangeAspect="1" noChangeArrowheads="1" noTextEdit="1"/>
          </p:cNvSpPr>
          <p:nvPr>
            <p:ph type="sldImg"/>
          </p:nvPr>
        </p:nvSpPr>
        <p:spPr>
          <a:ln/>
        </p:spPr>
      </p:sp>
      <p:sp>
        <p:nvSpPr>
          <p:cNvPr id="39942" name="Rectangle 3"/>
          <p:cNvSpPr>
            <a:spLocks noGrp="1" noChangeArrowheads="1"/>
          </p:cNvSpPr>
          <p:nvPr>
            <p:ph type="body" idx="1"/>
          </p:nvPr>
        </p:nvSpPr>
        <p:spPr>
          <a:noFill/>
          <a:ln/>
        </p:spPr>
        <p:txBody>
          <a:bodyPr/>
          <a:lstStyle/>
          <a:p>
            <a:endParaRPr lang="en-US" altLang="zh-CN" sz="1300" dirty="0" smtClean="0">
              <a:latin typeface="+mn-lt"/>
              <a:cs typeface="+mn-cs"/>
            </a:endParaRPr>
          </a:p>
        </p:txBody>
      </p:sp>
    </p:spTree>
    <p:extLst>
      <p:ext uri="{BB962C8B-B14F-4D97-AF65-F5344CB8AC3E}">
        <p14:creationId xmlns:p14="http://schemas.microsoft.com/office/powerpoint/2010/main" val="883753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p:spPr>
        <p:txBody>
          <a:bodyPr/>
          <a:lstStyle/>
          <a:p>
            <a:pPr eaLnBrk="1" hangingPunct="1"/>
            <a:endParaRPr lang="zh-CN" altLang="en-US" dirty="0" smtClean="0">
              <a:cs typeface="Arial" charset="0"/>
            </a:endParaRPr>
          </a:p>
        </p:txBody>
      </p:sp>
    </p:spTree>
    <p:extLst>
      <p:ext uri="{BB962C8B-B14F-4D97-AF65-F5344CB8AC3E}">
        <p14:creationId xmlns:p14="http://schemas.microsoft.com/office/powerpoint/2010/main" val="2307560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82679-15FD-42A2-A3A2-D77F5563001C}" type="slidenum">
              <a:rPr lang="en-US" altLang="zh-CN"/>
              <a:pPr/>
              <a:t>5</a:t>
            </a:fld>
            <a:endParaRPr lang="en-US" altLang="zh-CN"/>
          </a:p>
        </p:txBody>
      </p:sp>
      <p:sp>
        <p:nvSpPr>
          <p:cNvPr id="38914" name="Rectangle 2"/>
          <p:cNvSpPr>
            <a:spLocks noGrp="1" noRot="1" noChangeAspect="1" noChangeArrowheads="1" noTextEdit="1"/>
          </p:cNvSpPr>
          <p:nvPr>
            <p:ph type="sldImg"/>
          </p:nvPr>
        </p:nvSpPr>
        <p:spPr>
          <a:xfrm>
            <a:off x="993775" y="768350"/>
            <a:ext cx="5114925" cy="3836988"/>
          </a:xfrm>
          <a:ln/>
        </p:spPr>
      </p:sp>
      <p:sp>
        <p:nvSpPr>
          <p:cNvPr id="38915" name="Rectangle 3"/>
          <p:cNvSpPr>
            <a:spLocks noGrp="1" noChangeArrowheads="1"/>
          </p:cNvSpPr>
          <p:nvPr>
            <p:ph type="body" idx="1"/>
          </p:nvPr>
        </p:nvSpPr>
        <p:spPr>
          <a:xfrm>
            <a:off x="946574" y="4863219"/>
            <a:ext cx="5206153" cy="4603798"/>
          </a:xfrm>
        </p:spPr>
        <p:txBody>
          <a:bodyPr/>
          <a:lstStyle/>
          <a:p>
            <a:endParaRPr lang="zh-CN" altLang="zh-CN"/>
          </a:p>
        </p:txBody>
      </p:sp>
    </p:spTree>
    <p:extLst>
      <p:ext uri="{BB962C8B-B14F-4D97-AF65-F5344CB8AC3E}">
        <p14:creationId xmlns:p14="http://schemas.microsoft.com/office/powerpoint/2010/main" val="3140416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AE4639-97C1-42ED-9829-64CEEEDF2157}" type="slidenum">
              <a:rPr lang="zh-CN" altLang="en-US" smtClean="0"/>
              <a:pPr/>
              <a:t>74</a:t>
            </a:fld>
            <a:endParaRPr lang="zh-CN" altLang="en-US"/>
          </a:p>
        </p:txBody>
      </p:sp>
    </p:spTree>
    <p:extLst>
      <p:ext uri="{BB962C8B-B14F-4D97-AF65-F5344CB8AC3E}">
        <p14:creationId xmlns:p14="http://schemas.microsoft.com/office/powerpoint/2010/main" val="3890194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AE4639-97C1-42ED-9829-64CEEEDF2157}" type="slidenum">
              <a:rPr lang="zh-CN" altLang="en-US" smtClean="0"/>
              <a:pPr/>
              <a:t>75</a:t>
            </a:fld>
            <a:endParaRPr lang="zh-CN" altLang="en-US"/>
          </a:p>
        </p:txBody>
      </p:sp>
    </p:spTree>
    <p:extLst>
      <p:ext uri="{BB962C8B-B14F-4D97-AF65-F5344CB8AC3E}">
        <p14:creationId xmlns:p14="http://schemas.microsoft.com/office/powerpoint/2010/main" val="4052995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AE4639-97C1-42ED-9829-64CEEEDF2157}" type="slidenum">
              <a:rPr lang="zh-CN" altLang="en-US" smtClean="0"/>
              <a:pPr/>
              <a:t>76</a:t>
            </a:fld>
            <a:endParaRPr lang="zh-CN" altLang="en-US"/>
          </a:p>
        </p:txBody>
      </p:sp>
    </p:spTree>
    <p:extLst>
      <p:ext uri="{BB962C8B-B14F-4D97-AF65-F5344CB8AC3E}">
        <p14:creationId xmlns:p14="http://schemas.microsoft.com/office/powerpoint/2010/main" val="3072614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Tree>
    <p:extLst>
      <p:ext uri="{BB962C8B-B14F-4D97-AF65-F5344CB8AC3E}">
        <p14:creationId xmlns:p14="http://schemas.microsoft.com/office/powerpoint/2010/main" val="3205528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C4027AD1-74B3-4CB1-8B1D-33DFCA2D686B}" type="slidenum">
              <a:rPr lang="en-US"/>
              <a:pPr/>
              <a:t>86</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44721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50D1345-E444-4AE8-8BC2-3D34DCD11DEA}" type="slidenum">
              <a:rPr lang="en-US"/>
              <a:pPr/>
              <a:t>87</a:t>
            </a:fld>
            <a:endParaRPr lang="en-US"/>
          </a:p>
        </p:txBody>
      </p:sp>
      <p:sp>
        <p:nvSpPr>
          <p:cNvPr id="44035" name="Rectangle 1026"/>
          <p:cNvSpPr>
            <a:spLocks noGrp="1" noRot="1" noChangeAspect="1" noChangeArrowheads="1" noTextEdit="1"/>
          </p:cNvSpPr>
          <p:nvPr>
            <p:ph type="sldImg"/>
          </p:nvPr>
        </p:nvSpPr>
        <p:spPr>
          <a:ln/>
        </p:spPr>
      </p:sp>
      <p:sp>
        <p:nvSpPr>
          <p:cNvPr id="44036" name="Rectangle 1027"/>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22871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anose="02020603050405020304" pitchFamily="18" charset="0"/>
              </a:defRPr>
            </a:lvl1pPr>
            <a:lvl2pPr marL="804763" indent="-309524" eaLnBrk="0" hangingPunct="0">
              <a:defRPr sz="2600">
                <a:solidFill>
                  <a:schemeClr val="tx1"/>
                </a:solidFill>
                <a:latin typeface="Times New Roman" panose="02020603050405020304" pitchFamily="18" charset="0"/>
              </a:defRPr>
            </a:lvl2pPr>
            <a:lvl3pPr marL="1238098" indent="-247620" eaLnBrk="0" hangingPunct="0">
              <a:defRPr sz="2600">
                <a:solidFill>
                  <a:schemeClr val="tx1"/>
                </a:solidFill>
                <a:latin typeface="Times New Roman" panose="02020603050405020304" pitchFamily="18" charset="0"/>
              </a:defRPr>
            </a:lvl3pPr>
            <a:lvl4pPr marL="1733337" indent="-247620" eaLnBrk="0" hangingPunct="0">
              <a:defRPr sz="2600">
                <a:solidFill>
                  <a:schemeClr val="tx1"/>
                </a:solidFill>
                <a:latin typeface="Times New Roman" panose="02020603050405020304" pitchFamily="18" charset="0"/>
              </a:defRPr>
            </a:lvl4pPr>
            <a:lvl5pPr marL="2228576" indent="-247620" eaLnBrk="0" hangingPunct="0">
              <a:defRPr sz="2600">
                <a:solidFill>
                  <a:schemeClr val="tx1"/>
                </a:solidFill>
                <a:latin typeface="Times New Roman" panose="02020603050405020304" pitchFamily="18" charset="0"/>
              </a:defRPr>
            </a:lvl5pPr>
            <a:lvl6pPr marL="2723815" indent="-247620" eaLnBrk="0" fontAlgn="base" hangingPunct="0">
              <a:spcBef>
                <a:spcPct val="0"/>
              </a:spcBef>
              <a:spcAft>
                <a:spcPct val="0"/>
              </a:spcAft>
              <a:defRPr sz="2600">
                <a:solidFill>
                  <a:schemeClr val="tx1"/>
                </a:solidFill>
                <a:latin typeface="Times New Roman" panose="02020603050405020304" pitchFamily="18" charset="0"/>
              </a:defRPr>
            </a:lvl6pPr>
            <a:lvl7pPr marL="3219054" indent="-247620" eaLnBrk="0" fontAlgn="base" hangingPunct="0">
              <a:spcBef>
                <a:spcPct val="0"/>
              </a:spcBef>
              <a:spcAft>
                <a:spcPct val="0"/>
              </a:spcAft>
              <a:defRPr sz="2600">
                <a:solidFill>
                  <a:schemeClr val="tx1"/>
                </a:solidFill>
                <a:latin typeface="Times New Roman" panose="02020603050405020304" pitchFamily="18" charset="0"/>
              </a:defRPr>
            </a:lvl7pPr>
            <a:lvl8pPr marL="3714293" indent="-247620" eaLnBrk="0" fontAlgn="base" hangingPunct="0">
              <a:spcBef>
                <a:spcPct val="0"/>
              </a:spcBef>
              <a:spcAft>
                <a:spcPct val="0"/>
              </a:spcAft>
              <a:defRPr sz="2600">
                <a:solidFill>
                  <a:schemeClr val="tx1"/>
                </a:solidFill>
                <a:latin typeface="Times New Roman" panose="02020603050405020304" pitchFamily="18" charset="0"/>
              </a:defRPr>
            </a:lvl8pPr>
            <a:lvl9pPr marL="4209532" indent="-247620" eaLnBrk="0" fontAlgn="base" hangingPunct="0">
              <a:spcBef>
                <a:spcPct val="0"/>
              </a:spcBef>
              <a:spcAft>
                <a:spcPct val="0"/>
              </a:spcAft>
              <a:defRPr sz="2600">
                <a:solidFill>
                  <a:schemeClr val="tx1"/>
                </a:solidFill>
                <a:latin typeface="Times New Roman" panose="02020603050405020304" pitchFamily="18" charset="0"/>
              </a:defRPr>
            </a:lvl9pPr>
          </a:lstStyle>
          <a:p>
            <a:pPr eaLnBrk="1" hangingPunct="1"/>
            <a:fld id="{0041F667-8A37-4C24-898F-4F3096309D56}" type="slidenum">
              <a:rPr lang="en-US" altLang="zh-CN" sz="1400">
                <a:latin typeface="Verdana" panose="020B0604030504040204" pitchFamily="34" charset="0"/>
              </a:rPr>
              <a:pPr eaLnBrk="1" hangingPunct="1"/>
              <a:t>91</a:t>
            </a:fld>
            <a:endParaRPr lang="en-US" altLang="zh-CN" sz="1400" dirty="0">
              <a:latin typeface="Verdana" panose="020B0604030504040204" pitchFamily="34" charset="0"/>
            </a:endParaRPr>
          </a:p>
        </p:txBody>
      </p:sp>
      <p:sp>
        <p:nvSpPr>
          <p:cNvPr id="103427" name="Rectangle 1026"/>
          <p:cNvSpPr>
            <a:spLocks noGrp="1" noRot="1" noChangeAspect="1" noChangeArrowheads="1" noTextEdit="1"/>
          </p:cNvSpPr>
          <p:nvPr>
            <p:ph type="sldImg"/>
          </p:nvPr>
        </p:nvSpPr>
        <p:spPr>
          <a:ln/>
        </p:spPr>
      </p:sp>
      <p:sp>
        <p:nvSpPr>
          <p:cNvPr id="10342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latin typeface="Times New Roman" panose="02020603050405020304" pitchFamily="18" charset="0"/>
            </a:endParaRPr>
          </a:p>
        </p:txBody>
      </p:sp>
    </p:spTree>
    <p:extLst>
      <p:ext uri="{BB962C8B-B14F-4D97-AF65-F5344CB8AC3E}">
        <p14:creationId xmlns:p14="http://schemas.microsoft.com/office/powerpoint/2010/main" val="3666821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近年来，随着无线通信的发展，人们对移动数据业务的需求量越来越大，对其传输速率的要求也越来越高</a:t>
            </a:r>
          </a:p>
          <a:p>
            <a:endParaRPr lang="zh-CN" altLang="en-US" dirty="0"/>
          </a:p>
        </p:txBody>
      </p:sp>
      <p:sp>
        <p:nvSpPr>
          <p:cNvPr id="4" name="灯片编号占位符 3"/>
          <p:cNvSpPr>
            <a:spLocks noGrp="1"/>
          </p:cNvSpPr>
          <p:nvPr>
            <p:ph type="sldNum" sz="quarter" idx="10"/>
          </p:nvPr>
        </p:nvSpPr>
        <p:spPr/>
        <p:txBody>
          <a:bodyPr/>
          <a:lstStyle/>
          <a:p>
            <a:fld id="{FA3B5D36-2A80-4C0F-B1BB-38D6A42F66E4}" type="slidenum">
              <a:rPr lang="zh-CN" altLang="en-US" smtClean="0"/>
              <a:t>99</a:t>
            </a:fld>
            <a:endParaRPr lang="zh-CN" altLang="en-US"/>
          </a:p>
        </p:txBody>
      </p:sp>
    </p:spTree>
    <p:extLst>
      <p:ext uri="{BB962C8B-B14F-4D97-AF65-F5344CB8AC3E}">
        <p14:creationId xmlns:p14="http://schemas.microsoft.com/office/powerpoint/2010/main" val="624126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A3B5D36-2A80-4C0F-B1BB-38D6A42F66E4}" type="slidenum">
              <a:rPr lang="zh-CN" altLang="en-US" smtClean="0"/>
              <a:t>100</a:t>
            </a:fld>
            <a:endParaRPr lang="zh-CN" altLang="en-US"/>
          </a:p>
        </p:txBody>
      </p:sp>
    </p:spTree>
    <p:extLst>
      <p:ext uri="{BB962C8B-B14F-4D97-AF65-F5344CB8AC3E}">
        <p14:creationId xmlns:p14="http://schemas.microsoft.com/office/powerpoint/2010/main" val="211149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FA3B5D36-2A80-4C0F-B1BB-38D6A42F66E4}" type="slidenum">
              <a:rPr lang="zh-CN" altLang="en-US" smtClean="0"/>
              <a:t>101</a:t>
            </a:fld>
            <a:endParaRPr lang="zh-CN" altLang="en-US"/>
          </a:p>
        </p:txBody>
      </p:sp>
    </p:spTree>
    <p:extLst>
      <p:ext uri="{BB962C8B-B14F-4D97-AF65-F5344CB8AC3E}">
        <p14:creationId xmlns:p14="http://schemas.microsoft.com/office/powerpoint/2010/main" val="474597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AE4639-97C1-42ED-9829-64CEEEDF2157}" type="slidenum">
              <a:rPr lang="zh-CN" altLang="en-US" smtClean="0"/>
              <a:pPr/>
              <a:t>6</a:t>
            </a:fld>
            <a:endParaRPr lang="zh-CN" altLang="en-US"/>
          </a:p>
        </p:txBody>
      </p:sp>
    </p:spTree>
    <p:extLst>
      <p:ext uri="{BB962C8B-B14F-4D97-AF65-F5344CB8AC3E}">
        <p14:creationId xmlns:p14="http://schemas.microsoft.com/office/powerpoint/2010/main" val="3149528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FA3B5D36-2A80-4C0F-B1BB-38D6A42F66E4}" type="slidenum">
              <a:rPr lang="zh-CN" altLang="en-US" smtClean="0"/>
              <a:t>102</a:t>
            </a:fld>
            <a:endParaRPr lang="zh-CN" altLang="en-US"/>
          </a:p>
        </p:txBody>
      </p:sp>
    </p:spTree>
    <p:extLst>
      <p:ext uri="{BB962C8B-B14F-4D97-AF65-F5344CB8AC3E}">
        <p14:creationId xmlns:p14="http://schemas.microsoft.com/office/powerpoint/2010/main" val="1004908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is</a:t>
            </a:r>
            <a:r>
              <a:rPr lang="en-US" altLang="zh-CN" baseline="0" dirty="0" smtClean="0"/>
              <a:t> the subjective function and the constraints.</a:t>
            </a:r>
          </a:p>
          <a:p>
            <a:endParaRPr lang="en-US" altLang="zh-CN" baseline="0" dirty="0" smtClean="0"/>
          </a:p>
          <a:p>
            <a:r>
              <a:rPr lang="en-US" altLang="zh-CN" baseline="0" dirty="0" smtClean="0"/>
              <a:t>What we want is to </a:t>
            </a:r>
            <a:r>
              <a:rPr lang="en-US" altLang="zh-CN" dirty="0" smtClean="0"/>
              <a:t>maximize</a:t>
            </a:r>
            <a:r>
              <a:rPr lang="en-US" altLang="zh-CN" baseline="0" dirty="0" smtClean="0"/>
              <a:t> the total throughput of the secondary network.</a:t>
            </a:r>
          </a:p>
          <a:p>
            <a:r>
              <a:rPr lang="en-US" altLang="zh-CN" baseline="0" dirty="0" smtClean="0"/>
              <a:t>Condition 1: </a:t>
            </a:r>
            <a:r>
              <a:rPr lang="en-US" altLang="zh-CN" sz="1200" b="0" i="0" u="none" strike="noStrike" kern="1200" baseline="0" dirty="0" smtClean="0">
                <a:solidFill>
                  <a:schemeClr val="tx1"/>
                </a:solidFill>
                <a:latin typeface="Times New Roman" pitchFamily="18" charset="0"/>
                <a:ea typeface="+mn-ea"/>
                <a:cs typeface="Arial" pitchFamily="34" charset="0"/>
              </a:rPr>
              <a:t>the miss detection probability can not exceed a certain threshold to ensure PU’s outage probability constraint.</a:t>
            </a:r>
          </a:p>
          <a:p>
            <a:r>
              <a:rPr lang="en-US" altLang="zh-CN" sz="1200" b="0" i="0" u="none" strike="noStrike" kern="1200" baseline="0" dirty="0" smtClean="0">
                <a:solidFill>
                  <a:schemeClr val="tx1"/>
                </a:solidFill>
                <a:latin typeface="Times New Roman" pitchFamily="18" charset="0"/>
                <a:ea typeface="+mn-ea"/>
                <a:cs typeface="Arial" pitchFamily="34" charset="0"/>
              </a:rPr>
              <a:t>Condition 2: the sum of transmit power on each channel must satisfy the total power constraint</a:t>
            </a:r>
          </a:p>
          <a:p>
            <a:r>
              <a:rPr lang="en-US" altLang="zh-CN" sz="1200" b="0" i="0" u="none" strike="noStrike" kern="1200" baseline="0" dirty="0" smtClean="0">
                <a:solidFill>
                  <a:schemeClr val="tx1"/>
                </a:solidFill>
                <a:latin typeface="Times New Roman" pitchFamily="18" charset="0"/>
                <a:ea typeface="+mn-ea"/>
                <a:cs typeface="Arial" pitchFamily="34" charset="0"/>
              </a:rPr>
              <a:t>Condition 3: ensures that each SU can occupy at most one channel</a:t>
            </a:r>
          </a:p>
          <a:p>
            <a:r>
              <a:rPr lang="en-US" altLang="zh-CN" sz="1200" b="0" i="0" u="none" strike="noStrike" kern="1200" baseline="0" dirty="0" smtClean="0">
                <a:solidFill>
                  <a:schemeClr val="tx1"/>
                </a:solidFill>
                <a:latin typeface="Times New Roman" pitchFamily="18" charset="0"/>
                <a:ea typeface="+mn-ea"/>
                <a:cs typeface="Arial" pitchFamily="34" charset="0"/>
              </a:rPr>
              <a:t>Condition 4: ensures that each channel is exclusively occupied by at most one SU</a:t>
            </a:r>
          </a:p>
          <a:p>
            <a:endParaRPr lang="en-US" altLang="zh-CN" sz="1200" b="0" i="0" u="none" strike="noStrike" kern="1200" baseline="0" dirty="0" smtClean="0">
              <a:solidFill>
                <a:schemeClr val="tx1"/>
              </a:solidFill>
              <a:latin typeface="Times New Roman" pitchFamily="18" charset="0"/>
              <a:ea typeface="+mn-ea"/>
              <a:cs typeface="Arial" pitchFamily="34" charset="0"/>
            </a:endParaRPr>
          </a:p>
          <a:p>
            <a:endParaRPr lang="zh-CN" altLang="en-US" dirty="0" smtClean="0"/>
          </a:p>
          <a:p>
            <a:endParaRPr kumimoji="1" lang="zh-CN" altLang="en-US" dirty="0"/>
          </a:p>
        </p:txBody>
      </p:sp>
    </p:spTree>
    <p:extLst>
      <p:ext uri="{BB962C8B-B14F-4D97-AF65-F5344CB8AC3E}">
        <p14:creationId xmlns:p14="http://schemas.microsoft.com/office/powerpoint/2010/main" val="875623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X channels, Y secondary users,</a:t>
            </a:r>
            <a:r>
              <a:rPr lang="en-US" altLang="zh-CN" baseline="0" dirty="0" smtClean="0"/>
              <a:t> Z transmit powers, w(</a:t>
            </a:r>
            <a:r>
              <a:rPr lang="en-US" altLang="zh-CN" baseline="0" dirty="0" err="1" smtClean="0"/>
              <a:t>x,y,z</a:t>
            </a:r>
            <a:r>
              <a:rPr lang="en-US" altLang="zh-CN" baseline="0" dirty="0" smtClean="0"/>
              <a:t>) is the </a:t>
            </a:r>
            <a:r>
              <a:rPr lang="en-US" altLang="zh-CN" sz="1200" b="0" i="0" u="none" strike="noStrike" kern="1200" baseline="0" dirty="0" smtClean="0">
                <a:solidFill>
                  <a:schemeClr val="tx1"/>
                </a:solidFill>
                <a:latin typeface="Times New Roman" pitchFamily="18" charset="0"/>
                <a:ea typeface="+mn-ea"/>
                <a:cs typeface="Arial" pitchFamily="34" charset="0"/>
              </a:rPr>
              <a:t>secondary throughput of SU </a:t>
            </a:r>
            <a:r>
              <a:rPr lang="en-US" altLang="zh-CN" sz="1200" b="0" i="1" u="none" strike="noStrike" kern="1200" baseline="0" dirty="0" smtClean="0">
                <a:solidFill>
                  <a:schemeClr val="tx1"/>
                </a:solidFill>
                <a:latin typeface="Times New Roman" pitchFamily="18" charset="0"/>
                <a:ea typeface="+mn-ea"/>
                <a:cs typeface="Arial" pitchFamily="34" charset="0"/>
              </a:rPr>
              <a:t>y </a:t>
            </a:r>
            <a:r>
              <a:rPr lang="en-US" altLang="zh-CN" sz="1200" b="0" i="0" u="none" strike="noStrike" kern="1200" baseline="0" dirty="0" smtClean="0">
                <a:solidFill>
                  <a:schemeClr val="tx1"/>
                </a:solidFill>
                <a:latin typeface="Times New Roman" pitchFamily="18" charset="0"/>
                <a:ea typeface="+mn-ea"/>
                <a:cs typeface="Arial" pitchFamily="34" charset="0"/>
              </a:rPr>
              <a:t>on channel </a:t>
            </a:r>
            <a:r>
              <a:rPr lang="en-US" altLang="zh-CN" sz="1200" b="0" i="1" u="none" strike="noStrike" kern="1200" baseline="0" dirty="0" smtClean="0">
                <a:solidFill>
                  <a:schemeClr val="tx1"/>
                </a:solidFill>
                <a:latin typeface="Times New Roman" pitchFamily="18" charset="0"/>
                <a:ea typeface="+mn-ea"/>
                <a:cs typeface="Arial" pitchFamily="34" charset="0"/>
              </a:rPr>
              <a:t>x </a:t>
            </a:r>
            <a:r>
              <a:rPr lang="en-US" altLang="zh-CN" sz="1200" b="0" i="0" u="none" strike="noStrike" kern="1200" baseline="0" dirty="0" smtClean="0">
                <a:solidFill>
                  <a:schemeClr val="tx1"/>
                </a:solidFill>
                <a:latin typeface="Times New Roman" pitchFamily="18" charset="0"/>
                <a:ea typeface="+mn-ea"/>
                <a:cs typeface="Arial" pitchFamily="34" charset="0"/>
              </a:rPr>
              <a:t>with transmit power </a:t>
            </a:r>
            <a:r>
              <a:rPr lang="en-US" altLang="zh-CN" sz="1200" b="0" i="1" u="none" strike="noStrike" kern="1200" baseline="0" dirty="0" smtClean="0">
                <a:solidFill>
                  <a:schemeClr val="tx1"/>
                </a:solidFill>
                <a:latin typeface="Times New Roman" pitchFamily="18" charset="0"/>
                <a:ea typeface="+mn-ea"/>
                <a:cs typeface="Arial" pitchFamily="34" charset="0"/>
              </a:rPr>
              <a:t>z</a:t>
            </a:r>
            <a:r>
              <a:rPr lang="en-US" altLang="zh-CN" sz="1200" b="0" i="0" u="none" strike="noStrike" kern="1200" baseline="0" dirty="0" smtClean="0">
                <a:solidFill>
                  <a:schemeClr val="tx1"/>
                </a:solidFill>
                <a:latin typeface="Times New Roman" pitchFamily="18" charset="0"/>
                <a:ea typeface="+mn-ea"/>
                <a:cs typeface="Arial" pitchFamily="34" charset="0"/>
              </a:rPr>
              <a:t>. The optimal solution of (1) is to find the optimal 3d matching in this graph theory problem, which is NP-hard as shown in [2].</a:t>
            </a:r>
            <a:endParaRPr lang="zh-CN" altLang="en-US" dirty="0" smtClean="0"/>
          </a:p>
          <a:p>
            <a:endParaRPr kumimoji="1" lang="zh-CN" altLang="en-US" dirty="0"/>
          </a:p>
        </p:txBody>
      </p:sp>
    </p:spTree>
    <p:extLst>
      <p:ext uri="{BB962C8B-B14F-4D97-AF65-F5344CB8AC3E}">
        <p14:creationId xmlns:p14="http://schemas.microsoft.com/office/powerpoint/2010/main" val="402925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Times New Roman" pitchFamily="18" charset="0"/>
                <a:ea typeface="+mn-ea"/>
                <a:cs typeface="Arial" pitchFamily="34" charset="0"/>
              </a:rPr>
              <a:t>The idea is to divide the total power into </a:t>
            </a:r>
            <a:r>
              <a:rPr lang="en-US" altLang="zh-CN" sz="1200" b="0" i="1" u="none" strike="noStrike" kern="1200" baseline="0" dirty="0" smtClean="0">
                <a:solidFill>
                  <a:schemeClr val="tx1"/>
                </a:solidFill>
                <a:latin typeface="Times New Roman" pitchFamily="18" charset="0"/>
                <a:ea typeface="+mn-ea"/>
                <a:cs typeface="Arial" pitchFamily="34" charset="0"/>
              </a:rPr>
              <a:t>M </a:t>
            </a:r>
            <a:r>
              <a:rPr lang="en-US" altLang="zh-CN" sz="1200" b="0" i="0" u="none" strike="noStrike" kern="1200" baseline="0" dirty="0" smtClean="0">
                <a:solidFill>
                  <a:schemeClr val="tx1"/>
                </a:solidFill>
                <a:latin typeface="Times New Roman" pitchFamily="18" charset="0"/>
                <a:ea typeface="+mn-ea"/>
                <a:cs typeface="Arial" pitchFamily="34" charset="0"/>
              </a:rPr>
              <a:t>discrete units with each unit </a:t>
            </a:r>
            <a:r>
              <a:rPr lang="en-US" altLang="zh-CN" sz="1200" b="0" i="0" u="none" strike="noStrike" kern="1200" baseline="0" dirty="0" err="1" smtClean="0">
                <a:solidFill>
                  <a:schemeClr val="tx1"/>
                </a:solidFill>
                <a:latin typeface="Times New Roman" pitchFamily="18" charset="0"/>
                <a:ea typeface="+mn-ea"/>
                <a:cs typeface="Arial" pitchFamily="34" charset="0"/>
              </a:rPr>
              <a:t>Δ</a:t>
            </a:r>
            <a:r>
              <a:rPr lang="en-US" altLang="zh-CN" sz="1200" b="0" i="0" u="none" strike="noStrike" kern="1200" baseline="0" dirty="0" smtClean="0">
                <a:solidFill>
                  <a:schemeClr val="tx1"/>
                </a:solidFill>
                <a:latin typeface="Times New Roman" pitchFamily="18" charset="0"/>
                <a:ea typeface="+mn-ea"/>
                <a:cs typeface="Arial" pitchFamily="34" charset="0"/>
              </a:rPr>
              <a:t> = </a:t>
            </a:r>
            <a:r>
              <a:rPr lang="en-US" altLang="zh-CN" sz="1200" b="0" i="1" u="none" strike="noStrike" kern="1200" baseline="0" dirty="0" smtClean="0">
                <a:solidFill>
                  <a:schemeClr val="tx1"/>
                </a:solidFill>
                <a:latin typeface="Times New Roman" pitchFamily="18" charset="0"/>
                <a:ea typeface="+mn-ea"/>
                <a:cs typeface="Arial" pitchFamily="34" charset="0"/>
              </a:rPr>
              <a:t>P/M</a:t>
            </a:r>
            <a:r>
              <a:rPr lang="en-US" altLang="zh-CN" sz="1200" b="0" i="0" u="none" strike="noStrike" kern="1200" baseline="0" dirty="0" smtClean="0">
                <a:solidFill>
                  <a:schemeClr val="tx1"/>
                </a:solidFill>
                <a:latin typeface="Times New Roman" pitchFamily="18" charset="0"/>
                <a:ea typeface="+mn-ea"/>
                <a:cs typeface="Arial" pitchFamily="34" charset="0"/>
              </a:rPr>
              <a:t>, and iteratively allocate the discrete units to the channels. </a:t>
            </a:r>
          </a:p>
          <a:p>
            <a:endParaRPr lang="en-US" altLang="zh-CN" sz="1200" b="0" i="0" u="none" strike="noStrike" kern="1200" baseline="0" dirty="0" smtClean="0">
              <a:solidFill>
                <a:schemeClr val="tx1"/>
              </a:solidFill>
              <a:latin typeface="Times New Roman" pitchFamily="18" charset="0"/>
              <a:ea typeface="+mn-ea"/>
              <a:cs typeface="Arial" pitchFamily="34" charset="0"/>
            </a:endParaRPr>
          </a:p>
          <a:p>
            <a:r>
              <a:rPr lang="en-US" altLang="zh-CN" sz="1200" b="0" i="0" u="none" strike="noStrike" kern="1200" baseline="0" dirty="0" smtClean="0">
                <a:solidFill>
                  <a:schemeClr val="tx1"/>
                </a:solidFill>
                <a:latin typeface="Times New Roman" pitchFamily="18" charset="0"/>
                <a:ea typeface="+mn-ea"/>
                <a:cs typeface="Arial" pitchFamily="34" charset="0"/>
              </a:rPr>
              <a:t>In each iteration, one power unit is added to the channel that generates the largest marginal throughput of the current SU, and then, the 2-dimensional matching method is performed to optimize the spectrum access strategy with the new power allocation.</a:t>
            </a:r>
          </a:p>
          <a:p>
            <a:endParaRPr lang="en-US" altLang="zh-CN" sz="1200" b="0" i="0" u="none" strike="noStrike" kern="1200" baseline="0" dirty="0" smtClean="0">
              <a:solidFill>
                <a:schemeClr val="tx1"/>
              </a:solidFill>
              <a:latin typeface="Times New Roman" pitchFamily="18" charset="0"/>
              <a:ea typeface="+mn-ea"/>
              <a:cs typeface="Arial" pitchFamily="34" charset="0"/>
            </a:endParaRPr>
          </a:p>
          <a:p>
            <a:r>
              <a:rPr lang="en-US" altLang="zh-CN" sz="1200" b="0" i="0" u="none" strike="noStrike" kern="1200" baseline="0" dirty="0" smtClean="0">
                <a:solidFill>
                  <a:schemeClr val="tx1"/>
                </a:solidFill>
                <a:latin typeface="Times New Roman" pitchFamily="18" charset="0"/>
                <a:ea typeface="+mn-ea"/>
                <a:cs typeface="Arial" pitchFamily="34" charset="0"/>
              </a:rPr>
              <a:t>The algorithm stops when all power units are allocated or there is no channel-user pair that can increase its secondary throughput by increasing the transmit power.</a:t>
            </a:r>
          </a:p>
          <a:p>
            <a:endParaRPr lang="en-US" altLang="zh-CN" sz="1200" b="0" i="0" u="none" strike="noStrike" kern="1200" baseline="0" dirty="0" smtClean="0">
              <a:solidFill>
                <a:schemeClr val="tx1"/>
              </a:solidFill>
              <a:latin typeface="Times New Roman" pitchFamily="18" charset="0"/>
              <a:ea typeface="+mn-ea"/>
              <a:cs typeface="Arial" pitchFamily="34" charset="0"/>
            </a:endParaRPr>
          </a:p>
          <a:p>
            <a:r>
              <a:rPr lang="en-US" altLang="zh-CN" sz="1200" b="0" i="0" u="none" strike="noStrike" kern="1200" baseline="0" dirty="0" smtClean="0">
                <a:solidFill>
                  <a:schemeClr val="tx1"/>
                </a:solidFill>
                <a:latin typeface="Times New Roman" pitchFamily="18" charset="0"/>
                <a:ea typeface="+mn-ea"/>
                <a:cs typeface="Arial" pitchFamily="34" charset="0"/>
              </a:rPr>
              <a:t>The weight of each pair can be given by the following function, where lambda^</a:t>
            </a:r>
            <a:r>
              <a:rPr lang="zh-CN" altLang="en-US" sz="1200" b="0" i="0" u="none" strike="noStrike" kern="1200" baseline="0" dirty="0" smtClean="0">
                <a:solidFill>
                  <a:schemeClr val="tx1"/>
                </a:solidFill>
                <a:latin typeface="Times New Roman" pitchFamily="18" charset="0"/>
                <a:ea typeface="+mn-ea"/>
                <a:cs typeface="Arial" pitchFamily="34" charset="0"/>
              </a:rPr>
              <a:t>*</a:t>
            </a:r>
            <a:r>
              <a:rPr lang="en-US" altLang="zh-CN" sz="1200" b="0" i="0" u="none" strike="noStrike" kern="1200" baseline="0" dirty="0" smtClean="0">
                <a:solidFill>
                  <a:schemeClr val="tx1"/>
                </a:solidFill>
                <a:latin typeface="Times New Roman" pitchFamily="18" charset="0"/>
                <a:ea typeface="+mn-ea"/>
                <a:cs typeface="Arial" pitchFamily="34" charset="0"/>
              </a:rPr>
              <a:t> is the optimal sensing threshold.</a:t>
            </a:r>
            <a:endParaRPr lang="zh-CN" altLang="en-US" dirty="0" smtClean="0"/>
          </a:p>
          <a:p>
            <a:endParaRPr kumimoji="1" lang="zh-CN" altLang="en-US" dirty="0"/>
          </a:p>
        </p:txBody>
      </p:sp>
    </p:spTree>
    <p:extLst>
      <p:ext uri="{BB962C8B-B14F-4D97-AF65-F5344CB8AC3E}">
        <p14:creationId xmlns:p14="http://schemas.microsoft.com/office/powerpoint/2010/main" val="788911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8D91CA-C860-44EF-BD04-29DDC0146ABE}" type="slidenum">
              <a:rPr lang="zh-CN" altLang="en-US" smtClean="0">
                <a:solidFill>
                  <a:prstClr val="black"/>
                </a:solidFill>
              </a:rPr>
              <a:pPr/>
              <a:t>126</a:t>
            </a:fld>
            <a:endParaRPr lang="zh-CN" altLang="en-US">
              <a:solidFill>
                <a:prstClr val="black"/>
              </a:solidFill>
            </a:endParaRPr>
          </a:p>
        </p:txBody>
      </p:sp>
    </p:spTree>
    <p:extLst>
      <p:ext uri="{BB962C8B-B14F-4D97-AF65-F5344CB8AC3E}">
        <p14:creationId xmlns:p14="http://schemas.microsoft.com/office/powerpoint/2010/main" val="2155207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8D91CA-C860-44EF-BD04-29DDC0146ABE}" type="slidenum">
              <a:rPr lang="zh-CN" altLang="en-US" smtClean="0">
                <a:solidFill>
                  <a:prstClr val="black"/>
                </a:solidFill>
              </a:rPr>
              <a:pPr/>
              <a:t>131</a:t>
            </a:fld>
            <a:endParaRPr lang="zh-CN" altLang="en-US">
              <a:solidFill>
                <a:prstClr val="black"/>
              </a:solidFill>
            </a:endParaRPr>
          </a:p>
        </p:txBody>
      </p:sp>
    </p:spTree>
    <p:extLst>
      <p:ext uri="{BB962C8B-B14F-4D97-AF65-F5344CB8AC3E}">
        <p14:creationId xmlns:p14="http://schemas.microsoft.com/office/powerpoint/2010/main" val="4203711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8D91CA-C860-44EF-BD04-29DDC0146ABE}" type="slidenum">
              <a:rPr lang="zh-CN" altLang="en-US" smtClean="0">
                <a:solidFill>
                  <a:prstClr val="black"/>
                </a:solidFill>
              </a:rPr>
              <a:pPr/>
              <a:t>132</a:t>
            </a:fld>
            <a:endParaRPr lang="zh-CN" altLang="en-US">
              <a:solidFill>
                <a:prstClr val="black"/>
              </a:solidFill>
            </a:endParaRPr>
          </a:p>
        </p:txBody>
      </p:sp>
    </p:spTree>
    <p:extLst>
      <p:ext uri="{BB962C8B-B14F-4D97-AF65-F5344CB8AC3E}">
        <p14:creationId xmlns:p14="http://schemas.microsoft.com/office/powerpoint/2010/main" val="4075845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8D91CA-C860-44EF-BD04-29DDC0146ABE}" type="slidenum">
              <a:rPr lang="zh-CN" altLang="en-US" smtClean="0">
                <a:solidFill>
                  <a:prstClr val="black"/>
                </a:solidFill>
              </a:rPr>
              <a:pPr/>
              <a:t>133</a:t>
            </a:fld>
            <a:endParaRPr lang="zh-CN" altLang="en-US">
              <a:solidFill>
                <a:prstClr val="black"/>
              </a:solidFill>
            </a:endParaRPr>
          </a:p>
        </p:txBody>
      </p:sp>
    </p:spTree>
    <p:extLst>
      <p:ext uri="{BB962C8B-B14F-4D97-AF65-F5344CB8AC3E}">
        <p14:creationId xmlns:p14="http://schemas.microsoft.com/office/powerpoint/2010/main" val="2153095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8D91CA-C860-44EF-BD04-29DDC0146ABE}" type="slidenum">
              <a:rPr lang="zh-CN" altLang="en-US" smtClean="0">
                <a:solidFill>
                  <a:prstClr val="black"/>
                </a:solidFill>
              </a:rPr>
              <a:pPr/>
              <a:t>134</a:t>
            </a:fld>
            <a:endParaRPr lang="zh-CN" altLang="en-US">
              <a:solidFill>
                <a:prstClr val="black"/>
              </a:solidFill>
            </a:endParaRPr>
          </a:p>
        </p:txBody>
      </p:sp>
    </p:spTree>
    <p:extLst>
      <p:ext uri="{BB962C8B-B14F-4D97-AF65-F5344CB8AC3E}">
        <p14:creationId xmlns:p14="http://schemas.microsoft.com/office/powerpoint/2010/main" val="1860262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8D91CA-C860-44EF-BD04-29DDC0146ABE}" type="slidenum">
              <a:rPr lang="zh-CN" altLang="en-US" smtClean="0">
                <a:solidFill>
                  <a:prstClr val="black"/>
                </a:solidFill>
              </a:rPr>
              <a:pPr/>
              <a:t>135</a:t>
            </a:fld>
            <a:endParaRPr lang="zh-CN" altLang="en-US">
              <a:solidFill>
                <a:prstClr val="black"/>
              </a:solidFill>
            </a:endParaRPr>
          </a:p>
        </p:txBody>
      </p:sp>
    </p:spTree>
    <p:extLst>
      <p:ext uri="{BB962C8B-B14F-4D97-AF65-F5344CB8AC3E}">
        <p14:creationId xmlns:p14="http://schemas.microsoft.com/office/powerpoint/2010/main" val="2016477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t>上面是传统指标</a:t>
            </a:r>
          </a:p>
        </p:txBody>
      </p:sp>
    </p:spTree>
    <p:extLst>
      <p:ext uri="{BB962C8B-B14F-4D97-AF65-F5344CB8AC3E}">
        <p14:creationId xmlns:p14="http://schemas.microsoft.com/office/powerpoint/2010/main" val="2059459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8D91CA-C860-44EF-BD04-29DDC0146ABE}" type="slidenum">
              <a:rPr lang="zh-CN" altLang="en-US" smtClean="0">
                <a:solidFill>
                  <a:prstClr val="black"/>
                </a:solidFill>
              </a:rPr>
              <a:pPr/>
              <a:t>136</a:t>
            </a:fld>
            <a:endParaRPr lang="zh-CN" altLang="en-US">
              <a:solidFill>
                <a:prstClr val="black"/>
              </a:solidFill>
            </a:endParaRPr>
          </a:p>
        </p:txBody>
      </p:sp>
    </p:spTree>
    <p:extLst>
      <p:ext uri="{BB962C8B-B14F-4D97-AF65-F5344CB8AC3E}">
        <p14:creationId xmlns:p14="http://schemas.microsoft.com/office/powerpoint/2010/main" val="1868988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8D91CA-C860-44EF-BD04-29DDC0146ABE}" type="slidenum">
              <a:rPr lang="zh-CN" altLang="en-US" smtClean="0">
                <a:solidFill>
                  <a:prstClr val="black"/>
                </a:solidFill>
              </a:rPr>
              <a:pPr/>
              <a:t>137</a:t>
            </a:fld>
            <a:endParaRPr lang="zh-CN" altLang="en-US">
              <a:solidFill>
                <a:prstClr val="black"/>
              </a:solidFill>
            </a:endParaRPr>
          </a:p>
        </p:txBody>
      </p:sp>
    </p:spTree>
    <p:extLst>
      <p:ext uri="{BB962C8B-B14F-4D97-AF65-F5344CB8AC3E}">
        <p14:creationId xmlns:p14="http://schemas.microsoft.com/office/powerpoint/2010/main" val="2452048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44025"/>
            <a:ext cx="5485158" cy="4114488"/>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5121E9D4-268A-4CA7-B4D1-699C3F6C506C}" type="slidenum">
              <a:rPr lang="en-US" smtClean="0"/>
              <a:pPr/>
              <a:t>140</a:t>
            </a:fld>
            <a:endParaRPr lang="en-US"/>
          </a:p>
        </p:txBody>
      </p:sp>
    </p:spTree>
    <p:extLst>
      <p:ext uri="{BB962C8B-B14F-4D97-AF65-F5344CB8AC3E}">
        <p14:creationId xmlns:p14="http://schemas.microsoft.com/office/powerpoint/2010/main" val="3485414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6421" y="4400238"/>
            <a:ext cx="5485158" cy="3600762"/>
          </a:xfrm>
          <a:prstGeom prst="rect">
            <a:avLst/>
          </a:prstGeom>
        </p:spPr>
        <p:txBody>
          <a:bodyPr/>
          <a:lstStyle/>
          <a:p>
            <a:endParaRPr lang="en-US" dirty="0"/>
          </a:p>
        </p:txBody>
      </p:sp>
      <p:sp>
        <p:nvSpPr>
          <p:cNvPr id="4" name="灯片编号占位符 3"/>
          <p:cNvSpPr>
            <a:spLocks noGrp="1"/>
          </p:cNvSpPr>
          <p:nvPr>
            <p:ph type="sldNum" sz="quarter" idx="10"/>
          </p:nvPr>
        </p:nvSpPr>
        <p:spPr/>
        <p:txBody>
          <a:bodyPr/>
          <a:lstStyle/>
          <a:p>
            <a:fld id="{5121E9D4-268A-4CA7-B4D1-699C3F6C506C}" type="slidenum">
              <a:rPr lang="en-US" smtClean="0"/>
              <a:pPr/>
              <a:t>141</a:t>
            </a:fld>
            <a:endParaRPr lang="en-US"/>
          </a:p>
        </p:txBody>
      </p:sp>
    </p:spTree>
    <p:extLst>
      <p:ext uri="{BB962C8B-B14F-4D97-AF65-F5344CB8AC3E}">
        <p14:creationId xmlns:p14="http://schemas.microsoft.com/office/powerpoint/2010/main" val="1873373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6421" y="4400238"/>
            <a:ext cx="5485158" cy="3600762"/>
          </a:xfrm>
          <a:prstGeom prst="rect">
            <a:avLst/>
          </a:prstGeom>
        </p:spPr>
        <p:txBody>
          <a:bodyPr/>
          <a:lstStyle/>
          <a:p>
            <a:endParaRPr lang="en-US" dirty="0"/>
          </a:p>
        </p:txBody>
      </p:sp>
      <p:sp>
        <p:nvSpPr>
          <p:cNvPr id="4" name="灯片编号占位符 3"/>
          <p:cNvSpPr>
            <a:spLocks noGrp="1"/>
          </p:cNvSpPr>
          <p:nvPr>
            <p:ph type="sldNum" sz="quarter" idx="10"/>
          </p:nvPr>
        </p:nvSpPr>
        <p:spPr/>
        <p:txBody>
          <a:bodyPr/>
          <a:lstStyle/>
          <a:p>
            <a:fld id="{5121E9D4-268A-4CA7-B4D1-699C3F6C506C}" type="slidenum">
              <a:rPr lang="en-US" smtClean="0"/>
              <a:pPr/>
              <a:t>142</a:t>
            </a:fld>
            <a:endParaRPr lang="en-US"/>
          </a:p>
        </p:txBody>
      </p:sp>
    </p:spTree>
    <p:extLst>
      <p:ext uri="{BB962C8B-B14F-4D97-AF65-F5344CB8AC3E}">
        <p14:creationId xmlns:p14="http://schemas.microsoft.com/office/powerpoint/2010/main" val="795495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6421" y="4400238"/>
            <a:ext cx="5485158" cy="3600762"/>
          </a:xfrm>
          <a:prstGeom prst="rect">
            <a:avLst/>
          </a:prstGeom>
        </p:spPr>
        <p:txBody>
          <a:bodyPr/>
          <a:lstStyle/>
          <a:p>
            <a:endParaRPr lang="en-US" dirty="0"/>
          </a:p>
        </p:txBody>
      </p:sp>
      <p:sp>
        <p:nvSpPr>
          <p:cNvPr id="4" name="灯片编号占位符 3"/>
          <p:cNvSpPr>
            <a:spLocks noGrp="1"/>
          </p:cNvSpPr>
          <p:nvPr>
            <p:ph type="sldNum" sz="quarter" idx="10"/>
          </p:nvPr>
        </p:nvSpPr>
        <p:spPr/>
        <p:txBody>
          <a:bodyPr/>
          <a:lstStyle/>
          <a:p>
            <a:fld id="{5121E9D4-268A-4CA7-B4D1-699C3F6C506C}" type="slidenum">
              <a:rPr lang="en-US" smtClean="0"/>
              <a:pPr/>
              <a:t>144</a:t>
            </a:fld>
            <a:endParaRPr lang="en-US"/>
          </a:p>
        </p:txBody>
      </p:sp>
    </p:spTree>
    <p:extLst>
      <p:ext uri="{BB962C8B-B14F-4D97-AF65-F5344CB8AC3E}">
        <p14:creationId xmlns:p14="http://schemas.microsoft.com/office/powerpoint/2010/main" val="20999634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E9DD01-FF90-954A-9016-E16C09277189}" type="slidenum">
              <a:rPr lang="en-US" smtClean="0"/>
              <a:t>145</a:t>
            </a:fld>
            <a:endParaRPr lang="en-US"/>
          </a:p>
        </p:txBody>
      </p:sp>
    </p:spTree>
    <p:extLst>
      <p:ext uri="{BB962C8B-B14F-4D97-AF65-F5344CB8AC3E}">
        <p14:creationId xmlns:p14="http://schemas.microsoft.com/office/powerpoint/2010/main" val="582201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8069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rain attenuation and atmospheric and molecular absorption characteristics of </a:t>
            </a:r>
            <a:r>
              <a:rPr lang="en-US" dirty="0" err="1" smtClean="0"/>
              <a:t>mmWave</a:t>
            </a:r>
            <a:r>
              <a:rPr lang="en-US" dirty="0" smtClean="0"/>
              <a:t> propagation limit the range of </a:t>
            </a:r>
            <a:r>
              <a:rPr lang="en-US" dirty="0" err="1" smtClean="0"/>
              <a:t>mmWave</a:t>
            </a:r>
            <a:r>
              <a:rPr lang="en-US" dirty="0" smtClean="0"/>
              <a:t> communications</a:t>
            </a:r>
          </a:p>
          <a:p>
            <a:endParaRPr lang="en-US" dirty="0" smtClean="0"/>
          </a:p>
          <a:p>
            <a:r>
              <a:rPr lang="en-US" dirty="0" smtClean="0"/>
              <a:t>However, with smaller cell sizes applied to improve spectral efficiency today, the rain attenuation and atmospheric absorption do not create significant additional path loss for cell sizes on the order of 200 m [19]. Therefore, </a:t>
            </a:r>
            <a:r>
              <a:rPr lang="en-US" dirty="0" err="1" smtClean="0"/>
              <a:t>mmWave</a:t>
            </a:r>
            <a:r>
              <a:rPr lang="en-US" dirty="0" smtClean="0"/>
              <a:t> communications are mainly used for indoor environments, and small cell access and backhaul with cell sizes on the order of 200 m. </a:t>
            </a:r>
          </a:p>
          <a:p>
            <a:endParaRPr lang="en-US" dirty="0" smtClean="0"/>
          </a:p>
          <a:p>
            <a:r>
              <a:rPr lang="en-US" dirty="0" err="1" smtClean="0"/>
              <a:t>MmWave</a:t>
            </a:r>
            <a:r>
              <a:rPr lang="en-US" dirty="0" smtClean="0"/>
              <a:t> links are inherently directional. With a small wavelength, electronically steerable antenna arrays can be realized as patterns of metal on circuit board. Then by controlling the phase of the signal transmitted by each antenna element, the antenna array steers its beam towards any direction electronically and to achieve a high gain at this direction, while offering a very low gain in all other directions. To make the transmitter and receiver direct their beams towards each other, the procedure of beam training is needed, and several beam training algorithms have been proposed to reduce the required beam training time</a:t>
            </a:r>
          </a:p>
          <a:p>
            <a:endParaRPr lang="en-US" dirty="0" smtClean="0"/>
          </a:p>
          <a:p>
            <a:r>
              <a:rPr lang="en-US" dirty="0" smtClean="0"/>
              <a:t>Electromagnetic waves have weak ability to diffract around obstacles with a size significantly larger than the wavelength. With a small wavelength, links in the 60 GHz band are sensitive to blockage by obstacles (e.g., humans and furniture). For example, blockage by a human penalizes the link budget by 20-30 dB . Taking human mobility into consideration, </a:t>
            </a:r>
            <a:r>
              <a:rPr lang="en-US" dirty="0" err="1" smtClean="0"/>
              <a:t>mmWave</a:t>
            </a:r>
            <a:r>
              <a:rPr lang="en-US" dirty="0" smtClean="0"/>
              <a:t> links are intermittent. Therefore, maintaining a reliable connection for delay-sensitive applications such as HDTV is a big challenge for </a:t>
            </a:r>
            <a:r>
              <a:rPr lang="en-US" dirty="0" err="1" smtClean="0"/>
              <a:t>mmWave</a:t>
            </a:r>
            <a:r>
              <a:rPr lang="en-US" dirty="0" smtClean="0"/>
              <a:t> communications.</a:t>
            </a:r>
          </a:p>
          <a:p>
            <a:endParaRPr lang="en-US" dirty="0" smtClean="0"/>
          </a:p>
          <a:p>
            <a:r>
              <a:rPr lang="en-US" dirty="0" smtClean="0"/>
              <a:t>Analog beamforming in </a:t>
            </a:r>
            <a:r>
              <a:rPr lang="en-US" dirty="0" err="1" smtClean="0"/>
              <a:t>mmwave</a:t>
            </a:r>
            <a:r>
              <a:rPr lang="en-US" dirty="0" smtClean="0"/>
              <a:t> is</a:t>
            </a:r>
            <a:r>
              <a:rPr lang="en-US" baseline="0" dirty="0" smtClean="0"/>
              <a:t> m</a:t>
            </a:r>
            <a:r>
              <a:rPr lang="en-US" dirty="0" smtClean="0"/>
              <a:t>otivated by power consumption of ADCs and hardware complexity.</a:t>
            </a:r>
            <a:endParaRPr lang="en-US" dirty="0"/>
          </a:p>
        </p:txBody>
      </p:sp>
      <p:sp>
        <p:nvSpPr>
          <p:cNvPr id="4" name="Slide Number Placeholder 3"/>
          <p:cNvSpPr>
            <a:spLocks noGrp="1"/>
          </p:cNvSpPr>
          <p:nvPr>
            <p:ph type="sldNum" sz="quarter" idx="10"/>
          </p:nvPr>
        </p:nvSpPr>
        <p:spPr/>
        <p:txBody>
          <a:bodyPr/>
          <a:lstStyle/>
          <a:p>
            <a:fld id="{57A6BC3F-972B-4753-8CDA-87CE4C5CFBEF}" type="slidenum">
              <a:rPr lang="en-US" smtClean="0"/>
              <a:t>149</a:t>
            </a:fld>
            <a:endParaRPr lang="en-US"/>
          </a:p>
        </p:txBody>
      </p:sp>
    </p:spTree>
    <p:extLst>
      <p:ext uri="{BB962C8B-B14F-4D97-AF65-F5344CB8AC3E}">
        <p14:creationId xmlns:p14="http://schemas.microsoft.com/office/powerpoint/2010/main" val="10774674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smtClean="0">
                <a:solidFill>
                  <a:srgbClr val="FF0000"/>
                </a:solidFill>
              </a:rPr>
              <a:t>Analog Beamforming</a:t>
            </a:r>
          </a:p>
          <a:p>
            <a:pPr marL="0" indent="0">
              <a:buFont typeface="Arial" panose="020B0604020202020204" pitchFamily="34" charset="0"/>
              <a:buNone/>
            </a:pPr>
            <a:endParaRPr lang="en-US" b="1" u="sng" dirty="0" smtClean="0">
              <a:solidFill>
                <a:srgbClr val="FF0000"/>
              </a:solidFill>
            </a:endParaRPr>
          </a:p>
          <a:p>
            <a:pPr marL="171450" indent="-171450">
              <a:buFont typeface="Arial" panose="020B0604020202020204" pitchFamily="34" charset="0"/>
              <a:buChar char="•"/>
            </a:pPr>
            <a:r>
              <a:rPr lang="en-US" dirty="0" smtClean="0"/>
              <a:t>Motivated by power consumption of ADCs and hardware complexity </a:t>
            </a:r>
          </a:p>
          <a:p>
            <a:pPr marL="171450" indent="-171450">
              <a:buFont typeface="Arial" panose="020B0604020202020204" pitchFamily="34" charset="0"/>
              <a:buChar char="•"/>
            </a:pPr>
            <a:r>
              <a:rPr lang="en-US" dirty="0" smtClean="0"/>
              <a:t>Suitable for single-stream transmission, multi-stream and multi-user complicated </a:t>
            </a:r>
          </a:p>
          <a:p>
            <a:pPr marL="171450" indent="-171450">
              <a:buFont typeface="Arial" panose="020B0604020202020204" pitchFamily="34" charset="0"/>
              <a:buChar char="•"/>
            </a:pPr>
            <a:r>
              <a:rPr lang="en-US" dirty="0" smtClean="0"/>
              <a:t>Joint search for optimal beamforming and combining vectors w/ codebooks</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b="1" u="sng" dirty="0" smtClean="0"/>
              <a:t>Hybrid Beamforming</a:t>
            </a:r>
          </a:p>
          <a:p>
            <a:pPr marL="0" indent="0">
              <a:buFont typeface="Arial" panose="020B0604020202020204" pitchFamily="34" charset="0"/>
              <a:buNone/>
            </a:pPr>
            <a:endParaRPr lang="en-US" b="1" u="sng" dirty="0" smtClean="0"/>
          </a:p>
          <a:p>
            <a:pPr marL="171450" indent="-171450">
              <a:buFont typeface="Arial" panose="020B0604020202020204" pitchFamily="34" charset="0"/>
              <a:buChar char="•"/>
            </a:pPr>
            <a:r>
              <a:rPr lang="en-US" dirty="0" smtClean="0"/>
              <a:t>Makes compromise on power consumption and hardware complexity </a:t>
            </a:r>
          </a:p>
          <a:p>
            <a:pPr marL="171450" indent="-171450">
              <a:buFont typeface="Arial" panose="020B0604020202020204" pitchFamily="34" charset="0"/>
              <a:buChar char="•"/>
            </a:pPr>
            <a:r>
              <a:rPr lang="en-US" dirty="0" smtClean="0"/>
              <a:t>Hybrid analog/digital precoding enables spatial multiplexing and multi-user MIMO </a:t>
            </a:r>
          </a:p>
          <a:p>
            <a:pPr marL="171450" indent="-171450">
              <a:buFont typeface="Arial" panose="020B0604020202020204" pitchFamily="34" charset="0"/>
              <a:buChar char="•"/>
            </a:pPr>
            <a:r>
              <a:rPr lang="en-US" dirty="0" smtClean="0"/>
              <a:t>Digital can correct for analog limitations </a:t>
            </a:r>
          </a:p>
        </p:txBody>
      </p:sp>
      <p:sp>
        <p:nvSpPr>
          <p:cNvPr id="4" name="Slide Number Placeholder 3"/>
          <p:cNvSpPr>
            <a:spLocks noGrp="1"/>
          </p:cNvSpPr>
          <p:nvPr>
            <p:ph type="sldNum" sz="quarter" idx="10"/>
          </p:nvPr>
        </p:nvSpPr>
        <p:spPr/>
        <p:txBody>
          <a:bodyPr/>
          <a:lstStyle/>
          <a:p>
            <a:fld id="{57A6BC3F-972B-4753-8CDA-87CE4C5CFBEF}" type="slidenum">
              <a:rPr lang="en-US" smtClean="0"/>
              <a:t>150</a:t>
            </a:fld>
            <a:endParaRPr lang="en-US"/>
          </a:p>
        </p:txBody>
      </p:sp>
    </p:spTree>
    <p:extLst>
      <p:ext uri="{BB962C8B-B14F-4D97-AF65-F5344CB8AC3E}">
        <p14:creationId xmlns:p14="http://schemas.microsoft.com/office/powerpoint/2010/main" val="1296936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N:</a:t>
            </a:r>
            <a:r>
              <a:rPr kumimoji="1" lang="zh-CN" altLang="en-US" dirty="0" smtClean="0"/>
              <a:t> </a:t>
            </a:r>
            <a:r>
              <a:rPr kumimoji="1" lang="en-US" altLang="zh-CN" dirty="0" smtClean="0"/>
              <a:t>Ultra-dense</a:t>
            </a:r>
            <a:r>
              <a:rPr kumimoji="1" lang="zh-CN" altLang="en-US" dirty="0" smtClean="0"/>
              <a:t> </a:t>
            </a:r>
            <a:r>
              <a:rPr kumimoji="1" lang="en-US" altLang="zh-CN" dirty="0" smtClean="0"/>
              <a:t>W:</a:t>
            </a:r>
            <a:r>
              <a:rPr kumimoji="1" lang="zh-CN" altLang="en-US" dirty="0" smtClean="0"/>
              <a:t> </a:t>
            </a:r>
            <a:r>
              <a:rPr kumimoji="1" lang="en-US" altLang="zh-CN" dirty="0" err="1" smtClean="0"/>
              <a:t>mmWave</a:t>
            </a:r>
            <a:r>
              <a:rPr kumimoji="1" lang="en-US" altLang="zh-CN" dirty="0" smtClean="0"/>
              <a:t>,</a:t>
            </a:r>
            <a:r>
              <a:rPr kumimoji="1" lang="zh-CN" altLang="en-US" dirty="0" smtClean="0"/>
              <a:t> </a:t>
            </a:r>
            <a:r>
              <a:rPr kumimoji="1" lang="en-US" altLang="zh-CN" dirty="0" smtClean="0"/>
              <a:t>higher</a:t>
            </a:r>
            <a:r>
              <a:rPr kumimoji="1" lang="zh-CN" altLang="en-US" baseline="0" dirty="0" smtClean="0"/>
              <a:t> </a:t>
            </a:r>
            <a:r>
              <a:rPr kumimoji="1" lang="en-US" altLang="zh-CN" baseline="0" dirty="0" smtClean="0"/>
              <a:t>f,</a:t>
            </a:r>
            <a:r>
              <a:rPr kumimoji="1" lang="zh-CN" altLang="en-US" baseline="0" dirty="0" smtClean="0"/>
              <a:t> </a:t>
            </a:r>
            <a:r>
              <a:rPr kumimoji="1" lang="en-US" altLang="zh-CN" baseline="0" dirty="0" smtClean="0"/>
              <a:t>cognitive,</a:t>
            </a:r>
            <a:r>
              <a:rPr kumimoji="1" lang="zh-CN" altLang="en-US" baseline="0" dirty="0" smtClean="0"/>
              <a:t> </a:t>
            </a:r>
            <a:r>
              <a:rPr kumimoji="1" lang="en-US" altLang="zh-CN" baseline="0" dirty="0" smtClean="0"/>
              <a:t>T:D2D,</a:t>
            </a:r>
            <a:r>
              <a:rPr kumimoji="1" lang="zh-CN" altLang="en-US" baseline="0" dirty="0" smtClean="0"/>
              <a:t> 对应后一张</a:t>
            </a:r>
            <a:endParaRPr kumimoji="1" lang="zh-CN" altLang="en-US" dirty="0"/>
          </a:p>
        </p:txBody>
      </p:sp>
    </p:spTree>
    <p:extLst>
      <p:ext uri="{BB962C8B-B14F-4D97-AF65-F5344CB8AC3E}">
        <p14:creationId xmlns:p14="http://schemas.microsoft.com/office/powerpoint/2010/main" val="724794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capacity increase results from the aggressive spatial multiplexing used in massive MIMO. The fundamental principle that makes the dramatic increase in energy efficiency possible is that with large number of antennas, energy can be focused with extreme sharpness into small regions in space.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With massive MIMO, expensive, ultra-linear 50 Watt amplifiers used in conventional systems are replaced by hundreds of low-cost amplifiers with output power in the </a:t>
            </a:r>
            <a:r>
              <a:rPr lang="en-US" dirty="0" err="1" smtClean="0"/>
              <a:t>milli</a:t>
            </a:r>
            <a:r>
              <a:rPr lang="en-US" dirty="0" smtClean="0"/>
              <a:t>-Watt range. The contrast to classical array designs, which use few antennas fed from high-power amplifiers, is significant. Several expensive and bulky items, such as large coaxial cables, can be eliminated altogether. (The typical coaxial cables used for tower-mounted base stations today are more than four centimeters in diameter!)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performance of wireless communications systems is normally limited by fading. The fading can render the received signal strength very small at some times. This happens when the signal sent from a base station travels through multiple paths before it reaches the terminal, and the waves resulting from these multiple paths interfere destructively. It is this fading that makes it hard to build low-latency wireless links. If the terminal is trapped in a fading dip, it has to wait until the propagation channel has sufficiently changed until any data can be received. Massive MIMO relies on the law of large numbers and beamforming in order to avoid fading dips, so that fading no longer limits latency.</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Owing to the law of large numbers, the channel hardens so that frequency-domain scheduling no longer pays off. With OFDM, each subcarrier in a massive MIMO system will have substantially the same channel gain. Each terminal can be given the whole bandwidth, which renders most of the physical-layer control signaling redundant.</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7A6BC3F-972B-4753-8CDA-87CE4C5CFBEF}" type="slidenum">
              <a:rPr lang="en-US" smtClean="0"/>
              <a:t>153</a:t>
            </a:fld>
            <a:endParaRPr lang="en-US"/>
          </a:p>
        </p:txBody>
      </p:sp>
    </p:spTree>
    <p:extLst>
      <p:ext uri="{BB962C8B-B14F-4D97-AF65-F5344CB8AC3E}">
        <p14:creationId xmlns:p14="http://schemas.microsoft.com/office/powerpoint/2010/main" val="3654827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 fact, mobile operators would only optimize the placement and planning of certain network nodes (BSs), namely the numbers and locations of macro, micro, and </a:t>
            </a:r>
            <a:r>
              <a:rPr lang="en-US" dirty="0" err="1" smtClean="0"/>
              <a:t>pico</a:t>
            </a:r>
            <a:r>
              <a:rPr lang="en-US" dirty="0" smtClean="0"/>
              <a:t> BSs. This optimization must be performed considering that a large number of low-power femtocells are unplanned and installed quite arbitrarily by the end users. Moreover, the fact that large amount of mobile data traffic can be offloaded from one RAT to another tier of the same RAT or a different RAT must be taken into account in the network planning. This design task can be even more complicated since the network capacity offered by the indoor infrastructure may not be easy to estimate and can indeed vary over time.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At </a:t>
            </a:r>
            <a:r>
              <a:rPr lang="en-US" dirty="0" err="1" smtClean="0"/>
              <a:t>mmWave</a:t>
            </a:r>
            <a:r>
              <a:rPr lang="en-US" dirty="0" smtClean="0"/>
              <a:t> frequency bands, the channel vector of each UE would have the specular characteristic which is the result of very few </a:t>
            </a:r>
            <a:r>
              <a:rPr lang="en-US" dirty="0" err="1" smtClean="0"/>
              <a:t>scatterers</a:t>
            </a:r>
            <a:r>
              <a:rPr lang="en-US" dirty="0" smtClean="0"/>
              <a:t>. Consequently, the beam pattern of a given UE is concentrated mainly around the direction of LOS path. Thus, UEs having different LOS paths would minimally interfere with each other. However, since the signal power of </a:t>
            </a:r>
            <a:r>
              <a:rPr lang="en-US" dirty="0" err="1" smtClean="0"/>
              <a:t>mmWave</a:t>
            </a:r>
            <a:r>
              <a:rPr lang="en-US" dirty="0" smtClean="0"/>
              <a:t> communication systems experiences high attenuation and the transmission bandwidth of </a:t>
            </a:r>
            <a:r>
              <a:rPr lang="en-US" dirty="0" err="1" smtClean="0"/>
              <a:t>mmWave</a:t>
            </a:r>
            <a:r>
              <a:rPr lang="en-US" dirty="0" smtClean="0"/>
              <a:t> systems is fairly large, noise will be a limiting factor for </a:t>
            </a:r>
            <a:r>
              <a:rPr lang="en-US" dirty="0" err="1" smtClean="0"/>
              <a:t>mmWave</a:t>
            </a:r>
            <a:r>
              <a:rPr lang="en-US" dirty="0" smtClean="0"/>
              <a:t> frequency communications. On the other hand, microwave channels are formed from several </a:t>
            </a:r>
            <a:r>
              <a:rPr lang="en-US" dirty="0" err="1" smtClean="0"/>
              <a:t>scatterers</a:t>
            </a:r>
            <a:r>
              <a:rPr lang="en-US" dirty="0" smtClean="0"/>
              <a:t> arising from different directions. Consequently, the beamforming pattern designed for one UE would create strong interference to all other UEs. For this reason, interference is a major limiting factor for microwave communication systems. Thus, interference management is very crucial for microwave frequency bands. In particular, inter-user and </a:t>
            </a:r>
            <a:r>
              <a:rPr lang="en-US" dirty="0" err="1" smtClean="0"/>
              <a:t>intercell</a:t>
            </a:r>
            <a:r>
              <a:rPr lang="en-US" dirty="0" smtClean="0"/>
              <a:t> interference becomes more challenging to manage in the dense environment. This is because the cross-tier interference between </a:t>
            </a:r>
            <a:r>
              <a:rPr lang="en-US" dirty="0" err="1" smtClean="0"/>
              <a:t>macrocells</a:t>
            </a:r>
            <a:r>
              <a:rPr lang="en-US" dirty="0" smtClean="0"/>
              <a:t> and small-cells can only be mitigated efficiently if heavy coordination between the network tiers is performed by using high-speed and reliable backhauls, which are difficult to realize in practice.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err="1" smtClean="0"/>
              <a:t>MmWave</a:t>
            </a:r>
            <a:r>
              <a:rPr lang="en-US" dirty="0" smtClean="0"/>
              <a:t> and massive MIMO technologies provide great opportunities to resolve limited backhaul challenges. Specifically, one can form a large number of beams to establish point-to-multipoint backhaul links by using massive MIMO. In addition, </a:t>
            </a:r>
            <a:r>
              <a:rPr lang="en-US" dirty="0" err="1" smtClean="0"/>
              <a:t>mmWave</a:t>
            </a:r>
            <a:r>
              <a:rPr lang="en-US" dirty="0" smtClean="0"/>
              <a:t> offers virtually unlimited bandwidth for short-range backhaul links, which would be sufficient for the future dense </a:t>
            </a:r>
            <a:r>
              <a:rPr lang="en-US" dirty="0" err="1" smtClean="0"/>
              <a:t>Hetnet</a:t>
            </a:r>
            <a:r>
              <a:rPr lang="en-US" dirty="0" smtClean="0"/>
              <a:t>.</a:t>
            </a:r>
            <a:r>
              <a:rPr lang="en-US" baseline="0" dirty="0" smtClean="0"/>
              <a:t> </a:t>
            </a:r>
            <a:r>
              <a:rPr lang="en-US" dirty="0" smtClean="0"/>
              <a:t>. The massive MIMO beamforming, if designed appropriately, can realize </a:t>
            </a:r>
            <a:r>
              <a:rPr lang="en-US" dirty="0" err="1" smtClean="0"/>
              <a:t>mmWave</a:t>
            </a:r>
            <a:r>
              <a:rPr lang="en-US" dirty="0" smtClean="0"/>
              <a:t> narrow beams which provide a unique opportunity to have scalable backhaul network with minimal (negligible) interference.</a:t>
            </a:r>
            <a:endParaRPr lang="en-US" dirty="0"/>
          </a:p>
        </p:txBody>
      </p:sp>
      <p:sp>
        <p:nvSpPr>
          <p:cNvPr id="4" name="Slide Number Placeholder 3"/>
          <p:cNvSpPr>
            <a:spLocks noGrp="1"/>
          </p:cNvSpPr>
          <p:nvPr>
            <p:ph type="sldNum" sz="quarter" idx="10"/>
          </p:nvPr>
        </p:nvSpPr>
        <p:spPr/>
        <p:txBody>
          <a:bodyPr/>
          <a:lstStyle/>
          <a:p>
            <a:fld id="{57A6BC3F-972B-4753-8CDA-87CE4C5CFBEF}" type="slidenum">
              <a:rPr lang="en-US" smtClean="0"/>
              <a:t>154</a:t>
            </a:fld>
            <a:endParaRPr lang="en-US"/>
          </a:p>
        </p:txBody>
      </p:sp>
    </p:spTree>
    <p:extLst>
      <p:ext uri="{BB962C8B-B14F-4D97-AF65-F5344CB8AC3E}">
        <p14:creationId xmlns:p14="http://schemas.microsoft.com/office/powerpoint/2010/main" val="867640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EF0927-656D-40AB-9D85-968AA1AA5C1D}" type="slidenum">
              <a:rPr lang="en-GB" smtClean="0"/>
              <a:pPr/>
              <a:t>155</a:t>
            </a:fld>
            <a:endParaRPr lang="en-GB"/>
          </a:p>
        </p:txBody>
      </p:sp>
    </p:spTree>
    <p:extLst>
      <p:ext uri="{BB962C8B-B14F-4D97-AF65-F5344CB8AC3E}">
        <p14:creationId xmlns:p14="http://schemas.microsoft.com/office/powerpoint/2010/main" val="3503787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p:spPr>
        <p:txBody>
          <a:bodyPr/>
          <a:lstStyle/>
          <a:p>
            <a:pPr eaLnBrk="1" hangingPunct="1"/>
            <a:endParaRPr lang="zh-CN" altLang="en-US" dirty="0" smtClean="0">
              <a:cs typeface="Arial" charset="0"/>
            </a:endParaRPr>
          </a:p>
        </p:txBody>
      </p:sp>
    </p:spTree>
    <p:extLst>
      <p:ext uri="{BB962C8B-B14F-4D97-AF65-F5344CB8AC3E}">
        <p14:creationId xmlns:p14="http://schemas.microsoft.com/office/powerpoint/2010/main" val="2307560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478">
              <a:defRPr/>
            </a:pPr>
            <a:r>
              <a:rPr lang="en-US" altLang="zh-CN" dirty="0" smtClean="0"/>
              <a:t>We have seen the advantage of OCF-games in resource allocation, compared with the traditional CF-games.</a:t>
            </a:r>
            <a:r>
              <a:rPr lang="en-US" altLang="zh-CN" baseline="0" dirty="0" smtClean="0"/>
              <a:t> Also, we show OCF-games have extra problems need to be addressed.</a:t>
            </a:r>
            <a:endParaRPr lang="en-US" altLang="zh-CN" dirty="0" smtClean="0"/>
          </a:p>
          <a:p>
            <a:endParaRPr lang="zh-CN" altLang="en-US" dirty="0"/>
          </a:p>
        </p:txBody>
      </p:sp>
    </p:spTree>
    <p:extLst>
      <p:ext uri="{BB962C8B-B14F-4D97-AF65-F5344CB8AC3E}">
        <p14:creationId xmlns:p14="http://schemas.microsoft.com/office/powerpoint/2010/main" val="34534147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coalition structure</a:t>
            </a:r>
            <a:r>
              <a:rPr lang="en-US" altLang="zh-CN" baseline="0" dirty="0" smtClean="0"/>
              <a:t> and the payoff allocation constitutes the outcome of an OCF-game.</a:t>
            </a:r>
            <a:endParaRPr lang="zh-CN" altLang="en-US" dirty="0"/>
          </a:p>
        </p:txBody>
      </p:sp>
    </p:spTree>
    <p:extLst>
      <p:ext uri="{BB962C8B-B14F-4D97-AF65-F5344CB8AC3E}">
        <p14:creationId xmlns:p14="http://schemas.microsoft.com/office/powerpoint/2010/main" val="2651073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Many</a:t>
            </a:r>
            <a:r>
              <a:rPr lang="en-US" altLang="zh-CN" baseline="0" dirty="0" smtClean="0"/>
              <a:t> stability concepts have been used in CF-games, core, </a:t>
            </a:r>
            <a:r>
              <a:rPr lang="en-US" altLang="zh-CN" baseline="0" dirty="0" err="1" smtClean="0"/>
              <a:t>shapley</a:t>
            </a:r>
            <a:r>
              <a:rPr lang="en-US" altLang="zh-CN" baseline="0" dirty="0" smtClean="0"/>
              <a:t> value, nuclear. In OCF-games, currently, there is only extension of the core.</a:t>
            </a:r>
            <a:endParaRPr lang="zh-CN" altLang="en-US" dirty="0"/>
          </a:p>
        </p:txBody>
      </p:sp>
    </p:spTree>
    <p:extLst>
      <p:ext uri="{BB962C8B-B14F-4D97-AF65-F5344CB8AC3E}">
        <p14:creationId xmlns:p14="http://schemas.microsoft.com/office/powerpoint/2010/main" val="5411358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3479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676413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analysis of a general OCF-game is very hard. Thus, we focus on some subclasses. </a:t>
            </a:r>
            <a:endParaRPr lang="zh-CN" altLang="en-US" dirty="0"/>
          </a:p>
        </p:txBody>
      </p:sp>
    </p:spTree>
    <p:extLst>
      <p:ext uri="{BB962C8B-B14F-4D97-AF65-F5344CB8AC3E}">
        <p14:creationId xmlns:p14="http://schemas.microsoft.com/office/powerpoint/2010/main" val="26721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D2D</a:t>
            </a:r>
            <a:r>
              <a:rPr lang="zh-CN" altLang="en-US" dirty="0" smtClean="0"/>
              <a:t> </a:t>
            </a:r>
            <a:r>
              <a:rPr lang="en-US" altLang="zh-CN" dirty="0" smtClean="0"/>
              <a:t>FD</a:t>
            </a:r>
            <a:r>
              <a:rPr lang="zh-CN" altLang="en-US" dirty="0" smtClean="0"/>
              <a:t> </a:t>
            </a:r>
            <a:r>
              <a:rPr lang="en-US" altLang="zh-CN" dirty="0" smtClean="0"/>
              <a:t>caching-</a:t>
            </a:r>
            <a:r>
              <a:rPr lang="zh-CN" altLang="en-US" dirty="0" smtClean="0"/>
              <a:t> 我讲</a:t>
            </a:r>
            <a:endParaRPr lang="en-US" altLang="zh-CN" dirty="0" smtClean="0"/>
          </a:p>
          <a:p>
            <a:r>
              <a:rPr lang="zh-CN" altLang="en-US" dirty="0" smtClean="0"/>
              <a:t>韩：</a:t>
            </a:r>
            <a:r>
              <a:rPr lang="en-US" altLang="zh-CN" dirty="0" err="1" smtClean="0"/>
              <a:t>MMWave</a:t>
            </a:r>
            <a:r>
              <a:rPr lang="zh-CN" altLang="en-US" dirty="0" smtClean="0"/>
              <a:t>。。。</a:t>
            </a:r>
            <a:endParaRPr lang="en-US" altLang="zh-CN" dirty="0" smtClean="0"/>
          </a:p>
          <a:p>
            <a:r>
              <a:rPr lang="en-US" altLang="zh-CN" dirty="0" smtClean="0"/>
              <a:t>Based</a:t>
            </a:r>
            <a:r>
              <a:rPr lang="zh-CN" altLang="en-US" dirty="0" smtClean="0"/>
              <a:t> </a:t>
            </a:r>
            <a:r>
              <a:rPr lang="en-US" altLang="zh-CN" dirty="0" smtClean="0"/>
              <a:t>on</a:t>
            </a:r>
            <a:r>
              <a:rPr lang="zh-CN" altLang="en-US" dirty="0" smtClean="0"/>
              <a:t> </a:t>
            </a:r>
            <a:r>
              <a:rPr lang="en-US" altLang="zh-CN" dirty="0" smtClean="0"/>
              <a:t>game</a:t>
            </a:r>
            <a:endParaRPr lang="zh-CN" altLang="en-US" dirty="0" smtClean="0"/>
          </a:p>
        </p:txBody>
      </p:sp>
    </p:spTree>
    <p:extLst>
      <p:ext uri="{BB962C8B-B14F-4D97-AF65-F5344CB8AC3E}">
        <p14:creationId xmlns:p14="http://schemas.microsoft.com/office/powerpoint/2010/main" val="21806220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analysis of a general OCF-game is very hard. Thus, we focus on some subclasses. </a:t>
            </a:r>
            <a:endParaRPr lang="zh-CN" altLang="en-US" dirty="0"/>
          </a:p>
        </p:txBody>
      </p:sp>
    </p:spTree>
    <p:extLst>
      <p:ext uri="{BB962C8B-B14F-4D97-AF65-F5344CB8AC3E}">
        <p14:creationId xmlns:p14="http://schemas.microsoft.com/office/powerpoint/2010/main" val="18798179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Even we prove</a:t>
            </a:r>
            <a:r>
              <a:rPr lang="en-US" altLang="zh-CN" baseline="0" dirty="0" smtClean="0"/>
              <a:t> that an OCF-game can converge to a x-stable outcome. It is still not easy to find the x-profitable </a:t>
            </a:r>
            <a:endParaRPr lang="zh-CN" altLang="en-US" dirty="0"/>
          </a:p>
        </p:txBody>
      </p:sp>
    </p:spTree>
    <p:extLst>
      <p:ext uri="{BB962C8B-B14F-4D97-AF65-F5344CB8AC3E}">
        <p14:creationId xmlns:p14="http://schemas.microsoft.com/office/powerpoint/2010/main" val="16345384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Even we prove</a:t>
            </a:r>
            <a:r>
              <a:rPr lang="en-US" altLang="zh-CN" baseline="0" dirty="0" smtClean="0"/>
              <a:t> that an OCF-game can converge to a x-stable outcome. It is still not easy to find the x-profitable </a:t>
            </a:r>
            <a:endParaRPr lang="zh-CN" altLang="en-US" dirty="0"/>
          </a:p>
        </p:txBody>
      </p:sp>
    </p:spTree>
    <p:extLst>
      <p:ext uri="{BB962C8B-B14F-4D97-AF65-F5344CB8AC3E}">
        <p14:creationId xmlns:p14="http://schemas.microsoft.com/office/powerpoint/2010/main" val="13901314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this paper,</a:t>
            </a:r>
            <a:r>
              <a:rPr lang="en-US" altLang="zh-CN" baseline="0" dirty="0" smtClean="0"/>
              <a:t> we assume K=N, i.e., the local fusion rule is AND rule.</a:t>
            </a:r>
            <a:endParaRPr lang="zh-CN" altLang="en-US" dirty="0"/>
          </a:p>
        </p:txBody>
      </p:sp>
    </p:spTree>
    <p:extLst>
      <p:ext uri="{BB962C8B-B14F-4D97-AF65-F5344CB8AC3E}">
        <p14:creationId xmlns:p14="http://schemas.microsoft.com/office/powerpoint/2010/main" val="2525263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6107892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this paper,</a:t>
            </a:r>
            <a:r>
              <a:rPr lang="en-US" altLang="zh-CN" baseline="0" dirty="0" smtClean="0"/>
              <a:t> we assume K=N, i.e., the local fusion rule is AND rule.</a:t>
            </a:r>
            <a:endParaRPr lang="zh-CN" altLang="en-US" dirty="0"/>
          </a:p>
        </p:txBody>
      </p:sp>
    </p:spTree>
    <p:extLst>
      <p:ext uri="{BB962C8B-B14F-4D97-AF65-F5344CB8AC3E}">
        <p14:creationId xmlns:p14="http://schemas.microsoft.com/office/powerpoint/2010/main" val="32777156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this paper,</a:t>
            </a:r>
            <a:r>
              <a:rPr lang="en-US" altLang="zh-CN" baseline="0" dirty="0" smtClean="0"/>
              <a:t> we assume K=N, i.e., the local fusion rule is AND rule.</a:t>
            </a:r>
            <a:endParaRPr lang="zh-CN" altLang="en-US" dirty="0"/>
          </a:p>
        </p:txBody>
      </p:sp>
    </p:spTree>
    <p:extLst>
      <p:ext uri="{BB962C8B-B14F-4D97-AF65-F5344CB8AC3E}">
        <p14:creationId xmlns:p14="http://schemas.microsoft.com/office/powerpoint/2010/main" val="16433136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this paper,</a:t>
            </a:r>
            <a:r>
              <a:rPr lang="en-US" altLang="zh-CN" baseline="0" dirty="0" smtClean="0"/>
              <a:t> we assume K=N, i.e., the local fusion rule is AND rule.</a:t>
            </a:r>
            <a:endParaRPr lang="zh-CN" altLang="en-US" dirty="0"/>
          </a:p>
        </p:txBody>
      </p:sp>
    </p:spTree>
    <p:extLst>
      <p:ext uri="{BB962C8B-B14F-4D97-AF65-F5344CB8AC3E}">
        <p14:creationId xmlns:p14="http://schemas.microsoft.com/office/powerpoint/2010/main" val="18559992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EF0927-656D-40AB-9D85-968AA1AA5C1D}" type="slidenum">
              <a:rPr lang="en-GB" smtClean="0"/>
              <a:pPr/>
              <a:t>187</a:t>
            </a:fld>
            <a:endParaRPr lang="en-GB"/>
          </a:p>
        </p:txBody>
      </p:sp>
    </p:spTree>
    <p:extLst>
      <p:ext uri="{BB962C8B-B14F-4D97-AF65-F5344CB8AC3E}">
        <p14:creationId xmlns:p14="http://schemas.microsoft.com/office/powerpoint/2010/main" val="68085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ea typeface="ＭＳ Ｐゴシック" pitchFamily="34" charset="-128"/>
              </a:defRPr>
            </a:lvl1pPr>
            <a:lvl2pPr marL="804763" indent="-309524" eaLnBrk="0" hangingPunct="0">
              <a:defRPr sz="2600">
                <a:solidFill>
                  <a:schemeClr val="tx1"/>
                </a:solidFill>
                <a:latin typeface="Times New Roman" pitchFamily="18" charset="0"/>
                <a:ea typeface="ＭＳ Ｐゴシック" pitchFamily="34" charset="-128"/>
              </a:defRPr>
            </a:lvl2pPr>
            <a:lvl3pPr marL="1238098" indent="-247620" eaLnBrk="0" hangingPunct="0">
              <a:defRPr sz="2600">
                <a:solidFill>
                  <a:schemeClr val="tx1"/>
                </a:solidFill>
                <a:latin typeface="Times New Roman" pitchFamily="18" charset="0"/>
                <a:ea typeface="ＭＳ Ｐゴシック" pitchFamily="34" charset="-128"/>
              </a:defRPr>
            </a:lvl3pPr>
            <a:lvl4pPr marL="1733337" indent="-247620" eaLnBrk="0" hangingPunct="0">
              <a:defRPr sz="2600">
                <a:solidFill>
                  <a:schemeClr val="tx1"/>
                </a:solidFill>
                <a:latin typeface="Times New Roman" pitchFamily="18" charset="0"/>
                <a:ea typeface="ＭＳ Ｐゴシック" pitchFamily="34" charset="-128"/>
              </a:defRPr>
            </a:lvl4pPr>
            <a:lvl5pPr marL="2228576" indent="-247620" eaLnBrk="0" hangingPunct="0">
              <a:defRPr sz="2600">
                <a:solidFill>
                  <a:schemeClr val="tx1"/>
                </a:solidFill>
                <a:latin typeface="Times New Roman" pitchFamily="18"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Times New Roman" pitchFamily="18"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Times New Roman" pitchFamily="18"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Times New Roman" pitchFamily="18"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Times New Roman" pitchFamily="18" charset="0"/>
                <a:ea typeface="ＭＳ Ｐゴシック" pitchFamily="34" charset="-128"/>
              </a:defRPr>
            </a:lvl9pPr>
          </a:lstStyle>
          <a:p>
            <a:pPr eaLnBrk="1" hangingPunct="1"/>
            <a:fld id="{6098C2C0-73B6-43CB-B54D-749BDC085E27}" type="slidenum">
              <a:rPr lang="en-US" altLang="zh-CN" sz="1300" smtClean="0"/>
              <a:pPr eaLnBrk="1" hangingPunct="1"/>
              <a:t>13</a:t>
            </a:fld>
            <a:endParaRPr lang="en-US" altLang="zh-CN" sz="1300" dirty="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mtClean="0">
                <a:latin typeface="Times New Roman" pitchFamily="18" charset="0"/>
                <a:ea typeface="ＭＳ Ｐゴシック" pitchFamily="34" charset="-128"/>
              </a:rPr>
              <a:t>John Edwards</a:t>
            </a:r>
          </a:p>
        </p:txBody>
      </p:sp>
    </p:spTree>
    <p:extLst>
      <p:ext uri="{BB962C8B-B14F-4D97-AF65-F5344CB8AC3E}">
        <p14:creationId xmlns:p14="http://schemas.microsoft.com/office/powerpoint/2010/main" val="320045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9D8719C4-5ACC-4333-8FF5-19FCD9CD2E86}" type="slidenum">
              <a:rPr lang="en-US" altLang="ko-KR"/>
              <a:pPr/>
              <a:t>16</a:t>
            </a:fld>
            <a:endParaRPr lang="en-US" altLang="ko-KR"/>
          </a:p>
        </p:txBody>
      </p:sp>
      <p:sp>
        <p:nvSpPr>
          <p:cNvPr id="51202" name="Rectangle 2"/>
          <p:cNvSpPr>
            <a:spLocks noGrp="1" noRot="1" noChangeAspect="1" noChangeArrowheads="1" noTextEdit="1"/>
          </p:cNvSpPr>
          <p:nvPr>
            <p:ph type="sldImg"/>
          </p:nvPr>
        </p:nvSpPr>
        <p:spPr>
          <a:xfrm>
            <a:off x="952500" y="731838"/>
            <a:ext cx="5195888" cy="3897312"/>
          </a:xfrm>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ko-KR" smtClean="0">
              <a:latin typeface="Times New Roman" pitchFamily="18" charset="0"/>
              <a:ea typeface="맑은 고딕" pitchFamily="50" charset="-127"/>
            </a:endParaRPr>
          </a:p>
        </p:txBody>
      </p:sp>
    </p:spTree>
    <p:extLst>
      <p:ext uri="{BB962C8B-B14F-4D97-AF65-F5344CB8AC3E}">
        <p14:creationId xmlns:p14="http://schemas.microsoft.com/office/powerpoint/2010/main" val="3678750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Rot="1" noChangeAspect="1" noChangeArrowheads="1" noTextEdit="1"/>
          </p:cNvSpPr>
          <p:nvPr>
            <p:ph type="sldImg"/>
          </p:nvPr>
        </p:nvSpPr>
        <p:spPr>
          <a:ln/>
        </p:spPr>
      </p:sp>
      <p:sp>
        <p:nvSpPr>
          <p:cNvPr id="27654" name="Rectangle 3"/>
          <p:cNvSpPr>
            <a:spLocks noGrp="1" noChangeArrowheads="1"/>
          </p:cNvSpPr>
          <p:nvPr>
            <p:ph type="body" idx="1"/>
          </p:nvPr>
        </p:nvSpPr>
        <p:spPr>
          <a:noFill/>
          <a:ln/>
        </p:spPr>
        <p:txBody>
          <a:bodyPr/>
          <a:lstStyle/>
          <a:p>
            <a:pPr eaLnBrk="1" hangingPunct="1"/>
            <a:endParaRPr lang="zh-CN" altLang="en-US" dirty="0" smtClean="0">
              <a:cs typeface="Arial" charset="0"/>
            </a:endParaRPr>
          </a:p>
        </p:txBody>
      </p:sp>
    </p:spTree>
    <p:extLst>
      <p:ext uri="{BB962C8B-B14F-4D97-AF65-F5344CB8AC3E}">
        <p14:creationId xmlns:p14="http://schemas.microsoft.com/office/powerpoint/2010/main" val="2307560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slideMaster" Target="../slideMasters/slideMaster1.xml"/><Relationship Id="rId1" Type="http://schemas.openxmlformats.org/officeDocument/2006/relationships/tags" Target="../tags/tag6.xml"/><Relationship Id="rId2" Type="http://schemas.openxmlformats.org/officeDocument/2006/relationships/tags" Target="../tags/tag7.xml"/></Relationships>
</file>

<file path=ppt/slideLayouts/_rels/slideLayout10.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Master" Target="../slideMasters/slideMaster1.xml"/><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2.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gi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7.xml"/><Relationship Id="rId4" Type="http://schemas.openxmlformats.org/officeDocument/2006/relationships/slideMaster" Target="../slideMasters/slideMaster3.xml"/><Relationship Id="rId1" Type="http://schemas.openxmlformats.org/officeDocument/2006/relationships/tags" Target="../tags/tag25.xml"/><Relationship Id="rId2" Type="http://schemas.openxmlformats.org/officeDocument/2006/relationships/tags" Target="../tags/tag26.xml"/></Relationships>
</file>

<file path=ppt/slideLayouts/_rels/slideLayout37.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tags" Target="../tags/tag29.xml"/><Relationship Id="rId2"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1" Type="http://schemas.openxmlformats.org/officeDocument/2006/relationships/tags" Target="../tags/tag30.xml"/><Relationship Id="rId2"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1" Type="http://schemas.openxmlformats.org/officeDocument/2006/relationships/tags" Target="../tags/tag31.xml"/><Relationship Id="rId2"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1" Type="http://schemas.openxmlformats.org/officeDocument/2006/relationships/tags" Target="../tags/tag32.xml"/><Relationship Id="rId2"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1" Type="http://schemas.openxmlformats.org/officeDocument/2006/relationships/tags" Target="../tags/tag33.xml"/><Relationship Id="rId2"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1" Type="http://schemas.openxmlformats.org/officeDocument/2006/relationships/tags" Target="../tags/tag34.xml"/><Relationship Id="rId2"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1" Type="http://schemas.openxmlformats.org/officeDocument/2006/relationships/tags" Target="../tags/tag35.xml"/><Relationship Id="rId2"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1" Type="http://schemas.openxmlformats.org/officeDocument/2006/relationships/tags" Target="../tags/tag36.xml"/><Relationship Id="rId2"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1" Type="http://schemas.openxmlformats.org/officeDocument/2006/relationships/tags" Target="../tags/tag37.xml"/><Relationship Id="rId2"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2.jpeg"/><Relationship Id="rId1" Type="http://schemas.openxmlformats.org/officeDocument/2006/relationships/tags" Target="../tags/tag38.xml"/><Relationship Id="rId2"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tags" Target="../tags/tag39.xml"/><Relationship Id="rId2" Type="http://schemas.openxmlformats.org/officeDocument/2006/relationships/slideMaster" Target="../slideMasters/slideMaster3.xml"/><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00100" y="3690938"/>
            <a:ext cx="7543800" cy="1866900"/>
          </a:xfrm>
        </p:spPr>
        <p:txBody>
          <a:bodyPr/>
          <a:lstStyle>
            <a:lvl1pPr>
              <a:defRPr sz="3400"/>
            </a:lvl1pPr>
          </a:lstStyle>
          <a:p>
            <a:r>
              <a:rPr lang="en-US" altLang="zh-CN"/>
              <a:t>Click to edit Master title style</a:t>
            </a:r>
          </a:p>
        </p:txBody>
      </p:sp>
      <p:sp>
        <p:nvSpPr>
          <p:cNvPr id="7182" name="Rectangle 14" hidden="1"/>
          <p:cNvSpPr>
            <a:spLocks noGrp="1" noChangeArrowheads="1"/>
          </p:cNvSpPr>
          <p:nvPr>
            <p:ph type="subTitle" sz="quarter" idx="1"/>
          </p:nvPr>
        </p:nvSpPr>
        <p:spPr>
          <a:xfrm>
            <a:off x="800100" y="4762500"/>
            <a:ext cx="7543800" cy="304800"/>
          </a:xfrm>
        </p:spPr>
        <p:txBody>
          <a:bodyPr/>
          <a:lstStyle>
            <a:lvl1pPr marL="0" indent="0">
              <a:spcBef>
                <a:spcPct val="0"/>
              </a:spcBef>
              <a:defRPr sz="1900" noProof="1">
                <a:solidFill>
                  <a:srgbClr val="FFFFFF"/>
                </a:solidFill>
              </a:defRPr>
            </a:lvl1pPr>
          </a:lstStyle>
          <a:p>
            <a:r>
              <a:rPr lang="en-US" noProof="1"/>
              <a:t>Formatvorlage des Untertitelmasters durch Klicken bearbeiten</a:t>
            </a:r>
          </a:p>
        </p:txBody>
      </p:sp>
      <p:sp>
        <p:nvSpPr>
          <p:cNvPr id="8" name="Rectangle 15" hidden="1"/>
          <p:cNvSpPr>
            <a:spLocks noGrp="1" noChangeArrowheads="1"/>
          </p:cNvSpPr>
          <p:nvPr>
            <p:ph type="ftr" sz="quarter" idx="10"/>
            <p:custDataLst>
              <p:tags r:id="rId1"/>
            </p:custDataLst>
          </p:nvPr>
        </p:nvSpPr>
        <p:spPr bwMode="auto">
          <a:xfrm>
            <a:off x="2032000" y="6578600"/>
            <a:ext cx="5080000" cy="152400"/>
          </a:xfrm>
          <a:prstGeom prst="rect">
            <a:avLst/>
          </a:prstGeom>
          <a:ln w="0">
            <a:miter lim="800000"/>
            <a:headEnd/>
            <a:tailEnd/>
          </a:ln>
        </p:spPr>
        <p:txBody>
          <a:bodyPr vert="horz" wrap="square" lIns="0" tIns="0" rIns="0" bIns="0" numCol="1" anchor="b" anchorCtr="0" compatLnSpc="1">
            <a:prstTxWarp prst="textNoShape">
              <a:avLst/>
            </a:prstTxWarp>
          </a:bodyPr>
          <a:lstStyle>
            <a:lvl1pPr algn="ctr">
              <a:defRPr sz="800" noProof="1">
                <a:solidFill>
                  <a:srgbClr val="FFFFFF"/>
                </a:solidFill>
                <a:latin typeface="Arial" pitchFamily="34" charset="0"/>
                <a:ea typeface="+mn-ea"/>
              </a:defRPr>
            </a:lvl1pPr>
          </a:lstStyle>
          <a:p>
            <a:pPr>
              <a:defRPr/>
            </a:pPr>
            <a:endParaRPr lang="zh-CN"/>
          </a:p>
        </p:txBody>
      </p:sp>
      <p:sp>
        <p:nvSpPr>
          <p:cNvPr id="9" name="Rectangle 16" hidden="1"/>
          <p:cNvSpPr>
            <a:spLocks noGrp="1" noChangeArrowheads="1"/>
          </p:cNvSpPr>
          <p:nvPr>
            <p:ph type="dt" sz="quarter" idx="11"/>
            <p:custDataLst>
              <p:tags r:id="rId2"/>
            </p:custDataLst>
          </p:nvPr>
        </p:nvSpPr>
        <p:spPr/>
        <p:txBody>
          <a:bodyPr/>
          <a:lstStyle>
            <a:lvl1pPr>
              <a:defRPr/>
            </a:lvl1pPr>
          </a:lstStyle>
          <a:p>
            <a:pPr>
              <a:defRPr/>
            </a:pPr>
            <a:fld id="{554D70DA-2AD1-4861-8225-20F4CF34B514}" type="datetime1">
              <a:rPr lang="zh-CN" altLang="en-US" smtClean="0"/>
              <a:pPr>
                <a:defRPr/>
              </a:pPr>
              <a:t>16/5/26</a:t>
            </a:fld>
            <a:endParaRPr lang="de-DE"/>
          </a:p>
        </p:txBody>
      </p:sp>
      <p:sp>
        <p:nvSpPr>
          <p:cNvPr id="10" name="Rectangle 17" hidden="1"/>
          <p:cNvSpPr>
            <a:spLocks noGrp="1" noChangeArrowheads="1"/>
          </p:cNvSpPr>
          <p:nvPr>
            <p:ph type="sldNum" sz="quarter" idx="12"/>
            <p:custDataLst>
              <p:tags r:id="rId3"/>
            </p:custDataLst>
          </p:nvPr>
        </p:nvSpPr>
        <p:spPr bwMode="auto">
          <a:xfrm>
            <a:off x="8578850" y="6578600"/>
            <a:ext cx="317500" cy="152400"/>
          </a:xfrm>
          <a:prstGeom prst="rect">
            <a:avLst/>
          </a:prstGeom>
          <a:ln w="0">
            <a:miter lim="800000"/>
            <a:headEnd/>
            <a:tailEnd/>
          </a:ln>
        </p:spPr>
        <p:txBody>
          <a:bodyPr vert="horz" wrap="square" lIns="0" tIns="0" rIns="0" bIns="0" numCol="1" anchor="t" anchorCtr="0" compatLnSpc="1">
            <a:prstTxWarp prst="textNoShape">
              <a:avLst/>
            </a:prstTxWarp>
          </a:bodyPr>
          <a:lstStyle>
            <a:lvl1pPr algn="r">
              <a:defRPr sz="1000" noProof="1">
                <a:solidFill>
                  <a:srgbClr val="FFFFFF"/>
                </a:solidFill>
                <a:latin typeface="Arial" pitchFamily="34" charset="0"/>
                <a:ea typeface="+mn-ea"/>
              </a:defRPr>
            </a:lvl1pPr>
          </a:lstStyle>
          <a:p>
            <a:pPr>
              <a:defRPr/>
            </a:pPr>
            <a:fld id="{67609B62-706E-4D36-BD2B-F18BEE62B936}" type="slidenum">
              <a:rPr/>
              <a:pPr>
                <a:defRPr/>
              </a:pPr>
              <a:t>‹#›</a:t>
            </a:fld>
            <a:endParaRPr lang="zh-CN"/>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B98F08C7-40EA-4768-AC38-5A2A305DE1A4}"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565150"/>
            <a:ext cx="2089150" cy="55308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92113" y="565150"/>
            <a:ext cx="6118225" cy="55308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C75C0494-3B2F-4A9D-A343-175F0FA0AAA5}"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92113" y="565150"/>
            <a:ext cx="8359775" cy="9144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92113" y="1714500"/>
            <a:ext cx="8359775" cy="4381500"/>
          </a:xfrm>
        </p:spPr>
        <p:txBody>
          <a:bodyPr/>
          <a:lstStyle/>
          <a:p>
            <a:pPr lvl="0"/>
            <a:endParaRPr lang="zh-CN" altLang="en-US" noProof="0"/>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674A25A0-237D-41F1-A296-6C5FF5029BBC}"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标题幻灯片">
    <p:bg>
      <p:bgPr>
        <a:solidFill>
          <a:srgbClr val="005AFF">
            <a:alpha val="0"/>
          </a:srgbClr>
        </a:solidFill>
        <a:effectLst/>
      </p:bgPr>
    </p:bg>
    <p:spTree>
      <p:nvGrpSpPr>
        <p:cNvPr id="1" name=""/>
        <p:cNvGrpSpPr/>
        <p:nvPr/>
      </p:nvGrpSpPr>
      <p:grpSpPr>
        <a:xfrm>
          <a:off x="0" y="0"/>
          <a:ext cx="0" cy="0"/>
          <a:chOff x="0" y="0"/>
          <a:chExt cx="0" cy="0"/>
        </a:xfrm>
      </p:grpSpPr>
      <p:sp>
        <p:nvSpPr>
          <p:cNvPr id="11277" name="Rectangle 13"/>
          <p:cNvSpPr>
            <a:spLocks noGrp="1" noChangeArrowheads="1"/>
          </p:cNvSpPr>
          <p:nvPr>
            <p:ph type="ctrTitle" sz="quarter"/>
            <p:custDataLst>
              <p:tags r:id="rId1"/>
            </p:custDataLst>
          </p:nvPr>
        </p:nvSpPr>
        <p:spPr>
          <a:xfrm>
            <a:off x="800100" y="2895600"/>
            <a:ext cx="7543800" cy="1866900"/>
          </a:xfrm>
        </p:spPr>
        <p:txBody>
          <a:bodyPr/>
          <a:lstStyle>
            <a:lvl1pPr>
              <a:defRPr sz="3600">
                <a:solidFill>
                  <a:srgbClr val="FFFFFF"/>
                </a:solidFill>
              </a:defRPr>
            </a:lvl1pPr>
          </a:lstStyle>
          <a:p>
            <a:r>
              <a:rPr lang="en-GB" dirty="0"/>
              <a:t>Click to edit Master title style</a:t>
            </a:r>
          </a:p>
        </p:txBody>
      </p:sp>
      <p:sp>
        <p:nvSpPr>
          <p:cNvPr id="4" name="CoS"/>
          <p:cNvSpPr/>
          <p:nvPr userDrawn="1"/>
        </p:nvSpPr>
        <p:spPr>
          <a:xfrm>
            <a:off x="2001838" y="285727"/>
            <a:ext cx="785812" cy="130175"/>
          </a:xfrm>
          <a:custGeom>
            <a:avLst/>
            <a:gdLst/>
            <a:ahLst/>
            <a:cxnLst/>
            <a:rect l="0" t="0" r="0" b="0"/>
            <a:pathLst>
              <a:path w="1269996"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lnTo>
                  <a:pt x="50800" y="1114565"/>
                </a:lnTo>
                <a:lnTo>
                  <a:pt x="53339" y="1191490"/>
                </a:lnTo>
                <a:lnTo>
                  <a:pt x="55880" y="1267811"/>
                </a:lnTo>
                <a:lnTo>
                  <a:pt x="58419" y="1335027"/>
                </a:lnTo>
                <a:lnTo>
                  <a:pt x="60960" y="1384963"/>
                </a:lnTo>
                <a:lnTo>
                  <a:pt x="63500" y="1410734"/>
                </a:lnTo>
                <a:lnTo>
                  <a:pt x="66039" y="1407611"/>
                </a:lnTo>
                <a:lnTo>
                  <a:pt x="68580" y="1373708"/>
                </a:lnTo>
                <a:lnTo>
                  <a:pt x="71119" y="1310376"/>
                </a:lnTo>
                <a:lnTo>
                  <a:pt x="73659" y="1222262"/>
                </a:lnTo>
                <a:lnTo>
                  <a:pt x="76200" y="1117006"/>
                </a:lnTo>
                <a:lnTo>
                  <a:pt x="78739" y="1004584"/>
                </a:lnTo>
                <a:lnTo>
                  <a:pt x="81280" y="896360"/>
                </a:lnTo>
                <a:lnTo>
                  <a:pt x="83819" y="803931"/>
                </a:lnTo>
                <a:lnTo>
                  <a:pt x="86359" y="737889"/>
                </a:lnTo>
                <a:lnTo>
                  <a:pt x="88900" y="706633"/>
                </a:lnTo>
                <a:lnTo>
                  <a:pt x="91439" y="715350"/>
                </a:lnTo>
                <a:lnTo>
                  <a:pt x="93979" y="765297"/>
                </a:lnTo>
                <a:lnTo>
                  <a:pt x="96519" y="853478"/>
                </a:lnTo>
                <a:lnTo>
                  <a:pt x="99059" y="972745"/>
                </a:lnTo>
                <a:lnTo>
                  <a:pt x="101600" y="1112365"/>
                </a:lnTo>
                <a:lnTo>
                  <a:pt x="104139" y="1258978"/>
                </a:lnTo>
                <a:lnTo>
                  <a:pt x="106679" y="1397883"/>
                </a:lnTo>
                <a:lnTo>
                  <a:pt x="109219" y="1514520"/>
                </a:lnTo>
                <a:lnTo>
                  <a:pt x="111759" y="1595990"/>
                </a:lnTo>
                <a:lnTo>
                  <a:pt x="114300" y="1632475"/>
                </a:lnTo>
                <a:lnTo>
                  <a:pt x="116839" y="1618377"/>
                </a:lnTo>
                <a:lnTo>
                  <a:pt x="119379" y="1553071"/>
                </a:lnTo>
                <a:lnTo>
                  <a:pt x="121919" y="1441157"/>
                </a:lnTo>
                <a:lnTo>
                  <a:pt x="124459" y="1292186"/>
                </a:lnTo>
                <a:lnTo>
                  <a:pt x="126999" y="1119857"/>
                </a:lnTo>
                <a:lnTo>
                  <a:pt x="129539" y="940755"/>
                </a:lnTo>
                <a:lnTo>
                  <a:pt x="132079" y="772747"/>
                </a:lnTo>
                <a:lnTo>
                  <a:pt x="134619" y="633193"/>
                </a:lnTo>
                <a:lnTo>
                  <a:pt x="137159" y="537151"/>
                </a:lnTo>
                <a:lnTo>
                  <a:pt x="139699" y="495758"/>
                </a:lnTo>
                <a:lnTo>
                  <a:pt x="142239" y="514966"/>
                </a:lnTo>
                <a:lnTo>
                  <a:pt x="144779" y="594772"/>
                </a:lnTo>
                <a:lnTo>
                  <a:pt x="147319" y="729036"/>
                </a:lnTo>
                <a:lnTo>
                  <a:pt x="149859" y="905921"/>
                </a:lnTo>
                <a:lnTo>
                  <a:pt x="152399" y="1108929"/>
                </a:lnTo>
                <a:lnTo>
                  <a:pt x="154939" y="1318445"/>
                </a:lnTo>
                <a:lnTo>
                  <a:pt x="157479" y="1513643"/>
                </a:lnTo>
                <a:lnTo>
                  <a:pt x="160019" y="1674559"/>
                </a:lnTo>
                <a:lnTo>
                  <a:pt x="162559" y="1784144"/>
                </a:lnTo>
                <a:lnTo>
                  <a:pt x="165099" y="1830065"/>
                </a:lnTo>
                <a:lnTo>
                  <a:pt x="167639" y="1806072"/>
                </a:lnTo>
                <a:lnTo>
                  <a:pt x="170179" y="1712785"/>
                </a:lnTo>
                <a:lnTo>
                  <a:pt x="172719" y="1557804"/>
                </a:lnTo>
                <a:lnTo>
                  <a:pt x="175259" y="1355108"/>
                </a:lnTo>
                <a:lnTo>
                  <a:pt x="177799" y="1123796"/>
                </a:lnTo>
                <a:lnTo>
                  <a:pt x="180339" y="886284"/>
                </a:lnTo>
                <a:lnTo>
                  <a:pt x="182879" y="666119"/>
                </a:lnTo>
                <a:lnTo>
                  <a:pt x="185419" y="485638"/>
                </a:lnTo>
                <a:lnTo>
                  <a:pt x="187959" y="363693"/>
                </a:lnTo>
                <a:lnTo>
                  <a:pt x="190499" y="313682"/>
                </a:lnTo>
                <a:lnTo>
                  <a:pt x="193039" y="342089"/>
                </a:lnTo>
                <a:lnTo>
                  <a:pt x="195579" y="447692"/>
                </a:lnTo>
                <a:lnTo>
                  <a:pt x="198119" y="621530"/>
                </a:lnTo>
                <a:lnTo>
                  <a:pt x="200659" y="847652"/>
                </a:lnTo>
                <a:lnTo>
                  <a:pt x="203199" y="1104582"/>
                </a:lnTo>
                <a:lnTo>
                  <a:pt x="205739" y="1367364"/>
                </a:lnTo>
                <a:lnTo>
                  <a:pt x="208279" y="1609999"/>
                </a:lnTo>
                <a:lnTo>
                  <a:pt x="210819" y="1808029"/>
                </a:lnTo>
                <a:lnTo>
                  <a:pt x="213359" y="1941009"/>
                </a:lnTo>
                <a:lnTo>
                  <a:pt x="215899" y="1994622"/>
                </a:lnTo>
                <a:lnTo>
                  <a:pt x="218439" y="1962214"/>
                </a:lnTo>
                <a:lnTo>
                  <a:pt x="220979" y="1845584"/>
                </a:lnTo>
                <a:lnTo>
                  <a:pt x="223519" y="1654943"/>
                </a:lnTo>
                <a:lnTo>
                  <a:pt x="226059" y="1408025"/>
                </a:lnTo>
                <a:lnTo>
                  <a:pt x="228600" y="1128434"/>
                </a:lnTo>
                <a:lnTo>
                  <a:pt x="231139" y="843379"/>
                </a:lnTo>
                <a:lnTo>
                  <a:pt x="233679" y="581014"/>
                </a:lnTo>
                <a:lnTo>
                  <a:pt x="236219" y="367644"/>
                </a:lnTo>
                <a:lnTo>
                  <a:pt x="238760" y="225078"/>
                </a:lnTo>
                <a:lnTo>
                  <a:pt x="241300" y="168398"/>
                </a:lnTo>
                <a:lnTo>
                  <a:pt x="243839" y="204361"/>
                </a:lnTo>
                <a:lnTo>
                  <a:pt x="246380" y="330619"/>
                </a:lnTo>
                <a:lnTo>
                  <a:pt x="248920" y="535836"/>
                </a:lnTo>
                <a:lnTo>
                  <a:pt x="251460" y="800706"/>
                </a:lnTo>
                <a:lnTo>
                  <a:pt x="254000" y="1099769"/>
                </a:lnTo>
                <a:lnTo>
                  <a:pt x="256540" y="1403872"/>
                </a:lnTo>
                <a:lnTo>
                  <a:pt x="259080" y="1683026"/>
                </a:lnTo>
                <a:lnTo>
                  <a:pt x="261620" y="1909372"/>
                </a:lnTo>
                <a:lnTo>
                  <a:pt x="264160" y="2059974"/>
                </a:lnTo>
                <a:lnTo>
                  <a:pt x="266700" y="2119153"/>
                </a:lnTo>
                <a:lnTo>
                  <a:pt x="269240" y="2080114"/>
                </a:lnTo>
                <a:lnTo>
                  <a:pt x="271780" y="1945716"/>
                </a:lnTo>
                <a:lnTo>
                  <a:pt x="274320" y="1728283"/>
                </a:lnTo>
                <a:lnTo>
                  <a:pt x="276860" y="1448476"/>
                </a:lnTo>
                <a:lnTo>
                  <a:pt x="279400" y="1133315"/>
                </a:lnTo>
                <a:lnTo>
                  <a:pt x="281940" y="813569"/>
                </a:lnTo>
                <a:lnTo>
                  <a:pt x="284480" y="520728"/>
                </a:lnTo>
                <a:lnTo>
                  <a:pt x="287020" y="283896"/>
                </a:lnTo>
                <a:lnTo>
                  <a:pt x="289560" y="126883"/>
                </a:lnTo>
                <a:lnTo>
                  <a:pt x="292100" y="65803"/>
                </a:lnTo>
                <a:lnTo>
                  <a:pt x="294640" y="107420"/>
                </a:lnTo>
                <a:lnTo>
                  <a:pt x="297180" y="248403"/>
                </a:lnTo>
                <a:lnTo>
                  <a:pt x="299720" y="475585"/>
                </a:lnTo>
                <a:lnTo>
                  <a:pt x="302260" y="767191"/>
                </a:lnTo>
                <a:lnTo>
                  <a:pt x="304800" y="1094938"/>
                </a:lnTo>
                <a:lnTo>
                  <a:pt x="307340" y="1426790"/>
                </a:lnTo>
                <a:lnTo>
                  <a:pt x="309880" y="1730100"/>
                </a:lnTo>
                <a:lnTo>
                  <a:pt x="312420" y="1974839"/>
                </a:lnTo>
                <a:lnTo>
                  <a:pt x="314960" y="2136579"/>
                </a:lnTo>
                <a:lnTo>
                  <a:pt x="317500" y="2198941"/>
                </a:lnTo>
                <a:lnTo>
                  <a:pt x="320040" y="2155259"/>
                </a:lnTo>
                <a:lnTo>
                  <a:pt x="322580" y="2009290"/>
                </a:lnTo>
                <a:lnTo>
                  <a:pt x="325120" y="1774893"/>
                </a:lnTo>
                <a:lnTo>
                  <a:pt x="327660" y="1474712"/>
                </a:lnTo>
                <a:lnTo>
                  <a:pt x="330200" y="1137975"/>
                </a:lnTo>
                <a:lnTo>
                  <a:pt x="332740" y="797639"/>
                </a:lnTo>
                <a:lnTo>
                  <a:pt x="335280" y="487149"/>
                </a:lnTo>
                <a:lnTo>
                  <a:pt x="337820" y="237137"/>
                </a:lnTo>
                <a:lnTo>
                  <a:pt x="340360" y="72388"/>
                </a:lnTo>
                <a:lnTo>
                  <a:pt x="342900" y="9374"/>
                </a:lnTo>
                <a:lnTo>
                  <a:pt x="345440" y="54600"/>
                </a:lnTo>
                <a:lnTo>
                  <a:pt x="347980" y="203934"/>
                </a:lnTo>
                <a:lnTo>
                  <a:pt x="350520" y="442979"/>
                </a:lnTo>
                <a:lnTo>
                  <a:pt x="353060" y="748476"/>
                </a:lnTo>
                <a:lnTo>
                  <a:pt x="355600" y="1090567"/>
                </a:lnTo>
                <a:lnTo>
                  <a:pt x="358140" y="1435733"/>
                </a:lnTo>
                <a:lnTo>
                  <a:pt x="360680" y="1750090"/>
                </a:lnTo>
                <a:lnTo>
                  <a:pt x="363220" y="2002725"/>
                </a:lnTo>
                <a:lnTo>
                  <a:pt x="365760" y="2168757"/>
                </a:lnTo>
                <a:lnTo>
                  <a:pt x="368300" y="2231789"/>
                </a:lnTo>
                <a:lnTo>
                  <a:pt x="370840" y="2185538"/>
                </a:lnTo>
                <a:lnTo>
                  <a:pt x="373380" y="2034461"/>
                </a:lnTo>
                <a:lnTo>
                  <a:pt x="375920" y="1793330"/>
                </a:lnTo>
                <a:lnTo>
                  <a:pt x="378460" y="1485770"/>
                </a:lnTo>
                <a:lnTo>
                  <a:pt x="381000" y="1141945"/>
                </a:lnTo>
                <a:lnTo>
                  <a:pt x="383540" y="795583"/>
                </a:lnTo>
                <a:lnTo>
                  <a:pt x="386080" y="480654"/>
                </a:lnTo>
                <a:lnTo>
                  <a:pt x="388620" y="228025"/>
                </a:lnTo>
                <a:lnTo>
                  <a:pt x="391160" y="62421"/>
                </a:lnTo>
                <a:lnTo>
                  <a:pt x="393700" y="0"/>
                </a:lnTo>
                <a:lnTo>
                  <a:pt x="396240" y="46764"/>
                </a:lnTo>
                <a:lnTo>
                  <a:pt x="398780" y="197984"/>
                </a:lnTo>
                <a:lnTo>
                  <a:pt x="401320" y="438678"/>
                </a:lnTo>
                <a:lnTo>
                  <a:pt x="403860" y="745103"/>
                </a:lnTo>
                <a:lnTo>
                  <a:pt x="406400" y="1087104"/>
                </a:lnTo>
                <a:lnTo>
                  <a:pt x="408940" y="1431095"/>
                </a:lnTo>
                <a:lnTo>
                  <a:pt x="411480" y="1743370"/>
                </a:lnTo>
                <a:lnTo>
                  <a:pt x="414020" y="1993419"/>
                </a:lnTo>
                <a:lnTo>
                  <a:pt x="416560" y="2156922"/>
                </a:lnTo>
                <a:lnTo>
                  <a:pt x="419100" y="2218119"/>
                </a:lnTo>
                <a:lnTo>
                  <a:pt x="421640" y="2171341"/>
                </a:lnTo>
                <a:lnTo>
                  <a:pt x="424180" y="2021532"/>
                </a:lnTo>
                <a:lnTo>
                  <a:pt x="426720" y="1783726"/>
                </a:lnTo>
                <a:lnTo>
                  <a:pt x="429260" y="1481539"/>
                </a:lnTo>
                <a:lnTo>
                  <a:pt x="431800" y="1144807"/>
                </a:lnTo>
                <a:lnTo>
                  <a:pt x="434340" y="806635"/>
                </a:lnTo>
                <a:lnTo>
                  <a:pt x="436880" y="500130"/>
                </a:lnTo>
                <a:lnTo>
                  <a:pt x="439420" y="255142"/>
                </a:lnTo>
                <a:lnTo>
                  <a:pt x="441960" y="95351"/>
                </a:lnTo>
                <a:lnTo>
                  <a:pt x="444500" y="35968"/>
                </a:lnTo>
                <a:lnTo>
                  <a:pt x="447040" y="82282"/>
                </a:lnTo>
                <a:lnTo>
                  <a:pt x="449580" y="229191"/>
                </a:lnTo>
                <a:lnTo>
                  <a:pt x="452120" y="461762"/>
                </a:lnTo>
                <a:lnTo>
                  <a:pt x="454660" y="756749"/>
                </a:lnTo>
                <a:lnTo>
                  <a:pt x="457200" y="1084926"/>
                </a:lnTo>
                <a:lnTo>
                  <a:pt x="459740" y="1413993"/>
                </a:lnTo>
                <a:lnTo>
                  <a:pt x="462280" y="1711766"/>
                </a:lnTo>
                <a:lnTo>
                  <a:pt x="464820" y="1949337"/>
                </a:lnTo>
                <a:lnTo>
                  <a:pt x="467360" y="2103890"/>
                </a:lnTo>
                <a:lnTo>
                  <a:pt x="469900" y="2160901"/>
                </a:lnTo>
                <a:lnTo>
                  <a:pt x="472440" y="2115504"/>
                </a:lnTo>
                <a:lnTo>
                  <a:pt x="474980" y="1972899"/>
                </a:lnTo>
                <a:lnTo>
                  <a:pt x="477520" y="1747771"/>
                </a:lnTo>
                <a:lnTo>
                  <a:pt x="480061" y="1462771"/>
                </a:lnTo>
                <a:lnTo>
                  <a:pt x="482600" y="1146232"/>
                </a:lnTo>
                <a:lnTo>
                  <a:pt x="485140" y="829345"/>
                </a:lnTo>
                <a:lnTo>
                  <a:pt x="487680" y="543074"/>
                </a:lnTo>
                <a:lnTo>
                  <a:pt x="490220" y="315119"/>
                </a:lnTo>
                <a:lnTo>
                  <a:pt x="492761" y="167225"/>
                </a:lnTo>
                <a:lnTo>
                  <a:pt x="495300" y="113105"/>
                </a:lnTo>
                <a:lnTo>
                  <a:pt x="497840" y="157165"/>
                </a:lnTo>
                <a:lnTo>
                  <a:pt x="500381" y="294162"/>
                </a:lnTo>
                <a:lnTo>
                  <a:pt x="502921" y="509804"/>
                </a:lnTo>
                <a:lnTo>
                  <a:pt x="505461" y="782246"/>
                </a:lnTo>
                <a:lnTo>
                  <a:pt x="508000" y="1084306"/>
                </a:lnTo>
                <a:lnTo>
                  <a:pt x="510540" y="1386184"/>
                </a:lnTo>
                <a:lnTo>
                  <a:pt x="513081" y="1658411"/>
                </a:lnTo>
                <a:lnTo>
                  <a:pt x="515621" y="1874740"/>
                </a:lnTo>
                <a:lnTo>
                  <a:pt x="518161" y="2014678"/>
                </a:lnTo>
                <a:lnTo>
                  <a:pt x="520701" y="2065436"/>
                </a:lnTo>
                <a:lnTo>
                  <a:pt x="523241" y="2023097"/>
                </a:lnTo>
                <a:lnTo>
                  <a:pt x="525781" y="1892893"/>
                </a:lnTo>
                <a:lnTo>
                  <a:pt x="528321" y="1688589"/>
                </a:lnTo>
                <a:lnTo>
                  <a:pt x="530861" y="1431031"/>
                </a:lnTo>
                <a:lnTo>
                  <a:pt x="533401" y="1146011"/>
                </a:lnTo>
                <a:lnTo>
                  <a:pt x="535941" y="861687"/>
                </a:lnTo>
                <a:lnTo>
                  <a:pt x="538481" y="605781"/>
                </a:lnTo>
                <a:lnTo>
                  <a:pt x="541021" y="402879"/>
                </a:lnTo>
                <a:lnTo>
                  <a:pt x="543561" y="272053"/>
                </a:lnTo>
                <a:lnTo>
                  <a:pt x="546101" y="225072"/>
                </a:lnTo>
                <a:lnTo>
                  <a:pt x="548641" y="265346"/>
                </a:lnTo>
                <a:lnTo>
                  <a:pt x="551181" y="387705"/>
                </a:lnTo>
                <a:lnTo>
                  <a:pt x="553721" y="579032"/>
                </a:lnTo>
                <a:lnTo>
                  <a:pt x="556261" y="819656"/>
                </a:lnTo>
                <a:lnTo>
                  <a:pt x="558801" y="1085383"/>
                </a:lnTo>
                <a:lnTo>
                  <a:pt x="561341" y="1349927"/>
                </a:lnTo>
                <a:lnTo>
                  <a:pt x="563881" y="1587522"/>
                </a:lnTo>
                <a:lnTo>
                  <a:pt x="566421" y="1775434"/>
                </a:lnTo>
                <a:lnTo>
                  <a:pt x="568961" y="1896148"/>
                </a:lnTo>
                <a:lnTo>
                  <a:pt x="571501" y="1938994"/>
                </a:lnTo>
                <a:lnTo>
                  <a:pt x="574041" y="1901088"/>
                </a:lnTo>
                <a:lnTo>
                  <a:pt x="576581" y="1787481"/>
                </a:lnTo>
                <a:lnTo>
                  <a:pt x="579121" y="1610539"/>
                </a:lnTo>
                <a:lnTo>
                  <a:pt x="581661" y="1388600"/>
                </a:lnTo>
                <a:lnTo>
                  <a:pt x="584201" y="1144079"/>
                </a:lnTo>
                <a:lnTo>
                  <a:pt x="586741" y="901201"/>
                </a:lnTo>
                <a:lnTo>
                  <a:pt x="589281" y="683593"/>
                </a:lnTo>
                <a:lnTo>
                  <a:pt x="591821" y="511980"/>
                </a:lnTo>
                <a:lnTo>
                  <a:pt x="594361" y="402209"/>
                </a:lnTo>
                <a:lnTo>
                  <a:pt x="596901" y="363789"/>
                </a:lnTo>
                <a:lnTo>
                  <a:pt x="599441" y="399073"/>
                </a:lnTo>
                <a:lnTo>
                  <a:pt x="601981" y="503172"/>
                </a:lnTo>
                <a:lnTo>
                  <a:pt x="604521" y="664572"/>
                </a:lnTo>
                <a:lnTo>
                  <a:pt x="607061" y="866392"/>
                </a:lnTo>
                <a:lnTo>
                  <a:pt x="609601" y="1088149"/>
                </a:lnTo>
                <a:lnTo>
                  <a:pt x="612141" y="1307838"/>
                </a:lnTo>
                <a:lnTo>
                  <a:pt x="614681" y="1504118"/>
                </a:lnTo>
                <a:lnTo>
                  <a:pt x="617221" y="1658391"/>
                </a:lnTo>
                <a:lnTo>
                  <a:pt x="619761" y="1756565"/>
                </a:lnTo>
                <a:lnTo>
                  <a:pt x="622301" y="1790339"/>
                </a:lnTo>
                <a:lnTo>
                  <a:pt x="624841" y="1757885"/>
                </a:lnTo>
                <a:lnTo>
                  <a:pt x="627381" y="1663886"/>
                </a:lnTo>
                <a:lnTo>
                  <a:pt x="629921" y="1518930"/>
                </a:lnTo>
                <a:lnTo>
                  <a:pt x="632461" y="1338331"/>
                </a:lnTo>
                <a:lnTo>
                  <a:pt x="635001" y="1140519"/>
                </a:lnTo>
                <a:lnTo>
                  <a:pt x="637541" y="945164"/>
                </a:lnTo>
                <a:lnTo>
                  <a:pt x="640081" y="771209"/>
                </a:lnTo>
                <a:lnTo>
                  <a:pt x="642621" y="635038"/>
                </a:lnTo>
                <a:lnTo>
                  <a:pt x="645161" y="548928"/>
                </a:lnTo>
                <a:lnTo>
                  <a:pt x="647701" y="519952"/>
                </a:lnTo>
                <a:lnTo>
                  <a:pt x="650241" y="549416"/>
                </a:lnTo>
                <a:lnTo>
                  <a:pt x="652781" y="632884"/>
                </a:lnTo>
                <a:lnTo>
                  <a:pt x="655321" y="760762"/>
                </a:lnTo>
                <a:lnTo>
                  <a:pt x="657861" y="919380"/>
                </a:lnTo>
                <a:lnTo>
                  <a:pt x="660401" y="1092445"/>
                </a:lnTo>
                <a:lnTo>
                  <a:pt x="662941" y="1262710"/>
                </a:lnTo>
                <a:lnTo>
                  <a:pt x="665481" y="1413697"/>
                </a:lnTo>
                <a:lnTo>
                  <a:pt x="668021" y="1531290"/>
                </a:lnTo>
                <a:lnTo>
                  <a:pt x="670561" y="1605057"/>
                </a:lnTo>
                <a:lnTo>
                  <a:pt x="673101" y="1629160"/>
                </a:lnTo>
                <a:lnTo>
                  <a:pt x="675641" y="1602796"/>
                </a:lnTo>
                <a:lnTo>
                  <a:pt x="678181" y="1530121"/>
                </a:lnTo>
                <a:lnTo>
                  <a:pt x="680721" y="1419687"/>
                </a:lnTo>
                <a:lnTo>
                  <a:pt x="683261" y="1283467"/>
                </a:lnTo>
                <a:lnTo>
                  <a:pt x="685801" y="1135563"/>
                </a:lnTo>
                <a:lnTo>
                  <a:pt x="688341" y="990756"/>
                </a:lnTo>
                <a:lnTo>
                  <a:pt x="690881" y="863025"/>
                </a:lnTo>
                <a:lnTo>
                  <a:pt x="693421" y="764198"/>
                </a:lnTo>
                <a:lnTo>
                  <a:pt x="695961" y="702864"/>
                </a:lnTo>
                <a:lnTo>
                  <a:pt x="698501" y="683635"/>
                </a:lnTo>
                <a:lnTo>
                  <a:pt x="701041" y="706836"/>
                </a:lnTo>
                <a:lnTo>
                  <a:pt x="703581" y="768622"/>
                </a:lnTo>
                <a:lnTo>
                  <a:pt x="706121" y="861512"/>
                </a:lnTo>
                <a:lnTo>
                  <a:pt x="708661" y="975259"/>
                </a:lnTo>
                <a:lnTo>
                  <a:pt x="711201" y="1097970"/>
                </a:lnTo>
                <a:lnTo>
                  <a:pt x="713741" y="1217338"/>
                </a:lnTo>
                <a:lnTo>
                  <a:pt x="716281" y="1321881"/>
                </a:lnTo>
                <a:lnTo>
                  <a:pt x="718821" y="1402036"/>
                </a:lnTo>
                <a:lnTo>
                  <a:pt x="721361" y="1451037"/>
                </a:lnTo>
                <a:lnTo>
                  <a:pt x="723901" y="1465464"/>
                </a:lnTo>
                <a:lnTo>
                  <a:pt x="726441" y="1445442"/>
                </a:lnTo>
                <a:lnTo>
                  <a:pt x="728981" y="1394479"/>
                </a:lnTo>
                <a:lnTo>
                  <a:pt x="731521" y="1318971"/>
                </a:lnTo>
                <a:lnTo>
                  <a:pt x="734061" y="1227436"/>
                </a:lnTo>
                <a:lnTo>
                  <a:pt x="736601" y="1129575"/>
                </a:lnTo>
                <a:lnTo>
                  <a:pt x="739141" y="1035248"/>
                </a:lnTo>
                <a:lnTo>
                  <a:pt x="741681" y="953486"/>
                </a:lnTo>
                <a:lnTo>
                  <a:pt x="744222" y="891630"/>
                </a:lnTo>
                <a:lnTo>
                  <a:pt x="746761" y="854680"/>
                </a:lnTo>
                <a:lnTo>
                  <a:pt x="749301" y="844911"/>
                </a:lnTo>
                <a:lnTo>
                  <a:pt x="751841" y="861784"/>
                </a:lnTo>
                <a:lnTo>
                  <a:pt x="754381" y="902146"/>
                </a:lnTo>
                <a:lnTo>
                  <a:pt x="756922" y="960686"/>
                </a:lnTo>
                <a:lnTo>
                  <a:pt x="759461" y="1030590"/>
                </a:lnTo>
                <a:lnTo>
                  <a:pt x="762001" y="1104304"/>
                </a:ln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lnTo>
                  <a:pt x="967739" y="1064927"/>
                </a:lnTo>
                <a:lnTo>
                  <a:pt x="970279" y="1006066"/>
                </a:lnTo>
                <a:lnTo>
                  <a:pt x="972819" y="956755"/>
                </a:lnTo>
                <a:lnTo>
                  <a:pt x="975359" y="922156"/>
                </a:lnTo>
                <a:lnTo>
                  <a:pt x="977899" y="906046"/>
                </a:lnTo>
                <a:lnTo>
                  <a:pt x="980439" y="910403"/>
                </a:lnTo>
                <a:lnTo>
                  <a:pt x="982979" y="935171"/>
                </a:lnTo>
                <a:lnTo>
                  <a:pt x="985519" y="978232"/>
                </a:lnTo>
                <a:lnTo>
                  <a:pt x="988059" y="1035587"/>
                </a:lnTo>
                <a:lnTo>
                  <a:pt x="990599" y="1101731"/>
                </a:lnTo>
                <a:lnTo>
                  <a:pt x="993139" y="1170192"/>
                </a:lnTo>
                <a:lnTo>
                  <a:pt x="995679" y="1234172"/>
                </a:lnTo>
                <a:lnTo>
                  <a:pt x="998219" y="1287234"/>
                </a:lnTo>
                <a:lnTo>
                  <a:pt x="1000759" y="1323956"/>
                </a:lnTo>
                <a:lnTo>
                  <a:pt x="1003299" y="1340491"/>
                </a:lnTo>
                <a:lnTo>
                  <a:pt x="1005839" y="1334977"/>
                </a:lnTo>
                <a:lnTo>
                  <a:pt x="1008379" y="1307739"/>
                </a:lnTo>
                <a:lnTo>
                  <a:pt x="1010919" y="1261283"/>
                </a:lnTo>
                <a:lnTo>
                  <a:pt x="1013459" y="1200057"/>
                </a:lnTo>
                <a:lnTo>
                  <a:pt x="1015999" y="1130024"/>
                </a:lnTo>
                <a:lnTo>
                  <a:pt x="1018538" y="1058068"/>
                </a:lnTo>
                <a:lnTo>
                  <a:pt x="1021078" y="991313"/>
                </a:lnTo>
                <a:lnTo>
                  <a:pt x="1023618" y="936402"/>
                </a:lnTo>
                <a:lnTo>
                  <a:pt x="1026158" y="898833"/>
                </a:lnTo>
                <a:lnTo>
                  <a:pt x="1028698" y="882399"/>
                </a:lnTo>
                <a:lnTo>
                  <a:pt x="1031238" y="888802"/>
                </a:lnTo>
                <a:lnTo>
                  <a:pt x="1033778" y="917473"/>
                </a:lnTo>
                <a:lnTo>
                  <a:pt x="1036318" y="965626"/>
                </a:lnTo>
                <a:lnTo>
                  <a:pt x="1038858" y="1028533"/>
                </a:lnTo>
                <a:lnTo>
                  <a:pt x="1041398" y="1099991"/>
                </a:lnTo>
                <a:lnTo>
                  <a:pt x="1043938" y="1172945"/>
                </a:lnTo>
                <a:lnTo>
                  <a:pt x="1046478" y="1240193"/>
                </a:lnTo>
                <a:lnTo>
                  <a:pt x="1049018" y="1295104"/>
                </a:lnTo>
                <a:lnTo>
                  <a:pt x="1051558" y="1332283"/>
                </a:lnTo>
                <a:lnTo>
                  <a:pt x="1054098" y="1348106"/>
                </a:lnTo>
                <a:lnTo>
                  <a:pt x="1056638" y="1341079"/>
                </a:lnTo>
                <a:lnTo>
                  <a:pt x="1059178" y="1311979"/>
                </a:lnTo>
                <a:lnTo>
                  <a:pt x="1061718" y="1263767"/>
                </a:lnTo>
                <a:lnTo>
                  <a:pt x="1064258" y="1201287"/>
                </a:lnTo>
                <a:lnTo>
                  <a:pt x="1066798" y="1130770"/>
                </a:lnTo>
                <a:lnTo>
                  <a:pt x="1069338" y="1059209"/>
                </a:lnTo>
                <a:lnTo>
                  <a:pt x="1071878" y="993652"/>
                </a:lnTo>
                <a:lnTo>
                  <a:pt x="1074418" y="940504"/>
                </a:lnTo>
                <a:lnTo>
                  <a:pt x="1076958" y="904889"/>
                </a:lnTo>
                <a:lnTo>
                  <a:pt x="1079498" y="890155"/>
                </a:lnTo>
                <a:lnTo>
                  <a:pt x="1082038" y="897553"/>
                </a:lnTo>
                <a:lnTo>
                  <a:pt x="1084577" y="926130"/>
                </a:lnTo>
                <a:lnTo>
                  <a:pt x="1087117" y="972849"/>
                </a:lnTo>
                <a:lnTo>
                  <a:pt x="1089657" y="1032913"/>
                </a:lnTo>
                <a:lnTo>
                  <a:pt x="1092197" y="1100261"/>
                </a:lnTo>
                <a:lnTo>
                  <a:pt x="1094737" y="1168185"/>
                </a:lnTo>
                <a:lnTo>
                  <a:pt x="1097277" y="1230010"/>
                </a:lnTo>
                <a:lnTo>
                  <a:pt x="1099817" y="1279753"/>
                </a:lnTo>
                <a:lnTo>
                  <a:pt x="1102357" y="1312711"/>
                </a:lnTo>
                <a:lnTo>
                  <a:pt x="1104897" y="1325913"/>
                </a:lnTo>
                <a:lnTo>
                  <a:pt x="1107437" y="1318386"/>
                </a:lnTo>
                <a:lnTo>
                  <a:pt x="1109977" y="1291220"/>
                </a:lnTo>
                <a:lnTo>
                  <a:pt x="1112517" y="1247429"/>
                </a:lnTo>
                <a:lnTo>
                  <a:pt x="1115057" y="1191616"/>
                </a:lnTo>
                <a:lnTo>
                  <a:pt x="1117597" y="1129485"/>
                </a:ln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1269995" y="111540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zh-CN" altLang="en-US">
              <a:solidFill>
                <a:srgbClr val="000000"/>
              </a:solidFill>
              <a:ea typeface="宋体" pitchFamily="2" charset="-122"/>
            </a:endParaRPr>
          </a:p>
        </p:txBody>
      </p:sp>
      <p:sp>
        <p:nvSpPr>
          <p:cNvPr id="5" name="CoS"/>
          <p:cNvSpPr/>
          <p:nvPr userDrawn="1"/>
        </p:nvSpPr>
        <p:spPr>
          <a:xfrm flipH="1">
            <a:off x="715963" y="328589"/>
            <a:ext cx="1281112" cy="44450"/>
          </a:xfrm>
          <a:custGeom>
            <a:avLst/>
            <a:gdLst>
              <a:gd name="connsiteX0" fmla="*/ 0 w 2024254"/>
              <a:gd name="connsiteY0" fmla="*/ 1115321 h 2231790"/>
              <a:gd name="connsiteX1" fmla="*/ 0 w 2024254"/>
              <a:gd name="connsiteY1" fmla="*/ 1115321 h 2231790"/>
              <a:gd name="connsiteX2" fmla="*/ 2539 w 2024254"/>
              <a:gd name="connsiteY2" fmla="*/ 1119016 h 2231790"/>
              <a:gd name="connsiteX3" fmla="*/ 5080 w 2024254"/>
              <a:gd name="connsiteY3" fmla="*/ 1129377 h 2231790"/>
              <a:gd name="connsiteX4" fmla="*/ 7619 w 2024254"/>
              <a:gd name="connsiteY4" fmla="*/ 1144341 h 2231790"/>
              <a:gd name="connsiteX5" fmla="*/ 10160 w 2024254"/>
              <a:gd name="connsiteY5" fmla="*/ 1160808 h 2231790"/>
              <a:gd name="connsiteX6" fmla="*/ 12700 w 2024254"/>
              <a:gd name="connsiteY6" fmla="*/ 1175108 h 2231790"/>
              <a:gd name="connsiteX7" fmla="*/ 15239 w 2024254"/>
              <a:gd name="connsiteY7" fmla="*/ 1183560 h 2231790"/>
              <a:gd name="connsiteX8" fmla="*/ 17780 w 2024254"/>
              <a:gd name="connsiteY8" fmla="*/ 1183060 h 2231790"/>
              <a:gd name="connsiteX9" fmla="*/ 20319 w 2024254"/>
              <a:gd name="connsiteY9" fmla="*/ 1171603 h 2231790"/>
              <a:gd name="connsiteX10" fmla="*/ 22860 w 2024254"/>
              <a:gd name="connsiteY10" fmla="*/ 1148686 h 2231790"/>
              <a:gd name="connsiteX11" fmla="*/ 25400 w 2024254"/>
              <a:gd name="connsiteY11" fmla="*/ 1115511 h 2231790"/>
              <a:gd name="connsiteX12" fmla="*/ 27939 w 2024254"/>
              <a:gd name="connsiteY12" fmla="*/ 1074970 h 2231790"/>
              <a:gd name="connsiteX13" fmla="*/ 30480 w 2024254"/>
              <a:gd name="connsiteY13" fmla="*/ 1031398 h 2231790"/>
              <a:gd name="connsiteX14" fmla="*/ 33019 w 2024254"/>
              <a:gd name="connsiteY14" fmla="*/ 990106 h 2231790"/>
              <a:gd name="connsiteX15" fmla="*/ 35560 w 2024254"/>
              <a:gd name="connsiteY15" fmla="*/ 956760 h 2231790"/>
              <a:gd name="connsiteX16" fmla="*/ 38100 w 2024254"/>
              <a:gd name="connsiteY16" fmla="*/ 936665 h 2231790"/>
              <a:gd name="connsiteX17" fmla="*/ 40639 w 2024254"/>
              <a:gd name="connsiteY17" fmla="*/ 934043 h 2231790"/>
              <a:gd name="connsiteX18" fmla="*/ 43180 w 2024254"/>
              <a:gd name="connsiteY18" fmla="*/ 951399 h 2231790"/>
              <a:gd name="connsiteX19" fmla="*/ 45719 w 2024254"/>
              <a:gd name="connsiteY19" fmla="*/ 989057 h 2231790"/>
              <a:gd name="connsiteX20" fmla="*/ 48260 w 2024254"/>
              <a:gd name="connsiteY20" fmla="*/ 1044929 h 2231790"/>
              <a:gd name="connsiteX21" fmla="*/ 50800 w 2024254"/>
              <a:gd name="connsiteY21" fmla="*/ 1114565 h 2231790"/>
              <a:gd name="connsiteX22" fmla="*/ 53339 w 2024254"/>
              <a:gd name="connsiteY22" fmla="*/ 1191490 h 2231790"/>
              <a:gd name="connsiteX23" fmla="*/ 55880 w 2024254"/>
              <a:gd name="connsiteY23" fmla="*/ 1267811 h 2231790"/>
              <a:gd name="connsiteX24" fmla="*/ 58419 w 2024254"/>
              <a:gd name="connsiteY24" fmla="*/ 1335027 h 2231790"/>
              <a:gd name="connsiteX25" fmla="*/ 60960 w 2024254"/>
              <a:gd name="connsiteY25" fmla="*/ 1384963 h 2231790"/>
              <a:gd name="connsiteX26" fmla="*/ 63500 w 2024254"/>
              <a:gd name="connsiteY26" fmla="*/ 1410734 h 2231790"/>
              <a:gd name="connsiteX27" fmla="*/ 66039 w 2024254"/>
              <a:gd name="connsiteY27" fmla="*/ 1407611 h 2231790"/>
              <a:gd name="connsiteX28" fmla="*/ 68580 w 2024254"/>
              <a:gd name="connsiteY28" fmla="*/ 1373708 h 2231790"/>
              <a:gd name="connsiteX29" fmla="*/ 71119 w 2024254"/>
              <a:gd name="connsiteY29" fmla="*/ 1310376 h 2231790"/>
              <a:gd name="connsiteX30" fmla="*/ 73659 w 2024254"/>
              <a:gd name="connsiteY30" fmla="*/ 1222262 h 2231790"/>
              <a:gd name="connsiteX31" fmla="*/ 76200 w 2024254"/>
              <a:gd name="connsiteY31" fmla="*/ 1117006 h 2231790"/>
              <a:gd name="connsiteX32" fmla="*/ 78739 w 2024254"/>
              <a:gd name="connsiteY32" fmla="*/ 1004584 h 2231790"/>
              <a:gd name="connsiteX33" fmla="*/ 81280 w 2024254"/>
              <a:gd name="connsiteY33" fmla="*/ 896360 h 2231790"/>
              <a:gd name="connsiteX34" fmla="*/ 83819 w 2024254"/>
              <a:gd name="connsiteY34" fmla="*/ 803931 h 2231790"/>
              <a:gd name="connsiteX35" fmla="*/ 86359 w 2024254"/>
              <a:gd name="connsiteY35" fmla="*/ 737889 h 2231790"/>
              <a:gd name="connsiteX36" fmla="*/ 88900 w 2024254"/>
              <a:gd name="connsiteY36" fmla="*/ 706633 h 2231790"/>
              <a:gd name="connsiteX37" fmla="*/ 91439 w 2024254"/>
              <a:gd name="connsiteY37" fmla="*/ 715350 h 2231790"/>
              <a:gd name="connsiteX38" fmla="*/ 93979 w 2024254"/>
              <a:gd name="connsiteY38" fmla="*/ 765297 h 2231790"/>
              <a:gd name="connsiteX39" fmla="*/ 96519 w 2024254"/>
              <a:gd name="connsiteY39" fmla="*/ 853478 h 2231790"/>
              <a:gd name="connsiteX40" fmla="*/ 99059 w 2024254"/>
              <a:gd name="connsiteY40" fmla="*/ 972745 h 2231790"/>
              <a:gd name="connsiteX41" fmla="*/ 101600 w 2024254"/>
              <a:gd name="connsiteY41" fmla="*/ 1112365 h 2231790"/>
              <a:gd name="connsiteX42" fmla="*/ 104139 w 2024254"/>
              <a:gd name="connsiteY42" fmla="*/ 1258978 h 2231790"/>
              <a:gd name="connsiteX43" fmla="*/ 106679 w 2024254"/>
              <a:gd name="connsiteY43" fmla="*/ 1397883 h 2231790"/>
              <a:gd name="connsiteX44" fmla="*/ 109219 w 2024254"/>
              <a:gd name="connsiteY44" fmla="*/ 1514520 h 2231790"/>
              <a:gd name="connsiteX45" fmla="*/ 111759 w 2024254"/>
              <a:gd name="connsiteY45" fmla="*/ 1595990 h 2231790"/>
              <a:gd name="connsiteX46" fmla="*/ 114300 w 2024254"/>
              <a:gd name="connsiteY46" fmla="*/ 1632475 h 2231790"/>
              <a:gd name="connsiteX47" fmla="*/ 116839 w 2024254"/>
              <a:gd name="connsiteY47" fmla="*/ 1618377 h 2231790"/>
              <a:gd name="connsiteX48" fmla="*/ 119379 w 2024254"/>
              <a:gd name="connsiteY48" fmla="*/ 1553071 h 2231790"/>
              <a:gd name="connsiteX49" fmla="*/ 121919 w 2024254"/>
              <a:gd name="connsiteY49" fmla="*/ 1441157 h 2231790"/>
              <a:gd name="connsiteX50" fmla="*/ 124459 w 2024254"/>
              <a:gd name="connsiteY50" fmla="*/ 1292186 h 2231790"/>
              <a:gd name="connsiteX51" fmla="*/ 126999 w 2024254"/>
              <a:gd name="connsiteY51" fmla="*/ 1119857 h 2231790"/>
              <a:gd name="connsiteX52" fmla="*/ 129539 w 2024254"/>
              <a:gd name="connsiteY52" fmla="*/ 940755 h 2231790"/>
              <a:gd name="connsiteX53" fmla="*/ 132079 w 2024254"/>
              <a:gd name="connsiteY53" fmla="*/ 772747 h 2231790"/>
              <a:gd name="connsiteX54" fmla="*/ 134619 w 2024254"/>
              <a:gd name="connsiteY54" fmla="*/ 633193 h 2231790"/>
              <a:gd name="connsiteX55" fmla="*/ 137159 w 2024254"/>
              <a:gd name="connsiteY55" fmla="*/ 537151 h 2231790"/>
              <a:gd name="connsiteX56" fmla="*/ 139699 w 2024254"/>
              <a:gd name="connsiteY56" fmla="*/ 495758 h 2231790"/>
              <a:gd name="connsiteX57" fmla="*/ 142239 w 2024254"/>
              <a:gd name="connsiteY57" fmla="*/ 514966 h 2231790"/>
              <a:gd name="connsiteX58" fmla="*/ 144779 w 2024254"/>
              <a:gd name="connsiteY58" fmla="*/ 594772 h 2231790"/>
              <a:gd name="connsiteX59" fmla="*/ 147319 w 2024254"/>
              <a:gd name="connsiteY59" fmla="*/ 729036 h 2231790"/>
              <a:gd name="connsiteX60" fmla="*/ 149859 w 2024254"/>
              <a:gd name="connsiteY60" fmla="*/ 905921 h 2231790"/>
              <a:gd name="connsiteX61" fmla="*/ 152399 w 2024254"/>
              <a:gd name="connsiteY61" fmla="*/ 1108929 h 2231790"/>
              <a:gd name="connsiteX62" fmla="*/ 154939 w 2024254"/>
              <a:gd name="connsiteY62" fmla="*/ 1318445 h 2231790"/>
              <a:gd name="connsiteX63" fmla="*/ 157479 w 2024254"/>
              <a:gd name="connsiteY63" fmla="*/ 1513643 h 2231790"/>
              <a:gd name="connsiteX64" fmla="*/ 160019 w 2024254"/>
              <a:gd name="connsiteY64" fmla="*/ 1674559 h 2231790"/>
              <a:gd name="connsiteX65" fmla="*/ 162559 w 2024254"/>
              <a:gd name="connsiteY65" fmla="*/ 1784144 h 2231790"/>
              <a:gd name="connsiteX66" fmla="*/ 165099 w 2024254"/>
              <a:gd name="connsiteY66" fmla="*/ 1830065 h 2231790"/>
              <a:gd name="connsiteX67" fmla="*/ 167639 w 2024254"/>
              <a:gd name="connsiteY67" fmla="*/ 1806072 h 2231790"/>
              <a:gd name="connsiteX68" fmla="*/ 170179 w 2024254"/>
              <a:gd name="connsiteY68" fmla="*/ 1712785 h 2231790"/>
              <a:gd name="connsiteX69" fmla="*/ 172719 w 2024254"/>
              <a:gd name="connsiteY69" fmla="*/ 1557804 h 2231790"/>
              <a:gd name="connsiteX70" fmla="*/ 175259 w 2024254"/>
              <a:gd name="connsiteY70" fmla="*/ 1355108 h 2231790"/>
              <a:gd name="connsiteX71" fmla="*/ 177799 w 2024254"/>
              <a:gd name="connsiteY71" fmla="*/ 1123796 h 2231790"/>
              <a:gd name="connsiteX72" fmla="*/ 180339 w 2024254"/>
              <a:gd name="connsiteY72" fmla="*/ 886284 h 2231790"/>
              <a:gd name="connsiteX73" fmla="*/ 182879 w 2024254"/>
              <a:gd name="connsiteY73" fmla="*/ 666119 h 2231790"/>
              <a:gd name="connsiteX74" fmla="*/ 185419 w 2024254"/>
              <a:gd name="connsiteY74" fmla="*/ 485638 h 2231790"/>
              <a:gd name="connsiteX75" fmla="*/ 187959 w 2024254"/>
              <a:gd name="connsiteY75" fmla="*/ 363693 h 2231790"/>
              <a:gd name="connsiteX76" fmla="*/ 190499 w 2024254"/>
              <a:gd name="connsiteY76" fmla="*/ 313682 h 2231790"/>
              <a:gd name="connsiteX77" fmla="*/ 193039 w 2024254"/>
              <a:gd name="connsiteY77" fmla="*/ 342089 h 2231790"/>
              <a:gd name="connsiteX78" fmla="*/ 195579 w 2024254"/>
              <a:gd name="connsiteY78" fmla="*/ 447692 h 2231790"/>
              <a:gd name="connsiteX79" fmla="*/ 198119 w 2024254"/>
              <a:gd name="connsiteY79" fmla="*/ 621530 h 2231790"/>
              <a:gd name="connsiteX80" fmla="*/ 200659 w 2024254"/>
              <a:gd name="connsiteY80" fmla="*/ 847652 h 2231790"/>
              <a:gd name="connsiteX81" fmla="*/ 203199 w 2024254"/>
              <a:gd name="connsiteY81" fmla="*/ 1104582 h 2231790"/>
              <a:gd name="connsiteX82" fmla="*/ 205739 w 2024254"/>
              <a:gd name="connsiteY82" fmla="*/ 1367364 h 2231790"/>
              <a:gd name="connsiteX83" fmla="*/ 208279 w 2024254"/>
              <a:gd name="connsiteY83" fmla="*/ 1609999 h 2231790"/>
              <a:gd name="connsiteX84" fmla="*/ 210819 w 2024254"/>
              <a:gd name="connsiteY84" fmla="*/ 1808029 h 2231790"/>
              <a:gd name="connsiteX85" fmla="*/ 213359 w 2024254"/>
              <a:gd name="connsiteY85" fmla="*/ 1941009 h 2231790"/>
              <a:gd name="connsiteX86" fmla="*/ 215899 w 2024254"/>
              <a:gd name="connsiteY86" fmla="*/ 1994622 h 2231790"/>
              <a:gd name="connsiteX87" fmla="*/ 218439 w 2024254"/>
              <a:gd name="connsiteY87" fmla="*/ 1962214 h 2231790"/>
              <a:gd name="connsiteX88" fmla="*/ 220979 w 2024254"/>
              <a:gd name="connsiteY88" fmla="*/ 1845584 h 2231790"/>
              <a:gd name="connsiteX89" fmla="*/ 223519 w 2024254"/>
              <a:gd name="connsiteY89" fmla="*/ 1654943 h 2231790"/>
              <a:gd name="connsiteX90" fmla="*/ 226059 w 2024254"/>
              <a:gd name="connsiteY90" fmla="*/ 1408025 h 2231790"/>
              <a:gd name="connsiteX91" fmla="*/ 228600 w 2024254"/>
              <a:gd name="connsiteY91" fmla="*/ 1128434 h 2231790"/>
              <a:gd name="connsiteX92" fmla="*/ 231139 w 2024254"/>
              <a:gd name="connsiteY92" fmla="*/ 843379 h 2231790"/>
              <a:gd name="connsiteX93" fmla="*/ 233679 w 2024254"/>
              <a:gd name="connsiteY93" fmla="*/ 581014 h 2231790"/>
              <a:gd name="connsiteX94" fmla="*/ 236219 w 2024254"/>
              <a:gd name="connsiteY94" fmla="*/ 367644 h 2231790"/>
              <a:gd name="connsiteX95" fmla="*/ 238760 w 2024254"/>
              <a:gd name="connsiteY95" fmla="*/ 225078 h 2231790"/>
              <a:gd name="connsiteX96" fmla="*/ 241300 w 2024254"/>
              <a:gd name="connsiteY96" fmla="*/ 168398 h 2231790"/>
              <a:gd name="connsiteX97" fmla="*/ 243839 w 2024254"/>
              <a:gd name="connsiteY97" fmla="*/ 204361 h 2231790"/>
              <a:gd name="connsiteX98" fmla="*/ 246380 w 2024254"/>
              <a:gd name="connsiteY98" fmla="*/ 330619 h 2231790"/>
              <a:gd name="connsiteX99" fmla="*/ 248920 w 2024254"/>
              <a:gd name="connsiteY99" fmla="*/ 535836 h 2231790"/>
              <a:gd name="connsiteX100" fmla="*/ 251460 w 2024254"/>
              <a:gd name="connsiteY100" fmla="*/ 800706 h 2231790"/>
              <a:gd name="connsiteX101" fmla="*/ 254000 w 2024254"/>
              <a:gd name="connsiteY101" fmla="*/ 1099769 h 2231790"/>
              <a:gd name="connsiteX102" fmla="*/ 256540 w 2024254"/>
              <a:gd name="connsiteY102" fmla="*/ 1403872 h 2231790"/>
              <a:gd name="connsiteX103" fmla="*/ 259080 w 2024254"/>
              <a:gd name="connsiteY103" fmla="*/ 1683026 h 2231790"/>
              <a:gd name="connsiteX104" fmla="*/ 261620 w 2024254"/>
              <a:gd name="connsiteY104" fmla="*/ 1909372 h 2231790"/>
              <a:gd name="connsiteX105" fmla="*/ 264160 w 2024254"/>
              <a:gd name="connsiteY105" fmla="*/ 2059974 h 2231790"/>
              <a:gd name="connsiteX106" fmla="*/ 266700 w 2024254"/>
              <a:gd name="connsiteY106" fmla="*/ 2119153 h 2231790"/>
              <a:gd name="connsiteX107" fmla="*/ 269240 w 2024254"/>
              <a:gd name="connsiteY107" fmla="*/ 2080114 h 2231790"/>
              <a:gd name="connsiteX108" fmla="*/ 271780 w 2024254"/>
              <a:gd name="connsiteY108" fmla="*/ 1945716 h 2231790"/>
              <a:gd name="connsiteX109" fmla="*/ 274320 w 2024254"/>
              <a:gd name="connsiteY109" fmla="*/ 1728283 h 2231790"/>
              <a:gd name="connsiteX110" fmla="*/ 276860 w 2024254"/>
              <a:gd name="connsiteY110" fmla="*/ 1448476 h 2231790"/>
              <a:gd name="connsiteX111" fmla="*/ 279400 w 2024254"/>
              <a:gd name="connsiteY111" fmla="*/ 1133315 h 2231790"/>
              <a:gd name="connsiteX112" fmla="*/ 281940 w 2024254"/>
              <a:gd name="connsiteY112" fmla="*/ 813569 h 2231790"/>
              <a:gd name="connsiteX113" fmla="*/ 284480 w 2024254"/>
              <a:gd name="connsiteY113" fmla="*/ 520728 h 2231790"/>
              <a:gd name="connsiteX114" fmla="*/ 287020 w 2024254"/>
              <a:gd name="connsiteY114" fmla="*/ 283896 h 2231790"/>
              <a:gd name="connsiteX115" fmla="*/ 289560 w 2024254"/>
              <a:gd name="connsiteY115" fmla="*/ 126883 h 2231790"/>
              <a:gd name="connsiteX116" fmla="*/ 292100 w 2024254"/>
              <a:gd name="connsiteY116" fmla="*/ 65803 h 2231790"/>
              <a:gd name="connsiteX117" fmla="*/ 294640 w 2024254"/>
              <a:gd name="connsiteY117" fmla="*/ 107420 h 2231790"/>
              <a:gd name="connsiteX118" fmla="*/ 297180 w 2024254"/>
              <a:gd name="connsiteY118" fmla="*/ 248403 h 2231790"/>
              <a:gd name="connsiteX119" fmla="*/ 299720 w 2024254"/>
              <a:gd name="connsiteY119" fmla="*/ 475585 h 2231790"/>
              <a:gd name="connsiteX120" fmla="*/ 302260 w 2024254"/>
              <a:gd name="connsiteY120" fmla="*/ 767191 h 2231790"/>
              <a:gd name="connsiteX121" fmla="*/ 304800 w 2024254"/>
              <a:gd name="connsiteY121" fmla="*/ 1094938 h 2231790"/>
              <a:gd name="connsiteX122" fmla="*/ 307340 w 2024254"/>
              <a:gd name="connsiteY122" fmla="*/ 1426790 h 2231790"/>
              <a:gd name="connsiteX123" fmla="*/ 309880 w 2024254"/>
              <a:gd name="connsiteY123" fmla="*/ 1730100 h 2231790"/>
              <a:gd name="connsiteX124" fmla="*/ 312420 w 2024254"/>
              <a:gd name="connsiteY124" fmla="*/ 1974839 h 2231790"/>
              <a:gd name="connsiteX125" fmla="*/ 314960 w 2024254"/>
              <a:gd name="connsiteY125" fmla="*/ 2136579 h 2231790"/>
              <a:gd name="connsiteX126" fmla="*/ 317500 w 2024254"/>
              <a:gd name="connsiteY126" fmla="*/ 2198941 h 2231790"/>
              <a:gd name="connsiteX127" fmla="*/ 320040 w 2024254"/>
              <a:gd name="connsiteY127" fmla="*/ 2155259 h 2231790"/>
              <a:gd name="connsiteX128" fmla="*/ 322580 w 2024254"/>
              <a:gd name="connsiteY128" fmla="*/ 2009290 h 2231790"/>
              <a:gd name="connsiteX129" fmla="*/ 325120 w 2024254"/>
              <a:gd name="connsiteY129" fmla="*/ 1774893 h 2231790"/>
              <a:gd name="connsiteX130" fmla="*/ 327660 w 2024254"/>
              <a:gd name="connsiteY130" fmla="*/ 1474712 h 2231790"/>
              <a:gd name="connsiteX131" fmla="*/ 330200 w 2024254"/>
              <a:gd name="connsiteY131" fmla="*/ 1137975 h 2231790"/>
              <a:gd name="connsiteX132" fmla="*/ 332740 w 2024254"/>
              <a:gd name="connsiteY132" fmla="*/ 797639 h 2231790"/>
              <a:gd name="connsiteX133" fmla="*/ 335280 w 2024254"/>
              <a:gd name="connsiteY133" fmla="*/ 487149 h 2231790"/>
              <a:gd name="connsiteX134" fmla="*/ 337820 w 2024254"/>
              <a:gd name="connsiteY134" fmla="*/ 237137 h 2231790"/>
              <a:gd name="connsiteX135" fmla="*/ 340360 w 2024254"/>
              <a:gd name="connsiteY135" fmla="*/ 72388 h 2231790"/>
              <a:gd name="connsiteX136" fmla="*/ 342900 w 2024254"/>
              <a:gd name="connsiteY136" fmla="*/ 9374 h 2231790"/>
              <a:gd name="connsiteX137" fmla="*/ 345440 w 2024254"/>
              <a:gd name="connsiteY137" fmla="*/ 54600 h 2231790"/>
              <a:gd name="connsiteX138" fmla="*/ 347980 w 2024254"/>
              <a:gd name="connsiteY138" fmla="*/ 203934 h 2231790"/>
              <a:gd name="connsiteX139" fmla="*/ 350520 w 2024254"/>
              <a:gd name="connsiteY139" fmla="*/ 442979 h 2231790"/>
              <a:gd name="connsiteX140" fmla="*/ 353060 w 2024254"/>
              <a:gd name="connsiteY140" fmla="*/ 748476 h 2231790"/>
              <a:gd name="connsiteX141" fmla="*/ 355600 w 2024254"/>
              <a:gd name="connsiteY141" fmla="*/ 1090567 h 2231790"/>
              <a:gd name="connsiteX142" fmla="*/ 358140 w 2024254"/>
              <a:gd name="connsiteY142" fmla="*/ 1435733 h 2231790"/>
              <a:gd name="connsiteX143" fmla="*/ 360680 w 2024254"/>
              <a:gd name="connsiteY143" fmla="*/ 1750090 h 2231790"/>
              <a:gd name="connsiteX144" fmla="*/ 363220 w 2024254"/>
              <a:gd name="connsiteY144" fmla="*/ 2002725 h 2231790"/>
              <a:gd name="connsiteX145" fmla="*/ 365760 w 2024254"/>
              <a:gd name="connsiteY145" fmla="*/ 2168757 h 2231790"/>
              <a:gd name="connsiteX146" fmla="*/ 368300 w 2024254"/>
              <a:gd name="connsiteY146" fmla="*/ 2231789 h 2231790"/>
              <a:gd name="connsiteX147" fmla="*/ 370840 w 2024254"/>
              <a:gd name="connsiteY147" fmla="*/ 2185538 h 2231790"/>
              <a:gd name="connsiteX148" fmla="*/ 373380 w 2024254"/>
              <a:gd name="connsiteY148" fmla="*/ 2034461 h 2231790"/>
              <a:gd name="connsiteX149" fmla="*/ 375920 w 2024254"/>
              <a:gd name="connsiteY149" fmla="*/ 1793330 h 2231790"/>
              <a:gd name="connsiteX150" fmla="*/ 378460 w 2024254"/>
              <a:gd name="connsiteY150" fmla="*/ 1485770 h 2231790"/>
              <a:gd name="connsiteX151" fmla="*/ 381000 w 2024254"/>
              <a:gd name="connsiteY151" fmla="*/ 1141945 h 2231790"/>
              <a:gd name="connsiteX152" fmla="*/ 383540 w 2024254"/>
              <a:gd name="connsiteY152" fmla="*/ 795583 h 2231790"/>
              <a:gd name="connsiteX153" fmla="*/ 386080 w 2024254"/>
              <a:gd name="connsiteY153" fmla="*/ 480654 h 2231790"/>
              <a:gd name="connsiteX154" fmla="*/ 388620 w 2024254"/>
              <a:gd name="connsiteY154" fmla="*/ 228025 h 2231790"/>
              <a:gd name="connsiteX155" fmla="*/ 391160 w 2024254"/>
              <a:gd name="connsiteY155" fmla="*/ 62421 h 2231790"/>
              <a:gd name="connsiteX156" fmla="*/ 393700 w 2024254"/>
              <a:gd name="connsiteY156" fmla="*/ 0 h 2231790"/>
              <a:gd name="connsiteX157" fmla="*/ 396240 w 2024254"/>
              <a:gd name="connsiteY157" fmla="*/ 46764 h 2231790"/>
              <a:gd name="connsiteX158" fmla="*/ 398780 w 2024254"/>
              <a:gd name="connsiteY158" fmla="*/ 197984 h 2231790"/>
              <a:gd name="connsiteX159" fmla="*/ 401320 w 2024254"/>
              <a:gd name="connsiteY159" fmla="*/ 438678 h 2231790"/>
              <a:gd name="connsiteX160" fmla="*/ 403860 w 2024254"/>
              <a:gd name="connsiteY160" fmla="*/ 745103 h 2231790"/>
              <a:gd name="connsiteX161" fmla="*/ 406400 w 2024254"/>
              <a:gd name="connsiteY161" fmla="*/ 1087104 h 2231790"/>
              <a:gd name="connsiteX162" fmla="*/ 408940 w 2024254"/>
              <a:gd name="connsiteY162" fmla="*/ 1431095 h 2231790"/>
              <a:gd name="connsiteX163" fmla="*/ 411480 w 2024254"/>
              <a:gd name="connsiteY163" fmla="*/ 1743370 h 2231790"/>
              <a:gd name="connsiteX164" fmla="*/ 414020 w 2024254"/>
              <a:gd name="connsiteY164" fmla="*/ 1993419 h 2231790"/>
              <a:gd name="connsiteX165" fmla="*/ 416560 w 2024254"/>
              <a:gd name="connsiteY165" fmla="*/ 2156922 h 2231790"/>
              <a:gd name="connsiteX166" fmla="*/ 419100 w 2024254"/>
              <a:gd name="connsiteY166" fmla="*/ 2218119 h 2231790"/>
              <a:gd name="connsiteX167" fmla="*/ 421640 w 2024254"/>
              <a:gd name="connsiteY167" fmla="*/ 2171341 h 2231790"/>
              <a:gd name="connsiteX168" fmla="*/ 424180 w 2024254"/>
              <a:gd name="connsiteY168" fmla="*/ 2021532 h 2231790"/>
              <a:gd name="connsiteX169" fmla="*/ 426720 w 2024254"/>
              <a:gd name="connsiteY169" fmla="*/ 1783726 h 2231790"/>
              <a:gd name="connsiteX170" fmla="*/ 429260 w 2024254"/>
              <a:gd name="connsiteY170" fmla="*/ 1481539 h 2231790"/>
              <a:gd name="connsiteX171" fmla="*/ 431800 w 2024254"/>
              <a:gd name="connsiteY171" fmla="*/ 1144807 h 2231790"/>
              <a:gd name="connsiteX172" fmla="*/ 434340 w 2024254"/>
              <a:gd name="connsiteY172" fmla="*/ 806635 h 2231790"/>
              <a:gd name="connsiteX173" fmla="*/ 436880 w 2024254"/>
              <a:gd name="connsiteY173" fmla="*/ 500130 h 2231790"/>
              <a:gd name="connsiteX174" fmla="*/ 439420 w 2024254"/>
              <a:gd name="connsiteY174" fmla="*/ 255142 h 2231790"/>
              <a:gd name="connsiteX175" fmla="*/ 441960 w 2024254"/>
              <a:gd name="connsiteY175" fmla="*/ 95351 h 2231790"/>
              <a:gd name="connsiteX176" fmla="*/ 444500 w 2024254"/>
              <a:gd name="connsiteY176" fmla="*/ 35968 h 2231790"/>
              <a:gd name="connsiteX177" fmla="*/ 447040 w 2024254"/>
              <a:gd name="connsiteY177" fmla="*/ 82282 h 2231790"/>
              <a:gd name="connsiteX178" fmla="*/ 449580 w 2024254"/>
              <a:gd name="connsiteY178" fmla="*/ 229191 h 2231790"/>
              <a:gd name="connsiteX179" fmla="*/ 452120 w 2024254"/>
              <a:gd name="connsiteY179" fmla="*/ 461762 h 2231790"/>
              <a:gd name="connsiteX180" fmla="*/ 454660 w 2024254"/>
              <a:gd name="connsiteY180" fmla="*/ 756749 h 2231790"/>
              <a:gd name="connsiteX181" fmla="*/ 457200 w 2024254"/>
              <a:gd name="connsiteY181" fmla="*/ 1084926 h 2231790"/>
              <a:gd name="connsiteX182" fmla="*/ 459740 w 2024254"/>
              <a:gd name="connsiteY182" fmla="*/ 1413993 h 2231790"/>
              <a:gd name="connsiteX183" fmla="*/ 462280 w 2024254"/>
              <a:gd name="connsiteY183" fmla="*/ 1711766 h 2231790"/>
              <a:gd name="connsiteX184" fmla="*/ 464820 w 2024254"/>
              <a:gd name="connsiteY184" fmla="*/ 1949337 h 2231790"/>
              <a:gd name="connsiteX185" fmla="*/ 467360 w 2024254"/>
              <a:gd name="connsiteY185" fmla="*/ 2103890 h 2231790"/>
              <a:gd name="connsiteX186" fmla="*/ 469900 w 2024254"/>
              <a:gd name="connsiteY186" fmla="*/ 2160901 h 2231790"/>
              <a:gd name="connsiteX187" fmla="*/ 472440 w 2024254"/>
              <a:gd name="connsiteY187" fmla="*/ 2115504 h 2231790"/>
              <a:gd name="connsiteX188" fmla="*/ 474980 w 2024254"/>
              <a:gd name="connsiteY188" fmla="*/ 1972899 h 2231790"/>
              <a:gd name="connsiteX189" fmla="*/ 477520 w 2024254"/>
              <a:gd name="connsiteY189" fmla="*/ 1747771 h 2231790"/>
              <a:gd name="connsiteX190" fmla="*/ 480061 w 2024254"/>
              <a:gd name="connsiteY190" fmla="*/ 1462771 h 2231790"/>
              <a:gd name="connsiteX191" fmla="*/ 482600 w 2024254"/>
              <a:gd name="connsiteY191" fmla="*/ 1146232 h 2231790"/>
              <a:gd name="connsiteX192" fmla="*/ 485140 w 2024254"/>
              <a:gd name="connsiteY192" fmla="*/ 829345 h 2231790"/>
              <a:gd name="connsiteX193" fmla="*/ 487680 w 2024254"/>
              <a:gd name="connsiteY193" fmla="*/ 543074 h 2231790"/>
              <a:gd name="connsiteX194" fmla="*/ 490220 w 2024254"/>
              <a:gd name="connsiteY194" fmla="*/ 315119 h 2231790"/>
              <a:gd name="connsiteX195" fmla="*/ 492761 w 2024254"/>
              <a:gd name="connsiteY195" fmla="*/ 167225 h 2231790"/>
              <a:gd name="connsiteX196" fmla="*/ 495300 w 2024254"/>
              <a:gd name="connsiteY196" fmla="*/ 113105 h 2231790"/>
              <a:gd name="connsiteX197" fmla="*/ 497840 w 2024254"/>
              <a:gd name="connsiteY197" fmla="*/ 157165 h 2231790"/>
              <a:gd name="connsiteX198" fmla="*/ 500381 w 2024254"/>
              <a:gd name="connsiteY198" fmla="*/ 294162 h 2231790"/>
              <a:gd name="connsiteX199" fmla="*/ 502921 w 2024254"/>
              <a:gd name="connsiteY199" fmla="*/ 509804 h 2231790"/>
              <a:gd name="connsiteX200" fmla="*/ 505461 w 2024254"/>
              <a:gd name="connsiteY200" fmla="*/ 782246 h 2231790"/>
              <a:gd name="connsiteX201" fmla="*/ 508000 w 2024254"/>
              <a:gd name="connsiteY201" fmla="*/ 1084306 h 2231790"/>
              <a:gd name="connsiteX202" fmla="*/ 510540 w 2024254"/>
              <a:gd name="connsiteY202" fmla="*/ 1386184 h 2231790"/>
              <a:gd name="connsiteX203" fmla="*/ 513081 w 2024254"/>
              <a:gd name="connsiteY203" fmla="*/ 1658411 h 2231790"/>
              <a:gd name="connsiteX204" fmla="*/ 515621 w 2024254"/>
              <a:gd name="connsiteY204" fmla="*/ 1874740 h 2231790"/>
              <a:gd name="connsiteX205" fmla="*/ 518161 w 2024254"/>
              <a:gd name="connsiteY205" fmla="*/ 2014678 h 2231790"/>
              <a:gd name="connsiteX206" fmla="*/ 520701 w 2024254"/>
              <a:gd name="connsiteY206" fmla="*/ 2065436 h 2231790"/>
              <a:gd name="connsiteX207" fmla="*/ 523241 w 2024254"/>
              <a:gd name="connsiteY207" fmla="*/ 2023097 h 2231790"/>
              <a:gd name="connsiteX208" fmla="*/ 525781 w 2024254"/>
              <a:gd name="connsiteY208" fmla="*/ 1892893 h 2231790"/>
              <a:gd name="connsiteX209" fmla="*/ 528321 w 2024254"/>
              <a:gd name="connsiteY209" fmla="*/ 1688589 h 2231790"/>
              <a:gd name="connsiteX210" fmla="*/ 530861 w 2024254"/>
              <a:gd name="connsiteY210" fmla="*/ 1431031 h 2231790"/>
              <a:gd name="connsiteX211" fmla="*/ 533401 w 2024254"/>
              <a:gd name="connsiteY211" fmla="*/ 1146011 h 2231790"/>
              <a:gd name="connsiteX212" fmla="*/ 535941 w 2024254"/>
              <a:gd name="connsiteY212" fmla="*/ 861687 h 2231790"/>
              <a:gd name="connsiteX213" fmla="*/ 538481 w 2024254"/>
              <a:gd name="connsiteY213" fmla="*/ 605781 h 2231790"/>
              <a:gd name="connsiteX214" fmla="*/ 541021 w 2024254"/>
              <a:gd name="connsiteY214" fmla="*/ 402879 h 2231790"/>
              <a:gd name="connsiteX215" fmla="*/ 543561 w 2024254"/>
              <a:gd name="connsiteY215" fmla="*/ 272053 h 2231790"/>
              <a:gd name="connsiteX216" fmla="*/ 546101 w 2024254"/>
              <a:gd name="connsiteY216" fmla="*/ 225072 h 2231790"/>
              <a:gd name="connsiteX217" fmla="*/ 548641 w 2024254"/>
              <a:gd name="connsiteY217" fmla="*/ 265346 h 2231790"/>
              <a:gd name="connsiteX218" fmla="*/ 551181 w 2024254"/>
              <a:gd name="connsiteY218" fmla="*/ 387705 h 2231790"/>
              <a:gd name="connsiteX219" fmla="*/ 553721 w 2024254"/>
              <a:gd name="connsiteY219" fmla="*/ 579032 h 2231790"/>
              <a:gd name="connsiteX220" fmla="*/ 556261 w 2024254"/>
              <a:gd name="connsiteY220" fmla="*/ 819656 h 2231790"/>
              <a:gd name="connsiteX221" fmla="*/ 558801 w 2024254"/>
              <a:gd name="connsiteY221" fmla="*/ 1085383 h 2231790"/>
              <a:gd name="connsiteX222" fmla="*/ 561341 w 2024254"/>
              <a:gd name="connsiteY222" fmla="*/ 1349927 h 2231790"/>
              <a:gd name="connsiteX223" fmla="*/ 563881 w 2024254"/>
              <a:gd name="connsiteY223" fmla="*/ 1587522 h 2231790"/>
              <a:gd name="connsiteX224" fmla="*/ 566421 w 2024254"/>
              <a:gd name="connsiteY224" fmla="*/ 1775434 h 2231790"/>
              <a:gd name="connsiteX225" fmla="*/ 568961 w 2024254"/>
              <a:gd name="connsiteY225" fmla="*/ 1896148 h 2231790"/>
              <a:gd name="connsiteX226" fmla="*/ 571501 w 2024254"/>
              <a:gd name="connsiteY226" fmla="*/ 1938994 h 2231790"/>
              <a:gd name="connsiteX227" fmla="*/ 574041 w 2024254"/>
              <a:gd name="connsiteY227" fmla="*/ 1901088 h 2231790"/>
              <a:gd name="connsiteX228" fmla="*/ 576581 w 2024254"/>
              <a:gd name="connsiteY228" fmla="*/ 1787481 h 2231790"/>
              <a:gd name="connsiteX229" fmla="*/ 579121 w 2024254"/>
              <a:gd name="connsiteY229" fmla="*/ 1610539 h 2231790"/>
              <a:gd name="connsiteX230" fmla="*/ 581661 w 2024254"/>
              <a:gd name="connsiteY230" fmla="*/ 1388600 h 2231790"/>
              <a:gd name="connsiteX231" fmla="*/ 584201 w 2024254"/>
              <a:gd name="connsiteY231" fmla="*/ 1144079 h 2231790"/>
              <a:gd name="connsiteX232" fmla="*/ 586741 w 2024254"/>
              <a:gd name="connsiteY232" fmla="*/ 901201 h 2231790"/>
              <a:gd name="connsiteX233" fmla="*/ 589281 w 2024254"/>
              <a:gd name="connsiteY233" fmla="*/ 683593 h 2231790"/>
              <a:gd name="connsiteX234" fmla="*/ 591821 w 2024254"/>
              <a:gd name="connsiteY234" fmla="*/ 511980 h 2231790"/>
              <a:gd name="connsiteX235" fmla="*/ 594361 w 2024254"/>
              <a:gd name="connsiteY235" fmla="*/ 402209 h 2231790"/>
              <a:gd name="connsiteX236" fmla="*/ 596901 w 2024254"/>
              <a:gd name="connsiteY236" fmla="*/ 363789 h 2231790"/>
              <a:gd name="connsiteX237" fmla="*/ 599441 w 2024254"/>
              <a:gd name="connsiteY237" fmla="*/ 399073 h 2231790"/>
              <a:gd name="connsiteX238" fmla="*/ 601981 w 2024254"/>
              <a:gd name="connsiteY238" fmla="*/ 503172 h 2231790"/>
              <a:gd name="connsiteX239" fmla="*/ 604521 w 2024254"/>
              <a:gd name="connsiteY239" fmla="*/ 664572 h 2231790"/>
              <a:gd name="connsiteX240" fmla="*/ 607061 w 2024254"/>
              <a:gd name="connsiteY240" fmla="*/ 866392 h 2231790"/>
              <a:gd name="connsiteX241" fmla="*/ 609601 w 2024254"/>
              <a:gd name="connsiteY241" fmla="*/ 1088149 h 2231790"/>
              <a:gd name="connsiteX242" fmla="*/ 612141 w 2024254"/>
              <a:gd name="connsiteY242" fmla="*/ 1307838 h 2231790"/>
              <a:gd name="connsiteX243" fmla="*/ 614681 w 2024254"/>
              <a:gd name="connsiteY243" fmla="*/ 1504118 h 2231790"/>
              <a:gd name="connsiteX244" fmla="*/ 617221 w 2024254"/>
              <a:gd name="connsiteY244" fmla="*/ 1658391 h 2231790"/>
              <a:gd name="connsiteX245" fmla="*/ 619761 w 2024254"/>
              <a:gd name="connsiteY245" fmla="*/ 1756565 h 2231790"/>
              <a:gd name="connsiteX246" fmla="*/ 622301 w 2024254"/>
              <a:gd name="connsiteY246" fmla="*/ 1790339 h 2231790"/>
              <a:gd name="connsiteX247" fmla="*/ 624841 w 2024254"/>
              <a:gd name="connsiteY247" fmla="*/ 1757885 h 2231790"/>
              <a:gd name="connsiteX248" fmla="*/ 627381 w 2024254"/>
              <a:gd name="connsiteY248" fmla="*/ 1663886 h 2231790"/>
              <a:gd name="connsiteX249" fmla="*/ 629921 w 2024254"/>
              <a:gd name="connsiteY249" fmla="*/ 1518930 h 2231790"/>
              <a:gd name="connsiteX250" fmla="*/ 632461 w 2024254"/>
              <a:gd name="connsiteY250" fmla="*/ 1338331 h 2231790"/>
              <a:gd name="connsiteX251" fmla="*/ 635001 w 2024254"/>
              <a:gd name="connsiteY251" fmla="*/ 1140519 h 2231790"/>
              <a:gd name="connsiteX252" fmla="*/ 637541 w 2024254"/>
              <a:gd name="connsiteY252" fmla="*/ 945164 h 2231790"/>
              <a:gd name="connsiteX253" fmla="*/ 640081 w 2024254"/>
              <a:gd name="connsiteY253" fmla="*/ 771209 h 2231790"/>
              <a:gd name="connsiteX254" fmla="*/ 642621 w 2024254"/>
              <a:gd name="connsiteY254" fmla="*/ 635038 h 2231790"/>
              <a:gd name="connsiteX255" fmla="*/ 645161 w 2024254"/>
              <a:gd name="connsiteY255" fmla="*/ 548928 h 2231790"/>
              <a:gd name="connsiteX256" fmla="*/ 647701 w 2024254"/>
              <a:gd name="connsiteY256" fmla="*/ 519952 h 2231790"/>
              <a:gd name="connsiteX257" fmla="*/ 650241 w 2024254"/>
              <a:gd name="connsiteY257" fmla="*/ 549416 h 2231790"/>
              <a:gd name="connsiteX258" fmla="*/ 652781 w 2024254"/>
              <a:gd name="connsiteY258" fmla="*/ 632884 h 2231790"/>
              <a:gd name="connsiteX259" fmla="*/ 655321 w 2024254"/>
              <a:gd name="connsiteY259" fmla="*/ 760762 h 2231790"/>
              <a:gd name="connsiteX260" fmla="*/ 657861 w 2024254"/>
              <a:gd name="connsiteY260" fmla="*/ 919380 h 2231790"/>
              <a:gd name="connsiteX261" fmla="*/ 660401 w 2024254"/>
              <a:gd name="connsiteY261" fmla="*/ 1092445 h 2231790"/>
              <a:gd name="connsiteX262" fmla="*/ 662941 w 2024254"/>
              <a:gd name="connsiteY262" fmla="*/ 1262710 h 2231790"/>
              <a:gd name="connsiteX263" fmla="*/ 665481 w 2024254"/>
              <a:gd name="connsiteY263" fmla="*/ 1413697 h 2231790"/>
              <a:gd name="connsiteX264" fmla="*/ 668021 w 2024254"/>
              <a:gd name="connsiteY264" fmla="*/ 1531290 h 2231790"/>
              <a:gd name="connsiteX265" fmla="*/ 670561 w 2024254"/>
              <a:gd name="connsiteY265" fmla="*/ 1605057 h 2231790"/>
              <a:gd name="connsiteX266" fmla="*/ 673101 w 2024254"/>
              <a:gd name="connsiteY266" fmla="*/ 1629160 h 2231790"/>
              <a:gd name="connsiteX267" fmla="*/ 675641 w 2024254"/>
              <a:gd name="connsiteY267" fmla="*/ 1602796 h 2231790"/>
              <a:gd name="connsiteX268" fmla="*/ 678181 w 2024254"/>
              <a:gd name="connsiteY268" fmla="*/ 1530121 h 2231790"/>
              <a:gd name="connsiteX269" fmla="*/ 680721 w 2024254"/>
              <a:gd name="connsiteY269" fmla="*/ 1419687 h 2231790"/>
              <a:gd name="connsiteX270" fmla="*/ 683261 w 2024254"/>
              <a:gd name="connsiteY270" fmla="*/ 1283467 h 2231790"/>
              <a:gd name="connsiteX271" fmla="*/ 685801 w 2024254"/>
              <a:gd name="connsiteY271" fmla="*/ 1135563 h 2231790"/>
              <a:gd name="connsiteX272" fmla="*/ 688341 w 2024254"/>
              <a:gd name="connsiteY272" fmla="*/ 990756 h 2231790"/>
              <a:gd name="connsiteX273" fmla="*/ 690881 w 2024254"/>
              <a:gd name="connsiteY273" fmla="*/ 863025 h 2231790"/>
              <a:gd name="connsiteX274" fmla="*/ 693421 w 2024254"/>
              <a:gd name="connsiteY274" fmla="*/ 764198 h 2231790"/>
              <a:gd name="connsiteX275" fmla="*/ 695961 w 2024254"/>
              <a:gd name="connsiteY275" fmla="*/ 702864 h 2231790"/>
              <a:gd name="connsiteX276" fmla="*/ 698501 w 2024254"/>
              <a:gd name="connsiteY276" fmla="*/ 683635 h 2231790"/>
              <a:gd name="connsiteX277" fmla="*/ 701041 w 2024254"/>
              <a:gd name="connsiteY277" fmla="*/ 706836 h 2231790"/>
              <a:gd name="connsiteX278" fmla="*/ 703581 w 2024254"/>
              <a:gd name="connsiteY278" fmla="*/ 768622 h 2231790"/>
              <a:gd name="connsiteX279" fmla="*/ 706121 w 2024254"/>
              <a:gd name="connsiteY279" fmla="*/ 861512 h 2231790"/>
              <a:gd name="connsiteX280" fmla="*/ 708661 w 2024254"/>
              <a:gd name="connsiteY280" fmla="*/ 975259 h 2231790"/>
              <a:gd name="connsiteX281" fmla="*/ 711201 w 2024254"/>
              <a:gd name="connsiteY281" fmla="*/ 1097970 h 2231790"/>
              <a:gd name="connsiteX282" fmla="*/ 713741 w 2024254"/>
              <a:gd name="connsiteY282" fmla="*/ 1217338 h 2231790"/>
              <a:gd name="connsiteX283" fmla="*/ 716281 w 2024254"/>
              <a:gd name="connsiteY283" fmla="*/ 1321881 h 2231790"/>
              <a:gd name="connsiteX284" fmla="*/ 718821 w 2024254"/>
              <a:gd name="connsiteY284" fmla="*/ 1402036 h 2231790"/>
              <a:gd name="connsiteX285" fmla="*/ 721361 w 2024254"/>
              <a:gd name="connsiteY285" fmla="*/ 1451037 h 2231790"/>
              <a:gd name="connsiteX286" fmla="*/ 723901 w 2024254"/>
              <a:gd name="connsiteY286" fmla="*/ 1465464 h 2231790"/>
              <a:gd name="connsiteX287" fmla="*/ 726441 w 2024254"/>
              <a:gd name="connsiteY287" fmla="*/ 1445442 h 2231790"/>
              <a:gd name="connsiteX288" fmla="*/ 728981 w 2024254"/>
              <a:gd name="connsiteY288" fmla="*/ 1394479 h 2231790"/>
              <a:gd name="connsiteX289" fmla="*/ 731521 w 2024254"/>
              <a:gd name="connsiteY289" fmla="*/ 1318971 h 2231790"/>
              <a:gd name="connsiteX290" fmla="*/ 734061 w 2024254"/>
              <a:gd name="connsiteY290" fmla="*/ 1227436 h 2231790"/>
              <a:gd name="connsiteX291" fmla="*/ 736601 w 2024254"/>
              <a:gd name="connsiteY291" fmla="*/ 1129575 h 2231790"/>
              <a:gd name="connsiteX292" fmla="*/ 739141 w 2024254"/>
              <a:gd name="connsiteY292" fmla="*/ 1035248 h 2231790"/>
              <a:gd name="connsiteX293" fmla="*/ 741681 w 2024254"/>
              <a:gd name="connsiteY293" fmla="*/ 953486 h 2231790"/>
              <a:gd name="connsiteX294" fmla="*/ 744222 w 2024254"/>
              <a:gd name="connsiteY294" fmla="*/ 891630 h 2231790"/>
              <a:gd name="connsiteX295" fmla="*/ 746761 w 2024254"/>
              <a:gd name="connsiteY295" fmla="*/ 854680 h 2231790"/>
              <a:gd name="connsiteX296" fmla="*/ 749301 w 2024254"/>
              <a:gd name="connsiteY296" fmla="*/ 844911 h 2231790"/>
              <a:gd name="connsiteX297" fmla="*/ 751841 w 2024254"/>
              <a:gd name="connsiteY297" fmla="*/ 861784 h 2231790"/>
              <a:gd name="connsiteX298" fmla="*/ 754381 w 2024254"/>
              <a:gd name="connsiteY298" fmla="*/ 902146 h 2231790"/>
              <a:gd name="connsiteX299" fmla="*/ 756922 w 2024254"/>
              <a:gd name="connsiteY299" fmla="*/ 960686 h 2231790"/>
              <a:gd name="connsiteX300" fmla="*/ 759461 w 2024254"/>
              <a:gd name="connsiteY300" fmla="*/ 1030590 h 2231790"/>
              <a:gd name="connsiteX301" fmla="*/ 762001 w 2024254"/>
              <a:gd name="connsiteY301" fmla="*/ 1104304 h 2231790"/>
              <a:gd name="connsiteX302" fmla="*/ 764542 w 2024254"/>
              <a:gd name="connsiteY302" fmla="*/ 1174350 h 2231790"/>
              <a:gd name="connsiteX303" fmla="*/ 767082 w 2024254"/>
              <a:gd name="connsiteY303" fmla="*/ 1234070 h 2231790"/>
              <a:gd name="connsiteX304" fmla="*/ 769622 w 2024254"/>
              <a:gd name="connsiteY304" fmla="*/ 1278262 h 2231790"/>
              <a:gd name="connsiteX305" fmla="*/ 772161 w 2024254"/>
              <a:gd name="connsiteY305" fmla="*/ 1303618 h 2231790"/>
              <a:gd name="connsiteX306" fmla="*/ 774701 w 2024254"/>
              <a:gd name="connsiteY306" fmla="*/ 1308943 h 2231790"/>
              <a:gd name="connsiteX307" fmla="*/ 777242 w 2024254"/>
              <a:gd name="connsiteY307" fmla="*/ 1295149 h 2231790"/>
              <a:gd name="connsiteX308" fmla="*/ 779782 w 2024254"/>
              <a:gd name="connsiteY308" fmla="*/ 1265017 h 2231790"/>
              <a:gd name="connsiteX309" fmla="*/ 782322 w 2024254"/>
              <a:gd name="connsiteY309" fmla="*/ 1222791 h 2231790"/>
              <a:gd name="connsiteX310" fmla="*/ 784862 w 2024254"/>
              <a:gd name="connsiteY310" fmla="*/ 1173632 h 2231790"/>
              <a:gd name="connsiteX311" fmla="*/ 787402 w 2024254"/>
              <a:gd name="connsiteY311" fmla="*/ 1123022 h 2231790"/>
              <a:gd name="connsiteX312" fmla="*/ 789942 w 2024254"/>
              <a:gd name="connsiteY312" fmla="*/ 1076157 h 2231790"/>
              <a:gd name="connsiteX313" fmla="*/ 792482 w 2024254"/>
              <a:gd name="connsiteY313" fmla="*/ 1037429 h 2231790"/>
              <a:gd name="connsiteX314" fmla="*/ 795022 w 2024254"/>
              <a:gd name="connsiteY314" fmla="*/ 1010015 h 2231790"/>
              <a:gd name="connsiteX315" fmla="*/ 797562 w 2024254"/>
              <a:gd name="connsiteY315" fmla="*/ 995632 h 2231790"/>
              <a:gd name="connsiteX316" fmla="*/ 800102 w 2024254"/>
              <a:gd name="connsiteY316" fmla="*/ 994472 h 2231790"/>
              <a:gd name="connsiteX317" fmla="*/ 802642 w 2024254"/>
              <a:gd name="connsiteY317" fmla="*/ 1005299 h 2231790"/>
              <a:gd name="connsiteX318" fmla="*/ 805182 w 2024254"/>
              <a:gd name="connsiteY318" fmla="*/ 1025710 h 2231790"/>
              <a:gd name="connsiteX319" fmla="*/ 807722 w 2024254"/>
              <a:gd name="connsiteY319" fmla="*/ 1052496 h 2231790"/>
              <a:gd name="connsiteX320" fmla="*/ 810262 w 2024254"/>
              <a:gd name="connsiteY320" fmla="*/ 1082078 h 2231790"/>
              <a:gd name="connsiteX321" fmla="*/ 812802 w 2024254"/>
              <a:gd name="connsiteY321" fmla="*/ 1110943 h 2231790"/>
              <a:gd name="connsiteX322" fmla="*/ 815342 w 2024254"/>
              <a:gd name="connsiteY322" fmla="*/ 1136043 h 2231790"/>
              <a:gd name="connsiteX323" fmla="*/ 817882 w 2024254"/>
              <a:gd name="connsiteY323" fmla="*/ 1155114 h 2231790"/>
              <a:gd name="connsiteX324" fmla="*/ 820422 w 2024254"/>
              <a:gd name="connsiteY324" fmla="*/ 1166865 h 2231790"/>
              <a:gd name="connsiteX325" fmla="*/ 822961 w 2024254"/>
              <a:gd name="connsiteY325" fmla="*/ 1171046 h 2231790"/>
              <a:gd name="connsiteX326" fmla="*/ 825501 w 2024254"/>
              <a:gd name="connsiteY326" fmla="*/ 1168380 h 2231790"/>
              <a:gd name="connsiteX327" fmla="*/ 828041 w 2024254"/>
              <a:gd name="connsiteY327" fmla="*/ 1160375 h 2231790"/>
              <a:gd name="connsiteX328" fmla="*/ 830581 w 2024254"/>
              <a:gd name="connsiteY328" fmla="*/ 1149051 h 2231790"/>
              <a:gd name="connsiteX329" fmla="*/ 833121 w 2024254"/>
              <a:gd name="connsiteY329" fmla="*/ 1136629 h 2231790"/>
              <a:gd name="connsiteX330" fmla="*/ 835661 w 2024254"/>
              <a:gd name="connsiteY330" fmla="*/ 1125198 h 2231790"/>
              <a:gd name="connsiteX331" fmla="*/ 838201 w 2024254"/>
              <a:gd name="connsiteY331" fmla="*/ 1116437 h 2231790"/>
              <a:gd name="connsiteX332" fmla="*/ 840741 w 2024254"/>
              <a:gd name="connsiteY332" fmla="*/ 1111397 h 2231790"/>
              <a:gd name="connsiteX333" fmla="*/ 843281 w 2024254"/>
              <a:gd name="connsiteY333" fmla="*/ 1110391 h 2231790"/>
              <a:gd name="connsiteX334" fmla="*/ 845821 w 2024254"/>
              <a:gd name="connsiteY334" fmla="*/ 1112983 h 2231790"/>
              <a:gd name="connsiteX335" fmla="*/ 848361 w 2024254"/>
              <a:gd name="connsiteY335" fmla="*/ 1118095 h 2231790"/>
              <a:gd name="connsiteX336" fmla="*/ 850901 w 2024254"/>
              <a:gd name="connsiteY336" fmla="*/ 1124196 h 2231790"/>
              <a:gd name="connsiteX337" fmla="*/ 853441 w 2024254"/>
              <a:gd name="connsiteY337" fmla="*/ 1129561 h 2231790"/>
              <a:gd name="connsiteX338" fmla="*/ 855981 w 2024254"/>
              <a:gd name="connsiteY338" fmla="*/ 1132544 h 2231790"/>
              <a:gd name="connsiteX339" fmla="*/ 858521 w 2024254"/>
              <a:gd name="connsiteY339" fmla="*/ 1131859 h 2231790"/>
              <a:gd name="connsiteX340" fmla="*/ 861061 w 2024254"/>
              <a:gd name="connsiteY340" fmla="*/ 1126791 h 2231790"/>
              <a:gd name="connsiteX341" fmla="*/ 863601 w 2024254"/>
              <a:gd name="connsiteY341" fmla="*/ 1117342 h 2231790"/>
              <a:gd name="connsiteX342" fmla="*/ 866141 w 2024254"/>
              <a:gd name="connsiteY342" fmla="*/ 1104272 h 2231790"/>
              <a:gd name="connsiteX343" fmla="*/ 868681 w 2024254"/>
              <a:gd name="connsiteY343" fmla="*/ 1089032 h 2231790"/>
              <a:gd name="connsiteX344" fmla="*/ 871221 w 2024254"/>
              <a:gd name="connsiteY344" fmla="*/ 1073595 h 2231790"/>
              <a:gd name="connsiteX345" fmla="*/ 873761 w 2024254"/>
              <a:gd name="connsiteY345" fmla="*/ 1060212 h 2231790"/>
              <a:gd name="connsiteX346" fmla="*/ 876301 w 2024254"/>
              <a:gd name="connsiteY346" fmla="*/ 1051110 h 2231790"/>
              <a:gd name="connsiteX347" fmla="*/ 878841 w 2024254"/>
              <a:gd name="connsiteY347" fmla="*/ 1048180 h 2231790"/>
              <a:gd name="connsiteX348" fmla="*/ 881381 w 2024254"/>
              <a:gd name="connsiteY348" fmla="*/ 1052692 h 2231790"/>
              <a:gd name="connsiteX349" fmla="*/ 883921 w 2024254"/>
              <a:gd name="connsiteY349" fmla="*/ 1065077 h 2231790"/>
              <a:gd name="connsiteX350" fmla="*/ 886461 w 2024254"/>
              <a:gd name="connsiteY350" fmla="*/ 1084800 h 2231790"/>
              <a:gd name="connsiteX351" fmla="*/ 889000 w 2024254"/>
              <a:gd name="connsiteY351" fmla="*/ 1110354 h 2231790"/>
              <a:gd name="connsiteX352" fmla="*/ 891540 w 2024254"/>
              <a:gd name="connsiteY352" fmla="*/ 1139370 h 2231790"/>
              <a:gd name="connsiteX353" fmla="*/ 894080 w 2024254"/>
              <a:gd name="connsiteY353" fmla="*/ 1168852 h 2231790"/>
              <a:gd name="connsiteX354" fmla="*/ 896620 w 2024254"/>
              <a:gd name="connsiteY354" fmla="*/ 1195485 h 2231790"/>
              <a:gd name="connsiteX355" fmla="*/ 899160 w 2024254"/>
              <a:gd name="connsiteY355" fmla="*/ 1216018 h 2231790"/>
              <a:gd name="connsiteX356" fmla="*/ 901700 w 2024254"/>
              <a:gd name="connsiteY356" fmla="*/ 1227646 h 2231790"/>
              <a:gd name="connsiteX357" fmla="*/ 904240 w 2024254"/>
              <a:gd name="connsiteY357" fmla="*/ 1228372 h 2231790"/>
              <a:gd name="connsiteX358" fmla="*/ 906780 w 2024254"/>
              <a:gd name="connsiteY358" fmla="*/ 1217285 h 2231790"/>
              <a:gd name="connsiteX359" fmla="*/ 909320 w 2024254"/>
              <a:gd name="connsiteY359" fmla="*/ 1194733 h 2231790"/>
              <a:gd name="connsiteX360" fmla="*/ 911860 w 2024254"/>
              <a:gd name="connsiteY360" fmla="*/ 1162356 h 2231790"/>
              <a:gd name="connsiteX361" fmla="*/ 914400 w 2024254"/>
              <a:gd name="connsiteY361" fmla="*/ 1122975 h 2231790"/>
              <a:gd name="connsiteX362" fmla="*/ 916940 w 2024254"/>
              <a:gd name="connsiteY362" fmla="*/ 1080343 h 2231790"/>
              <a:gd name="connsiteX363" fmla="*/ 919480 w 2024254"/>
              <a:gd name="connsiteY363" fmla="*/ 1038778 h 2231790"/>
              <a:gd name="connsiteX364" fmla="*/ 922020 w 2024254"/>
              <a:gd name="connsiteY364" fmla="*/ 1002715 h 2231790"/>
              <a:gd name="connsiteX365" fmla="*/ 924560 w 2024254"/>
              <a:gd name="connsiteY365" fmla="*/ 976231 h 2231790"/>
              <a:gd name="connsiteX366" fmla="*/ 927100 w 2024254"/>
              <a:gd name="connsiteY366" fmla="*/ 962580 h 2231790"/>
              <a:gd name="connsiteX367" fmla="*/ 929640 w 2024254"/>
              <a:gd name="connsiteY367" fmla="*/ 963811 h 2231790"/>
              <a:gd name="connsiteX368" fmla="*/ 932180 w 2024254"/>
              <a:gd name="connsiteY368" fmla="*/ 980490 h 2231790"/>
              <a:gd name="connsiteX369" fmla="*/ 934720 w 2024254"/>
              <a:gd name="connsiteY369" fmla="*/ 1011582 h 2231790"/>
              <a:gd name="connsiteX370" fmla="*/ 937260 w 2024254"/>
              <a:gd name="connsiteY370" fmla="*/ 1054495 h 2231790"/>
              <a:gd name="connsiteX371" fmla="*/ 939800 w 2024254"/>
              <a:gd name="connsiteY371" fmla="*/ 1105298 h 2231790"/>
              <a:gd name="connsiteX372" fmla="*/ 942340 w 2024254"/>
              <a:gd name="connsiteY372" fmla="*/ 1159088 h 2231790"/>
              <a:gd name="connsiteX373" fmla="*/ 944880 w 2024254"/>
              <a:gd name="connsiteY373" fmla="*/ 1210469 h 2231790"/>
              <a:gd name="connsiteX374" fmla="*/ 947420 w 2024254"/>
              <a:gd name="connsiteY374" fmla="*/ 1254108 h 2231790"/>
              <a:gd name="connsiteX375" fmla="*/ 949960 w 2024254"/>
              <a:gd name="connsiteY375" fmla="*/ 1285291 h 2231790"/>
              <a:gd name="connsiteX376" fmla="*/ 952500 w 2024254"/>
              <a:gd name="connsiteY376" fmla="*/ 1300439 h 2231790"/>
              <a:gd name="connsiteX377" fmla="*/ 955039 w 2024254"/>
              <a:gd name="connsiteY377" fmla="*/ 1297512 h 2231790"/>
              <a:gd name="connsiteX378" fmla="*/ 957579 w 2024254"/>
              <a:gd name="connsiteY378" fmla="*/ 1276264 h 2231790"/>
              <a:gd name="connsiteX379" fmla="*/ 960119 w 2024254"/>
              <a:gd name="connsiteY379" fmla="*/ 1238325 h 2231790"/>
              <a:gd name="connsiteX380" fmla="*/ 962659 w 2024254"/>
              <a:gd name="connsiteY380" fmla="*/ 1187074 h 2231790"/>
              <a:gd name="connsiteX381" fmla="*/ 965199 w 2024254"/>
              <a:gd name="connsiteY381" fmla="*/ 1127337 h 2231790"/>
              <a:gd name="connsiteX382" fmla="*/ 967739 w 2024254"/>
              <a:gd name="connsiteY382" fmla="*/ 1064927 h 2231790"/>
              <a:gd name="connsiteX383" fmla="*/ 970279 w 2024254"/>
              <a:gd name="connsiteY383" fmla="*/ 1006066 h 2231790"/>
              <a:gd name="connsiteX384" fmla="*/ 972819 w 2024254"/>
              <a:gd name="connsiteY384" fmla="*/ 956755 h 2231790"/>
              <a:gd name="connsiteX385" fmla="*/ 975359 w 2024254"/>
              <a:gd name="connsiteY385" fmla="*/ 922156 h 2231790"/>
              <a:gd name="connsiteX386" fmla="*/ 977899 w 2024254"/>
              <a:gd name="connsiteY386" fmla="*/ 906046 h 2231790"/>
              <a:gd name="connsiteX387" fmla="*/ 980439 w 2024254"/>
              <a:gd name="connsiteY387" fmla="*/ 910403 h 2231790"/>
              <a:gd name="connsiteX388" fmla="*/ 982979 w 2024254"/>
              <a:gd name="connsiteY388" fmla="*/ 935171 h 2231790"/>
              <a:gd name="connsiteX389" fmla="*/ 985519 w 2024254"/>
              <a:gd name="connsiteY389" fmla="*/ 978232 h 2231790"/>
              <a:gd name="connsiteX390" fmla="*/ 988059 w 2024254"/>
              <a:gd name="connsiteY390" fmla="*/ 1035587 h 2231790"/>
              <a:gd name="connsiteX391" fmla="*/ 990599 w 2024254"/>
              <a:gd name="connsiteY391" fmla="*/ 1101731 h 2231790"/>
              <a:gd name="connsiteX392" fmla="*/ 993139 w 2024254"/>
              <a:gd name="connsiteY392" fmla="*/ 1170192 h 2231790"/>
              <a:gd name="connsiteX393" fmla="*/ 995679 w 2024254"/>
              <a:gd name="connsiteY393" fmla="*/ 1234172 h 2231790"/>
              <a:gd name="connsiteX394" fmla="*/ 998219 w 2024254"/>
              <a:gd name="connsiteY394" fmla="*/ 1287234 h 2231790"/>
              <a:gd name="connsiteX395" fmla="*/ 1000759 w 2024254"/>
              <a:gd name="connsiteY395" fmla="*/ 1323956 h 2231790"/>
              <a:gd name="connsiteX396" fmla="*/ 1003299 w 2024254"/>
              <a:gd name="connsiteY396" fmla="*/ 1340491 h 2231790"/>
              <a:gd name="connsiteX397" fmla="*/ 1005839 w 2024254"/>
              <a:gd name="connsiteY397" fmla="*/ 1334977 h 2231790"/>
              <a:gd name="connsiteX398" fmla="*/ 1008379 w 2024254"/>
              <a:gd name="connsiteY398" fmla="*/ 1307739 h 2231790"/>
              <a:gd name="connsiteX399" fmla="*/ 1010919 w 2024254"/>
              <a:gd name="connsiteY399" fmla="*/ 1261283 h 2231790"/>
              <a:gd name="connsiteX400" fmla="*/ 1013459 w 2024254"/>
              <a:gd name="connsiteY400" fmla="*/ 1200057 h 2231790"/>
              <a:gd name="connsiteX401" fmla="*/ 1015999 w 2024254"/>
              <a:gd name="connsiteY401" fmla="*/ 1130024 h 2231790"/>
              <a:gd name="connsiteX402" fmla="*/ 1018538 w 2024254"/>
              <a:gd name="connsiteY402" fmla="*/ 1058068 h 2231790"/>
              <a:gd name="connsiteX403" fmla="*/ 1021078 w 2024254"/>
              <a:gd name="connsiteY403" fmla="*/ 991313 h 2231790"/>
              <a:gd name="connsiteX404" fmla="*/ 1023618 w 2024254"/>
              <a:gd name="connsiteY404" fmla="*/ 936402 h 2231790"/>
              <a:gd name="connsiteX405" fmla="*/ 1026158 w 2024254"/>
              <a:gd name="connsiteY405" fmla="*/ 898833 h 2231790"/>
              <a:gd name="connsiteX406" fmla="*/ 1028698 w 2024254"/>
              <a:gd name="connsiteY406" fmla="*/ 882399 h 2231790"/>
              <a:gd name="connsiteX407" fmla="*/ 1031238 w 2024254"/>
              <a:gd name="connsiteY407" fmla="*/ 888802 h 2231790"/>
              <a:gd name="connsiteX408" fmla="*/ 1033778 w 2024254"/>
              <a:gd name="connsiteY408" fmla="*/ 917473 h 2231790"/>
              <a:gd name="connsiteX409" fmla="*/ 1036318 w 2024254"/>
              <a:gd name="connsiteY409" fmla="*/ 965626 h 2231790"/>
              <a:gd name="connsiteX410" fmla="*/ 1038858 w 2024254"/>
              <a:gd name="connsiteY410" fmla="*/ 1028533 h 2231790"/>
              <a:gd name="connsiteX411" fmla="*/ 1041398 w 2024254"/>
              <a:gd name="connsiteY411" fmla="*/ 1099991 h 2231790"/>
              <a:gd name="connsiteX412" fmla="*/ 1043938 w 2024254"/>
              <a:gd name="connsiteY412" fmla="*/ 1172945 h 2231790"/>
              <a:gd name="connsiteX413" fmla="*/ 1046478 w 2024254"/>
              <a:gd name="connsiteY413" fmla="*/ 1240193 h 2231790"/>
              <a:gd name="connsiteX414" fmla="*/ 1049018 w 2024254"/>
              <a:gd name="connsiteY414" fmla="*/ 1295104 h 2231790"/>
              <a:gd name="connsiteX415" fmla="*/ 1051558 w 2024254"/>
              <a:gd name="connsiteY415" fmla="*/ 1332283 h 2231790"/>
              <a:gd name="connsiteX416" fmla="*/ 1054098 w 2024254"/>
              <a:gd name="connsiteY416" fmla="*/ 1348106 h 2231790"/>
              <a:gd name="connsiteX417" fmla="*/ 1056638 w 2024254"/>
              <a:gd name="connsiteY417" fmla="*/ 1341079 h 2231790"/>
              <a:gd name="connsiteX418" fmla="*/ 1059178 w 2024254"/>
              <a:gd name="connsiteY418" fmla="*/ 1311979 h 2231790"/>
              <a:gd name="connsiteX419" fmla="*/ 1061718 w 2024254"/>
              <a:gd name="connsiteY419" fmla="*/ 1263767 h 2231790"/>
              <a:gd name="connsiteX420" fmla="*/ 1064258 w 2024254"/>
              <a:gd name="connsiteY420" fmla="*/ 1201287 h 2231790"/>
              <a:gd name="connsiteX421" fmla="*/ 1066798 w 2024254"/>
              <a:gd name="connsiteY421" fmla="*/ 1130770 h 2231790"/>
              <a:gd name="connsiteX422" fmla="*/ 1069338 w 2024254"/>
              <a:gd name="connsiteY422" fmla="*/ 1059209 h 2231790"/>
              <a:gd name="connsiteX423" fmla="*/ 1071878 w 2024254"/>
              <a:gd name="connsiteY423" fmla="*/ 993652 h 2231790"/>
              <a:gd name="connsiteX424" fmla="*/ 1074418 w 2024254"/>
              <a:gd name="connsiteY424" fmla="*/ 940504 h 2231790"/>
              <a:gd name="connsiteX425" fmla="*/ 1076958 w 2024254"/>
              <a:gd name="connsiteY425" fmla="*/ 904889 h 2231790"/>
              <a:gd name="connsiteX426" fmla="*/ 1079498 w 2024254"/>
              <a:gd name="connsiteY426" fmla="*/ 890155 h 2231790"/>
              <a:gd name="connsiteX427" fmla="*/ 1082038 w 2024254"/>
              <a:gd name="connsiteY427" fmla="*/ 897553 h 2231790"/>
              <a:gd name="connsiteX428" fmla="*/ 1084577 w 2024254"/>
              <a:gd name="connsiteY428" fmla="*/ 926130 h 2231790"/>
              <a:gd name="connsiteX429" fmla="*/ 1087117 w 2024254"/>
              <a:gd name="connsiteY429" fmla="*/ 972849 h 2231790"/>
              <a:gd name="connsiteX430" fmla="*/ 1089657 w 2024254"/>
              <a:gd name="connsiteY430" fmla="*/ 1032913 h 2231790"/>
              <a:gd name="connsiteX431" fmla="*/ 1092197 w 2024254"/>
              <a:gd name="connsiteY431" fmla="*/ 1100261 h 2231790"/>
              <a:gd name="connsiteX432" fmla="*/ 1094737 w 2024254"/>
              <a:gd name="connsiteY432" fmla="*/ 1168185 h 2231790"/>
              <a:gd name="connsiteX433" fmla="*/ 1097277 w 2024254"/>
              <a:gd name="connsiteY433" fmla="*/ 1230010 h 2231790"/>
              <a:gd name="connsiteX434" fmla="*/ 1099817 w 2024254"/>
              <a:gd name="connsiteY434" fmla="*/ 1279753 h 2231790"/>
              <a:gd name="connsiteX435" fmla="*/ 1102357 w 2024254"/>
              <a:gd name="connsiteY435" fmla="*/ 1312711 h 2231790"/>
              <a:gd name="connsiteX436" fmla="*/ 1104897 w 2024254"/>
              <a:gd name="connsiteY436" fmla="*/ 1325913 h 2231790"/>
              <a:gd name="connsiteX437" fmla="*/ 1107437 w 2024254"/>
              <a:gd name="connsiteY437" fmla="*/ 1318386 h 2231790"/>
              <a:gd name="connsiteX438" fmla="*/ 1109977 w 2024254"/>
              <a:gd name="connsiteY438" fmla="*/ 1291220 h 2231790"/>
              <a:gd name="connsiteX439" fmla="*/ 1112517 w 2024254"/>
              <a:gd name="connsiteY439" fmla="*/ 1247429 h 2231790"/>
              <a:gd name="connsiteX440" fmla="*/ 1115057 w 2024254"/>
              <a:gd name="connsiteY440" fmla="*/ 1191616 h 2231790"/>
              <a:gd name="connsiteX441" fmla="*/ 1117597 w 2024254"/>
              <a:gd name="connsiteY441" fmla="*/ 1129485 h 2231790"/>
              <a:gd name="connsiteX442" fmla="*/ 1120137 w 2024254"/>
              <a:gd name="connsiteY442" fmla="*/ 1067254 h 2231790"/>
              <a:gd name="connsiteX443" fmla="*/ 1122677 w 2024254"/>
              <a:gd name="connsiteY443" fmla="*/ 1011027 h 2231790"/>
              <a:gd name="connsiteX444" fmla="*/ 1125217 w 2024254"/>
              <a:gd name="connsiteY444" fmla="*/ 966186 h 2231790"/>
              <a:gd name="connsiteX445" fmla="*/ 1127757 w 2024254"/>
              <a:gd name="connsiteY445" fmla="*/ 936871 h 2231790"/>
              <a:gd name="connsiteX446" fmla="*/ 1130297 w 2024254"/>
              <a:gd name="connsiteY446" fmla="*/ 925596 h 2231790"/>
              <a:gd name="connsiteX447" fmla="*/ 1132837 w 2024254"/>
              <a:gd name="connsiteY447" fmla="*/ 933030 h 2231790"/>
              <a:gd name="connsiteX448" fmla="*/ 1135377 w 2024254"/>
              <a:gd name="connsiteY448" fmla="*/ 957978 h 2231790"/>
              <a:gd name="connsiteX449" fmla="*/ 1137917 w 2024254"/>
              <a:gd name="connsiteY449" fmla="*/ 997543 h 2231790"/>
              <a:gd name="connsiteX450" fmla="*/ 1140457 w 2024254"/>
              <a:gd name="connsiteY450" fmla="*/ 1047455 h 2231790"/>
              <a:gd name="connsiteX451" fmla="*/ 1142997 w 2024254"/>
              <a:gd name="connsiteY451" fmla="*/ 1102537 h 2231790"/>
              <a:gd name="connsiteX452" fmla="*/ 1145537 w 2024254"/>
              <a:gd name="connsiteY452" fmla="*/ 1157241 h 2231790"/>
              <a:gd name="connsiteX453" fmla="*/ 1148077 w 2024254"/>
              <a:gd name="connsiteY453" fmla="*/ 1206216 h 2231790"/>
              <a:gd name="connsiteX454" fmla="*/ 1150616 w 2024254"/>
              <a:gd name="connsiteY454" fmla="*/ 1244836 h 2231790"/>
              <a:gd name="connsiteX455" fmla="*/ 1153156 w 2024254"/>
              <a:gd name="connsiteY455" fmla="*/ 1269640 h 2231790"/>
              <a:gd name="connsiteX456" fmla="*/ 1155696 w 2024254"/>
              <a:gd name="connsiteY456" fmla="*/ 1278649 h 2231790"/>
              <a:gd name="connsiteX457" fmla="*/ 1158236 w 2024254"/>
              <a:gd name="connsiteY457" fmla="*/ 1271513 h 2231790"/>
              <a:gd name="connsiteX458" fmla="*/ 1160776 w 2024254"/>
              <a:gd name="connsiteY458" fmla="*/ 1249494 h 2231790"/>
              <a:gd name="connsiteX459" fmla="*/ 1163316 w 2024254"/>
              <a:gd name="connsiteY459" fmla="*/ 1215290 h 2231790"/>
              <a:gd name="connsiteX460" fmla="*/ 1165856 w 2024254"/>
              <a:gd name="connsiteY460" fmla="*/ 1172714 h 2231790"/>
              <a:gd name="connsiteX461" fmla="*/ 1168396 w 2024254"/>
              <a:gd name="connsiteY461" fmla="*/ 1126267 h 2231790"/>
              <a:gd name="connsiteX462" fmla="*/ 1170936 w 2024254"/>
              <a:gd name="connsiteY462" fmla="*/ 1080667 h 2231790"/>
              <a:gd name="connsiteX463" fmla="*/ 1173476 w 2024254"/>
              <a:gd name="connsiteY463" fmla="*/ 1040360 h 2231790"/>
              <a:gd name="connsiteX464" fmla="*/ 1176016 w 2024254"/>
              <a:gd name="connsiteY464" fmla="*/ 1009083 h 2231790"/>
              <a:gd name="connsiteX465" fmla="*/ 1178556 w 2024254"/>
              <a:gd name="connsiteY465" fmla="*/ 989516 h 2231790"/>
              <a:gd name="connsiteX466" fmla="*/ 1181096 w 2024254"/>
              <a:gd name="connsiteY466" fmla="*/ 983052 h 2231790"/>
              <a:gd name="connsiteX467" fmla="*/ 1183636 w 2024254"/>
              <a:gd name="connsiteY467" fmla="*/ 989709 h 2231790"/>
              <a:gd name="connsiteX468" fmla="*/ 1186176 w 2024254"/>
              <a:gd name="connsiteY468" fmla="*/ 1008192 h 2231790"/>
              <a:gd name="connsiteX469" fmla="*/ 1188716 w 2024254"/>
              <a:gd name="connsiteY469" fmla="*/ 1036079 h 2231790"/>
              <a:gd name="connsiteX470" fmla="*/ 1191256 w 2024254"/>
              <a:gd name="connsiteY470" fmla="*/ 1070123 h 2231790"/>
              <a:gd name="connsiteX471" fmla="*/ 1193796 w 2024254"/>
              <a:gd name="connsiteY471" fmla="*/ 1106622 h 2231790"/>
              <a:gd name="connsiteX472" fmla="*/ 1196336 w 2024254"/>
              <a:gd name="connsiteY472" fmla="*/ 1141825 h 2231790"/>
              <a:gd name="connsiteX473" fmla="*/ 1198876 w 2024254"/>
              <a:gd name="connsiteY473" fmla="*/ 1172314 h 2231790"/>
              <a:gd name="connsiteX474" fmla="*/ 1201416 w 2024254"/>
              <a:gd name="connsiteY474" fmla="*/ 1195347 h 2231790"/>
              <a:gd name="connsiteX475" fmla="*/ 1203956 w 2024254"/>
              <a:gd name="connsiteY475" fmla="*/ 1209101 h 2231790"/>
              <a:gd name="connsiteX476" fmla="*/ 1206496 w 2024254"/>
              <a:gd name="connsiteY476" fmla="*/ 1212810 h 2231790"/>
              <a:gd name="connsiteX477" fmla="*/ 1209036 w 2024254"/>
              <a:gd name="connsiteY477" fmla="*/ 1206790 h 2231790"/>
              <a:gd name="connsiteX478" fmla="*/ 1211576 w 2024254"/>
              <a:gd name="connsiteY478" fmla="*/ 1192335 h 2231790"/>
              <a:gd name="connsiteX479" fmla="*/ 1214116 w 2024254"/>
              <a:gd name="connsiteY479" fmla="*/ 1171524 h 2231790"/>
              <a:gd name="connsiteX480" fmla="*/ 1216655 w 2024254"/>
              <a:gd name="connsiteY480" fmla="*/ 1146951 h 2231790"/>
              <a:gd name="connsiteX481" fmla="*/ 1219195 w 2024254"/>
              <a:gd name="connsiteY481" fmla="*/ 1121413 h 2231790"/>
              <a:gd name="connsiteX482" fmla="*/ 1221735 w 2024254"/>
              <a:gd name="connsiteY482" fmla="*/ 1097595 h 2231790"/>
              <a:gd name="connsiteX483" fmla="*/ 1224275 w 2024254"/>
              <a:gd name="connsiteY483" fmla="*/ 1077788 h 2231790"/>
              <a:gd name="connsiteX484" fmla="*/ 1226815 w 2024254"/>
              <a:gd name="connsiteY484" fmla="*/ 1063663 h 2231790"/>
              <a:gd name="connsiteX485" fmla="*/ 1229355 w 2024254"/>
              <a:gd name="connsiteY485" fmla="*/ 1056136 h 2231790"/>
              <a:gd name="connsiteX486" fmla="*/ 1231895 w 2024254"/>
              <a:gd name="connsiteY486" fmla="*/ 1055317 h 2231790"/>
              <a:gd name="connsiteX487" fmla="*/ 1234435 w 2024254"/>
              <a:gd name="connsiteY487" fmla="*/ 1060568 h 2231790"/>
              <a:gd name="connsiteX488" fmla="*/ 1236975 w 2024254"/>
              <a:gd name="connsiteY488" fmla="*/ 1070626 h 2231790"/>
              <a:gd name="connsiteX489" fmla="*/ 1239515 w 2024254"/>
              <a:gd name="connsiteY489" fmla="*/ 1083810 h 2231790"/>
              <a:gd name="connsiteX490" fmla="*/ 1242055 w 2024254"/>
              <a:gd name="connsiteY490" fmla="*/ 1098249 h 2231790"/>
              <a:gd name="connsiteX491" fmla="*/ 1244595 w 2024254"/>
              <a:gd name="connsiteY491" fmla="*/ 1112125 h 2231790"/>
              <a:gd name="connsiteX492" fmla="*/ 1247135 w 2024254"/>
              <a:gd name="connsiteY492" fmla="*/ 1123895 h 2231790"/>
              <a:gd name="connsiteX493" fmla="*/ 1249675 w 2024254"/>
              <a:gd name="connsiteY493" fmla="*/ 1132457 h 2231790"/>
              <a:gd name="connsiteX494" fmla="*/ 1252215 w 2024254"/>
              <a:gd name="connsiteY494" fmla="*/ 1137258 h 2231790"/>
              <a:gd name="connsiteX495" fmla="*/ 1254755 w 2024254"/>
              <a:gd name="connsiteY495" fmla="*/ 1138319 h 2231790"/>
              <a:gd name="connsiteX496" fmla="*/ 1257295 w 2024254"/>
              <a:gd name="connsiteY496" fmla="*/ 1136186 h 2231790"/>
              <a:gd name="connsiteX497" fmla="*/ 1259835 w 2024254"/>
              <a:gd name="connsiteY497" fmla="*/ 1131812 h 2231790"/>
              <a:gd name="connsiteX498" fmla="*/ 1262375 w 2024254"/>
              <a:gd name="connsiteY498" fmla="*/ 1126392 h 2231790"/>
              <a:gd name="connsiteX499" fmla="*/ 1264915 w 2024254"/>
              <a:gd name="connsiteY499" fmla="*/ 1121170 h 2231790"/>
              <a:gd name="connsiteX500" fmla="*/ 1267455 w 2024254"/>
              <a:gd name="connsiteY500" fmla="*/ 1117243 h 2231790"/>
              <a:gd name="connsiteX501" fmla="*/ 2024254 w 2024254"/>
              <a:gd name="connsiteY501" fmla="*/ 1114382 h 2231790"/>
              <a:gd name="connsiteX0" fmla="*/ 0 w 1507039"/>
              <a:gd name="connsiteY0" fmla="*/ 1115321 h 2231790"/>
              <a:gd name="connsiteX1" fmla="*/ 0 w 1507039"/>
              <a:gd name="connsiteY1" fmla="*/ 1115321 h 2231790"/>
              <a:gd name="connsiteX2" fmla="*/ 2539 w 1507039"/>
              <a:gd name="connsiteY2" fmla="*/ 1119016 h 2231790"/>
              <a:gd name="connsiteX3" fmla="*/ 5080 w 1507039"/>
              <a:gd name="connsiteY3" fmla="*/ 1129377 h 2231790"/>
              <a:gd name="connsiteX4" fmla="*/ 7619 w 1507039"/>
              <a:gd name="connsiteY4" fmla="*/ 1144341 h 2231790"/>
              <a:gd name="connsiteX5" fmla="*/ 10160 w 1507039"/>
              <a:gd name="connsiteY5" fmla="*/ 1160808 h 2231790"/>
              <a:gd name="connsiteX6" fmla="*/ 12700 w 1507039"/>
              <a:gd name="connsiteY6" fmla="*/ 1175108 h 2231790"/>
              <a:gd name="connsiteX7" fmla="*/ 15239 w 1507039"/>
              <a:gd name="connsiteY7" fmla="*/ 1183560 h 2231790"/>
              <a:gd name="connsiteX8" fmla="*/ 17780 w 1507039"/>
              <a:gd name="connsiteY8" fmla="*/ 1183060 h 2231790"/>
              <a:gd name="connsiteX9" fmla="*/ 20319 w 1507039"/>
              <a:gd name="connsiteY9" fmla="*/ 1171603 h 2231790"/>
              <a:gd name="connsiteX10" fmla="*/ 22860 w 1507039"/>
              <a:gd name="connsiteY10" fmla="*/ 1148686 h 2231790"/>
              <a:gd name="connsiteX11" fmla="*/ 25400 w 1507039"/>
              <a:gd name="connsiteY11" fmla="*/ 1115511 h 2231790"/>
              <a:gd name="connsiteX12" fmla="*/ 27939 w 1507039"/>
              <a:gd name="connsiteY12" fmla="*/ 1074970 h 2231790"/>
              <a:gd name="connsiteX13" fmla="*/ 30480 w 1507039"/>
              <a:gd name="connsiteY13" fmla="*/ 1031398 h 2231790"/>
              <a:gd name="connsiteX14" fmla="*/ 33019 w 1507039"/>
              <a:gd name="connsiteY14" fmla="*/ 990106 h 2231790"/>
              <a:gd name="connsiteX15" fmla="*/ 35560 w 1507039"/>
              <a:gd name="connsiteY15" fmla="*/ 956760 h 2231790"/>
              <a:gd name="connsiteX16" fmla="*/ 38100 w 1507039"/>
              <a:gd name="connsiteY16" fmla="*/ 936665 h 2231790"/>
              <a:gd name="connsiteX17" fmla="*/ 40639 w 1507039"/>
              <a:gd name="connsiteY17" fmla="*/ 934043 h 2231790"/>
              <a:gd name="connsiteX18" fmla="*/ 43180 w 1507039"/>
              <a:gd name="connsiteY18" fmla="*/ 951399 h 2231790"/>
              <a:gd name="connsiteX19" fmla="*/ 45719 w 1507039"/>
              <a:gd name="connsiteY19" fmla="*/ 989057 h 2231790"/>
              <a:gd name="connsiteX20" fmla="*/ 48260 w 1507039"/>
              <a:gd name="connsiteY20" fmla="*/ 1044929 h 2231790"/>
              <a:gd name="connsiteX21" fmla="*/ 50800 w 1507039"/>
              <a:gd name="connsiteY21" fmla="*/ 1114565 h 2231790"/>
              <a:gd name="connsiteX22" fmla="*/ 53339 w 1507039"/>
              <a:gd name="connsiteY22" fmla="*/ 1191490 h 2231790"/>
              <a:gd name="connsiteX23" fmla="*/ 55880 w 1507039"/>
              <a:gd name="connsiteY23" fmla="*/ 1267811 h 2231790"/>
              <a:gd name="connsiteX24" fmla="*/ 58419 w 1507039"/>
              <a:gd name="connsiteY24" fmla="*/ 1335027 h 2231790"/>
              <a:gd name="connsiteX25" fmla="*/ 60960 w 1507039"/>
              <a:gd name="connsiteY25" fmla="*/ 1384963 h 2231790"/>
              <a:gd name="connsiteX26" fmla="*/ 63500 w 1507039"/>
              <a:gd name="connsiteY26" fmla="*/ 1410734 h 2231790"/>
              <a:gd name="connsiteX27" fmla="*/ 66039 w 1507039"/>
              <a:gd name="connsiteY27" fmla="*/ 1407611 h 2231790"/>
              <a:gd name="connsiteX28" fmla="*/ 68580 w 1507039"/>
              <a:gd name="connsiteY28" fmla="*/ 1373708 h 2231790"/>
              <a:gd name="connsiteX29" fmla="*/ 71119 w 1507039"/>
              <a:gd name="connsiteY29" fmla="*/ 1310376 h 2231790"/>
              <a:gd name="connsiteX30" fmla="*/ 73659 w 1507039"/>
              <a:gd name="connsiteY30" fmla="*/ 1222262 h 2231790"/>
              <a:gd name="connsiteX31" fmla="*/ 76200 w 1507039"/>
              <a:gd name="connsiteY31" fmla="*/ 1117006 h 2231790"/>
              <a:gd name="connsiteX32" fmla="*/ 78739 w 1507039"/>
              <a:gd name="connsiteY32" fmla="*/ 1004584 h 2231790"/>
              <a:gd name="connsiteX33" fmla="*/ 81280 w 1507039"/>
              <a:gd name="connsiteY33" fmla="*/ 896360 h 2231790"/>
              <a:gd name="connsiteX34" fmla="*/ 83819 w 1507039"/>
              <a:gd name="connsiteY34" fmla="*/ 803931 h 2231790"/>
              <a:gd name="connsiteX35" fmla="*/ 86359 w 1507039"/>
              <a:gd name="connsiteY35" fmla="*/ 737889 h 2231790"/>
              <a:gd name="connsiteX36" fmla="*/ 88900 w 1507039"/>
              <a:gd name="connsiteY36" fmla="*/ 706633 h 2231790"/>
              <a:gd name="connsiteX37" fmla="*/ 91439 w 1507039"/>
              <a:gd name="connsiteY37" fmla="*/ 715350 h 2231790"/>
              <a:gd name="connsiteX38" fmla="*/ 93979 w 1507039"/>
              <a:gd name="connsiteY38" fmla="*/ 765297 h 2231790"/>
              <a:gd name="connsiteX39" fmla="*/ 96519 w 1507039"/>
              <a:gd name="connsiteY39" fmla="*/ 853478 h 2231790"/>
              <a:gd name="connsiteX40" fmla="*/ 99059 w 1507039"/>
              <a:gd name="connsiteY40" fmla="*/ 972745 h 2231790"/>
              <a:gd name="connsiteX41" fmla="*/ 101600 w 1507039"/>
              <a:gd name="connsiteY41" fmla="*/ 1112365 h 2231790"/>
              <a:gd name="connsiteX42" fmla="*/ 104139 w 1507039"/>
              <a:gd name="connsiteY42" fmla="*/ 1258978 h 2231790"/>
              <a:gd name="connsiteX43" fmla="*/ 106679 w 1507039"/>
              <a:gd name="connsiteY43" fmla="*/ 1397883 h 2231790"/>
              <a:gd name="connsiteX44" fmla="*/ 109219 w 1507039"/>
              <a:gd name="connsiteY44" fmla="*/ 1514520 h 2231790"/>
              <a:gd name="connsiteX45" fmla="*/ 111759 w 1507039"/>
              <a:gd name="connsiteY45" fmla="*/ 1595990 h 2231790"/>
              <a:gd name="connsiteX46" fmla="*/ 114300 w 1507039"/>
              <a:gd name="connsiteY46" fmla="*/ 1632475 h 2231790"/>
              <a:gd name="connsiteX47" fmla="*/ 116839 w 1507039"/>
              <a:gd name="connsiteY47" fmla="*/ 1618377 h 2231790"/>
              <a:gd name="connsiteX48" fmla="*/ 119379 w 1507039"/>
              <a:gd name="connsiteY48" fmla="*/ 1553071 h 2231790"/>
              <a:gd name="connsiteX49" fmla="*/ 121919 w 1507039"/>
              <a:gd name="connsiteY49" fmla="*/ 1441157 h 2231790"/>
              <a:gd name="connsiteX50" fmla="*/ 124459 w 1507039"/>
              <a:gd name="connsiteY50" fmla="*/ 1292186 h 2231790"/>
              <a:gd name="connsiteX51" fmla="*/ 126999 w 1507039"/>
              <a:gd name="connsiteY51" fmla="*/ 1119857 h 2231790"/>
              <a:gd name="connsiteX52" fmla="*/ 129539 w 1507039"/>
              <a:gd name="connsiteY52" fmla="*/ 940755 h 2231790"/>
              <a:gd name="connsiteX53" fmla="*/ 132079 w 1507039"/>
              <a:gd name="connsiteY53" fmla="*/ 772747 h 2231790"/>
              <a:gd name="connsiteX54" fmla="*/ 134619 w 1507039"/>
              <a:gd name="connsiteY54" fmla="*/ 633193 h 2231790"/>
              <a:gd name="connsiteX55" fmla="*/ 137159 w 1507039"/>
              <a:gd name="connsiteY55" fmla="*/ 537151 h 2231790"/>
              <a:gd name="connsiteX56" fmla="*/ 139699 w 1507039"/>
              <a:gd name="connsiteY56" fmla="*/ 495758 h 2231790"/>
              <a:gd name="connsiteX57" fmla="*/ 142239 w 1507039"/>
              <a:gd name="connsiteY57" fmla="*/ 514966 h 2231790"/>
              <a:gd name="connsiteX58" fmla="*/ 144779 w 1507039"/>
              <a:gd name="connsiteY58" fmla="*/ 594772 h 2231790"/>
              <a:gd name="connsiteX59" fmla="*/ 147319 w 1507039"/>
              <a:gd name="connsiteY59" fmla="*/ 729036 h 2231790"/>
              <a:gd name="connsiteX60" fmla="*/ 149859 w 1507039"/>
              <a:gd name="connsiteY60" fmla="*/ 905921 h 2231790"/>
              <a:gd name="connsiteX61" fmla="*/ 152399 w 1507039"/>
              <a:gd name="connsiteY61" fmla="*/ 1108929 h 2231790"/>
              <a:gd name="connsiteX62" fmla="*/ 154939 w 1507039"/>
              <a:gd name="connsiteY62" fmla="*/ 1318445 h 2231790"/>
              <a:gd name="connsiteX63" fmla="*/ 157479 w 1507039"/>
              <a:gd name="connsiteY63" fmla="*/ 1513643 h 2231790"/>
              <a:gd name="connsiteX64" fmla="*/ 160019 w 1507039"/>
              <a:gd name="connsiteY64" fmla="*/ 1674559 h 2231790"/>
              <a:gd name="connsiteX65" fmla="*/ 162559 w 1507039"/>
              <a:gd name="connsiteY65" fmla="*/ 1784144 h 2231790"/>
              <a:gd name="connsiteX66" fmla="*/ 165099 w 1507039"/>
              <a:gd name="connsiteY66" fmla="*/ 1830065 h 2231790"/>
              <a:gd name="connsiteX67" fmla="*/ 167639 w 1507039"/>
              <a:gd name="connsiteY67" fmla="*/ 1806072 h 2231790"/>
              <a:gd name="connsiteX68" fmla="*/ 170179 w 1507039"/>
              <a:gd name="connsiteY68" fmla="*/ 1712785 h 2231790"/>
              <a:gd name="connsiteX69" fmla="*/ 172719 w 1507039"/>
              <a:gd name="connsiteY69" fmla="*/ 1557804 h 2231790"/>
              <a:gd name="connsiteX70" fmla="*/ 175259 w 1507039"/>
              <a:gd name="connsiteY70" fmla="*/ 1355108 h 2231790"/>
              <a:gd name="connsiteX71" fmla="*/ 177799 w 1507039"/>
              <a:gd name="connsiteY71" fmla="*/ 1123796 h 2231790"/>
              <a:gd name="connsiteX72" fmla="*/ 180339 w 1507039"/>
              <a:gd name="connsiteY72" fmla="*/ 886284 h 2231790"/>
              <a:gd name="connsiteX73" fmla="*/ 182879 w 1507039"/>
              <a:gd name="connsiteY73" fmla="*/ 666119 h 2231790"/>
              <a:gd name="connsiteX74" fmla="*/ 185419 w 1507039"/>
              <a:gd name="connsiteY74" fmla="*/ 485638 h 2231790"/>
              <a:gd name="connsiteX75" fmla="*/ 187959 w 1507039"/>
              <a:gd name="connsiteY75" fmla="*/ 363693 h 2231790"/>
              <a:gd name="connsiteX76" fmla="*/ 190499 w 1507039"/>
              <a:gd name="connsiteY76" fmla="*/ 313682 h 2231790"/>
              <a:gd name="connsiteX77" fmla="*/ 193039 w 1507039"/>
              <a:gd name="connsiteY77" fmla="*/ 342089 h 2231790"/>
              <a:gd name="connsiteX78" fmla="*/ 195579 w 1507039"/>
              <a:gd name="connsiteY78" fmla="*/ 447692 h 2231790"/>
              <a:gd name="connsiteX79" fmla="*/ 198119 w 1507039"/>
              <a:gd name="connsiteY79" fmla="*/ 621530 h 2231790"/>
              <a:gd name="connsiteX80" fmla="*/ 200659 w 1507039"/>
              <a:gd name="connsiteY80" fmla="*/ 847652 h 2231790"/>
              <a:gd name="connsiteX81" fmla="*/ 203199 w 1507039"/>
              <a:gd name="connsiteY81" fmla="*/ 1104582 h 2231790"/>
              <a:gd name="connsiteX82" fmla="*/ 205739 w 1507039"/>
              <a:gd name="connsiteY82" fmla="*/ 1367364 h 2231790"/>
              <a:gd name="connsiteX83" fmla="*/ 208279 w 1507039"/>
              <a:gd name="connsiteY83" fmla="*/ 1609999 h 2231790"/>
              <a:gd name="connsiteX84" fmla="*/ 210819 w 1507039"/>
              <a:gd name="connsiteY84" fmla="*/ 1808029 h 2231790"/>
              <a:gd name="connsiteX85" fmla="*/ 213359 w 1507039"/>
              <a:gd name="connsiteY85" fmla="*/ 1941009 h 2231790"/>
              <a:gd name="connsiteX86" fmla="*/ 215899 w 1507039"/>
              <a:gd name="connsiteY86" fmla="*/ 1994622 h 2231790"/>
              <a:gd name="connsiteX87" fmla="*/ 218439 w 1507039"/>
              <a:gd name="connsiteY87" fmla="*/ 1962214 h 2231790"/>
              <a:gd name="connsiteX88" fmla="*/ 220979 w 1507039"/>
              <a:gd name="connsiteY88" fmla="*/ 1845584 h 2231790"/>
              <a:gd name="connsiteX89" fmla="*/ 223519 w 1507039"/>
              <a:gd name="connsiteY89" fmla="*/ 1654943 h 2231790"/>
              <a:gd name="connsiteX90" fmla="*/ 226059 w 1507039"/>
              <a:gd name="connsiteY90" fmla="*/ 1408025 h 2231790"/>
              <a:gd name="connsiteX91" fmla="*/ 228600 w 1507039"/>
              <a:gd name="connsiteY91" fmla="*/ 1128434 h 2231790"/>
              <a:gd name="connsiteX92" fmla="*/ 231139 w 1507039"/>
              <a:gd name="connsiteY92" fmla="*/ 843379 h 2231790"/>
              <a:gd name="connsiteX93" fmla="*/ 233679 w 1507039"/>
              <a:gd name="connsiteY93" fmla="*/ 581014 h 2231790"/>
              <a:gd name="connsiteX94" fmla="*/ 236219 w 1507039"/>
              <a:gd name="connsiteY94" fmla="*/ 367644 h 2231790"/>
              <a:gd name="connsiteX95" fmla="*/ 238760 w 1507039"/>
              <a:gd name="connsiteY95" fmla="*/ 225078 h 2231790"/>
              <a:gd name="connsiteX96" fmla="*/ 241300 w 1507039"/>
              <a:gd name="connsiteY96" fmla="*/ 168398 h 2231790"/>
              <a:gd name="connsiteX97" fmla="*/ 243839 w 1507039"/>
              <a:gd name="connsiteY97" fmla="*/ 204361 h 2231790"/>
              <a:gd name="connsiteX98" fmla="*/ 246380 w 1507039"/>
              <a:gd name="connsiteY98" fmla="*/ 330619 h 2231790"/>
              <a:gd name="connsiteX99" fmla="*/ 248920 w 1507039"/>
              <a:gd name="connsiteY99" fmla="*/ 535836 h 2231790"/>
              <a:gd name="connsiteX100" fmla="*/ 251460 w 1507039"/>
              <a:gd name="connsiteY100" fmla="*/ 800706 h 2231790"/>
              <a:gd name="connsiteX101" fmla="*/ 254000 w 1507039"/>
              <a:gd name="connsiteY101" fmla="*/ 1099769 h 2231790"/>
              <a:gd name="connsiteX102" fmla="*/ 256540 w 1507039"/>
              <a:gd name="connsiteY102" fmla="*/ 1403872 h 2231790"/>
              <a:gd name="connsiteX103" fmla="*/ 259080 w 1507039"/>
              <a:gd name="connsiteY103" fmla="*/ 1683026 h 2231790"/>
              <a:gd name="connsiteX104" fmla="*/ 261620 w 1507039"/>
              <a:gd name="connsiteY104" fmla="*/ 1909372 h 2231790"/>
              <a:gd name="connsiteX105" fmla="*/ 264160 w 1507039"/>
              <a:gd name="connsiteY105" fmla="*/ 2059974 h 2231790"/>
              <a:gd name="connsiteX106" fmla="*/ 266700 w 1507039"/>
              <a:gd name="connsiteY106" fmla="*/ 2119153 h 2231790"/>
              <a:gd name="connsiteX107" fmla="*/ 269240 w 1507039"/>
              <a:gd name="connsiteY107" fmla="*/ 2080114 h 2231790"/>
              <a:gd name="connsiteX108" fmla="*/ 271780 w 1507039"/>
              <a:gd name="connsiteY108" fmla="*/ 1945716 h 2231790"/>
              <a:gd name="connsiteX109" fmla="*/ 274320 w 1507039"/>
              <a:gd name="connsiteY109" fmla="*/ 1728283 h 2231790"/>
              <a:gd name="connsiteX110" fmla="*/ 276860 w 1507039"/>
              <a:gd name="connsiteY110" fmla="*/ 1448476 h 2231790"/>
              <a:gd name="connsiteX111" fmla="*/ 279400 w 1507039"/>
              <a:gd name="connsiteY111" fmla="*/ 1133315 h 2231790"/>
              <a:gd name="connsiteX112" fmla="*/ 281940 w 1507039"/>
              <a:gd name="connsiteY112" fmla="*/ 813569 h 2231790"/>
              <a:gd name="connsiteX113" fmla="*/ 284480 w 1507039"/>
              <a:gd name="connsiteY113" fmla="*/ 520728 h 2231790"/>
              <a:gd name="connsiteX114" fmla="*/ 287020 w 1507039"/>
              <a:gd name="connsiteY114" fmla="*/ 283896 h 2231790"/>
              <a:gd name="connsiteX115" fmla="*/ 289560 w 1507039"/>
              <a:gd name="connsiteY115" fmla="*/ 126883 h 2231790"/>
              <a:gd name="connsiteX116" fmla="*/ 292100 w 1507039"/>
              <a:gd name="connsiteY116" fmla="*/ 65803 h 2231790"/>
              <a:gd name="connsiteX117" fmla="*/ 294640 w 1507039"/>
              <a:gd name="connsiteY117" fmla="*/ 107420 h 2231790"/>
              <a:gd name="connsiteX118" fmla="*/ 297180 w 1507039"/>
              <a:gd name="connsiteY118" fmla="*/ 248403 h 2231790"/>
              <a:gd name="connsiteX119" fmla="*/ 299720 w 1507039"/>
              <a:gd name="connsiteY119" fmla="*/ 475585 h 2231790"/>
              <a:gd name="connsiteX120" fmla="*/ 302260 w 1507039"/>
              <a:gd name="connsiteY120" fmla="*/ 767191 h 2231790"/>
              <a:gd name="connsiteX121" fmla="*/ 304800 w 1507039"/>
              <a:gd name="connsiteY121" fmla="*/ 1094938 h 2231790"/>
              <a:gd name="connsiteX122" fmla="*/ 307340 w 1507039"/>
              <a:gd name="connsiteY122" fmla="*/ 1426790 h 2231790"/>
              <a:gd name="connsiteX123" fmla="*/ 309880 w 1507039"/>
              <a:gd name="connsiteY123" fmla="*/ 1730100 h 2231790"/>
              <a:gd name="connsiteX124" fmla="*/ 312420 w 1507039"/>
              <a:gd name="connsiteY124" fmla="*/ 1974839 h 2231790"/>
              <a:gd name="connsiteX125" fmla="*/ 314960 w 1507039"/>
              <a:gd name="connsiteY125" fmla="*/ 2136579 h 2231790"/>
              <a:gd name="connsiteX126" fmla="*/ 317500 w 1507039"/>
              <a:gd name="connsiteY126" fmla="*/ 2198941 h 2231790"/>
              <a:gd name="connsiteX127" fmla="*/ 320040 w 1507039"/>
              <a:gd name="connsiteY127" fmla="*/ 2155259 h 2231790"/>
              <a:gd name="connsiteX128" fmla="*/ 322580 w 1507039"/>
              <a:gd name="connsiteY128" fmla="*/ 2009290 h 2231790"/>
              <a:gd name="connsiteX129" fmla="*/ 325120 w 1507039"/>
              <a:gd name="connsiteY129" fmla="*/ 1774893 h 2231790"/>
              <a:gd name="connsiteX130" fmla="*/ 327660 w 1507039"/>
              <a:gd name="connsiteY130" fmla="*/ 1474712 h 2231790"/>
              <a:gd name="connsiteX131" fmla="*/ 330200 w 1507039"/>
              <a:gd name="connsiteY131" fmla="*/ 1137975 h 2231790"/>
              <a:gd name="connsiteX132" fmla="*/ 332740 w 1507039"/>
              <a:gd name="connsiteY132" fmla="*/ 797639 h 2231790"/>
              <a:gd name="connsiteX133" fmla="*/ 335280 w 1507039"/>
              <a:gd name="connsiteY133" fmla="*/ 487149 h 2231790"/>
              <a:gd name="connsiteX134" fmla="*/ 337820 w 1507039"/>
              <a:gd name="connsiteY134" fmla="*/ 237137 h 2231790"/>
              <a:gd name="connsiteX135" fmla="*/ 340360 w 1507039"/>
              <a:gd name="connsiteY135" fmla="*/ 72388 h 2231790"/>
              <a:gd name="connsiteX136" fmla="*/ 342900 w 1507039"/>
              <a:gd name="connsiteY136" fmla="*/ 9374 h 2231790"/>
              <a:gd name="connsiteX137" fmla="*/ 345440 w 1507039"/>
              <a:gd name="connsiteY137" fmla="*/ 54600 h 2231790"/>
              <a:gd name="connsiteX138" fmla="*/ 347980 w 1507039"/>
              <a:gd name="connsiteY138" fmla="*/ 203934 h 2231790"/>
              <a:gd name="connsiteX139" fmla="*/ 350520 w 1507039"/>
              <a:gd name="connsiteY139" fmla="*/ 442979 h 2231790"/>
              <a:gd name="connsiteX140" fmla="*/ 353060 w 1507039"/>
              <a:gd name="connsiteY140" fmla="*/ 748476 h 2231790"/>
              <a:gd name="connsiteX141" fmla="*/ 355600 w 1507039"/>
              <a:gd name="connsiteY141" fmla="*/ 1090567 h 2231790"/>
              <a:gd name="connsiteX142" fmla="*/ 358140 w 1507039"/>
              <a:gd name="connsiteY142" fmla="*/ 1435733 h 2231790"/>
              <a:gd name="connsiteX143" fmla="*/ 360680 w 1507039"/>
              <a:gd name="connsiteY143" fmla="*/ 1750090 h 2231790"/>
              <a:gd name="connsiteX144" fmla="*/ 363220 w 1507039"/>
              <a:gd name="connsiteY144" fmla="*/ 2002725 h 2231790"/>
              <a:gd name="connsiteX145" fmla="*/ 365760 w 1507039"/>
              <a:gd name="connsiteY145" fmla="*/ 2168757 h 2231790"/>
              <a:gd name="connsiteX146" fmla="*/ 368300 w 1507039"/>
              <a:gd name="connsiteY146" fmla="*/ 2231789 h 2231790"/>
              <a:gd name="connsiteX147" fmla="*/ 370840 w 1507039"/>
              <a:gd name="connsiteY147" fmla="*/ 2185538 h 2231790"/>
              <a:gd name="connsiteX148" fmla="*/ 373380 w 1507039"/>
              <a:gd name="connsiteY148" fmla="*/ 2034461 h 2231790"/>
              <a:gd name="connsiteX149" fmla="*/ 375920 w 1507039"/>
              <a:gd name="connsiteY149" fmla="*/ 1793330 h 2231790"/>
              <a:gd name="connsiteX150" fmla="*/ 378460 w 1507039"/>
              <a:gd name="connsiteY150" fmla="*/ 1485770 h 2231790"/>
              <a:gd name="connsiteX151" fmla="*/ 381000 w 1507039"/>
              <a:gd name="connsiteY151" fmla="*/ 1141945 h 2231790"/>
              <a:gd name="connsiteX152" fmla="*/ 383540 w 1507039"/>
              <a:gd name="connsiteY152" fmla="*/ 795583 h 2231790"/>
              <a:gd name="connsiteX153" fmla="*/ 386080 w 1507039"/>
              <a:gd name="connsiteY153" fmla="*/ 480654 h 2231790"/>
              <a:gd name="connsiteX154" fmla="*/ 388620 w 1507039"/>
              <a:gd name="connsiteY154" fmla="*/ 228025 h 2231790"/>
              <a:gd name="connsiteX155" fmla="*/ 391160 w 1507039"/>
              <a:gd name="connsiteY155" fmla="*/ 62421 h 2231790"/>
              <a:gd name="connsiteX156" fmla="*/ 393700 w 1507039"/>
              <a:gd name="connsiteY156" fmla="*/ 0 h 2231790"/>
              <a:gd name="connsiteX157" fmla="*/ 396240 w 1507039"/>
              <a:gd name="connsiteY157" fmla="*/ 46764 h 2231790"/>
              <a:gd name="connsiteX158" fmla="*/ 398780 w 1507039"/>
              <a:gd name="connsiteY158" fmla="*/ 197984 h 2231790"/>
              <a:gd name="connsiteX159" fmla="*/ 401320 w 1507039"/>
              <a:gd name="connsiteY159" fmla="*/ 438678 h 2231790"/>
              <a:gd name="connsiteX160" fmla="*/ 403860 w 1507039"/>
              <a:gd name="connsiteY160" fmla="*/ 745103 h 2231790"/>
              <a:gd name="connsiteX161" fmla="*/ 406400 w 1507039"/>
              <a:gd name="connsiteY161" fmla="*/ 1087104 h 2231790"/>
              <a:gd name="connsiteX162" fmla="*/ 408940 w 1507039"/>
              <a:gd name="connsiteY162" fmla="*/ 1431095 h 2231790"/>
              <a:gd name="connsiteX163" fmla="*/ 411480 w 1507039"/>
              <a:gd name="connsiteY163" fmla="*/ 1743370 h 2231790"/>
              <a:gd name="connsiteX164" fmla="*/ 414020 w 1507039"/>
              <a:gd name="connsiteY164" fmla="*/ 1993419 h 2231790"/>
              <a:gd name="connsiteX165" fmla="*/ 416560 w 1507039"/>
              <a:gd name="connsiteY165" fmla="*/ 2156922 h 2231790"/>
              <a:gd name="connsiteX166" fmla="*/ 419100 w 1507039"/>
              <a:gd name="connsiteY166" fmla="*/ 2218119 h 2231790"/>
              <a:gd name="connsiteX167" fmla="*/ 421640 w 1507039"/>
              <a:gd name="connsiteY167" fmla="*/ 2171341 h 2231790"/>
              <a:gd name="connsiteX168" fmla="*/ 424180 w 1507039"/>
              <a:gd name="connsiteY168" fmla="*/ 2021532 h 2231790"/>
              <a:gd name="connsiteX169" fmla="*/ 426720 w 1507039"/>
              <a:gd name="connsiteY169" fmla="*/ 1783726 h 2231790"/>
              <a:gd name="connsiteX170" fmla="*/ 429260 w 1507039"/>
              <a:gd name="connsiteY170" fmla="*/ 1481539 h 2231790"/>
              <a:gd name="connsiteX171" fmla="*/ 431800 w 1507039"/>
              <a:gd name="connsiteY171" fmla="*/ 1144807 h 2231790"/>
              <a:gd name="connsiteX172" fmla="*/ 434340 w 1507039"/>
              <a:gd name="connsiteY172" fmla="*/ 806635 h 2231790"/>
              <a:gd name="connsiteX173" fmla="*/ 436880 w 1507039"/>
              <a:gd name="connsiteY173" fmla="*/ 500130 h 2231790"/>
              <a:gd name="connsiteX174" fmla="*/ 439420 w 1507039"/>
              <a:gd name="connsiteY174" fmla="*/ 255142 h 2231790"/>
              <a:gd name="connsiteX175" fmla="*/ 441960 w 1507039"/>
              <a:gd name="connsiteY175" fmla="*/ 95351 h 2231790"/>
              <a:gd name="connsiteX176" fmla="*/ 444500 w 1507039"/>
              <a:gd name="connsiteY176" fmla="*/ 35968 h 2231790"/>
              <a:gd name="connsiteX177" fmla="*/ 447040 w 1507039"/>
              <a:gd name="connsiteY177" fmla="*/ 82282 h 2231790"/>
              <a:gd name="connsiteX178" fmla="*/ 449580 w 1507039"/>
              <a:gd name="connsiteY178" fmla="*/ 229191 h 2231790"/>
              <a:gd name="connsiteX179" fmla="*/ 452120 w 1507039"/>
              <a:gd name="connsiteY179" fmla="*/ 461762 h 2231790"/>
              <a:gd name="connsiteX180" fmla="*/ 454660 w 1507039"/>
              <a:gd name="connsiteY180" fmla="*/ 756749 h 2231790"/>
              <a:gd name="connsiteX181" fmla="*/ 457200 w 1507039"/>
              <a:gd name="connsiteY181" fmla="*/ 1084926 h 2231790"/>
              <a:gd name="connsiteX182" fmla="*/ 459740 w 1507039"/>
              <a:gd name="connsiteY182" fmla="*/ 1413993 h 2231790"/>
              <a:gd name="connsiteX183" fmla="*/ 462280 w 1507039"/>
              <a:gd name="connsiteY183" fmla="*/ 1711766 h 2231790"/>
              <a:gd name="connsiteX184" fmla="*/ 464820 w 1507039"/>
              <a:gd name="connsiteY184" fmla="*/ 1949337 h 2231790"/>
              <a:gd name="connsiteX185" fmla="*/ 467360 w 1507039"/>
              <a:gd name="connsiteY185" fmla="*/ 2103890 h 2231790"/>
              <a:gd name="connsiteX186" fmla="*/ 469900 w 1507039"/>
              <a:gd name="connsiteY186" fmla="*/ 2160901 h 2231790"/>
              <a:gd name="connsiteX187" fmla="*/ 472440 w 1507039"/>
              <a:gd name="connsiteY187" fmla="*/ 2115504 h 2231790"/>
              <a:gd name="connsiteX188" fmla="*/ 474980 w 1507039"/>
              <a:gd name="connsiteY188" fmla="*/ 1972899 h 2231790"/>
              <a:gd name="connsiteX189" fmla="*/ 477520 w 1507039"/>
              <a:gd name="connsiteY189" fmla="*/ 1747771 h 2231790"/>
              <a:gd name="connsiteX190" fmla="*/ 480061 w 1507039"/>
              <a:gd name="connsiteY190" fmla="*/ 1462771 h 2231790"/>
              <a:gd name="connsiteX191" fmla="*/ 482600 w 1507039"/>
              <a:gd name="connsiteY191" fmla="*/ 1146232 h 2231790"/>
              <a:gd name="connsiteX192" fmla="*/ 485140 w 1507039"/>
              <a:gd name="connsiteY192" fmla="*/ 829345 h 2231790"/>
              <a:gd name="connsiteX193" fmla="*/ 487680 w 1507039"/>
              <a:gd name="connsiteY193" fmla="*/ 543074 h 2231790"/>
              <a:gd name="connsiteX194" fmla="*/ 490220 w 1507039"/>
              <a:gd name="connsiteY194" fmla="*/ 315119 h 2231790"/>
              <a:gd name="connsiteX195" fmla="*/ 492761 w 1507039"/>
              <a:gd name="connsiteY195" fmla="*/ 167225 h 2231790"/>
              <a:gd name="connsiteX196" fmla="*/ 495300 w 1507039"/>
              <a:gd name="connsiteY196" fmla="*/ 113105 h 2231790"/>
              <a:gd name="connsiteX197" fmla="*/ 497840 w 1507039"/>
              <a:gd name="connsiteY197" fmla="*/ 157165 h 2231790"/>
              <a:gd name="connsiteX198" fmla="*/ 500381 w 1507039"/>
              <a:gd name="connsiteY198" fmla="*/ 294162 h 2231790"/>
              <a:gd name="connsiteX199" fmla="*/ 502921 w 1507039"/>
              <a:gd name="connsiteY199" fmla="*/ 509804 h 2231790"/>
              <a:gd name="connsiteX200" fmla="*/ 505461 w 1507039"/>
              <a:gd name="connsiteY200" fmla="*/ 782246 h 2231790"/>
              <a:gd name="connsiteX201" fmla="*/ 508000 w 1507039"/>
              <a:gd name="connsiteY201" fmla="*/ 1084306 h 2231790"/>
              <a:gd name="connsiteX202" fmla="*/ 510540 w 1507039"/>
              <a:gd name="connsiteY202" fmla="*/ 1386184 h 2231790"/>
              <a:gd name="connsiteX203" fmla="*/ 513081 w 1507039"/>
              <a:gd name="connsiteY203" fmla="*/ 1658411 h 2231790"/>
              <a:gd name="connsiteX204" fmla="*/ 515621 w 1507039"/>
              <a:gd name="connsiteY204" fmla="*/ 1874740 h 2231790"/>
              <a:gd name="connsiteX205" fmla="*/ 518161 w 1507039"/>
              <a:gd name="connsiteY205" fmla="*/ 2014678 h 2231790"/>
              <a:gd name="connsiteX206" fmla="*/ 520701 w 1507039"/>
              <a:gd name="connsiteY206" fmla="*/ 2065436 h 2231790"/>
              <a:gd name="connsiteX207" fmla="*/ 523241 w 1507039"/>
              <a:gd name="connsiteY207" fmla="*/ 2023097 h 2231790"/>
              <a:gd name="connsiteX208" fmla="*/ 525781 w 1507039"/>
              <a:gd name="connsiteY208" fmla="*/ 1892893 h 2231790"/>
              <a:gd name="connsiteX209" fmla="*/ 528321 w 1507039"/>
              <a:gd name="connsiteY209" fmla="*/ 1688589 h 2231790"/>
              <a:gd name="connsiteX210" fmla="*/ 530861 w 1507039"/>
              <a:gd name="connsiteY210" fmla="*/ 1431031 h 2231790"/>
              <a:gd name="connsiteX211" fmla="*/ 533401 w 1507039"/>
              <a:gd name="connsiteY211" fmla="*/ 1146011 h 2231790"/>
              <a:gd name="connsiteX212" fmla="*/ 535941 w 1507039"/>
              <a:gd name="connsiteY212" fmla="*/ 861687 h 2231790"/>
              <a:gd name="connsiteX213" fmla="*/ 538481 w 1507039"/>
              <a:gd name="connsiteY213" fmla="*/ 605781 h 2231790"/>
              <a:gd name="connsiteX214" fmla="*/ 541021 w 1507039"/>
              <a:gd name="connsiteY214" fmla="*/ 402879 h 2231790"/>
              <a:gd name="connsiteX215" fmla="*/ 543561 w 1507039"/>
              <a:gd name="connsiteY215" fmla="*/ 272053 h 2231790"/>
              <a:gd name="connsiteX216" fmla="*/ 546101 w 1507039"/>
              <a:gd name="connsiteY216" fmla="*/ 225072 h 2231790"/>
              <a:gd name="connsiteX217" fmla="*/ 548641 w 1507039"/>
              <a:gd name="connsiteY217" fmla="*/ 265346 h 2231790"/>
              <a:gd name="connsiteX218" fmla="*/ 551181 w 1507039"/>
              <a:gd name="connsiteY218" fmla="*/ 387705 h 2231790"/>
              <a:gd name="connsiteX219" fmla="*/ 553721 w 1507039"/>
              <a:gd name="connsiteY219" fmla="*/ 579032 h 2231790"/>
              <a:gd name="connsiteX220" fmla="*/ 556261 w 1507039"/>
              <a:gd name="connsiteY220" fmla="*/ 819656 h 2231790"/>
              <a:gd name="connsiteX221" fmla="*/ 558801 w 1507039"/>
              <a:gd name="connsiteY221" fmla="*/ 1085383 h 2231790"/>
              <a:gd name="connsiteX222" fmla="*/ 561341 w 1507039"/>
              <a:gd name="connsiteY222" fmla="*/ 1349927 h 2231790"/>
              <a:gd name="connsiteX223" fmla="*/ 563881 w 1507039"/>
              <a:gd name="connsiteY223" fmla="*/ 1587522 h 2231790"/>
              <a:gd name="connsiteX224" fmla="*/ 566421 w 1507039"/>
              <a:gd name="connsiteY224" fmla="*/ 1775434 h 2231790"/>
              <a:gd name="connsiteX225" fmla="*/ 568961 w 1507039"/>
              <a:gd name="connsiteY225" fmla="*/ 1896148 h 2231790"/>
              <a:gd name="connsiteX226" fmla="*/ 571501 w 1507039"/>
              <a:gd name="connsiteY226" fmla="*/ 1938994 h 2231790"/>
              <a:gd name="connsiteX227" fmla="*/ 574041 w 1507039"/>
              <a:gd name="connsiteY227" fmla="*/ 1901088 h 2231790"/>
              <a:gd name="connsiteX228" fmla="*/ 576581 w 1507039"/>
              <a:gd name="connsiteY228" fmla="*/ 1787481 h 2231790"/>
              <a:gd name="connsiteX229" fmla="*/ 579121 w 1507039"/>
              <a:gd name="connsiteY229" fmla="*/ 1610539 h 2231790"/>
              <a:gd name="connsiteX230" fmla="*/ 581661 w 1507039"/>
              <a:gd name="connsiteY230" fmla="*/ 1388600 h 2231790"/>
              <a:gd name="connsiteX231" fmla="*/ 584201 w 1507039"/>
              <a:gd name="connsiteY231" fmla="*/ 1144079 h 2231790"/>
              <a:gd name="connsiteX232" fmla="*/ 586741 w 1507039"/>
              <a:gd name="connsiteY232" fmla="*/ 901201 h 2231790"/>
              <a:gd name="connsiteX233" fmla="*/ 589281 w 1507039"/>
              <a:gd name="connsiteY233" fmla="*/ 683593 h 2231790"/>
              <a:gd name="connsiteX234" fmla="*/ 591821 w 1507039"/>
              <a:gd name="connsiteY234" fmla="*/ 511980 h 2231790"/>
              <a:gd name="connsiteX235" fmla="*/ 594361 w 1507039"/>
              <a:gd name="connsiteY235" fmla="*/ 402209 h 2231790"/>
              <a:gd name="connsiteX236" fmla="*/ 596901 w 1507039"/>
              <a:gd name="connsiteY236" fmla="*/ 363789 h 2231790"/>
              <a:gd name="connsiteX237" fmla="*/ 599441 w 1507039"/>
              <a:gd name="connsiteY237" fmla="*/ 399073 h 2231790"/>
              <a:gd name="connsiteX238" fmla="*/ 601981 w 1507039"/>
              <a:gd name="connsiteY238" fmla="*/ 503172 h 2231790"/>
              <a:gd name="connsiteX239" fmla="*/ 604521 w 1507039"/>
              <a:gd name="connsiteY239" fmla="*/ 664572 h 2231790"/>
              <a:gd name="connsiteX240" fmla="*/ 607061 w 1507039"/>
              <a:gd name="connsiteY240" fmla="*/ 866392 h 2231790"/>
              <a:gd name="connsiteX241" fmla="*/ 609601 w 1507039"/>
              <a:gd name="connsiteY241" fmla="*/ 1088149 h 2231790"/>
              <a:gd name="connsiteX242" fmla="*/ 612141 w 1507039"/>
              <a:gd name="connsiteY242" fmla="*/ 1307838 h 2231790"/>
              <a:gd name="connsiteX243" fmla="*/ 614681 w 1507039"/>
              <a:gd name="connsiteY243" fmla="*/ 1504118 h 2231790"/>
              <a:gd name="connsiteX244" fmla="*/ 617221 w 1507039"/>
              <a:gd name="connsiteY244" fmla="*/ 1658391 h 2231790"/>
              <a:gd name="connsiteX245" fmla="*/ 619761 w 1507039"/>
              <a:gd name="connsiteY245" fmla="*/ 1756565 h 2231790"/>
              <a:gd name="connsiteX246" fmla="*/ 622301 w 1507039"/>
              <a:gd name="connsiteY246" fmla="*/ 1790339 h 2231790"/>
              <a:gd name="connsiteX247" fmla="*/ 624841 w 1507039"/>
              <a:gd name="connsiteY247" fmla="*/ 1757885 h 2231790"/>
              <a:gd name="connsiteX248" fmla="*/ 627381 w 1507039"/>
              <a:gd name="connsiteY248" fmla="*/ 1663886 h 2231790"/>
              <a:gd name="connsiteX249" fmla="*/ 629921 w 1507039"/>
              <a:gd name="connsiteY249" fmla="*/ 1518930 h 2231790"/>
              <a:gd name="connsiteX250" fmla="*/ 632461 w 1507039"/>
              <a:gd name="connsiteY250" fmla="*/ 1338331 h 2231790"/>
              <a:gd name="connsiteX251" fmla="*/ 635001 w 1507039"/>
              <a:gd name="connsiteY251" fmla="*/ 1140519 h 2231790"/>
              <a:gd name="connsiteX252" fmla="*/ 637541 w 1507039"/>
              <a:gd name="connsiteY252" fmla="*/ 945164 h 2231790"/>
              <a:gd name="connsiteX253" fmla="*/ 640081 w 1507039"/>
              <a:gd name="connsiteY253" fmla="*/ 771209 h 2231790"/>
              <a:gd name="connsiteX254" fmla="*/ 642621 w 1507039"/>
              <a:gd name="connsiteY254" fmla="*/ 635038 h 2231790"/>
              <a:gd name="connsiteX255" fmla="*/ 645161 w 1507039"/>
              <a:gd name="connsiteY255" fmla="*/ 548928 h 2231790"/>
              <a:gd name="connsiteX256" fmla="*/ 647701 w 1507039"/>
              <a:gd name="connsiteY256" fmla="*/ 519952 h 2231790"/>
              <a:gd name="connsiteX257" fmla="*/ 650241 w 1507039"/>
              <a:gd name="connsiteY257" fmla="*/ 549416 h 2231790"/>
              <a:gd name="connsiteX258" fmla="*/ 652781 w 1507039"/>
              <a:gd name="connsiteY258" fmla="*/ 632884 h 2231790"/>
              <a:gd name="connsiteX259" fmla="*/ 655321 w 1507039"/>
              <a:gd name="connsiteY259" fmla="*/ 760762 h 2231790"/>
              <a:gd name="connsiteX260" fmla="*/ 657861 w 1507039"/>
              <a:gd name="connsiteY260" fmla="*/ 919380 h 2231790"/>
              <a:gd name="connsiteX261" fmla="*/ 660401 w 1507039"/>
              <a:gd name="connsiteY261" fmla="*/ 1092445 h 2231790"/>
              <a:gd name="connsiteX262" fmla="*/ 662941 w 1507039"/>
              <a:gd name="connsiteY262" fmla="*/ 1262710 h 2231790"/>
              <a:gd name="connsiteX263" fmla="*/ 665481 w 1507039"/>
              <a:gd name="connsiteY263" fmla="*/ 1413697 h 2231790"/>
              <a:gd name="connsiteX264" fmla="*/ 668021 w 1507039"/>
              <a:gd name="connsiteY264" fmla="*/ 1531290 h 2231790"/>
              <a:gd name="connsiteX265" fmla="*/ 670561 w 1507039"/>
              <a:gd name="connsiteY265" fmla="*/ 1605057 h 2231790"/>
              <a:gd name="connsiteX266" fmla="*/ 673101 w 1507039"/>
              <a:gd name="connsiteY266" fmla="*/ 1629160 h 2231790"/>
              <a:gd name="connsiteX267" fmla="*/ 675641 w 1507039"/>
              <a:gd name="connsiteY267" fmla="*/ 1602796 h 2231790"/>
              <a:gd name="connsiteX268" fmla="*/ 678181 w 1507039"/>
              <a:gd name="connsiteY268" fmla="*/ 1530121 h 2231790"/>
              <a:gd name="connsiteX269" fmla="*/ 680721 w 1507039"/>
              <a:gd name="connsiteY269" fmla="*/ 1419687 h 2231790"/>
              <a:gd name="connsiteX270" fmla="*/ 683261 w 1507039"/>
              <a:gd name="connsiteY270" fmla="*/ 1283467 h 2231790"/>
              <a:gd name="connsiteX271" fmla="*/ 685801 w 1507039"/>
              <a:gd name="connsiteY271" fmla="*/ 1135563 h 2231790"/>
              <a:gd name="connsiteX272" fmla="*/ 688341 w 1507039"/>
              <a:gd name="connsiteY272" fmla="*/ 990756 h 2231790"/>
              <a:gd name="connsiteX273" fmla="*/ 690881 w 1507039"/>
              <a:gd name="connsiteY273" fmla="*/ 863025 h 2231790"/>
              <a:gd name="connsiteX274" fmla="*/ 693421 w 1507039"/>
              <a:gd name="connsiteY274" fmla="*/ 764198 h 2231790"/>
              <a:gd name="connsiteX275" fmla="*/ 695961 w 1507039"/>
              <a:gd name="connsiteY275" fmla="*/ 702864 h 2231790"/>
              <a:gd name="connsiteX276" fmla="*/ 698501 w 1507039"/>
              <a:gd name="connsiteY276" fmla="*/ 683635 h 2231790"/>
              <a:gd name="connsiteX277" fmla="*/ 701041 w 1507039"/>
              <a:gd name="connsiteY277" fmla="*/ 706836 h 2231790"/>
              <a:gd name="connsiteX278" fmla="*/ 703581 w 1507039"/>
              <a:gd name="connsiteY278" fmla="*/ 768622 h 2231790"/>
              <a:gd name="connsiteX279" fmla="*/ 706121 w 1507039"/>
              <a:gd name="connsiteY279" fmla="*/ 861512 h 2231790"/>
              <a:gd name="connsiteX280" fmla="*/ 708661 w 1507039"/>
              <a:gd name="connsiteY280" fmla="*/ 975259 h 2231790"/>
              <a:gd name="connsiteX281" fmla="*/ 711201 w 1507039"/>
              <a:gd name="connsiteY281" fmla="*/ 1097970 h 2231790"/>
              <a:gd name="connsiteX282" fmla="*/ 713741 w 1507039"/>
              <a:gd name="connsiteY282" fmla="*/ 1217338 h 2231790"/>
              <a:gd name="connsiteX283" fmla="*/ 716281 w 1507039"/>
              <a:gd name="connsiteY283" fmla="*/ 1321881 h 2231790"/>
              <a:gd name="connsiteX284" fmla="*/ 718821 w 1507039"/>
              <a:gd name="connsiteY284" fmla="*/ 1402036 h 2231790"/>
              <a:gd name="connsiteX285" fmla="*/ 721361 w 1507039"/>
              <a:gd name="connsiteY285" fmla="*/ 1451037 h 2231790"/>
              <a:gd name="connsiteX286" fmla="*/ 723901 w 1507039"/>
              <a:gd name="connsiteY286" fmla="*/ 1465464 h 2231790"/>
              <a:gd name="connsiteX287" fmla="*/ 726441 w 1507039"/>
              <a:gd name="connsiteY287" fmla="*/ 1445442 h 2231790"/>
              <a:gd name="connsiteX288" fmla="*/ 728981 w 1507039"/>
              <a:gd name="connsiteY288" fmla="*/ 1394479 h 2231790"/>
              <a:gd name="connsiteX289" fmla="*/ 731521 w 1507039"/>
              <a:gd name="connsiteY289" fmla="*/ 1318971 h 2231790"/>
              <a:gd name="connsiteX290" fmla="*/ 734061 w 1507039"/>
              <a:gd name="connsiteY290" fmla="*/ 1227436 h 2231790"/>
              <a:gd name="connsiteX291" fmla="*/ 736601 w 1507039"/>
              <a:gd name="connsiteY291" fmla="*/ 1129575 h 2231790"/>
              <a:gd name="connsiteX292" fmla="*/ 739141 w 1507039"/>
              <a:gd name="connsiteY292" fmla="*/ 1035248 h 2231790"/>
              <a:gd name="connsiteX293" fmla="*/ 741681 w 1507039"/>
              <a:gd name="connsiteY293" fmla="*/ 953486 h 2231790"/>
              <a:gd name="connsiteX294" fmla="*/ 744222 w 1507039"/>
              <a:gd name="connsiteY294" fmla="*/ 891630 h 2231790"/>
              <a:gd name="connsiteX295" fmla="*/ 746761 w 1507039"/>
              <a:gd name="connsiteY295" fmla="*/ 854680 h 2231790"/>
              <a:gd name="connsiteX296" fmla="*/ 749301 w 1507039"/>
              <a:gd name="connsiteY296" fmla="*/ 844911 h 2231790"/>
              <a:gd name="connsiteX297" fmla="*/ 751841 w 1507039"/>
              <a:gd name="connsiteY297" fmla="*/ 861784 h 2231790"/>
              <a:gd name="connsiteX298" fmla="*/ 754381 w 1507039"/>
              <a:gd name="connsiteY298" fmla="*/ 902146 h 2231790"/>
              <a:gd name="connsiteX299" fmla="*/ 756922 w 1507039"/>
              <a:gd name="connsiteY299" fmla="*/ 960686 h 2231790"/>
              <a:gd name="connsiteX300" fmla="*/ 759461 w 1507039"/>
              <a:gd name="connsiteY300" fmla="*/ 1030590 h 2231790"/>
              <a:gd name="connsiteX301" fmla="*/ 762001 w 1507039"/>
              <a:gd name="connsiteY301" fmla="*/ 1104304 h 2231790"/>
              <a:gd name="connsiteX302" fmla="*/ 764542 w 1507039"/>
              <a:gd name="connsiteY302" fmla="*/ 1174350 h 2231790"/>
              <a:gd name="connsiteX303" fmla="*/ 767082 w 1507039"/>
              <a:gd name="connsiteY303" fmla="*/ 1234070 h 2231790"/>
              <a:gd name="connsiteX304" fmla="*/ 769622 w 1507039"/>
              <a:gd name="connsiteY304" fmla="*/ 1278262 h 2231790"/>
              <a:gd name="connsiteX305" fmla="*/ 772161 w 1507039"/>
              <a:gd name="connsiteY305" fmla="*/ 1303618 h 2231790"/>
              <a:gd name="connsiteX306" fmla="*/ 774701 w 1507039"/>
              <a:gd name="connsiteY306" fmla="*/ 1308943 h 2231790"/>
              <a:gd name="connsiteX307" fmla="*/ 777242 w 1507039"/>
              <a:gd name="connsiteY307" fmla="*/ 1295149 h 2231790"/>
              <a:gd name="connsiteX308" fmla="*/ 779782 w 1507039"/>
              <a:gd name="connsiteY308" fmla="*/ 1265017 h 2231790"/>
              <a:gd name="connsiteX309" fmla="*/ 782322 w 1507039"/>
              <a:gd name="connsiteY309" fmla="*/ 1222791 h 2231790"/>
              <a:gd name="connsiteX310" fmla="*/ 784862 w 1507039"/>
              <a:gd name="connsiteY310" fmla="*/ 1173632 h 2231790"/>
              <a:gd name="connsiteX311" fmla="*/ 787402 w 1507039"/>
              <a:gd name="connsiteY311" fmla="*/ 1123022 h 2231790"/>
              <a:gd name="connsiteX312" fmla="*/ 789942 w 1507039"/>
              <a:gd name="connsiteY312" fmla="*/ 1076157 h 2231790"/>
              <a:gd name="connsiteX313" fmla="*/ 792482 w 1507039"/>
              <a:gd name="connsiteY313" fmla="*/ 1037429 h 2231790"/>
              <a:gd name="connsiteX314" fmla="*/ 795022 w 1507039"/>
              <a:gd name="connsiteY314" fmla="*/ 1010015 h 2231790"/>
              <a:gd name="connsiteX315" fmla="*/ 797562 w 1507039"/>
              <a:gd name="connsiteY315" fmla="*/ 995632 h 2231790"/>
              <a:gd name="connsiteX316" fmla="*/ 800102 w 1507039"/>
              <a:gd name="connsiteY316" fmla="*/ 994472 h 2231790"/>
              <a:gd name="connsiteX317" fmla="*/ 802642 w 1507039"/>
              <a:gd name="connsiteY317" fmla="*/ 1005299 h 2231790"/>
              <a:gd name="connsiteX318" fmla="*/ 805182 w 1507039"/>
              <a:gd name="connsiteY318" fmla="*/ 1025710 h 2231790"/>
              <a:gd name="connsiteX319" fmla="*/ 807722 w 1507039"/>
              <a:gd name="connsiteY319" fmla="*/ 1052496 h 2231790"/>
              <a:gd name="connsiteX320" fmla="*/ 810262 w 1507039"/>
              <a:gd name="connsiteY320" fmla="*/ 1082078 h 2231790"/>
              <a:gd name="connsiteX321" fmla="*/ 812802 w 1507039"/>
              <a:gd name="connsiteY321" fmla="*/ 1110943 h 2231790"/>
              <a:gd name="connsiteX322" fmla="*/ 815342 w 1507039"/>
              <a:gd name="connsiteY322" fmla="*/ 1136043 h 2231790"/>
              <a:gd name="connsiteX323" fmla="*/ 817882 w 1507039"/>
              <a:gd name="connsiteY323" fmla="*/ 1155114 h 2231790"/>
              <a:gd name="connsiteX324" fmla="*/ 820422 w 1507039"/>
              <a:gd name="connsiteY324" fmla="*/ 1166865 h 2231790"/>
              <a:gd name="connsiteX325" fmla="*/ 822961 w 1507039"/>
              <a:gd name="connsiteY325" fmla="*/ 1171046 h 2231790"/>
              <a:gd name="connsiteX326" fmla="*/ 825501 w 1507039"/>
              <a:gd name="connsiteY326" fmla="*/ 1168380 h 2231790"/>
              <a:gd name="connsiteX327" fmla="*/ 828041 w 1507039"/>
              <a:gd name="connsiteY327" fmla="*/ 1160375 h 2231790"/>
              <a:gd name="connsiteX328" fmla="*/ 830581 w 1507039"/>
              <a:gd name="connsiteY328" fmla="*/ 1149051 h 2231790"/>
              <a:gd name="connsiteX329" fmla="*/ 833121 w 1507039"/>
              <a:gd name="connsiteY329" fmla="*/ 1136629 h 2231790"/>
              <a:gd name="connsiteX330" fmla="*/ 835661 w 1507039"/>
              <a:gd name="connsiteY330" fmla="*/ 1125198 h 2231790"/>
              <a:gd name="connsiteX331" fmla="*/ 838201 w 1507039"/>
              <a:gd name="connsiteY331" fmla="*/ 1116437 h 2231790"/>
              <a:gd name="connsiteX332" fmla="*/ 840741 w 1507039"/>
              <a:gd name="connsiteY332" fmla="*/ 1111397 h 2231790"/>
              <a:gd name="connsiteX333" fmla="*/ 843281 w 1507039"/>
              <a:gd name="connsiteY333" fmla="*/ 1110391 h 2231790"/>
              <a:gd name="connsiteX334" fmla="*/ 845821 w 1507039"/>
              <a:gd name="connsiteY334" fmla="*/ 1112983 h 2231790"/>
              <a:gd name="connsiteX335" fmla="*/ 848361 w 1507039"/>
              <a:gd name="connsiteY335" fmla="*/ 1118095 h 2231790"/>
              <a:gd name="connsiteX336" fmla="*/ 850901 w 1507039"/>
              <a:gd name="connsiteY336" fmla="*/ 1124196 h 2231790"/>
              <a:gd name="connsiteX337" fmla="*/ 853441 w 1507039"/>
              <a:gd name="connsiteY337" fmla="*/ 1129561 h 2231790"/>
              <a:gd name="connsiteX338" fmla="*/ 855981 w 1507039"/>
              <a:gd name="connsiteY338" fmla="*/ 1132544 h 2231790"/>
              <a:gd name="connsiteX339" fmla="*/ 858521 w 1507039"/>
              <a:gd name="connsiteY339" fmla="*/ 1131859 h 2231790"/>
              <a:gd name="connsiteX340" fmla="*/ 861061 w 1507039"/>
              <a:gd name="connsiteY340" fmla="*/ 1126791 h 2231790"/>
              <a:gd name="connsiteX341" fmla="*/ 863601 w 1507039"/>
              <a:gd name="connsiteY341" fmla="*/ 1117342 h 2231790"/>
              <a:gd name="connsiteX342" fmla="*/ 866141 w 1507039"/>
              <a:gd name="connsiteY342" fmla="*/ 1104272 h 2231790"/>
              <a:gd name="connsiteX343" fmla="*/ 868681 w 1507039"/>
              <a:gd name="connsiteY343" fmla="*/ 1089032 h 2231790"/>
              <a:gd name="connsiteX344" fmla="*/ 871221 w 1507039"/>
              <a:gd name="connsiteY344" fmla="*/ 1073595 h 2231790"/>
              <a:gd name="connsiteX345" fmla="*/ 873761 w 1507039"/>
              <a:gd name="connsiteY345" fmla="*/ 1060212 h 2231790"/>
              <a:gd name="connsiteX346" fmla="*/ 876301 w 1507039"/>
              <a:gd name="connsiteY346" fmla="*/ 1051110 h 2231790"/>
              <a:gd name="connsiteX347" fmla="*/ 878841 w 1507039"/>
              <a:gd name="connsiteY347" fmla="*/ 1048180 h 2231790"/>
              <a:gd name="connsiteX348" fmla="*/ 881381 w 1507039"/>
              <a:gd name="connsiteY348" fmla="*/ 1052692 h 2231790"/>
              <a:gd name="connsiteX349" fmla="*/ 883921 w 1507039"/>
              <a:gd name="connsiteY349" fmla="*/ 1065077 h 2231790"/>
              <a:gd name="connsiteX350" fmla="*/ 886461 w 1507039"/>
              <a:gd name="connsiteY350" fmla="*/ 1084800 h 2231790"/>
              <a:gd name="connsiteX351" fmla="*/ 889000 w 1507039"/>
              <a:gd name="connsiteY351" fmla="*/ 1110354 h 2231790"/>
              <a:gd name="connsiteX352" fmla="*/ 891540 w 1507039"/>
              <a:gd name="connsiteY352" fmla="*/ 1139370 h 2231790"/>
              <a:gd name="connsiteX353" fmla="*/ 894080 w 1507039"/>
              <a:gd name="connsiteY353" fmla="*/ 1168852 h 2231790"/>
              <a:gd name="connsiteX354" fmla="*/ 896620 w 1507039"/>
              <a:gd name="connsiteY354" fmla="*/ 1195485 h 2231790"/>
              <a:gd name="connsiteX355" fmla="*/ 899160 w 1507039"/>
              <a:gd name="connsiteY355" fmla="*/ 1216018 h 2231790"/>
              <a:gd name="connsiteX356" fmla="*/ 901700 w 1507039"/>
              <a:gd name="connsiteY356" fmla="*/ 1227646 h 2231790"/>
              <a:gd name="connsiteX357" fmla="*/ 904240 w 1507039"/>
              <a:gd name="connsiteY357" fmla="*/ 1228372 h 2231790"/>
              <a:gd name="connsiteX358" fmla="*/ 906780 w 1507039"/>
              <a:gd name="connsiteY358" fmla="*/ 1217285 h 2231790"/>
              <a:gd name="connsiteX359" fmla="*/ 909320 w 1507039"/>
              <a:gd name="connsiteY359" fmla="*/ 1194733 h 2231790"/>
              <a:gd name="connsiteX360" fmla="*/ 911860 w 1507039"/>
              <a:gd name="connsiteY360" fmla="*/ 1162356 h 2231790"/>
              <a:gd name="connsiteX361" fmla="*/ 914400 w 1507039"/>
              <a:gd name="connsiteY361" fmla="*/ 1122975 h 2231790"/>
              <a:gd name="connsiteX362" fmla="*/ 916940 w 1507039"/>
              <a:gd name="connsiteY362" fmla="*/ 1080343 h 2231790"/>
              <a:gd name="connsiteX363" fmla="*/ 919480 w 1507039"/>
              <a:gd name="connsiteY363" fmla="*/ 1038778 h 2231790"/>
              <a:gd name="connsiteX364" fmla="*/ 922020 w 1507039"/>
              <a:gd name="connsiteY364" fmla="*/ 1002715 h 2231790"/>
              <a:gd name="connsiteX365" fmla="*/ 924560 w 1507039"/>
              <a:gd name="connsiteY365" fmla="*/ 976231 h 2231790"/>
              <a:gd name="connsiteX366" fmla="*/ 927100 w 1507039"/>
              <a:gd name="connsiteY366" fmla="*/ 962580 h 2231790"/>
              <a:gd name="connsiteX367" fmla="*/ 929640 w 1507039"/>
              <a:gd name="connsiteY367" fmla="*/ 963811 h 2231790"/>
              <a:gd name="connsiteX368" fmla="*/ 932180 w 1507039"/>
              <a:gd name="connsiteY368" fmla="*/ 980490 h 2231790"/>
              <a:gd name="connsiteX369" fmla="*/ 934720 w 1507039"/>
              <a:gd name="connsiteY369" fmla="*/ 1011582 h 2231790"/>
              <a:gd name="connsiteX370" fmla="*/ 937260 w 1507039"/>
              <a:gd name="connsiteY370" fmla="*/ 1054495 h 2231790"/>
              <a:gd name="connsiteX371" fmla="*/ 939800 w 1507039"/>
              <a:gd name="connsiteY371" fmla="*/ 1105298 h 2231790"/>
              <a:gd name="connsiteX372" fmla="*/ 942340 w 1507039"/>
              <a:gd name="connsiteY372" fmla="*/ 1159088 h 2231790"/>
              <a:gd name="connsiteX373" fmla="*/ 944880 w 1507039"/>
              <a:gd name="connsiteY373" fmla="*/ 1210469 h 2231790"/>
              <a:gd name="connsiteX374" fmla="*/ 947420 w 1507039"/>
              <a:gd name="connsiteY374" fmla="*/ 1254108 h 2231790"/>
              <a:gd name="connsiteX375" fmla="*/ 949960 w 1507039"/>
              <a:gd name="connsiteY375" fmla="*/ 1285291 h 2231790"/>
              <a:gd name="connsiteX376" fmla="*/ 952500 w 1507039"/>
              <a:gd name="connsiteY376" fmla="*/ 1300439 h 2231790"/>
              <a:gd name="connsiteX377" fmla="*/ 955039 w 1507039"/>
              <a:gd name="connsiteY377" fmla="*/ 1297512 h 2231790"/>
              <a:gd name="connsiteX378" fmla="*/ 957579 w 1507039"/>
              <a:gd name="connsiteY378" fmla="*/ 1276264 h 2231790"/>
              <a:gd name="connsiteX379" fmla="*/ 960119 w 1507039"/>
              <a:gd name="connsiteY379" fmla="*/ 1238325 h 2231790"/>
              <a:gd name="connsiteX380" fmla="*/ 962659 w 1507039"/>
              <a:gd name="connsiteY380" fmla="*/ 1187074 h 2231790"/>
              <a:gd name="connsiteX381" fmla="*/ 965199 w 1507039"/>
              <a:gd name="connsiteY381" fmla="*/ 1127337 h 2231790"/>
              <a:gd name="connsiteX382" fmla="*/ 967739 w 1507039"/>
              <a:gd name="connsiteY382" fmla="*/ 1064927 h 2231790"/>
              <a:gd name="connsiteX383" fmla="*/ 970279 w 1507039"/>
              <a:gd name="connsiteY383" fmla="*/ 1006066 h 2231790"/>
              <a:gd name="connsiteX384" fmla="*/ 972819 w 1507039"/>
              <a:gd name="connsiteY384" fmla="*/ 956755 h 2231790"/>
              <a:gd name="connsiteX385" fmla="*/ 975359 w 1507039"/>
              <a:gd name="connsiteY385" fmla="*/ 922156 h 2231790"/>
              <a:gd name="connsiteX386" fmla="*/ 977899 w 1507039"/>
              <a:gd name="connsiteY386" fmla="*/ 906046 h 2231790"/>
              <a:gd name="connsiteX387" fmla="*/ 980439 w 1507039"/>
              <a:gd name="connsiteY387" fmla="*/ 910403 h 2231790"/>
              <a:gd name="connsiteX388" fmla="*/ 982979 w 1507039"/>
              <a:gd name="connsiteY388" fmla="*/ 935171 h 2231790"/>
              <a:gd name="connsiteX389" fmla="*/ 985519 w 1507039"/>
              <a:gd name="connsiteY389" fmla="*/ 978232 h 2231790"/>
              <a:gd name="connsiteX390" fmla="*/ 988059 w 1507039"/>
              <a:gd name="connsiteY390" fmla="*/ 1035587 h 2231790"/>
              <a:gd name="connsiteX391" fmla="*/ 990599 w 1507039"/>
              <a:gd name="connsiteY391" fmla="*/ 1101731 h 2231790"/>
              <a:gd name="connsiteX392" fmla="*/ 993139 w 1507039"/>
              <a:gd name="connsiteY392" fmla="*/ 1170192 h 2231790"/>
              <a:gd name="connsiteX393" fmla="*/ 995679 w 1507039"/>
              <a:gd name="connsiteY393" fmla="*/ 1234172 h 2231790"/>
              <a:gd name="connsiteX394" fmla="*/ 998219 w 1507039"/>
              <a:gd name="connsiteY394" fmla="*/ 1287234 h 2231790"/>
              <a:gd name="connsiteX395" fmla="*/ 1000759 w 1507039"/>
              <a:gd name="connsiteY395" fmla="*/ 1323956 h 2231790"/>
              <a:gd name="connsiteX396" fmla="*/ 1003299 w 1507039"/>
              <a:gd name="connsiteY396" fmla="*/ 1340491 h 2231790"/>
              <a:gd name="connsiteX397" fmla="*/ 1005839 w 1507039"/>
              <a:gd name="connsiteY397" fmla="*/ 1334977 h 2231790"/>
              <a:gd name="connsiteX398" fmla="*/ 1008379 w 1507039"/>
              <a:gd name="connsiteY398" fmla="*/ 1307739 h 2231790"/>
              <a:gd name="connsiteX399" fmla="*/ 1010919 w 1507039"/>
              <a:gd name="connsiteY399" fmla="*/ 1261283 h 2231790"/>
              <a:gd name="connsiteX400" fmla="*/ 1013459 w 1507039"/>
              <a:gd name="connsiteY400" fmla="*/ 1200057 h 2231790"/>
              <a:gd name="connsiteX401" fmla="*/ 1015999 w 1507039"/>
              <a:gd name="connsiteY401" fmla="*/ 1130024 h 2231790"/>
              <a:gd name="connsiteX402" fmla="*/ 1018538 w 1507039"/>
              <a:gd name="connsiteY402" fmla="*/ 1058068 h 2231790"/>
              <a:gd name="connsiteX403" fmla="*/ 1021078 w 1507039"/>
              <a:gd name="connsiteY403" fmla="*/ 991313 h 2231790"/>
              <a:gd name="connsiteX404" fmla="*/ 1023618 w 1507039"/>
              <a:gd name="connsiteY404" fmla="*/ 936402 h 2231790"/>
              <a:gd name="connsiteX405" fmla="*/ 1026158 w 1507039"/>
              <a:gd name="connsiteY405" fmla="*/ 898833 h 2231790"/>
              <a:gd name="connsiteX406" fmla="*/ 1028698 w 1507039"/>
              <a:gd name="connsiteY406" fmla="*/ 882399 h 2231790"/>
              <a:gd name="connsiteX407" fmla="*/ 1031238 w 1507039"/>
              <a:gd name="connsiteY407" fmla="*/ 888802 h 2231790"/>
              <a:gd name="connsiteX408" fmla="*/ 1033778 w 1507039"/>
              <a:gd name="connsiteY408" fmla="*/ 917473 h 2231790"/>
              <a:gd name="connsiteX409" fmla="*/ 1036318 w 1507039"/>
              <a:gd name="connsiteY409" fmla="*/ 965626 h 2231790"/>
              <a:gd name="connsiteX410" fmla="*/ 1038858 w 1507039"/>
              <a:gd name="connsiteY410" fmla="*/ 1028533 h 2231790"/>
              <a:gd name="connsiteX411" fmla="*/ 1041398 w 1507039"/>
              <a:gd name="connsiteY411" fmla="*/ 1099991 h 2231790"/>
              <a:gd name="connsiteX412" fmla="*/ 1043938 w 1507039"/>
              <a:gd name="connsiteY412" fmla="*/ 1172945 h 2231790"/>
              <a:gd name="connsiteX413" fmla="*/ 1046478 w 1507039"/>
              <a:gd name="connsiteY413" fmla="*/ 1240193 h 2231790"/>
              <a:gd name="connsiteX414" fmla="*/ 1049018 w 1507039"/>
              <a:gd name="connsiteY414" fmla="*/ 1295104 h 2231790"/>
              <a:gd name="connsiteX415" fmla="*/ 1051558 w 1507039"/>
              <a:gd name="connsiteY415" fmla="*/ 1332283 h 2231790"/>
              <a:gd name="connsiteX416" fmla="*/ 1054098 w 1507039"/>
              <a:gd name="connsiteY416" fmla="*/ 1348106 h 2231790"/>
              <a:gd name="connsiteX417" fmla="*/ 1056638 w 1507039"/>
              <a:gd name="connsiteY417" fmla="*/ 1341079 h 2231790"/>
              <a:gd name="connsiteX418" fmla="*/ 1059178 w 1507039"/>
              <a:gd name="connsiteY418" fmla="*/ 1311979 h 2231790"/>
              <a:gd name="connsiteX419" fmla="*/ 1061718 w 1507039"/>
              <a:gd name="connsiteY419" fmla="*/ 1263767 h 2231790"/>
              <a:gd name="connsiteX420" fmla="*/ 1064258 w 1507039"/>
              <a:gd name="connsiteY420" fmla="*/ 1201287 h 2231790"/>
              <a:gd name="connsiteX421" fmla="*/ 1066798 w 1507039"/>
              <a:gd name="connsiteY421" fmla="*/ 1130770 h 2231790"/>
              <a:gd name="connsiteX422" fmla="*/ 1069338 w 1507039"/>
              <a:gd name="connsiteY422" fmla="*/ 1059209 h 2231790"/>
              <a:gd name="connsiteX423" fmla="*/ 1071878 w 1507039"/>
              <a:gd name="connsiteY423" fmla="*/ 993652 h 2231790"/>
              <a:gd name="connsiteX424" fmla="*/ 1074418 w 1507039"/>
              <a:gd name="connsiteY424" fmla="*/ 940504 h 2231790"/>
              <a:gd name="connsiteX425" fmla="*/ 1076958 w 1507039"/>
              <a:gd name="connsiteY425" fmla="*/ 904889 h 2231790"/>
              <a:gd name="connsiteX426" fmla="*/ 1079498 w 1507039"/>
              <a:gd name="connsiteY426" fmla="*/ 890155 h 2231790"/>
              <a:gd name="connsiteX427" fmla="*/ 1082038 w 1507039"/>
              <a:gd name="connsiteY427" fmla="*/ 897553 h 2231790"/>
              <a:gd name="connsiteX428" fmla="*/ 1084577 w 1507039"/>
              <a:gd name="connsiteY428" fmla="*/ 926130 h 2231790"/>
              <a:gd name="connsiteX429" fmla="*/ 1087117 w 1507039"/>
              <a:gd name="connsiteY429" fmla="*/ 972849 h 2231790"/>
              <a:gd name="connsiteX430" fmla="*/ 1089657 w 1507039"/>
              <a:gd name="connsiteY430" fmla="*/ 1032913 h 2231790"/>
              <a:gd name="connsiteX431" fmla="*/ 1092197 w 1507039"/>
              <a:gd name="connsiteY431" fmla="*/ 1100261 h 2231790"/>
              <a:gd name="connsiteX432" fmla="*/ 1094737 w 1507039"/>
              <a:gd name="connsiteY432" fmla="*/ 1168185 h 2231790"/>
              <a:gd name="connsiteX433" fmla="*/ 1097277 w 1507039"/>
              <a:gd name="connsiteY433" fmla="*/ 1230010 h 2231790"/>
              <a:gd name="connsiteX434" fmla="*/ 1099817 w 1507039"/>
              <a:gd name="connsiteY434" fmla="*/ 1279753 h 2231790"/>
              <a:gd name="connsiteX435" fmla="*/ 1102357 w 1507039"/>
              <a:gd name="connsiteY435" fmla="*/ 1312711 h 2231790"/>
              <a:gd name="connsiteX436" fmla="*/ 1104897 w 1507039"/>
              <a:gd name="connsiteY436" fmla="*/ 1325913 h 2231790"/>
              <a:gd name="connsiteX437" fmla="*/ 1107437 w 1507039"/>
              <a:gd name="connsiteY437" fmla="*/ 1318386 h 2231790"/>
              <a:gd name="connsiteX438" fmla="*/ 1109977 w 1507039"/>
              <a:gd name="connsiteY438" fmla="*/ 1291220 h 2231790"/>
              <a:gd name="connsiteX439" fmla="*/ 1112517 w 1507039"/>
              <a:gd name="connsiteY439" fmla="*/ 1247429 h 2231790"/>
              <a:gd name="connsiteX440" fmla="*/ 1115057 w 1507039"/>
              <a:gd name="connsiteY440" fmla="*/ 1191616 h 2231790"/>
              <a:gd name="connsiteX441" fmla="*/ 1117597 w 1507039"/>
              <a:gd name="connsiteY441" fmla="*/ 1129485 h 2231790"/>
              <a:gd name="connsiteX442" fmla="*/ 1120137 w 1507039"/>
              <a:gd name="connsiteY442" fmla="*/ 1067254 h 2231790"/>
              <a:gd name="connsiteX443" fmla="*/ 1122677 w 1507039"/>
              <a:gd name="connsiteY443" fmla="*/ 1011027 h 2231790"/>
              <a:gd name="connsiteX444" fmla="*/ 1125217 w 1507039"/>
              <a:gd name="connsiteY444" fmla="*/ 966186 h 2231790"/>
              <a:gd name="connsiteX445" fmla="*/ 1127757 w 1507039"/>
              <a:gd name="connsiteY445" fmla="*/ 936871 h 2231790"/>
              <a:gd name="connsiteX446" fmla="*/ 1130297 w 1507039"/>
              <a:gd name="connsiteY446" fmla="*/ 925596 h 2231790"/>
              <a:gd name="connsiteX447" fmla="*/ 1132837 w 1507039"/>
              <a:gd name="connsiteY447" fmla="*/ 933030 h 2231790"/>
              <a:gd name="connsiteX448" fmla="*/ 1135377 w 1507039"/>
              <a:gd name="connsiteY448" fmla="*/ 957978 h 2231790"/>
              <a:gd name="connsiteX449" fmla="*/ 1137917 w 1507039"/>
              <a:gd name="connsiteY449" fmla="*/ 997543 h 2231790"/>
              <a:gd name="connsiteX450" fmla="*/ 1140457 w 1507039"/>
              <a:gd name="connsiteY450" fmla="*/ 1047455 h 2231790"/>
              <a:gd name="connsiteX451" fmla="*/ 1142997 w 1507039"/>
              <a:gd name="connsiteY451" fmla="*/ 1102537 h 2231790"/>
              <a:gd name="connsiteX452" fmla="*/ 1145537 w 1507039"/>
              <a:gd name="connsiteY452" fmla="*/ 1157241 h 2231790"/>
              <a:gd name="connsiteX453" fmla="*/ 1148077 w 1507039"/>
              <a:gd name="connsiteY453" fmla="*/ 1206216 h 2231790"/>
              <a:gd name="connsiteX454" fmla="*/ 1150616 w 1507039"/>
              <a:gd name="connsiteY454" fmla="*/ 1244836 h 2231790"/>
              <a:gd name="connsiteX455" fmla="*/ 1153156 w 1507039"/>
              <a:gd name="connsiteY455" fmla="*/ 1269640 h 2231790"/>
              <a:gd name="connsiteX456" fmla="*/ 1155696 w 1507039"/>
              <a:gd name="connsiteY456" fmla="*/ 1278649 h 2231790"/>
              <a:gd name="connsiteX457" fmla="*/ 1158236 w 1507039"/>
              <a:gd name="connsiteY457" fmla="*/ 1271513 h 2231790"/>
              <a:gd name="connsiteX458" fmla="*/ 1160776 w 1507039"/>
              <a:gd name="connsiteY458" fmla="*/ 1249494 h 2231790"/>
              <a:gd name="connsiteX459" fmla="*/ 1163316 w 1507039"/>
              <a:gd name="connsiteY459" fmla="*/ 1215290 h 2231790"/>
              <a:gd name="connsiteX460" fmla="*/ 1165856 w 1507039"/>
              <a:gd name="connsiteY460" fmla="*/ 1172714 h 2231790"/>
              <a:gd name="connsiteX461" fmla="*/ 1168396 w 1507039"/>
              <a:gd name="connsiteY461" fmla="*/ 1126267 h 2231790"/>
              <a:gd name="connsiteX462" fmla="*/ 1170936 w 1507039"/>
              <a:gd name="connsiteY462" fmla="*/ 1080667 h 2231790"/>
              <a:gd name="connsiteX463" fmla="*/ 1173476 w 1507039"/>
              <a:gd name="connsiteY463" fmla="*/ 1040360 h 2231790"/>
              <a:gd name="connsiteX464" fmla="*/ 1176016 w 1507039"/>
              <a:gd name="connsiteY464" fmla="*/ 1009083 h 2231790"/>
              <a:gd name="connsiteX465" fmla="*/ 1178556 w 1507039"/>
              <a:gd name="connsiteY465" fmla="*/ 989516 h 2231790"/>
              <a:gd name="connsiteX466" fmla="*/ 1181096 w 1507039"/>
              <a:gd name="connsiteY466" fmla="*/ 983052 h 2231790"/>
              <a:gd name="connsiteX467" fmla="*/ 1183636 w 1507039"/>
              <a:gd name="connsiteY467" fmla="*/ 989709 h 2231790"/>
              <a:gd name="connsiteX468" fmla="*/ 1186176 w 1507039"/>
              <a:gd name="connsiteY468" fmla="*/ 1008192 h 2231790"/>
              <a:gd name="connsiteX469" fmla="*/ 1188716 w 1507039"/>
              <a:gd name="connsiteY469" fmla="*/ 1036079 h 2231790"/>
              <a:gd name="connsiteX470" fmla="*/ 1191256 w 1507039"/>
              <a:gd name="connsiteY470" fmla="*/ 1070123 h 2231790"/>
              <a:gd name="connsiteX471" fmla="*/ 1193796 w 1507039"/>
              <a:gd name="connsiteY471" fmla="*/ 1106622 h 2231790"/>
              <a:gd name="connsiteX472" fmla="*/ 1196336 w 1507039"/>
              <a:gd name="connsiteY472" fmla="*/ 1141825 h 2231790"/>
              <a:gd name="connsiteX473" fmla="*/ 1198876 w 1507039"/>
              <a:gd name="connsiteY473" fmla="*/ 1172314 h 2231790"/>
              <a:gd name="connsiteX474" fmla="*/ 1201416 w 1507039"/>
              <a:gd name="connsiteY474" fmla="*/ 1195347 h 2231790"/>
              <a:gd name="connsiteX475" fmla="*/ 1203956 w 1507039"/>
              <a:gd name="connsiteY475" fmla="*/ 1209101 h 2231790"/>
              <a:gd name="connsiteX476" fmla="*/ 1206496 w 1507039"/>
              <a:gd name="connsiteY476" fmla="*/ 1212810 h 2231790"/>
              <a:gd name="connsiteX477" fmla="*/ 1209036 w 1507039"/>
              <a:gd name="connsiteY477" fmla="*/ 1206790 h 2231790"/>
              <a:gd name="connsiteX478" fmla="*/ 1211576 w 1507039"/>
              <a:gd name="connsiteY478" fmla="*/ 1192335 h 2231790"/>
              <a:gd name="connsiteX479" fmla="*/ 1214116 w 1507039"/>
              <a:gd name="connsiteY479" fmla="*/ 1171524 h 2231790"/>
              <a:gd name="connsiteX480" fmla="*/ 1216655 w 1507039"/>
              <a:gd name="connsiteY480" fmla="*/ 1146951 h 2231790"/>
              <a:gd name="connsiteX481" fmla="*/ 1219195 w 1507039"/>
              <a:gd name="connsiteY481" fmla="*/ 1121413 h 2231790"/>
              <a:gd name="connsiteX482" fmla="*/ 1221735 w 1507039"/>
              <a:gd name="connsiteY482" fmla="*/ 1097595 h 2231790"/>
              <a:gd name="connsiteX483" fmla="*/ 1224275 w 1507039"/>
              <a:gd name="connsiteY483" fmla="*/ 1077788 h 2231790"/>
              <a:gd name="connsiteX484" fmla="*/ 1226815 w 1507039"/>
              <a:gd name="connsiteY484" fmla="*/ 1063663 h 2231790"/>
              <a:gd name="connsiteX485" fmla="*/ 1229355 w 1507039"/>
              <a:gd name="connsiteY485" fmla="*/ 1056136 h 2231790"/>
              <a:gd name="connsiteX486" fmla="*/ 1231895 w 1507039"/>
              <a:gd name="connsiteY486" fmla="*/ 1055317 h 2231790"/>
              <a:gd name="connsiteX487" fmla="*/ 1234435 w 1507039"/>
              <a:gd name="connsiteY487" fmla="*/ 1060568 h 2231790"/>
              <a:gd name="connsiteX488" fmla="*/ 1236975 w 1507039"/>
              <a:gd name="connsiteY488" fmla="*/ 1070626 h 2231790"/>
              <a:gd name="connsiteX489" fmla="*/ 1239515 w 1507039"/>
              <a:gd name="connsiteY489" fmla="*/ 1083810 h 2231790"/>
              <a:gd name="connsiteX490" fmla="*/ 1242055 w 1507039"/>
              <a:gd name="connsiteY490" fmla="*/ 1098249 h 2231790"/>
              <a:gd name="connsiteX491" fmla="*/ 1244595 w 1507039"/>
              <a:gd name="connsiteY491" fmla="*/ 1112125 h 2231790"/>
              <a:gd name="connsiteX492" fmla="*/ 1247135 w 1507039"/>
              <a:gd name="connsiteY492" fmla="*/ 1123895 h 2231790"/>
              <a:gd name="connsiteX493" fmla="*/ 1249675 w 1507039"/>
              <a:gd name="connsiteY493" fmla="*/ 1132457 h 2231790"/>
              <a:gd name="connsiteX494" fmla="*/ 1252215 w 1507039"/>
              <a:gd name="connsiteY494" fmla="*/ 1137258 h 2231790"/>
              <a:gd name="connsiteX495" fmla="*/ 1254755 w 1507039"/>
              <a:gd name="connsiteY495" fmla="*/ 1138319 h 2231790"/>
              <a:gd name="connsiteX496" fmla="*/ 1257295 w 1507039"/>
              <a:gd name="connsiteY496" fmla="*/ 1136186 h 2231790"/>
              <a:gd name="connsiteX497" fmla="*/ 1259835 w 1507039"/>
              <a:gd name="connsiteY497" fmla="*/ 1131812 h 2231790"/>
              <a:gd name="connsiteX498" fmla="*/ 1262375 w 1507039"/>
              <a:gd name="connsiteY498" fmla="*/ 1126392 h 2231790"/>
              <a:gd name="connsiteX499" fmla="*/ 1264915 w 1507039"/>
              <a:gd name="connsiteY499" fmla="*/ 1121170 h 2231790"/>
              <a:gd name="connsiteX500" fmla="*/ 1267455 w 1507039"/>
              <a:gd name="connsiteY500" fmla="*/ 1117243 h 2231790"/>
              <a:gd name="connsiteX501" fmla="*/ 1507039 w 1507039"/>
              <a:gd name="connsiteY501" fmla="*/ 1114382 h 2231790"/>
              <a:gd name="connsiteX0" fmla="*/ 0 w 1724065"/>
              <a:gd name="connsiteY0" fmla="*/ 1115321 h 2231790"/>
              <a:gd name="connsiteX1" fmla="*/ 0 w 1724065"/>
              <a:gd name="connsiteY1" fmla="*/ 1115321 h 2231790"/>
              <a:gd name="connsiteX2" fmla="*/ 2539 w 1724065"/>
              <a:gd name="connsiteY2" fmla="*/ 1119016 h 2231790"/>
              <a:gd name="connsiteX3" fmla="*/ 5080 w 1724065"/>
              <a:gd name="connsiteY3" fmla="*/ 1129377 h 2231790"/>
              <a:gd name="connsiteX4" fmla="*/ 7619 w 1724065"/>
              <a:gd name="connsiteY4" fmla="*/ 1144341 h 2231790"/>
              <a:gd name="connsiteX5" fmla="*/ 10160 w 1724065"/>
              <a:gd name="connsiteY5" fmla="*/ 1160808 h 2231790"/>
              <a:gd name="connsiteX6" fmla="*/ 12700 w 1724065"/>
              <a:gd name="connsiteY6" fmla="*/ 1175108 h 2231790"/>
              <a:gd name="connsiteX7" fmla="*/ 15239 w 1724065"/>
              <a:gd name="connsiteY7" fmla="*/ 1183560 h 2231790"/>
              <a:gd name="connsiteX8" fmla="*/ 17780 w 1724065"/>
              <a:gd name="connsiteY8" fmla="*/ 1183060 h 2231790"/>
              <a:gd name="connsiteX9" fmla="*/ 20319 w 1724065"/>
              <a:gd name="connsiteY9" fmla="*/ 1171603 h 2231790"/>
              <a:gd name="connsiteX10" fmla="*/ 22860 w 1724065"/>
              <a:gd name="connsiteY10" fmla="*/ 1148686 h 2231790"/>
              <a:gd name="connsiteX11" fmla="*/ 25400 w 1724065"/>
              <a:gd name="connsiteY11" fmla="*/ 1115511 h 2231790"/>
              <a:gd name="connsiteX12" fmla="*/ 27939 w 1724065"/>
              <a:gd name="connsiteY12" fmla="*/ 1074970 h 2231790"/>
              <a:gd name="connsiteX13" fmla="*/ 30480 w 1724065"/>
              <a:gd name="connsiteY13" fmla="*/ 1031398 h 2231790"/>
              <a:gd name="connsiteX14" fmla="*/ 33019 w 1724065"/>
              <a:gd name="connsiteY14" fmla="*/ 990106 h 2231790"/>
              <a:gd name="connsiteX15" fmla="*/ 35560 w 1724065"/>
              <a:gd name="connsiteY15" fmla="*/ 956760 h 2231790"/>
              <a:gd name="connsiteX16" fmla="*/ 38100 w 1724065"/>
              <a:gd name="connsiteY16" fmla="*/ 936665 h 2231790"/>
              <a:gd name="connsiteX17" fmla="*/ 40639 w 1724065"/>
              <a:gd name="connsiteY17" fmla="*/ 934043 h 2231790"/>
              <a:gd name="connsiteX18" fmla="*/ 43180 w 1724065"/>
              <a:gd name="connsiteY18" fmla="*/ 951399 h 2231790"/>
              <a:gd name="connsiteX19" fmla="*/ 45719 w 1724065"/>
              <a:gd name="connsiteY19" fmla="*/ 989057 h 2231790"/>
              <a:gd name="connsiteX20" fmla="*/ 48260 w 1724065"/>
              <a:gd name="connsiteY20" fmla="*/ 1044929 h 2231790"/>
              <a:gd name="connsiteX21" fmla="*/ 50800 w 1724065"/>
              <a:gd name="connsiteY21" fmla="*/ 1114565 h 2231790"/>
              <a:gd name="connsiteX22" fmla="*/ 53339 w 1724065"/>
              <a:gd name="connsiteY22" fmla="*/ 1191490 h 2231790"/>
              <a:gd name="connsiteX23" fmla="*/ 55880 w 1724065"/>
              <a:gd name="connsiteY23" fmla="*/ 1267811 h 2231790"/>
              <a:gd name="connsiteX24" fmla="*/ 58419 w 1724065"/>
              <a:gd name="connsiteY24" fmla="*/ 1335027 h 2231790"/>
              <a:gd name="connsiteX25" fmla="*/ 60960 w 1724065"/>
              <a:gd name="connsiteY25" fmla="*/ 1384963 h 2231790"/>
              <a:gd name="connsiteX26" fmla="*/ 63500 w 1724065"/>
              <a:gd name="connsiteY26" fmla="*/ 1410734 h 2231790"/>
              <a:gd name="connsiteX27" fmla="*/ 66039 w 1724065"/>
              <a:gd name="connsiteY27" fmla="*/ 1407611 h 2231790"/>
              <a:gd name="connsiteX28" fmla="*/ 68580 w 1724065"/>
              <a:gd name="connsiteY28" fmla="*/ 1373708 h 2231790"/>
              <a:gd name="connsiteX29" fmla="*/ 71119 w 1724065"/>
              <a:gd name="connsiteY29" fmla="*/ 1310376 h 2231790"/>
              <a:gd name="connsiteX30" fmla="*/ 73659 w 1724065"/>
              <a:gd name="connsiteY30" fmla="*/ 1222262 h 2231790"/>
              <a:gd name="connsiteX31" fmla="*/ 76200 w 1724065"/>
              <a:gd name="connsiteY31" fmla="*/ 1117006 h 2231790"/>
              <a:gd name="connsiteX32" fmla="*/ 78739 w 1724065"/>
              <a:gd name="connsiteY32" fmla="*/ 1004584 h 2231790"/>
              <a:gd name="connsiteX33" fmla="*/ 81280 w 1724065"/>
              <a:gd name="connsiteY33" fmla="*/ 896360 h 2231790"/>
              <a:gd name="connsiteX34" fmla="*/ 83819 w 1724065"/>
              <a:gd name="connsiteY34" fmla="*/ 803931 h 2231790"/>
              <a:gd name="connsiteX35" fmla="*/ 86359 w 1724065"/>
              <a:gd name="connsiteY35" fmla="*/ 737889 h 2231790"/>
              <a:gd name="connsiteX36" fmla="*/ 88900 w 1724065"/>
              <a:gd name="connsiteY36" fmla="*/ 706633 h 2231790"/>
              <a:gd name="connsiteX37" fmla="*/ 91439 w 1724065"/>
              <a:gd name="connsiteY37" fmla="*/ 715350 h 2231790"/>
              <a:gd name="connsiteX38" fmla="*/ 93979 w 1724065"/>
              <a:gd name="connsiteY38" fmla="*/ 765297 h 2231790"/>
              <a:gd name="connsiteX39" fmla="*/ 96519 w 1724065"/>
              <a:gd name="connsiteY39" fmla="*/ 853478 h 2231790"/>
              <a:gd name="connsiteX40" fmla="*/ 99059 w 1724065"/>
              <a:gd name="connsiteY40" fmla="*/ 972745 h 2231790"/>
              <a:gd name="connsiteX41" fmla="*/ 101600 w 1724065"/>
              <a:gd name="connsiteY41" fmla="*/ 1112365 h 2231790"/>
              <a:gd name="connsiteX42" fmla="*/ 104139 w 1724065"/>
              <a:gd name="connsiteY42" fmla="*/ 1258978 h 2231790"/>
              <a:gd name="connsiteX43" fmla="*/ 106679 w 1724065"/>
              <a:gd name="connsiteY43" fmla="*/ 1397883 h 2231790"/>
              <a:gd name="connsiteX44" fmla="*/ 109219 w 1724065"/>
              <a:gd name="connsiteY44" fmla="*/ 1514520 h 2231790"/>
              <a:gd name="connsiteX45" fmla="*/ 111759 w 1724065"/>
              <a:gd name="connsiteY45" fmla="*/ 1595990 h 2231790"/>
              <a:gd name="connsiteX46" fmla="*/ 114300 w 1724065"/>
              <a:gd name="connsiteY46" fmla="*/ 1632475 h 2231790"/>
              <a:gd name="connsiteX47" fmla="*/ 116839 w 1724065"/>
              <a:gd name="connsiteY47" fmla="*/ 1618377 h 2231790"/>
              <a:gd name="connsiteX48" fmla="*/ 119379 w 1724065"/>
              <a:gd name="connsiteY48" fmla="*/ 1553071 h 2231790"/>
              <a:gd name="connsiteX49" fmla="*/ 121919 w 1724065"/>
              <a:gd name="connsiteY49" fmla="*/ 1441157 h 2231790"/>
              <a:gd name="connsiteX50" fmla="*/ 124459 w 1724065"/>
              <a:gd name="connsiteY50" fmla="*/ 1292186 h 2231790"/>
              <a:gd name="connsiteX51" fmla="*/ 126999 w 1724065"/>
              <a:gd name="connsiteY51" fmla="*/ 1119857 h 2231790"/>
              <a:gd name="connsiteX52" fmla="*/ 129539 w 1724065"/>
              <a:gd name="connsiteY52" fmla="*/ 940755 h 2231790"/>
              <a:gd name="connsiteX53" fmla="*/ 132079 w 1724065"/>
              <a:gd name="connsiteY53" fmla="*/ 772747 h 2231790"/>
              <a:gd name="connsiteX54" fmla="*/ 134619 w 1724065"/>
              <a:gd name="connsiteY54" fmla="*/ 633193 h 2231790"/>
              <a:gd name="connsiteX55" fmla="*/ 137159 w 1724065"/>
              <a:gd name="connsiteY55" fmla="*/ 537151 h 2231790"/>
              <a:gd name="connsiteX56" fmla="*/ 139699 w 1724065"/>
              <a:gd name="connsiteY56" fmla="*/ 495758 h 2231790"/>
              <a:gd name="connsiteX57" fmla="*/ 142239 w 1724065"/>
              <a:gd name="connsiteY57" fmla="*/ 514966 h 2231790"/>
              <a:gd name="connsiteX58" fmla="*/ 144779 w 1724065"/>
              <a:gd name="connsiteY58" fmla="*/ 594772 h 2231790"/>
              <a:gd name="connsiteX59" fmla="*/ 147319 w 1724065"/>
              <a:gd name="connsiteY59" fmla="*/ 729036 h 2231790"/>
              <a:gd name="connsiteX60" fmla="*/ 149859 w 1724065"/>
              <a:gd name="connsiteY60" fmla="*/ 905921 h 2231790"/>
              <a:gd name="connsiteX61" fmla="*/ 152399 w 1724065"/>
              <a:gd name="connsiteY61" fmla="*/ 1108929 h 2231790"/>
              <a:gd name="connsiteX62" fmla="*/ 154939 w 1724065"/>
              <a:gd name="connsiteY62" fmla="*/ 1318445 h 2231790"/>
              <a:gd name="connsiteX63" fmla="*/ 157479 w 1724065"/>
              <a:gd name="connsiteY63" fmla="*/ 1513643 h 2231790"/>
              <a:gd name="connsiteX64" fmla="*/ 160019 w 1724065"/>
              <a:gd name="connsiteY64" fmla="*/ 1674559 h 2231790"/>
              <a:gd name="connsiteX65" fmla="*/ 162559 w 1724065"/>
              <a:gd name="connsiteY65" fmla="*/ 1784144 h 2231790"/>
              <a:gd name="connsiteX66" fmla="*/ 165099 w 1724065"/>
              <a:gd name="connsiteY66" fmla="*/ 1830065 h 2231790"/>
              <a:gd name="connsiteX67" fmla="*/ 167639 w 1724065"/>
              <a:gd name="connsiteY67" fmla="*/ 1806072 h 2231790"/>
              <a:gd name="connsiteX68" fmla="*/ 170179 w 1724065"/>
              <a:gd name="connsiteY68" fmla="*/ 1712785 h 2231790"/>
              <a:gd name="connsiteX69" fmla="*/ 172719 w 1724065"/>
              <a:gd name="connsiteY69" fmla="*/ 1557804 h 2231790"/>
              <a:gd name="connsiteX70" fmla="*/ 175259 w 1724065"/>
              <a:gd name="connsiteY70" fmla="*/ 1355108 h 2231790"/>
              <a:gd name="connsiteX71" fmla="*/ 177799 w 1724065"/>
              <a:gd name="connsiteY71" fmla="*/ 1123796 h 2231790"/>
              <a:gd name="connsiteX72" fmla="*/ 180339 w 1724065"/>
              <a:gd name="connsiteY72" fmla="*/ 886284 h 2231790"/>
              <a:gd name="connsiteX73" fmla="*/ 182879 w 1724065"/>
              <a:gd name="connsiteY73" fmla="*/ 666119 h 2231790"/>
              <a:gd name="connsiteX74" fmla="*/ 185419 w 1724065"/>
              <a:gd name="connsiteY74" fmla="*/ 485638 h 2231790"/>
              <a:gd name="connsiteX75" fmla="*/ 187959 w 1724065"/>
              <a:gd name="connsiteY75" fmla="*/ 363693 h 2231790"/>
              <a:gd name="connsiteX76" fmla="*/ 190499 w 1724065"/>
              <a:gd name="connsiteY76" fmla="*/ 313682 h 2231790"/>
              <a:gd name="connsiteX77" fmla="*/ 193039 w 1724065"/>
              <a:gd name="connsiteY77" fmla="*/ 342089 h 2231790"/>
              <a:gd name="connsiteX78" fmla="*/ 195579 w 1724065"/>
              <a:gd name="connsiteY78" fmla="*/ 447692 h 2231790"/>
              <a:gd name="connsiteX79" fmla="*/ 198119 w 1724065"/>
              <a:gd name="connsiteY79" fmla="*/ 621530 h 2231790"/>
              <a:gd name="connsiteX80" fmla="*/ 200659 w 1724065"/>
              <a:gd name="connsiteY80" fmla="*/ 847652 h 2231790"/>
              <a:gd name="connsiteX81" fmla="*/ 203199 w 1724065"/>
              <a:gd name="connsiteY81" fmla="*/ 1104582 h 2231790"/>
              <a:gd name="connsiteX82" fmla="*/ 205739 w 1724065"/>
              <a:gd name="connsiteY82" fmla="*/ 1367364 h 2231790"/>
              <a:gd name="connsiteX83" fmla="*/ 208279 w 1724065"/>
              <a:gd name="connsiteY83" fmla="*/ 1609999 h 2231790"/>
              <a:gd name="connsiteX84" fmla="*/ 210819 w 1724065"/>
              <a:gd name="connsiteY84" fmla="*/ 1808029 h 2231790"/>
              <a:gd name="connsiteX85" fmla="*/ 213359 w 1724065"/>
              <a:gd name="connsiteY85" fmla="*/ 1941009 h 2231790"/>
              <a:gd name="connsiteX86" fmla="*/ 215899 w 1724065"/>
              <a:gd name="connsiteY86" fmla="*/ 1994622 h 2231790"/>
              <a:gd name="connsiteX87" fmla="*/ 218439 w 1724065"/>
              <a:gd name="connsiteY87" fmla="*/ 1962214 h 2231790"/>
              <a:gd name="connsiteX88" fmla="*/ 220979 w 1724065"/>
              <a:gd name="connsiteY88" fmla="*/ 1845584 h 2231790"/>
              <a:gd name="connsiteX89" fmla="*/ 223519 w 1724065"/>
              <a:gd name="connsiteY89" fmla="*/ 1654943 h 2231790"/>
              <a:gd name="connsiteX90" fmla="*/ 226059 w 1724065"/>
              <a:gd name="connsiteY90" fmla="*/ 1408025 h 2231790"/>
              <a:gd name="connsiteX91" fmla="*/ 228600 w 1724065"/>
              <a:gd name="connsiteY91" fmla="*/ 1128434 h 2231790"/>
              <a:gd name="connsiteX92" fmla="*/ 231139 w 1724065"/>
              <a:gd name="connsiteY92" fmla="*/ 843379 h 2231790"/>
              <a:gd name="connsiteX93" fmla="*/ 233679 w 1724065"/>
              <a:gd name="connsiteY93" fmla="*/ 581014 h 2231790"/>
              <a:gd name="connsiteX94" fmla="*/ 236219 w 1724065"/>
              <a:gd name="connsiteY94" fmla="*/ 367644 h 2231790"/>
              <a:gd name="connsiteX95" fmla="*/ 238760 w 1724065"/>
              <a:gd name="connsiteY95" fmla="*/ 225078 h 2231790"/>
              <a:gd name="connsiteX96" fmla="*/ 241300 w 1724065"/>
              <a:gd name="connsiteY96" fmla="*/ 168398 h 2231790"/>
              <a:gd name="connsiteX97" fmla="*/ 243839 w 1724065"/>
              <a:gd name="connsiteY97" fmla="*/ 204361 h 2231790"/>
              <a:gd name="connsiteX98" fmla="*/ 246380 w 1724065"/>
              <a:gd name="connsiteY98" fmla="*/ 330619 h 2231790"/>
              <a:gd name="connsiteX99" fmla="*/ 248920 w 1724065"/>
              <a:gd name="connsiteY99" fmla="*/ 535836 h 2231790"/>
              <a:gd name="connsiteX100" fmla="*/ 251460 w 1724065"/>
              <a:gd name="connsiteY100" fmla="*/ 800706 h 2231790"/>
              <a:gd name="connsiteX101" fmla="*/ 254000 w 1724065"/>
              <a:gd name="connsiteY101" fmla="*/ 1099769 h 2231790"/>
              <a:gd name="connsiteX102" fmla="*/ 256540 w 1724065"/>
              <a:gd name="connsiteY102" fmla="*/ 1403872 h 2231790"/>
              <a:gd name="connsiteX103" fmla="*/ 259080 w 1724065"/>
              <a:gd name="connsiteY103" fmla="*/ 1683026 h 2231790"/>
              <a:gd name="connsiteX104" fmla="*/ 261620 w 1724065"/>
              <a:gd name="connsiteY104" fmla="*/ 1909372 h 2231790"/>
              <a:gd name="connsiteX105" fmla="*/ 264160 w 1724065"/>
              <a:gd name="connsiteY105" fmla="*/ 2059974 h 2231790"/>
              <a:gd name="connsiteX106" fmla="*/ 266700 w 1724065"/>
              <a:gd name="connsiteY106" fmla="*/ 2119153 h 2231790"/>
              <a:gd name="connsiteX107" fmla="*/ 269240 w 1724065"/>
              <a:gd name="connsiteY107" fmla="*/ 2080114 h 2231790"/>
              <a:gd name="connsiteX108" fmla="*/ 271780 w 1724065"/>
              <a:gd name="connsiteY108" fmla="*/ 1945716 h 2231790"/>
              <a:gd name="connsiteX109" fmla="*/ 274320 w 1724065"/>
              <a:gd name="connsiteY109" fmla="*/ 1728283 h 2231790"/>
              <a:gd name="connsiteX110" fmla="*/ 276860 w 1724065"/>
              <a:gd name="connsiteY110" fmla="*/ 1448476 h 2231790"/>
              <a:gd name="connsiteX111" fmla="*/ 279400 w 1724065"/>
              <a:gd name="connsiteY111" fmla="*/ 1133315 h 2231790"/>
              <a:gd name="connsiteX112" fmla="*/ 281940 w 1724065"/>
              <a:gd name="connsiteY112" fmla="*/ 813569 h 2231790"/>
              <a:gd name="connsiteX113" fmla="*/ 284480 w 1724065"/>
              <a:gd name="connsiteY113" fmla="*/ 520728 h 2231790"/>
              <a:gd name="connsiteX114" fmla="*/ 287020 w 1724065"/>
              <a:gd name="connsiteY114" fmla="*/ 283896 h 2231790"/>
              <a:gd name="connsiteX115" fmla="*/ 289560 w 1724065"/>
              <a:gd name="connsiteY115" fmla="*/ 126883 h 2231790"/>
              <a:gd name="connsiteX116" fmla="*/ 292100 w 1724065"/>
              <a:gd name="connsiteY116" fmla="*/ 65803 h 2231790"/>
              <a:gd name="connsiteX117" fmla="*/ 294640 w 1724065"/>
              <a:gd name="connsiteY117" fmla="*/ 107420 h 2231790"/>
              <a:gd name="connsiteX118" fmla="*/ 297180 w 1724065"/>
              <a:gd name="connsiteY118" fmla="*/ 248403 h 2231790"/>
              <a:gd name="connsiteX119" fmla="*/ 299720 w 1724065"/>
              <a:gd name="connsiteY119" fmla="*/ 475585 h 2231790"/>
              <a:gd name="connsiteX120" fmla="*/ 302260 w 1724065"/>
              <a:gd name="connsiteY120" fmla="*/ 767191 h 2231790"/>
              <a:gd name="connsiteX121" fmla="*/ 304800 w 1724065"/>
              <a:gd name="connsiteY121" fmla="*/ 1094938 h 2231790"/>
              <a:gd name="connsiteX122" fmla="*/ 307340 w 1724065"/>
              <a:gd name="connsiteY122" fmla="*/ 1426790 h 2231790"/>
              <a:gd name="connsiteX123" fmla="*/ 309880 w 1724065"/>
              <a:gd name="connsiteY123" fmla="*/ 1730100 h 2231790"/>
              <a:gd name="connsiteX124" fmla="*/ 312420 w 1724065"/>
              <a:gd name="connsiteY124" fmla="*/ 1974839 h 2231790"/>
              <a:gd name="connsiteX125" fmla="*/ 314960 w 1724065"/>
              <a:gd name="connsiteY125" fmla="*/ 2136579 h 2231790"/>
              <a:gd name="connsiteX126" fmla="*/ 317500 w 1724065"/>
              <a:gd name="connsiteY126" fmla="*/ 2198941 h 2231790"/>
              <a:gd name="connsiteX127" fmla="*/ 320040 w 1724065"/>
              <a:gd name="connsiteY127" fmla="*/ 2155259 h 2231790"/>
              <a:gd name="connsiteX128" fmla="*/ 322580 w 1724065"/>
              <a:gd name="connsiteY128" fmla="*/ 2009290 h 2231790"/>
              <a:gd name="connsiteX129" fmla="*/ 325120 w 1724065"/>
              <a:gd name="connsiteY129" fmla="*/ 1774893 h 2231790"/>
              <a:gd name="connsiteX130" fmla="*/ 327660 w 1724065"/>
              <a:gd name="connsiteY130" fmla="*/ 1474712 h 2231790"/>
              <a:gd name="connsiteX131" fmla="*/ 330200 w 1724065"/>
              <a:gd name="connsiteY131" fmla="*/ 1137975 h 2231790"/>
              <a:gd name="connsiteX132" fmla="*/ 332740 w 1724065"/>
              <a:gd name="connsiteY132" fmla="*/ 797639 h 2231790"/>
              <a:gd name="connsiteX133" fmla="*/ 335280 w 1724065"/>
              <a:gd name="connsiteY133" fmla="*/ 487149 h 2231790"/>
              <a:gd name="connsiteX134" fmla="*/ 337820 w 1724065"/>
              <a:gd name="connsiteY134" fmla="*/ 237137 h 2231790"/>
              <a:gd name="connsiteX135" fmla="*/ 340360 w 1724065"/>
              <a:gd name="connsiteY135" fmla="*/ 72388 h 2231790"/>
              <a:gd name="connsiteX136" fmla="*/ 342900 w 1724065"/>
              <a:gd name="connsiteY136" fmla="*/ 9374 h 2231790"/>
              <a:gd name="connsiteX137" fmla="*/ 345440 w 1724065"/>
              <a:gd name="connsiteY137" fmla="*/ 54600 h 2231790"/>
              <a:gd name="connsiteX138" fmla="*/ 347980 w 1724065"/>
              <a:gd name="connsiteY138" fmla="*/ 203934 h 2231790"/>
              <a:gd name="connsiteX139" fmla="*/ 350520 w 1724065"/>
              <a:gd name="connsiteY139" fmla="*/ 442979 h 2231790"/>
              <a:gd name="connsiteX140" fmla="*/ 353060 w 1724065"/>
              <a:gd name="connsiteY140" fmla="*/ 748476 h 2231790"/>
              <a:gd name="connsiteX141" fmla="*/ 355600 w 1724065"/>
              <a:gd name="connsiteY141" fmla="*/ 1090567 h 2231790"/>
              <a:gd name="connsiteX142" fmla="*/ 358140 w 1724065"/>
              <a:gd name="connsiteY142" fmla="*/ 1435733 h 2231790"/>
              <a:gd name="connsiteX143" fmla="*/ 360680 w 1724065"/>
              <a:gd name="connsiteY143" fmla="*/ 1750090 h 2231790"/>
              <a:gd name="connsiteX144" fmla="*/ 363220 w 1724065"/>
              <a:gd name="connsiteY144" fmla="*/ 2002725 h 2231790"/>
              <a:gd name="connsiteX145" fmla="*/ 365760 w 1724065"/>
              <a:gd name="connsiteY145" fmla="*/ 2168757 h 2231790"/>
              <a:gd name="connsiteX146" fmla="*/ 368300 w 1724065"/>
              <a:gd name="connsiteY146" fmla="*/ 2231789 h 2231790"/>
              <a:gd name="connsiteX147" fmla="*/ 370840 w 1724065"/>
              <a:gd name="connsiteY147" fmla="*/ 2185538 h 2231790"/>
              <a:gd name="connsiteX148" fmla="*/ 373380 w 1724065"/>
              <a:gd name="connsiteY148" fmla="*/ 2034461 h 2231790"/>
              <a:gd name="connsiteX149" fmla="*/ 375920 w 1724065"/>
              <a:gd name="connsiteY149" fmla="*/ 1793330 h 2231790"/>
              <a:gd name="connsiteX150" fmla="*/ 378460 w 1724065"/>
              <a:gd name="connsiteY150" fmla="*/ 1485770 h 2231790"/>
              <a:gd name="connsiteX151" fmla="*/ 381000 w 1724065"/>
              <a:gd name="connsiteY151" fmla="*/ 1141945 h 2231790"/>
              <a:gd name="connsiteX152" fmla="*/ 383540 w 1724065"/>
              <a:gd name="connsiteY152" fmla="*/ 795583 h 2231790"/>
              <a:gd name="connsiteX153" fmla="*/ 386080 w 1724065"/>
              <a:gd name="connsiteY153" fmla="*/ 480654 h 2231790"/>
              <a:gd name="connsiteX154" fmla="*/ 388620 w 1724065"/>
              <a:gd name="connsiteY154" fmla="*/ 228025 h 2231790"/>
              <a:gd name="connsiteX155" fmla="*/ 391160 w 1724065"/>
              <a:gd name="connsiteY155" fmla="*/ 62421 h 2231790"/>
              <a:gd name="connsiteX156" fmla="*/ 393700 w 1724065"/>
              <a:gd name="connsiteY156" fmla="*/ 0 h 2231790"/>
              <a:gd name="connsiteX157" fmla="*/ 396240 w 1724065"/>
              <a:gd name="connsiteY157" fmla="*/ 46764 h 2231790"/>
              <a:gd name="connsiteX158" fmla="*/ 398780 w 1724065"/>
              <a:gd name="connsiteY158" fmla="*/ 197984 h 2231790"/>
              <a:gd name="connsiteX159" fmla="*/ 401320 w 1724065"/>
              <a:gd name="connsiteY159" fmla="*/ 438678 h 2231790"/>
              <a:gd name="connsiteX160" fmla="*/ 403860 w 1724065"/>
              <a:gd name="connsiteY160" fmla="*/ 745103 h 2231790"/>
              <a:gd name="connsiteX161" fmla="*/ 406400 w 1724065"/>
              <a:gd name="connsiteY161" fmla="*/ 1087104 h 2231790"/>
              <a:gd name="connsiteX162" fmla="*/ 408940 w 1724065"/>
              <a:gd name="connsiteY162" fmla="*/ 1431095 h 2231790"/>
              <a:gd name="connsiteX163" fmla="*/ 411480 w 1724065"/>
              <a:gd name="connsiteY163" fmla="*/ 1743370 h 2231790"/>
              <a:gd name="connsiteX164" fmla="*/ 414020 w 1724065"/>
              <a:gd name="connsiteY164" fmla="*/ 1993419 h 2231790"/>
              <a:gd name="connsiteX165" fmla="*/ 416560 w 1724065"/>
              <a:gd name="connsiteY165" fmla="*/ 2156922 h 2231790"/>
              <a:gd name="connsiteX166" fmla="*/ 419100 w 1724065"/>
              <a:gd name="connsiteY166" fmla="*/ 2218119 h 2231790"/>
              <a:gd name="connsiteX167" fmla="*/ 421640 w 1724065"/>
              <a:gd name="connsiteY167" fmla="*/ 2171341 h 2231790"/>
              <a:gd name="connsiteX168" fmla="*/ 424180 w 1724065"/>
              <a:gd name="connsiteY168" fmla="*/ 2021532 h 2231790"/>
              <a:gd name="connsiteX169" fmla="*/ 426720 w 1724065"/>
              <a:gd name="connsiteY169" fmla="*/ 1783726 h 2231790"/>
              <a:gd name="connsiteX170" fmla="*/ 429260 w 1724065"/>
              <a:gd name="connsiteY170" fmla="*/ 1481539 h 2231790"/>
              <a:gd name="connsiteX171" fmla="*/ 431800 w 1724065"/>
              <a:gd name="connsiteY171" fmla="*/ 1144807 h 2231790"/>
              <a:gd name="connsiteX172" fmla="*/ 434340 w 1724065"/>
              <a:gd name="connsiteY172" fmla="*/ 806635 h 2231790"/>
              <a:gd name="connsiteX173" fmla="*/ 436880 w 1724065"/>
              <a:gd name="connsiteY173" fmla="*/ 500130 h 2231790"/>
              <a:gd name="connsiteX174" fmla="*/ 439420 w 1724065"/>
              <a:gd name="connsiteY174" fmla="*/ 255142 h 2231790"/>
              <a:gd name="connsiteX175" fmla="*/ 441960 w 1724065"/>
              <a:gd name="connsiteY175" fmla="*/ 95351 h 2231790"/>
              <a:gd name="connsiteX176" fmla="*/ 444500 w 1724065"/>
              <a:gd name="connsiteY176" fmla="*/ 35968 h 2231790"/>
              <a:gd name="connsiteX177" fmla="*/ 447040 w 1724065"/>
              <a:gd name="connsiteY177" fmla="*/ 82282 h 2231790"/>
              <a:gd name="connsiteX178" fmla="*/ 449580 w 1724065"/>
              <a:gd name="connsiteY178" fmla="*/ 229191 h 2231790"/>
              <a:gd name="connsiteX179" fmla="*/ 452120 w 1724065"/>
              <a:gd name="connsiteY179" fmla="*/ 461762 h 2231790"/>
              <a:gd name="connsiteX180" fmla="*/ 454660 w 1724065"/>
              <a:gd name="connsiteY180" fmla="*/ 756749 h 2231790"/>
              <a:gd name="connsiteX181" fmla="*/ 457200 w 1724065"/>
              <a:gd name="connsiteY181" fmla="*/ 1084926 h 2231790"/>
              <a:gd name="connsiteX182" fmla="*/ 459740 w 1724065"/>
              <a:gd name="connsiteY182" fmla="*/ 1413993 h 2231790"/>
              <a:gd name="connsiteX183" fmla="*/ 462280 w 1724065"/>
              <a:gd name="connsiteY183" fmla="*/ 1711766 h 2231790"/>
              <a:gd name="connsiteX184" fmla="*/ 464820 w 1724065"/>
              <a:gd name="connsiteY184" fmla="*/ 1949337 h 2231790"/>
              <a:gd name="connsiteX185" fmla="*/ 467360 w 1724065"/>
              <a:gd name="connsiteY185" fmla="*/ 2103890 h 2231790"/>
              <a:gd name="connsiteX186" fmla="*/ 469900 w 1724065"/>
              <a:gd name="connsiteY186" fmla="*/ 2160901 h 2231790"/>
              <a:gd name="connsiteX187" fmla="*/ 472440 w 1724065"/>
              <a:gd name="connsiteY187" fmla="*/ 2115504 h 2231790"/>
              <a:gd name="connsiteX188" fmla="*/ 474980 w 1724065"/>
              <a:gd name="connsiteY188" fmla="*/ 1972899 h 2231790"/>
              <a:gd name="connsiteX189" fmla="*/ 477520 w 1724065"/>
              <a:gd name="connsiteY189" fmla="*/ 1747771 h 2231790"/>
              <a:gd name="connsiteX190" fmla="*/ 480061 w 1724065"/>
              <a:gd name="connsiteY190" fmla="*/ 1462771 h 2231790"/>
              <a:gd name="connsiteX191" fmla="*/ 482600 w 1724065"/>
              <a:gd name="connsiteY191" fmla="*/ 1146232 h 2231790"/>
              <a:gd name="connsiteX192" fmla="*/ 485140 w 1724065"/>
              <a:gd name="connsiteY192" fmla="*/ 829345 h 2231790"/>
              <a:gd name="connsiteX193" fmla="*/ 487680 w 1724065"/>
              <a:gd name="connsiteY193" fmla="*/ 543074 h 2231790"/>
              <a:gd name="connsiteX194" fmla="*/ 490220 w 1724065"/>
              <a:gd name="connsiteY194" fmla="*/ 315119 h 2231790"/>
              <a:gd name="connsiteX195" fmla="*/ 492761 w 1724065"/>
              <a:gd name="connsiteY195" fmla="*/ 167225 h 2231790"/>
              <a:gd name="connsiteX196" fmla="*/ 495300 w 1724065"/>
              <a:gd name="connsiteY196" fmla="*/ 113105 h 2231790"/>
              <a:gd name="connsiteX197" fmla="*/ 497840 w 1724065"/>
              <a:gd name="connsiteY197" fmla="*/ 157165 h 2231790"/>
              <a:gd name="connsiteX198" fmla="*/ 500381 w 1724065"/>
              <a:gd name="connsiteY198" fmla="*/ 294162 h 2231790"/>
              <a:gd name="connsiteX199" fmla="*/ 502921 w 1724065"/>
              <a:gd name="connsiteY199" fmla="*/ 509804 h 2231790"/>
              <a:gd name="connsiteX200" fmla="*/ 505461 w 1724065"/>
              <a:gd name="connsiteY200" fmla="*/ 782246 h 2231790"/>
              <a:gd name="connsiteX201" fmla="*/ 508000 w 1724065"/>
              <a:gd name="connsiteY201" fmla="*/ 1084306 h 2231790"/>
              <a:gd name="connsiteX202" fmla="*/ 510540 w 1724065"/>
              <a:gd name="connsiteY202" fmla="*/ 1386184 h 2231790"/>
              <a:gd name="connsiteX203" fmla="*/ 513081 w 1724065"/>
              <a:gd name="connsiteY203" fmla="*/ 1658411 h 2231790"/>
              <a:gd name="connsiteX204" fmla="*/ 515621 w 1724065"/>
              <a:gd name="connsiteY204" fmla="*/ 1874740 h 2231790"/>
              <a:gd name="connsiteX205" fmla="*/ 518161 w 1724065"/>
              <a:gd name="connsiteY205" fmla="*/ 2014678 h 2231790"/>
              <a:gd name="connsiteX206" fmla="*/ 520701 w 1724065"/>
              <a:gd name="connsiteY206" fmla="*/ 2065436 h 2231790"/>
              <a:gd name="connsiteX207" fmla="*/ 523241 w 1724065"/>
              <a:gd name="connsiteY207" fmla="*/ 2023097 h 2231790"/>
              <a:gd name="connsiteX208" fmla="*/ 525781 w 1724065"/>
              <a:gd name="connsiteY208" fmla="*/ 1892893 h 2231790"/>
              <a:gd name="connsiteX209" fmla="*/ 528321 w 1724065"/>
              <a:gd name="connsiteY209" fmla="*/ 1688589 h 2231790"/>
              <a:gd name="connsiteX210" fmla="*/ 530861 w 1724065"/>
              <a:gd name="connsiteY210" fmla="*/ 1431031 h 2231790"/>
              <a:gd name="connsiteX211" fmla="*/ 533401 w 1724065"/>
              <a:gd name="connsiteY211" fmla="*/ 1146011 h 2231790"/>
              <a:gd name="connsiteX212" fmla="*/ 535941 w 1724065"/>
              <a:gd name="connsiteY212" fmla="*/ 861687 h 2231790"/>
              <a:gd name="connsiteX213" fmla="*/ 538481 w 1724065"/>
              <a:gd name="connsiteY213" fmla="*/ 605781 h 2231790"/>
              <a:gd name="connsiteX214" fmla="*/ 541021 w 1724065"/>
              <a:gd name="connsiteY214" fmla="*/ 402879 h 2231790"/>
              <a:gd name="connsiteX215" fmla="*/ 543561 w 1724065"/>
              <a:gd name="connsiteY215" fmla="*/ 272053 h 2231790"/>
              <a:gd name="connsiteX216" fmla="*/ 546101 w 1724065"/>
              <a:gd name="connsiteY216" fmla="*/ 225072 h 2231790"/>
              <a:gd name="connsiteX217" fmla="*/ 548641 w 1724065"/>
              <a:gd name="connsiteY217" fmla="*/ 265346 h 2231790"/>
              <a:gd name="connsiteX218" fmla="*/ 551181 w 1724065"/>
              <a:gd name="connsiteY218" fmla="*/ 387705 h 2231790"/>
              <a:gd name="connsiteX219" fmla="*/ 553721 w 1724065"/>
              <a:gd name="connsiteY219" fmla="*/ 579032 h 2231790"/>
              <a:gd name="connsiteX220" fmla="*/ 556261 w 1724065"/>
              <a:gd name="connsiteY220" fmla="*/ 819656 h 2231790"/>
              <a:gd name="connsiteX221" fmla="*/ 558801 w 1724065"/>
              <a:gd name="connsiteY221" fmla="*/ 1085383 h 2231790"/>
              <a:gd name="connsiteX222" fmla="*/ 561341 w 1724065"/>
              <a:gd name="connsiteY222" fmla="*/ 1349927 h 2231790"/>
              <a:gd name="connsiteX223" fmla="*/ 563881 w 1724065"/>
              <a:gd name="connsiteY223" fmla="*/ 1587522 h 2231790"/>
              <a:gd name="connsiteX224" fmla="*/ 566421 w 1724065"/>
              <a:gd name="connsiteY224" fmla="*/ 1775434 h 2231790"/>
              <a:gd name="connsiteX225" fmla="*/ 568961 w 1724065"/>
              <a:gd name="connsiteY225" fmla="*/ 1896148 h 2231790"/>
              <a:gd name="connsiteX226" fmla="*/ 571501 w 1724065"/>
              <a:gd name="connsiteY226" fmla="*/ 1938994 h 2231790"/>
              <a:gd name="connsiteX227" fmla="*/ 574041 w 1724065"/>
              <a:gd name="connsiteY227" fmla="*/ 1901088 h 2231790"/>
              <a:gd name="connsiteX228" fmla="*/ 576581 w 1724065"/>
              <a:gd name="connsiteY228" fmla="*/ 1787481 h 2231790"/>
              <a:gd name="connsiteX229" fmla="*/ 579121 w 1724065"/>
              <a:gd name="connsiteY229" fmla="*/ 1610539 h 2231790"/>
              <a:gd name="connsiteX230" fmla="*/ 581661 w 1724065"/>
              <a:gd name="connsiteY230" fmla="*/ 1388600 h 2231790"/>
              <a:gd name="connsiteX231" fmla="*/ 584201 w 1724065"/>
              <a:gd name="connsiteY231" fmla="*/ 1144079 h 2231790"/>
              <a:gd name="connsiteX232" fmla="*/ 586741 w 1724065"/>
              <a:gd name="connsiteY232" fmla="*/ 901201 h 2231790"/>
              <a:gd name="connsiteX233" fmla="*/ 589281 w 1724065"/>
              <a:gd name="connsiteY233" fmla="*/ 683593 h 2231790"/>
              <a:gd name="connsiteX234" fmla="*/ 591821 w 1724065"/>
              <a:gd name="connsiteY234" fmla="*/ 511980 h 2231790"/>
              <a:gd name="connsiteX235" fmla="*/ 594361 w 1724065"/>
              <a:gd name="connsiteY235" fmla="*/ 402209 h 2231790"/>
              <a:gd name="connsiteX236" fmla="*/ 596901 w 1724065"/>
              <a:gd name="connsiteY236" fmla="*/ 363789 h 2231790"/>
              <a:gd name="connsiteX237" fmla="*/ 599441 w 1724065"/>
              <a:gd name="connsiteY237" fmla="*/ 399073 h 2231790"/>
              <a:gd name="connsiteX238" fmla="*/ 601981 w 1724065"/>
              <a:gd name="connsiteY238" fmla="*/ 503172 h 2231790"/>
              <a:gd name="connsiteX239" fmla="*/ 604521 w 1724065"/>
              <a:gd name="connsiteY239" fmla="*/ 664572 h 2231790"/>
              <a:gd name="connsiteX240" fmla="*/ 607061 w 1724065"/>
              <a:gd name="connsiteY240" fmla="*/ 866392 h 2231790"/>
              <a:gd name="connsiteX241" fmla="*/ 609601 w 1724065"/>
              <a:gd name="connsiteY241" fmla="*/ 1088149 h 2231790"/>
              <a:gd name="connsiteX242" fmla="*/ 612141 w 1724065"/>
              <a:gd name="connsiteY242" fmla="*/ 1307838 h 2231790"/>
              <a:gd name="connsiteX243" fmla="*/ 614681 w 1724065"/>
              <a:gd name="connsiteY243" fmla="*/ 1504118 h 2231790"/>
              <a:gd name="connsiteX244" fmla="*/ 617221 w 1724065"/>
              <a:gd name="connsiteY244" fmla="*/ 1658391 h 2231790"/>
              <a:gd name="connsiteX245" fmla="*/ 619761 w 1724065"/>
              <a:gd name="connsiteY245" fmla="*/ 1756565 h 2231790"/>
              <a:gd name="connsiteX246" fmla="*/ 622301 w 1724065"/>
              <a:gd name="connsiteY246" fmla="*/ 1790339 h 2231790"/>
              <a:gd name="connsiteX247" fmla="*/ 624841 w 1724065"/>
              <a:gd name="connsiteY247" fmla="*/ 1757885 h 2231790"/>
              <a:gd name="connsiteX248" fmla="*/ 627381 w 1724065"/>
              <a:gd name="connsiteY248" fmla="*/ 1663886 h 2231790"/>
              <a:gd name="connsiteX249" fmla="*/ 629921 w 1724065"/>
              <a:gd name="connsiteY249" fmla="*/ 1518930 h 2231790"/>
              <a:gd name="connsiteX250" fmla="*/ 632461 w 1724065"/>
              <a:gd name="connsiteY250" fmla="*/ 1338331 h 2231790"/>
              <a:gd name="connsiteX251" fmla="*/ 635001 w 1724065"/>
              <a:gd name="connsiteY251" fmla="*/ 1140519 h 2231790"/>
              <a:gd name="connsiteX252" fmla="*/ 637541 w 1724065"/>
              <a:gd name="connsiteY252" fmla="*/ 945164 h 2231790"/>
              <a:gd name="connsiteX253" fmla="*/ 640081 w 1724065"/>
              <a:gd name="connsiteY253" fmla="*/ 771209 h 2231790"/>
              <a:gd name="connsiteX254" fmla="*/ 642621 w 1724065"/>
              <a:gd name="connsiteY254" fmla="*/ 635038 h 2231790"/>
              <a:gd name="connsiteX255" fmla="*/ 645161 w 1724065"/>
              <a:gd name="connsiteY255" fmla="*/ 548928 h 2231790"/>
              <a:gd name="connsiteX256" fmla="*/ 647701 w 1724065"/>
              <a:gd name="connsiteY256" fmla="*/ 519952 h 2231790"/>
              <a:gd name="connsiteX257" fmla="*/ 650241 w 1724065"/>
              <a:gd name="connsiteY257" fmla="*/ 549416 h 2231790"/>
              <a:gd name="connsiteX258" fmla="*/ 652781 w 1724065"/>
              <a:gd name="connsiteY258" fmla="*/ 632884 h 2231790"/>
              <a:gd name="connsiteX259" fmla="*/ 655321 w 1724065"/>
              <a:gd name="connsiteY259" fmla="*/ 760762 h 2231790"/>
              <a:gd name="connsiteX260" fmla="*/ 657861 w 1724065"/>
              <a:gd name="connsiteY260" fmla="*/ 919380 h 2231790"/>
              <a:gd name="connsiteX261" fmla="*/ 660401 w 1724065"/>
              <a:gd name="connsiteY261" fmla="*/ 1092445 h 2231790"/>
              <a:gd name="connsiteX262" fmla="*/ 662941 w 1724065"/>
              <a:gd name="connsiteY262" fmla="*/ 1262710 h 2231790"/>
              <a:gd name="connsiteX263" fmla="*/ 665481 w 1724065"/>
              <a:gd name="connsiteY263" fmla="*/ 1413697 h 2231790"/>
              <a:gd name="connsiteX264" fmla="*/ 668021 w 1724065"/>
              <a:gd name="connsiteY264" fmla="*/ 1531290 h 2231790"/>
              <a:gd name="connsiteX265" fmla="*/ 670561 w 1724065"/>
              <a:gd name="connsiteY265" fmla="*/ 1605057 h 2231790"/>
              <a:gd name="connsiteX266" fmla="*/ 673101 w 1724065"/>
              <a:gd name="connsiteY266" fmla="*/ 1629160 h 2231790"/>
              <a:gd name="connsiteX267" fmla="*/ 675641 w 1724065"/>
              <a:gd name="connsiteY267" fmla="*/ 1602796 h 2231790"/>
              <a:gd name="connsiteX268" fmla="*/ 678181 w 1724065"/>
              <a:gd name="connsiteY268" fmla="*/ 1530121 h 2231790"/>
              <a:gd name="connsiteX269" fmla="*/ 680721 w 1724065"/>
              <a:gd name="connsiteY269" fmla="*/ 1419687 h 2231790"/>
              <a:gd name="connsiteX270" fmla="*/ 683261 w 1724065"/>
              <a:gd name="connsiteY270" fmla="*/ 1283467 h 2231790"/>
              <a:gd name="connsiteX271" fmla="*/ 685801 w 1724065"/>
              <a:gd name="connsiteY271" fmla="*/ 1135563 h 2231790"/>
              <a:gd name="connsiteX272" fmla="*/ 688341 w 1724065"/>
              <a:gd name="connsiteY272" fmla="*/ 990756 h 2231790"/>
              <a:gd name="connsiteX273" fmla="*/ 690881 w 1724065"/>
              <a:gd name="connsiteY273" fmla="*/ 863025 h 2231790"/>
              <a:gd name="connsiteX274" fmla="*/ 693421 w 1724065"/>
              <a:gd name="connsiteY274" fmla="*/ 764198 h 2231790"/>
              <a:gd name="connsiteX275" fmla="*/ 695961 w 1724065"/>
              <a:gd name="connsiteY275" fmla="*/ 702864 h 2231790"/>
              <a:gd name="connsiteX276" fmla="*/ 698501 w 1724065"/>
              <a:gd name="connsiteY276" fmla="*/ 683635 h 2231790"/>
              <a:gd name="connsiteX277" fmla="*/ 701041 w 1724065"/>
              <a:gd name="connsiteY277" fmla="*/ 706836 h 2231790"/>
              <a:gd name="connsiteX278" fmla="*/ 703581 w 1724065"/>
              <a:gd name="connsiteY278" fmla="*/ 768622 h 2231790"/>
              <a:gd name="connsiteX279" fmla="*/ 706121 w 1724065"/>
              <a:gd name="connsiteY279" fmla="*/ 861512 h 2231790"/>
              <a:gd name="connsiteX280" fmla="*/ 708661 w 1724065"/>
              <a:gd name="connsiteY280" fmla="*/ 975259 h 2231790"/>
              <a:gd name="connsiteX281" fmla="*/ 711201 w 1724065"/>
              <a:gd name="connsiteY281" fmla="*/ 1097970 h 2231790"/>
              <a:gd name="connsiteX282" fmla="*/ 713741 w 1724065"/>
              <a:gd name="connsiteY282" fmla="*/ 1217338 h 2231790"/>
              <a:gd name="connsiteX283" fmla="*/ 716281 w 1724065"/>
              <a:gd name="connsiteY283" fmla="*/ 1321881 h 2231790"/>
              <a:gd name="connsiteX284" fmla="*/ 718821 w 1724065"/>
              <a:gd name="connsiteY284" fmla="*/ 1402036 h 2231790"/>
              <a:gd name="connsiteX285" fmla="*/ 721361 w 1724065"/>
              <a:gd name="connsiteY285" fmla="*/ 1451037 h 2231790"/>
              <a:gd name="connsiteX286" fmla="*/ 723901 w 1724065"/>
              <a:gd name="connsiteY286" fmla="*/ 1465464 h 2231790"/>
              <a:gd name="connsiteX287" fmla="*/ 726441 w 1724065"/>
              <a:gd name="connsiteY287" fmla="*/ 1445442 h 2231790"/>
              <a:gd name="connsiteX288" fmla="*/ 728981 w 1724065"/>
              <a:gd name="connsiteY288" fmla="*/ 1394479 h 2231790"/>
              <a:gd name="connsiteX289" fmla="*/ 731521 w 1724065"/>
              <a:gd name="connsiteY289" fmla="*/ 1318971 h 2231790"/>
              <a:gd name="connsiteX290" fmla="*/ 734061 w 1724065"/>
              <a:gd name="connsiteY290" fmla="*/ 1227436 h 2231790"/>
              <a:gd name="connsiteX291" fmla="*/ 736601 w 1724065"/>
              <a:gd name="connsiteY291" fmla="*/ 1129575 h 2231790"/>
              <a:gd name="connsiteX292" fmla="*/ 739141 w 1724065"/>
              <a:gd name="connsiteY292" fmla="*/ 1035248 h 2231790"/>
              <a:gd name="connsiteX293" fmla="*/ 741681 w 1724065"/>
              <a:gd name="connsiteY293" fmla="*/ 953486 h 2231790"/>
              <a:gd name="connsiteX294" fmla="*/ 744222 w 1724065"/>
              <a:gd name="connsiteY294" fmla="*/ 891630 h 2231790"/>
              <a:gd name="connsiteX295" fmla="*/ 746761 w 1724065"/>
              <a:gd name="connsiteY295" fmla="*/ 854680 h 2231790"/>
              <a:gd name="connsiteX296" fmla="*/ 749301 w 1724065"/>
              <a:gd name="connsiteY296" fmla="*/ 844911 h 2231790"/>
              <a:gd name="connsiteX297" fmla="*/ 751841 w 1724065"/>
              <a:gd name="connsiteY297" fmla="*/ 861784 h 2231790"/>
              <a:gd name="connsiteX298" fmla="*/ 754381 w 1724065"/>
              <a:gd name="connsiteY298" fmla="*/ 902146 h 2231790"/>
              <a:gd name="connsiteX299" fmla="*/ 756922 w 1724065"/>
              <a:gd name="connsiteY299" fmla="*/ 960686 h 2231790"/>
              <a:gd name="connsiteX300" fmla="*/ 759461 w 1724065"/>
              <a:gd name="connsiteY300" fmla="*/ 1030590 h 2231790"/>
              <a:gd name="connsiteX301" fmla="*/ 762001 w 1724065"/>
              <a:gd name="connsiteY301" fmla="*/ 1104304 h 2231790"/>
              <a:gd name="connsiteX302" fmla="*/ 764542 w 1724065"/>
              <a:gd name="connsiteY302" fmla="*/ 1174350 h 2231790"/>
              <a:gd name="connsiteX303" fmla="*/ 767082 w 1724065"/>
              <a:gd name="connsiteY303" fmla="*/ 1234070 h 2231790"/>
              <a:gd name="connsiteX304" fmla="*/ 769622 w 1724065"/>
              <a:gd name="connsiteY304" fmla="*/ 1278262 h 2231790"/>
              <a:gd name="connsiteX305" fmla="*/ 772161 w 1724065"/>
              <a:gd name="connsiteY305" fmla="*/ 1303618 h 2231790"/>
              <a:gd name="connsiteX306" fmla="*/ 774701 w 1724065"/>
              <a:gd name="connsiteY306" fmla="*/ 1308943 h 2231790"/>
              <a:gd name="connsiteX307" fmla="*/ 777242 w 1724065"/>
              <a:gd name="connsiteY307" fmla="*/ 1295149 h 2231790"/>
              <a:gd name="connsiteX308" fmla="*/ 779782 w 1724065"/>
              <a:gd name="connsiteY308" fmla="*/ 1265017 h 2231790"/>
              <a:gd name="connsiteX309" fmla="*/ 782322 w 1724065"/>
              <a:gd name="connsiteY309" fmla="*/ 1222791 h 2231790"/>
              <a:gd name="connsiteX310" fmla="*/ 784862 w 1724065"/>
              <a:gd name="connsiteY310" fmla="*/ 1173632 h 2231790"/>
              <a:gd name="connsiteX311" fmla="*/ 787402 w 1724065"/>
              <a:gd name="connsiteY311" fmla="*/ 1123022 h 2231790"/>
              <a:gd name="connsiteX312" fmla="*/ 789942 w 1724065"/>
              <a:gd name="connsiteY312" fmla="*/ 1076157 h 2231790"/>
              <a:gd name="connsiteX313" fmla="*/ 792482 w 1724065"/>
              <a:gd name="connsiteY313" fmla="*/ 1037429 h 2231790"/>
              <a:gd name="connsiteX314" fmla="*/ 795022 w 1724065"/>
              <a:gd name="connsiteY314" fmla="*/ 1010015 h 2231790"/>
              <a:gd name="connsiteX315" fmla="*/ 797562 w 1724065"/>
              <a:gd name="connsiteY315" fmla="*/ 995632 h 2231790"/>
              <a:gd name="connsiteX316" fmla="*/ 800102 w 1724065"/>
              <a:gd name="connsiteY316" fmla="*/ 994472 h 2231790"/>
              <a:gd name="connsiteX317" fmla="*/ 802642 w 1724065"/>
              <a:gd name="connsiteY317" fmla="*/ 1005299 h 2231790"/>
              <a:gd name="connsiteX318" fmla="*/ 805182 w 1724065"/>
              <a:gd name="connsiteY318" fmla="*/ 1025710 h 2231790"/>
              <a:gd name="connsiteX319" fmla="*/ 807722 w 1724065"/>
              <a:gd name="connsiteY319" fmla="*/ 1052496 h 2231790"/>
              <a:gd name="connsiteX320" fmla="*/ 810262 w 1724065"/>
              <a:gd name="connsiteY320" fmla="*/ 1082078 h 2231790"/>
              <a:gd name="connsiteX321" fmla="*/ 812802 w 1724065"/>
              <a:gd name="connsiteY321" fmla="*/ 1110943 h 2231790"/>
              <a:gd name="connsiteX322" fmla="*/ 815342 w 1724065"/>
              <a:gd name="connsiteY322" fmla="*/ 1136043 h 2231790"/>
              <a:gd name="connsiteX323" fmla="*/ 817882 w 1724065"/>
              <a:gd name="connsiteY323" fmla="*/ 1155114 h 2231790"/>
              <a:gd name="connsiteX324" fmla="*/ 820422 w 1724065"/>
              <a:gd name="connsiteY324" fmla="*/ 1166865 h 2231790"/>
              <a:gd name="connsiteX325" fmla="*/ 822961 w 1724065"/>
              <a:gd name="connsiteY325" fmla="*/ 1171046 h 2231790"/>
              <a:gd name="connsiteX326" fmla="*/ 825501 w 1724065"/>
              <a:gd name="connsiteY326" fmla="*/ 1168380 h 2231790"/>
              <a:gd name="connsiteX327" fmla="*/ 828041 w 1724065"/>
              <a:gd name="connsiteY327" fmla="*/ 1160375 h 2231790"/>
              <a:gd name="connsiteX328" fmla="*/ 830581 w 1724065"/>
              <a:gd name="connsiteY328" fmla="*/ 1149051 h 2231790"/>
              <a:gd name="connsiteX329" fmla="*/ 833121 w 1724065"/>
              <a:gd name="connsiteY329" fmla="*/ 1136629 h 2231790"/>
              <a:gd name="connsiteX330" fmla="*/ 835661 w 1724065"/>
              <a:gd name="connsiteY330" fmla="*/ 1125198 h 2231790"/>
              <a:gd name="connsiteX331" fmla="*/ 838201 w 1724065"/>
              <a:gd name="connsiteY331" fmla="*/ 1116437 h 2231790"/>
              <a:gd name="connsiteX332" fmla="*/ 840741 w 1724065"/>
              <a:gd name="connsiteY332" fmla="*/ 1111397 h 2231790"/>
              <a:gd name="connsiteX333" fmla="*/ 843281 w 1724065"/>
              <a:gd name="connsiteY333" fmla="*/ 1110391 h 2231790"/>
              <a:gd name="connsiteX334" fmla="*/ 845821 w 1724065"/>
              <a:gd name="connsiteY334" fmla="*/ 1112983 h 2231790"/>
              <a:gd name="connsiteX335" fmla="*/ 848361 w 1724065"/>
              <a:gd name="connsiteY335" fmla="*/ 1118095 h 2231790"/>
              <a:gd name="connsiteX336" fmla="*/ 850901 w 1724065"/>
              <a:gd name="connsiteY336" fmla="*/ 1124196 h 2231790"/>
              <a:gd name="connsiteX337" fmla="*/ 853441 w 1724065"/>
              <a:gd name="connsiteY337" fmla="*/ 1129561 h 2231790"/>
              <a:gd name="connsiteX338" fmla="*/ 855981 w 1724065"/>
              <a:gd name="connsiteY338" fmla="*/ 1132544 h 2231790"/>
              <a:gd name="connsiteX339" fmla="*/ 858521 w 1724065"/>
              <a:gd name="connsiteY339" fmla="*/ 1131859 h 2231790"/>
              <a:gd name="connsiteX340" fmla="*/ 861061 w 1724065"/>
              <a:gd name="connsiteY340" fmla="*/ 1126791 h 2231790"/>
              <a:gd name="connsiteX341" fmla="*/ 863601 w 1724065"/>
              <a:gd name="connsiteY341" fmla="*/ 1117342 h 2231790"/>
              <a:gd name="connsiteX342" fmla="*/ 866141 w 1724065"/>
              <a:gd name="connsiteY342" fmla="*/ 1104272 h 2231790"/>
              <a:gd name="connsiteX343" fmla="*/ 868681 w 1724065"/>
              <a:gd name="connsiteY343" fmla="*/ 1089032 h 2231790"/>
              <a:gd name="connsiteX344" fmla="*/ 871221 w 1724065"/>
              <a:gd name="connsiteY344" fmla="*/ 1073595 h 2231790"/>
              <a:gd name="connsiteX345" fmla="*/ 873761 w 1724065"/>
              <a:gd name="connsiteY345" fmla="*/ 1060212 h 2231790"/>
              <a:gd name="connsiteX346" fmla="*/ 876301 w 1724065"/>
              <a:gd name="connsiteY346" fmla="*/ 1051110 h 2231790"/>
              <a:gd name="connsiteX347" fmla="*/ 878841 w 1724065"/>
              <a:gd name="connsiteY347" fmla="*/ 1048180 h 2231790"/>
              <a:gd name="connsiteX348" fmla="*/ 881381 w 1724065"/>
              <a:gd name="connsiteY348" fmla="*/ 1052692 h 2231790"/>
              <a:gd name="connsiteX349" fmla="*/ 883921 w 1724065"/>
              <a:gd name="connsiteY349" fmla="*/ 1065077 h 2231790"/>
              <a:gd name="connsiteX350" fmla="*/ 886461 w 1724065"/>
              <a:gd name="connsiteY350" fmla="*/ 1084800 h 2231790"/>
              <a:gd name="connsiteX351" fmla="*/ 889000 w 1724065"/>
              <a:gd name="connsiteY351" fmla="*/ 1110354 h 2231790"/>
              <a:gd name="connsiteX352" fmla="*/ 891540 w 1724065"/>
              <a:gd name="connsiteY352" fmla="*/ 1139370 h 2231790"/>
              <a:gd name="connsiteX353" fmla="*/ 894080 w 1724065"/>
              <a:gd name="connsiteY353" fmla="*/ 1168852 h 2231790"/>
              <a:gd name="connsiteX354" fmla="*/ 896620 w 1724065"/>
              <a:gd name="connsiteY354" fmla="*/ 1195485 h 2231790"/>
              <a:gd name="connsiteX355" fmla="*/ 899160 w 1724065"/>
              <a:gd name="connsiteY355" fmla="*/ 1216018 h 2231790"/>
              <a:gd name="connsiteX356" fmla="*/ 901700 w 1724065"/>
              <a:gd name="connsiteY356" fmla="*/ 1227646 h 2231790"/>
              <a:gd name="connsiteX357" fmla="*/ 904240 w 1724065"/>
              <a:gd name="connsiteY357" fmla="*/ 1228372 h 2231790"/>
              <a:gd name="connsiteX358" fmla="*/ 906780 w 1724065"/>
              <a:gd name="connsiteY358" fmla="*/ 1217285 h 2231790"/>
              <a:gd name="connsiteX359" fmla="*/ 909320 w 1724065"/>
              <a:gd name="connsiteY359" fmla="*/ 1194733 h 2231790"/>
              <a:gd name="connsiteX360" fmla="*/ 911860 w 1724065"/>
              <a:gd name="connsiteY360" fmla="*/ 1162356 h 2231790"/>
              <a:gd name="connsiteX361" fmla="*/ 914400 w 1724065"/>
              <a:gd name="connsiteY361" fmla="*/ 1122975 h 2231790"/>
              <a:gd name="connsiteX362" fmla="*/ 916940 w 1724065"/>
              <a:gd name="connsiteY362" fmla="*/ 1080343 h 2231790"/>
              <a:gd name="connsiteX363" fmla="*/ 919480 w 1724065"/>
              <a:gd name="connsiteY363" fmla="*/ 1038778 h 2231790"/>
              <a:gd name="connsiteX364" fmla="*/ 922020 w 1724065"/>
              <a:gd name="connsiteY364" fmla="*/ 1002715 h 2231790"/>
              <a:gd name="connsiteX365" fmla="*/ 924560 w 1724065"/>
              <a:gd name="connsiteY365" fmla="*/ 976231 h 2231790"/>
              <a:gd name="connsiteX366" fmla="*/ 927100 w 1724065"/>
              <a:gd name="connsiteY366" fmla="*/ 962580 h 2231790"/>
              <a:gd name="connsiteX367" fmla="*/ 929640 w 1724065"/>
              <a:gd name="connsiteY367" fmla="*/ 963811 h 2231790"/>
              <a:gd name="connsiteX368" fmla="*/ 932180 w 1724065"/>
              <a:gd name="connsiteY368" fmla="*/ 980490 h 2231790"/>
              <a:gd name="connsiteX369" fmla="*/ 934720 w 1724065"/>
              <a:gd name="connsiteY369" fmla="*/ 1011582 h 2231790"/>
              <a:gd name="connsiteX370" fmla="*/ 937260 w 1724065"/>
              <a:gd name="connsiteY370" fmla="*/ 1054495 h 2231790"/>
              <a:gd name="connsiteX371" fmla="*/ 939800 w 1724065"/>
              <a:gd name="connsiteY371" fmla="*/ 1105298 h 2231790"/>
              <a:gd name="connsiteX372" fmla="*/ 942340 w 1724065"/>
              <a:gd name="connsiteY372" fmla="*/ 1159088 h 2231790"/>
              <a:gd name="connsiteX373" fmla="*/ 944880 w 1724065"/>
              <a:gd name="connsiteY373" fmla="*/ 1210469 h 2231790"/>
              <a:gd name="connsiteX374" fmla="*/ 947420 w 1724065"/>
              <a:gd name="connsiteY374" fmla="*/ 1254108 h 2231790"/>
              <a:gd name="connsiteX375" fmla="*/ 949960 w 1724065"/>
              <a:gd name="connsiteY375" fmla="*/ 1285291 h 2231790"/>
              <a:gd name="connsiteX376" fmla="*/ 952500 w 1724065"/>
              <a:gd name="connsiteY376" fmla="*/ 1300439 h 2231790"/>
              <a:gd name="connsiteX377" fmla="*/ 955039 w 1724065"/>
              <a:gd name="connsiteY377" fmla="*/ 1297512 h 2231790"/>
              <a:gd name="connsiteX378" fmla="*/ 957579 w 1724065"/>
              <a:gd name="connsiteY378" fmla="*/ 1276264 h 2231790"/>
              <a:gd name="connsiteX379" fmla="*/ 960119 w 1724065"/>
              <a:gd name="connsiteY379" fmla="*/ 1238325 h 2231790"/>
              <a:gd name="connsiteX380" fmla="*/ 962659 w 1724065"/>
              <a:gd name="connsiteY380" fmla="*/ 1187074 h 2231790"/>
              <a:gd name="connsiteX381" fmla="*/ 965199 w 1724065"/>
              <a:gd name="connsiteY381" fmla="*/ 1127337 h 2231790"/>
              <a:gd name="connsiteX382" fmla="*/ 967739 w 1724065"/>
              <a:gd name="connsiteY382" fmla="*/ 1064927 h 2231790"/>
              <a:gd name="connsiteX383" fmla="*/ 970279 w 1724065"/>
              <a:gd name="connsiteY383" fmla="*/ 1006066 h 2231790"/>
              <a:gd name="connsiteX384" fmla="*/ 972819 w 1724065"/>
              <a:gd name="connsiteY384" fmla="*/ 956755 h 2231790"/>
              <a:gd name="connsiteX385" fmla="*/ 975359 w 1724065"/>
              <a:gd name="connsiteY385" fmla="*/ 922156 h 2231790"/>
              <a:gd name="connsiteX386" fmla="*/ 977899 w 1724065"/>
              <a:gd name="connsiteY386" fmla="*/ 906046 h 2231790"/>
              <a:gd name="connsiteX387" fmla="*/ 980439 w 1724065"/>
              <a:gd name="connsiteY387" fmla="*/ 910403 h 2231790"/>
              <a:gd name="connsiteX388" fmla="*/ 982979 w 1724065"/>
              <a:gd name="connsiteY388" fmla="*/ 935171 h 2231790"/>
              <a:gd name="connsiteX389" fmla="*/ 985519 w 1724065"/>
              <a:gd name="connsiteY389" fmla="*/ 978232 h 2231790"/>
              <a:gd name="connsiteX390" fmla="*/ 988059 w 1724065"/>
              <a:gd name="connsiteY390" fmla="*/ 1035587 h 2231790"/>
              <a:gd name="connsiteX391" fmla="*/ 990599 w 1724065"/>
              <a:gd name="connsiteY391" fmla="*/ 1101731 h 2231790"/>
              <a:gd name="connsiteX392" fmla="*/ 993139 w 1724065"/>
              <a:gd name="connsiteY392" fmla="*/ 1170192 h 2231790"/>
              <a:gd name="connsiteX393" fmla="*/ 995679 w 1724065"/>
              <a:gd name="connsiteY393" fmla="*/ 1234172 h 2231790"/>
              <a:gd name="connsiteX394" fmla="*/ 998219 w 1724065"/>
              <a:gd name="connsiteY394" fmla="*/ 1287234 h 2231790"/>
              <a:gd name="connsiteX395" fmla="*/ 1000759 w 1724065"/>
              <a:gd name="connsiteY395" fmla="*/ 1323956 h 2231790"/>
              <a:gd name="connsiteX396" fmla="*/ 1003299 w 1724065"/>
              <a:gd name="connsiteY396" fmla="*/ 1340491 h 2231790"/>
              <a:gd name="connsiteX397" fmla="*/ 1005839 w 1724065"/>
              <a:gd name="connsiteY397" fmla="*/ 1334977 h 2231790"/>
              <a:gd name="connsiteX398" fmla="*/ 1008379 w 1724065"/>
              <a:gd name="connsiteY398" fmla="*/ 1307739 h 2231790"/>
              <a:gd name="connsiteX399" fmla="*/ 1010919 w 1724065"/>
              <a:gd name="connsiteY399" fmla="*/ 1261283 h 2231790"/>
              <a:gd name="connsiteX400" fmla="*/ 1013459 w 1724065"/>
              <a:gd name="connsiteY400" fmla="*/ 1200057 h 2231790"/>
              <a:gd name="connsiteX401" fmla="*/ 1015999 w 1724065"/>
              <a:gd name="connsiteY401" fmla="*/ 1130024 h 2231790"/>
              <a:gd name="connsiteX402" fmla="*/ 1018538 w 1724065"/>
              <a:gd name="connsiteY402" fmla="*/ 1058068 h 2231790"/>
              <a:gd name="connsiteX403" fmla="*/ 1021078 w 1724065"/>
              <a:gd name="connsiteY403" fmla="*/ 991313 h 2231790"/>
              <a:gd name="connsiteX404" fmla="*/ 1023618 w 1724065"/>
              <a:gd name="connsiteY404" fmla="*/ 936402 h 2231790"/>
              <a:gd name="connsiteX405" fmla="*/ 1026158 w 1724065"/>
              <a:gd name="connsiteY405" fmla="*/ 898833 h 2231790"/>
              <a:gd name="connsiteX406" fmla="*/ 1028698 w 1724065"/>
              <a:gd name="connsiteY406" fmla="*/ 882399 h 2231790"/>
              <a:gd name="connsiteX407" fmla="*/ 1031238 w 1724065"/>
              <a:gd name="connsiteY407" fmla="*/ 888802 h 2231790"/>
              <a:gd name="connsiteX408" fmla="*/ 1033778 w 1724065"/>
              <a:gd name="connsiteY408" fmla="*/ 917473 h 2231790"/>
              <a:gd name="connsiteX409" fmla="*/ 1036318 w 1724065"/>
              <a:gd name="connsiteY409" fmla="*/ 965626 h 2231790"/>
              <a:gd name="connsiteX410" fmla="*/ 1038858 w 1724065"/>
              <a:gd name="connsiteY410" fmla="*/ 1028533 h 2231790"/>
              <a:gd name="connsiteX411" fmla="*/ 1041398 w 1724065"/>
              <a:gd name="connsiteY411" fmla="*/ 1099991 h 2231790"/>
              <a:gd name="connsiteX412" fmla="*/ 1043938 w 1724065"/>
              <a:gd name="connsiteY412" fmla="*/ 1172945 h 2231790"/>
              <a:gd name="connsiteX413" fmla="*/ 1046478 w 1724065"/>
              <a:gd name="connsiteY413" fmla="*/ 1240193 h 2231790"/>
              <a:gd name="connsiteX414" fmla="*/ 1049018 w 1724065"/>
              <a:gd name="connsiteY414" fmla="*/ 1295104 h 2231790"/>
              <a:gd name="connsiteX415" fmla="*/ 1051558 w 1724065"/>
              <a:gd name="connsiteY415" fmla="*/ 1332283 h 2231790"/>
              <a:gd name="connsiteX416" fmla="*/ 1054098 w 1724065"/>
              <a:gd name="connsiteY416" fmla="*/ 1348106 h 2231790"/>
              <a:gd name="connsiteX417" fmla="*/ 1056638 w 1724065"/>
              <a:gd name="connsiteY417" fmla="*/ 1341079 h 2231790"/>
              <a:gd name="connsiteX418" fmla="*/ 1059178 w 1724065"/>
              <a:gd name="connsiteY418" fmla="*/ 1311979 h 2231790"/>
              <a:gd name="connsiteX419" fmla="*/ 1061718 w 1724065"/>
              <a:gd name="connsiteY419" fmla="*/ 1263767 h 2231790"/>
              <a:gd name="connsiteX420" fmla="*/ 1064258 w 1724065"/>
              <a:gd name="connsiteY420" fmla="*/ 1201287 h 2231790"/>
              <a:gd name="connsiteX421" fmla="*/ 1066798 w 1724065"/>
              <a:gd name="connsiteY421" fmla="*/ 1130770 h 2231790"/>
              <a:gd name="connsiteX422" fmla="*/ 1069338 w 1724065"/>
              <a:gd name="connsiteY422" fmla="*/ 1059209 h 2231790"/>
              <a:gd name="connsiteX423" fmla="*/ 1071878 w 1724065"/>
              <a:gd name="connsiteY423" fmla="*/ 993652 h 2231790"/>
              <a:gd name="connsiteX424" fmla="*/ 1074418 w 1724065"/>
              <a:gd name="connsiteY424" fmla="*/ 940504 h 2231790"/>
              <a:gd name="connsiteX425" fmla="*/ 1076958 w 1724065"/>
              <a:gd name="connsiteY425" fmla="*/ 904889 h 2231790"/>
              <a:gd name="connsiteX426" fmla="*/ 1079498 w 1724065"/>
              <a:gd name="connsiteY426" fmla="*/ 890155 h 2231790"/>
              <a:gd name="connsiteX427" fmla="*/ 1082038 w 1724065"/>
              <a:gd name="connsiteY427" fmla="*/ 897553 h 2231790"/>
              <a:gd name="connsiteX428" fmla="*/ 1084577 w 1724065"/>
              <a:gd name="connsiteY428" fmla="*/ 926130 h 2231790"/>
              <a:gd name="connsiteX429" fmla="*/ 1087117 w 1724065"/>
              <a:gd name="connsiteY429" fmla="*/ 972849 h 2231790"/>
              <a:gd name="connsiteX430" fmla="*/ 1089657 w 1724065"/>
              <a:gd name="connsiteY430" fmla="*/ 1032913 h 2231790"/>
              <a:gd name="connsiteX431" fmla="*/ 1092197 w 1724065"/>
              <a:gd name="connsiteY431" fmla="*/ 1100261 h 2231790"/>
              <a:gd name="connsiteX432" fmla="*/ 1094737 w 1724065"/>
              <a:gd name="connsiteY432" fmla="*/ 1168185 h 2231790"/>
              <a:gd name="connsiteX433" fmla="*/ 1097277 w 1724065"/>
              <a:gd name="connsiteY433" fmla="*/ 1230010 h 2231790"/>
              <a:gd name="connsiteX434" fmla="*/ 1099817 w 1724065"/>
              <a:gd name="connsiteY434" fmla="*/ 1279753 h 2231790"/>
              <a:gd name="connsiteX435" fmla="*/ 1102357 w 1724065"/>
              <a:gd name="connsiteY435" fmla="*/ 1312711 h 2231790"/>
              <a:gd name="connsiteX436" fmla="*/ 1104897 w 1724065"/>
              <a:gd name="connsiteY436" fmla="*/ 1325913 h 2231790"/>
              <a:gd name="connsiteX437" fmla="*/ 1107437 w 1724065"/>
              <a:gd name="connsiteY437" fmla="*/ 1318386 h 2231790"/>
              <a:gd name="connsiteX438" fmla="*/ 1109977 w 1724065"/>
              <a:gd name="connsiteY438" fmla="*/ 1291220 h 2231790"/>
              <a:gd name="connsiteX439" fmla="*/ 1112517 w 1724065"/>
              <a:gd name="connsiteY439" fmla="*/ 1247429 h 2231790"/>
              <a:gd name="connsiteX440" fmla="*/ 1115057 w 1724065"/>
              <a:gd name="connsiteY440" fmla="*/ 1191616 h 2231790"/>
              <a:gd name="connsiteX441" fmla="*/ 1117597 w 1724065"/>
              <a:gd name="connsiteY441" fmla="*/ 1129485 h 2231790"/>
              <a:gd name="connsiteX442" fmla="*/ 1120137 w 1724065"/>
              <a:gd name="connsiteY442" fmla="*/ 1067254 h 2231790"/>
              <a:gd name="connsiteX443" fmla="*/ 1122677 w 1724065"/>
              <a:gd name="connsiteY443" fmla="*/ 1011027 h 2231790"/>
              <a:gd name="connsiteX444" fmla="*/ 1125217 w 1724065"/>
              <a:gd name="connsiteY444" fmla="*/ 966186 h 2231790"/>
              <a:gd name="connsiteX445" fmla="*/ 1127757 w 1724065"/>
              <a:gd name="connsiteY445" fmla="*/ 936871 h 2231790"/>
              <a:gd name="connsiteX446" fmla="*/ 1130297 w 1724065"/>
              <a:gd name="connsiteY446" fmla="*/ 925596 h 2231790"/>
              <a:gd name="connsiteX447" fmla="*/ 1132837 w 1724065"/>
              <a:gd name="connsiteY447" fmla="*/ 933030 h 2231790"/>
              <a:gd name="connsiteX448" fmla="*/ 1135377 w 1724065"/>
              <a:gd name="connsiteY448" fmla="*/ 957978 h 2231790"/>
              <a:gd name="connsiteX449" fmla="*/ 1137917 w 1724065"/>
              <a:gd name="connsiteY449" fmla="*/ 997543 h 2231790"/>
              <a:gd name="connsiteX450" fmla="*/ 1140457 w 1724065"/>
              <a:gd name="connsiteY450" fmla="*/ 1047455 h 2231790"/>
              <a:gd name="connsiteX451" fmla="*/ 1142997 w 1724065"/>
              <a:gd name="connsiteY451" fmla="*/ 1102537 h 2231790"/>
              <a:gd name="connsiteX452" fmla="*/ 1145537 w 1724065"/>
              <a:gd name="connsiteY452" fmla="*/ 1157241 h 2231790"/>
              <a:gd name="connsiteX453" fmla="*/ 1148077 w 1724065"/>
              <a:gd name="connsiteY453" fmla="*/ 1206216 h 2231790"/>
              <a:gd name="connsiteX454" fmla="*/ 1150616 w 1724065"/>
              <a:gd name="connsiteY454" fmla="*/ 1244836 h 2231790"/>
              <a:gd name="connsiteX455" fmla="*/ 1153156 w 1724065"/>
              <a:gd name="connsiteY455" fmla="*/ 1269640 h 2231790"/>
              <a:gd name="connsiteX456" fmla="*/ 1155696 w 1724065"/>
              <a:gd name="connsiteY456" fmla="*/ 1278649 h 2231790"/>
              <a:gd name="connsiteX457" fmla="*/ 1158236 w 1724065"/>
              <a:gd name="connsiteY457" fmla="*/ 1271513 h 2231790"/>
              <a:gd name="connsiteX458" fmla="*/ 1160776 w 1724065"/>
              <a:gd name="connsiteY458" fmla="*/ 1249494 h 2231790"/>
              <a:gd name="connsiteX459" fmla="*/ 1163316 w 1724065"/>
              <a:gd name="connsiteY459" fmla="*/ 1215290 h 2231790"/>
              <a:gd name="connsiteX460" fmla="*/ 1165856 w 1724065"/>
              <a:gd name="connsiteY460" fmla="*/ 1172714 h 2231790"/>
              <a:gd name="connsiteX461" fmla="*/ 1168396 w 1724065"/>
              <a:gd name="connsiteY461" fmla="*/ 1126267 h 2231790"/>
              <a:gd name="connsiteX462" fmla="*/ 1170936 w 1724065"/>
              <a:gd name="connsiteY462" fmla="*/ 1080667 h 2231790"/>
              <a:gd name="connsiteX463" fmla="*/ 1173476 w 1724065"/>
              <a:gd name="connsiteY463" fmla="*/ 1040360 h 2231790"/>
              <a:gd name="connsiteX464" fmla="*/ 1176016 w 1724065"/>
              <a:gd name="connsiteY464" fmla="*/ 1009083 h 2231790"/>
              <a:gd name="connsiteX465" fmla="*/ 1178556 w 1724065"/>
              <a:gd name="connsiteY465" fmla="*/ 989516 h 2231790"/>
              <a:gd name="connsiteX466" fmla="*/ 1181096 w 1724065"/>
              <a:gd name="connsiteY466" fmla="*/ 983052 h 2231790"/>
              <a:gd name="connsiteX467" fmla="*/ 1183636 w 1724065"/>
              <a:gd name="connsiteY467" fmla="*/ 989709 h 2231790"/>
              <a:gd name="connsiteX468" fmla="*/ 1186176 w 1724065"/>
              <a:gd name="connsiteY468" fmla="*/ 1008192 h 2231790"/>
              <a:gd name="connsiteX469" fmla="*/ 1188716 w 1724065"/>
              <a:gd name="connsiteY469" fmla="*/ 1036079 h 2231790"/>
              <a:gd name="connsiteX470" fmla="*/ 1191256 w 1724065"/>
              <a:gd name="connsiteY470" fmla="*/ 1070123 h 2231790"/>
              <a:gd name="connsiteX471" fmla="*/ 1193796 w 1724065"/>
              <a:gd name="connsiteY471" fmla="*/ 1106622 h 2231790"/>
              <a:gd name="connsiteX472" fmla="*/ 1196336 w 1724065"/>
              <a:gd name="connsiteY472" fmla="*/ 1141825 h 2231790"/>
              <a:gd name="connsiteX473" fmla="*/ 1198876 w 1724065"/>
              <a:gd name="connsiteY473" fmla="*/ 1172314 h 2231790"/>
              <a:gd name="connsiteX474" fmla="*/ 1201416 w 1724065"/>
              <a:gd name="connsiteY474" fmla="*/ 1195347 h 2231790"/>
              <a:gd name="connsiteX475" fmla="*/ 1203956 w 1724065"/>
              <a:gd name="connsiteY475" fmla="*/ 1209101 h 2231790"/>
              <a:gd name="connsiteX476" fmla="*/ 1206496 w 1724065"/>
              <a:gd name="connsiteY476" fmla="*/ 1212810 h 2231790"/>
              <a:gd name="connsiteX477" fmla="*/ 1209036 w 1724065"/>
              <a:gd name="connsiteY477" fmla="*/ 1206790 h 2231790"/>
              <a:gd name="connsiteX478" fmla="*/ 1211576 w 1724065"/>
              <a:gd name="connsiteY478" fmla="*/ 1192335 h 2231790"/>
              <a:gd name="connsiteX479" fmla="*/ 1214116 w 1724065"/>
              <a:gd name="connsiteY479" fmla="*/ 1171524 h 2231790"/>
              <a:gd name="connsiteX480" fmla="*/ 1216655 w 1724065"/>
              <a:gd name="connsiteY480" fmla="*/ 1146951 h 2231790"/>
              <a:gd name="connsiteX481" fmla="*/ 1219195 w 1724065"/>
              <a:gd name="connsiteY481" fmla="*/ 1121413 h 2231790"/>
              <a:gd name="connsiteX482" fmla="*/ 1221735 w 1724065"/>
              <a:gd name="connsiteY482" fmla="*/ 1097595 h 2231790"/>
              <a:gd name="connsiteX483" fmla="*/ 1224275 w 1724065"/>
              <a:gd name="connsiteY483" fmla="*/ 1077788 h 2231790"/>
              <a:gd name="connsiteX484" fmla="*/ 1226815 w 1724065"/>
              <a:gd name="connsiteY484" fmla="*/ 1063663 h 2231790"/>
              <a:gd name="connsiteX485" fmla="*/ 1229355 w 1724065"/>
              <a:gd name="connsiteY485" fmla="*/ 1056136 h 2231790"/>
              <a:gd name="connsiteX486" fmla="*/ 1231895 w 1724065"/>
              <a:gd name="connsiteY486" fmla="*/ 1055317 h 2231790"/>
              <a:gd name="connsiteX487" fmla="*/ 1234435 w 1724065"/>
              <a:gd name="connsiteY487" fmla="*/ 1060568 h 2231790"/>
              <a:gd name="connsiteX488" fmla="*/ 1236975 w 1724065"/>
              <a:gd name="connsiteY488" fmla="*/ 1070626 h 2231790"/>
              <a:gd name="connsiteX489" fmla="*/ 1239515 w 1724065"/>
              <a:gd name="connsiteY489" fmla="*/ 1083810 h 2231790"/>
              <a:gd name="connsiteX490" fmla="*/ 1242055 w 1724065"/>
              <a:gd name="connsiteY490" fmla="*/ 1098249 h 2231790"/>
              <a:gd name="connsiteX491" fmla="*/ 1244595 w 1724065"/>
              <a:gd name="connsiteY491" fmla="*/ 1112125 h 2231790"/>
              <a:gd name="connsiteX492" fmla="*/ 1247135 w 1724065"/>
              <a:gd name="connsiteY492" fmla="*/ 1123895 h 2231790"/>
              <a:gd name="connsiteX493" fmla="*/ 1249675 w 1724065"/>
              <a:gd name="connsiteY493" fmla="*/ 1132457 h 2231790"/>
              <a:gd name="connsiteX494" fmla="*/ 1252215 w 1724065"/>
              <a:gd name="connsiteY494" fmla="*/ 1137258 h 2231790"/>
              <a:gd name="connsiteX495" fmla="*/ 1254755 w 1724065"/>
              <a:gd name="connsiteY495" fmla="*/ 1138319 h 2231790"/>
              <a:gd name="connsiteX496" fmla="*/ 1257295 w 1724065"/>
              <a:gd name="connsiteY496" fmla="*/ 1136186 h 2231790"/>
              <a:gd name="connsiteX497" fmla="*/ 1259835 w 1724065"/>
              <a:gd name="connsiteY497" fmla="*/ 1131812 h 2231790"/>
              <a:gd name="connsiteX498" fmla="*/ 1262375 w 1724065"/>
              <a:gd name="connsiteY498" fmla="*/ 1126392 h 2231790"/>
              <a:gd name="connsiteX499" fmla="*/ 1264915 w 1724065"/>
              <a:gd name="connsiteY499" fmla="*/ 1121170 h 2231790"/>
              <a:gd name="connsiteX500" fmla="*/ 1267455 w 1724065"/>
              <a:gd name="connsiteY500" fmla="*/ 1117243 h 2231790"/>
              <a:gd name="connsiteX501" fmla="*/ 1724065 w 1724065"/>
              <a:gd name="connsiteY501" fmla="*/ 1114382 h 2231790"/>
              <a:gd name="connsiteX0" fmla="*/ 0 w 2070428"/>
              <a:gd name="connsiteY0" fmla="*/ 1115321 h 2231790"/>
              <a:gd name="connsiteX1" fmla="*/ 0 w 2070428"/>
              <a:gd name="connsiteY1" fmla="*/ 1115321 h 2231790"/>
              <a:gd name="connsiteX2" fmla="*/ 2539 w 2070428"/>
              <a:gd name="connsiteY2" fmla="*/ 1119016 h 2231790"/>
              <a:gd name="connsiteX3" fmla="*/ 5080 w 2070428"/>
              <a:gd name="connsiteY3" fmla="*/ 1129377 h 2231790"/>
              <a:gd name="connsiteX4" fmla="*/ 7619 w 2070428"/>
              <a:gd name="connsiteY4" fmla="*/ 1144341 h 2231790"/>
              <a:gd name="connsiteX5" fmla="*/ 10160 w 2070428"/>
              <a:gd name="connsiteY5" fmla="*/ 1160808 h 2231790"/>
              <a:gd name="connsiteX6" fmla="*/ 12700 w 2070428"/>
              <a:gd name="connsiteY6" fmla="*/ 1175108 h 2231790"/>
              <a:gd name="connsiteX7" fmla="*/ 15239 w 2070428"/>
              <a:gd name="connsiteY7" fmla="*/ 1183560 h 2231790"/>
              <a:gd name="connsiteX8" fmla="*/ 17780 w 2070428"/>
              <a:gd name="connsiteY8" fmla="*/ 1183060 h 2231790"/>
              <a:gd name="connsiteX9" fmla="*/ 20319 w 2070428"/>
              <a:gd name="connsiteY9" fmla="*/ 1171603 h 2231790"/>
              <a:gd name="connsiteX10" fmla="*/ 22860 w 2070428"/>
              <a:gd name="connsiteY10" fmla="*/ 1148686 h 2231790"/>
              <a:gd name="connsiteX11" fmla="*/ 25400 w 2070428"/>
              <a:gd name="connsiteY11" fmla="*/ 1115511 h 2231790"/>
              <a:gd name="connsiteX12" fmla="*/ 27939 w 2070428"/>
              <a:gd name="connsiteY12" fmla="*/ 1074970 h 2231790"/>
              <a:gd name="connsiteX13" fmla="*/ 30480 w 2070428"/>
              <a:gd name="connsiteY13" fmla="*/ 1031398 h 2231790"/>
              <a:gd name="connsiteX14" fmla="*/ 33019 w 2070428"/>
              <a:gd name="connsiteY14" fmla="*/ 990106 h 2231790"/>
              <a:gd name="connsiteX15" fmla="*/ 35560 w 2070428"/>
              <a:gd name="connsiteY15" fmla="*/ 956760 h 2231790"/>
              <a:gd name="connsiteX16" fmla="*/ 38100 w 2070428"/>
              <a:gd name="connsiteY16" fmla="*/ 936665 h 2231790"/>
              <a:gd name="connsiteX17" fmla="*/ 40639 w 2070428"/>
              <a:gd name="connsiteY17" fmla="*/ 934043 h 2231790"/>
              <a:gd name="connsiteX18" fmla="*/ 43180 w 2070428"/>
              <a:gd name="connsiteY18" fmla="*/ 951399 h 2231790"/>
              <a:gd name="connsiteX19" fmla="*/ 45719 w 2070428"/>
              <a:gd name="connsiteY19" fmla="*/ 989057 h 2231790"/>
              <a:gd name="connsiteX20" fmla="*/ 48260 w 2070428"/>
              <a:gd name="connsiteY20" fmla="*/ 1044929 h 2231790"/>
              <a:gd name="connsiteX21" fmla="*/ 50800 w 2070428"/>
              <a:gd name="connsiteY21" fmla="*/ 1114565 h 2231790"/>
              <a:gd name="connsiteX22" fmla="*/ 53339 w 2070428"/>
              <a:gd name="connsiteY22" fmla="*/ 1191490 h 2231790"/>
              <a:gd name="connsiteX23" fmla="*/ 55880 w 2070428"/>
              <a:gd name="connsiteY23" fmla="*/ 1267811 h 2231790"/>
              <a:gd name="connsiteX24" fmla="*/ 58419 w 2070428"/>
              <a:gd name="connsiteY24" fmla="*/ 1335027 h 2231790"/>
              <a:gd name="connsiteX25" fmla="*/ 60960 w 2070428"/>
              <a:gd name="connsiteY25" fmla="*/ 1384963 h 2231790"/>
              <a:gd name="connsiteX26" fmla="*/ 63500 w 2070428"/>
              <a:gd name="connsiteY26" fmla="*/ 1410734 h 2231790"/>
              <a:gd name="connsiteX27" fmla="*/ 66039 w 2070428"/>
              <a:gd name="connsiteY27" fmla="*/ 1407611 h 2231790"/>
              <a:gd name="connsiteX28" fmla="*/ 68580 w 2070428"/>
              <a:gd name="connsiteY28" fmla="*/ 1373708 h 2231790"/>
              <a:gd name="connsiteX29" fmla="*/ 71119 w 2070428"/>
              <a:gd name="connsiteY29" fmla="*/ 1310376 h 2231790"/>
              <a:gd name="connsiteX30" fmla="*/ 73659 w 2070428"/>
              <a:gd name="connsiteY30" fmla="*/ 1222262 h 2231790"/>
              <a:gd name="connsiteX31" fmla="*/ 76200 w 2070428"/>
              <a:gd name="connsiteY31" fmla="*/ 1117006 h 2231790"/>
              <a:gd name="connsiteX32" fmla="*/ 78739 w 2070428"/>
              <a:gd name="connsiteY32" fmla="*/ 1004584 h 2231790"/>
              <a:gd name="connsiteX33" fmla="*/ 81280 w 2070428"/>
              <a:gd name="connsiteY33" fmla="*/ 896360 h 2231790"/>
              <a:gd name="connsiteX34" fmla="*/ 83819 w 2070428"/>
              <a:gd name="connsiteY34" fmla="*/ 803931 h 2231790"/>
              <a:gd name="connsiteX35" fmla="*/ 86359 w 2070428"/>
              <a:gd name="connsiteY35" fmla="*/ 737889 h 2231790"/>
              <a:gd name="connsiteX36" fmla="*/ 88900 w 2070428"/>
              <a:gd name="connsiteY36" fmla="*/ 706633 h 2231790"/>
              <a:gd name="connsiteX37" fmla="*/ 91439 w 2070428"/>
              <a:gd name="connsiteY37" fmla="*/ 715350 h 2231790"/>
              <a:gd name="connsiteX38" fmla="*/ 93979 w 2070428"/>
              <a:gd name="connsiteY38" fmla="*/ 765297 h 2231790"/>
              <a:gd name="connsiteX39" fmla="*/ 96519 w 2070428"/>
              <a:gd name="connsiteY39" fmla="*/ 853478 h 2231790"/>
              <a:gd name="connsiteX40" fmla="*/ 99059 w 2070428"/>
              <a:gd name="connsiteY40" fmla="*/ 972745 h 2231790"/>
              <a:gd name="connsiteX41" fmla="*/ 101600 w 2070428"/>
              <a:gd name="connsiteY41" fmla="*/ 1112365 h 2231790"/>
              <a:gd name="connsiteX42" fmla="*/ 104139 w 2070428"/>
              <a:gd name="connsiteY42" fmla="*/ 1258978 h 2231790"/>
              <a:gd name="connsiteX43" fmla="*/ 106679 w 2070428"/>
              <a:gd name="connsiteY43" fmla="*/ 1397883 h 2231790"/>
              <a:gd name="connsiteX44" fmla="*/ 109219 w 2070428"/>
              <a:gd name="connsiteY44" fmla="*/ 1514520 h 2231790"/>
              <a:gd name="connsiteX45" fmla="*/ 111759 w 2070428"/>
              <a:gd name="connsiteY45" fmla="*/ 1595990 h 2231790"/>
              <a:gd name="connsiteX46" fmla="*/ 114300 w 2070428"/>
              <a:gd name="connsiteY46" fmla="*/ 1632475 h 2231790"/>
              <a:gd name="connsiteX47" fmla="*/ 116839 w 2070428"/>
              <a:gd name="connsiteY47" fmla="*/ 1618377 h 2231790"/>
              <a:gd name="connsiteX48" fmla="*/ 119379 w 2070428"/>
              <a:gd name="connsiteY48" fmla="*/ 1553071 h 2231790"/>
              <a:gd name="connsiteX49" fmla="*/ 121919 w 2070428"/>
              <a:gd name="connsiteY49" fmla="*/ 1441157 h 2231790"/>
              <a:gd name="connsiteX50" fmla="*/ 124459 w 2070428"/>
              <a:gd name="connsiteY50" fmla="*/ 1292186 h 2231790"/>
              <a:gd name="connsiteX51" fmla="*/ 126999 w 2070428"/>
              <a:gd name="connsiteY51" fmla="*/ 1119857 h 2231790"/>
              <a:gd name="connsiteX52" fmla="*/ 129539 w 2070428"/>
              <a:gd name="connsiteY52" fmla="*/ 940755 h 2231790"/>
              <a:gd name="connsiteX53" fmla="*/ 132079 w 2070428"/>
              <a:gd name="connsiteY53" fmla="*/ 772747 h 2231790"/>
              <a:gd name="connsiteX54" fmla="*/ 134619 w 2070428"/>
              <a:gd name="connsiteY54" fmla="*/ 633193 h 2231790"/>
              <a:gd name="connsiteX55" fmla="*/ 137159 w 2070428"/>
              <a:gd name="connsiteY55" fmla="*/ 537151 h 2231790"/>
              <a:gd name="connsiteX56" fmla="*/ 139699 w 2070428"/>
              <a:gd name="connsiteY56" fmla="*/ 495758 h 2231790"/>
              <a:gd name="connsiteX57" fmla="*/ 142239 w 2070428"/>
              <a:gd name="connsiteY57" fmla="*/ 514966 h 2231790"/>
              <a:gd name="connsiteX58" fmla="*/ 144779 w 2070428"/>
              <a:gd name="connsiteY58" fmla="*/ 594772 h 2231790"/>
              <a:gd name="connsiteX59" fmla="*/ 147319 w 2070428"/>
              <a:gd name="connsiteY59" fmla="*/ 729036 h 2231790"/>
              <a:gd name="connsiteX60" fmla="*/ 149859 w 2070428"/>
              <a:gd name="connsiteY60" fmla="*/ 905921 h 2231790"/>
              <a:gd name="connsiteX61" fmla="*/ 152399 w 2070428"/>
              <a:gd name="connsiteY61" fmla="*/ 1108929 h 2231790"/>
              <a:gd name="connsiteX62" fmla="*/ 154939 w 2070428"/>
              <a:gd name="connsiteY62" fmla="*/ 1318445 h 2231790"/>
              <a:gd name="connsiteX63" fmla="*/ 157479 w 2070428"/>
              <a:gd name="connsiteY63" fmla="*/ 1513643 h 2231790"/>
              <a:gd name="connsiteX64" fmla="*/ 160019 w 2070428"/>
              <a:gd name="connsiteY64" fmla="*/ 1674559 h 2231790"/>
              <a:gd name="connsiteX65" fmla="*/ 162559 w 2070428"/>
              <a:gd name="connsiteY65" fmla="*/ 1784144 h 2231790"/>
              <a:gd name="connsiteX66" fmla="*/ 165099 w 2070428"/>
              <a:gd name="connsiteY66" fmla="*/ 1830065 h 2231790"/>
              <a:gd name="connsiteX67" fmla="*/ 167639 w 2070428"/>
              <a:gd name="connsiteY67" fmla="*/ 1806072 h 2231790"/>
              <a:gd name="connsiteX68" fmla="*/ 170179 w 2070428"/>
              <a:gd name="connsiteY68" fmla="*/ 1712785 h 2231790"/>
              <a:gd name="connsiteX69" fmla="*/ 172719 w 2070428"/>
              <a:gd name="connsiteY69" fmla="*/ 1557804 h 2231790"/>
              <a:gd name="connsiteX70" fmla="*/ 175259 w 2070428"/>
              <a:gd name="connsiteY70" fmla="*/ 1355108 h 2231790"/>
              <a:gd name="connsiteX71" fmla="*/ 177799 w 2070428"/>
              <a:gd name="connsiteY71" fmla="*/ 1123796 h 2231790"/>
              <a:gd name="connsiteX72" fmla="*/ 180339 w 2070428"/>
              <a:gd name="connsiteY72" fmla="*/ 886284 h 2231790"/>
              <a:gd name="connsiteX73" fmla="*/ 182879 w 2070428"/>
              <a:gd name="connsiteY73" fmla="*/ 666119 h 2231790"/>
              <a:gd name="connsiteX74" fmla="*/ 185419 w 2070428"/>
              <a:gd name="connsiteY74" fmla="*/ 485638 h 2231790"/>
              <a:gd name="connsiteX75" fmla="*/ 187959 w 2070428"/>
              <a:gd name="connsiteY75" fmla="*/ 363693 h 2231790"/>
              <a:gd name="connsiteX76" fmla="*/ 190499 w 2070428"/>
              <a:gd name="connsiteY76" fmla="*/ 313682 h 2231790"/>
              <a:gd name="connsiteX77" fmla="*/ 193039 w 2070428"/>
              <a:gd name="connsiteY77" fmla="*/ 342089 h 2231790"/>
              <a:gd name="connsiteX78" fmla="*/ 195579 w 2070428"/>
              <a:gd name="connsiteY78" fmla="*/ 447692 h 2231790"/>
              <a:gd name="connsiteX79" fmla="*/ 198119 w 2070428"/>
              <a:gd name="connsiteY79" fmla="*/ 621530 h 2231790"/>
              <a:gd name="connsiteX80" fmla="*/ 200659 w 2070428"/>
              <a:gd name="connsiteY80" fmla="*/ 847652 h 2231790"/>
              <a:gd name="connsiteX81" fmla="*/ 203199 w 2070428"/>
              <a:gd name="connsiteY81" fmla="*/ 1104582 h 2231790"/>
              <a:gd name="connsiteX82" fmla="*/ 205739 w 2070428"/>
              <a:gd name="connsiteY82" fmla="*/ 1367364 h 2231790"/>
              <a:gd name="connsiteX83" fmla="*/ 208279 w 2070428"/>
              <a:gd name="connsiteY83" fmla="*/ 1609999 h 2231790"/>
              <a:gd name="connsiteX84" fmla="*/ 210819 w 2070428"/>
              <a:gd name="connsiteY84" fmla="*/ 1808029 h 2231790"/>
              <a:gd name="connsiteX85" fmla="*/ 213359 w 2070428"/>
              <a:gd name="connsiteY85" fmla="*/ 1941009 h 2231790"/>
              <a:gd name="connsiteX86" fmla="*/ 215899 w 2070428"/>
              <a:gd name="connsiteY86" fmla="*/ 1994622 h 2231790"/>
              <a:gd name="connsiteX87" fmla="*/ 218439 w 2070428"/>
              <a:gd name="connsiteY87" fmla="*/ 1962214 h 2231790"/>
              <a:gd name="connsiteX88" fmla="*/ 220979 w 2070428"/>
              <a:gd name="connsiteY88" fmla="*/ 1845584 h 2231790"/>
              <a:gd name="connsiteX89" fmla="*/ 223519 w 2070428"/>
              <a:gd name="connsiteY89" fmla="*/ 1654943 h 2231790"/>
              <a:gd name="connsiteX90" fmla="*/ 226059 w 2070428"/>
              <a:gd name="connsiteY90" fmla="*/ 1408025 h 2231790"/>
              <a:gd name="connsiteX91" fmla="*/ 228600 w 2070428"/>
              <a:gd name="connsiteY91" fmla="*/ 1128434 h 2231790"/>
              <a:gd name="connsiteX92" fmla="*/ 231139 w 2070428"/>
              <a:gd name="connsiteY92" fmla="*/ 843379 h 2231790"/>
              <a:gd name="connsiteX93" fmla="*/ 233679 w 2070428"/>
              <a:gd name="connsiteY93" fmla="*/ 581014 h 2231790"/>
              <a:gd name="connsiteX94" fmla="*/ 236219 w 2070428"/>
              <a:gd name="connsiteY94" fmla="*/ 367644 h 2231790"/>
              <a:gd name="connsiteX95" fmla="*/ 238760 w 2070428"/>
              <a:gd name="connsiteY95" fmla="*/ 225078 h 2231790"/>
              <a:gd name="connsiteX96" fmla="*/ 241300 w 2070428"/>
              <a:gd name="connsiteY96" fmla="*/ 168398 h 2231790"/>
              <a:gd name="connsiteX97" fmla="*/ 243839 w 2070428"/>
              <a:gd name="connsiteY97" fmla="*/ 204361 h 2231790"/>
              <a:gd name="connsiteX98" fmla="*/ 246380 w 2070428"/>
              <a:gd name="connsiteY98" fmla="*/ 330619 h 2231790"/>
              <a:gd name="connsiteX99" fmla="*/ 248920 w 2070428"/>
              <a:gd name="connsiteY99" fmla="*/ 535836 h 2231790"/>
              <a:gd name="connsiteX100" fmla="*/ 251460 w 2070428"/>
              <a:gd name="connsiteY100" fmla="*/ 800706 h 2231790"/>
              <a:gd name="connsiteX101" fmla="*/ 254000 w 2070428"/>
              <a:gd name="connsiteY101" fmla="*/ 1099769 h 2231790"/>
              <a:gd name="connsiteX102" fmla="*/ 256540 w 2070428"/>
              <a:gd name="connsiteY102" fmla="*/ 1403872 h 2231790"/>
              <a:gd name="connsiteX103" fmla="*/ 259080 w 2070428"/>
              <a:gd name="connsiteY103" fmla="*/ 1683026 h 2231790"/>
              <a:gd name="connsiteX104" fmla="*/ 261620 w 2070428"/>
              <a:gd name="connsiteY104" fmla="*/ 1909372 h 2231790"/>
              <a:gd name="connsiteX105" fmla="*/ 264160 w 2070428"/>
              <a:gd name="connsiteY105" fmla="*/ 2059974 h 2231790"/>
              <a:gd name="connsiteX106" fmla="*/ 266700 w 2070428"/>
              <a:gd name="connsiteY106" fmla="*/ 2119153 h 2231790"/>
              <a:gd name="connsiteX107" fmla="*/ 269240 w 2070428"/>
              <a:gd name="connsiteY107" fmla="*/ 2080114 h 2231790"/>
              <a:gd name="connsiteX108" fmla="*/ 271780 w 2070428"/>
              <a:gd name="connsiteY108" fmla="*/ 1945716 h 2231790"/>
              <a:gd name="connsiteX109" fmla="*/ 274320 w 2070428"/>
              <a:gd name="connsiteY109" fmla="*/ 1728283 h 2231790"/>
              <a:gd name="connsiteX110" fmla="*/ 276860 w 2070428"/>
              <a:gd name="connsiteY110" fmla="*/ 1448476 h 2231790"/>
              <a:gd name="connsiteX111" fmla="*/ 279400 w 2070428"/>
              <a:gd name="connsiteY111" fmla="*/ 1133315 h 2231790"/>
              <a:gd name="connsiteX112" fmla="*/ 281940 w 2070428"/>
              <a:gd name="connsiteY112" fmla="*/ 813569 h 2231790"/>
              <a:gd name="connsiteX113" fmla="*/ 284480 w 2070428"/>
              <a:gd name="connsiteY113" fmla="*/ 520728 h 2231790"/>
              <a:gd name="connsiteX114" fmla="*/ 287020 w 2070428"/>
              <a:gd name="connsiteY114" fmla="*/ 283896 h 2231790"/>
              <a:gd name="connsiteX115" fmla="*/ 289560 w 2070428"/>
              <a:gd name="connsiteY115" fmla="*/ 126883 h 2231790"/>
              <a:gd name="connsiteX116" fmla="*/ 292100 w 2070428"/>
              <a:gd name="connsiteY116" fmla="*/ 65803 h 2231790"/>
              <a:gd name="connsiteX117" fmla="*/ 294640 w 2070428"/>
              <a:gd name="connsiteY117" fmla="*/ 107420 h 2231790"/>
              <a:gd name="connsiteX118" fmla="*/ 297180 w 2070428"/>
              <a:gd name="connsiteY118" fmla="*/ 248403 h 2231790"/>
              <a:gd name="connsiteX119" fmla="*/ 299720 w 2070428"/>
              <a:gd name="connsiteY119" fmla="*/ 475585 h 2231790"/>
              <a:gd name="connsiteX120" fmla="*/ 302260 w 2070428"/>
              <a:gd name="connsiteY120" fmla="*/ 767191 h 2231790"/>
              <a:gd name="connsiteX121" fmla="*/ 304800 w 2070428"/>
              <a:gd name="connsiteY121" fmla="*/ 1094938 h 2231790"/>
              <a:gd name="connsiteX122" fmla="*/ 307340 w 2070428"/>
              <a:gd name="connsiteY122" fmla="*/ 1426790 h 2231790"/>
              <a:gd name="connsiteX123" fmla="*/ 309880 w 2070428"/>
              <a:gd name="connsiteY123" fmla="*/ 1730100 h 2231790"/>
              <a:gd name="connsiteX124" fmla="*/ 312420 w 2070428"/>
              <a:gd name="connsiteY124" fmla="*/ 1974839 h 2231790"/>
              <a:gd name="connsiteX125" fmla="*/ 314960 w 2070428"/>
              <a:gd name="connsiteY125" fmla="*/ 2136579 h 2231790"/>
              <a:gd name="connsiteX126" fmla="*/ 317500 w 2070428"/>
              <a:gd name="connsiteY126" fmla="*/ 2198941 h 2231790"/>
              <a:gd name="connsiteX127" fmla="*/ 320040 w 2070428"/>
              <a:gd name="connsiteY127" fmla="*/ 2155259 h 2231790"/>
              <a:gd name="connsiteX128" fmla="*/ 322580 w 2070428"/>
              <a:gd name="connsiteY128" fmla="*/ 2009290 h 2231790"/>
              <a:gd name="connsiteX129" fmla="*/ 325120 w 2070428"/>
              <a:gd name="connsiteY129" fmla="*/ 1774893 h 2231790"/>
              <a:gd name="connsiteX130" fmla="*/ 327660 w 2070428"/>
              <a:gd name="connsiteY130" fmla="*/ 1474712 h 2231790"/>
              <a:gd name="connsiteX131" fmla="*/ 330200 w 2070428"/>
              <a:gd name="connsiteY131" fmla="*/ 1137975 h 2231790"/>
              <a:gd name="connsiteX132" fmla="*/ 332740 w 2070428"/>
              <a:gd name="connsiteY132" fmla="*/ 797639 h 2231790"/>
              <a:gd name="connsiteX133" fmla="*/ 335280 w 2070428"/>
              <a:gd name="connsiteY133" fmla="*/ 487149 h 2231790"/>
              <a:gd name="connsiteX134" fmla="*/ 337820 w 2070428"/>
              <a:gd name="connsiteY134" fmla="*/ 237137 h 2231790"/>
              <a:gd name="connsiteX135" fmla="*/ 340360 w 2070428"/>
              <a:gd name="connsiteY135" fmla="*/ 72388 h 2231790"/>
              <a:gd name="connsiteX136" fmla="*/ 342900 w 2070428"/>
              <a:gd name="connsiteY136" fmla="*/ 9374 h 2231790"/>
              <a:gd name="connsiteX137" fmla="*/ 345440 w 2070428"/>
              <a:gd name="connsiteY137" fmla="*/ 54600 h 2231790"/>
              <a:gd name="connsiteX138" fmla="*/ 347980 w 2070428"/>
              <a:gd name="connsiteY138" fmla="*/ 203934 h 2231790"/>
              <a:gd name="connsiteX139" fmla="*/ 350520 w 2070428"/>
              <a:gd name="connsiteY139" fmla="*/ 442979 h 2231790"/>
              <a:gd name="connsiteX140" fmla="*/ 353060 w 2070428"/>
              <a:gd name="connsiteY140" fmla="*/ 748476 h 2231790"/>
              <a:gd name="connsiteX141" fmla="*/ 355600 w 2070428"/>
              <a:gd name="connsiteY141" fmla="*/ 1090567 h 2231790"/>
              <a:gd name="connsiteX142" fmla="*/ 358140 w 2070428"/>
              <a:gd name="connsiteY142" fmla="*/ 1435733 h 2231790"/>
              <a:gd name="connsiteX143" fmla="*/ 360680 w 2070428"/>
              <a:gd name="connsiteY143" fmla="*/ 1750090 h 2231790"/>
              <a:gd name="connsiteX144" fmla="*/ 363220 w 2070428"/>
              <a:gd name="connsiteY144" fmla="*/ 2002725 h 2231790"/>
              <a:gd name="connsiteX145" fmla="*/ 365760 w 2070428"/>
              <a:gd name="connsiteY145" fmla="*/ 2168757 h 2231790"/>
              <a:gd name="connsiteX146" fmla="*/ 368300 w 2070428"/>
              <a:gd name="connsiteY146" fmla="*/ 2231789 h 2231790"/>
              <a:gd name="connsiteX147" fmla="*/ 370840 w 2070428"/>
              <a:gd name="connsiteY147" fmla="*/ 2185538 h 2231790"/>
              <a:gd name="connsiteX148" fmla="*/ 373380 w 2070428"/>
              <a:gd name="connsiteY148" fmla="*/ 2034461 h 2231790"/>
              <a:gd name="connsiteX149" fmla="*/ 375920 w 2070428"/>
              <a:gd name="connsiteY149" fmla="*/ 1793330 h 2231790"/>
              <a:gd name="connsiteX150" fmla="*/ 378460 w 2070428"/>
              <a:gd name="connsiteY150" fmla="*/ 1485770 h 2231790"/>
              <a:gd name="connsiteX151" fmla="*/ 381000 w 2070428"/>
              <a:gd name="connsiteY151" fmla="*/ 1141945 h 2231790"/>
              <a:gd name="connsiteX152" fmla="*/ 383540 w 2070428"/>
              <a:gd name="connsiteY152" fmla="*/ 795583 h 2231790"/>
              <a:gd name="connsiteX153" fmla="*/ 386080 w 2070428"/>
              <a:gd name="connsiteY153" fmla="*/ 480654 h 2231790"/>
              <a:gd name="connsiteX154" fmla="*/ 388620 w 2070428"/>
              <a:gd name="connsiteY154" fmla="*/ 228025 h 2231790"/>
              <a:gd name="connsiteX155" fmla="*/ 391160 w 2070428"/>
              <a:gd name="connsiteY155" fmla="*/ 62421 h 2231790"/>
              <a:gd name="connsiteX156" fmla="*/ 393700 w 2070428"/>
              <a:gd name="connsiteY156" fmla="*/ 0 h 2231790"/>
              <a:gd name="connsiteX157" fmla="*/ 396240 w 2070428"/>
              <a:gd name="connsiteY157" fmla="*/ 46764 h 2231790"/>
              <a:gd name="connsiteX158" fmla="*/ 398780 w 2070428"/>
              <a:gd name="connsiteY158" fmla="*/ 197984 h 2231790"/>
              <a:gd name="connsiteX159" fmla="*/ 401320 w 2070428"/>
              <a:gd name="connsiteY159" fmla="*/ 438678 h 2231790"/>
              <a:gd name="connsiteX160" fmla="*/ 403860 w 2070428"/>
              <a:gd name="connsiteY160" fmla="*/ 745103 h 2231790"/>
              <a:gd name="connsiteX161" fmla="*/ 406400 w 2070428"/>
              <a:gd name="connsiteY161" fmla="*/ 1087104 h 2231790"/>
              <a:gd name="connsiteX162" fmla="*/ 408940 w 2070428"/>
              <a:gd name="connsiteY162" fmla="*/ 1431095 h 2231790"/>
              <a:gd name="connsiteX163" fmla="*/ 411480 w 2070428"/>
              <a:gd name="connsiteY163" fmla="*/ 1743370 h 2231790"/>
              <a:gd name="connsiteX164" fmla="*/ 414020 w 2070428"/>
              <a:gd name="connsiteY164" fmla="*/ 1993419 h 2231790"/>
              <a:gd name="connsiteX165" fmla="*/ 416560 w 2070428"/>
              <a:gd name="connsiteY165" fmla="*/ 2156922 h 2231790"/>
              <a:gd name="connsiteX166" fmla="*/ 419100 w 2070428"/>
              <a:gd name="connsiteY166" fmla="*/ 2218119 h 2231790"/>
              <a:gd name="connsiteX167" fmla="*/ 421640 w 2070428"/>
              <a:gd name="connsiteY167" fmla="*/ 2171341 h 2231790"/>
              <a:gd name="connsiteX168" fmla="*/ 424180 w 2070428"/>
              <a:gd name="connsiteY168" fmla="*/ 2021532 h 2231790"/>
              <a:gd name="connsiteX169" fmla="*/ 426720 w 2070428"/>
              <a:gd name="connsiteY169" fmla="*/ 1783726 h 2231790"/>
              <a:gd name="connsiteX170" fmla="*/ 429260 w 2070428"/>
              <a:gd name="connsiteY170" fmla="*/ 1481539 h 2231790"/>
              <a:gd name="connsiteX171" fmla="*/ 431800 w 2070428"/>
              <a:gd name="connsiteY171" fmla="*/ 1144807 h 2231790"/>
              <a:gd name="connsiteX172" fmla="*/ 434340 w 2070428"/>
              <a:gd name="connsiteY172" fmla="*/ 806635 h 2231790"/>
              <a:gd name="connsiteX173" fmla="*/ 436880 w 2070428"/>
              <a:gd name="connsiteY173" fmla="*/ 500130 h 2231790"/>
              <a:gd name="connsiteX174" fmla="*/ 439420 w 2070428"/>
              <a:gd name="connsiteY174" fmla="*/ 255142 h 2231790"/>
              <a:gd name="connsiteX175" fmla="*/ 441960 w 2070428"/>
              <a:gd name="connsiteY175" fmla="*/ 95351 h 2231790"/>
              <a:gd name="connsiteX176" fmla="*/ 444500 w 2070428"/>
              <a:gd name="connsiteY176" fmla="*/ 35968 h 2231790"/>
              <a:gd name="connsiteX177" fmla="*/ 447040 w 2070428"/>
              <a:gd name="connsiteY177" fmla="*/ 82282 h 2231790"/>
              <a:gd name="connsiteX178" fmla="*/ 449580 w 2070428"/>
              <a:gd name="connsiteY178" fmla="*/ 229191 h 2231790"/>
              <a:gd name="connsiteX179" fmla="*/ 452120 w 2070428"/>
              <a:gd name="connsiteY179" fmla="*/ 461762 h 2231790"/>
              <a:gd name="connsiteX180" fmla="*/ 454660 w 2070428"/>
              <a:gd name="connsiteY180" fmla="*/ 756749 h 2231790"/>
              <a:gd name="connsiteX181" fmla="*/ 457200 w 2070428"/>
              <a:gd name="connsiteY181" fmla="*/ 1084926 h 2231790"/>
              <a:gd name="connsiteX182" fmla="*/ 459740 w 2070428"/>
              <a:gd name="connsiteY182" fmla="*/ 1413993 h 2231790"/>
              <a:gd name="connsiteX183" fmla="*/ 462280 w 2070428"/>
              <a:gd name="connsiteY183" fmla="*/ 1711766 h 2231790"/>
              <a:gd name="connsiteX184" fmla="*/ 464820 w 2070428"/>
              <a:gd name="connsiteY184" fmla="*/ 1949337 h 2231790"/>
              <a:gd name="connsiteX185" fmla="*/ 467360 w 2070428"/>
              <a:gd name="connsiteY185" fmla="*/ 2103890 h 2231790"/>
              <a:gd name="connsiteX186" fmla="*/ 469900 w 2070428"/>
              <a:gd name="connsiteY186" fmla="*/ 2160901 h 2231790"/>
              <a:gd name="connsiteX187" fmla="*/ 472440 w 2070428"/>
              <a:gd name="connsiteY187" fmla="*/ 2115504 h 2231790"/>
              <a:gd name="connsiteX188" fmla="*/ 474980 w 2070428"/>
              <a:gd name="connsiteY188" fmla="*/ 1972899 h 2231790"/>
              <a:gd name="connsiteX189" fmla="*/ 477520 w 2070428"/>
              <a:gd name="connsiteY189" fmla="*/ 1747771 h 2231790"/>
              <a:gd name="connsiteX190" fmla="*/ 480061 w 2070428"/>
              <a:gd name="connsiteY190" fmla="*/ 1462771 h 2231790"/>
              <a:gd name="connsiteX191" fmla="*/ 482600 w 2070428"/>
              <a:gd name="connsiteY191" fmla="*/ 1146232 h 2231790"/>
              <a:gd name="connsiteX192" fmla="*/ 485140 w 2070428"/>
              <a:gd name="connsiteY192" fmla="*/ 829345 h 2231790"/>
              <a:gd name="connsiteX193" fmla="*/ 487680 w 2070428"/>
              <a:gd name="connsiteY193" fmla="*/ 543074 h 2231790"/>
              <a:gd name="connsiteX194" fmla="*/ 490220 w 2070428"/>
              <a:gd name="connsiteY194" fmla="*/ 315119 h 2231790"/>
              <a:gd name="connsiteX195" fmla="*/ 492761 w 2070428"/>
              <a:gd name="connsiteY195" fmla="*/ 167225 h 2231790"/>
              <a:gd name="connsiteX196" fmla="*/ 495300 w 2070428"/>
              <a:gd name="connsiteY196" fmla="*/ 113105 h 2231790"/>
              <a:gd name="connsiteX197" fmla="*/ 497840 w 2070428"/>
              <a:gd name="connsiteY197" fmla="*/ 157165 h 2231790"/>
              <a:gd name="connsiteX198" fmla="*/ 500381 w 2070428"/>
              <a:gd name="connsiteY198" fmla="*/ 294162 h 2231790"/>
              <a:gd name="connsiteX199" fmla="*/ 502921 w 2070428"/>
              <a:gd name="connsiteY199" fmla="*/ 509804 h 2231790"/>
              <a:gd name="connsiteX200" fmla="*/ 505461 w 2070428"/>
              <a:gd name="connsiteY200" fmla="*/ 782246 h 2231790"/>
              <a:gd name="connsiteX201" fmla="*/ 508000 w 2070428"/>
              <a:gd name="connsiteY201" fmla="*/ 1084306 h 2231790"/>
              <a:gd name="connsiteX202" fmla="*/ 510540 w 2070428"/>
              <a:gd name="connsiteY202" fmla="*/ 1386184 h 2231790"/>
              <a:gd name="connsiteX203" fmla="*/ 513081 w 2070428"/>
              <a:gd name="connsiteY203" fmla="*/ 1658411 h 2231790"/>
              <a:gd name="connsiteX204" fmla="*/ 515621 w 2070428"/>
              <a:gd name="connsiteY204" fmla="*/ 1874740 h 2231790"/>
              <a:gd name="connsiteX205" fmla="*/ 518161 w 2070428"/>
              <a:gd name="connsiteY205" fmla="*/ 2014678 h 2231790"/>
              <a:gd name="connsiteX206" fmla="*/ 520701 w 2070428"/>
              <a:gd name="connsiteY206" fmla="*/ 2065436 h 2231790"/>
              <a:gd name="connsiteX207" fmla="*/ 523241 w 2070428"/>
              <a:gd name="connsiteY207" fmla="*/ 2023097 h 2231790"/>
              <a:gd name="connsiteX208" fmla="*/ 525781 w 2070428"/>
              <a:gd name="connsiteY208" fmla="*/ 1892893 h 2231790"/>
              <a:gd name="connsiteX209" fmla="*/ 528321 w 2070428"/>
              <a:gd name="connsiteY209" fmla="*/ 1688589 h 2231790"/>
              <a:gd name="connsiteX210" fmla="*/ 530861 w 2070428"/>
              <a:gd name="connsiteY210" fmla="*/ 1431031 h 2231790"/>
              <a:gd name="connsiteX211" fmla="*/ 533401 w 2070428"/>
              <a:gd name="connsiteY211" fmla="*/ 1146011 h 2231790"/>
              <a:gd name="connsiteX212" fmla="*/ 535941 w 2070428"/>
              <a:gd name="connsiteY212" fmla="*/ 861687 h 2231790"/>
              <a:gd name="connsiteX213" fmla="*/ 538481 w 2070428"/>
              <a:gd name="connsiteY213" fmla="*/ 605781 h 2231790"/>
              <a:gd name="connsiteX214" fmla="*/ 541021 w 2070428"/>
              <a:gd name="connsiteY214" fmla="*/ 402879 h 2231790"/>
              <a:gd name="connsiteX215" fmla="*/ 543561 w 2070428"/>
              <a:gd name="connsiteY215" fmla="*/ 272053 h 2231790"/>
              <a:gd name="connsiteX216" fmla="*/ 546101 w 2070428"/>
              <a:gd name="connsiteY216" fmla="*/ 225072 h 2231790"/>
              <a:gd name="connsiteX217" fmla="*/ 548641 w 2070428"/>
              <a:gd name="connsiteY217" fmla="*/ 265346 h 2231790"/>
              <a:gd name="connsiteX218" fmla="*/ 551181 w 2070428"/>
              <a:gd name="connsiteY218" fmla="*/ 387705 h 2231790"/>
              <a:gd name="connsiteX219" fmla="*/ 553721 w 2070428"/>
              <a:gd name="connsiteY219" fmla="*/ 579032 h 2231790"/>
              <a:gd name="connsiteX220" fmla="*/ 556261 w 2070428"/>
              <a:gd name="connsiteY220" fmla="*/ 819656 h 2231790"/>
              <a:gd name="connsiteX221" fmla="*/ 558801 w 2070428"/>
              <a:gd name="connsiteY221" fmla="*/ 1085383 h 2231790"/>
              <a:gd name="connsiteX222" fmla="*/ 561341 w 2070428"/>
              <a:gd name="connsiteY222" fmla="*/ 1349927 h 2231790"/>
              <a:gd name="connsiteX223" fmla="*/ 563881 w 2070428"/>
              <a:gd name="connsiteY223" fmla="*/ 1587522 h 2231790"/>
              <a:gd name="connsiteX224" fmla="*/ 566421 w 2070428"/>
              <a:gd name="connsiteY224" fmla="*/ 1775434 h 2231790"/>
              <a:gd name="connsiteX225" fmla="*/ 568961 w 2070428"/>
              <a:gd name="connsiteY225" fmla="*/ 1896148 h 2231790"/>
              <a:gd name="connsiteX226" fmla="*/ 571501 w 2070428"/>
              <a:gd name="connsiteY226" fmla="*/ 1938994 h 2231790"/>
              <a:gd name="connsiteX227" fmla="*/ 574041 w 2070428"/>
              <a:gd name="connsiteY227" fmla="*/ 1901088 h 2231790"/>
              <a:gd name="connsiteX228" fmla="*/ 576581 w 2070428"/>
              <a:gd name="connsiteY228" fmla="*/ 1787481 h 2231790"/>
              <a:gd name="connsiteX229" fmla="*/ 579121 w 2070428"/>
              <a:gd name="connsiteY229" fmla="*/ 1610539 h 2231790"/>
              <a:gd name="connsiteX230" fmla="*/ 581661 w 2070428"/>
              <a:gd name="connsiteY230" fmla="*/ 1388600 h 2231790"/>
              <a:gd name="connsiteX231" fmla="*/ 584201 w 2070428"/>
              <a:gd name="connsiteY231" fmla="*/ 1144079 h 2231790"/>
              <a:gd name="connsiteX232" fmla="*/ 586741 w 2070428"/>
              <a:gd name="connsiteY232" fmla="*/ 901201 h 2231790"/>
              <a:gd name="connsiteX233" fmla="*/ 589281 w 2070428"/>
              <a:gd name="connsiteY233" fmla="*/ 683593 h 2231790"/>
              <a:gd name="connsiteX234" fmla="*/ 591821 w 2070428"/>
              <a:gd name="connsiteY234" fmla="*/ 511980 h 2231790"/>
              <a:gd name="connsiteX235" fmla="*/ 594361 w 2070428"/>
              <a:gd name="connsiteY235" fmla="*/ 402209 h 2231790"/>
              <a:gd name="connsiteX236" fmla="*/ 596901 w 2070428"/>
              <a:gd name="connsiteY236" fmla="*/ 363789 h 2231790"/>
              <a:gd name="connsiteX237" fmla="*/ 599441 w 2070428"/>
              <a:gd name="connsiteY237" fmla="*/ 399073 h 2231790"/>
              <a:gd name="connsiteX238" fmla="*/ 601981 w 2070428"/>
              <a:gd name="connsiteY238" fmla="*/ 503172 h 2231790"/>
              <a:gd name="connsiteX239" fmla="*/ 604521 w 2070428"/>
              <a:gd name="connsiteY239" fmla="*/ 664572 h 2231790"/>
              <a:gd name="connsiteX240" fmla="*/ 607061 w 2070428"/>
              <a:gd name="connsiteY240" fmla="*/ 866392 h 2231790"/>
              <a:gd name="connsiteX241" fmla="*/ 609601 w 2070428"/>
              <a:gd name="connsiteY241" fmla="*/ 1088149 h 2231790"/>
              <a:gd name="connsiteX242" fmla="*/ 612141 w 2070428"/>
              <a:gd name="connsiteY242" fmla="*/ 1307838 h 2231790"/>
              <a:gd name="connsiteX243" fmla="*/ 614681 w 2070428"/>
              <a:gd name="connsiteY243" fmla="*/ 1504118 h 2231790"/>
              <a:gd name="connsiteX244" fmla="*/ 617221 w 2070428"/>
              <a:gd name="connsiteY244" fmla="*/ 1658391 h 2231790"/>
              <a:gd name="connsiteX245" fmla="*/ 619761 w 2070428"/>
              <a:gd name="connsiteY245" fmla="*/ 1756565 h 2231790"/>
              <a:gd name="connsiteX246" fmla="*/ 622301 w 2070428"/>
              <a:gd name="connsiteY246" fmla="*/ 1790339 h 2231790"/>
              <a:gd name="connsiteX247" fmla="*/ 624841 w 2070428"/>
              <a:gd name="connsiteY247" fmla="*/ 1757885 h 2231790"/>
              <a:gd name="connsiteX248" fmla="*/ 627381 w 2070428"/>
              <a:gd name="connsiteY248" fmla="*/ 1663886 h 2231790"/>
              <a:gd name="connsiteX249" fmla="*/ 629921 w 2070428"/>
              <a:gd name="connsiteY249" fmla="*/ 1518930 h 2231790"/>
              <a:gd name="connsiteX250" fmla="*/ 632461 w 2070428"/>
              <a:gd name="connsiteY250" fmla="*/ 1338331 h 2231790"/>
              <a:gd name="connsiteX251" fmla="*/ 635001 w 2070428"/>
              <a:gd name="connsiteY251" fmla="*/ 1140519 h 2231790"/>
              <a:gd name="connsiteX252" fmla="*/ 637541 w 2070428"/>
              <a:gd name="connsiteY252" fmla="*/ 945164 h 2231790"/>
              <a:gd name="connsiteX253" fmla="*/ 640081 w 2070428"/>
              <a:gd name="connsiteY253" fmla="*/ 771209 h 2231790"/>
              <a:gd name="connsiteX254" fmla="*/ 642621 w 2070428"/>
              <a:gd name="connsiteY254" fmla="*/ 635038 h 2231790"/>
              <a:gd name="connsiteX255" fmla="*/ 645161 w 2070428"/>
              <a:gd name="connsiteY255" fmla="*/ 548928 h 2231790"/>
              <a:gd name="connsiteX256" fmla="*/ 647701 w 2070428"/>
              <a:gd name="connsiteY256" fmla="*/ 519952 h 2231790"/>
              <a:gd name="connsiteX257" fmla="*/ 650241 w 2070428"/>
              <a:gd name="connsiteY257" fmla="*/ 549416 h 2231790"/>
              <a:gd name="connsiteX258" fmla="*/ 652781 w 2070428"/>
              <a:gd name="connsiteY258" fmla="*/ 632884 h 2231790"/>
              <a:gd name="connsiteX259" fmla="*/ 655321 w 2070428"/>
              <a:gd name="connsiteY259" fmla="*/ 760762 h 2231790"/>
              <a:gd name="connsiteX260" fmla="*/ 657861 w 2070428"/>
              <a:gd name="connsiteY260" fmla="*/ 919380 h 2231790"/>
              <a:gd name="connsiteX261" fmla="*/ 660401 w 2070428"/>
              <a:gd name="connsiteY261" fmla="*/ 1092445 h 2231790"/>
              <a:gd name="connsiteX262" fmla="*/ 662941 w 2070428"/>
              <a:gd name="connsiteY262" fmla="*/ 1262710 h 2231790"/>
              <a:gd name="connsiteX263" fmla="*/ 665481 w 2070428"/>
              <a:gd name="connsiteY263" fmla="*/ 1413697 h 2231790"/>
              <a:gd name="connsiteX264" fmla="*/ 668021 w 2070428"/>
              <a:gd name="connsiteY264" fmla="*/ 1531290 h 2231790"/>
              <a:gd name="connsiteX265" fmla="*/ 670561 w 2070428"/>
              <a:gd name="connsiteY265" fmla="*/ 1605057 h 2231790"/>
              <a:gd name="connsiteX266" fmla="*/ 673101 w 2070428"/>
              <a:gd name="connsiteY266" fmla="*/ 1629160 h 2231790"/>
              <a:gd name="connsiteX267" fmla="*/ 675641 w 2070428"/>
              <a:gd name="connsiteY267" fmla="*/ 1602796 h 2231790"/>
              <a:gd name="connsiteX268" fmla="*/ 678181 w 2070428"/>
              <a:gd name="connsiteY268" fmla="*/ 1530121 h 2231790"/>
              <a:gd name="connsiteX269" fmla="*/ 680721 w 2070428"/>
              <a:gd name="connsiteY269" fmla="*/ 1419687 h 2231790"/>
              <a:gd name="connsiteX270" fmla="*/ 683261 w 2070428"/>
              <a:gd name="connsiteY270" fmla="*/ 1283467 h 2231790"/>
              <a:gd name="connsiteX271" fmla="*/ 685801 w 2070428"/>
              <a:gd name="connsiteY271" fmla="*/ 1135563 h 2231790"/>
              <a:gd name="connsiteX272" fmla="*/ 688341 w 2070428"/>
              <a:gd name="connsiteY272" fmla="*/ 990756 h 2231790"/>
              <a:gd name="connsiteX273" fmla="*/ 690881 w 2070428"/>
              <a:gd name="connsiteY273" fmla="*/ 863025 h 2231790"/>
              <a:gd name="connsiteX274" fmla="*/ 693421 w 2070428"/>
              <a:gd name="connsiteY274" fmla="*/ 764198 h 2231790"/>
              <a:gd name="connsiteX275" fmla="*/ 695961 w 2070428"/>
              <a:gd name="connsiteY275" fmla="*/ 702864 h 2231790"/>
              <a:gd name="connsiteX276" fmla="*/ 698501 w 2070428"/>
              <a:gd name="connsiteY276" fmla="*/ 683635 h 2231790"/>
              <a:gd name="connsiteX277" fmla="*/ 701041 w 2070428"/>
              <a:gd name="connsiteY277" fmla="*/ 706836 h 2231790"/>
              <a:gd name="connsiteX278" fmla="*/ 703581 w 2070428"/>
              <a:gd name="connsiteY278" fmla="*/ 768622 h 2231790"/>
              <a:gd name="connsiteX279" fmla="*/ 706121 w 2070428"/>
              <a:gd name="connsiteY279" fmla="*/ 861512 h 2231790"/>
              <a:gd name="connsiteX280" fmla="*/ 708661 w 2070428"/>
              <a:gd name="connsiteY280" fmla="*/ 975259 h 2231790"/>
              <a:gd name="connsiteX281" fmla="*/ 711201 w 2070428"/>
              <a:gd name="connsiteY281" fmla="*/ 1097970 h 2231790"/>
              <a:gd name="connsiteX282" fmla="*/ 713741 w 2070428"/>
              <a:gd name="connsiteY282" fmla="*/ 1217338 h 2231790"/>
              <a:gd name="connsiteX283" fmla="*/ 716281 w 2070428"/>
              <a:gd name="connsiteY283" fmla="*/ 1321881 h 2231790"/>
              <a:gd name="connsiteX284" fmla="*/ 718821 w 2070428"/>
              <a:gd name="connsiteY284" fmla="*/ 1402036 h 2231790"/>
              <a:gd name="connsiteX285" fmla="*/ 721361 w 2070428"/>
              <a:gd name="connsiteY285" fmla="*/ 1451037 h 2231790"/>
              <a:gd name="connsiteX286" fmla="*/ 723901 w 2070428"/>
              <a:gd name="connsiteY286" fmla="*/ 1465464 h 2231790"/>
              <a:gd name="connsiteX287" fmla="*/ 726441 w 2070428"/>
              <a:gd name="connsiteY287" fmla="*/ 1445442 h 2231790"/>
              <a:gd name="connsiteX288" fmla="*/ 728981 w 2070428"/>
              <a:gd name="connsiteY288" fmla="*/ 1394479 h 2231790"/>
              <a:gd name="connsiteX289" fmla="*/ 731521 w 2070428"/>
              <a:gd name="connsiteY289" fmla="*/ 1318971 h 2231790"/>
              <a:gd name="connsiteX290" fmla="*/ 734061 w 2070428"/>
              <a:gd name="connsiteY290" fmla="*/ 1227436 h 2231790"/>
              <a:gd name="connsiteX291" fmla="*/ 736601 w 2070428"/>
              <a:gd name="connsiteY291" fmla="*/ 1129575 h 2231790"/>
              <a:gd name="connsiteX292" fmla="*/ 739141 w 2070428"/>
              <a:gd name="connsiteY292" fmla="*/ 1035248 h 2231790"/>
              <a:gd name="connsiteX293" fmla="*/ 741681 w 2070428"/>
              <a:gd name="connsiteY293" fmla="*/ 953486 h 2231790"/>
              <a:gd name="connsiteX294" fmla="*/ 744222 w 2070428"/>
              <a:gd name="connsiteY294" fmla="*/ 891630 h 2231790"/>
              <a:gd name="connsiteX295" fmla="*/ 746761 w 2070428"/>
              <a:gd name="connsiteY295" fmla="*/ 854680 h 2231790"/>
              <a:gd name="connsiteX296" fmla="*/ 749301 w 2070428"/>
              <a:gd name="connsiteY296" fmla="*/ 844911 h 2231790"/>
              <a:gd name="connsiteX297" fmla="*/ 751841 w 2070428"/>
              <a:gd name="connsiteY297" fmla="*/ 861784 h 2231790"/>
              <a:gd name="connsiteX298" fmla="*/ 754381 w 2070428"/>
              <a:gd name="connsiteY298" fmla="*/ 902146 h 2231790"/>
              <a:gd name="connsiteX299" fmla="*/ 756922 w 2070428"/>
              <a:gd name="connsiteY299" fmla="*/ 960686 h 2231790"/>
              <a:gd name="connsiteX300" fmla="*/ 759461 w 2070428"/>
              <a:gd name="connsiteY300" fmla="*/ 1030590 h 2231790"/>
              <a:gd name="connsiteX301" fmla="*/ 762001 w 2070428"/>
              <a:gd name="connsiteY301" fmla="*/ 1104304 h 2231790"/>
              <a:gd name="connsiteX302" fmla="*/ 764542 w 2070428"/>
              <a:gd name="connsiteY302" fmla="*/ 1174350 h 2231790"/>
              <a:gd name="connsiteX303" fmla="*/ 767082 w 2070428"/>
              <a:gd name="connsiteY303" fmla="*/ 1234070 h 2231790"/>
              <a:gd name="connsiteX304" fmla="*/ 769622 w 2070428"/>
              <a:gd name="connsiteY304" fmla="*/ 1278262 h 2231790"/>
              <a:gd name="connsiteX305" fmla="*/ 772161 w 2070428"/>
              <a:gd name="connsiteY305" fmla="*/ 1303618 h 2231790"/>
              <a:gd name="connsiteX306" fmla="*/ 774701 w 2070428"/>
              <a:gd name="connsiteY306" fmla="*/ 1308943 h 2231790"/>
              <a:gd name="connsiteX307" fmla="*/ 777242 w 2070428"/>
              <a:gd name="connsiteY307" fmla="*/ 1295149 h 2231790"/>
              <a:gd name="connsiteX308" fmla="*/ 779782 w 2070428"/>
              <a:gd name="connsiteY308" fmla="*/ 1265017 h 2231790"/>
              <a:gd name="connsiteX309" fmla="*/ 782322 w 2070428"/>
              <a:gd name="connsiteY309" fmla="*/ 1222791 h 2231790"/>
              <a:gd name="connsiteX310" fmla="*/ 784862 w 2070428"/>
              <a:gd name="connsiteY310" fmla="*/ 1173632 h 2231790"/>
              <a:gd name="connsiteX311" fmla="*/ 787402 w 2070428"/>
              <a:gd name="connsiteY311" fmla="*/ 1123022 h 2231790"/>
              <a:gd name="connsiteX312" fmla="*/ 789942 w 2070428"/>
              <a:gd name="connsiteY312" fmla="*/ 1076157 h 2231790"/>
              <a:gd name="connsiteX313" fmla="*/ 792482 w 2070428"/>
              <a:gd name="connsiteY313" fmla="*/ 1037429 h 2231790"/>
              <a:gd name="connsiteX314" fmla="*/ 795022 w 2070428"/>
              <a:gd name="connsiteY314" fmla="*/ 1010015 h 2231790"/>
              <a:gd name="connsiteX315" fmla="*/ 797562 w 2070428"/>
              <a:gd name="connsiteY315" fmla="*/ 995632 h 2231790"/>
              <a:gd name="connsiteX316" fmla="*/ 800102 w 2070428"/>
              <a:gd name="connsiteY316" fmla="*/ 994472 h 2231790"/>
              <a:gd name="connsiteX317" fmla="*/ 802642 w 2070428"/>
              <a:gd name="connsiteY317" fmla="*/ 1005299 h 2231790"/>
              <a:gd name="connsiteX318" fmla="*/ 805182 w 2070428"/>
              <a:gd name="connsiteY318" fmla="*/ 1025710 h 2231790"/>
              <a:gd name="connsiteX319" fmla="*/ 807722 w 2070428"/>
              <a:gd name="connsiteY319" fmla="*/ 1052496 h 2231790"/>
              <a:gd name="connsiteX320" fmla="*/ 810262 w 2070428"/>
              <a:gd name="connsiteY320" fmla="*/ 1082078 h 2231790"/>
              <a:gd name="connsiteX321" fmla="*/ 812802 w 2070428"/>
              <a:gd name="connsiteY321" fmla="*/ 1110943 h 2231790"/>
              <a:gd name="connsiteX322" fmla="*/ 815342 w 2070428"/>
              <a:gd name="connsiteY322" fmla="*/ 1136043 h 2231790"/>
              <a:gd name="connsiteX323" fmla="*/ 817882 w 2070428"/>
              <a:gd name="connsiteY323" fmla="*/ 1155114 h 2231790"/>
              <a:gd name="connsiteX324" fmla="*/ 820422 w 2070428"/>
              <a:gd name="connsiteY324" fmla="*/ 1166865 h 2231790"/>
              <a:gd name="connsiteX325" fmla="*/ 822961 w 2070428"/>
              <a:gd name="connsiteY325" fmla="*/ 1171046 h 2231790"/>
              <a:gd name="connsiteX326" fmla="*/ 825501 w 2070428"/>
              <a:gd name="connsiteY326" fmla="*/ 1168380 h 2231790"/>
              <a:gd name="connsiteX327" fmla="*/ 828041 w 2070428"/>
              <a:gd name="connsiteY327" fmla="*/ 1160375 h 2231790"/>
              <a:gd name="connsiteX328" fmla="*/ 830581 w 2070428"/>
              <a:gd name="connsiteY328" fmla="*/ 1149051 h 2231790"/>
              <a:gd name="connsiteX329" fmla="*/ 833121 w 2070428"/>
              <a:gd name="connsiteY329" fmla="*/ 1136629 h 2231790"/>
              <a:gd name="connsiteX330" fmla="*/ 835661 w 2070428"/>
              <a:gd name="connsiteY330" fmla="*/ 1125198 h 2231790"/>
              <a:gd name="connsiteX331" fmla="*/ 838201 w 2070428"/>
              <a:gd name="connsiteY331" fmla="*/ 1116437 h 2231790"/>
              <a:gd name="connsiteX332" fmla="*/ 840741 w 2070428"/>
              <a:gd name="connsiteY332" fmla="*/ 1111397 h 2231790"/>
              <a:gd name="connsiteX333" fmla="*/ 843281 w 2070428"/>
              <a:gd name="connsiteY333" fmla="*/ 1110391 h 2231790"/>
              <a:gd name="connsiteX334" fmla="*/ 845821 w 2070428"/>
              <a:gd name="connsiteY334" fmla="*/ 1112983 h 2231790"/>
              <a:gd name="connsiteX335" fmla="*/ 848361 w 2070428"/>
              <a:gd name="connsiteY335" fmla="*/ 1118095 h 2231790"/>
              <a:gd name="connsiteX336" fmla="*/ 850901 w 2070428"/>
              <a:gd name="connsiteY336" fmla="*/ 1124196 h 2231790"/>
              <a:gd name="connsiteX337" fmla="*/ 853441 w 2070428"/>
              <a:gd name="connsiteY337" fmla="*/ 1129561 h 2231790"/>
              <a:gd name="connsiteX338" fmla="*/ 855981 w 2070428"/>
              <a:gd name="connsiteY338" fmla="*/ 1132544 h 2231790"/>
              <a:gd name="connsiteX339" fmla="*/ 858521 w 2070428"/>
              <a:gd name="connsiteY339" fmla="*/ 1131859 h 2231790"/>
              <a:gd name="connsiteX340" fmla="*/ 861061 w 2070428"/>
              <a:gd name="connsiteY340" fmla="*/ 1126791 h 2231790"/>
              <a:gd name="connsiteX341" fmla="*/ 863601 w 2070428"/>
              <a:gd name="connsiteY341" fmla="*/ 1117342 h 2231790"/>
              <a:gd name="connsiteX342" fmla="*/ 866141 w 2070428"/>
              <a:gd name="connsiteY342" fmla="*/ 1104272 h 2231790"/>
              <a:gd name="connsiteX343" fmla="*/ 868681 w 2070428"/>
              <a:gd name="connsiteY343" fmla="*/ 1089032 h 2231790"/>
              <a:gd name="connsiteX344" fmla="*/ 871221 w 2070428"/>
              <a:gd name="connsiteY344" fmla="*/ 1073595 h 2231790"/>
              <a:gd name="connsiteX345" fmla="*/ 873761 w 2070428"/>
              <a:gd name="connsiteY345" fmla="*/ 1060212 h 2231790"/>
              <a:gd name="connsiteX346" fmla="*/ 876301 w 2070428"/>
              <a:gd name="connsiteY346" fmla="*/ 1051110 h 2231790"/>
              <a:gd name="connsiteX347" fmla="*/ 878841 w 2070428"/>
              <a:gd name="connsiteY347" fmla="*/ 1048180 h 2231790"/>
              <a:gd name="connsiteX348" fmla="*/ 881381 w 2070428"/>
              <a:gd name="connsiteY348" fmla="*/ 1052692 h 2231790"/>
              <a:gd name="connsiteX349" fmla="*/ 883921 w 2070428"/>
              <a:gd name="connsiteY349" fmla="*/ 1065077 h 2231790"/>
              <a:gd name="connsiteX350" fmla="*/ 886461 w 2070428"/>
              <a:gd name="connsiteY350" fmla="*/ 1084800 h 2231790"/>
              <a:gd name="connsiteX351" fmla="*/ 889000 w 2070428"/>
              <a:gd name="connsiteY351" fmla="*/ 1110354 h 2231790"/>
              <a:gd name="connsiteX352" fmla="*/ 891540 w 2070428"/>
              <a:gd name="connsiteY352" fmla="*/ 1139370 h 2231790"/>
              <a:gd name="connsiteX353" fmla="*/ 894080 w 2070428"/>
              <a:gd name="connsiteY353" fmla="*/ 1168852 h 2231790"/>
              <a:gd name="connsiteX354" fmla="*/ 896620 w 2070428"/>
              <a:gd name="connsiteY354" fmla="*/ 1195485 h 2231790"/>
              <a:gd name="connsiteX355" fmla="*/ 899160 w 2070428"/>
              <a:gd name="connsiteY355" fmla="*/ 1216018 h 2231790"/>
              <a:gd name="connsiteX356" fmla="*/ 901700 w 2070428"/>
              <a:gd name="connsiteY356" fmla="*/ 1227646 h 2231790"/>
              <a:gd name="connsiteX357" fmla="*/ 904240 w 2070428"/>
              <a:gd name="connsiteY357" fmla="*/ 1228372 h 2231790"/>
              <a:gd name="connsiteX358" fmla="*/ 906780 w 2070428"/>
              <a:gd name="connsiteY358" fmla="*/ 1217285 h 2231790"/>
              <a:gd name="connsiteX359" fmla="*/ 909320 w 2070428"/>
              <a:gd name="connsiteY359" fmla="*/ 1194733 h 2231790"/>
              <a:gd name="connsiteX360" fmla="*/ 911860 w 2070428"/>
              <a:gd name="connsiteY360" fmla="*/ 1162356 h 2231790"/>
              <a:gd name="connsiteX361" fmla="*/ 914400 w 2070428"/>
              <a:gd name="connsiteY361" fmla="*/ 1122975 h 2231790"/>
              <a:gd name="connsiteX362" fmla="*/ 916940 w 2070428"/>
              <a:gd name="connsiteY362" fmla="*/ 1080343 h 2231790"/>
              <a:gd name="connsiteX363" fmla="*/ 919480 w 2070428"/>
              <a:gd name="connsiteY363" fmla="*/ 1038778 h 2231790"/>
              <a:gd name="connsiteX364" fmla="*/ 922020 w 2070428"/>
              <a:gd name="connsiteY364" fmla="*/ 1002715 h 2231790"/>
              <a:gd name="connsiteX365" fmla="*/ 924560 w 2070428"/>
              <a:gd name="connsiteY365" fmla="*/ 976231 h 2231790"/>
              <a:gd name="connsiteX366" fmla="*/ 927100 w 2070428"/>
              <a:gd name="connsiteY366" fmla="*/ 962580 h 2231790"/>
              <a:gd name="connsiteX367" fmla="*/ 929640 w 2070428"/>
              <a:gd name="connsiteY367" fmla="*/ 963811 h 2231790"/>
              <a:gd name="connsiteX368" fmla="*/ 932180 w 2070428"/>
              <a:gd name="connsiteY368" fmla="*/ 980490 h 2231790"/>
              <a:gd name="connsiteX369" fmla="*/ 934720 w 2070428"/>
              <a:gd name="connsiteY369" fmla="*/ 1011582 h 2231790"/>
              <a:gd name="connsiteX370" fmla="*/ 937260 w 2070428"/>
              <a:gd name="connsiteY370" fmla="*/ 1054495 h 2231790"/>
              <a:gd name="connsiteX371" fmla="*/ 939800 w 2070428"/>
              <a:gd name="connsiteY371" fmla="*/ 1105298 h 2231790"/>
              <a:gd name="connsiteX372" fmla="*/ 942340 w 2070428"/>
              <a:gd name="connsiteY372" fmla="*/ 1159088 h 2231790"/>
              <a:gd name="connsiteX373" fmla="*/ 944880 w 2070428"/>
              <a:gd name="connsiteY373" fmla="*/ 1210469 h 2231790"/>
              <a:gd name="connsiteX374" fmla="*/ 947420 w 2070428"/>
              <a:gd name="connsiteY374" fmla="*/ 1254108 h 2231790"/>
              <a:gd name="connsiteX375" fmla="*/ 949960 w 2070428"/>
              <a:gd name="connsiteY375" fmla="*/ 1285291 h 2231790"/>
              <a:gd name="connsiteX376" fmla="*/ 952500 w 2070428"/>
              <a:gd name="connsiteY376" fmla="*/ 1300439 h 2231790"/>
              <a:gd name="connsiteX377" fmla="*/ 955039 w 2070428"/>
              <a:gd name="connsiteY377" fmla="*/ 1297512 h 2231790"/>
              <a:gd name="connsiteX378" fmla="*/ 957579 w 2070428"/>
              <a:gd name="connsiteY378" fmla="*/ 1276264 h 2231790"/>
              <a:gd name="connsiteX379" fmla="*/ 960119 w 2070428"/>
              <a:gd name="connsiteY379" fmla="*/ 1238325 h 2231790"/>
              <a:gd name="connsiteX380" fmla="*/ 962659 w 2070428"/>
              <a:gd name="connsiteY380" fmla="*/ 1187074 h 2231790"/>
              <a:gd name="connsiteX381" fmla="*/ 965199 w 2070428"/>
              <a:gd name="connsiteY381" fmla="*/ 1127337 h 2231790"/>
              <a:gd name="connsiteX382" fmla="*/ 967739 w 2070428"/>
              <a:gd name="connsiteY382" fmla="*/ 1064927 h 2231790"/>
              <a:gd name="connsiteX383" fmla="*/ 970279 w 2070428"/>
              <a:gd name="connsiteY383" fmla="*/ 1006066 h 2231790"/>
              <a:gd name="connsiteX384" fmla="*/ 972819 w 2070428"/>
              <a:gd name="connsiteY384" fmla="*/ 956755 h 2231790"/>
              <a:gd name="connsiteX385" fmla="*/ 975359 w 2070428"/>
              <a:gd name="connsiteY385" fmla="*/ 922156 h 2231790"/>
              <a:gd name="connsiteX386" fmla="*/ 977899 w 2070428"/>
              <a:gd name="connsiteY386" fmla="*/ 906046 h 2231790"/>
              <a:gd name="connsiteX387" fmla="*/ 980439 w 2070428"/>
              <a:gd name="connsiteY387" fmla="*/ 910403 h 2231790"/>
              <a:gd name="connsiteX388" fmla="*/ 982979 w 2070428"/>
              <a:gd name="connsiteY388" fmla="*/ 935171 h 2231790"/>
              <a:gd name="connsiteX389" fmla="*/ 985519 w 2070428"/>
              <a:gd name="connsiteY389" fmla="*/ 978232 h 2231790"/>
              <a:gd name="connsiteX390" fmla="*/ 988059 w 2070428"/>
              <a:gd name="connsiteY390" fmla="*/ 1035587 h 2231790"/>
              <a:gd name="connsiteX391" fmla="*/ 990599 w 2070428"/>
              <a:gd name="connsiteY391" fmla="*/ 1101731 h 2231790"/>
              <a:gd name="connsiteX392" fmla="*/ 993139 w 2070428"/>
              <a:gd name="connsiteY392" fmla="*/ 1170192 h 2231790"/>
              <a:gd name="connsiteX393" fmla="*/ 995679 w 2070428"/>
              <a:gd name="connsiteY393" fmla="*/ 1234172 h 2231790"/>
              <a:gd name="connsiteX394" fmla="*/ 998219 w 2070428"/>
              <a:gd name="connsiteY394" fmla="*/ 1287234 h 2231790"/>
              <a:gd name="connsiteX395" fmla="*/ 1000759 w 2070428"/>
              <a:gd name="connsiteY395" fmla="*/ 1323956 h 2231790"/>
              <a:gd name="connsiteX396" fmla="*/ 1003299 w 2070428"/>
              <a:gd name="connsiteY396" fmla="*/ 1340491 h 2231790"/>
              <a:gd name="connsiteX397" fmla="*/ 1005839 w 2070428"/>
              <a:gd name="connsiteY397" fmla="*/ 1334977 h 2231790"/>
              <a:gd name="connsiteX398" fmla="*/ 1008379 w 2070428"/>
              <a:gd name="connsiteY398" fmla="*/ 1307739 h 2231790"/>
              <a:gd name="connsiteX399" fmla="*/ 1010919 w 2070428"/>
              <a:gd name="connsiteY399" fmla="*/ 1261283 h 2231790"/>
              <a:gd name="connsiteX400" fmla="*/ 1013459 w 2070428"/>
              <a:gd name="connsiteY400" fmla="*/ 1200057 h 2231790"/>
              <a:gd name="connsiteX401" fmla="*/ 1015999 w 2070428"/>
              <a:gd name="connsiteY401" fmla="*/ 1130024 h 2231790"/>
              <a:gd name="connsiteX402" fmla="*/ 1018538 w 2070428"/>
              <a:gd name="connsiteY402" fmla="*/ 1058068 h 2231790"/>
              <a:gd name="connsiteX403" fmla="*/ 1021078 w 2070428"/>
              <a:gd name="connsiteY403" fmla="*/ 991313 h 2231790"/>
              <a:gd name="connsiteX404" fmla="*/ 1023618 w 2070428"/>
              <a:gd name="connsiteY404" fmla="*/ 936402 h 2231790"/>
              <a:gd name="connsiteX405" fmla="*/ 1026158 w 2070428"/>
              <a:gd name="connsiteY405" fmla="*/ 898833 h 2231790"/>
              <a:gd name="connsiteX406" fmla="*/ 1028698 w 2070428"/>
              <a:gd name="connsiteY406" fmla="*/ 882399 h 2231790"/>
              <a:gd name="connsiteX407" fmla="*/ 1031238 w 2070428"/>
              <a:gd name="connsiteY407" fmla="*/ 888802 h 2231790"/>
              <a:gd name="connsiteX408" fmla="*/ 1033778 w 2070428"/>
              <a:gd name="connsiteY408" fmla="*/ 917473 h 2231790"/>
              <a:gd name="connsiteX409" fmla="*/ 1036318 w 2070428"/>
              <a:gd name="connsiteY409" fmla="*/ 965626 h 2231790"/>
              <a:gd name="connsiteX410" fmla="*/ 1038858 w 2070428"/>
              <a:gd name="connsiteY410" fmla="*/ 1028533 h 2231790"/>
              <a:gd name="connsiteX411" fmla="*/ 1041398 w 2070428"/>
              <a:gd name="connsiteY411" fmla="*/ 1099991 h 2231790"/>
              <a:gd name="connsiteX412" fmla="*/ 1043938 w 2070428"/>
              <a:gd name="connsiteY412" fmla="*/ 1172945 h 2231790"/>
              <a:gd name="connsiteX413" fmla="*/ 1046478 w 2070428"/>
              <a:gd name="connsiteY413" fmla="*/ 1240193 h 2231790"/>
              <a:gd name="connsiteX414" fmla="*/ 1049018 w 2070428"/>
              <a:gd name="connsiteY414" fmla="*/ 1295104 h 2231790"/>
              <a:gd name="connsiteX415" fmla="*/ 1051558 w 2070428"/>
              <a:gd name="connsiteY415" fmla="*/ 1332283 h 2231790"/>
              <a:gd name="connsiteX416" fmla="*/ 1054098 w 2070428"/>
              <a:gd name="connsiteY416" fmla="*/ 1348106 h 2231790"/>
              <a:gd name="connsiteX417" fmla="*/ 1056638 w 2070428"/>
              <a:gd name="connsiteY417" fmla="*/ 1341079 h 2231790"/>
              <a:gd name="connsiteX418" fmla="*/ 1059178 w 2070428"/>
              <a:gd name="connsiteY418" fmla="*/ 1311979 h 2231790"/>
              <a:gd name="connsiteX419" fmla="*/ 1061718 w 2070428"/>
              <a:gd name="connsiteY419" fmla="*/ 1263767 h 2231790"/>
              <a:gd name="connsiteX420" fmla="*/ 1064258 w 2070428"/>
              <a:gd name="connsiteY420" fmla="*/ 1201287 h 2231790"/>
              <a:gd name="connsiteX421" fmla="*/ 1066798 w 2070428"/>
              <a:gd name="connsiteY421" fmla="*/ 1130770 h 2231790"/>
              <a:gd name="connsiteX422" fmla="*/ 1069338 w 2070428"/>
              <a:gd name="connsiteY422" fmla="*/ 1059209 h 2231790"/>
              <a:gd name="connsiteX423" fmla="*/ 1071878 w 2070428"/>
              <a:gd name="connsiteY423" fmla="*/ 993652 h 2231790"/>
              <a:gd name="connsiteX424" fmla="*/ 1074418 w 2070428"/>
              <a:gd name="connsiteY424" fmla="*/ 940504 h 2231790"/>
              <a:gd name="connsiteX425" fmla="*/ 1076958 w 2070428"/>
              <a:gd name="connsiteY425" fmla="*/ 904889 h 2231790"/>
              <a:gd name="connsiteX426" fmla="*/ 1079498 w 2070428"/>
              <a:gd name="connsiteY426" fmla="*/ 890155 h 2231790"/>
              <a:gd name="connsiteX427" fmla="*/ 1082038 w 2070428"/>
              <a:gd name="connsiteY427" fmla="*/ 897553 h 2231790"/>
              <a:gd name="connsiteX428" fmla="*/ 1084577 w 2070428"/>
              <a:gd name="connsiteY428" fmla="*/ 926130 h 2231790"/>
              <a:gd name="connsiteX429" fmla="*/ 1087117 w 2070428"/>
              <a:gd name="connsiteY429" fmla="*/ 972849 h 2231790"/>
              <a:gd name="connsiteX430" fmla="*/ 1089657 w 2070428"/>
              <a:gd name="connsiteY430" fmla="*/ 1032913 h 2231790"/>
              <a:gd name="connsiteX431" fmla="*/ 1092197 w 2070428"/>
              <a:gd name="connsiteY431" fmla="*/ 1100261 h 2231790"/>
              <a:gd name="connsiteX432" fmla="*/ 1094737 w 2070428"/>
              <a:gd name="connsiteY432" fmla="*/ 1168185 h 2231790"/>
              <a:gd name="connsiteX433" fmla="*/ 1097277 w 2070428"/>
              <a:gd name="connsiteY433" fmla="*/ 1230010 h 2231790"/>
              <a:gd name="connsiteX434" fmla="*/ 1099817 w 2070428"/>
              <a:gd name="connsiteY434" fmla="*/ 1279753 h 2231790"/>
              <a:gd name="connsiteX435" fmla="*/ 1102357 w 2070428"/>
              <a:gd name="connsiteY435" fmla="*/ 1312711 h 2231790"/>
              <a:gd name="connsiteX436" fmla="*/ 1104897 w 2070428"/>
              <a:gd name="connsiteY436" fmla="*/ 1325913 h 2231790"/>
              <a:gd name="connsiteX437" fmla="*/ 1107437 w 2070428"/>
              <a:gd name="connsiteY437" fmla="*/ 1318386 h 2231790"/>
              <a:gd name="connsiteX438" fmla="*/ 1109977 w 2070428"/>
              <a:gd name="connsiteY438" fmla="*/ 1291220 h 2231790"/>
              <a:gd name="connsiteX439" fmla="*/ 1112517 w 2070428"/>
              <a:gd name="connsiteY439" fmla="*/ 1247429 h 2231790"/>
              <a:gd name="connsiteX440" fmla="*/ 1115057 w 2070428"/>
              <a:gd name="connsiteY440" fmla="*/ 1191616 h 2231790"/>
              <a:gd name="connsiteX441" fmla="*/ 1117597 w 2070428"/>
              <a:gd name="connsiteY441" fmla="*/ 1129485 h 2231790"/>
              <a:gd name="connsiteX442" fmla="*/ 1120137 w 2070428"/>
              <a:gd name="connsiteY442" fmla="*/ 1067254 h 2231790"/>
              <a:gd name="connsiteX443" fmla="*/ 1122677 w 2070428"/>
              <a:gd name="connsiteY443" fmla="*/ 1011027 h 2231790"/>
              <a:gd name="connsiteX444" fmla="*/ 1125217 w 2070428"/>
              <a:gd name="connsiteY444" fmla="*/ 966186 h 2231790"/>
              <a:gd name="connsiteX445" fmla="*/ 1127757 w 2070428"/>
              <a:gd name="connsiteY445" fmla="*/ 936871 h 2231790"/>
              <a:gd name="connsiteX446" fmla="*/ 1130297 w 2070428"/>
              <a:gd name="connsiteY446" fmla="*/ 925596 h 2231790"/>
              <a:gd name="connsiteX447" fmla="*/ 1132837 w 2070428"/>
              <a:gd name="connsiteY447" fmla="*/ 933030 h 2231790"/>
              <a:gd name="connsiteX448" fmla="*/ 1135377 w 2070428"/>
              <a:gd name="connsiteY448" fmla="*/ 957978 h 2231790"/>
              <a:gd name="connsiteX449" fmla="*/ 1137917 w 2070428"/>
              <a:gd name="connsiteY449" fmla="*/ 997543 h 2231790"/>
              <a:gd name="connsiteX450" fmla="*/ 1140457 w 2070428"/>
              <a:gd name="connsiteY450" fmla="*/ 1047455 h 2231790"/>
              <a:gd name="connsiteX451" fmla="*/ 1142997 w 2070428"/>
              <a:gd name="connsiteY451" fmla="*/ 1102537 h 2231790"/>
              <a:gd name="connsiteX452" fmla="*/ 1145537 w 2070428"/>
              <a:gd name="connsiteY452" fmla="*/ 1157241 h 2231790"/>
              <a:gd name="connsiteX453" fmla="*/ 1148077 w 2070428"/>
              <a:gd name="connsiteY453" fmla="*/ 1206216 h 2231790"/>
              <a:gd name="connsiteX454" fmla="*/ 1150616 w 2070428"/>
              <a:gd name="connsiteY454" fmla="*/ 1244836 h 2231790"/>
              <a:gd name="connsiteX455" fmla="*/ 1153156 w 2070428"/>
              <a:gd name="connsiteY455" fmla="*/ 1269640 h 2231790"/>
              <a:gd name="connsiteX456" fmla="*/ 1155696 w 2070428"/>
              <a:gd name="connsiteY456" fmla="*/ 1278649 h 2231790"/>
              <a:gd name="connsiteX457" fmla="*/ 1158236 w 2070428"/>
              <a:gd name="connsiteY457" fmla="*/ 1271513 h 2231790"/>
              <a:gd name="connsiteX458" fmla="*/ 1160776 w 2070428"/>
              <a:gd name="connsiteY458" fmla="*/ 1249494 h 2231790"/>
              <a:gd name="connsiteX459" fmla="*/ 1163316 w 2070428"/>
              <a:gd name="connsiteY459" fmla="*/ 1215290 h 2231790"/>
              <a:gd name="connsiteX460" fmla="*/ 1165856 w 2070428"/>
              <a:gd name="connsiteY460" fmla="*/ 1172714 h 2231790"/>
              <a:gd name="connsiteX461" fmla="*/ 1168396 w 2070428"/>
              <a:gd name="connsiteY461" fmla="*/ 1126267 h 2231790"/>
              <a:gd name="connsiteX462" fmla="*/ 1170936 w 2070428"/>
              <a:gd name="connsiteY462" fmla="*/ 1080667 h 2231790"/>
              <a:gd name="connsiteX463" fmla="*/ 1173476 w 2070428"/>
              <a:gd name="connsiteY463" fmla="*/ 1040360 h 2231790"/>
              <a:gd name="connsiteX464" fmla="*/ 1176016 w 2070428"/>
              <a:gd name="connsiteY464" fmla="*/ 1009083 h 2231790"/>
              <a:gd name="connsiteX465" fmla="*/ 1178556 w 2070428"/>
              <a:gd name="connsiteY465" fmla="*/ 989516 h 2231790"/>
              <a:gd name="connsiteX466" fmla="*/ 1181096 w 2070428"/>
              <a:gd name="connsiteY466" fmla="*/ 983052 h 2231790"/>
              <a:gd name="connsiteX467" fmla="*/ 1183636 w 2070428"/>
              <a:gd name="connsiteY467" fmla="*/ 989709 h 2231790"/>
              <a:gd name="connsiteX468" fmla="*/ 1186176 w 2070428"/>
              <a:gd name="connsiteY468" fmla="*/ 1008192 h 2231790"/>
              <a:gd name="connsiteX469" fmla="*/ 1188716 w 2070428"/>
              <a:gd name="connsiteY469" fmla="*/ 1036079 h 2231790"/>
              <a:gd name="connsiteX470" fmla="*/ 1191256 w 2070428"/>
              <a:gd name="connsiteY470" fmla="*/ 1070123 h 2231790"/>
              <a:gd name="connsiteX471" fmla="*/ 1193796 w 2070428"/>
              <a:gd name="connsiteY471" fmla="*/ 1106622 h 2231790"/>
              <a:gd name="connsiteX472" fmla="*/ 1196336 w 2070428"/>
              <a:gd name="connsiteY472" fmla="*/ 1141825 h 2231790"/>
              <a:gd name="connsiteX473" fmla="*/ 1198876 w 2070428"/>
              <a:gd name="connsiteY473" fmla="*/ 1172314 h 2231790"/>
              <a:gd name="connsiteX474" fmla="*/ 1201416 w 2070428"/>
              <a:gd name="connsiteY474" fmla="*/ 1195347 h 2231790"/>
              <a:gd name="connsiteX475" fmla="*/ 1203956 w 2070428"/>
              <a:gd name="connsiteY475" fmla="*/ 1209101 h 2231790"/>
              <a:gd name="connsiteX476" fmla="*/ 1206496 w 2070428"/>
              <a:gd name="connsiteY476" fmla="*/ 1212810 h 2231790"/>
              <a:gd name="connsiteX477" fmla="*/ 1209036 w 2070428"/>
              <a:gd name="connsiteY477" fmla="*/ 1206790 h 2231790"/>
              <a:gd name="connsiteX478" fmla="*/ 1211576 w 2070428"/>
              <a:gd name="connsiteY478" fmla="*/ 1192335 h 2231790"/>
              <a:gd name="connsiteX479" fmla="*/ 1214116 w 2070428"/>
              <a:gd name="connsiteY479" fmla="*/ 1171524 h 2231790"/>
              <a:gd name="connsiteX480" fmla="*/ 1216655 w 2070428"/>
              <a:gd name="connsiteY480" fmla="*/ 1146951 h 2231790"/>
              <a:gd name="connsiteX481" fmla="*/ 1219195 w 2070428"/>
              <a:gd name="connsiteY481" fmla="*/ 1121413 h 2231790"/>
              <a:gd name="connsiteX482" fmla="*/ 1221735 w 2070428"/>
              <a:gd name="connsiteY482" fmla="*/ 1097595 h 2231790"/>
              <a:gd name="connsiteX483" fmla="*/ 1224275 w 2070428"/>
              <a:gd name="connsiteY483" fmla="*/ 1077788 h 2231790"/>
              <a:gd name="connsiteX484" fmla="*/ 1226815 w 2070428"/>
              <a:gd name="connsiteY484" fmla="*/ 1063663 h 2231790"/>
              <a:gd name="connsiteX485" fmla="*/ 1229355 w 2070428"/>
              <a:gd name="connsiteY485" fmla="*/ 1056136 h 2231790"/>
              <a:gd name="connsiteX486" fmla="*/ 1231895 w 2070428"/>
              <a:gd name="connsiteY486" fmla="*/ 1055317 h 2231790"/>
              <a:gd name="connsiteX487" fmla="*/ 1234435 w 2070428"/>
              <a:gd name="connsiteY487" fmla="*/ 1060568 h 2231790"/>
              <a:gd name="connsiteX488" fmla="*/ 1236975 w 2070428"/>
              <a:gd name="connsiteY488" fmla="*/ 1070626 h 2231790"/>
              <a:gd name="connsiteX489" fmla="*/ 1239515 w 2070428"/>
              <a:gd name="connsiteY489" fmla="*/ 1083810 h 2231790"/>
              <a:gd name="connsiteX490" fmla="*/ 1242055 w 2070428"/>
              <a:gd name="connsiteY490" fmla="*/ 1098249 h 2231790"/>
              <a:gd name="connsiteX491" fmla="*/ 1244595 w 2070428"/>
              <a:gd name="connsiteY491" fmla="*/ 1112125 h 2231790"/>
              <a:gd name="connsiteX492" fmla="*/ 1247135 w 2070428"/>
              <a:gd name="connsiteY492" fmla="*/ 1123895 h 2231790"/>
              <a:gd name="connsiteX493" fmla="*/ 1249675 w 2070428"/>
              <a:gd name="connsiteY493" fmla="*/ 1132457 h 2231790"/>
              <a:gd name="connsiteX494" fmla="*/ 1252215 w 2070428"/>
              <a:gd name="connsiteY494" fmla="*/ 1137258 h 2231790"/>
              <a:gd name="connsiteX495" fmla="*/ 1254755 w 2070428"/>
              <a:gd name="connsiteY495" fmla="*/ 1138319 h 2231790"/>
              <a:gd name="connsiteX496" fmla="*/ 1257295 w 2070428"/>
              <a:gd name="connsiteY496" fmla="*/ 1136186 h 2231790"/>
              <a:gd name="connsiteX497" fmla="*/ 1259835 w 2070428"/>
              <a:gd name="connsiteY497" fmla="*/ 1131812 h 2231790"/>
              <a:gd name="connsiteX498" fmla="*/ 1262375 w 2070428"/>
              <a:gd name="connsiteY498" fmla="*/ 1126392 h 2231790"/>
              <a:gd name="connsiteX499" fmla="*/ 1264915 w 2070428"/>
              <a:gd name="connsiteY499" fmla="*/ 1121170 h 2231790"/>
              <a:gd name="connsiteX500" fmla="*/ 1267455 w 2070428"/>
              <a:gd name="connsiteY500" fmla="*/ 1117243 h 2231790"/>
              <a:gd name="connsiteX501" fmla="*/ 2070428 w 2070428"/>
              <a:gd name="connsiteY501" fmla="*/ 1114382 h 223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Lst>
            <a:rect l="l" t="t" r="r" b="b"/>
            <a:pathLst>
              <a:path w="2070428"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cubicBezTo>
                  <a:pt x="49107" y="1068141"/>
                  <a:pt x="49953" y="1091353"/>
                  <a:pt x="50800" y="1114565"/>
                </a:cubicBezTo>
                <a:cubicBezTo>
                  <a:pt x="51646" y="1140207"/>
                  <a:pt x="52493" y="1165848"/>
                  <a:pt x="53339" y="1191490"/>
                </a:cubicBezTo>
                <a:lnTo>
                  <a:pt x="55880" y="1267811"/>
                </a:lnTo>
                <a:cubicBezTo>
                  <a:pt x="56726" y="1290216"/>
                  <a:pt x="57573" y="1312622"/>
                  <a:pt x="58419" y="1335027"/>
                </a:cubicBezTo>
                <a:lnTo>
                  <a:pt x="60960" y="1384963"/>
                </a:lnTo>
                <a:lnTo>
                  <a:pt x="63500" y="1410734"/>
                </a:lnTo>
                <a:lnTo>
                  <a:pt x="66039" y="1407611"/>
                </a:lnTo>
                <a:lnTo>
                  <a:pt x="68580" y="1373708"/>
                </a:lnTo>
                <a:cubicBezTo>
                  <a:pt x="69426" y="1352597"/>
                  <a:pt x="70273" y="1331487"/>
                  <a:pt x="71119" y="1310376"/>
                </a:cubicBezTo>
                <a:cubicBezTo>
                  <a:pt x="71966" y="1281005"/>
                  <a:pt x="72812" y="1251633"/>
                  <a:pt x="73659" y="1222262"/>
                </a:cubicBezTo>
                <a:lnTo>
                  <a:pt x="76200" y="1117006"/>
                </a:lnTo>
                <a:cubicBezTo>
                  <a:pt x="77046" y="1079532"/>
                  <a:pt x="77893" y="1042058"/>
                  <a:pt x="78739" y="1004584"/>
                </a:cubicBezTo>
                <a:lnTo>
                  <a:pt x="81280" y="896360"/>
                </a:lnTo>
                <a:cubicBezTo>
                  <a:pt x="82126" y="865550"/>
                  <a:pt x="82973" y="834741"/>
                  <a:pt x="83819" y="803931"/>
                </a:cubicBezTo>
                <a:cubicBezTo>
                  <a:pt x="84666" y="781917"/>
                  <a:pt x="85512" y="759903"/>
                  <a:pt x="86359" y="737889"/>
                </a:cubicBezTo>
                <a:lnTo>
                  <a:pt x="88900" y="706633"/>
                </a:lnTo>
                <a:lnTo>
                  <a:pt x="91439" y="715350"/>
                </a:lnTo>
                <a:lnTo>
                  <a:pt x="93979" y="765297"/>
                </a:lnTo>
                <a:cubicBezTo>
                  <a:pt x="94826" y="794691"/>
                  <a:pt x="95672" y="824084"/>
                  <a:pt x="96519" y="853478"/>
                </a:cubicBezTo>
                <a:cubicBezTo>
                  <a:pt x="97366" y="893234"/>
                  <a:pt x="98212" y="932989"/>
                  <a:pt x="99059" y="972745"/>
                </a:cubicBezTo>
                <a:lnTo>
                  <a:pt x="101600" y="1112365"/>
                </a:lnTo>
                <a:cubicBezTo>
                  <a:pt x="102446" y="1161236"/>
                  <a:pt x="103293" y="1210107"/>
                  <a:pt x="104139" y="1258978"/>
                </a:cubicBezTo>
                <a:cubicBezTo>
                  <a:pt x="104986" y="1305280"/>
                  <a:pt x="105832" y="1351581"/>
                  <a:pt x="106679" y="1397883"/>
                </a:cubicBezTo>
                <a:cubicBezTo>
                  <a:pt x="107526" y="1436762"/>
                  <a:pt x="108372" y="1475641"/>
                  <a:pt x="109219" y="1514520"/>
                </a:cubicBezTo>
                <a:cubicBezTo>
                  <a:pt x="110066" y="1541677"/>
                  <a:pt x="110912" y="1568833"/>
                  <a:pt x="111759" y="1595990"/>
                </a:cubicBezTo>
                <a:lnTo>
                  <a:pt x="114300" y="1632475"/>
                </a:lnTo>
                <a:lnTo>
                  <a:pt x="116839" y="1618377"/>
                </a:lnTo>
                <a:lnTo>
                  <a:pt x="119379" y="1553071"/>
                </a:lnTo>
                <a:cubicBezTo>
                  <a:pt x="120226" y="1515766"/>
                  <a:pt x="121072" y="1478462"/>
                  <a:pt x="121919" y="1441157"/>
                </a:cubicBezTo>
                <a:cubicBezTo>
                  <a:pt x="122766" y="1391500"/>
                  <a:pt x="123612" y="1341843"/>
                  <a:pt x="124459" y="1292186"/>
                </a:cubicBezTo>
                <a:cubicBezTo>
                  <a:pt x="125306" y="1234743"/>
                  <a:pt x="126152" y="1177300"/>
                  <a:pt x="126999" y="1119857"/>
                </a:cubicBezTo>
                <a:cubicBezTo>
                  <a:pt x="127846" y="1060156"/>
                  <a:pt x="128692" y="1000456"/>
                  <a:pt x="129539" y="940755"/>
                </a:cubicBezTo>
                <a:cubicBezTo>
                  <a:pt x="130386" y="884752"/>
                  <a:pt x="131232" y="828750"/>
                  <a:pt x="132079" y="772747"/>
                </a:cubicBezTo>
                <a:cubicBezTo>
                  <a:pt x="132926" y="726229"/>
                  <a:pt x="133772" y="679711"/>
                  <a:pt x="134619" y="633193"/>
                </a:cubicBezTo>
                <a:cubicBezTo>
                  <a:pt x="135466" y="601179"/>
                  <a:pt x="136312" y="569165"/>
                  <a:pt x="137159" y="537151"/>
                </a:cubicBezTo>
                <a:lnTo>
                  <a:pt x="139699" y="495758"/>
                </a:lnTo>
                <a:lnTo>
                  <a:pt x="142239" y="514966"/>
                </a:lnTo>
                <a:cubicBezTo>
                  <a:pt x="143086" y="541568"/>
                  <a:pt x="143932" y="568170"/>
                  <a:pt x="144779" y="594772"/>
                </a:cubicBezTo>
                <a:cubicBezTo>
                  <a:pt x="145626" y="639527"/>
                  <a:pt x="146472" y="684281"/>
                  <a:pt x="147319" y="729036"/>
                </a:cubicBezTo>
                <a:cubicBezTo>
                  <a:pt x="148166" y="787998"/>
                  <a:pt x="149012" y="846959"/>
                  <a:pt x="149859" y="905921"/>
                </a:cubicBezTo>
                <a:cubicBezTo>
                  <a:pt x="150706" y="973590"/>
                  <a:pt x="151552" y="1041260"/>
                  <a:pt x="152399" y="1108929"/>
                </a:cubicBezTo>
                <a:cubicBezTo>
                  <a:pt x="153246" y="1178768"/>
                  <a:pt x="154092" y="1248606"/>
                  <a:pt x="154939" y="1318445"/>
                </a:cubicBezTo>
                <a:cubicBezTo>
                  <a:pt x="155786" y="1383511"/>
                  <a:pt x="156632" y="1448577"/>
                  <a:pt x="157479" y="1513643"/>
                </a:cubicBezTo>
                <a:cubicBezTo>
                  <a:pt x="158326" y="1567282"/>
                  <a:pt x="159172" y="1620920"/>
                  <a:pt x="160019" y="1674559"/>
                </a:cubicBezTo>
                <a:cubicBezTo>
                  <a:pt x="160866" y="1711087"/>
                  <a:pt x="161712" y="1747616"/>
                  <a:pt x="162559" y="1784144"/>
                </a:cubicBezTo>
                <a:lnTo>
                  <a:pt x="165099" y="1830065"/>
                </a:lnTo>
                <a:lnTo>
                  <a:pt x="167639" y="1806072"/>
                </a:lnTo>
                <a:cubicBezTo>
                  <a:pt x="168486" y="1774976"/>
                  <a:pt x="169332" y="1743881"/>
                  <a:pt x="170179" y="1712785"/>
                </a:cubicBezTo>
                <a:cubicBezTo>
                  <a:pt x="171026" y="1661125"/>
                  <a:pt x="171872" y="1609464"/>
                  <a:pt x="172719" y="1557804"/>
                </a:cubicBezTo>
                <a:cubicBezTo>
                  <a:pt x="173566" y="1490239"/>
                  <a:pt x="174412" y="1422673"/>
                  <a:pt x="175259" y="1355108"/>
                </a:cubicBezTo>
                <a:cubicBezTo>
                  <a:pt x="176106" y="1278004"/>
                  <a:pt x="176952" y="1200900"/>
                  <a:pt x="177799" y="1123796"/>
                </a:cubicBezTo>
                <a:cubicBezTo>
                  <a:pt x="178646" y="1044625"/>
                  <a:pt x="179492" y="965455"/>
                  <a:pt x="180339" y="886284"/>
                </a:cubicBezTo>
                <a:cubicBezTo>
                  <a:pt x="181186" y="812896"/>
                  <a:pt x="182032" y="739507"/>
                  <a:pt x="182879" y="666119"/>
                </a:cubicBezTo>
                <a:cubicBezTo>
                  <a:pt x="183726" y="605959"/>
                  <a:pt x="184572" y="545798"/>
                  <a:pt x="185419" y="485638"/>
                </a:cubicBezTo>
                <a:cubicBezTo>
                  <a:pt x="186266" y="444990"/>
                  <a:pt x="187112" y="404341"/>
                  <a:pt x="187959" y="363693"/>
                </a:cubicBezTo>
                <a:lnTo>
                  <a:pt x="190499" y="313682"/>
                </a:lnTo>
                <a:lnTo>
                  <a:pt x="193039" y="342089"/>
                </a:lnTo>
                <a:cubicBezTo>
                  <a:pt x="193886" y="377290"/>
                  <a:pt x="194732" y="412491"/>
                  <a:pt x="195579" y="447692"/>
                </a:cubicBezTo>
                <a:cubicBezTo>
                  <a:pt x="196426" y="505638"/>
                  <a:pt x="197272" y="563584"/>
                  <a:pt x="198119" y="621530"/>
                </a:cubicBezTo>
                <a:cubicBezTo>
                  <a:pt x="198966" y="696904"/>
                  <a:pt x="199812" y="772278"/>
                  <a:pt x="200659" y="847652"/>
                </a:cubicBezTo>
                <a:cubicBezTo>
                  <a:pt x="201506" y="933295"/>
                  <a:pt x="202352" y="1018939"/>
                  <a:pt x="203199" y="1104582"/>
                </a:cubicBezTo>
                <a:cubicBezTo>
                  <a:pt x="204046" y="1192176"/>
                  <a:pt x="204892" y="1279770"/>
                  <a:pt x="205739" y="1367364"/>
                </a:cubicBezTo>
                <a:cubicBezTo>
                  <a:pt x="206586" y="1448242"/>
                  <a:pt x="207432" y="1529121"/>
                  <a:pt x="208279" y="1609999"/>
                </a:cubicBezTo>
                <a:cubicBezTo>
                  <a:pt x="209126" y="1676009"/>
                  <a:pt x="209972" y="1742019"/>
                  <a:pt x="210819" y="1808029"/>
                </a:cubicBezTo>
                <a:cubicBezTo>
                  <a:pt x="211666" y="1852356"/>
                  <a:pt x="212512" y="1896682"/>
                  <a:pt x="213359" y="1941009"/>
                </a:cubicBezTo>
                <a:lnTo>
                  <a:pt x="215899" y="1994622"/>
                </a:lnTo>
                <a:lnTo>
                  <a:pt x="218439" y="1962214"/>
                </a:lnTo>
                <a:cubicBezTo>
                  <a:pt x="219286" y="1923337"/>
                  <a:pt x="220132" y="1884461"/>
                  <a:pt x="220979" y="1845584"/>
                </a:cubicBezTo>
                <a:cubicBezTo>
                  <a:pt x="221826" y="1782037"/>
                  <a:pt x="222672" y="1718490"/>
                  <a:pt x="223519" y="1654943"/>
                </a:cubicBezTo>
                <a:cubicBezTo>
                  <a:pt x="224366" y="1572637"/>
                  <a:pt x="225212" y="1490331"/>
                  <a:pt x="226059" y="1408025"/>
                </a:cubicBezTo>
                <a:lnTo>
                  <a:pt x="228600" y="1128434"/>
                </a:lnTo>
                <a:cubicBezTo>
                  <a:pt x="229446" y="1033416"/>
                  <a:pt x="230293" y="938397"/>
                  <a:pt x="231139" y="843379"/>
                </a:cubicBezTo>
                <a:cubicBezTo>
                  <a:pt x="231986" y="755924"/>
                  <a:pt x="232832" y="668469"/>
                  <a:pt x="233679" y="581014"/>
                </a:cubicBezTo>
                <a:cubicBezTo>
                  <a:pt x="234526" y="509891"/>
                  <a:pt x="235372" y="438767"/>
                  <a:pt x="236219" y="367644"/>
                </a:cubicBezTo>
                <a:lnTo>
                  <a:pt x="238760" y="225078"/>
                </a:lnTo>
                <a:lnTo>
                  <a:pt x="241300" y="168398"/>
                </a:lnTo>
                <a:lnTo>
                  <a:pt x="243839" y="204361"/>
                </a:lnTo>
                <a:lnTo>
                  <a:pt x="246380" y="330619"/>
                </a:lnTo>
                <a:cubicBezTo>
                  <a:pt x="247227" y="399025"/>
                  <a:pt x="248073" y="467430"/>
                  <a:pt x="248920" y="535836"/>
                </a:cubicBezTo>
                <a:cubicBezTo>
                  <a:pt x="249767" y="624126"/>
                  <a:pt x="250613" y="712416"/>
                  <a:pt x="251460" y="800706"/>
                </a:cubicBezTo>
                <a:cubicBezTo>
                  <a:pt x="252307" y="900394"/>
                  <a:pt x="253153" y="1000081"/>
                  <a:pt x="254000" y="1099769"/>
                </a:cubicBezTo>
                <a:cubicBezTo>
                  <a:pt x="254847" y="1201137"/>
                  <a:pt x="255693" y="1302504"/>
                  <a:pt x="256540" y="1403872"/>
                </a:cubicBezTo>
                <a:cubicBezTo>
                  <a:pt x="257387" y="1496923"/>
                  <a:pt x="258233" y="1589975"/>
                  <a:pt x="259080" y="1683026"/>
                </a:cubicBezTo>
                <a:cubicBezTo>
                  <a:pt x="259927" y="1758475"/>
                  <a:pt x="260773" y="1833923"/>
                  <a:pt x="261620" y="1909372"/>
                </a:cubicBezTo>
                <a:cubicBezTo>
                  <a:pt x="262467" y="1959573"/>
                  <a:pt x="263313" y="2009773"/>
                  <a:pt x="264160" y="2059974"/>
                </a:cubicBezTo>
                <a:lnTo>
                  <a:pt x="266700" y="2119153"/>
                </a:lnTo>
                <a:lnTo>
                  <a:pt x="269240" y="2080114"/>
                </a:lnTo>
                <a:cubicBezTo>
                  <a:pt x="270087" y="2035315"/>
                  <a:pt x="270933" y="1990515"/>
                  <a:pt x="271780" y="1945716"/>
                </a:cubicBezTo>
                <a:cubicBezTo>
                  <a:pt x="272627" y="1873238"/>
                  <a:pt x="273473" y="1800761"/>
                  <a:pt x="274320" y="1728283"/>
                </a:cubicBezTo>
                <a:cubicBezTo>
                  <a:pt x="275167" y="1635014"/>
                  <a:pt x="276013" y="1541745"/>
                  <a:pt x="276860" y="1448476"/>
                </a:cubicBezTo>
                <a:cubicBezTo>
                  <a:pt x="277707" y="1343422"/>
                  <a:pt x="278553" y="1238369"/>
                  <a:pt x="279400" y="1133315"/>
                </a:cubicBezTo>
                <a:cubicBezTo>
                  <a:pt x="280247" y="1026733"/>
                  <a:pt x="281093" y="920151"/>
                  <a:pt x="281940" y="813569"/>
                </a:cubicBezTo>
                <a:cubicBezTo>
                  <a:pt x="282787" y="715955"/>
                  <a:pt x="283633" y="618342"/>
                  <a:pt x="284480" y="520728"/>
                </a:cubicBezTo>
                <a:cubicBezTo>
                  <a:pt x="285327" y="441784"/>
                  <a:pt x="286173" y="362840"/>
                  <a:pt x="287020" y="283896"/>
                </a:cubicBezTo>
                <a:cubicBezTo>
                  <a:pt x="287867" y="231558"/>
                  <a:pt x="288713" y="179221"/>
                  <a:pt x="289560" y="126883"/>
                </a:cubicBezTo>
                <a:lnTo>
                  <a:pt x="292100" y="65803"/>
                </a:lnTo>
                <a:lnTo>
                  <a:pt x="294640" y="107420"/>
                </a:lnTo>
                <a:cubicBezTo>
                  <a:pt x="295487" y="154414"/>
                  <a:pt x="296333" y="201409"/>
                  <a:pt x="297180" y="248403"/>
                </a:cubicBezTo>
                <a:cubicBezTo>
                  <a:pt x="298027" y="324130"/>
                  <a:pt x="298873" y="399858"/>
                  <a:pt x="299720" y="475585"/>
                </a:cubicBezTo>
                <a:cubicBezTo>
                  <a:pt x="300567" y="572787"/>
                  <a:pt x="301413" y="669989"/>
                  <a:pt x="302260" y="767191"/>
                </a:cubicBezTo>
                <a:cubicBezTo>
                  <a:pt x="303107" y="876440"/>
                  <a:pt x="303953" y="985689"/>
                  <a:pt x="304800" y="1094938"/>
                </a:cubicBezTo>
                <a:cubicBezTo>
                  <a:pt x="305647" y="1205555"/>
                  <a:pt x="306493" y="1316173"/>
                  <a:pt x="307340" y="1426790"/>
                </a:cubicBezTo>
                <a:cubicBezTo>
                  <a:pt x="308187" y="1527893"/>
                  <a:pt x="309033" y="1628997"/>
                  <a:pt x="309880" y="1730100"/>
                </a:cubicBezTo>
                <a:cubicBezTo>
                  <a:pt x="310727" y="1811680"/>
                  <a:pt x="311573" y="1893259"/>
                  <a:pt x="312420" y="1974839"/>
                </a:cubicBezTo>
                <a:cubicBezTo>
                  <a:pt x="313267" y="2028752"/>
                  <a:pt x="314113" y="2082666"/>
                  <a:pt x="314960" y="2136579"/>
                </a:cubicBezTo>
                <a:cubicBezTo>
                  <a:pt x="315807" y="2157366"/>
                  <a:pt x="316653" y="2178154"/>
                  <a:pt x="317500" y="2198941"/>
                </a:cubicBezTo>
                <a:lnTo>
                  <a:pt x="320040" y="2155259"/>
                </a:lnTo>
                <a:cubicBezTo>
                  <a:pt x="320887" y="2106603"/>
                  <a:pt x="321733" y="2057946"/>
                  <a:pt x="322580" y="2009290"/>
                </a:cubicBezTo>
                <a:cubicBezTo>
                  <a:pt x="323427" y="1931158"/>
                  <a:pt x="324273" y="1853025"/>
                  <a:pt x="325120" y="1774893"/>
                </a:cubicBezTo>
                <a:cubicBezTo>
                  <a:pt x="325967" y="1674833"/>
                  <a:pt x="326813" y="1574772"/>
                  <a:pt x="327660" y="1474712"/>
                </a:cubicBezTo>
                <a:cubicBezTo>
                  <a:pt x="328507" y="1362466"/>
                  <a:pt x="329353" y="1250221"/>
                  <a:pt x="330200" y="1137975"/>
                </a:cubicBezTo>
                <a:cubicBezTo>
                  <a:pt x="331047" y="1024530"/>
                  <a:pt x="331893" y="911084"/>
                  <a:pt x="332740" y="797639"/>
                </a:cubicBezTo>
                <a:cubicBezTo>
                  <a:pt x="333587" y="694142"/>
                  <a:pt x="334433" y="590646"/>
                  <a:pt x="335280" y="487149"/>
                </a:cubicBezTo>
                <a:cubicBezTo>
                  <a:pt x="336127" y="403812"/>
                  <a:pt x="336973" y="320474"/>
                  <a:pt x="337820" y="237137"/>
                </a:cubicBezTo>
                <a:cubicBezTo>
                  <a:pt x="338667" y="182221"/>
                  <a:pt x="339513" y="127304"/>
                  <a:pt x="340360" y="72388"/>
                </a:cubicBezTo>
                <a:lnTo>
                  <a:pt x="342900" y="9374"/>
                </a:lnTo>
                <a:lnTo>
                  <a:pt x="345440" y="54600"/>
                </a:lnTo>
                <a:cubicBezTo>
                  <a:pt x="346287" y="104378"/>
                  <a:pt x="347133" y="154156"/>
                  <a:pt x="347980" y="203934"/>
                </a:cubicBezTo>
                <a:cubicBezTo>
                  <a:pt x="348827" y="283616"/>
                  <a:pt x="349673" y="363297"/>
                  <a:pt x="350520" y="442979"/>
                </a:cubicBezTo>
                <a:cubicBezTo>
                  <a:pt x="351367" y="544811"/>
                  <a:pt x="352213" y="646644"/>
                  <a:pt x="353060" y="748476"/>
                </a:cubicBezTo>
                <a:cubicBezTo>
                  <a:pt x="353907" y="862506"/>
                  <a:pt x="354753" y="976537"/>
                  <a:pt x="355600" y="1090567"/>
                </a:cubicBezTo>
                <a:cubicBezTo>
                  <a:pt x="356447" y="1205622"/>
                  <a:pt x="357293" y="1320678"/>
                  <a:pt x="358140" y="1435733"/>
                </a:cubicBezTo>
                <a:cubicBezTo>
                  <a:pt x="358987" y="1540519"/>
                  <a:pt x="359833" y="1645304"/>
                  <a:pt x="360680" y="1750090"/>
                </a:cubicBezTo>
                <a:cubicBezTo>
                  <a:pt x="361527" y="1834302"/>
                  <a:pt x="362373" y="1918513"/>
                  <a:pt x="363220" y="2002725"/>
                </a:cubicBezTo>
                <a:cubicBezTo>
                  <a:pt x="364067" y="2058069"/>
                  <a:pt x="364913" y="2113413"/>
                  <a:pt x="365760" y="2168757"/>
                </a:cubicBezTo>
                <a:lnTo>
                  <a:pt x="368300" y="2231789"/>
                </a:lnTo>
                <a:lnTo>
                  <a:pt x="370840" y="2185538"/>
                </a:lnTo>
                <a:cubicBezTo>
                  <a:pt x="371687" y="2135179"/>
                  <a:pt x="372533" y="2084820"/>
                  <a:pt x="373380" y="2034461"/>
                </a:cubicBezTo>
                <a:cubicBezTo>
                  <a:pt x="374227" y="1954084"/>
                  <a:pt x="375073" y="1873707"/>
                  <a:pt x="375920" y="1793330"/>
                </a:cubicBezTo>
                <a:cubicBezTo>
                  <a:pt x="376767" y="1690810"/>
                  <a:pt x="377613" y="1588290"/>
                  <a:pt x="378460" y="1485770"/>
                </a:cubicBezTo>
                <a:cubicBezTo>
                  <a:pt x="379307" y="1371162"/>
                  <a:pt x="380153" y="1256553"/>
                  <a:pt x="381000" y="1141945"/>
                </a:cubicBezTo>
                <a:cubicBezTo>
                  <a:pt x="381847" y="1026491"/>
                  <a:pt x="382693" y="911037"/>
                  <a:pt x="383540" y="795583"/>
                </a:cubicBezTo>
                <a:cubicBezTo>
                  <a:pt x="384387" y="690607"/>
                  <a:pt x="385233" y="585630"/>
                  <a:pt x="386080" y="480654"/>
                </a:cubicBezTo>
                <a:cubicBezTo>
                  <a:pt x="386927" y="396444"/>
                  <a:pt x="387773" y="312235"/>
                  <a:pt x="388620" y="228025"/>
                </a:cubicBezTo>
                <a:cubicBezTo>
                  <a:pt x="389467" y="172824"/>
                  <a:pt x="390313" y="117622"/>
                  <a:pt x="391160" y="62421"/>
                </a:cubicBezTo>
                <a:lnTo>
                  <a:pt x="393700" y="0"/>
                </a:lnTo>
                <a:lnTo>
                  <a:pt x="396240" y="46764"/>
                </a:lnTo>
                <a:cubicBezTo>
                  <a:pt x="397087" y="97171"/>
                  <a:pt x="397933" y="147577"/>
                  <a:pt x="398780" y="197984"/>
                </a:cubicBezTo>
                <a:cubicBezTo>
                  <a:pt x="399627" y="278215"/>
                  <a:pt x="400473" y="358447"/>
                  <a:pt x="401320" y="438678"/>
                </a:cubicBezTo>
                <a:cubicBezTo>
                  <a:pt x="402167" y="540820"/>
                  <a:pt x="403013" y="642961"/>
                  <a:pt x="403860" y="745103"/>
                </a:cubicBezTo>
                <a:cubicBezTo>
                  <a:pt x="404707" y="859103"/>
                  <a:pt x="405553" y="973104"/>
                  <a:pt x="406400" y="1087104"/>
                </a:cubicBezTo>
                <a:cubicBezTo>
                  <a:pt x="407247" y="1201768"/>
                  <a:pt x="408093" y="1316431"/>
                  <a:pt x="408940" y="1431095"/>
                </a:cubicBezTo>
                <a:cubicBezTo>
                  <a:pt x="409787" y="1535187"/>
                  <a:pt x="410633" y="1639278"/>
                  <a:pt x="411480" y="1743370"/>
                </a:cubicBezTo>
                <a:cubicBezTo>
                  <a:pt x="412327" y="1826720"/>
                  <a:pt x="413173" y="1910069"/>
                  <a:pt x="414020" y="1993419"/>
                </a:cubicBezTo>
                <a:cubicBezTo>
                  <a:pt x="414867" y="2047920"/>
                  <a:pt x="415713" y="2102421"/>
                  <a:pt x="416560" y="2156922"/>
                </a:cubicBezTo>
                <a:lnTo>
                  <a:pt x="419100" y="2218119"/>
                </a:lnTo>
                <a:lnTo>
                  <a:pt x="421640" y="2171341"/>
                </a:lnTo>
                <a:cubicBezTo>
                  <a:pt x="422487" y="2121405"/>
                  <a:pt x="423333" y="2071468"/>
                  <a:pt x="424180" y="2021532"/>
                </a:cubicBezTo>
                <a:cubicBezTo>
                  <a:pt x="425027" y="1942263"/>
                  <a:pt x="425873" y="1862995"/>
                  <a:pt x="426720" y="1783726"/>
                </a:cubicBezTo>
                <a:cubicBezTo>
                  <a:pt x="427567" y="1682997"/>
                  <a:pt x="428413" y="1582268"/>
                  <a:pt x="429260" y="1481539"/>
                </a:cubicBezTo>
                <a:cubicBezTo>
                  <a:pt x="430107" y="1369295"/>
                  <a:pt x="430953" y="1257051"/>
                  <a:pt x="431800" y="1144807"/>
                </a:cubicBezTo>
                <a:cubicBezTo>
                  <a:pt x="432647" y="1032083"/>
                  <a:pt x="433493" y="919359"/>
                  <a:pt x="434340" y="806635"/>
                </a:cubicBezTo>
                <a:cubicBezTo>
                  <a:pt x="435187" y="704467"/>
                  <a:pt x="436033" y="602298"/>
                  <a:pt x="436880" y="500130"/>
                </a:cubicBezTo>
                <a:cubicBezTo>
                  <a:pt x="437727" y="418467"/>
                  <a:pt x="438573" y="336805"/>
                  <a:pt x="439420" y="255142"/>
                </a:cubicBezTo>
                <a:cubicBezTo>
                  <a:pt x="440267" y="201878"/>
                  <a:pt x="441113" y="148615"/>
                  <a:pt x="441960" y="95351"/>
                </a:cubicBezTo>
                <a:lnTo>
                  <a:pt x="444500" y="35968"/>
                </a:lnTo>
                <a:lnTo>
                  <a:pt x="447040" y="82282"/>
                </a:lnTo>
                <a:cubicBezTo>
                  <a:pt x="447887" y="131252"/>
                  <a:pt x="448733" y="180221"/>
                  <a:pt x="449580" y="229191"/>
                </a:cubicBezTo>
                <a:cubicBezTo>
                  <a:pt x="450427" y="306715"/>
                  <a:pt x="451273" y="384238"/>
                  <a:pt x="452120" y="461762"/>
                </a:cubicBezTo>
                <a:cubicBezTo>
                  <a:pt x="452967" y="560091"/>
                  <a:pt x="453813" y="658420"/>
                  <a:pt x="454660" y="756749"/>
                </a:cubicBezTo>
                <a:cubicBezTo>
                  <a:pt x="455507" y="866141"/>
                  <a:pt x="456353" y="975534"/>
                  <a:pt x="457200" y="1084926"/>
                </a:cubicBezTo>
                <a:cubicBezTo>
                  <a:pt x="458047" y="1194615"/>
                  <a:pt x="458893" y="1304304"/>
                  <a:pt x="459740" y="1413993"/>
                </a:cubicBezTo>
                <a:cubicBezTo>
                  <a:pt x="460587" y="1513251"/>
                  <a:pt x="461433" y="1612508"/>
                  <a:pt x="462280" y="1711766"/>
                </a:cubicBezTo>
                <a:cubicBezTo>
                  <a:pt x="463127" y="1790956"/>
                  <a:pt x="463973" y="1870147"/>
                  <a:pt x="464820" y="1949337"/>
                </a:cubicBezTo>
                <a:cubicBezTo>
                  <a:pt x="465667" y="2000855"/>
                  <a:pt x="466513" y="2052372"/>
                  <a:pt x="467360" y="2103890"/>
                </a:cubicBezTo>
                <a:lnTo>
                  <a:pt x="469900" y="2160901"/>
                </a:lnTo>
                <a:lnTo>
                  <a:pt x="472440" y="2115504"/>
                </a:lnTo>
                <a:cubicBezTo>
                  <a:pt x="473287" y="2067969"/>
                  <a:pt x="474133" y="2020434"/>
                  <a:pt x="474980" y="1972899"/>
                </a:cubicBezTo>
                <a:cubicBezTo>
                  <a:pt x="475827" y="1897856"/>
                  <a:pt x="476673" y="1822814"/>
                  <a:pt x="477520" y="1747771"/>
                </a:cubicBezTo>
                <a:lnTo>
                  <a:pt x="480061" y="1462771"/>
                </a:lnTo>
                <a:cubicBezTo>
                  <a:pt x="480907" y="1357258"/>
                  <a:pt x="481754" y="1251745"/>
                  <a:pt x="482600" y="1146232"/>
                </a:cubicBezTo>
                <a:cubicBezTo>
                  <a:pt x="483447" y="1040603"/>
                  <a:pt x="484293" y="934974"/>
                  <a:pt x="485140" y="829345"/>
                </a:cubicBezTo>
                <a:cubicBezTo>
                  <a:pt x="485987" y="733921"/>
                  <a:pt x="486833" y="638498"/>
                  <a:pt x="487680" y="543074"/>
                </a:cubicBezTo>
                <a:cubicBezTo>
                  <a:pt x="488527" y="467089"/>
                  <a:pt x="489373" y="391104"/>
                  <a:pt x="490220" y="315119"/>
                </a:cubicBezTo>
                <a:lnTo>
                  <a:pt x="492761" y="167225"/>
                </a:lnTo>
                <a:lnTo>
                  <a:pt x="495300" y="113105"/>
                </a:lnTo>
                <a:lnTo>
                  <a:pt x="497840" y="157165"/>
                </a:lnTo>
                <a:lnTo>
                  <a:pt x="500381" y="294162"/>
                </a:lnTo>
                <a:cubicBezTo>
                  <a:pt x="501228" y="366043"/>
                  <a:pt x="502074" y="437923"/>
                  <a:pt x="502921" y="509804"/>
                </a:cubicBezTo>
                <a:cubicBezTo>
                  <a:pt x="503768" y="600618"/>
                  <a:pt x="504614" y="691432"/>
                  <a:pt x="505461" y="782246"/>
                </a:cubicBezTo>
                <a:cubicBezTo>
                  <a:pt x="506307" y="882933"/>
                  <a:pt x="507154" y="983619"/>
                  <a:pt x="508000" y="1084306"/>
                </a:cubicBezTo>
                <a:cubicBezTo>
                  <a:pt x="508847" y="1184932"/>
                  <a:pt x="509693" y="1285558"/>
                  <a:pt x="510540" y="1386184"/>
                </a:cubicBezTo>
                <a:lnTo>
                  <a:pt x="513081" y="1658411"/>
                </a:lnTo>
                <a:cubicBezTo>
                  <a:pt x="513928" y="1730521"/>
                  <a:pt x="514774" y="1802630"/>
                  <a:pt x="515621" y="1874740"/>
                </a:cubicBezTo>
                <a:cubicBezTo>
                  <a:pt x="516468" y="1921386"/>
                  <a:pt x="517314" y="1968032"/>
                  <a:pt x="518161" y="2014678"/>
                </a:cubicBezTo>
                <a:lnTo>
                  <a:pt x="520701" y="2065436"/>
                </a:lnTo>
                <a:lnTo>
                  <a:pt x="523241" y="2023097"/>
                </a:lnTo>
                <a:cubicBezTo>
                  <a:pt x="524088" y="1979696"/>
                  <a:pt x="524934" y="1936294"/>
                  <a:pt x="525781" y="1892893"/>
                </a:cubicBezTo>
                <a:cubicBezTo>
                  <a:pt x="526628" y="1824792"/>
                  <a:pt x="527474" y="1756690"/>
                  <a:pt x="528321" y="1688589"/>
                </a:cubicBezTo>
                <a:cubicBezTo>
                  <a:pt x="529168" y="1602736"/>
                  <a:pt x="530014" y="1516884"/>
                  <a:pt x="530861" y="1431031"/>
                </a:cubicBezTo>
                <a:cubicBezTo>
                  <a:pt x="531708" y="1336024"/>
                  <a:pt x="532554" y="1241018"/>
                  <a:pt x="533401" y="1146011"/>
                </a:cubicBezTo>
                <a:cubicBezTo>
                  <a:pt x="534248" y="1051236"/>
                  <a:pt x="535094" y="956462"/>
                  <a:pt x="535941" y="861687"/>
                </a:cubicBezTo>
                <a:cubicBezTo>
                  <a:pt x="536788" y="776385"/>
                  <a:pt x="537634" y="691083"/>
                  <a:pt x="538481" y="605781"/>
                </a:cubicBezTo>
                <a:cubicBezTo>
                  <a:pt x="539328" y="538147"/>
                  <a:pt x="540174" y="470513"/>
                  <a:pt x="541021" y="402879"/>
                </a:cubicBezTo>
                <a:cubicBezTo>
                  <a:pt x="541868" y="359270"/>
                  <a:pt x="542714" y="315662"/>
                  <a:pt x="543561" y="272053"/>
                </a:cubicBezTo>
                <a:lnTo>
                  <a:pt x="546101" y="225072"/>
                </a:lnTo>
                <a:lnTo>
                  <a:pt x="548641" y="265346"/>
                </a:lnTo>
                <a:cubicBezTo>
                  <a:pt x="549488" y="306132"/>
                  <a:pt x="550334" y="346919"/>
                  <a:pt x="551181" y="387705"/>
                </a:cubicBezTo>
                <a:cubicBezTo>
                  <a:pt x="552028" y="451481"/>
                  <a:pt x="552874" y="515256"/>
                  <a:pt x="553721" y="579032"/>
                </a:cubicBezTo>
                <a:cubicBezTo>
                  <a:pt x="554568" y="659240"/>
                  <a:pt x="555414" y="739448"/>
                  <a:pt x="556261" y="819656"/>
                </a:cubicBezTo>
                <a:cubicBezTo>
                  <a:pt x="557108" y="908232"/>
                  <a:pt x="557954" y="996807"/>
                  <a:pt x="558801" y="1085383"/>
                </a:cubicBezTo>
                <a:cubicBezTo>
                  <a:pt x="559648" y="1173564"/>
                  <a:pt x="560494" y="1261746"/>
                  <a:pt x="561341" y="1349927"/>
                </a:cubicBezTo>
                <a:cubicBezTo>
                  <a:pt x="562188" y="1429125"/>
                  <a:pt x="563034" y="1508324"/>
                  <a:pt x="563881" y="1587522"/>
                </a:cubicBezTo>
                <a:cubicBezTo>
                  <a:pt x="564728" y="1650159"/>
                  <a:pt x="565574" y="1712797"/>
                  <a:pt x="566421" y="1775434"/>
                </a:cubicBezTo>
                <a:cubicBezTo>
                  <a:pt x="567268" y="1815672"/>
                  <a:pt x="568114" y="1855910"/>
                  <a:pt x="568961" y="1896148"/>
                </a:cubicBezTo>
                <a:lnTo>
                  <a:pt x="571501" y="1938994"/>
                </a:lnTo>
                <a:lnTo>
                  <a:pt x="574041" y="1901088"/>
                </a:lnTo>
                <a:cubicBezTo>
                  <a:pt x="574888" y="1863219"/>
                  <a:pt x="575734" y="1825350"/>
                  <a:pt x="576581" y="1787481"/>
                </a:cubicBezTo>
                <a:cubicBezTo>
                  <a:pt x="577428" y="1728500"/>
                  <a:pt x="578274" y="1669520"/>
                  <a:pt x="579121" y="1610539"/>
                </a:cubicBezTo>
                <a:cubicBezTo>
                  <a:pt x="579968" y="1536559"/>
                  <a:pt x="580814" y="1462580"/>
                  <a:pt x="581661" y="1388600"/>
                </a:cubicBezTo>
                <a:cubicBezTo>
                  <a:pt x="582508" y="1307093"/>
                  <a:pt x="583354" y="1225586"/>
                  <a:pt x="584201" y="1144079"/>
                </a:cubicBezTo>
                <a:cubicBezTo>
                  <a:pt x="585048" y="1063120"/>
                  <a:pt x="585894" y="982160"/>
                  <a:pt x="586741" y="901201"/>
                </a:cubicBezTo>
                <a:cubicBezTo>
                  <a:pt x="587588" y="828665"/>
                  <a:pt x="588434" y="756129"/>
                  <a:pt x="589281" y="683593"/>
                </a:cubicBezTo>
                <a:cubicBezTo>
                  <a:pt x="590128" y="626389"/>
                  <a:pt x="590974" y="569184"/>
                  <a:pt x="591821" y="511980"/>
                </a:cubicBezTo>
                <a:cubicBezTo>
                  <a:pt x="592668" y="475390"/>
                  <a:pt x="593514" y="438799"/>
                  <a:pt x="594361" y="402209"/>
                </a:cubicBezTo>
                <a:lnTo>
                  <a:pt x="596901" y="363789"/>
                </a:lnTo>
                <a:lnTo>
                  <a:pt x="599441" y="399073"/>
                </a:lnTo>
                <a:cubicBezTo>
                  <a:pt x="600288" y="433773"/>
                  <a:pt x="601134" y="468472"/>
                  <a:pt x="601981" y="503172"/>
                </a:cubicBezTo>
                <a:cubicBezTo>
                  <a:pt x="602828" y="556972"/>
                  <a:pt x="603674" y="610772"/>
                  <a:pt x="604521" y="664572"/>
                </a:cubicBezTo>
                <a:cubicBezTo>
                  <a:pt x="605368" y="731845"/>
                  <a:pt x="606214" y="799119"/>
                  <a:pt x="607061" y="866392"/>
                </a:cubicBezTo>
                <a:cubicBezTo>
                  <a:pt x="607908" y="940311"/>
                  <a:pt x="608754" y="1014230"/>
                  <a:pt x="609601" y="1088149"/>
                </a:cubicBezTo>
                <a:cubicBezTo>
                  <a:pt x="610448" y="1161379"/>
                  <a:pt x="611294" y="1234608"/>
                  <a:pt x="612141" y="1307838"/>
                </a:cubicBezTo>
                <a:cubicBezTo>
                  <a:pt x="612988" y="1373265"/>
                  <a:pt x="613834" y="1438691"/>
                  <a:pt x="614681" y="1504118"/>
                </a:cubicBezTo>
                <a:cubicBezTo>
                  <a:pt x="615528" y="1555542"/>
                  <a:pt x="616374" y="1606967"/>
                  <a:pt x="617221" y="1658391"/>
                </a:cubicBezTo>
                <a:cubicBezTo>
                  <a:pt x="618068" y="1691116"/>
                  <a:pt x="618914" y="1723840"/>
                  <a:pt x="619761" y="1756565"/>
                </a:cubicBezTo>
                <a:lnTo>
                  <a:pt x="622301" y="1790339"/>
                </a:lnTo>
                <a:lnTo>
                  <a:pt x="624841" y="1757885"/>
                </a:lnTo>
                <a:cubicBezTo>
                  <a:pt x="625688" y="1726552"/>
                  <a:pt x="626534" y="1695219"/>
                  <a:pt x="627381" y="1663886"/>
                </a:cubicBezTo>
                <a:cubicBezTo>
                  <a:pt x="628228" y="1615567"/>
                  <a:pt x="629074" y="1567249"/>
                  <a:pt x="629921" y="1518930"/>
                </a:cubicBezTo>
                <a:cubicBezTo>
                  <a:pt x="630768" y="1458730"/>
                  <a:pt x="631614" y="1398531"/>
                  <a:pt x="632461" y="1338331"/>
                </a:cubicBezTo>
                <a:cubicBezTo>
                  <a:pt x="633308" y="1272394"/>
                  <a:pt x="634154" y="1206456"/>
                  <a:pt x="635001" y="1140519"/>
                </a:cubicBezTo>
                <a:cubicBezTo>
                  <a:pt x="635848" y="1075401"/>
                  <a:pt x="636694" y="1010282"/>
                  <a:pt x="637541" y="945164"/>
                </a:cubicBezTo>
                <a:cubicBezTo>
                  <a:pt x="638388" y="887179"/>
                  <a:pt x="639234" y="829194"/>
                  <a:pt x="640081" y="771209"/>
                </a:cubicBezTo>
                <a:cubicBezTo>
                  <a:pt x="640928" y="725819"/>
                  <a:pt x="641774" y="680428"/>
                  <a:pt x="642621" y="635038"/>
                </a:cubicBezTo>
                <a:cubicBezTo>
                  <a:pt x="643468" y="606335"/>
                  <a:pt x="644314" y="577631"/>
                  <a:pt x="645161" y="548928"/>
                </a:cubicBezTo>
                <a:lnTo>
                  <a:pt x="647701" y="519952"/>
                </a:lnTo>
                <a:lnTo>
                  <a:pt x="650241" y="549416"/>
                </a:lnTo>
                <a:cubicBezTo>
                  <a:pt x="651088" y="577239"/>
                  <a:pt x="651934" y="605061"/>
                  <a:pt x="652781" y="632884"/>
                </a:cubicBezTo>
                <a:cubicBezTo>
                  <a:pt x="653628" y="675510"/>
                  <a:pt x="654474" y="718136"/>
                  <a:pt x="655321" y="760762"/>
                </a:cubicBezTo>
                <a:cubicBezTo>
                  <a:pt x="656168" y="813635"/>
                  <a:pt x="657014" y="866507"/>
                  <a:pt x="657861" y="919380"/>
                </a:cubicBezTo>
                <a:cubicBezTo>
                  <a:pt x="658708" y="977068"/>
                  <a:pt x="659554" y="1034757"/>
                  <a:pt x="660401" y="1092445"/>
                </a:cubicBezTo>
                <a:cubicBezTo>
                  <a:pt x="661248" y="1149200"/>
                  <a:pt x="662094" y="1205955"/>
                  <a:pt x="662941" y="1262710"/>
                </a:cubicBezTo>
                <a:cubicBezTo>
                  <a:pt x="663788" y="1313039"/>
                  <a:pt x="664634" y="1363368"/>
                  <a:pt x="665481" y="1413697"/>
                </a:cubicBezTo>
                <a:cubicBezTo>
                  <a:pt x="666328" y="1452895"/>
                  <a:pt x="667174" y="1492092"/>
                  <a:pt x="668021" y="1531290"/>
                </a:cubicBezTo>
                <a:cubicBezTo>
                  <a:pt x="668868" y="1555879"/>
                  <a:pt x="669714" y="1580468"/>
                  <a:pt x="670561" y="1605057"/>
                </a:cubicBezTo>
                <a:lnTo>
                  <a:pt x="673101" y="1629160"/>
                </a:lnTo>
                <a:lnTo>
                  <a:pt x="675641" y="1602796"/>
                </a:lnTo>
                <a:cubicBezTo>
                  <a:pt x="676488" y="1578571"/>
                  <a:pt x="677334" y="1554346"/>
                  <a:pt x="678181" y="1530121"/>
                </a:cubicBezTo>
                <a:cubicBezTo>
                  <a:pt x="679028" y="1493310"/>
                  <a:pt x="679874" y="1456498"/>
                  <a:pt x="680721" y="1419687"/>
                </a:cubicBezTo>
                <a:cubicBezTo>
                  <a:pt x="681568" y="1374280"/>
                  <a:pt x="682414" y="1328874"/>
                  <a:pt x="683261" y="1283467"/>
                </a:cubicBezTo>
                <a:cubicBezTo>
                  <a:pt x="684108" y="1234166"/>
                  <a:pt x="684954" y="1184864"/>
                  <a:pt x="685801" y="1135563"/>
                </a:cubicBezTo>
                <a:cubicBezTo>
                  <a:pt x="686648" y="1087294"/>
                  <a:pt x="687494" y="1039025"/>
                  <a:pt x="688341" y="990756"/>
                </a:cubicBezTo>
                <a:cubicBezTo>
                  <a:pt x="689188" y="948179"/>
                  <a:pt x="690034" y="905602"/>
                  <a:pt x="690881" y="863025"/>
                </a:cubicBezTo>
                <a:cubicBezTo>
                  <a:pt x="691728" y="830083"/>
                  <a:pt x="692574" y="797140"/>
                  <a:pt x="693421" y="764198"/>
                </a:cubicBezTo>
                <a:lnTo>
                  <a:pt x="695961" y="702864"/>
                </a:lnTo>
                <a:lnTo>
                  <a:pt x="698501" y="683635"/>
                </a:lnTo>
                <a:lnTo>
                  <a:pt x="701041" y="706836"/>
                </a:lnTo>
                <a:lnTo>
                  <a:pt x="703581" y="768622"/>
                </a:lnTo>
                <a:cubicBezTo>
                  <a:pt x="704428" y="799585"/>
                  <a:pt x="705274" y="830549"/>
                  <a:pt x="706121" y="861512"/>
                </a:cubicBezTo>
                <a:cubicBezTo>
                  <a:pt x="706968" y="899428"/>
                  <a:pt x="707814" y="937343"/>
                  <a:pt x="708661" y="975259"/>
                </a:cubicBezTo>
                <a:cubicBezTo>
                  <a:pt x="709508" y="1016163"/>
                  <a:pt x="710354" y="1057066"/>
                  <a:pt x="711201" y="1097970"/>
                </a:cubicBezTo>
                <a:cubicBezTo>
                  <a:pt x="712048" y="1137759"/>
                  <a:pt x="712894" y="1177549"/>
                  <a:pt x="713741" y="1217338"/>
                </a:cubicBezTo>
                <a:cubicBezTo>
                  <a:pt x="714588" y="1252186"/>
                  <a:pt x="715434" y="1287033"/>
                  <a:pt x="716281" y="1321881"/>
                </a:cubicBezTo>
                <a:cubicBezTo>
                  <a:pt x="717128" y="1348599"/>
                  <a:pt x="717974" y="1375318"/>
                  <a:pt x="718821" y="1402036"/>
                </a:cubicBezTo>
                <a:lnTo>
                  <a:pt x="721361" y="1451037"/>
                </a:lnTo>
                <a:lnTo>
                  <a:pt x="723901" y="1465464"/>
                </a:lnTo>
                <a:lnTo>
                  <a:pt x="726441" y="1445442"/>
                </a:lnTo>
                <a:lnTo>
                  <a:pt x="728981" y="1394479"/>
                </a:lnTo>
                <a:cubicBezTo>
                  <a:pt x="729828" y="1369310"/>
                  <a:pt x="730674" y="1344140"/>
                  <a:pt x="731521" y="1318971"/>
                </a:cubicBezTo>
                <a:cubicBezTo>
                  <a:pt x="732368" y="1288459"/>
                  <a:pt x="733214" y="1257948"/>
                  <a:pt x="734061" y="1227436"/>
                </a:cubicBezTo>
                <a:cubicBezTo>
                  <a:pt x="734908" y="1194816"/>
                  <a:pt x="735754" y="1162195"/>
                  <a:pt x="736601" y="1129575"/>
                </a:cubicBezTo>
                <a:cubicBezTo>
                  <a:pt x="737448" y="1098133"/>
                  <a:pt x="738294" y="1066690"/>
                  <a:pt x="739141" y="1035248"/>
                </a:cubicBezTo>
                <a:cubicBezTo>
                  <a:pt x="739988" y="1007994"/>
                  <a:pt x="740834" y="980740"/>
                  <a:pt x="741681" y="953486"/>
                </a:cubicBezTo>
                <a:lnTo>
                  <a:pt x="744222" y="891630"/>
                </a:lnTo>
                <a:lnTo>
                  <a:pt x="746761" y="854680"/>
                </a:lnTo>
                <a:lnTo>
                  <a:pt x="749301" y="844911"/>
                </a:lnTo>
                <a:lnTo>
                  <a:pt x="751841" y="861784"/>
                </a:lnTo>
                <a:lnTo>
                  <a:pt x="754381" y="902146"/>
                </a:lnTo>
                <a:lnTo>
                  <a:pt x="756922" y="960686"/>
                </a:lnTo>
                <a:cubicBezTo>
                  <a:pt x="757768" y="983987"/>
                  <a:pt x="758615" y="1007289"/>
                  <a:pt x="759461" y="1030590"/>
                </a:cubicBezTo>
                <a:cubicBezTo>
                  <a:pt x="760308" y="1055161"/>
                  <a:pt x="761154" y="1079733"/>
                  <a:pt x="762001" y="1104304"/>
                </a:cubicBez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cubicBezTo>
                  <a:pt x="966046" y="1106534"/>
                  <a:pt x="966892" y="1085730"/>
                  <a:pt x="967739" y="1064927"/>
                </a:cubicBezTo>
                <a:lnTo>
                  <a:pt x="970279" y="1006066"/>
                </a:lnTo>
                <a:lnTo>
                  <a:pt x="972819" y="956755"/>
                </a:lnTo>
                <a:lnTo>
                  <a:pt x="975359" y="922156"/>
                </a:lnTo>
                <a:lnTo>
                  <a:pt x="977899" y="906046"/>
                </a:lnTo>
                <a:lnTo>
                  <a:pt x="980439" y="910403"/>
                </a:lnTo>
                <a:lnTo>
                  <a:pt x="982979" y="935171"/>
                </a:lnTo>
                <a:lnTo>
                  <a:pt x="985519" y="978232"/>
                </a:lnTo>
                <a:lnTo>
                  <a:pt x="988059" y="1035587"/>
                </a:lnTo>
                <a:cubicBezTo>
                  <a:pt x="988906" y="1057635"/>
                  <a:pt x="989752" y="1079683"/>
                  <a:pt x="990599" y="1101731"/>
                </a:cubicBezTo>
                <a:cubicBezTo>
                  <a:pt x="991446" y="1124551"/>
                  <a:pt x="992292" y="1147372"/>
                  <a:pt x="993139" y="1170192"/>
                </a:cubicBezTo>
                <a:lnTo>
                  <a:pt x="995679" y="1234172"/>
                </a:lnTo>
                <a:lnTo>
                  <a:pt x="998219" y="1287234"/>
                </a:lnTo>
                <a:lnTo>
                  <a:pt x="1000759" y="1323956"/>
                </a:lnTo>
                <a:lnTo>
                  <a:pt x="1003299" y="1340491"/>
                </a:lnTo>
                <a:lnTo>
                  <a:pt x="1005839" y="1334977"/>
                </a:lnTo>
                <a:lnTo>
                  <a:pt x="1008379" y="1307739"/>
                </a:lnTo>
                <a:lnTo>
                  <a:pt x="1010919" y="1261283"/>
                </a:lnTo>
                <a:lnTo>
                  <a:pt x="1013459" y="1200057"/>
                </a:lnTo>
                <a:cubicBezTo>
                  <a:pt x="1014306" y="1176713"/>
                  <a:pt x="1015152" y="1153368"/>
                  <a:pt x="1015999" y="1130024"/>
                </a:cubicBezTo>
                <a:cubicBezTo>
                  <a:pt x="1016845" y="1106039"/>
                  <a:pt x="1017692" y="1082053"/>
                  <a:pt x="1018538" y="1058068"/>
                </a:cubicBezTo>
                <a:lnTo>
                  <a:pt x="1021078" y="991313"/>
                </a:lnTo>
                <a:lnTo>
                  <a:pt x="1023618" y="936402"/>
                </a:lnTo>
                <a:lnTo>
                  <a:pt x="1026158" y="898833"/>
                </a:lnTo>
                <a:lnTo>
                  <a:pt x="1028698" y="882399"/>
                </a:lnTo>
                <a:lnTo>
                  <a:pt x="1031238" y="888802"/>
                </a:lnTo>
                <a:lnTo>
                  <a:pt x="1033778" y="917473"/>
                </a:lnTo>
                <a:lnTo>
                  <a:pt x="1036318" y="965626"/>
                </a:lnTo>
                <a:lnTo>
                  <a:pt x="1038858" y="1028533"/>
                </a:lnTo>
                <a:cubicBezTo>
                  <a:pt x="1039705" y="1052352"/>
                  <a:pt x="1040551" y="1076172"/>
                  <a:pt x="1041398" y="1099991"/>
                </a:cubicBezTo>
                <a:cubicBezTo>
                  <a:pt x="1042245" y="1124309"/>
                  <a:pt x="1043091" y="1148627"/>
                  <a:pt x="1043938" y="1172945"/>
                </a:cubicBezTo>
                <a:cubicBezTo>
                  <a:pt x="1044785" y="1195361"/>
                  <a:pt x="1045631" y="1217777"/>
                  <a:pt x="1046478" y="1240193"/>
                </a:cubicBezTo>
                <a:lnTo>
                  <a:pt x="1049018" y="1295104"/>
                </a:lnTo>
                <a:lnTo>
                  <a:pt x="1051558" y="1332283"/>
                </a:lnTo>
                <a:lnTo>
                  <a:pt x="1054098" y="1348106"/>
                </a:lnTo>
                <a:lnTo>
                  <a:pt x="1056638" y="1341079"/>
                </a:lnTo>
                <a:lnTo>
                  <a:pt x="1059178" y="1311979"/>
                </a:lnTo>
                <a:lnTo>
                  <a:pt x="1061718" y="1263767"/>
                </a:lnTo>
                <a:lnTo>
                  <a:pt x="1064258" y="1201287"/>
                </a:lnTo>
                <a:cubicBezTo>
                  <a:pt x="1065105" y="1177781"/>
                  <a:pt x="1065951" y="1154276"/>
                  <a:pt x="1066798" y="1130770"/>
                </a:cubicBezTo>
                <a:cubicBezTo>
                  <a:pt x="1067645" y="1106916"/>
                  <a:pt x="1068491" y="1083063"/>
                  <a:pt x="1069338" y="1059209"/>
                </a:cubicBezTo>
                <a:cubicBezTo>
                  <a:pt x="1070185" y="1037357"/>
                  <a:pt x="1071031" y="1015504"/>
                  <a:pt x="1071878" y="993652"/>
                </a:cubicBezTo>
                <a:lnTo>
                  <a:pt x="1074418" y="940504"/>
                </a:lnTo>
                <a:lnTo>
                  <a:pt x="1076958" y="904889"/>
                </a:lnTo>
                <a:lnTo>
                  <a:pt x="1079498" y="890155"/>
                </a:lnTo>
                <a:lnTo>
                  <a:pt x="1082038" y="897553"/>
                </a:lnTo>
                <a:lnTo>
                  <a:pt x="1084577" y="926130"/>
                </a:lnTo>
                <a:lnTo>
                  <a:pt x="1087117" y="972849"/>
                </a:lnTo>
                <a:lnTo>
                  <a:pt x="1089657" y="1032913"/>
                </a:lnTo>
                <a:cubicBezTo>
                  <a:pt x="1090504" y="1055362"/>
                  <a:pt x="1091350" y="1077812"/>
                  <a:pt x="1092197" y="1100261"/>
                </a:cubicBezTo>
                <a:cubicBezTo>
                  <a:pt x="1093044" y="1122902"/>
                  <a:pt x="1093890" y="1145544"/>
                  <a:pt x="1094737" y="1168185"/>
                </a:cubicBezTo>
                <a:lnTo>
                  <a:pt x="1097277" y="1230010"/>
                </a:lnTo>
                <a:lnTo>
                  <a:pt x="1099817" y="1279753"/>
                </a:lnTo>
                <a:lnTo>
                  <a:pt x="1102357" y="1312711"/>
                </a:lnTo>
                <a:lnTo>
                  <a:pt x="1104897" y="1325913"/>
                </a:lnTo>
                <a:lnTo>
                  <a:pt x="1107437" y="1318386"/>
                </a:lnTo>
                <a:lnTo>
                  <a:pt x="1109977" y="1291220"/>
                </a:lnTo>
                <a:lnTo>
                  <a:pt x="1112517" y="1247429"/>
                </a:lnTo>
                <a:lnTo>
                  <a:pt x="1115057" y="1191616"/>
                </a:lnTo>
                <a:cubicBezTo>
                  <a:pt x="1115904" y="1170906"/>
                  <a:pt x="1116750" y="1150195"/>
                  <a:pt x="1117597" y="1129485"/>
                </a:cubicBez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2070428" y="111438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zh-CN" altLang="en-US">
              <a:solidFill>
                <a:srgbClr val="000000"/>
              </a:solidFill>
              <a:ea typeface="宋体" pitchFamily="2" charset="-122"/>
            </a:endParaRPr>
          </a:p>
        </p:txBody>
      </p:sp>
      <p:pic>
        <p:nvPicPr>
          <p:cNvPr id="6" name="图片 49" descr="PKU1.png"/>
          <p:cNvPicPr>
            <a:picLocks noChangeAspect="1"/>
          </p:cNvPicPr>
          <p:nvPr userDrawn="1"/>
        </p:nvPicPr>
        <p:blipFill>
          <a:blip r:embed="rId3" cstate="print">
            <a:grayscl/>
            <a:biLevel thresh="50000"/>
          </a:blip>
          <a:srcRect/>
          <a:stretch>
            <a:fillRect/>
          </a:stretch>
        </p:blipFill>
        <p:spPr bwMode="auto">
          <a:xfrm>
            <a:off x="34925" y="71414"/>
            <a:ext cx="598488" cy="601663"/>
          </a:xfrm>
          <a:prstGeom prst="rect">
            <a:avLst/>
          </a:prstGeom>
          <a:noFill/>
          <a:ln w="9525">
            <a:noFill/>
            <a:miter lim="800000"/>
            <a:headEnd/>
            <a:tailEnd/>
          </a:ln>
        </p:spPr>
      </p:pic>
      <p:sp>
        <p:nvSpPr>
          <p:cNvPr id="9" name="页脚占位符 4"/>
          <p:cNvSpPr txBox="1">
            <a:spLocks/>
          </p:cNvSpPr>
          <p:nvPr userDrawn="1"/>
        </p:nvSpPr>
        <p:spPr>
          <a:xfrm>
            <a:off x="633413" y="381747"/>
            <a:ext cx="2802929" cy="225424"/>
          </a:xfrm>
          <a:prstGeom prst="rect">
            <a:avLst/>
          </a:prstGeom>
        </p:spPr>
        <p:txBody>
          <a:bodyPr anchor="ctr"/>
          <a:lstStyle>
            <a:lvl1pPr algn="l">
              <a:defRPr b="1">
                <a:solidFill>
                  <a:schemeClr val="tx1"/>
                </a:solidFill>
                <a:latin typeface="微软雅黑" pitchFamily="34" charset="-122"/>
                <a:ea typeface="微软雅黑" pitchFamily="34" charset="-122"/>
              </a:defRPr>
            </a:lvl1pPr>
          </a:lstStyle>
          <a:p>
            <a:pPr eaLnBrk="0" hangingPunct="0">
              <a:defRPr/>
            </a:pPr>
            <a:r>
              <a:rPr lang="en-US" altLang="zh-CN" sz="1200" dirty="0" smtClean="0">
                <a:solidFill>
                  <a:srgbClr val="000000">
                    <a:lumMod val="75000"/>
                    <a:lumOff val="25000"/>
                  </a:srgbClr>
                </a:solidFill>
                <a:latin typeface="Arial Narrow" pitchFamily="34" charset="0"/>
                <a:ea typeface="幼圆" pitchFamily="49" charset="-122"/>
                <a:cs typeface="Times New Roman" pitchFamily="18" charset="0"/>
              </a:rPr>
              <a:t>Institute</a:t>
            </a:r>
            <a:r>
              <a:rPr lang="en-US" altLang="zh-CN" sz="1200" baseline="0" dirty="0" smtClean="0">
                <a:solidFill>
                  <a:srgbClr val="000000">
                    <a:lumMod val="75000"/>
                    <a:lumOff val="25000"/>
                  </a:srgbClr>
                </a:solidFill>
                <a:latin typeface="Arial Narrow" pitchFamily="34" charset="0"/>
                <a:ea typeface="幼圆" pitchFamily="49" charset="-122"/>
                <a:cs typeface="Times New Roman" pitchFamily="18" charset="0"/>
              </a:rPr>
              <a:t> of Modern Communications </a:t>
            </a:r>
            <a:endParaRPr lang="zh-CN" altLang="en-US" sz="1200" dirty="0">
              <a:solidFill>
                <a:srgbClr val="000000">
                  <a:lumMod val="75000"/>
                  <a:lumOff val="25000"/>
                </a:srgbClr>
              </a:solidFill>
              <a:latin typeface="Arial Narrow" pitchFamily="34" charset="0"/>
              <a:ea typeface="幼圆" pitchFamily="49" charset="-122"/>
              <a:cs typeface="Times New Roman" pitchFamily="18" charset="0"/>
            </a:endParaRPr>
          </a:p>
        </p:txBody>
      </p:sp>
    </p:spTree>
    <p:extLst>
      <p:ext uri="{BB962C8B-B14F-4D97-AF65-F5344CB8AC3E}">
        <p14:creationId xmlns:p14="http://schemas.microsoft.com/office/powerpoint/2010/main" val="3188354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5145088" y="2017713"/>
            <a:ext cx="381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5145088" y="4151313"/>
            <a:ext cx="381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11"/>
          <p:cNvSpPr>
            <a:spLocks noGrp="1" noChangeArrowheads="1"/>
          </p:cNvSpPr>
          <p:nvPr>
            <p:ph type="dt" sz="half" idx="10"/>
          </p:nvPr>
        </p:nvSpPr>
        <p:spPr>
          <a:xfrm>
            <a:off x="1162050" y="6243638"/>
            <a:ext cx="1905000" cy="457200"/>
          </a:xfrm>
          <a:prstGeom prst="rect">
            <a:avLst/>
          </a:prstGeom>
          <a:ln/>
        </p:spPr>
        <p:txBody>
          <a:bodyPr/>
          <a:lstStyle>
            <a:lvl1pPr>
              <a:defRPr/>
            </a:lvl1pPr>
          </a:lstStyle>
          <a:p>
            <a:pPr>
              <a:defRPr/>
            </a:pPr>
            <a:endParaRPr lang="en-US" altLang="zh-CN"/>
          </a:p>
        </p:txBody>
      </p:sp>
      <p:sp>
        <p:nvSpPr>
          <p:cNvPr id="7" name="Rectangle 12"/>
          <p:cNvSpPr>
            <a:spLocks noGrp="1" noChangeArrowheads="1"/>
          </p:cNvSpPr>
          <p:nvPr>
            <p:ph type="ftr" sz="quarter" idx="11"/>
          </p:nvPr>
        </p:nvSpPr>
        <p:spPr>
          <a:xfrm>
            <a:off x="3657600" y="6243638"/>
            <a:ext cx="2895600" cy="457200"/>
          </a:xfrm>
          <a:prstGeom prst="rect">
            <a:avLst/>
          </a:prstGeom>
          <a:ln/>
        </p:spPr>
        <p:txBody>
          <a:bodyPr/>
          <a:lstStyle>
            <a:lvl1pPr>
              <a:defRPr/>
            </a:lvl1pPr>
          </a:lstStyle>
          <a:p>
            <a:pPr>
              <a:defRPr/>
            </a:pPr>
            <a:endParaRPr lang="en-US" altLang="zh-CN"/>
          </a:p>
        </p:txBody>
      </p:sp>
      <p:sp>
        <p:nvSpPr>
          <p:cNvPr id="8" name="Rectangle 13"/>
          <p:cNvSpPr>
            <a:spLocks noGrp="1" noChangeArrowheads="1"/>
          </p:cNvSpPr>
          <p:nvPr>
            <p:ph type="sldNum" sz="quarter" idx="12"/>
          </p:nvPr>
        </p:nvSpPr>
        <p:spPr>
          <a:xfrm>
            <a:off x="7042150" y="6243638"/>
            <a:ext cx="1905000" cy="457200"/>
          </a:xfrm>
          <a:prstGeom prst="rect">
            <a:avLst/>
          </a:prstGeom>
          <a:ln/>
        </p:spPr>
        <p:txBody>
          <a:bodyPr/>
          <a:lstStyle>
            <a:lvl1pPr>
              <a:defRPr/>
            </a:lvl1pPr>
          </a:lstStyle>
          <a:p>
            <a:pPr>
              <a:defRPr/>
            </a:pPr>
            <a:fld id="{10F75ADC-48AB-4F97-AE3F-8A97E1AD6927}" type="slidenum">
              <a:rPr lang="en-US" altLang="zh-CN"/>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356350"/>
            <a:ext cx="2133600" cy="365125"/>
          </a:xfrm>
        </p:spPr>
        <p:txBody>
          <a:bodyPr/>
          <a:lstStyle>
            <a:lvl1pPr>
              <a:defRPr/>
            </a:lvl1pPr>
          </a:lstStyle>
          <a:p>
            <a:pPr>
              <a:defRPr/>
            </a:pPr>
            <a:fld id="{393A1271-DA6B-468E-9B04-87E41A3AFA24}" type="datetime1">
              <a:rPr lang="zh-CN" altLang="en-US" smtClean="0"/>
              <a:pPr>
                <a:defRPr/>
              </a:pPr>
              <a:t>16/5/26</a:t>
            </a:fld>
            <a:endParaRPr lang="zh-CN" altLang="en-US"/>
          </a:p>
        </p:txBody>
      </p:sp>
      <p:sp>
        <p:nvSpPr>
          <p:cNvPr id="6" name="灯片编号占位符 5"/>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6FADBEA2-2184-4D76-B2E2-27C777C899C6}" type="slidenum">
              <a:rPr lang="zh-CN" altLang="en-US"/>
              <a:pPr>
                <a:defRPr/>
              </a:pPr>
              <a:t>‹#›</a:t>
            </a:fld>
            <a:endParaRPr lang="zh-CN" altLang="en-US" dirty="0"/>
          </a:p>
        </p:txBody>
      </p:sp>
      <p:sp>
        <p:nvSpPr>
          <p:cNvPr id="7" name="页脚占位符 6"/>
          <p:cNvSpPr>
            <a:spLocks noGrp="1"/>
          </p:cNvSpPr>
          <p:nvPr>
            <p:ph type="ftr" sz="quarter" idx="12"/>
          </p:nvPr>
        </p:nvSpPr>
        <p:spPr>
          <a:xfrm>
            <a:off x="3071813" y="6356350"/>
            <a:ext cx="3376612" cy="365125"/>
          </a:xfrm>
          <a:prstGeom prst="rect">
            <a:avLst/>
          </a:prstGeom>
        </p:spPr>
        <p:txBody>
          <a:bodyPr/>
          <a:lstStyle>
            <a:lvl1pPr>
              <a:defRPr smtClean="0"/>
            </a:lvl1pPr>
          </a:lstStyle>
          <a:p>
            <a:pPr>
              <a:defRPr/>
            </a:pPr>
            <a:endParaRPr lang="zh-CN" altLang="en-US" dirty="0"/>
          </a:p>
        </p:txBody>
      </p:sp>
    </p:spTree>
  </p:cSld>
  <p:clrMapOvr>
    <a:masterClrMapping/>
  </p:clrMapOvr>
  <p:transition>
    <p:pull/>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Tree>
    <p:extLst>
      <p:ext uri="{BB962C8B-B14F-4D97-AF65-F5344CB8AC3E}">
        <p14:creationId xmlns:p14="http://schemas.microsoft.com/office/powerpoint/2010/main" val="24578372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Tree>
    <p:extLst>
      <p:ext uri="{BB962C8B-B14F-4D97-AF65-F5344CB8AC3E}">
        <p14:creationId xmlns:p14="http://schemas.microsoft.com/office/powerpoint/2010/main" val="41420943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Tree>
    <p:extLst>
      <p:ext uri="{BB962C8B-B14F-4D97-AF65-F5344CB8AC3E}">
        <p14:creationId xmlns:p14="http://schemas.microsoft.com/office/powerpoint/2010/main" val="402486260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Tree>
    <p:extLst>
      <p:ext uri="{BB962C8B-B14F-4D97-AF65-F5344CB8AC3E}">
        <p14:creationId xmlns:p14="http://schemas.microsoft.com/office/powerpoint/2010/main" val="18830335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92113" y="228581"/>
            <a:ext cx="8359775" cy="557213"/>
          </a:xfrm>
        </p:spPr>
        <p:txBody>
          <a:bodyPr/>
          <a:lstStyle>
            <a:lvl1pPr>
              <a:defRPr>
                <a:solidFill>
                  <a:srgbClr val="0070C0"/>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Rectangle 16" hidden="1"/>
          <p:cNvSpPr>
            <a:spLocks noGrp="1" noChangeArrowheads="1"/>
          </p:cNvSpPr>
          <p:nvPr>
            <p:ph type="dt" sz="half" idx="10"/>
            <p:custDataLst>
              <p:tags r:id="rId1"/>
            </p:custDataLst>
          </p:nvPr>
        </p:nvSpPr>
        <p:spPr/>
        <p:txBody>
          <a:bodyPr/>
          <a:lstStyle>
            <a:lvl1pPr>
              <a:defRPr/>
            </a:lvl1pPr>
          </a:lstStyle>
          <a:p>
            <a:pPr>
              <a:defRPr/>
            </a:pPr>
            <a:fld id="{2CC7B366-5EA0-47EB-A5FD-6A2550CC76C2}"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2460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Department of Electrical and Computer Engineering</a:t>
                </a:r>
                <a:endParaRPr lang="en-US" sz="800" dirty="0"/>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smtClean="0"/>
          </a:p>
        </p:txBody>
      </p:sp>
    </p:spTree>
    <p:extLst>
      <p:ext uri="{BB962C8B-B14F-4D97-AF65-F5344CB8AC3E}">
        <p14:creationId xmlns:p14="http://schemas.microsoft.com/office/powerpoint/2010/main" val="39784415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16/5/26</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zh-CN" altLang="en-US" sz="2000" dirty="0">
              <a:solidFill>
                <a:srgbClr val="000000"/>
              </a:solidFill>
              <a:ea typeface="宋体" pitchFamily="2" charset="-122"/>
            </a:endParaRPr>
          </a:p>
        </p:txBody>
      </p:sp>
      <p:sp>
        <p:nvSpPr>
          <p:cNvPr id="4" name="灯片编号占位符 3"/>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0C913308-F349-4B6D-A68A-DD1791B4A57B}" type="slidenum">
              <a:rPr lang="zh-CN" altLang="en-US" sz="2000">
                <a:solidFill>
                  <a:srgbClr val="000000"/>
                </a:solidFill>
                <a:ea typeface="宋体" pitchFamily="2" charset="-122"/>
              </a:rPr>
              <a:pPr fontAlgn="base">
                <a:spcBef>
                  <a:spcPct val="0"/>
                </a:spcBef>
                <a:spcAft>
                  <a:spcPct val="0"/>
                </a:spcAft>
              </a:pPr>
              <a:t>‹#›</a:t>
            </a:fld>
            <a:endParaRPr lang="zh-CN" altLang="en-US" sz="2000">
              <a:solidFill>
                <a:srgbClr val="000000"/>
              </a:solidFill>
              <a:ea typeface="宋体" pitchFamily="2" charset="-122"/>
            </a:endParaRPr>
          </a:p>
        </p:txBody>
      </p:sp>
      <p:sp>
        <p:nvSpPr>
          <p:cNvPr id="5" name="CoS"/>
          <p:cNvSpPr/>
          <p:nvPr userDrawn="1"/>
        </p:nvSpPr>
        <p:spPr>
          <a:xfrm>
            <a:off x="8380517" y="6572272"/>
            <a:ext cx="763484" cy="214290"/>
          </a:xfrm>
          <a:custGeom>
            <a:avLst/>
            <a:gdLst/>
            <a:ahLst/>
            <a:cxnLst/>
            <a:rect l="0" t="0" r="0" b="0"/>
            <a:pathLst>
              <a:path w="1269996"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lnTo>
                  <a:pt x="50800" y="1114565"/>
                </a:lnTo>
                <a:lnTo>
                  <a:pt x="53339" y="1191490"/>
                </a:lnTo>
                <a:lnTo>
                  <a:pt x="55880" y="1267811"/>
                </a:lnTo>
                <a:lnTo>
                  <a:pt x="58419" y="1335027"/>
                </a:lnTo>
                <a:lnTo>
                  <a:pt x="60960" y="1384963"/>
                </a:lnTo>
                <a:lnTo>
                  <a:pt x="63500" y="1410734"/>
                </a:lnTo>
                <a:lnTo>
                  <a:pt x="66039" y="1407611"/>
                </a:lnTo>
                <a:lnTo>
                  <a:pt x="68580" y="1373708"/>
                </a:lnTo>
                <a:lnTo>
                  <a:pt x="71119" y="1310376"/>
                </a:lnTo>
                <a:lnTo>
                  <a:pt x="73659" y="1222262"/>
                </a:lnTo>
                <a:lnTo>
                  <a:pt x="76200" y="1117006"/>
                </a:lnTo>
                <a:lnTo>
                  <a:pt x="78739" y="1004584"/>
                </a:lnTo>
                <a:lnTo>
                  <a:pt x="81280" y="896360"/>
                </a:lnTo>
                <a:lnTo>
                  <a:pt x="83819" y="803931"/>
                </a:lnTo>
                <a:lnTo>
                  <a:pt x="86359" y="737889"/>
                </a:lnTo>
                <a:lnTo>
                  <a:pt x="88900" y="706633"/>
                </a:lnTo>
                <a:lnTo>
                  <a:pt x="91439" y="715350"/>
                </a:lnTo>
                <a:lnTo>
                  <a:pt x="93979" y="765297"/>
                </a:lnTo>
                <a:lnTo>
                  <a:pt x="96519" y="853478"/>
                </a:lnTo>
                <a:lnTo>
                  <a:pt x="99059" y="972745"/>
                </a:lnTo>
                <a:lnTo>
                  <a:pt x="101600" y="1112365"/>
                </a:lnTo>
                <a:lnTo>
                  <a:pt x="104139" y="1258978"/>
                </a:lnTo>
                <a:lnTo>
                  <a:pt x="106679" y="1397883"/>
                </a:lnTo>
                <a:lnTo>
                  <a:pt x="109219" y="1514520"/>
                </a:lnTo>
                <a:lnTo>
                  <a:pt x="111759" y="1595990"/>
                </a:lnTo>
                <a:lnTo>
                  <a:pt x="114300" y="1632475"/>
                </a:lnTo>
                <a:lnTo>
                  <a:pt x="116839" y="1618377"/>
                </a:lnTo>
                <a:lnTo>
                  <a:pt x="119379" y="1553071"/>
                </a:lnTo>
                <a:lnTo>
                  <a:pt x="121919" y="1441157"/>
                </a:lnTo>
                <a:lnTo>
                  <a:pt x="124459" y="1292186"/>
                </a:lnTo>
                <a:lnTo>
                  <a:pt x="126999" y="1119857"/>
                </a:lnTo>
                <a:lnTo>
                  <a:pt x="129539" y="940755"/>
                </a:lnTo>
                <a:lnTo>
                  <a:pt x="132079" y="772747"/>
                </a:lnTo>
                <a:lnTo>
                  <a:pt x="134619" y="633193"/>
                </a:lnTo>
                <a:lnTo>
                  <a:pt x="137159" y="537151"/>
                </a:lnTo>
                <a:lnTo>
                  <a:pt x="139699" y="495758"/>
                </a:lnTo>
                <a:lnTo>
                  <a:pt x="142239" y="514966"/>
                </a:lnTo>
                <a:lnTo>
                  <a:pt x="144779" y="594772"/>
                </a:lnTo>
                <a:lnTo>
                  <a:pt x="147319" y="729036"/>
                </a:lnTo>
                <a:lnTo>
                  <a:pt x="149859" y="905921"/>
                </a:lnTo>
                <a:lnTo>
                  <a:pt x="152399" y="1108929"/>
                </a:lnTo>
                <a:lnTo>
                  <a:pt x="154939" y="1318445"/>
                </a:lnTo>
                <a:lnTo>
                  <a:pt x="157479" y="1513643"/>
                </a:lnTo>
                <a:lnTo>
                  <a:pt x="160019" y="1674559"/>
                </a:lnTo>
                <a:lnTo>
                  <a:pt x="162559" y="1784144"/>
                </a:lnTo>
                <a:lnTo>
                  <a:pt x="165099" y="1830065"/>
                </a:lnTo>
                <a:lnTo>
                  <a:pt x="167639" y="1806072"/>
                </a:lnTo>
                <a:lnTo>
                  <a:pt x="170179" y="1712785"/>
                </a:lnTo>
                <a:lnTo>
                  <a:pt x="172719" y="1557804"/>
                </a:lnTo>
                <a:lnTo>
                  <a:pt x="175259" y="1355108"/>
                </a:lnTo>
                <a:lnTo>
                  <a:pt x="177799" y="1123796"/>
                </a:lnTo>
                <a:lnTo>
                  <a:pt x="180339" y="886284"/>
                </a:lnTo>
                <a:lnTo>
                  <a:pt x="182879" y="666119"/>
                </a:lnTo>
                <a:lnTo>
                  <a:pt x="185419" y="485638"/>
                </a:lnTo>
                <a:lnTo>
                  <a:pt x="187959" y="363693"/>
                </a:lnTo>
                <a:lnTo>
                  <a:pt x="190499" y="313682"/>
                </a:lnTo>
                <a:lnTo>
                  <a:pt x="193039" y="342089"/>
                </a:lnTo>
                <a:lnTo>
                  <a:pt x="195579" y="447692"/>
                </a:lnTo>
                <a:lnTo>
                  <a:pt x="198119" y="621530"/>
                </a:lnTo>
                <a:lnTo>
                  <a:pt x="200659" y="847652"/>
                </a:lnTo>
                <a:lnTo>
                  <a:pt x="203199" y="1104582"/>
                </a:lnTo>
                <a:lnTo>
                  <a:pt x="205739" y="1367364"/>
                </a:lnTo>
                <a:lnTo>
                  <a:pt x="208279" y="1609999"/>
                </a:lnTo>
                <a:lnTo>
                  <a:pt x="210819" y="1808029"/>
                </a:lnTo>
                <a:lnTo>
                  <a:pt x="213359" y="1941009"/>
                </a:lnTo>
                <a:lnTo>
                  <a:pt x="215899" y="1994622"/>
                </a:lnTo>
                <a:lnTo>
                  <a:pt x="218439" y="1962214"/>
                </a:lnTo>
                <a:lnTo>
                  <a:pt x="220979" y="1845584"/>
                </a:lnTo>
                <a:lnTo>
                  <a:pt x="223519" y="1654943"/>
                </a:lnTo>
                <a:lnTo>
                  <a:pt x="226059" y="1408025"/>
                </a:lnTo>
                <a:lnTo>
                  <a:pt x="228600" y="1128434"/>
                </a:lnTo>
                <a:lnTo>
                  <a:pt x="231139" y="843379"/>
                </a:lnTo>
                <a:lnTo>
                  <a:pt x="233679" y="581014"/>
                </a:lnTo>
                <a:lnTo>
                  <a:pt x="236219" y="367644"/>
                </a:lnTo>
                <a:lnTo>
                  <a:pt x="238760" y="225078"/>
                </a:lnTo>
                <a:lnTo>
                  <a:pt x="241300" y="168398"/>
                </a:lnTo>
                <a:lnTo>
                  <a:pt x="243839" y="204361"/>
                </a:lnTo>
                <a:lnTo>
                  <a:pt x="246380" y="330619"/>
                </a:lnTo>
                <a:lnTo>
                  <a:pt x="248920" y="535836"/>
                </a:lnTo>
                <a:lnTo>
                  <a:pt x="251460" y="800706"/>
                </a:lnTo>
                <a:lnTo>
                  <a:pt x="254000" y="1099769"/>
                </a:lnTo>
                <a:lnTo>
                  <a:pt x="256540" y="1403872"/>
                </a:lnTo>
                <a:lnTo>
                  <a:pt x="259080" y="1683026"/>
                </a:lnTo>
                <a:lnTo>
                  <a:pt x="261620" y="1909372"/>
                </a:lnTo>
                <a:lnTo>
                  <a:pt x="264160" y="2059974"/>
                </a:lnTo>
                <a:lnTo>
                  <a:pt x="266700" y="2119153"/>
                </a:lnTo>
                <a:lnTo>
                  <a:pt x="269240" y="2080114"/>
                </a:lnTo>
                <a:lnTo>
                  <a:pt x="271780" y="1945716"/>
                </a:lnTo>
                <a:lnTo>
                  <a:pt x="274320" y="1728283"/>
                </a:lnTo>
                <a:lnTo>
                  <a:pt x="276860" y="1448476"/>
                </a:lnTo>
                <a:lnTo>
                  <a:pt x="279400" y="1133315"/>
                </a:lnTo>
                <a:lnTo>
                  <a:pt x="281940" y="813569"/>
                </a:lnTo>
                <a:lnTo>
                  <a:pt x="284480" y="520728"/>
                </a:lnTo>
                <a:lnTo>
                  <a:pt x="287020" y="283896"/>
                </a:lnTo>
                <a:lnTo>
                  <a:pt x="289560" y="126883"/>
                </a:lnTo>
                <a:lnTo>
                  <a:pt x="292100" y="65803"/>
                </a:lnTo>
                <a:lnTo>
                  <a:pt x="294640" y="107420"/>
                </a:lnTo>
                <a:lnTo>
                  <a:pt x="297180" y="248403"/>
                </a:lnTo>
                <a:lnTo>
                  <a:pt x="299720" y="475585"/>
                </a:lnTo>
                <a:lnTo>
                  <a:pt x="302260" y="767191"/>
                </a:lnTo>
                <a:lnTo>
                  <a:pt x="304800" y="1094938"/>
                </a:lnTo>
                <a:lnTo>
                  <a:pt x="307340" y="1426790"/>
                </a:lnTo>
                <a:lnTo>
                  <a:pt x="309880" y="1730100"/>
                </a:lnTo>
                <a:lnTo>
                  <a:pt x="312420" y="1974839"/>
                </a:lnTo>
                <a:lnTo>
                  <a:pt x="314960" y="2136579"/>
                </a:lnTo>
                <a:lnTo>
                  <a:pt x="317500" y="2198941"/>
                </a:lnTo>
                <a:lnTo>
                  <a:pt x="320040" y="2155259"/>
                </a:lnTo>
                <a:lnTo>
                  <a:pt x="322580" y="2009290"/>
                </a:lnTo>
                <a:lnTo>
                  <a:pt x="325120" y="1774893"/>
                </a:lnTo>
                <a:lnTo>
                  <a:pt x="327660" y="1474712"/>
                </a:lnTo>
                <a:lnTo>
                  <a:pt x="330200" y="1137975"/>
                </a:lnTo>
                <a:lnTo>
                  <a:pt x="332740" y="797639"/>
                </a:lnTo>
                <a:lnTo>
                  <a:pt x="335280" y="487149"/>
                </a:lnTo>
                <a:lnTo>
                  <a:pt x="337820" y="237137"/>
                </a:lnTo>
                <a:lnTo>
                  <a:pt x="340360" y="72388"/>
                </a:lnTo>
                <a:lnTo>
                  <a:pt x="342900" y="9374"/>
                </a:lnTo>
                <a:lnTo>
                  <a:pt x="345440" y="54600"/>
                </a:lnTo>
                <a:lnTo>
                  <a:pt x="347980" y="203934"/>
                </a:lnTo>
                <a:lnTo>
                  <a:pt x="350520" y="442979"/>
                </a:lnTo>
                <a:lnTo>
                  <a:pt x="353060" y="748476"/>
                </a:lnTo>
                <a:lnTo>
                  <a:pt x="355600" y="1090567"/>
                </a:lnTo>
                <a:lnTo>
                  <a:pt x="358140" y="1435733"/>
                </a:lnTo>
                <a:lnTo>
                  <a:pt x="360680" y="1750090"/>
                </a:lnTo>
                <a:lnTo>
                  <a:pt x="363220" y="2002725"/>
                </a:lnTo>
                <a:lnTo>
                  <a:pt x="365760" y="2168757"/>
                </a:lnTo>
                <a:lnTo>
                  <a:pt x="368300" y="2231789"/>
                </a:lnTo>
                <a:lnTo>
                  <a:pt x="370840" y="2185538"/>
                </a:lnTo>
                <a:lnTo>
                  <a:pt x="373380" y="2034461"/>
                </a:lnTo>
                <a:lnTo>
                  <a:pt x="375920" y="1793330"/>
                </a:lnTo>
                <a:lnTo>
                  <a:pt x="378460" y="1485770"/>
                </a:lnTo>
                <a:lnTo>
                  <a:pt x="381000" y="1141945"/>
                </a:lnTo>
                <a:lnTo>
                  <a:pt x="383540" y="795583"/>
                </a:lnTo>
                <a:lnTo>
                  <a:pt x="386080" y="480654"/>
                </a:lnTo>
                <a:lnTo>
                  <a:pt x="388620" y="228025"/>
                </a:lnTo>
                <a:lnTo>
                  <a:pt x="391160" y="62421"/>
                </a:lnTo>
                <a:lnTo>
                  <a:pt x="393700" y="0"/>
                </a:lnTo>
                <a:lnTo>
                  <a:pt x="396240" y="46764"/>
                </a:lnTo>
                <a:lnTo>
                  <a:pt x="398780" y="197984"/>
                </a:lnTo>
                <a:lnTo>
                  <a:pt x="401320" y="438678"/>
                </a:lnTo>
                <a:lnTo>
                  <a:pt x="403860" y="745103"/>
                </a:lnTo>
                <a:lnTo>
                  <a:pt x="406400" y="1087104"/>
                </a:lnTo>
                <a:lnTo>
                  <a:pt x="408940" y="1431095"/>
                </a:lnTo>
                <a:lnTo>
                  <a:pt x="411480" y="1743370"/>
                </a:lnTo>
                <a:lnTo>
                  <a:pt x="414020" y="1993419"/>
                </a:lnTo>
                <a:lnTo>
                  <a:pt x="416560" y="2156922"/>
                </a:lnTo>
                <a:lnTo>
                  <a:pt x="419100" y="2218119"/>
                </a:lnTo>
                <a:lnTo>
                  <a:pt x="421640" y="2171341"/>
                </a:lnTo>
                <a:lnTo>
                  <a:pt x="424180" y="2021532"/>
                </a:lnTo>
                <a:lnTo>
                  <a:pt x="426720" y="1783726"/>
                </a:lnTo>
                <a:lnTo>
                  <a:pt x="429260" y="1481539"/>
                </a:lnTo>
                <a:lnTo>
                  <a:pt x="431800" y="1144807"/>
                </a:lnTo>
                <a:lnTo>
                  <a:pt x="434340" y="806635"/>
                </a:lnTo>
                <a:lnTo>
                  <a:pt x="436880" y="500130"/>
                </a:lnTo>
                <a:lnTo>
                  <a:pt x="439420" y="255142"/>
                </a:lnTo>
                <a:lnTo>
                  <a:pt x="441960" y="95351"/>
                </a:lnTo>
                <a:lnTo>
                  <a:pt x="444500" y="35968"/>
                </a:lnTo>
                <a:lnTo>
                  <a:pt x="447040" y="82282"/>
                </a:lnTo>
                <a:lnTo>
                  <a:pt x="449580" y="229191"/>
                </a:lnTo>
                <a:lnTo>
                  <a:pt x="452120" y="461762"/>
                </a:lnTo>
                <a:lnTo>
                  <a:pt x="454660" y="756749"/>
                </a:lnTo>
                <a:lnTo>
                  <a:pt x="457200" y="1084926"/>
                </a:lnTo>
                <a:lnTo>
                  <a:pt x="459740" y="1413993"/>
                </a:lnTo>
                <a:lnTo>
                  <a:pt x="462280" y="1711766"/>
                </a:lnTo>
                <a:lnTo>
                  <a:pt x="464820" y="1949337"/>
                </a:lnTo>
                <a:lnTo>
                  <a:pt x="467360" y="2103890"/>
                </a:lnTo>
                <a:lnTo>
                  <a:pt x="469900" y="2160901"/>
                </a:lnTo>
                <a:lnTo>
                  <a:pt x="472440" y="2115504"/>
                </a:lnTo>
                <a:lnTo>
                  <a:pt x="474980" y="1972899"/>
                </a:lnTo>
                <a:lnTo>
                  <a:pt x="477520" y="1747771"/>
                </a:lnTo>
                <a:lnTo>
                  <a:pt x="480061" y="1462771"/>
                </a:lnTo>
                <a:lnTo>
                  <a:pt x="482600" y="1146232"/>
                </a:lnTo>
                <a:lnTo>
                  <a:pt x="485140" y="829345"/>
                </a:lnTo>
                <a:lnTo>
                  <a:pt x="487680" y="543074"/>
                </a:lnTo>
                <a:lnTo>
                  <a:pt x="490220" y="315119"/>
                </a:lnTo>
                <a:lnTo>
                  <a:pt x="492761" y="167225"/>
                </a:lnTo>
                <a:lnTo>
                  <a:pt x="495300" y="113105"/>
                </a:lnTo>
                <a:lnTo>
                  <a:pt x="497840" y="157165"/>
                </a:lnTo>
                <a:lnTo>
                  <a:pt x="500381" y="294162"/>
                </a:lnTo>
                <a:lnTo>
                  <a:pt x="502921" y="509804"/>
                </a:lnTo>
                <a:lnTo>
                  <a:pt x="505461" y="782246"/>
                </a:lnTo>
                <a:lnTo>
                  <a:pt x="508000" y="1084306"/>
                </a:lnTo>
                <a:lnTo>
                  <a:pt x="510540" y="1386184"/>
                </a:lnTo>
                <a:lnTo>
                  <a:pt x="513081" y="1658411"/>
                </a:lnTo>
                <a:lnTo>
                  <a:pt x="515621" y="1874740"/>
                </a:lnTo>
                <a:lnTo>
                  <a:pt x="518161" y="2014678"/>
                </a:lnTo>
                <a:lnTo>
                  <a:pt x="520701" y="2065436"/>
                </a:lnTo>
                <a:lnTo>
                  <a:pt x="523241" y="2023097"/>
                </a:lnTo>
                <a:lnTo>
                  <a:pt x="525781" y="1892893"/>
                </a:lnTo>
                <a:lnTo>
                  <a:pt x="528321" y="1688589"/>
                </a:lnTo>
                <a:lnTo>
                  <a:pt x="530861" y="1431031"/>
                </a:lnTo>
                <a:lnTo>
                  <a:pt x="533401" y="1146011"/>
                </a:lnTo>
                <a:lnTo>
                  <a:pt x="535941" y="861687"/>
                </a:lnTo>
                <a:lnTo>
                  <a:pt x="538481" y="605781"/>
                </a:lnTo>
                <a:lnTo>
                  <a:pt x="541021" y="402879"/>
                </a:lnTo>
                <a:lnTo>
                  <a:pt x="543561" y="272053"/>
                </a:lnTo>
                <a:lnTo>
                  <a:pt x="546101" y="225072"/>
                </a:lnTo>
                <a:lnTo>
                  <a:pt x="548641" y="265346"/>
                </a:lnTo>
                <a:lnTo>
                  <a:pt x="551181" y="387705"/>
                </a:lnTo>
                <a:lnTo>
                  <a:pt x="553721" y="579032"/>
                </a:lnTo>
                <a:lnTo>
                  <a:pt x="556261" y="819656"/>
                </a:lnTo>
                <a:lnTo>
                  <a:pt x="558801" y="1085383"/>
                </a:lnTo>
                <a:lnTo>
                  <a:pt x="561341" y="1349927"/>
                </a:lnTo>
                <a:lnTo>
                  <a:pt x="563881" y="1587522"/>
                </a:lnTo>
                <a:lnTo>
                  <a:pt x="566421" y="1775434"/>
                </a:lnTo>
                <a:lnTo>
                  <a:pt x="568961" y="1896148"/>
                </a:lnTo>
                <a:lnTo>
                  <a:pt x="571501" y="1938994"/>
                </a:lnTo>
                <a:lnTo>
                  <a:pt x="574041" y="1901088"/>
                </a:lnTo>
                <a:lnTo>
                  <a:pt x="576581" y="1787481"/>
                </a:lnTo>
                <a:lnTo>
                  <a:pt x="579121" y="1610539"/>
                </a:lnTo>
                <a:lnTo>
                  <a:pt x="581661" y="1388600"/>
                </a:lnTo>
                <a:lnTo>
                  <a:pt x="584201" y="1144079"/>
                </a:lnTo>
                <a:lnTo>
                  <a:pt x="586741" y="901201"/>
                </a:lnTo>
                <a:lnTo>
                  <a:pt x="589281" y="683593"/>
                </a:lnTo>
                <a:lnTo>
                  <a:pt x="591821" y="511980"/>
                </a:lnTo>
                <a:lnTo>
                  <a:pt x="594361" y="402209"/>
                </a:lnTo>
                <a:lnTo>
                  <a:pt x="596901" y="363789"/>
                </a:lnTo>
                <a:lnTo>
                  <a:pt x="599441" y="399073"/>
                </a:lnTo>
                <a:lnTo>
                  <a:pt x="601981" y="503172"/>
                </a:lnTo>
                <a:lnTo>
                  <a:pt x="604521" y="664572"/>
                </a:lnTo>
                <a:lnTo>
                  <a:pt x="607061" y="866392"/>
                </a:lnTo>
                <a:lnTo>
                  <a:pt x="609601" y="1088149"/>
                </a:lnTo>
                <a:lnTo>
                  <a:pt x="612141" y="1307838"/>
                </a:lnTo>
                <a:lnTo>
                  <a:pt x="614681" y="1504118"/>
                </a:lnTo>
                <a:lnTo>
                  <a:pt x="617221" y="1658391"/>
                </a:lnTo>
                <a:lnTo>
                  <a:pt x="619761" y="1756565"/>
                </a:lnTo>
                <a:lnTo>
                  <a:pt x="622301" y="1790339"/>
                </a:lnTo>
                <a:lnTo>
                  <a:pt x="624841" y="1757885"/>
                </a:lnTo>
                <a:lnTo>
                  <a:pt x="627381" y="1663886"/>
                </a:lnTo>
                <a:lnTo>
                  <a:pt x="629921" y="1518930"/>
                </a:lnTo>
                <a:lnTo>
                  <a:pt x="632461" y="1338331"/>
                </a:lnTo>
                <a:lnTo>
                  <a:pt x="635001" y="1140519"/>
                </a:lnTo>
                <a:lnTo>
                  <a:pt x="637541" y="945164"/>
                </a:lnTo>
                <a:lnTo>
                  <a:pt x="640081" y="771209"/>
                </a:lnTo>
                <a:lnTo>
                  <a:pt x="642621" y="635038"/>
                </a:lnTo>
                <a:lnTo>
                  <a:pt x="645161" y="548928"/>
                </a:lnTo>
                <a:lnTo>
                  <a:pt x="647701" y="519952"/>
                </a:lnTo>
                <a:lnTo>
                  <a:pt x="650241" y="549416"/>
                </a:lnTo>
                <a:lnTo>
                  <a:pt x="652781" y="632884"/>
                </a:lnTo>
                <a:lnTo>
                  <a:pt x="655321" y="760762"/>
                </a:lnTo>
                <a:lnTo>
                  <a:pt x="657861" y="919380"/>
                </a:lnTo>
                <a:lnTo>
                  <a:pt x="660401" y="1092445"/>
                </a:lnTo>
                <a:lnTo>
                  <a:pt x="662941" y="1262710"/>
                </a:lnTo>
                <a:lnTo>
                  <a:pt x="665481" y="1413697"/>
                </a:lnTo>
                <a:lnTo>
                  <a:pt x="668021" y="1531290"/>
                </a:lnTo>
                <a:lnTo>
                  <a:pt x="670561" y="1605057"/>
                </a:lnTo>
                <a:lnTo>
                  <a:pt x="673101" y="1629160"/>
                </a:lnTo>
                <a:lnTo>
                  <a:pt x="675641" y="1602796"/>
                </a:lnTo>
                <a:lnTo>
                  <a:pt x="678181" y="1530121"/>
                </a:lnTo>
                <a:lnTo>
                  <a:pt x="680721" y="1419687"/>
                </a:lnTo>
                <a:lnTo>
                  <a:pt x="683261" y="1283467"/>
                </a:lnTo>
                <a:lnTo>
                  <a:pt x="685801" y="1135563"/>
                </a:lnTo>
                <a:lnTo>
                  <a:pt x="688341" y="990756"/>
                </a:lnTo>
                <a:lnTo>
                  <a:pt x="690881" y="863025"/>
                </a:lnTo>
                <a:lnTo>
                  <a:pt x="693421" y="764198"/>
                </a:lnTo>
                <a:lnTo>
                  <a:pt x="695961" y="702864"/>
                </a:lnTo>
                <a:lnTo>
                  <a:pt x="698501" y="683635"/>
                </a:lnTo>
                <a:lnTo>
                  <a:pt x="701041" y="706836"/>
                </a:lnTo>
                <a:lnTo>
                  <a:pt x="703581" y="768622"/>
                </a:lnTo>
                <a:lnTo>
                  <a:pt x="706121" y="861512"/>
                </a:lnTo>
                <a:lnTo>
                  <a:pt x="708661" y="975259"/>
                </a:lnTo>
                <a:lnTo>
                  <a:pt x="711201" y="1097970"/>
                </a:lnTo>
                <a:lnTo>
                  <a:pt x="713741" y="1217338"/>
                </a:lnTo>
                <a:lnTo>
                  <a:pt x="716281" y="1321881"/>
                </a:lnTo>
                <a:lnTo>
                  <a:pt x="718821" y="1402036"/>
                </a:lnTo>
                <a:lnTo>
                  <a:pt x="721361" y="1451037"/>
                </a:lnTo>
                <a:lnTo>
                  <a:pt x="723901" y="1465464"/>
                </a:lnTo>
                <a:lnTo>
                  <a:pt x="726441" y="1445442"/>
                </a:lnTo>
                <a:lnTo>
                  <a:pt x="728981" y="1394479"/>
                </a:lnTo>
                <a:lnTo>
                  <a:pt x="731521" y="1318971"/>
                </a:lnTo>
                <a:lnTo>
                  <a:pt x="734061" y="1227436"/>
                </a:lnTo>
                <a:lnTo>
                  <a:pt x="736601" y="1129575"/>
                </a:lnTo>
                <a:lnTo>
                  <a:pt x="739141" y="1035248"/>
                </a:lnTo>
                <a:lnTo>
                  <a:pt x="741681" y="953486"/>
                </a:lnTo>
                <a:lnTo>
                  <a:pt x="744222" y="891630"/>
                </a:lnTo>
                <a:lnTo>
                  <a:pt x="746761" y="854680"/>
                </a:lnTo>
                <a:lnTo>
                  <a:pt x="749301" y="844911"/>
                </a:lnTo>
                <a:lnTo>
                  <a:pt x="751841" y="861784"/>
                </a:lnTo>
                <a:lnTo>
                  <a:pt x="754381" y="902146"/>
                </a:lnTo>
                <a:lnTo>
                  <a:pt x="756922" y="960686"/>
                </a:lnTo>
                <a:lnTo>
                  <a:pt x="759461" y="1030590"/>
                </a:lnTo>
                <a:lnTo>
                  <a:pt x="762001" y="1104304"/>
                </a:ln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lnTo>
                  <a:pt x="967739" y="1064927"/>
                </a:lnTo>
                <a:lnTo>
                  <a:pt x="970279" y="1006066"/>
                </a:lnTo>
                <a:lnTo>
                  <a:pt x="972819" y="956755"/>
                </a:lnTo>
                <a:lnTo>
                  <a:pt x="975359" y="922156"/>
                </a:lnTo>
                <a:lnTo>
                  <a:pt x="977899" y="906046"/>
                </a:lnTo>
                <a:lnTo>
                  <a:pt x="980439" y="910403"/>
                </a:lnTo>
                <a:lnTo>
                  <a:pt x="982979" y="935171"/>
                </a:lnTo>
                <a:lnTo>
                  <a:pt x="985519" y="978232"/>
                </a:lnTo>
                <a:lnTo>
                  <a:pt x="988059" y="1035587"/>
                </a:lnTo>
                <a:lnTo>
                  <a:pt x="990599" y="1101731"/>
                </a:lnTo>
                <a:lnTo>
                  <a:pt x="993139" y="1170192"/>
                </a:lnTo>
                <a:lnTo>
                  <a:pt x="995679" y="1234172"/>
                </a:lnTo>
                <a:lnTo>
                  <a:pt x="998219" y="1287234"/>
                </a:lnTo>
                <a:lnTo>
                  <a:pt x="1000759" y="1323956"/>
                </a:lnTo>
                <a:lnTo>
                  <a:pt x="1003299" y="1340491"/>
                </a:lnTo>
                <a:lnTo>
                  <a:pt x="1005839" y="1334977"/>
                </a:lnTo>
                <a:lnTo>
                  <a:pt x="1008379" y="1307739"/>
                </a:lnTo>
                <a:lnTo>
                  <a:pt x="1010919" y="1261283"/>
                </a:lnTo>
                <a:lnTo>
                  <a:pt x="1013459" y="1200057"/>
                </a:lnTo>
                <a:lnTo>
                  <a:pt x="1015999" y="1130024"/>
                </a:lnTo>
                <a:lnTo>
                  <a:pt x="1018538" y="1058068"/>
                </a:lnTo>
                <a:lnTo>
                  <a:pt x="1021078" y="991313"/>
                </a:lnTo>
                <a:lnTo>
                  <a:pt x="1023618" y="936402"/>
                </a:lnTo>
                <a:lnTo>
                  <a:pt x="1026158" y="898833"/>
                </a:lnTo>
                <a:lnTo>
                  <a:pt x="1028698" y="882399"/>
                </a:lnTo>
                <a:lnTo>
                  <a:pt x="1031238" y="888802"/>
                </a:lnTo>
                <a:lnTo>
                  <a:pt x="1033778" y="917473"/>
                </a:lnTo>
                <a:lnTo>
                  <a:pt x="1036318" y="965626"/>
                </a:lnTo>
                <a:lnTo>
                  <a:pt x="1038858" y="1028533"/>
                </a:lnTo>
                <a:lnTo>
                  <a:pt x="1041398" y="1099991"/>
                </a:lnTo>
                <a:lnTo>
                  <a:pt x="1043938" y="1172945"/>
                </a:lnTo>
                <a:lnTo>
                  <a:pt x="1046478" y="1240193"/>
                </a:lnTo>
                <a:lnTo>
                  <a:pt x="1049018" y="1295104"/>
                </a:lnTo>
                <a:lnTo>
                  <a:pt x="1051558" y="1332283"/>
                </a:lnTo>
                <a:lnTo>
                  <a:pt x="1054098" y="1348106"/>
                </a:lnTo>
                <a:lnTo>
                  <a:pt x="1056638" y="1341079"/>
                </a:lnTo>
                <a:lnTo>
                  <a:pt x="1059178" y="1311979"/>
                </a:lnTo>
                <a:lnTo>
                  <a:pt x="1061718" y="1263767"/>
                </a:lnTo>
                <a:lnTo>
                  <a:pt x="1064258" y="1201287"/>
                </a:lnTo>
                <a:lnTo>
                  <a:pt x="1066798" y="1130770"/>
                </a:lnTo>
                <a:lnTo>
                  <a:pt x="1069338" y="1059209"/>
                </a:lnTo>
                <a:lnTo>
                  <a:pt x="1071878" y="993652"/>
                </a:lnTo>
                <a:lnTo>
                  <a:pt x="1074418" y="940504"/>
                </a:lnTo>
                <a:lnTo>
                  <a:pt x="1076958" y="904889"/>
                </a:lnTo>
                <a:lnTo>
                  <a:pt x="1079498" y="890155"/>
                </a:lnTo>
                <a:lnTo>
                  <a:pt x="1082038" y="897553"/>
                </a:lnTo>
                <a:lnTo>
                  <a:pt x="1084577" y="926130"/>
                </a:lnTo>
                <a:lnTo>
                  <a:pt x="1087117" y="972849"/>
                </a:lnTo>
                <a:lnTo>
                  <a:pt x="1089657" y="1032913"/>
                </a:lnTo>
                <a:lnTo>
                  <a:pt x="1092197" y="1100261"/>
                </a:lnTo>
                <a:lnTo>
                  <a:pt x="1094737" y="1168185"/>
                </a:lnTo>
                <a:lnTo>
                  <a:pt x="1097277" y="1230010"/>
                </a:lnTo>
                <a:lnTo>
                  <a:pt x="1099817" y="1279753"/>
                </a:lnTo>
                <a:lnTo>
                  <a:pt x="1102357" y="1312711"/>
                </a:lnTo>
                <a:lnTo>
                  <a:pt x="1104897" y="1325913"/>
                </a:lnTo>
                <a:lnTo>
                  <a:pt x="1107437" y="1318386"/>
                </a:lnTo>
                <a:lnTo>
                  <a:pt x="1109977" y="1291220"/>
                </a:lnTo>
                <a:lnTo>
                  <a:pt x="1112517" y="1247429"/>
                </a:lnTo>
                <a:lnTo>
                  <a:pt x="1115057" y="1191616"/>
                </a:lnTo>
                <a:lnTo>
                  <a:pt x="1117597" y="1129485"/>
                </a:ln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1269995" y="111540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a:solidFill>
                <a:srgbClr val="000000"/>
              </a:solidFill>
              <a:ea typeface="宋体" pitchFamily="2" charset="-122"/>
            </a:endParaRPr>
          </a:p>
        </p:txBody>
      </p:sp>
      <p:sp>
        <p:nvSpPr>
          <p:cNvPr id="6" name="CoS"/>
          <p:cNvSpPr/>
          <p:nvPr userDrawn="1"/>
        </p:nvSpPr>
        <p:spPr>
          <a:xfrm flipH="1">
            <a:off x="7072330" y="6622959"/>
            <a:ext cx="1373576" cy="142876"/>
          </a:xfrm>
          <a:custGeom>
            <a:avLst/>
            <a:gdLst>
              <a:gd name="connsiteX0" fmla="*/ 0 w 2024254"/>
              <a:gd name="connsiteY0" fmla="*/ 1115321 h 2231790"/>
              <a:gd name="connsiteX1" fmla="*/ 0 w 2024254"/>
              <a:gd name="connsiteY1" fmla="*/ 1115321 h 2231790"/>
              <a:gd name="connsiteX2" fmla="*/ 2539 w 2024254"/>
              <a:gd name="connsiteY2" fmla="*/ 1119016 h 2231790"/>
              <a:gd name="connsiteX3" fmla="*/ 5080 w 2024254"/>
              <a:gd name="connsiteY3" fmla="*/ 1129377 h 2231790"/>
              <a:gd name="connsiteX4" fmla="*/ 7619 w 2024254"/>
              <a:gd name="connsiteY4" fmla="*/ 1144341 h 2231790"/>
              <a:gd name="connsiteX5" fmla="*/ 10160 w 2024254"/>
              <a:gd name="connsiteY5" fmla="*/ 1160808 h 2231790"/>
              <a:gd name="connsiteX6" fmla="*/ 12700 w 2024254"/>
              <a:gd name="connsiteY6" fmla="*/ 1175108 h 2231790"/>
              <a:gd name="connsiteX7" fmla="*/ 15239 w 2024254"/>
              <a:gd name="connsiteY7" fmla="*/ 1183560 h 2231790"/>
              <a:gd name="connsiteX8" fmla="*/ 17780 w 2024254"/>
              <a:gd name="connsiteY8" fmla="*/ 1183060 h 2231790"/>
              <a:gd name="connsiteX9" fmla="*/ 20319 w 2024254"/>
              <a:gd name="connsiteY9" fmla="*/ 1171603 h 2231790"/>
              <a:gd name="connsiteX10" fmla="*/ 22860 w 2024254"/>
              <a:gd name="connsiteY10" fmla="*/ 1148686 h 2231790"/>
              <a:gd name="connsiteX11" fmla="*/ 25400 w 2024254"/>
              <a:gd name="connsiteY11" fmla="*/ 1115511 h 2231790"/>
              <a:gd name="connsiteX12" fmla="*/ 27939 w 2024254"/>
              <a:gd name="connsiteY12" fmla="*/ 1074970 h 2231790"/>
              <a:gd name="connsiteX13" fmla="*/ 30480 w 2024254"/>
              <a:gd name="connsiteY13" fmla="*/ 1031398 h 2231790"/>
              <a:gd name="connsiteX14" fmla="*/ 33019 w 2024254"/>
              <a:gd name="connsiteY14" fmla="*/ 990106 h 2231790"/>
              <a:gd name="connsiteX15" fmla="*/ 35560 w 2024254"/>
              <a:gd name="connsiteY15" fmla="*/ 956760 h 2231790"/>
              <a:gd name="connsiteX16" fmla="*/ 38100 w 2024254"/>
              <a:gd name="connsiteY16" fmla="*/ 936665 h 2231790"/>
              <a:gd name="connsiteX17" fmla="*/ 40639 w 2024254"/>
              <a:gd name="connsiteY17" fmla="*/ 934043 h 2231790"/>
              <a:gd name="connsiteX18" fmla="*/ 43180 w 2024254"/>
              <a:gd name="connsiteY18" fmla="*/ 951399 h 2231790"/>
              <a:gd name="connsiteX19" fmla="*/ 45719 w 2024254"/>
              <a:gd name="connsiteY19" fmla="*/ 989057 h 2231790"/>
              <a:gd name="connsiteX20" fmla="*/ 48260 w 2024254"/>
              <a:gd name="connsiteY20" fmla="*/ 1044929 h 2231790"/>
              <a:gd name="connsiteX21" fmla="*/ 50800 w 2024254"/>
              <a:gd name="connsiteY21" fmla="*/ 1114565 h 2231790"/>
              <a:gd name="connsiteX22" fmla="*/ 53339 w 2024254"/>
              <a:gd name="connsiteY22" fmla="*/ 1191490 h 2231790"/>
              <a:gd name="connsiteX23" fmla="*/ 55880 w 2024254"/>
              <a:gd name="connsiteY23" fmla="*/ 1267811 h 2231790"/>
              <a:gd name="connsiteX24" fmla="*/ 58419 w 2024254"/>
              <a:gd name="connsiteY24" fmla="*/ 1335027 h 2231790"/>
              <a:gd name="connsiteX25" fmla="*/ 60960 w 2024254"/>
              <a:gd name="connsiteY25" fmla="*/ 1384963 h 2231790"/>
              <a:gd name="connsiteX26" fmla="*/ 63500 w 2024254"/>
              <a:gd name="connsiteY26" fmla="*/ 1410734 h 2231790"/>
              <a:gd name="connsiteX27" fmla="*/ 66039 w 2024254"/>
              <a:gd name="connsiteY27" fmla="*/ 1407611 h 2231790"/>
              <a:gd name="connsiteX28" fmla="*/ 68580 w 2024254"/>
              <a:gd name="connsiteY28" fmla="*/ 1373708 h 2231790"/>
              <a:gd name="connsiteX29" fmla="*/ 71119 w 2024254"/>
              <a:gd name="connsiteY29" fmla="*/ 1310376 h 2231790"/>
              <a:gd name="connsiteX30" fmla="*/ 73659 w 2024254"/>
              <a:gd name="connsiteY30" fmla="*/ 1222262 h 2231790"/>
              <a:gd name="connsiteX31" fmla="*/ 76200 w 2024254"/>
              <a:gd name="connsiteY31" fmla="*/ 1117006 h 2231790"/>
              <a:gd name="connsiteX32" fmla="*/ 78739 w 2024254"/>
              <a:gd name="connsiteY32" fmla="*/ 1004584 h 2231790"/>
              <a:gd name="connsiteX33" fmla="*/ 81280 w 2024254"/>
              <a:gd name="connsiteY33" fmla="*/ 896360 h 2231790"/>
              <a:gd name="connsiteX34" fmla="*/ 83819 w 2024254"/>
              <a:gd name="connsiteY34" fmla="*/ 803931 h 2231790"/>
              <a:gd name="connsiteX35" fmla="*/ 86359 w 2024254"/>
              <a:gd name="connsiteY35" fmla="*/ 737889 h 2231790"/>
              <a:gd name="connsiteX36" fmla="*/ 88900 w 2024254"/>
              <a:gd name="connsiteY36" fmla="*/ 706633 h 2231790"/>
              <a:gd name="connsiteX37" fmla="*/ 91439 w 2024254"/>
              <a:gd name="connsiteY37" fmla="*/ 715350 h 2231790"/>
              <a:gd name="connsiteX38" fmla="*/ 93979 w 2024254"/>
              <a:gd name="connsiteY38" fmla="*/ 765297 h 2231790"/>
              <a:gd name="connsiteX39" fmla="*/ 96519 w 2024254"/>
              <a:gd name="connsiteY39" fmla="*/ 853478 h 2231790"/>
              <a:gd name="connsiteX40" fmla="*/ 99059 w 2024254"/>
              <a:gd name="connsiteY40" fmla="*/ 972745 h 2231790"/>
              <a:gd name="connsiteX41" fmla="*/ 101600 w 2024254"/>
              <a:gd name="connsiteY41" fmla="*/ 1112365 h 2231790"/>
              <a:gd name="connsiteX42" fmla="*/ 104139 w 2024254"/>
              <a:gd name="connsiteY42" fmla="*/ 1258978 h 2231790"/>
              <a:gd name="connsiteX43" fmla="*/ 106679 w 2024254"/>
              <a:gd name="connsiteY43" fmla="*/ 1397883 h 2231790"/>
              <a:gd name="connsiteX44" fmla="*/ 109219 w 2024254"/>
              <a:gd name="connsiteY44" fmla="*/ 1514520 h 2231790"/>
              <a:gd name="connsiteX45" fmla="*/ 111759 w 2024254"/>
              <a:gd name="connsiteY45" fmla="*/ 1595990 h 2231790"/>
              <a:gd name="connsiteX46" fmla="*/ 114300 w 2024254"/>
              <a:gd name="connsiteY46" fmla="*/ 1632475 h 2231790"/>
              <a:gd name="connsiteX47" fmla="*/ 116839 w 2024254"/>
              <a:gd name="connsiteY47" fmla="*/ 1618377 h 2231790"/>
              <a:gd name="connsiteX48" fmla="*/ 119379 w 2024254"/>
              <a:gd name="connsiteY48" fmla="*/ 1553071 h 2231790"/>
              <a:gd name="connsiteX49" fmla="*/ 121919 w 2024254"/>
              <a:gd name="connsiteY49" fmla="*/ 1441157 h 2231790"/>
              <a:gd name="connsiteX50" fmla="*/ 124459 w 2024254"/>
              <a:gd name="connsiteY50" fmla="*/ 1292186 h 2231790"/>
              <a:gd name="connsiteX51" fmla="*/ 126999 w 2024254"/>
              <a:gd name="connsiteY51" fmla="*/ 1119857 h 2231790"/>
              <a:gd name="connsiteX52" fmla="*/ 129539 w 2024254"/>
              <a:gd name="connsiteY52" fmla="*/ 940755 h 2231790"/>
              <a:gd name="connsiteX53" fmla="*/ 132079 w 2024254"/>
              <a:gd name="connsiteY53" fmla="*/ 772747 h 2231790"/>
              <a:gd name="connsiteX54" fmla="*/ 134619 w 2024254"/>
              <a:gd name="connsiteY54" fmla="*/ 633193 h 2231790"/>
              <a:gd name="connsiteX55" fmla="*/ 137159 w 2024254"/>
              <a:gd name="connsiteY55" fmla="*/ 537151 h 2231790"/>
              <a:gd name="connsiteX56" fmla="*/ 139699 w 2024254"/>
              <a:gd name="connsiteY56" fmla="*/ 495758 h 2231790"/>
              <a:gd name="connsiteX57" fmla="*/ 142239 w 2024254"/>
              <a:gd name="connsiteY57" fmla="*/ 514966 h 2231790"/>
              <a:gd name="connsiteX58" fmla="*/ 144779 w 2024254"/>
              <a:gd name="connsiteY58" fmla="*/ 594772 h 2231790"/>
              <a:gd name="connsiteX59" fmla="*/ 147319 w 2024254"/>
              <a:gd name="connsiteY59" fmla="*/ 729036 h 2231790"/>
              <a:gd name="connsiteX60" fmla="*/ 149859 w 2024254"/>
              <a:gd name="connsiteY60" fmla="*/ 905921 h 2231790"/>
              <a:gd name="connsiteX61" fmla="*/ 152399 w 2024254"/>
              <a:gd name="connsiteY61" fmla="*/ 1108929 h 2231790"/>
              <a:gd name="connsiteX62" fmla="*/ 154939 w 2024254"/>
              <a:gd name="connsiteY62" fmla="*/ 1318445 h 2231790"/>
              <a:gd name="connsiteX63" fmla="*/ 157479 w 2024254"/>
              <a:gd name="connsiteY63" fmla="*/ 1513643 h 2231790"/>
              <a:gd name="connsiteX64" fmla="*/ 160019 w 2024254"/>
              <a:gd name="connsiteY64" fmla="*/ 1674559 h 2231790"/>
              <a:gd name="connsiteX65" fmla="*/ 162559 w 2024254"/>
              <a:gd name="connsiteY65" fmla="*/ 1784144 h 2231790"/>
              <a:gd name="connsiteX66" fmla="*/ 165099 w 2024254"/>
              <a:gd name="connsiteY66" fmla="*/ 1830065 h 2231790"/>
              <a:gd name="connsiteX67" fmla="*/ 167639 w 2024254"/>
              <a:gd name="connsiteY67" fmla="*/ 1806072 h 2231790"/>
              <a:gd name="connsiteX68" fmla="*/ 170179 w 2024254"/>
              <a:gd name="connsiteY68" fmla="*/ 1712785 h 2231790"/>
              <a:gd name="connsiteX69" fmla="*/ 172719 w 2024254"/>
              <a:gd name="connsiteY69" fmla="*/ 1557804 h 2231790"/>
              <a:gd name="connsiteX70" fmla="*/ 175259 w 2024254"/>
              <a:gd name="connsiteY70" fmla="*/ 1355108 h 2231790"/>
              <a:gd name="connsiteX71" fmla="*/ 177799 w 2024254"/>
              <a:gd name="connsiteY71" fmla="*/ 1123796 h 2231790"/>
              <a:gd name="connsiteX72" fmla="*/ 180339 w 2024254"/>
              <a:gd name="connsiteY72" fmla="*/ 886284 h 2231790"/>
              <a:gd name="connsiteX73" fmla="*/ 182879 w 2024254"/>
              <a:gd name="connsiteY73" fmla="*/ 666119 h 2231790"/>
              <a:gd name="connsiteX74" fmla="*/ 185419 w 2024254"/>
              <a:gd name="connsiteY74" fmla="*/ 485638 h 2231790"/>
              <a:gd name="connsiteX75" fmla="*/ 187959 w 2024254"/>
              <a:gd name="connsiteY75" fmla="*/ 363693 h 2231790"/>
              <a:gd name="connsiteX76" fmla="*/ 190499 w 2024254"/>
              <a:gd name="connsiteY76" fmla="*/ 313682 h 2231790"/>
              <a:gd name="connsiteX77" fmla="*/ 193039 w 2024254"/>
              <a:gd name="connsiteY77" fmla="*/ 342089 h 2231790"/>
              <a:gd name="connsiteX78" fmla="*/ 195579 w 2024254"/>
              <a:gd name="connsiteY78" fmla="*/ 447692 h 2231790"/>
              <a:gd name="connsiteX79" fmla="*/ 198119 w 2024254"/>
              <a:gd name="connsiteY79" fmla="*/ 621530 h 2231790"/>
              <a:gd name="connsiteX80" fmla="*/ 200659 w 2024254"/>
              <a:gd name="connsiteY80" fmla="*/ 847652 h 2231790"/>
              <a:gd name="connsiteX81" fmla="*/ 203199 w 2024254"/>
              <a:gd name="connsiteY81" fmla="*/ 1104582 h 2231790"/>
              <a:gd name="connsiteX82" fmla="*/ 205739 w 2024254"/>
              <a:gd name="connsiteY82" fmla="*/ 1367364 h 2231790"/>
              <a:gd name="connsiteX83" fmla="*/ 208279 w 2024254"/>
              <a:gd name="connsiteY83" fmla="*/ 1609999 h 2231790"/>
              <a:gd name="connsiteX84" fmla="*/ 210819 w 2024254"/>
              <a:gd name="connsiteY84" fmla="*/ 1808029 h 2231790"/>
              <a:gd name="connsiteX85" fmla="*/ 213359 w 2024254"/>
              <a:gd name="connsiteY85" fmla="*/ 1941009 h 2231790"/>
              <a:gd name="connsiteX86" fmla="*/ 215899 w 2024254"/>
              <a:gd name="connsiteY86" fmla="*/ 1994622 h 2231790"/>
              <a:gd name="connsiteX87" fmla="*/ 218439 w 2024254"/>
              <a:gd name="connsiteY87" fmla="*/ 1962214 h 2231790"/>
              <a:gd name="connsiteX88" fmla="*/ 220979 w 2024254"/>
              <a:gd name="connsiteY88" fmla="*/ 1845584 h 2231790"/>
              <a:gd name="connsiteX89" fmla="*/ 223519 w 2024254"/>
              <a:gd name="connsiteY89" fmla="*/ 1654943 h 2231790"/>
              <a:gd name="connsiteX90" fmla="*/ 226059 w 2024254"/>
              <a:gd name="connsiteY90" fmla="*/ 1408025 h 2231790"/>
              <a:gd name="connsiteX91" fmla="*/ 228600 w 2024254"/>
              <a:gd name="connsiteY91" fmla="*/ 1128434 h 2231790"/>
              <a:gd name="connsiteX92" fmla="*/ 231139 w 2024254"/>
              <a:gd name="connsiteY92" fmla="*/ 843379 h 2231790"/>
              <a:gd name="connsiteX93" fmla="*/ 233679 w 2024254"/>
              <a:gd name="connsiteY93" fmla="*/ 581014 h 2231790"/>
              <a:gd name="connsiteX94" fmla="*/ 236219 w 2024254"/>
              <a:gd name="connsiteY94" fmla="*/ 367644 h 2231790"/>
              <a:gd name="connsiteX95" fmla="*/ 238760 w 2024254"/>
              <a:gd name="connsiteY95" fmla="*/ 225078 h 2231790"/>
              <a:gd name="connsiteX96" fmla="*/ 241300 w 2024254"/>
              <a:gd name="connsiteY96" fmla="*/ 168398 h 2231790"/>
              <a:gd name="connsiteX97" fmla="*/ 243839 w 2024254"/>
              <a:gd name="connsiteY97" fmla="*/ 204361 h 2231790"/>
              <a:gd name="connsiteX98" fmla="*/ 246380 w 2024254"/>
              <a:gd name="connsiteY98" fmla="*/ 330619 h 2231790"/>
              <a:gd name="connsiteX99" fmla="*/ 248920 w 2024254"/>
              <a:gd name="connsiteY99" fmla="*/ 535836 h 2231790"/>
              <a:gd name="connsiteX100" fmla="*/ 251460 w 2024254"/>
              <a:gd name="connsiteY100" fmla="*/ 800706 h 2231790"/>
              <a:gd name="connsiteX101" fmla="*/ 254000 w 2024254"/>
              <a:gd name="connsiteY101" fmla="*/ 1099769 h 2231790"/>
              <a:gd name="connsiteX102" fmla="*/ 256540 w 2024254"/>
              <a:gd name="connsiteY102" fmla="*/ 1403872 h 2231790"/>
              <a:gd name="connsiteX103" fmla="*/ 259080 w 2024254"/>
              <a:gd name="connsiteY103" fmla="*/ 1683026 h 2231790"/>
              <a:gd name="connsiteX104" fmla="*/ 261620 w 2024254"/>
              <a:gd name="connsiteY104" fmla="*/ 1909372 h 2231790"/>
              <a:gd name="connsiteX105" fmla="*/ 264160 w 2024254"/>
              <a:gd name="connsiteY105" fmla="*/ 2059974 h 2231790"/>
              <a:gd name="connsiteX106" fmla="*/ 266700 w 2024254"/>
              <a:gd name="connsiteY106" fmla="*/ 2119153 h 2231790"/>
              <a:gd name="connsiteX107" fmla="*/ 269240 w 2024254"/>
              <a:gd name="connsiteY107" fmla="*/ 2080114 h 2231790"/>
              <a:gd name="connsiteX108" fmla="*/ 271780 w 2024254"/>
              <a:gd name="connsiteY108" fmla="*/ 1945716 h 2231790"/>
              <a:gd name="connsiteX109" fmla="*/ 274320 w 2024254"/>
              <a:gd name="connsiteY109" fmla="*/ 1728283 h 2231790"/>
              <a:gd name="connsiteX110" fmla="*/ 276860 w 2024254"/>
              <a:gd name="connsiteY110" fmla="*/ 1448476 h 2231790"/>
              <a:gd name="connsiteX111" fmla="*/ 279400 w 2024254"/>
              <a:gd name="connsiteY111" fmla="*/ 1133315 h 2231790"/>
              <a:gd name="connsiteX112" fmla="*/ 281940 w 2024254"/>
              <a:gd name="connsiteY112" fmla="*/ 813569 h 2231790"/>
              <a:gd name="connsiteX113" fmla="*/ 284480 w 2024254"/>
              <a:gd name="connsiteY113" fmla="*/ 520728 h 2231790"/>
              <a:gd name="connsiteX114" fmla="*/ 287020 w 2024254"/>
              <a:gd name="connsiteY114" fmla="*/ 283896 h 2231790"/>
              <a:gd name="connsiteX115" fmla="*/ 289560 w 2024254"/>
              <a:gd name="connsiteY115" fmla="*/ 126883 h 2231790"/>
              <a:gd name="connsiteX116" fmla="*/ 292100 w 2024254"/>
              <a:gd name="connsiteY116" fmla="*/ 65803 h 2231790"/>
              <a:gd name="connsiteX117" fmla="*/ 294640 w 2024254"/>
              <a:gd name="connsiteY117" fmla="*/ 107420 h 2231790"/>
              <a:gd name="connsiteX118" fmla="*/ 297180 w 2024254"/>
              <a:gd name="connsiteY118" fmla="*/ 248403 h 2231790"/>
              <a:gd name="connsiteX119" fmla="*/ 299720 w 2024254"/>
              <a:gd name="connsiteY119" fmla="*/ 475585 h 2231790"/>
              <a:gd name="connsiteX120" fmla="*/ 302260 w 2024254"/>
              <a:gd name="connsiteY120" fmla="*/ 767191 h 2231790"/>
              <a:gd name="connsiteX121" fmla="*/ 304800 w 2024254"/>
              <a:gd name="connsiteY121" fmla="*/ 1094938 h 2231790"/>
              <a:gd name="connsiteX122" fmla="*/ 307340 w 2024254"/>
              <a:gd name="connsiteY122" fmla="*/ 1426790 h 2231790"/>
              <a:gd name="connsiteX123" fmla="*/ 309880 w 2024254"/>
              <a:gd name="connsiteY123" fmla="*/ 1730100 h 2231790"/>
              <a:gd name="connsiteX124" fmla="*/ 312420 w 2024254"/>
              <a:gd name="connsiteY124" fmla="*/ 1974839 h 2231790"/>
              <a:gd name="connsiteX125" fmla="*/ 314960 w 2024254"/>
              <a:gd name="connsiteY125" fmla="*/ 2136579 h 2231790"/>
              <a:gd name="connsiteX126" fmla="*/ 317500 w 2024254"/>
              <a:gd name="connsiteY126" fmla="*/ 2198941 h 2231790"/>
              <a:gd name="connsiteX127" fmla="*/ 320040 w 2024254"/>
              <a:gd name="connsiteY127" fmla="*/ 2155259 h 2231790"/>
              <a:gd name="connsiteX128" fmla="*/ 322580 w 2024254"/>
              <a:gd name="connsiteY128" fmla="*/ 2009290 h 2231790"/>
              <a:gd name="connsiteX129" fmla="*/ 325120 w 2024254"/>
              <a:gd name="connsiteY129" fmla="*/ 1774893 h 2231790"/>
              <a:gd name="connsiteX130" fmla="*/ 327660 w 2024254"/>
              <a:gd name="connsiteY130" fmla="*/ 1474712 h 2231790"/>
              <a:gd name="connsiteX131" fmla="*/ 330200 w 2024254"/>
              <a:gd name="connsiteY131" fmla="*/ 1137975 h 2231790"/>
              <a:gd name="connsiteX132" fmla="*/ 332740 w 2024254"/>
              <a:gd name="connsiteY132" fmla="*/ 797639 h 2231790"/>
              <a:gd name="connsiteX133" fmla="*/ 335280 w 2024254"/>
              <a:gd name="connsiteY133" fmla="*/ 487149 h 2231790"/>
              <a:gd name="connsiteX134" fmla="*/ 337820 w 2024254"/>
              <a:gd name="connsiteY134" fmla="*/ 237137 h 2231790"/>
              <a:gd name="connsiteX135" fmla="*/ 340360 w 2024254"/>
              <a:gd name="connsiteY135" fmla="*/ 72388 h 2231790"/>
              <a:gd name="connsiteX136" fmla="*/ 342900 w 2024254"/>
              <a:gd name="connsiteY136" fmla="*/ 9374 h 2231790"/>
              <a:gd name="connsiteX137" fmla="*/ 345440 w 2024254"/>
              <a:gd name="connsiteY137" fmla="*/ 54600 h 2231790"/>
              <a:gd name="connsiteX138" fmla="*/ 347980 w 2024254"/>
              <a:gd name="connsiteY138" fmla="*/ 203934 h 2231790"/>
              <a:gd name="connsiteX139" fmla="*/ 350520 w 2024254"/>
              <a:gd name="connsiteY139" fmla="*/ 442979 h 2231790"/>
              <a:gd name="connsiteX140" fmla="*/ 353060 w 2024254"/>
              <a:gd name="connsiteY140" fmla="*/ 748476 h 2231790"/>
              <a:gd name="connsiteX141" fmla="*/ 355600 w 2024254"/>
              <a:gd name="connsiteY141" fmla="*/ 1090567 h 2231790"/>
              <a:gd name="connsiteX142" fmla="*/ 358140 w 2024254"/>
              <a:gd name="connsiteY142" fmla="*/ 1435733 h 2231790"/>
              <a:gd name="connsiteX143" fmla="*/ 360680 w 2024254"/>
              <a:gd name="connsiteY143" fmla="*/ 1750090 h 2231790"/>
              <a:gd name="connsiteX144" fmla="*/ 363220 w 2024254"/>
              <a:gd name="connsiteY144" fmla="*/ 2002725 h 2231790"/>
              <a:gd name="connsiteX145" fmla="*/ 365760 w 2024254"/>
              <a:gd name="connsiteY145" fmla="*/ 2168757 h 2231790"/>
              <a:gd name="connsiteX146" fmla="*/ 368300 w 2024254"/>
              <a:gd name="connsiteY146" fmla="*/ 2231789 h 2231790"/>
              <a:gd name="connsiteX147" fmla="*/ 370840 w 2024254"/>
              <a:gd name="connsiteY147" fmla="*/ 2185538 h 2231790"/>
              <a:gd name="connsiteX148" fmla="*/ 373380 w 2024254"/>
              <a:gd name="connsiteY148" fmla="*/ 2034461 h 2231790"/>
              <a:gd name="connsiteX149" fmla="*/ 375920 w 2024254"/>
              <a:gd name="connsiteY149" fmla="*/ 1793330 h 2231790"/>
              <a:gd name="connsiteX150" fmla="*/ 378460 w 2024254"/>
              <a:gd name="connsiteY150" fmla="*/ 1485770 h 2231790"/>
              <a:gd name="connsiteX151" fmla="*/ 381000 w 2024254"/>
              <a:gd name="connsiteY151" fmla="*/ 1141945 h 2231790"/>
              <a:gd name="connsiteX152" fmla="*/ 383540 w 2024254"/>
              <a:gd name="connsiteY152" fmla="*/ 795583 h 2231790"/>
              <a:gd name="connsiteX153" fmla="*/ 386080 w 2024254"/>
              <a:gd name="connsiteY153" fmla="*/ 480654 h 2231790"/>
              <a:gd name="connsiteX154" fmla="*/ 388620 w 2024254"/>
              <a:gd name="connsiteY154" fmla="*/ 228025 h 2231790"/>
              <a:gd name="connsiteX155" fmla="*/ 391160 w 2024254"/>
              <a:gd name="connsiteY155" fmla="*/ 62421 h 2231790"/>
              <a:gd name="connsiteX156" fmla="*/ 393700 w 2024254"/>
              <a:gd name="connsiteY156" fmla="*/ 0 h 2231790"/>
              <a:gd name="connsiteX157" fmla="*/ 396240 w 2024254"/>
              <a:gd name="connsiteY157" fmla="*/ 46764 h 2231790"/>
              <a:gd name="connsiteX158" fmla="*/ 398780 w 2024254"/>
              <a:gd name="connsiteY158" fmla="*/ 197984 h 2231790"/>
              <a:gd name="connsiteX159" fmla="*/ 401320 w 2024254"/>
              <a:gd name="connsiteY159" fmla="*/ 438678 h 2231790"/>
              <a:gd name="connsiteX160" fmla="*/ 403860 w 2024254"/>
              <a:gd name="connsiteY160" fmla="*/ 745103 h 2231790"/>
              <a:gd name="connsiteX161" fmla="*/ 406400 w 2024254"/>
              <a:gd name="connsiteY161" fmla="*/ 1087104 h 2231790"/>
              <a:gd name="connsiteX162" fmla="*/ 408940 w 2024254"/>
              <a:gd name="connsiteY162" fmla="*/ 1431095 h 2231790"/>
              <a:gd name="connsiteX163" fmla="*/ 411480 w 2024254"/>
              <a:gd name="connsiteY163" fmla="*/ 1743370 h 2231790"/>
              <a:gd name="connsiteX164" fmla="*/ 414020 w 2024254"/>
              <a:gd name="connsiteY164" fmla="*/ 1993419 h 2231790"/>
              <a:gd name="connsiteX165" fmla="*/ 416560 w 2024254"/>
              <a:gd name="connsiteY165" fmla="*/ 2156922 h 2231790"/>
              <a:gd name="connsiteX166" fmla="*/ 419100 w 2024254"/>
              <a:gd name="connsiteY166" fmla="*/ 2218119 h 2231790"/>
              <a:gd name="connsiteX167" fmla="*/ 421640 w 2024254"/>
              <a:gd name="connsiteY167" fmla="*/ 2171341 h 2231790"/>
              <a:gd name="connsiteX168" fmla="*/ 424180 w 2024254"/>
              <a:gd name="connsiteY168" fmla="*/ 2021532 h 2231790"/>
              <a:gd name="connsiteX169" fmla="*/ 426720 w 2024254"/>
              <a:gd name="connsiteY169" fmla="*/ 1783726 h 2231790"/>
              <a:gd name="connsiteX170" fmla="*/ 429260 w 2024254"/>
              <a:gd name="connsiteY170" fmla="*/ 1481539 h 2231790"/>
              <a:gd name="connsiteX171" fmla="*/ 431800 w 2024254"/>
              <a:gd name="connsiteY171" fmla="*/ 1144807 h 2231790"/>
              <a:gd name="connsiteX172" fmla="*/ 434340 w 2024254"/>
              <a:gd name="connsiteY172" fmla="*/ 806635 h 2231790"/>
              <a:gd name="connsiteX173" fmla="*/ 436880 w 2024254"/>
              <a:gd name="connsiteY173" fmla="*/ 500130 h 2231790"/>
              <a:gd name="connsiteX174" fmla="*/ 439420 w 2024254"/>
              <a:gd name="connsiteY174" fmla="*/ 255142 h 2231790"/>
              <a:gd name="connsiteX175" fmla="*/ 441960 w 2024254"/>
              <a:gd name="connsiteY175" fmla="*/ 95351 h 2231790"/>
              <a:gd name="connsiteX176" fmla="*/ 444500 w 2024254"/>
              <a:gd name="connsiteY176" fmla="*/ 35968 h 2231790"/>
              <a:gd name="connsiteX177" fmla="*/ 447040 w 2024254"/>
              <a:gd name="connsiteY177" fmla="*/ 82282 h 2231790"/>
              <a:gd name="connsiteX178" fmla="*/ 449580 w 2024254"/>
              <a:gd name="connsiteY178" fmla="*/ 229191 h 2231790"/>
              <a:gd name="connsiteX179" fmla="*/ 452120 w 2024254"/>
              <a:gd name="connsiteY179" fmla="*/ 461762 h 2231790"/>
              <a:gd name="connsiteX180" fmla="*/ 454660 w 2024254"/>
              <a:gd name="connsiteY180" fmla="*/ 756749 h 2231790"/>
              <a:gd name="connsiteX181" fmla="*/ 457200 w 2024254"/>
              <a:gd name="connsiteY181" fmla="*/ 1084926 h 2231790"/>
              <a:gd name="connsiteX182" fmla="*/ 459740 w 2024254"/>
              <a:gd name="connsiteY182" fmla="*/ 1413993 h 2231790"/>
              <a:gd name="connsiteX183" fmla="*/ 462280 w 2024254"/>
              <a:gd name="connsiteY183" fmla="*/ 1711766 h 2231790"/>
              <a:gd name="connsiteX184" fmla="*/ 464820 w 2024254"/>
              <a:gd name="connsiteY184" fmla="*/ 1949337 h 2231790"/>
              <a:gd name="connsiteX185" fmla="*/ 467360 w 2024254"/>
              <a:gd name="connsiteY185" fmla="*/ 2103890 h 2231790"/>
              <a:gd name="connsiteX186" fmla="*/ 469900 w 2024254"/>
              <a:gd name="connsiteY186" fmla="*/ 2160901 h 2231790"/>
              <a:gd name="connsiteX187" fmla="*/ 472440 w 2024254"/>
              <a:gd name="connsiteY187" fmla="*/ 2115504 h 2231790"/>
              <a:gd name="connsiteX188" fmla="*/ 474980 w 2024254"/>
              <a:gd name="connsiteY188" fmla="*/ 1972899 h 2231790"/>
              <a:gd name="connsiteX189" fmla="*/ 477520 w 2024254"/>
              <a:gd name="connsiteY189" fmla="*/ 1747771 h 2231790"/>
              <a:gd name="connsiteX190" fmla="*/ 480061 w 2024254"/>
              <a:gd name="connsiteY190" fmla="*/ 1462771 h 2231790"/>
              <a:gd name="connsiteX191" fmla="*/ 482600 w 2024254"/>
              <a:gd name="connsiteY191" fmla="*/ 1146232 h 2231790"/>
              <a:gd name="connsiteX192" fmla="*/ 485140 w 2024254"/>
              <a:gd name="connsiteY192" fmla="*/ 829345 h 2231790"/>
              <a:gd name="connsiteX193" fmla="*/ 487680 w 2024254"/>
              <a:gd name="connsiteY193" fmla="*/ 543074 h 2231790"/>
              <a:gd name="connsiteX194" fmla="*/ 490220 w 2024254"/>
              <a:gd name="connsiteY194" fmla="*/ 315119 h 2231790"/>
              <a:gd name="connsiteX195" fmla="*/ 492761 w 2024254"/>
              <a:gd name="connsiteY195" fmla="*/ 167225 h 2231790"/>
              <a:gd name="connsiteX196" fmla="*/ 495300 w 2024254"/>
              <a:gd name="connsiteY196" fmla="*/ 113105 h 2231790"/>
              <a:gd name="connsiteX197" fmla="*/ 497840 w 2024254"/>
              <a:gd name="connsiteY197" fmla="*/ 157165 h 2231790"/>
              <a:gd name="connsiteX198" fmla="*/ 500381 w 2024254"/>
              <a:gd name="connsiteY198" fmla="*/ 294162 h 2231790"/>
              <a:gd name="connsiteX199" fmla="*/ 502921 w 2024254"/>
              <a:gd name="connsiteY199" fmla="*/ 509804 h 2231790"/>
              <a:gd name="connsiteX200" fmla="*/ 505461 w 2024254"/>
              <a:gd name="connsiteY200" fmla="*/ 782246 h 2231790"/>
              <a:gd name="connsiteX201" fmla="*/ 508000 w 2024254"/>
              <a:gd name="connsiteY201" fmla="*/ 1084306 h 2231790"/>
              <a:gd name="connsiteX202" fmla="*/ 510540 w 2024254"/>
              <a:gd name="connsiteY202" fmla="*/ 1386184 h 2231790"/>
              <a:gd name="connsiteX203" fmla="*/ 513081 w 2024254"/>
              <a:gd name="connsiteY203" fmla="*/ 1658411 h 2231790"/>
              <a:gd name="connsiteX204" fmla="*/ 515621 w 2024254"/>
              <a:gd name="connsiteY204" fmla="*/ 1874740 h 2231790"/>
              <a:gd name="connsiteX205" fmla="*/ 518161 w 2024254"/>
              <a:gd name="connsiteY205" fmla="*/ 2014678 h 2231790"/>
              <a:gd name="connsiteX206" fmla="*/ 520701 w 2024254"/>
              <a:gd name="connsiteY206" fmla="*/ 2065436 h 2231790"/>
              <a:gd name="connsiteX207" fmla="*/ 523241 w 2024254"/>
              <a:gd name="connsiteY207" fmla="*/ 2023097 h 2231790"/>
              <a:gd name="connsiteX208" fmla="*/ 525781 w 2024254"/>
              <a:gd name="connsiteY208" fmla="*/ 1892893 h 2231790"/>
              <a:gd name="connsiteX209" fmla="*/ 528321 w 2024254"/>
              <a:gd name="connsiteY209" fmla="*/ 1688589 h 2231790"/>
              <a:gd name="connsiteX210" fmla="*/ 530861 w 2024254"/>
              <a:gd name="connsiteY210" fmla="*/ 1431031 h 2231790"/>
              <a:gd name="connsiteX211" fmla="*/ 533401 w 2024254"/>
              <a:gd name="connsiteY211" fmla="*/ 1146011 h 2231790"/>
              <a:gd name="connsiteX212" fmla="*/ 535941 w 2024254"/>
              <a:gd name="connsiteY212" fmla="*/ 861687 h 2231790"/>
              <a:gd name="connsiteX213" fmla="*/ 538481 w 2024254"/>
              <a:gd name="connsiteY213" fmla="*/ 605781 h 2231790"/>
              <a:gd name="connsiteX214" fmla="*/ 541021 w 2024254"/>
              <a:gd name="connsiteY214" fmla="*/ 402879 h 2231790"/>
              <a:gd name="connsiteX215" fmla="*/ 543561 w 2024254"/>
              <a:gd name="connsiteY215" fmla="*/ 272053 h 2231790"/>
              <a:gd name="connsiteX216" fmla="*/ 546101 w 2024254"/>
              <a:gd name="connsiteY216" fmla="*/ 225072 h 2231790"/>
              <a:gd name="connsiteX217" fmla="*/ 548641 w 2024254"/>
              <a:gd name="connsiteY217" fmla="*/ 265346 h 2231790"/>
              <a:gd name="connsiteX218" fmla="*/ 551181 w 2024254"/>
              <a:gd name="connsiteY218" fmla="*/ 387705 h 2231790"/>
              <a:gd name="connsiteX219" fmla="*/ 553721 w 2024254"/>
              <a:gd name="connsiteY219" fmla="*/ 579032 h 2231790"/>
              <a:gd name="connsiteX220" fmla="*/ 556261 w 2024254"/>
              <a:gd name="connsiteY220" fmla="*/ 819656 h 2231790"/>
              <a:gd name="connsiteX221" fmla="*/ 558801 w 2024254"/>
              <a:gd name="connsiteY221" fmla="*/ 1085383 h 2231790"/>
              <a:gd name="connsiteX222" fmla="*/ 561341 w 2024254"/>
              <a:gd name="connsiteY222" fmla="*/ 1349927 h 2231790"/>
              <a:gd name="connsiteX223" fmla="*/ 563881 w 2024254"/>
              <a:gd name="connsiteY223" fmla="*/ 1587522 h 2231790"/>
              <a:gd name="connsiteX224" fmla="*/ 566421 w 2024254"/>
              <a:gd name="connsiteY224" fmla="*/ 1775434 h 2231790"/>
              <a:gd name="connsiteX225" fmla="*/ 568961 w 2024254"/>
              <a:gd name="connsiteY225" fmla="*/ 1896148 h 2231790"/>
              <a:gd name="connsiteX226" fmla="*/ 571501 w 2024254"/>
              <a:gd name="connsiteY226" fmla="*/ 1938994 h 2231790"/>
              <a:gd name="connsiteX227" fmla="*/ 574041 w 2024254"/>
              <a:gd name="connsiteY227" fmla="*/ 1901088 h 2231790"/>
              <a:gd name="connsiteX228" fmla="*/ 576581 w 2024254"/>
              <a:gd name="connsiteY228" fmla="*/ 1787481 h 2231790"/>
              <a:gd name="connsiteX229" fmla="*/ 579121 w 2024254"/>
              <a:gd name="connsiteY229" fmla="*/ 1610539 h 2231790"/>
              <a:gd name="connsiteX230" fmla="*/ 581661 w 2024254"/>
              <a:gd name="connsiteY230" fmla="*/ 1388600 h 2231790"/>
              <a:gd name="connsiteX231" fmla="*/ 584201 w 2024254"/>
              <a:gd name="connsiteY231" fmla="*/ 1144079 h 2231790"/>
              <a:gd name="connsiteX232" fmla="*/ 586741 w 2024254"/>
              <a:gd name="connsiteY232" fmla="*/ 901201 h 2231790"/>
              <a:gd name="connsiteX233" fmla="*/ 589281 w 2024254"/>
              <a:gd name="connsiteY233" fmla="*/ 683593 h 2231790"/>
              <a:gd name="connsiteX234" fmla="*/ 591821 w 2024254"/>
              <a:gd name="connsiteY234" fmla="*/ 511980 h 2231790"/>
              <a:gd name="connsiteX235" fmla="*/ 594361 w 2024254"/>
              <a:gd name="connsiteY235" fmla="*/ 402209 h 2231790"/>
              <a:gd name="connsiteX236" fmla="*/ 596901 w 2024254"/>
              <a:gd name="connsiteY236" fmla="*/ 363789 h 2231790"/>
              <a:gd name="connsiteX237" fmla="*/ 599441 w 2024254"/>
              <a:gd name="connsiteY237" fmla="*/ 399073 h 2231790"/>
              <a:gd name="connsiteX238" fmla="*/ 601981 w 2024254"/>
              <a:gd name="connsiteY238" fmla="*/ 503172 h 2231790"/>
              <a:gd name="connsiteX239" fmla="*/ 604521 w 2024254"/>
              <a:gd name="connsiteY239" fmla="*/ 664572 h 2231790"/>
              <a:gd name="connsiteX240" fmla="*/ 607061 w 2024254"/>
              <a:gd name="connsiteY240" fmla="*/ 866392 h 2231790"/>
              <a:gd name="connsiteX241" fmla="*/ 609601 w 2024254"/>
              <a:gd name="connsiteY241" fmla="*/ 1088149 h 2231790"/>
              <a:gd name="connsiteX242" fmla="*/ 612141 w 2024254"/>
              <a:gd name="connsiteY242" fmla="*/ 1307838 h 2231790"/>
              <a:gd name="connsiteX243" fmla="*/ 614681 w 2024254"/>
              <a:gd name="connsiteY243" fmla="*/ 1504118 h 2231790"/>
              <a:gd name="connsiteX244" fmla="*/ 617221 w 2024254"/>
              <a:gd name="connsiteY244" fmla="*/ 1658391 h 2231790"/>
              <a:gd name="connsiteX245" fmla="*/ 619761 w 2024254"/>
              <a:gd name="connsiteY245" fmla="*/ 1756565 h 2231790"/>
              <a:gd name="connsiteX246" fmla="*/ 622301 w 2024254"/>
              <a:gd name="connsiteY246" fmla="*/ 1790339 h 2231790"/>
              <a:gd name="connsiteX247" fmla="*/ 624841 w 2024254"/>
              <a:gd name="connsiteY247" fmla="*/ 1757885 h 2231790"/>
              <a:gd name="connsiteX248" fmla="*/ 627381 w 2024254"/>
              <a:gd name="connsiteY248" fmla="*/ 1663886 h 2231790"/>
              <a:gd name="connsiteX249" fmla="*/ 629921 w 2024254"/>
              <a:gd name="connsiteY249" fmla="*/ 1518930 h 2231790"/>
              <a:gd name="connsiteX250" fmla="*/ 632461 w 2024254"/>
              <a:gd name="connsiteY250" fmla="*/ 1338331 h 2231790"/>
              <a:gd name="connsiteX251" fmla="*/ 635001 w 2024254"/>
              <a:gd name="connsiteY251" fmla="*/ 1140519 h 2231790"/>
              <a:gd name="connsiteX252" fmla="*/ 637541 w 2024254"/>
              <a:gd name="connsiteY252" fmla="*/ 945164 h 2231790"/>
              <a:gd name="connsiteX253" fmla="*/ 640081 w 2024254"/>
              <a:gd name="connsiteY253" fmla="*/ 771209 h 2231790"/>
              <a:gd name="connsiteX254" fmla="*/ 642621 w 2024254"/>
              <a:gd name="connsiteY254" fmla="*/ 635038 h 2231790"/>
              <a:gd name="connsiteX255" fmla="*/ 645161 w 2024254"/>
              <a:gd name="connsiteY255" fmla="*/ 548928 h 2231790"/>
              <a:gd name="connsiteX256" fmla="*/ 647701 w 2024254"/>
              <a:gd name="connsiteY256" fmla="*/ 519952 h 2231790"/>
              <a:gd name="connsiteX257" fmla="*/ 650241 w 2024254"/>
              <a:gd name="connsiteY257" fmla="*/ 549416 h 2231790"/>
              <a:gd name="connsiteX258" fmla="*/ 652781 w 2024254"/>
              <a:gd name="connsiteY258" fmla="*/ 632884 h 2231790"/>
              <a:gd name="connsiteX259" fmla="*/ 655321 w 2024254"/>
              <a:gd name="connsiteY259" fmla="*/ 760762 h 2231790"/>
              <a:gd name="connsiteX260" fmla="*/ 657861 w 2024254"/>
              <a:gd name="connsiteY260" fmla="*/ 919380 h 2231790"/>
              <a:gd name="connsiteX261" fmla="*/ 660401 w 2024254"/>
              <a:gd name="connsiteY261" fmla="*/ 1092445 h 2231790"/>
              <a:gd name="connsiteX262" fmla="*/ 662941 w 2024254"/>
              <a:gd name="connsiteY262" fmla="*/ 1262710 h 2231790"/>
              <a:gd name="connsiteX263" fmla="*/ 665481 w 2024254"/>
              <a:gd name="connsiteY263" fmla="*/ 1413697 h 2231790"/>
              <a:gd name="connsiteX264" fmla="*/ 668021 w 2024254"/>
              <a:gd name="connsiteY264" fmla="*/ 1531290 h 2231790"/>
              <a:gd name="connsiteX265" fmla="*/ 670561 w 2024254"/>
              <a:gd name="connsiteY265" fmla="*/ 1605057 h 2231790"/>
              <a:gd name="connsiteX266" fmla="*/ 673101 w 2024254"/>
              <a:gd name="connsiteY266" fmla="*/ 1629160 h 2231790"/>
              <a:gd name="connsiteX267" fmla="*/ 675641 w 2024254"/>
              <a:gd name="connsiteY267" fmla="*/ 1602796 h 2231790"/>
              <a:gd name="connsiteX268" fmla="*/ 678181 w 2024254"/>
              <a:gd name="connsiteY268" fmla="*/ 1530121 h 2231790"/>
              <a:gd name="connsiteX269" fmla="*/ 680721 w 2024254"/>
              <a:gd name="connsiteY269" fmla="*/ 1419687 h 2231790"/>
              <a:gd name="connsiteX270" fmla="*/ 683261 w 2024254"/>
              <a:gd name="connsiteY270" fmla="*/ 1283467 h 2231790"/>
              <a:gd name="connsiteX271" fmla="*/ 685801 w 2024254"/>
              <a:gd name="connsiteY271" fmla="*/ 1135563 h 2231790"/>
              <a:gd name="connsiteX272" fmla="*/ 688341 w 2024254"/>
              <a:gd name="connsiteY272" fmla="*/ 990756 h 2231790"/>
              <a:gd name="connsiteX273" fmla="*/ 690881 w 2024254"/>
              <a:gd name="connsiteY273" fmla="*/ 863025 h 2231790"/>
              <a:gd name="connsiteX274" fmla="*/ 693421 w 2024254"/>
              <a:gd name="connsiteY274" fmla="*/ 764198 h 2231790"/>
              <a:gd name="connsiteX275" fmla="*/ 695961 w 2024254"/>
              <a:gd name="connsiteY275" fmla="*/ 702864 h 2231790"/>
              <a:gd name="connsiteX276" fmla="*/ 698501 w 2024254"/>
              <a:gd name="connsiteY276" fmla="*/ 683635 h 2231790"/>
              <a:gd name="connsiteX277" fmla="*/ 701041 w 2024254"/>
              <a:gd name="connsiteY277" fmla="*/ 706836 h 2231790"/>
              <a:gd name="connsiteX278" fmla="*/ 703581 w 2024254"/>
              <a:gd name="connsiteY278" fmla="*/ 768622 h 2231790"/>
              <a:gd name="connsiteX279" fmla="*/ 706121 w 2024254"/>
              <a:gd name="connsiteY279" fmla="*/ 861512 h 2231790"/>
              <a:gd name="connsiteX280" fmla="*/ 708661 w 2024254"/>
              <a:gd name="connsiteY280" fmla="*/ 975259 h 2231790"/>
              <a:gd name="connsiteX281" fmla="*/ 711201 w 2024254"/>
              <a:gd name="connsiteY281" fmla="*/ 1097970 h 2231790"/>
              <a:gd name="connsiteX282" fmla="*/ 713741 w 2024254"/>
              <a:gd name="connsiteY282" fmla="*/ 1217338 h 2231790"/>
              <a:gd name="connsiteX283" fmla="*/ 716281 w 2024254"/>
              <a:gd name="connsiteY283" fmla="*/ 1321881 h 2231790"/>
              <a:gd name="connsiteX284" fmla="*/ 718821 w 2024254"/>
              <a:gd name="connsiteY284" fmla="*/ 1402036 h 2231790"/>
              <a:gd name="connsiteX285" fmla="*/ 721361 w 2024254"/>
              <a:gd name="connsiteY285" fmla="*/ 1451037 h 2231790"/>
              <a:gd name="connsiteX286" fmla="*/ 723901 w 2024254"/>
              <a:gd name="connsiteY286" fmla="*/ 1465464 h 2231790"/>
              <a:gd name="connsiteX287" fmla="*/ 726441 w 2024254"/>
              <a:gd name="connsiteY287" fmla="*/ 1445442 h 2231790"/>
              <a:gd name="connsiteX288" fmla="*/ 728981 w 2024254"/>
              <a:gd name="connsiteY288" fmla="*/ 1394479 h 2231790"/>
              <a:gd name="connsiteX289" fmla="*/ 731521 w 2024254"/>
              <a:gd name="connsiteY289" fmla="*/ 1318971 h 2231790"/>
              <a:gd name="connsiteX290" fmla="*/ 734061 w 2024254"/>
              <a:gd name="connsiteY290" fmla="*/ 1227436 h 2231790"/>
              <a:gd name="connsiteX291" fmla="*/ 736601 w 2024254"/>
              <a:gd name="connsiteY291" fmla="*/ 1129575 h 2231790"/>
              <a:gd name="connsiteX292" fmla="*/ 739141 w 2024254"/>
              <a:gd name="connsiteY292" fmla="*/ 1035248 h 2231790"/>
              <a:gd name="connsiteX293" fmla="*/ 741681 w 2024254"/>
              <a:gd name="connsiteY293" fmla="*/ 953486 h 2231790"/>
              <a:gd name="connsiteX294" fmla="*/ 744222 w 2024254"/>
              <a:gd name="connsiteY294" fmla="*/ 891630 h 2231790"/>
              <a:gd name="connsiteX295" fmla="*/ 746761 w 2024254"/>
              <a:gd name="connsiteY295" fmla="*/ 854680 h 2231790"/>
              <a:gd name="connsiteX296" fmla="*/ 749301 w 2024254"/>
              <a:gd name="connsiteY296" fmla="*/ 844911 h 2231790"/>
              <a:gd name="connsiteX297" fmla="*/ 751841 w 2024254"/>
              <a:gd name="connsiteY297" fmla="*/ 861784 h 2231790"/>
              <a:gd name="connsiteX298" fmla="*/ 754381 w 2024254"/>
              <a:gd name="connsiteY298" fmla="*/ 902146 h 2231790"/>
              <a:gd name="connsiteX299" fmla="*/ 756922 w 2024254"/>
              <a:gd name="connsiteY299" fmla="*/ 960686 h 2231790"/>
              <a:gd name="connsiteX300" fmla="*/ 759461 w 2024254"/>
              <a:gd name="connsiteY300" fmla="*/ 1030590 h 2231790"/>
              <a:gd name="connsiteX301" fmla="*/ 762001 w 2024254"/>
              <a:gd name="connsiteY301" fmla="*/ 1104304 h 2231790"/>
              <a:gd name="connsiteX302" fmla="*/ 764542 w 2024254"/>
              <a:gd name="connsiteY302" fmla="*/ 1174350 h 2231790"/>
              <a:gd name="connsiteX303" fmla="*/ 767082 w 2024254"/>
              <a:gd name="connsiteY303" fmla="*/ 1234070 h 2231790"/>
              <a:gd name="connsiteX304" fmla="*/ 769622 w 2024254"/>
              <a:gd name="connsiteY304" fmla="*/ 1278262 h 2231790"/>
              <a:gd name="connsiteX305" fmla="*/ 772161 w 2024254"/>
              <a:gd name="connsiteY305" fmla="*/ 1303618 h 2231790"/>
              <a:gd name="connsiteX306" fmla="*/ 774701 w 2024254"/>
              <a:gd name="connsiteY306" fmla="*/ 1308943 h 2231790"/>
              <a:gd name="connsiteX307" fmla="*/ 777242 w 2024254"/>
              <a:gd name="connsiteY307" fmla="*/ 1295149 h 2231790"/>
              <a:gd name="connsiteX308" fmla="*/ 779782 w 2024254"/>
              <a:gd name="connsiteY308" fmla="*/ 1265017 h 2231790"/>
              <a:gd name="connsiteX309" fmla="*/ 782322 w 2024254"/>
              <a:gd name="connsiteY309" fmla="*/ 1222791 h 2231790"/>
              <a:gd name="connsiteX310" fmla="*/ 784862 w 2024254"/>
              <a:gd name="connsiteY310" fmla="*/ 1173632 h 2231790"/>
              <a:gd name="connsiteX311" fmla="*/ 787402 w 2024254"/>
              <a:gd name="connsiteY311" fmla="*/ 1123022 h 2231790"/>
              <a:gd name="connsiteX312" fmla="*/ 789942 w 2024254"/>
              <a:gd name="connsiteY312" fmla="*/ 1076157 h 2231790"/>
              <a:gd name="connsiteX313" fmla="*/ 792482 w 2024254"/>
              <a:gd name="connsiteY313" fmla="*/ 1037429 h 2231790"/>
              <a:gd name="connsiteX314" fmla="*/ 795022 w 2024254"/>
              <a:gd name="connsiteY314" fmla="*/ 1010015 h 2231790"/>
              <a:gd name="connsiteX315" fmla="*/ 797562 w 2024254"/>
              <a:gd name="connsiteY315" fmla="*/ 995632 h 2231790"/>
              <a:gd name="connsiteX316" fmla="*/ 800102 w 2024254"/>
              <a:gd name="connsiteY316" fmla="*/ 994472 h 2231790"/>
              <a:gd name="connsiteX317" fmla="*/ 802642 w 2024254"/>
              <a:gd name="connsiteY317" fmla="*/ 1005299 h 2231790"/>
              <a:gd name="connsiteX318" fmla="*/ 805182 w 2024254"/>
              <a:gd name="connsiteY318" fmla="*/ 1025710 h 2231790"/>
              <a:gd name="connsiteX319" fmla="*/ 807722 w 2024254"/>
              <a:gd name="connsiteY319" fmla="*/ 1052496 h 2231790"/>
              <a:gd name="connsiteX320" fmla="*/ 810262 w 2024254"/>
              <a:gd name="connsiteY320" fmla="*/ 1082078 h 2231790"/>
              <a:gd name="connsiteX321" fmla="*/ 812802 w 2024254"/>
              <a:gd name="connsiteY321" fmla="*/ 1110943 h 2231790"/>
              <a:gd name="connsiteX322" fmla="*/ 815342 w 2024254"/>
              <a:gd name="connsiteY322" fmla="*/ 1136043 h 2231790"/>
              <a:gd name="connsiteX323" fmla="*/ 817882 w 2024254"/>
              <a:gd name="connsiteY323" fmla="*/ 1155114 h 2231790"/>
              <a:gd name="connsiteX324" fmla="*/ 820422 w 2024254"/>
              <a:gd name="connsiteY324" fmla="*/ 1166865 h 2231790"/>
              <a:gd name="connsiteX325" fmla="*/ 822961 w 2024254"/>
              <a:gd name="connsiteY325" fmla="*/ 1171046 h 2231790"/>
              <a:gd name="connsiteX326" fmla="*/ 825501 w 2024254"/>
              <a:gd name="connsiteY326" fmla="*/ 1168380 h 2231790"/>
              <a:gd name="connsiteX327" fmla="*/ 828041 w 2024254"/>
              <a:gd name="connsiteY327" fmla="*/ 1160375 h 2231790"/>
              <a:gd name="connsiteX328" fmla="*/ 830581 w 2024254"/>
              <a:gd name="connsiteY328" fmla="*/ 1149051 h 2231790"/>
              <a:gd name="connsiteX329" fmla="*/ 833121 w 2024254"/>
              <a:gd name="connsiteY329" fmla="*/ 1136629 h 2231790"/>
              <a:gd name="connsiteX330" fmla="*/ 835661 w 2024254"/>
              <a:gd name="connsiteY330" fmla="*/ 1125198 h 2231790"/>
              <a:gd name="connsiteX331" fmla="*/ 838201 w 2024254"/>
              <a:gd name="connsiteY331" fmla="*/ 1116437 h 2231790"/>
              <a:gd name="connsiteX332" fmla="*/ 840741 w 2024254"/>
              <a:gd name="connsiteY332" fmla="*/ 1111397 h 2231790"/>
              <a:gd name="connsiteX333" fmla="*/ 843281 w 2024254"/>
              <a:gd name="connsiteY333" fmla="*/ 1110391 h 2231790"/>
              <a:gd name="connsiteX334" fmla="*/ 845821 w 2024254"/>
              <a:gd name="connsiteY334" fmla="*/ 1112983 h 2231790"/>
              <a:gd name="connsiteX335" fmla="*/ 848361 w 2024254"/>
              <a:gd name="connsiteY335" fmla="*/ 1118095 h 2231790"/>
              <a:gd name="connsiteX336" fmla="*/ 850901 w 2024254"/>
              <a:gd name="connsiteY336" fmla="*/ 1124196 h 2231790"/>
              <a:gd name="connsiteX337" fmla="*/ 853441 w 2024254"/>
              <a:gd name="connsiteY337" fmla="*/ 1129561 h 2231790"/>
              <a:gd name="connsiteX338" fmla="*/ 855981 w 2024254"/>
              <a:gd name="connsiteY338" fmla="*/ 1132544 h 2231790"/>
              <a:gd name="connsiteX339" fmla="*/ 858521 w 2024254"/>
              <a:gd name="connsiteY339" fmla="*/ 1131859 h 2231790"/>
              <a:gd name="connsiteX340" fmla="*/ 861061 w 2024254"/>
              <a:gd name="connsiteY340" fmla="*/ 1126791 h 2231790"/>
              <a:gd name="connsiteX341" fmla="*/ 863601 w 2024254"/>
              <a:gd name="connsiteY341" fmla="*/ 1117342 h 2231790"/>
              <a:gd name="connsiteX342" fmla="*/ 866141 w 2024254"/>
              <a:gd name="connsiteY342" fmla="*/ 1104272 h 2231790"/>
              <a:gd name="connsiteX343" fmla="*/ 868681 w 2024254"/>
              <a:gd name="connsiteY343" fmla="*/ 1089032 h 2231790"/>
              <a:gd name="connsiteX344" fmla="*/ 871221 w 2024254"/>
              <a:gd name="connsiteY344" fmla="*/ 1073595 h 2231790"/>
              <a:gd name="connsiteX345" fmla="*/ 873761 w 2024254"/>
              <a:gd name="connsiteY345" fmla="*/ 1060212 h 2231790"/>
              <a:gd name="connsiteX346" fmla="*/ 876301 w 2024254"/>
              <a:gd name="connsiteY346" fmla="*/ 1051110 h 2231790"/>
              <a:gd name="connsiteX347" fmla="*/ 878841 w 2024254"/>
              <a:gd name="connsiteY347" fmla="*/ 1048180 h 2231790"/>
              <a:gd name="connsiteX348" fmla="*/ 881381 w 2024254"/>
              <a:gd name="connsiteY348" fmla="*/ 1052692 h 2231790"/>
              <a:gd name="connsiteX349" fmla="*/ 883921 w 2024254"/>
              <a:gd name="connsiteY349" fmla="*/ 1065077 h 2231790"/>
              <a:gd name="connsiteX350" fmla="*/ 886461 w 2024254"/>
              <a:gd name="connsiteY350" fmla="*/ 1084800 h 2231790"/>
              <a:gd name="connsiteX351" fmla="*/ 889000 w 2024254"/>
              <a:gd name="connsiteY351" fmla="*/ 1110354 h 2231790"/>
              <a:gd name="connsiteX352" fmla="*/ 891540 w 2024254"/>
              <a:gd name="connsiteY352" fmla="*/ 1139370 h 2231790"/>
              <a:gd name="connsiteX353" fmla="*/ 894080 w 2024254"/>
              <a:gd name="connsiteY353" fmla="*/ 1168852 h 2231790"/>
              <a:gd name="connsiteX354" fmla="*/ 896620 w 2024254"/>
              <a:gd name="connsiteY354" fmla="*/ 1195485 h 2231790"/>
              <a:gd name="connsiteX355" fmla="*/ 899160 w 2024254"/>
              <a:gd name="connsiteY355" fmla="*/ 1216018 h 2231790"/>
              <a:gd name="connsiteX356" fmla="*/ 901700 w 2024254"/>
              <a:gd name="connsiteY356" fmla="*/ 1227646 h 2231790"/>
              <a:gd name="connsiteX357" fmla="*/ 904240 w 2024254"/>
              <a:gd name="connsiteY357" fmla="*/ 1228372 h 2231790"/>
              <a:gd name="connsiteX358" fmla="*/ 906780 w 2024254"/>
              <a:gd name="connsiteY358" fmla="*/ 1217285 h 2231790"/>
              <a:gd name="connsiteX359" fmla="*/ 909320 w 2024254"/>
              <a:gd name="connsiteY359" fmla="*/ 1194733 h 2231790"/>
              <a:gd name="connsiteX360" fmla="*/ 911860 w 2024254"/>
              <a:gd name="connsiteY360" fmla="*/ 1162356 h 2231790"/>
              <a:gd name="connsiteX361" fmla="*/ 914400 w 2024254"/>
              <a:gd name="connsiteY361" fmla="*/ 1122975 h 2231790"/>
              <a:gd name="connsiteX362" fmla="*/ 916940 w 2024254"/>
              <a:gd name="connsiteY362" fmla="*/ 1080343 h 2231790"/>
              <a:gd name="connsiteX363" fmla="*/ 919480 w 2024254"/>
              <a:gd name="connsiteY363" fmla="*/ 1038778 h 2231790"/>
              <a:gd name="connsiteX364" fmla="*/ 922020 w 2024254"/>
              <a:gd name="connsiteY364" fmla="*/ 1002715 h 2231790"/>
              <a:gd name="connsiteX365" fmla="*/ 924560 w 2024254"/>
              <a:gd name="connsiteY365" fmla="*/ 976231 h 2231790"/>
              <a:gd name="connsiteX366" fmla="*/ 927100 w 2024254"/>
              <a:gd name="connsiteY366" fmla="*/ 962580 h 2231790"/>
              <a:gd name="connsiteX367" fmla="*/ 929640 w 2024254"/>
              <a:gd name="connsiteY367" fmla="*/ 963811 h 2231790"/>
              <a:gd name="connsiteX368" fmla="*/ 932180 w 2024254"/>
              <a:gd name="connsiteY368" fmla="*/ 980490 h 2231790"/>
              <a:gd name="connsiteX369" fmla="*/ 934720 w 2024254"/>
              <a:gd name="connsiteY369" fmla="*/ 1011582 h 2231790"/>
              <a:gd name="connsiteX370" fmla="*/ 937260 w 2024254"/>
              <a:gd name="connsiteY370" fmla="*/ 1054495 h 2231790"/>
              <a:gd name="connsiteX371" fmla="*/ 939800 w 2024254"/>
              <a:gd name="connsiteY371" fmla="*/ 1105298 h 2231790"/>
              <a:gd name="connsiteX372" fmla="*/ 942340 w 2024254"/>
              <a:gd name="connsiteY372" fmla="*/ 1159088 h 2231790"/>
              <a:gd name="connsiteX373" fmla="*/ 944880 w 2024254"/>
              <a:gd name="connsiteY373" fmla="*/ 1210469 h 2231790"/>
              <a:gd name="connsiteX374" fmla="*/ 947420 w 2024254"/>
              <a:gd name="connsiteY374" fmla="*/ 1254108 h 2231790"/>
              <a:gd name="connsiteX375" fmla="*/ 949960 w 2024254"/>
              <a:gd name="connsiteY375" fmla="*/ 1285291 h 2231790"/>
              <a:gd name="connsiteX376" fmla="*/ 952500 w 2024254"/>
              <a:gd name="connsiteY376" fmla="*/ 1300439 h 2231790"/>
              <a:gd name="connsiteX377" fmla="*/ 955039 w 2024254"/>
              <a:gd name="connsiteY377" fmla="*/ 1297512 h 2231790"/>
              <a:gd name="connsiteX378" fmla="*/ 957579 w 2024254"/>
              <a:gd name="connsiteY378" fmla="*/ 1276264 h 2231790"/>
              <a:gd name="connsiteX379" fmla="*/ 960119 w 2024254"/>
              <a:gd name="connsiteY379" fmla="*/ 1238325 h 2231790"/>
              <a:gd name="connsiteX380" fmla="*/ 962659 w 2024254"/>
              <a:gd name="connsiteY380" fmla="*/ 1187074 h 2231790"/>
              <a:gd name="connsiteX381" fmla="*/ 965199 w 2024254"/>
              <a:gd name="connsiteY381" fmla="*/ 1127337 h 2231790"/>
              <a:gd name="connsiteX382" fmla="*/ 967739 w 2024254"/>
              <a:gd name="connsiteY382" fmla="*/ 1064927 h 2231790"/>
              <a:gd name="connsiteX383" fmla="*/ 970279 w 2024254"/>
              <a:gd name="connsiteY383" fmla="*/ 1006066 h 2231790"/>
              <a:gd name="connsiteX384" fmla="*/ 972819 w 2024254"/>
              <a:gd name="connsiteY384" fmla="*/ 956755 h 2231790"/>
              <a:gd name="connsiteX385" fmla="*/ 975359 w 2024254"/>
              <a:gd name="connsiteY385" fmla="*/ 922156 h 2231790"/>
              <a:gd name="connsiteX386" fmla="*/ 977899 w 2024254"/>
              <a:gd name="connsiteY386" fmla="*/ 906046 h 2231790"/>
              <a:gd name="connsiteX387" fmla="*/ 980439 w 2024254"/>
              <a:gd name="connsiteY387" fmla="*/ 910403 h 2231790"/>
              <a:gd name="connsiteX388" fmla="*/ 982979 w 2024254"/>
              <a:gd name="connsiteY388" fmla="*/ 935171 h 2231790"/>
              <a:gd name="connsiteX389" fmla="*/ 985519 w 2024254"/>
              <a:gd name="connsiteY389" fmla="*/ 978232 h 2231790"/>
              <a:gd name="connsiteX390" fmla="*/ 988059 w 2024254"/>
              <a:gd name="connsiteY390" fmla="*/ 1035587 h 2231790"/>
              <a:gd name="connsiteX391" fmla="*/ 990599 w 2024254"/>
              <a:gd name="connsiteY391" fmla="*/ 1101731 h 2231790"/>
              <a:gd name="connsiteX392" fmla="*/ 993139 w 2024254"/>
              <a:gd name="connsiteY392" fmla="*/ 1170192 h 2231790"/>
              <a:gd name="connsiteX393" fmla="*/ 995679 w 2024254"/>
              <a:gd name="connsiteY393" fmla="*/ 1234172 h 2231790"/>
              <a:gd name="connsiteX394" fmla="*/ 998219 w 2024254"/>
              <a:gd name="connsiteY394" fmla="*/ 1287234 h 2231790"/>
              <a:gd name="connsiteX395" fmla="*/ 1000759 w 2024254"/>
              <a:gd name="connsiteY395" fmla="*/ 1323956 h 2231790"/>
              <a:gd name="connsiteX396" fmla="*/ 1003299 w 2024254"/>
              <a:gd name="connsiteY396" fmla="*/ 1340491 h 2231790"/>
              <a:gd name="connsiteX397" fmla="*/ 1005839 w 2024254"/>
              <a:gd name="connsiteY397" fmla="*/ 1334977 h 2231790"/>
              <a:gd name="connsiteX398" fmla="*/ 1008379 w 2024254"/>
              <a:gd name="connsiteY398" fmla="*/ 1307739 h 2231790"/>
              <a:gd name="connsiteX399" fmla="*/ 1010919 w 2024254"/>
              <a:gd name="connsiteY399" fmla="*/ 1261283 h 2231790"/>
              <a:gd name="connsiteX400" fmla="*/ 1013459 w 2024254"/>
              <a:gd name="connsiteY400" fmla="*/ 1200057 h 2231790"/>
              <a:gd name="connsiteX401" fmla="*/ 1015999 w 2024254"/>
              <a:gd name="connsiteY401" fmla="*/ 1130024 h 2231790"/>
              <a:gd name="connsiteX402" fmla="*/ 1018538 w 2024254"/>
              <a:gd name="connsiteY402" fmla="*/ 1058068 h 2231790"/>
              <a:gd name="connsiteX403" fmla="*/ 1021078 w 2024254"/>
              <a:gd name="connsiteY403" fmla="*/ 991313 h 2231790"/>
              <a:gd name="connsiteX404" fmla="*/ 1023618 w 2024254"/>
              <a:gd name="connsiteY404" fmla="*/ 936402 h 2231790"/>
              <a:gd name="connsiteX405" fmla="*/ 1026158 w 2024254"/>
              <a:gd name="connsiteY405" fmla="*/ 898833 h 2231790"/>
              <a:gd name="connsiteX406" fmla="*/ 1028698 w 2024254"/>
              <a:gd name="connsiteY406" fmla="*/ 882399 h 2231790"/>
              <a:gd name="connsiteX407" fmla="*/ 1031238 w 2024254"/>
              <a:gd name="connsiteY407" fmla="*/ 888802 h 2231790"/>
              <a:gd name="connsiteX408" fmla="*/ 1033778 w 2024254"/>
              <a:gd name="connsiteY408" fmla="*/ 917473 h 2231790"/>
              <a:gd name="connsiteX409" fmla="*/ 1036318 w 2024254"/>
              <a:gd name="connsiteY409" fmla="*/ 965626 h 2231790"/>
              <a:gd name="connsiteX410" fmla="*/ 1038858 w 2024254"/>
              <a:gd name="connsiteY410" fmla="*/ 1028533 h 2231790"/>
              <a:gd name="connsiteX411" fmla="*/ 1041398 w 2024254"/>
              <a:gd name="connsiteY411" fmla="*/ 1099991 h 2231790"/>
              <a:gd name="connsiteX412" fmla="*/ 1043938 w 2024254"/>
              <a:gd name="connsiteY412" fmla="*/ 1172945 h 2231790"/>
              <a:gd name="connsiteX413" fmla="*/ 1046478 w 2024254"/>
              <a:gd name="connsiteY413" fmla="*/ 1240193 h 2231790"/>
              <a:gd name="connsiteX414" fmla="*/ 1049018 w 2024254"/>
              <a:gd name="connsiteY414" fmla="*/ 1295104 h 2231790"/>
              <a:gd name="connsiteX415" fmla="*/ 1051558 w 2024254"/>
              <a:gd name="connsiteY415" fmla="*/ 1332283 h 2231790"/>
              <a:gd name="connsiteX416" fmla="*/ 1054098 w 2024254"/>
              <a:gd name="connsiteY416" fmla="*/ 1348106 h 2231790"/>
              <a:gd name="connsiteX417" fmla="*/ 1056638 w 2024254"/>
              <a:gd name="connsiteY417" fmla="*/ 1341079 h 2231790"/>
              <a:gd name="connsiteX418" fmla="*/ 1059178 w 2024254"/>
              <a:gd name="connsiteY418" fmla="*/ 1311979 h 2231790"/>
              <a:gd name="connsiteX419" fmla="*/ 1061718 w 2024254"/>
              <a:gd name="connsiteY419" fmla="*/ 1263767 h 2231790"/>
              <a:gd name="connsiteX420" fmla="*/ 1064258 w 2024254"/>
              <a:gd name="connsiteY420" fmla="*/ 1201287 h 2231790"/>
              <a:gd name="connsiteX421" fmla="*/ 1066798 w 2024254"/>
              <a:gd name="connsiteY421" fmla="*/ 1130770 h 2231790"/>
              <a:gd name="connsiteX422" fmla="*/ 1069338 w 2024254"/>
              <a:gd name="connsiteY422" fmla="*/ 1059209 h 2231790"/>
              <a:gd name="connsiteX423" fmla="*/ 1071878 w 2024254"/>
              <a:gd name="connsiteY423" fmla="*/ 993652 h 2231790"/>
              <a:gd name="connsiteX424" fmla="*/ 1074418 w 2024254"/>
              <a:gd name="connsiteY424" fmla="*/ 940504 h 2231790"/>
              <a:gd name="connsiteX425" fmla="*/ 1076958 w 2024254"/>
              <a:gd name="connsiteY425" fmla="*/ 904889 h 2231790"/>
              <a:gd name="connsiteX426" fmla="*/ 1079498 w 2024254"/>
              <a:gd name="connsiteY426" fmla="*/ 890155 h 2231790"/>
              <a:gd name="connsiteX427" fmla="*/ 1082038 w 2024254"/>
              <a:gd name="connsiteY427" fmla="*/ 897553 h 2231790"/>
              <a:gd name="connsiteX428" fmla="*/ 1084577 w 2024254"/>
              <a:gd name="connsiteY428" fmla="*/ 926130 h 2231790"/>
              <a:gd name="connsiteX429" fmla="*/ 1087117 w 2024254"/>
              <a:gd name="connsiteY429" fmla="*/ 972849 h 2231790"/>
              <a:gd name="connsiteX430" fmla="*/ 1089657 w 2024254"/>
              <a:gd name="connsiteY430" fmla="*/ 1032913 h 2231790"/>
              <a:gd name="connsiteX431" fmla="*/ 1092197 w 2024254"/>
              <a:gd name="connsiteY431" fmla="*/ 1100261 h 2231790"/>
              <a:gd name="connsiteX432" fmla="*/ 1094737 w 2024254"/>
              <a:gd name="connsiteY432" fmla="*/ 1168185 h 2231790"/>
              <a:gd name="connsiteX433" fmla="*/ 1097277 w 2024254"/>
              <a:gd name="connsiteY433" fmla="*/ 1230010 h 2231790"/>
              <a:gd name="connsiteX434" fmla="*/ 1099817 w 2024254"/>
              <a:gd name="connsiteY434" fmla="*/ 1279753 h 2231790"/>
              <a:gd name="connsiteX435" fmla="*/ 1102357 w 2024254"/>
              <a:gd name="connsiteY435" fmla="*/ 1312711 h 2231790"/>
              <a:gd name="connsiteX436" fmla="*/ 1104897 w 2024254"/>
              <a:gd name="connsiteY436" fmla="*/ 1325913 h 2231790"/>
              <a:gd name="connsiteX437" fmla="*/ 1107437 w 2024254"/>
              <a:gd name="connsiteY437" fmla="*/ 1318386 h 2231790"/>
              <a:gd name="connsiteX438" fmla="*/ 1109977 w 2024254"/>
              <a:gd name="connsiteY438" fmla="*/ 1291220 h 2231790"/>
              <a:gd name="connsiteX439" fmla="*/ 1112517 w 2024254"/>
              <a:gd name="connsiteY439" fmla="*/ 1247429 h 2231790"/>
              <a:gd name="connsiteX440" fmla="*/ 1115057 w 2024254"/>
              <a:gd name="connsiteY440" fmla="*/ 1191616 h 2231790"/>
              <a:gd name="connsiteX441" fmla="*/ 1117597 w 2024254"/>
              <a:gd name="connsiteY441" fmla="*/ 1129485 h 2231790"/>
              <a:gd name="connsiteX442" fmla="*/ 1120137 w 2024254"/>
              <a:gd name="connsiteY442" fmla="*/ 1067254 h 2231790"/>
              <a:gd name="connsiteX443" fmla="*/ 1122677 w 2024254"/>
              <a:gd name="connsiteY443" fmla="*/ 1011027 h 2231790"/>
              <a:gd name="connsiteX444" fmla="*/ 1125217 w 2024254"/>
              <a:gd name="connsiteY444" fmla="*/ 966186 h 2231790"/>
              <a:gd name="connsiteX445" fmla="*/ 1127757 w 2024254"/>
              <a:gd name="connsiteY445" fmla="*/ 936871 h 2231790"/>
              <a:gd name="connsiteX446" fmla="*/ 1130297 w 2024254"/>
              <a:gd name="connsiteY446" fmla="*/ 925596 h 2231790"/>
              <a:gd name="connsiteX447" fmla="*/ 1132837 w 2024254"/>
              <a:gd name="connsiteY447" fmla="*/ 933030 h 2231790"/>
              <a:gd name="connsiteX448" fmla="*/ 1135377 w 2024254"/>
              <a:gd name="connsiteY448" fmla="*/ 957978 h 2231790"/>
              <a:gd name="connsiteX449" fmla="*/ 1137917 w 2024254"/>
              <a:gd name="connsiteY449" fmla="*/ 997543 h 2231790"/>
              <a:gd name="connsiteX450" fmla="*/ 1140457 w 2024254"/>
              <a:gd name="connsiteY450" fmla="*/ 1047455 h 2231790"/>
              <a:gd name="connsiteX451" fmla="*/ 1142997 w 2024254"/>
              <a:gd name="connsiteY451" fmla="*/ 1102537 h 2231790"/>
              <a:gd name="connsiteX452" fmla="*/ 1145537 w 2024254"/>
              <a:gd name="connsiteY452" fmla="*/ 1157241 h 2231790"/>
              <a:gd name="connsiteX453" fmla="*/ 1148077 w 2024254"/>
              <a:gd name="connsiteY453" fmla="*/ 1206216 h 2231790"/>
              <a:gd name="connsiteX454" fmla="*/ 1150616 w 2024254"/>
              <a:gd name="connsiteY454" fmla="*/ 1244836 h 2231790"/>
              <a:gd name="connsiteX455" fmla="*/ 1153156 w 2024254"/>
              <a:gd name="connsiteY455" fmla="*/ 1269640 h 2231790"/>
              <a:gd name="connsiteX456" fmla="*/ 1155696 w 2024254"/>
              <a:gd name="connsiteY456" fmla="*/ 1278649 h 2231790"/>
              <a:gd name="connsiteX457" fmla="*/ 1158236 w 2024254"/>
              <a:gd name="connsiteY457" fmla="*/ 1271513 h 2231790"/>
              <a:gd name="connsiteX458" fmla="*/ 1160776 w 2024254"/>
              <a:gd name="connsiteY458" fmla="*/ 1249494 h 2231790"/>
              <a:gd name="connsiteX459" fmla="*/ 1163316 w 2024254"/>
              <a:gd name="connsiteY459" fmla="*/ 1215290 h 2231790"/>
              <a:gd name="connsiteX460" fmla="*/ 1165856 w 2024254"/>
              <a:gd name="connsiteY460" fmla="*/ 1172714 h 2231790"/>
              <a:gd name="connsiteX461" fmla="*/ 1168396 w 2024254"/>
              <a:gd name="connsiteY461" fmla="*/ 1126267 h 2231790"/>
              <a:gd name="connsiteX462" fmla="*/ 1170936 w 2024254"/>
              <a:gd name="connsiteY462" fmla="*/ 1080667 h 2231790"/>
              <a:gd name="connsiteX463" fmla="*/ 1173476 w 2024254"/>
              <a:gd name="connsiteY463" fmla="*/ 1040360 h 2231790"/>
              <a:gd name="connsiteX464" fmla="*/ 1176016 w 2024254"/>
              <a:gd name="connsiteY464" fmla="*/ 1009083 h 2231790"/>
              <a:gd name="connsiteX465" fmla="*/ 1178556 w 2024254"/>
              <a:gd name="connsiteY465" fmla="*/ 989516 h 2231790"/>
              <a:gd name="connsiteX466" fmla="*/ 1181096 w 2024254"/>
              <a:gd name="connsiteY466" fmla="*/ 983052 h 2231790"/>
              <a:gd name="connsiteX467" fmla="*/ 1183636 w 2024254"/>
              <a:gd name="connsiteY467" fmla="*/ 989709 h 2231790"/>
              <a:gd name="connsiteX468" fmla="*/ 1186176 w 2024254"/>
              <a:gd name="connsiteY468" fmla="*/ 1008192 h 2231790"/>
              <a:gd name="connsiteX469" fmla="*/ 1188716 w 2024254"/>
              <a:gd name="connsiteY469" fmla="*/ 1036079 h 2231790"/>
              <a:gd name="connsiteX470" fmla="*/ 1191256 w 2024254"/>
              <a:gd name="connsiteY470" fmla="*/ 1070123 h 2231790"/>
              <a:gd name="connsiteX471" fmla="*/ 1193796 w 2024254"/>
              <a:gd name="connsiteY471" fmla="*/ 1106622 h 2231790"/>
              <a:gd name="connsiteX472" fmla="*/ 1196336 w 2024254"/>
              <a:gd name="connsiteY472" fmla="*/ 1141825 h 2231790"/>
              <a:gd name="connsiteX473" fmla="*/ 1198876 w 2024254"/>
              <a:gd name="connsiteY473" fmla="*/ 1172314 h 2231790"/>
              <a:gd name="connsiteX474" fmla="*/ 1201416 w 2024254"/>
              <a:gd name="connsiteY474" fmla="*/ 1195347 h 2231790"/>
              <a:gd name="connsiteX475" fmla="*/ 1203956 w 2024254"/>
              <a:gd name="connsiteY475" fmla="*/ 1209101 h 2231790"/>
              <a:gd name="connsiteX476" fmla="*/ 1206496 w 2024254"/>
              <a:gd name="connsiteY476" fmla="*/ 1212810 h 2231790"/>
              <a:gd name="connsiteX477" fmla="*/ 1209036 w 2024254"/>
              <a:gd name="connsiteY477" fmla="*/ 1206790 h 2231790"/>
              <a:gd name="connsiteX478" fmla="*/ 1211576 w 2024254"/>
              <a:gd name="connsiteY478" fmla="*/ 1192335 h 2231790"/>
              <a:gd name="connsiteX479" fmla="*/ 1214116 w 2024254"/>
              <a:gd name="connsiteY479" fmla="*/ 1171524 h 2231790"/>
              <a:gd name="connsiteX480" fmla="*/ 1216655 w 2024254"/>
              <a:gd name="connsiteY480" fmla="*/ 1146951 h 2231790"/>
              <a:gd name="connsiteX481" fmla="*/ 1219195 w 2024254"/>
              <a:gd name="connsiteY481" fmla="*/ 1121413 h 2231790"/>
              <a:gd name="connsiteX482" fmla="*/ 1221735 w 2024254"/>
              <a:gd name="connsiteY482" fmla="*/ 1097595 h 2231790"/>
              <a:gd name="connsiteX483" fmla="*/ 1224275 w 2024254"/>
              <a:gd name="connsiteY483" fmla="*/ 1077788 h 2231790"/>
              <a:gd name="connsiteX484" fmla="*/ 1226815 w 2024254"/>
              <a:gd name="connsiteY484" fmla="*/ 1063663 h 2231790"/>
              <a:gd name="connsiteX485" fmla="*/ 1229355 w 2024254"/>
              <a:gd name="connsiteY485" fmla="*/ 1056136 h 2231790"/>
              <a:gd name="connsiteX486" fmla="*/ 1231895 w 2024254"/>
              <a:gd name="connsiteY486" fmla="*/ 1055317 h 2231790"/>
              <a:gd name="connsiteX487" fmla="*/ 1234435 w 2024254"/>
              <a:gd name="connsiteY487" fmla="*/ 1060568 h 2231790"/>
              <a:gd name="connsiteX488" fmla="*/ 1236975 w 2024254"/>
              <a:gd name="connsiteY488" fmla="*/ 1070626 h 2231790"/>
              <a:gd name="connsiteX489" fmla="*/ 1239515 w 2024254"/>
              <a:gd name="connsiteY489" fmla="*/ 1083810 h 2231790"/>
              <a:gd name="connsiteX490" fmla="*/ 1242055 w 2024254"/>
              <a:gd name="connsiteY490" fmla="*/ 1098249 h 2231790"/>
              <a:gd name="connsiteX491" fmla="*/ 1244595 w 2024254"/>
              <a:gd name="connsiteY491" fmla="*/ 1112125 h 2231790"/>
              <a:gd name="connsiteX492" fmla="*/ 1247135 w 2024254"/>
              <a:gd name="connsiteY492" fmla="*/ 1123895 h 2231790"/>
              <a:gd name="connsiteX493" fmla="*/ 1249675 w 2024254"/>
              <a:gd name="connsiteY493" fmla="*/ 1132457 h 2231790"/>
              <a:gd name="connsiteX494" fmla="*/ 1252215 w 2024254"/>
              <a:gd name="connsiteY494" fmla="*/ 1137258 h 2231790"/>
              <a:gd name="connsiteX495" fmla="*/ 1254755 w 2024254"/>
              <a:gd name="connsiteY495" fmla="*/ 1138319 h 2231790"/>
              <a:gd name="connsiteX496" fmla="*/ 1257295 w 2024254"/>
              <a:gd name="connsiteY496" fmla="*/ 1136186 h 2231790"/>
              <a:gd name="connsiteX497" fmla="*/ 1259835 w 2024254"/>
              <a:gd name="connsiteY497" fmla="*/ 1131812 h 2231790"/>
              <a:gd name="connsiteX498" fmla="*/ 1262375 w 2024254"/>
              <a:gd name="connsiteY498" fmla="*/ 1126392 h 2231790"/>
              <a:gd name="connsiteX499" fmla="*/ 1264915 w 2024254"/>
              <a:gd name="connsiteY499" fmla="*/ 1121170 h 2231790"/>
              <a:gd name="connsiteX500" fmla="*/ 1267455 w 2024254"/>
              <a:gd name="connsiteY500" fmla="*/ 1117243 h 2231790"/>
              <a:gd name="connsiteX501" fmla="*/ 2024254 w 2024254"/>
              <a:gd name="connsiteY501" fmla="*/ 1114382 h 2231790"/>
              <a:gd name="connsiteX0" fmla="*/ 0 w 1507039"/>
              <a:gd name="connsiteY0" fmla="*/ 1115321 h 2231790"/>
              <a:gd name="connsiteX1" fmla="*/ 0 w 1507039"/>
              <a:gd name="connsiteY1" fmla="*/ 1115321 h 2231790"/>
              <a:gd name="connsiteX2" fmla="*/ 2539 w 1507039"/>
              <a:gd name="connsiteY2" fmla="*/ 1119016 h 2231790"/>
              <a:gd name="connsiteX3" fmla="*/ 5080 w 1507039"/>
              <a:gd name="connsiteY3" fmla="*/ 1129377 h 2231790"/>
              <a:gd name="connsiteX4" fmla="*/ 7619 w 1507039"/>
              <a:gd name="connsiteY4" fmla="*/ 1144341 h 2231790"/>
              <a:gd name="connsiteX5" fmla="*/ 10160 w 1507039"/>
              <a:gd name="connsiteY5" fmla="*/ 1160808 h 2231790"/>
              <a:gd name="connsiteX6" fmla="*/ 12700 w 1507039"/>
              <a:gd name="connsiteY6" fmla="*/ 1175108 h 2231790"/>
              <a:gd name="connsiteX7" fmla="*/ 15239 w 1507039"/>
              <a:gd name="connsiteY7" fmla="*/ 1183560 h 2231790"/>
              <a:gd name="connsiteX8" fmla="*/ 17780 w 1507039"/>
              <a:gd name="connsiteY8" fmla="*/ 1183060 h 2231790"/>
              <a:gd name="connsiteX9" fmla="*/ 20319 w 1507039"/>
              <a:gd name="connsiteY9" fmla="*/ 1171603 h 2231790"/>
              <a:gd name="connsiteX10" fmla="*/ 22860 w 1507039"/>
              <a:gd name="connsiteY10" fmla="*/ 1148686 h 2231790"/>
              <a:gd name="connsiteX11" fmla="*/ 25400 w 1507039"/>
              <a:gd name="connsiteY11" fmla="*/ 1115511 h 2231790"/>
              <a:gd name="connsiteX12" fmla="*/ 27939 w 1507039"/>
              <a:gd name="connsiteY12" fmla="*/ 1074970 h 2231790"/>
              <a:gd name="connsiteX13" fmla="*/ 30480 w 1507039"/>
              <a:gd name="connsiteY13" fmla="*/ 1031398 h 2231790"/>
              <a:gd name="connsiteX14" fmla="*/ 33019 w 1507039"/>
              <a:gd name="connsiteY14" fmla="*/ 990106 h 2231790"/>
              <a:gd name="connsiteX15" fmla="*/ 35560 w 1507039"/>
              <a:gd name="connsiteY15" fmla="*/ 956760 h 2231790"/>
              <a:gd name="connsiteX16" fmla="*/ 38100 w 1507039"/>
              <a:gd name="connsiteY16" fmla="*/ 936665 h 2231790"/>
              <a:gd name="connsiteX17" fmla="*/ 40639 w 1507039"/>
              <a:gd name="connsiteY17" fmla="*/ 934043 h 2231790"/>
              <a:gd name="connsiteX18" fmla="*/ 43180 w 1507039"/>
              <a:gd name="connsiteY18" fmla="*/ 951399 h 2231790"/>
              <a:gd name="connsiteX19" fmla="*/ 45719 w 1507039"/>
              <a:gd name="connsiteY19" fmla="*/ 989057 h 2231790"/>
              <a:gd name="connsiteX20" fmla="*/ 48260 w 1507039"/>
              <a:gd name="connsiteY20" fmla="*/ 1044929 h 2231790"/>
              <a:gd name="connsiteX21" fmla="*/ 50800 w 1507039"/>
              <a:gd name="connsiteY21" fmla="*/ 1114565 h 2231790"/>
              <a:gd name="connsiteX22" fmla="*/ 53339 w 1507039"/>
              <a:gd name="connsiteY22" fmla="*/ 1191490 h 2231790"/>
              <a:gd name="connsiteX23" fmla="*/ 55880 w 1507039"/>
              <a:gd name="connsiteY23" fmla="*/ 1267811 h 2231790"/>
              <a:gd name="connsiteX24" fmla="*/ 58419 w 1507039"/>
              <a:gd name="connsiteY24" fmla="*/ 1335027 h 2231790"/>
              <a:gd name="connsiteX25" fmla="*/ 60960 w 1507039"/>
              <a:gd name="connsiteY25" fmla="*/ 1384963 h 2231790"/>
              <a:gd name="connsiteX26" fmla="*/ 63500 w 1507039"/>
              <a:gd name="connsiteY26" fmla="*/ 1410734 h 2231790"/>
              <a:gd name="connsiteX27" fmla="*/ 66039 w 1507039"/>
              <a:gd name="connsiteY27" fmla="*/ 1407611 h 2231790"/>
              <a:gd name="connsiteX28" fmla="*/ 68580 w 1507039"/>
              <a:gd name="connsiteY28" fmla="*/ 1373708 h 2231790"/>
              <a:gd name="connsiteX29" fmla="*/ 71119 w 1507039"/>
              <a:gd name="connsiteY29" fmla="*/ 1310376 h 2231790"/>
              <a:gd name="connsiteX30" fmla="*/ 73659 w 1507039"/>
              <a:gd name="connsiteY30" fmla="*/ 1222262 h 2231790"/>
              <a:gd name="connsiteX31" fmla="*/ 76200 w 1507039"/>
              <a:gd name="connsiteY31" fmla="*/ 1117006 h 2231790"/>
              <a:gd name="connsiteX32" fmla="*/ 78739 w 1507039"/>
              <a:gd name="connsiteY32" fmla="*/ 1004584 h 2231790"/>
              <a:gd name="connsiteX33" fmla="*/ 81280 w 1507039"/>
              <a:gd name="connsiteY33" fmla="*/ 896360 h 2231790"/>
              <a:gd name="connsiteX34" fmla="*/ 83819 w 1507039"/>
              <a:gd name="connsiteY34" fmla="*/ 803931 h 2231790"/>
              <a:gd name="connsiteX35" fmla="*/ 86359 w 1507039"/>
              <a:gd name="connsiteY35" fmla="*/ 737889 h 2231790"/>
              <a:gd name="connsiteX36" fmla="*/ 88900 w 1507039"/>
              <a:gd name="connsiteY36" fmla="*/ 706633 h 2231790"/>
              <a:gd name="connsiteX37" fmla="*/ 91439 w 1507039"/>
              <a:gd name="connsiteY37" fmla="*/ 715350 h 2231790"/>
              <a:gd name="connsiteX38" fmla="*/ 93979 w 1507039"/>
              <a:gd name="connsiteY38" fmla="*/ 765297 h 2231790"/>
              <a:gd name="connsiteX39" fmla="*/ 96519 w 1507039"/>
              <a:gd name="connsiteY39" fmla="*/ 853478 h 2231790"/>
              <a:gd name="connsiteX40" fmla="*/ 99059 w 1507039"/>
              <a:gd name="connsiteY40" fmla="*/ 972745 h 2231790"/>
              <a:gd name="connsiteX41" fmla="*/ 101600 w 1507039"/>
              <a:gd name="connsiteY41" fmla="*/ 1112365 h 2231790"/>
              <a:gd name="connsiteX42" fmla="*/ 104139 w 1507039"/>
              <a:gd name="connsiteY42" fmla="*/ 1258978 h 2231790"/>
              <a:gd name="connsiteX43" fmla="*/ 106679 w 1507039"/>
              <a:gd name="connsiteY43" fmla="*/ 1397883 h 2231790"/>
              <a:gd name="connsiteX44" fmla="*/ 109219 w 1507039"/>
              <a:gd name="connsiteY44" fmla="*/ 1514520 h 2231790"/>
              <a:gd name="connsiteX45" fmla="*/ 111759 w 1507039"/>
              <a:gd name="connsiteY45" fmla="*/ 1595990 h 2231790"/>
              <a:gd name="connsiteX46" fmla="*/ 114300 w 1507039"/>
              <a:gd name="connsiteY46" fmla="*/ 1632475 h 2231790"/>
              <a:gd name="connsiteX47" fmla="*/ 116839 w 1507039"/>
              <a:gd name="connsiteY47" fmla="*/ 1618377 h 2231790"/>
              <a:gd name="connsiteX48" fmla="*/ 119379 w 1507039"/>
              <a:gd name="connsiteY48" fmla="*/ 1553071 h 2231790"/>
              <a:gd name="connsiteX49" fmla="*/ 121919 w 1507039"/>
              <a:gd name="connsiteY49" fmla="*/ 1441157 h 2231790"/>
              <a:gd name="connsiteX50" fmla="*/ 124459 w 1507039"/>
              <a:gd name="connsiteY50" fmla="*/ 1292186 h 2231790"/>
              <a:gd name="connsiteX51" fmla="*/ 126999 w 1507039"/>
              <a:gd name="connsiteY51" fmla="*/ 1119857 h 2231790"/>
              <a:gd name="connsiteX52" fmla="*/ 129539 w 1507039"/>
              <a:gd name="connsiteY52" fmla="*/ 940755 h 2231790"/>
              <a:gd name="connsiteX53" fmla="*/ 132079 w 1507039"/>
              <a:gd name="connsiteY53" fmla="*/ 772747 h 2231790"/>
              <a:gd name="connsiteX54" fmla="*/ 134619 w 1507039"/>
              <a:gd name="connsiteY54" fmla="*/ 633193 h 2231790"/>
              <a:gd name="connsiteX55" fmla="*/ 137159 w 1507039"/>
              <a:gd name="connsiteY55" fmla="*/ 537151 h 2231790"/>
              <a:gd name="connsiteX56" fmla="*/ 139699 w 1507039"/>
              <a:gd name="connsiteY56" fmla="*/ 495758 h 2231790"/>
              <a:gd name="connsiteX57" fmla="*/ 142239 w 1507039"/>
              <a:gd name="connsiteY57" fmla="*/ 514966 h 2231790"/>
              <a:gd name="connsiteX58" fmla="*/ 144779 w 1507039"/>
              <a:gd name="connsiteY58" fmla="*/ 594772 h 2231790"/>
              <a:gd name="connsiteX59" fmla="*/ 147319 w 1507039"/>
              <a:gd name="connsiteY59" fmla="*/ 729036 h 2231790"/>
              <a:gd name="connsiteX60" fmla="*/ 149859 w 1507039"/>
              <a:gd name="connsiteY60" fmla="*/ 905921 h 2231790"/>
              <a:gd name="connsiteX61" fmla="*/ 152399 w 1507039"/>
              <a:gd name="connsiteY61" fmla="*/ 1108929 h 2231790"/>
              <a:gd name="connsiteX62" fmla="*/ 154939 w 1507039"/>
              <a:gd name="connsiteY62" fmla="*/ 1318445 h 2231790"/>
              <a:gd name="connsiteX63" fmla="*/ 157479 w 1507039"/>
              <a:gd name="connsiteY63" fmla="*/ 1513643 h 2231790"/>
              <a:gd name="connsiteX64" fmla="*/ 160019 w 1507039"/>
              <a:gd name="connsiteY64" fmla="*/ 1674559 h 2231790"/>
              <a:gd name="connsiteX65" fmla="*/ 162559 w 1507039"/>
              <a:gd name="connsiteY65" fmla="*/ 1784144 h 2231790"/>
              <a:gd name="connsiteX66" fmla="*/ 165099 w 1507039"/>
              <a:gd name="connsiteY66" fmla="*/ 1830065 h 2231790"/>
              <a:gd name="connsiteX67" fmla="*/ 167639 w 1507039"/>
              <a:gd name="connsiteY67" fmla="*/ 1806072 h 2231790"/>
              <a:gd name="connsiteX68" fmla="*/ 170179 w 1507039"/>
              <a:gd name="connsiteY68" fmla="*/ 1712785 h 2231790"/>
              <a:gd name="connsiteX69" fmla="*/ 172719 w 1507039"/>
              <a:gd name="connsiteY69" fmla="*/ 1557804 h 2231790"/>
              <a:gd name="connsiteX70" fmla="*/ 175259 w 1507039"/>
              <a:gd name="connsiteY70" fmla="*/ 1355108 h 2231790"/>
              <a:gd name="connsiteX71" fmla="*/ 177799 w 1507039"/>
              <a:gd name="connsiteY71" fmla="*/ 1123796 h 2231790"/>
              <a:gd name="connsiteX72" fmla="*/ 180339 w 1507039"/>
              <a:gd name="connsiteY72" fmla="*/ 886284 h 2231790"/>
              <a:gd name="connsiteX73" fmla="*/ 182879 w 1507039"/>
              <a:gd name="connsiteY73" fmla="*/ 666119 h 2231790"/>
              <a:gd name="connsiteX74" fmla="*/ 185419 w 1507039"/>
              <a:gd name="connsiteY74" fmla="*/ 485638 h 2231790"/>
              <a:gd name="connsiteX75" fmla="*/ 187959 w 1507039"/>
              <a:gd name="connsiteY75" fmla="*/ 363693 h 2231790"/>
              <a:gd name="connsiteX76" fmla="*/ 190499 w 1507039"/>
              <a:gd name="connsiteY76" fmla="*/ 313682 h 2231790"/>
              <a:gd name="connsiteX77" fmla="*/ 193039 w 1507039"/>
              <a:gd name="connsiteY77" fmla="*/ 342089 h 2231790"/>
              <a:gd name="connsiteX78" fmla="*/ 195579 w 1507039"/>
              <a:gd name="connsiteY78" fmla="*/ 447692 h 2231790"/>
              <a:gd name="connsiteX79" fmla="*/ 198119 w 1507039"/>
              <a:gd name="connsiteY79" fmla="*/ 621530 h 2231790"/>
              <a:gd name="connsiteX80" fmla="*/ 200659 w 1507039"/>
              <a:gd name="connsiteY80" fmla="*/ 847652 h 2231790"/>
              <a:gd name="connsiteX81" fmla="*/ 203199 w 1507039"/>
              <a:gd name="connsiteY81" fmla="*/ 1104582 h 2231790"/>
              <a:gd name="connsiteX82" fmla="*/ 205739 w 1507039"/>
              <a:gd name="connsiteY82" fmla="*/ 1367364 h 2231790"/>
              <a:gd name="connsiteX83" fmla="*/ 208279 w 1507039"/>
              <a:gd name="connsiteY83" fmla="*/ 1609999 h 2231790"/>
              <a:gd name="connsiteX84" fmla="*/ 210819 w 1507039"/>
              <a:gd name="connsiteY84" fmla="*/ 1808029 h 2231790"/>
              <a:gd name="connsiteX85" fmla="*/ 213359 w 1507039"/>
              <a:gd name="connsiteY85" fmla="*/ 1941009 h 2231790"/>
              <a:gd name="connsiteX86" fmla="*/ 215899 w 1507039"/>
              <a:gd name="connsiteY86" fmla="*/ 1994622 h 2231790"/>
              <a:gd name="connsiteX87" fmla="*/ 218439 w 1507039"/>
              <a:gd name="connsiteY87" fmla="*/ 1962214 h 2231790"/>
              <a:gd name="connsiteX88" fmla="*/ 220979 w 1507039"/>
              <a:gd name="connsiteY88" fmla="*/ 1845584 h 2231790"/>
              <a:gd name="connsiteX89" fmla="*/ 223519 w 1507039"/>
              <a:gd name="connsiteY89" fmla="*/ 1654943 h 2231790"/>
              <a:gd name="connsiteX90" fmla="*/ 226059 w 1507039"/>
              <a:gd name="connsiteY90" fmla="*/ 1408025 h 2231790"/>
              <a:gd name="connsiteX91" fmla="*/ 228600 w 1507039"/>
              <a:gd name="connsiteY91" fmla="*/ 1128434 h 2231790"/>
              <a:gd name="connsiteX92" fmla="*/ 231139 w 1507039"/>
              <a:gd name="connsiteY92" fmla="*/ 843379 h 2231790"/>
              <a:gd name="connsiteX93" fmla="*/ 233679 w 1507039"/>
              <a:gd name="connsiteY93" fmla="*/ 581014 h 2231790"/>
              <a:gd name="connsiteX94" fmla="*/ 236219 w 1507039"/>
              <a:gd name="connsiteY94" fmla="*/ 367644 h 2231790"/>
              <a:gd name="connsiteX95" fmla="*/ 238760 w 1507039"/>
              <a:gd name="connsiteY95" fmla="*/ 225078 h 2231790"/>
              <a:gd name="connsiteX96" fmla="*/ 241300 w 1507039"/>
              <a:gd name="connsiteY96" fmla="*/ 168398 h 2231790"/>
              <a:gd name="connsiteX97" fmla="*/ 243839 w 1507039"/>
              <a:gd name="connsiteY97" fmla="*/ 204361 h 2231790"/>
              <a:gd name="connsiteX98" fmla="*/ 246380 w 1507039"/>
              <a:gd name="connsiteY98" fmla="*/ 330619 h 2231790"/>
              <a:gd name="connsiteX99" fmla="*/ 248920 w 1507039"/>
              <a:gd name="connsiteY99" fmla="*/ 535836 h 2231790"/>
              <a:gd name="connsiteX100" fmla="*/ 251460 w 1507039"/>
              <a:gd name="connsiteY100" fmla="*/ 800706 h 2231790"/>
              <a:gd name="connsiteX101" fmla="*/ 254000 w 1507039"/>
              <a:gd name="connsiteY101" fmla="*/ 1099769 h 2231790"/>
              <a:gd name="connsiteX102" fmla="*/ 256540 w 1507039"/>
              <a:gd name="connsiteY102" fmla="*/ 1403872 h 2231790"/>
              <a:gd name="connsiteX103" fmla="*/ 259080 w 1507039"/>
              <a:gd name="connsiteY103" fmla="*/ 1683026 h 2231790"/>
              <a:gd name="connsiteX104" fmla="*/ 261620 w 1507039"/>
              <a:gd name="connsiteY104" fmla="*/ 1909372 h 2231790"/>
              <a:gd name="connsiteX105" fmla="*/ 264160 w 1507039"/>
              <a:gd name="connsiteY105" fmla="*/ 2059974 h 2231790"/>
              <a:gd name="connsiteX106" fmla="*/ 266700 w 1507039"/>
              <a:gd name="connsiteY106" fmla="*/ 2119153 h 2231790"/>
              <a:gd name="connsiteX107" fmla="*/ 269240 w 1507039"/>
              <a:gd name="connsiteY107" fmla="*/ 2080114 h 2231790"/>
              <a:gd name="connsiteX108" fmla="*/ 271780 w 1507039"/>
              <a:gd name="connsiteY108" fmla="*/ 1945716 h 2231790"/>
              <a:gd name="connsiteX109" fmla="*/ 274320 w 1507039"/>
              <a:gd name="connsiteY109" fmla="*/ 1728283 h 2231790"/>
              <a:gd name="connsiteX110" fmla="*/ 276860 w 1507039"/>
              <a:gd name="connsiteY110" fmla="*/ 1448476 h 2231790"/>
              <a:gd name="connsiteX111" fmla="*/ 279400 w 1507039"/>
              <a:gd name="connsiteY111" fmla="*/ 1133315 h 2231790"/>
              <a:gd name="connsiteX112" fmla="*/ 281940 w 1507039"/>
              <a:gd name="connsiteY112" fmla="*/ 813569 h 2231790"/>
              <a:gd name="connsiteX113" fmla="*/ 284480 w 1507039"/>
              <a:gd name="connsiteY113" fmla="*/ 520728 h 2231790"/>
              <a:gd name="connsiteX114" fmla="*/ 287020 w 1507039"/>
              <a:gd name="connsiteY114" fmla="*/ 283896 h 2231790"/>
              <a:gd name="connsiteX115" fmla="*/ 289560 w 1507039"/>
              <a:gd name="connsiteY115" fmla="*/ 126883 h 2231790"/>
              <a:gd name="connsiteX116" fmla="*/ 292100 w 1507039"/>
              <a:gd name="connsiteY116" fmla="*/ 65803 h 2231790"/>
              <a:gd name="connsiteX117" fmla="*/ 294640 w 1507039"/>
              <a:gd name="connsiteY117" fmla="*/ 107420 h 2231790"/>
              <a:gd name="connsiteX118" fmla="*/ 297180 w 1507039"/>
              <a:gd name="connsiteY118" fmla="*/ 248403 h 2231790"/>
              <a:gd name="connsiteX119" fmla="*/ 299720 w 1507039"/>
              <a:gd name="connsiteY119" fmla="*/ 475585 h 2231790"/>
              <a:gd name="connsiteX120" fmla="*/ 302260 w 1507039"/>
              <a:gd name="connsiteY120" fmla="*/ 767191 h 2231790"/>
              <a:gd name="connsiteX121" fmla="*/ 304800 w 1507039"/>
              <a:gd name="connsiteY121" fmla="*/ 1094938 h 2231790"/>
              <a:gd name="connsiteX122" fmla="*/ 307340 w 1507039"/>
              <a:gd name="connsiteY122" fmla="*/ 1426790 h 2231790"/>
              <a:gd name="connsiteX123" fmla="*/ 309880 w 1507039"/>
              <a:gd name="connsiteY123" fmla="*/ 1730100 h 2231790"/>
              <a:gd name="connsiteX124" fmla="*/ 312420 w 1507039"/>
              <a:gd name="connsiteY124" fmla="*/ 1974839 h 2231790"/>
              <a:gd name="connsiteX125" fmla="*/ 314960 w 1507039"/>
              <a:gd name="connsiteY125" fmla="*/ 2136579 h 2231790"/>
              <a:gd name="connsiteX126" fmla="*/ 317500 w 1507039"/>
              <a:gd name="connsiteY126" fmla="*/ 2198941 h 2231790"/>
              <a:gd name="connsiteX127" fmla="*/ 320040 w 1507039"/>
              <a:gd name="connsiteY127" fmla="*/ 2155259 h 2231790"/>
              <a:gd name="connsiteX128" fmla="*/ 322580 w 1507039"/>
              <a:gd name="connsiteY128" fmla="*/ 2009290 h 2231790"/>
              <a:gd name="connsiteX129" fmla="*/ 325120 w 1507039"/>
              <a:gd name="connsiteY129" fmla="*/ 1774893 h 2231790"/>
              <a:gd name="connsiteX130" fmla="*/ 327660 w 1507039"/>
              <a:gd name="connsiteY130" fmla="*/ 1474712 h 2231790"/>
              <a:gd name="connsiteX131" fmla="*/ 330200 w 1507039"/>
              <a:gd name="connsiteY131" fmla="*/ 1137975 h 2231790"/>
              <a:gd name="connsiteX132" fmla="*/ 332740 w 1507039"/>
              <a:gd name="connsiteY132" fmla="*/ 797639 h 2231790"/>
              <a:gd name="connsiteX133" fmla="*/ 335280 w 1507039"/>
              <a:gd name="connsiteY133" fmla="*/ 487149 h 2231790"/>
              <a:gd name="connsiteX134" fmla="*/ 337820 w 1507039"/>
              <a:gd name="connsiteY134" fmla="*/ 237137 h 2231790"/>
              <a:gd name="connsiteX135" fmla="*/ 340360 w 1507039"/>
              <a:gd name="connsiteY135" fmla="*/ 72388 h 2231790"/>
              <a:gd name="connsiteX136" fmla="*/ 342900 w 1507039"/>
              <a:gd name="connsiteY136" fmla="*/ 9374 h 2231790"/>
              <a:gd name="connsiteX137" fmla="*/ 345440 w 1507039"/>
              <a:gd name="connsiteY137" fmla="*/ 54600 h 2231790"/>
              <a:gd name="connsiteX138" fmla="*/ 347980 w 1507039"/>
              <a:gd name="connsiteY138" fmla="*/ 203934 h 2231790"/>
              <a:gd name="connsiteX139" fmla="*/ 350520 w 1507039"/>
              <a:gd name="connsiteY139" fmla="*/ 442979 h 2231790"/>
              <a:gd name="connsiteX140" fmla="*/ 353060 w 1507039"/>
              <a:gd name="connsiteY140" fmla="*/ 748476 h 2231790"/>
              <a:gd name="connsiteX141" fmla="*/ 355600 w 1507039"/>
              <a:gd name="connsiteY141" fmla="*/ 1090567 h 2231790"/>
              <a:gd name="connsiteX142" fmla="*/ 358140 w 1507039"/>
              <a:gd name="connsiteY142" fmla="*/ 1435733 h 2231790"/>
              <a:gd name="connsiteX143" fmla="*/ 360680 w 1507039"/>
              <a:gd name="connsiteY143" fmla="*/ 1750090 h 2231790"/>
              <a:gd name="connsiteX144" fmla="*/ 363220 w 1507039"/>
              <a:gd name="connsiteY144" fmla="*/ 2002725 h 2231790"/>
              <a:gd name="connsiteX145" fmla="*/ 365760 w 1507039"/>
              <a:gd name="connsiteY145" fmla="*/ 2168757 h 2231790"/>
              <a:gd name="connsiteX146" fmla="*/ 368300 w 1507039"/>
              <a:gd name="connsiteY146" fmla="*/ 2231789 h 2231790"/>
              <a:gd name="connsiteX147" fmla="*/ 370840 w 1507039"/>
              <a:gd name="connsiteY147" fmla="*/ 2185538 h 2231790"/>
              <a:gd name="connsiteX148" fmla="*/ 373380 w 1507039"/>
              <a:gd name="connsiteY148" fmla="*/ 2034461 h 2231790"/>
              <a:gd name="connsiteX149" fmla="*/ 375920 w 1507039"/>
              <a:gd name="connsiteY149" fmla="*/ 1793330 h 2231790"/>
              <a:gd name="connsiteX150" fmla="*/ 378460 w 1507039"/>
              <a:gd name="connsiteY150" fmla="*/ 1485770 h 2231790"/>
              <a:gd name="connsiteX151" fmla="*/ 381000 w 1507039"/>
              <a:gd name="connsiteY151" fmla="*/ 1141945 h 2231790"/>
              <a:gd name="connsiteX152" fmla="*/ 383540 w 1507039"/>
              <a:gd name="connsiteY152" fmla="*/ 795583 h 2231790"/>
              <a:gd name="connsiteX153" fmla="*/ 386080 w 1507039"/>
              <a:gd name="connsiteY153" fmla="*/ 480654 h 2231790"/>
              <a:gd name="connsiteX154" fmla="*/ 388620 w 1507039"/>
              <a:gd name="connsiteY154" fmla="*/ 228025 h 2231790"/>
              <a:gd name="connsiteX155" fmla="*/ 391160 w 1507039"/>
              <a:gd name="connsiteY155" fmla="*/ 62421 h 2231790"/>
              <a:gd name="connsiteX156" fmla="*/ 393700 w 1507039"/>
              <a:gd name="connsiteY156" fmla="*/ 0 h 2231790"/>
              <a:gd name="connsiteX157" fmla="*/ 396240 w 1507039"/>
              <a:gd name="connsiteY157" fmla="*/ 46764 h 2231790"/>
              <a:gd name="connsiteX158" fmla="*/ 398780 w 1507039"/>
              <a:gd name="connsiteY158" fmla="*/ 197984 h 2231790"/>
              <a:gd name="connsiteX159" fmla="*/ 401320 w 1507039"/>
              <a:gd name="connsiteY159" fmla="*/ 438678 h 2231790"/>
              <a:gd name="connsiteX160" fmla="*/ 403860 w 1507039"/>
              <a:gd name="connsiteY160" fmla="*/ 745103 h 2231790"/>
              <a:gd name="connsiteX161" fmla="*/ 406400 w 1507039"/>
              <a:gd name="connsiteY161" fmla="*/ 1087104 h 2231790"/>
              <a:gd name="connsiteX162" fmla="*/ 408940 w 1507039"/>
              <a:gd name="connsiteY162" fmla="*/ 1431095 h 2231790"/>
              <a:gd name="connsiteX163" fmla="*/ 411480 w 1507039"/>
              <a:gd name="connsiteY163" fmla="*/ 1743370 h 2231790"/>
              <a:gd name="connsiteX164" fmla="*/ 414020 w 1507039"/>
              <a:gd name="connsiteY164" fmla="*/ 1993419 h 2231790"/>
              <a:gd name="connsiteX165" fmla="*/ 416560 w 1507039"/>
              <a:gd name="connsiteY165" fmla="*/ 2156922 h 2231790"/>
              <a:gd name="connsiteX166" fmla="*/ 419100 w 1507039"/>
              <a:gd name="connsiteY166" fmla="*/ 2218119 h 2231790"/>
              <a:gd name="connsiteX167" fmla="*/ 421640 w 1507039"/>
              <a:gd name="connsiteY167" fmla="*/ 2171341 h 2231790"/>
              <a:gd name="connsiteX168" fmla="*/ 424180 w 1507039"/>
              <a:gd name="connsiteY168" fmla="*/ 2021532 h 2231790"/>
              <a:gd name="connsiteX169" fmla="*/ 426720 w 1507039"/>
              <a:gd name="connsiteY169" fmla="*/ 1783726 h 2231790"/>
              <a:gd name="connsiteX170" fmla="*/ 429260 w 1507039"/>
              <a:gd name="connsiteY170" fmla="*/ 1481539 h 2231790"/>
              <a:gd name="connsiteX171" fmla="*/ 431800 w 1507039"/>
              <a:gd name="connsiteY171" fmla="*/ 1144807 h 2231790"/>
              <a:gd name="connsiteX172" fmla="*/ 434340 w 1507039"/>
              <a:gd name="connsiteY172" fmla="*/ 806635 h 2231790"/>
              <a:gd name="connsiteX173" fmla="*/ 436880 w 1507039"/>
              <a:gd name="connsiteY173" fmla="*/ 500130 h 2231790"/>
              <a:gd name="connsiteX174" fmla="*/ 439420 w 1507039"/>
              <a:gd name="connsiteY174" fmla="*/ 255142 h 2231790"/>
              <a:gd name="connsiteX175" fmla="*/ 441960 w 1507039"/>
              <a:gd name="connsiteY175" fmla="*/ 95351 h 2231790"/>
              <a:gd name="connsiteX176" fmla="*/ 444500 w 1507039"/>
              <a:gd name="connsiteY176" fmla="*/ 35968 h 2231790"/>
              <a:gd name="connsiteX177" fmla="*/ 447040 w 1507039"/>
              <a:gd name="connsiteY177" fmla="*/ 82282 h 2231790"/>
              <a:gd name="connsiteX178" fmla="*/ 449580 w 1507039"/>
              <a:gd name="connsiteY178" fmla="*/ 229191 h 2231790"/>
              <a:gd name="connsiteX179" fmla="*/ 452120 w 1507039"/>
              <a:gd name="connsiteY179" fmla="*/ 461762 h 2231790"/>
              <a:gd name="connsiteX180" fmla="*/ 454660 w 1507039"/>
              <a:gd name="connsiteY180" fmla="*/ 756749 h 2231790"/>
              <a:gd name="connsiteX181" fmla="*/ 457200 w 1507039"/>
              <a:gd name="connsiteY181" fmla="*/ 1084926 h 2231790"/>
              <a:gd name="connsiteX182" fmla="*/ 459740 w 1507039"/>
              <a:gd name="connsiteY182" fmla="*/ 1413993 h 2231790"/>
              <a:gd name="connsiteX183" fmla="*/ 462280 w 1507039"/>
              <a:gd name="connsiteY183" fmla="*/ 1711766 h 2231790"/>
              <a:gd name="connsiteX184" fmla="*/ 464820 w 1507039"/>
              <a:gd name="connsiteY184" fmla="*/ 1949337 h 2231790"/>
              <a:gd name="connsiteX185" fmla="*/ 467360 w 1507039"/>
              <a:gd name="connsiteY185" fmla="*/ 2103890 h 2231790"/>
              <a:gd name="connsiteX186" fmla="*/ 469900 w 1507039"/>
              <a:gd name="connsiteY186" fmla="*/ 2160901 h 2231790"/>
              <a:gd name="connsiteX187" fmla="*/ 472440 w 1507039"/>
              <a:gd name="connsiteY187" fmla="*/ 2115504 h 2231790"/>
              <a:gd name="connsiteX188" fmla="*/ 474980 w 1507039"/>
              <a:gd name="connsiteY188" fmla="*/ 1972899 h 2231790"/>
              <a:gd name="connsiteX189" fmla="*/ 477520 w 1507039"/>
              <a:gd name="connsiteY189" fmla="*/ 1747771 h 2231790"/>
              <a:gd name="connsiteX190" fmla="*/ 480061 w 1507039"/>
              <a:gd name="connsiteY190" fmla="*/ 1462771 h 2231790"/>
              <a:gd name="connsiteX191" fmla="*/ 482600 w 1507039"/>
              <a:gd name="connsiteY191" fmla="*/ 1146232 h 2231790"/>
              <a:gd name="connsiteX192" fmla="*/ 485140 w 1507039"/>
              <a:gd name="connsiteY192" fmla="*/ 829345 h 2231790"/>
              <a:gd name="connsiteX193" fmla="*/ 487680 w 1507039"/>
              <a:gd name="connsiteY193" fmla="*/ 543074 h 2231790"/>
              <a:gd name="connsiteX194" fmla="*/ 490220 w 1507039"/>
              <a:gd name="connsiteY194" fmla="*/ 315119 h 2231790"/>
              <a:gd name="connsiteX195" fmla="*/ 492761 w 1507039"/>
              <a:gd name="connsiteY195" fmla="*/ 167225 h 2231790"/>
              <a:gd name="connsiteX196" fmla="*/ 495300 w 1507039"/>
              <a:gd name="connsiteY196" fmla="*/ 113105 h 2231790"/>
              <a:gd name="connsiteX197" fmla="*/ 497840 w 1507039"/>
              <a:gd name="connsiteY197" fmla="*/ 157165 h 2231790"/>
              <a:gd name="connsiteX198" fmla="*/ 500381 w 1507039"/>
              <a:gd name="connsiteY198" fmla="*/ 294162 h 2231790"/>
              <a:gd name="connsiteX199" fmla="*/ 502921 w 1507039"/>
              <a:gd name="connsiteY199" fmla="*/ 509804 h 2231790"/>
              <a:gd name="connsiteX200" fmla="*/ 505461 w 1507039"/>
              <a:gd name="connsiteY200" fmla="*/ 782246 h 2231790"/>
              <a:gd name="connsiteX201" fmla="*/ 508000 w 1507039"/>
              <a:gd name="connsiteY201" fmla="*/ 1084306 h 2231790"/>
              <a:gd name="connsiteX202" fmla="*/ 510540 w 1507039"/>
              <a:gd name="connsiteY202" fmla="*/ 1386184 h 2231790"/>
              <a:gd name="connsiteX203" fmla="*/ 513081 w 1507039"/>
              <a:gd name="connsiteY203" fmla="*/ 1658411 h 2231790"/>
              <a:gd name="connsiteX204" fmla="*/ 515621 w 1507039"/>
              <a:gd name="connsiteY204" fmla="*/ 1874740 h 2231790"/>
              <a:gd name="connsiteX205" fmla="*/ 518161 w 1507039"/>
              <a:gd name="connsiteY205" fmla="*/ 2014678 h 2231790"/>
              <a:gd name="connsiteX206" fmla="*/ 520701 w 1507039"/>
              <a:gd name="connsiteY206" fmla="*/ 2065436 h 2231790"/>
              <a:gd name="connsiteX207" fmla="*/ 523241 w 1507039"/>
              <a:gd name="connsiteY207" fmla="*/ 2023097 h 2231790"/>
              <a:gd name="connsiteX208" fmla="*/ 525781 w 1507039"/>
              <a:gd name="connsiteY208" fmla="*/ 1892893 h 2231790"/>
              <a:gd name="connsiteX209" fmla="*/ 528321 w 1507039"/>
              <a:gd name="connsiteY209" fmla="*/ 1688589 h 2231790"/>
              <a:gd name="connsiteX210" fmla="*/ 530861 w 1507039"/>
              <a:gd name="connsiteY210" fmla="*/ 1431031 h 2231790"/>
              <a:gd name="connsiteX211" fmla="*/ 533401 w 1507039"/>
              <a:gd name="connsiteY211" fmla="*/ 1146011 h 2231790"/>
              <a:gd name="connsiteX212" fmla="*/ 535941 w 1507039"/>
              <a:gd name="connsiteY212" fmla="*/ 861687 h 2231790"/>
              <a:gd name="connsiteX213" fmla="*/ 538481 w 1507039"/>
              <a:gd name="connsiteY213" fmla="*/ 605781 h 2231790"/>
              <a:gd name="connsiteX214" fmla="*/ 541021 w 1507039"/>
              <a:gd name="connsiteY214" fmla="*/ 402879 h 2231790"/>
              <a:gd name="connsiteX215" fmla="*/ 543561 w 1507039"/>
              <a:gd name="connsiteY215" fmla="*/ 272053 h 2231790"/>
              <a:gd name="connsiteX216" fmla="*/ 546101 w 1507039"/>
              <a:gd name="connsiteY216" fmla="*/ 225072 h 2231790"/>
              <a:gd name="connsiteX217" fmla="*/ 548641 w 1507039"/>
              <a:gd name="connsiteY217" fmla="*/ 265346 h 2231790"/>
              <a:gd name="connsiteX218" fmla="*/ 551181 w 1507039"/>
              <a:gd name="connsiteY218" fmla="*/ 387705 h 2231790"/>
              <a:gd name="connsiteX219" fmla="*/ 553721 w 1507039"/>
              <a:gd name="connsiteY219" fmla="*/ 579032 h 2231790"/>
              <a:gd name="connsiteX220" fmla="*/ 556261 w 1507039"/>
              <a:gd name="connsiteY220" fmla="*/ 819656 h 2231790"/>
              <a:gd name="connsiteX221" fmla="*/ 558801 w 1507039"/>
              <a:gd name="connsiteY221" fmla="*/ 1085383 h 2231790"/>
              <a:gd name="connsiteX222" fmla="*/ 561341 w 1507039"/>
              <a:gd name="connsiteY222" fmla="*/ 1349927 h 2231790"/>
              <a:gd name="connsiteX223" fmla="*/ 563881 w 1507039"/>
              <a:gd name="connsiteY223" fmla="*/ 1587522 h 2231790"/>
              <a:gd name="connsiteX224" fmla="*/ 566421 w 1507039"/>
              <a:gd name="connsiteY224" fmla="*/ 1775434 h 2231790"/>
              <a:gd name="connsiteX225" fmla="*/ 568961 w 1507039"/>
              <a:gd name="connsiteY225" fmla="*/ 1896148 h 2231790"/>
              <a:gd name="connsiteX226" fmla="*/ 571501 w 1507039"/>
              <a:gd name="connsiteY226" fmla="*/ 1938994 h 2231790"/>
              <a:gd name="connsiteX227" fmla="*/ 574041 w 1507039"/>
              <a:gd name="connsiteY227" fmla="*/ 1901088 h 2231790"/>
              <a:gd name="connsiteX228" fmla="*/ 576581 w 1507039"/>
              <a:gd name="connsiteY228" fmla="*/ 1787481 h 2231790"/>
              <a:gd name="connsiteX229" fmla="*/ 579121 w 1507039"/>
              <a:gd name="connsiteY229" fmla="*/ 1610539 h 2231790"/>
              <a:gd name="connsiteX230" fmla="*/ 581661 w 1507039"/>
              <a:gd name="connsiteY230" fmla="*/ 1388600 h 2231790"/>
              <a:gd name="connsiteX231" fmla="*/ 584201 w 1507039"/>
              <a:gd name="connsiteY231" fmla="*/ 1144079 h 2231790"/>
              <a:gd name="connsiteX232" fmla="*/ 586741 w 1507039"/>
              <a:gd name="connsiteY232" fmla="*/ 901201 h 2231790"/>
              <a:gd name="connsiteX233" fmla="*/ 589281 w 1507039"/>
              <a:gd name="connsiteY233" fmla="*/ 683593 h 2231790"/>
              <a:gd name="connsiteX234" fmla="*/ 591821 w 1507039"/>
              <a:gd name="connsiteY234" fmla="*/ 511980 h 2231790"/>
              <a:gd name="connsiteX235" fmla="*/ 594361 w 1507039"/>
              <a:gd name="connsiteY235" fmla="*/ 402209 h 2231790"/>
              <a:gd name="connsiteX236" fmla="*/ 596901 w 1507039"/>
              <a:gd name="connsiteY236" fmla="*/ 363789 h 2231790"/>
              <a:gd name="connsiteX237" fmla="*/ 599441 w 1507039"/>
              <a:gd name="connsiteY237" fmla="*/ 399073 h 2231790"/>
              <a:gd name="connsiteX238" fmla="*/ 601981 w 1507039"/>
              <a:gd name="connsiteY238" fmla="*/ 503172 h 2231790"/>
              <a:gd name="connsiteX239" fmla="*/ 604521 w 1507039"/>
              <a:gd name="connsiteY239" fmla="*/ 664572 h 2231790"/>
              <a:gd name="connsiteX240" fmla="*/ 607061 w 1507039"/>
              <a:gd name="connsiteY240" fmla="*/ 866392 h 2231790"/>
              <a:gd name="connsiteX241" fmla="*/ 609601 w 1507039"/>
              <a:gd name="connsiteY241" fmla="*/ 1088149 h 2231790"/>
              <a:gd name="connsiteX242" fmla="*/ 612141 w 1507039"/>
              <a:gd name="connsiteY242" fmla="*/ 1307838 h 2231790"/>
              <a:gd name="connsiteX243" fmla="*/ 614681 w 1507039"/>
              <a:gd name="connsiteY243" fmla="*/ 1504118 h 2231790"/>
              <a:gd name="connsiteX244" fmla="*/ 617221 w 1507039"/>
              <a:gd name="connsiteY244" fmla="*/ 1658391 h 2231790"/>
              <a:gd name="connsiteX245" fmla="*/ 619761 w 1507039"/>
              <a:gd name="connsiteY245" fmla="*/ 1756565 h 2231790"/>
              <a:gd name="connsiteX246" fmla="*/ 622301 w 1507039"/>
              <a:gd name="connsiteY246" fmla="*/ 1790339 h 2231790"/>
              <a:gd name="connsiteX247" fmla="*/ 624841 w 1507039"/>
              <a:gd name="connsiteY247" fmla="*/ 1757885 h 2231790"/>
              <a:gd name="connsiteX248" fmla="*/ 627381 w 1507039"/>
              <a:gd name="connsiteY248" fmla="*/ 1663886 h 2231790"/>
              <a:gd name="connsiteX249" fmla="*/ 629921 w 1507039"/>
              <a:gd name="connsiteY249" fmla="*/ 1518930 h 2231790"/>
              <a:gd name="connsiteX250" fmla="*/ 632461 w 1507039"/>
              <a:gd name="connsiteY250" fmla="*/ 1338331 h 2231790"/>
              <a:gd name="connsiteX251" fmla="*/ 635001 w 1507039"/>
              <a:gd name="connsiteY251" fmla="*/ 1140519 h 2231790"/>
              <a:gd name="connsiteX252" fmla="*/ 637541 w 1507039"/>
              <a:gd name="connsiteY252" fmla="*/ 945164 h 2231790"/>
              <a:gd name="connsiteX253" fmla="*/ 640081 w 1507039"/>
              <a:gd name="connsiteY253" fmla="*/ 771209 h 2231790"/>
              <a:gd name="connsiteX254" fmla="*/ 642621 w 1507039"/>
              <a:gd name="connsiteY254" fmla="*/ 635038 h 2231790"/>
              <a:gd name="connsiteX255" fmla="*/ 645161 w 1507039"/>
              <a:gd name="connsiteY255" fmla="*/ 548928 h 2231790"/>
              <a:gd name="connsiteX256" fmla="*/ 647701 w 1507039"/>
              <a:gd name="connsiteY256" fmla="*/ 519952 h 2231790"/>
              <a:gd name="connsiteX257" fmla="*/ 650241 w 1507039"/>
              <a:gd name="connsiteY257" fmla="*/ 549416 h 2231790"/>
              <a:gd name="connsiteX258" fmla="*/ 652781 w 1507039"/>
              <a:gd name="connsiteY258" fmla="*/ 632884 h 2231790"/>
              <a:gd name="connsiteX259" fmla="*/ 655321 w 1507039"/>
              <a:gd name="connsiteY259" fmla="*/ 760762 h 2231790"/>
              <a:gd name="connsiteX260" fmla="*/ 657861 w 1507039"/>
              <a:gd name="connsiteY260" fmla="*/ 919380 h 2231790"/>
              <a:gd name="connsiteX261" fmla="*/ 660401 w 1507039"/>
              <a:gd name="connsiteY261" fmla="*/ 1092445 h 2231790"/>
              <a:gd name="connsiteX262" fmla="*/ 662941 w 1507039"/>
              <a:gd name="connsiteY262" fmla="*/ 1262710 h 2231790"/>
              <a:gd name="connsiteX263" fmla="*/ 665481 w 1507039"/>
              <a:gd name="connsiteY263" fmla="*/ 1413697 h 2231790"/>
              <a:gd name="connsiteX264" fmla="*/ 668021 w 1507039"/>
              <a:gd name="connsiteY264" fmla="*/ 1531290 h 2231790"/>
              <a:gd name="connsiteX265" fmla="*/ 670561 w 1507039"/>
              <a:gd name="connsiteY265" fmla="*/ 1605057 h 2231790"/>
              <a:gd name="connsiteX266" fmla="*/ 673101 w 1507039"/>
              <a:gd name="connsiteY266" fmla="*/ 1629160 h 2231790"/>
              <a:gd name="connsiteX267" fmla="*/ 675641 w 1507039"/>
              <a:gd name="connsiteY267" fmla="*/ 1602796 h 2231790"/>
              <a:gd name="connsiteX268" fmla="*/ 678181 w 1507039"/>
              <a:gd name="connsiteY268" fmla="*/ 1530121 h 2231790"/>
              <a:gd name="connsiteX269" fmla="*/ 680721 w 1507039"/>
              <a:gd name="connsiteY269" fmla="*/ 1419687 h 2231790"/>
              <a:gd name="connsiteX270" fmla="*/ 683261 w 1507039"/>
              <a:gd name="connsiteY270" fmla="*/ 1283467 h 2231790"/>
              <a:gd name="connsiteX271" fmla="*/ 685801 w 1507039"/>
              <a:gd name="connsiteY271" fmla="*/ 1135563 h 2231790"/>
              <a:gd name="connsiteX272" fmla="*/ 688341 w 1507039"/>
              <a:gd name="connsiteY272" fmla="*/ 990756 h 2231790"/>
              <a:gd name="connsiteX273" fmla="*/ 690881 w 1507039"/>
              <a:gd name="connsiteY273" fmla="*/ 863025 h 2231790"/>
              <a:gd name="connsiteX274" fmla="*/ 693421 w 1507039"/>
              <a:gd name="connsiteY274" fmla="*/ 764198 h 2231790"/>
              <a:gd name="connsiteX275" fmla="*/ 695961 w 1507039"/>
              <a:gd name="connsiteY275" fmla="*/ 702864 h 2231790"/>
              <a:gd name="connsiteX276" fmla="*/ 698501 w 1507039"/>
              <a:gd name="connsiteY276" fmla="*/ 683635 h 2231790"/>
              <a:gd name="connsiteX277" fmla="*/ 701041 w 1507039"/>
              <a:gd name="connsiteY277" fmla="*/ 706836 h 2231790"/>
              <a:gd name="connsiteX278" fmla="*/ 703581 w 1507039"/>
              <a:gd name="connsiteY278" fmla="*/ 768622 h 2231790"/>
              <a:gd name="connsiteX279" fmla="*/ 706121 w 1507039"/>
              <a:gd name="connsiteY279" fmla="*/ 861512 h 2231790"/>
              <a:gd name="connsiteX280" fmla="*/ 708661 w 1507039"/>
              <a:gd name="connsiteY280" fmla="*/ 975259 h 2231790"/>
              <a:gd name="connsiteX281" fmla="*/ 711201 w 1507039"/>
              <a:gd name="connsiteY281" fmla="*/ 1097970 h 2231790"/>
              <a:gd name="connsiteX282" fmla="*/ 713741 w 1507039"/>
              <a:gd name="connsiteY282" fmla="*/ 1217338 h 2231790"/>
              <a:gd name="connsiteX283" fmla="*/ 716281 w 1507039"/>
              <a:gd name="connsiteY283" fmla="*/ 1321881 h 2231790"/>
              <a:gd name="connsiteX284" fmla="*/ 718821 w 1507039"/>
              <a:gd name="connsiteY284" fmla="*/ 1402036 h 2231790"/>
              <a:gd name="connsiteX285" fmla="*/ 721361 w 1507039"/>
              <a:gd name="connsiteY285" fmla="*/ 1451037 h 2231790"/>
              <a:gd name="connsiteX286" fmla="*/ 723901 w 1507039"/>
              <a:gd name="connsiteY286" fmla="*/ 1465464 h 2231790"/>
              <a:gd name="connsiteX287" fmla="*/ 726441 w 1507039"/>
              <a:gd name="connsiteY287" fmla="*/ 1445442 h 2231790"/>
              <a:gd name="connsiteX288" fmla="*/ 728981 w 1507039"/>
              <a:gd name="connsiteY288" fmla="*/ 1394479 h 2231790"/>
              <a:gd name="connsiteX289" fmla="*/ 731521 w 1507039"/>
              <a:gd name="connsiteY289" fmla="*/ 1318971 h 2231790"/>
              <a:gd name="connsiteX290" fmla="*/ 734061 w 1507039"/>
              <a:gd name="connsiteY290" fmla="*/ 1227436 h 2231790"/>
              <a:gd name="connsiteX291" fmla="*/ 736601 w 1507039"/>
              <a:gd name="connsiteY291" fmla="*/ 1129575 h 2231790"/>
              <a:gd name="connsiteX292" fmla="*/ 739141 w 1507039"/>
              <a:gd name="connsiteY292" fmla="*/ 1035248 h 2231790"/>
              <a:gd name="connsiteX293" fmla="*/ 741681 w 1507039"/>
              <a:gd name="connsiteY293" fmla="*/ 953486 h 2231790"/>
              <a:gd name="connsiteX294" fmla="*/ 744222 w 1507039"/>
              <a:gd name="connsiteY294" fmla="*/ 891630 h 2231790"/>
              <a:gd name="connsiteX295" fmla="*/ 746761 w 1507039"/>
              <a:gd name="connsiteY295" fmla="*/ 854680 h 2231790"/>
              <a:gd name="connsiteX296" fmla="*/ 749301 w 1507039"/>
              <a:gd name="connsiteY296" fmla="*/ 844911 h 2231790"/>
              <a:gd name="connsiteX297" fmla="*/ 751841 w 1507039"/>
              <a:gd name="connsiteY297" fmla="*/ 861784 h 2231790"/>
              <a:gd name="connsiteX298" fmla="*/ 754381 w 1507039"/>
              <a:gd name="connsiteY298" fmla="*/ 902146 h 2231790"/>
              <a:gd name="connsiteX299" fmla="*/ 756922 w 1507039"/>
              <a:gd name="connsiteY299" fmla="*/ 960686 h 2231790"/>
              <a:gd name="connsiteX300" fmla="*/ 759461 w 1507039"/>
              <a:gd name="connsiteY300" fmla="*/ 1030590 h 2231790"/>
              <a:gd name="connsiteX301" fmla="*/ 762001 w 1507039"/>
              <a:gd name="connsiteY301" fmla="*/ 1104304 h 2231790"/>
              <a:gd name="connsiteX302" fmla="*/ 764542 w 1507039"/>
              <a:gd name="connsiteY302" fmla="*/ 1174350 h 2231790"/>
              <a:gd name="connsiteX303" fmla="*/ 767082 w 1507039"/>
              <a:gd name="connsiteY303" fmla="*/ 1234070 h 2231790"/>
              <a:gd name="connsiteX304" fmla="*/ 769622 w 1507039"/>
              <a:gd name="connsiteY304" fmla="*/ 1278262 h 2231790"/>
              <a:gd name="connsiteX305" fmla="*/ 772161 w 1507039"/>
              <a:gd name="connsiteY305" fmla="*/ 1303618 h 2231790"/>
              <a:gd name="connsiteX306" fmla="*/ 774701 w 1507039"/>
              <a:gd name="connsiteY306" fmla="*/ 1308943 h 2231790"/>
              <a:gd name="connsiteX307" fmla="*/ 777242 w 1507039"/>
              <a:gd name="connsiteY307" fmla="*/ 1295149 h 2231790"/>
              <a:gd name="connsiteX308" fmla="*/ 779782 w 1507039"/>
              <a:gd name="connsiteY308" fmla="*/ 1265017 h 2231790"/>
              <a:gd name="connsiteX309" fmla="*/ 782322 w 1507039"/>
              <a:gd name="connsiteY309" fmla="*/ 1222791 h 2231790"/>
              <a:gd name="connsiteX310" fmla="*/ 784862 w 1507039"/>
              <a:gd name="connsiteY310" fmla="*/ 1173632 h 2231790"/>
              <a:gd name="connsiteX311" fmla="*/ 787402 w 1507039"/>
              <a:gd name="connsiteY311" fmla="*/ 1123022 h 2231790"/>
              <a:gd name="connsiteX312" fmla="*/ 789942 w 1507039"/>
              <a:gd name="connsiteY312" fmla="*/ 1076157 h 2231790"/>
              <a:gd name="connsiteX313" fmla="*/ 792482 w 1507039"/>
              <a:gd name="connsiteY313" fmla="*/ 1037429 h 2231790"/>
              <a:gd name="connsiteX314" fmla="*/ 795022 w 1507039"/>
              <a:gd name="connsiteY314" fmla="*/ 1010015 h 2231790"/>
              <a:gd name="connsiteX315" fmla="*/ 797562 w 1507039"/>
              <a:gd name="connsiteY315" fmla="*/ 995632 h 2231790"/>
              <a:gd name="connsiteX316" fmla="*/ 800102 w 1507039"/>
              <a:gd name="connsiteY316" fmla="*/ 994472 h 2231790"/>
              <a:gd name="connsiteX317" fmla="*/ 802642 w 1507039"/>
              <a:gd name="connsiteY317" fmla="*/ 1005299 h 2231790"/>
              <a:gd name="connsiteX318" fmla="*/ 805182 w 1507039"/>
              <a:gd name="connsiteY318" fmla="*/ 1025710 h 2231790"/>
              <a:gd name="connsiteX319" fmla="*/ 807722 w 1507039"/>
              <a:gd name="connsiteY319" fmla="*/ 1052496 h 2231790"/>
              <a:gd name="connsiteX320" fmla="*/ 810262 w 1507039"/>
              <a:gd name="connsiteY320" fmla="*/ 1082078 h 2231790"/>
              <a:gd name="connsiteX321" fmla="*/ 812802 w 1507039"/>
              <a:gd name="connsiteY321" fmla="*/ 1110943 h 2231790"/>
              <a:gd name="connsiteX322" fmla="*/ 815342 w 1507039"/>
              <a:gd name="connsiteY322" fmla="*/ 1136043 h 2231790"/>
              <a:gd name="connsiteX323" fmla="*/ 817882 w 1507039"/>
              <a:gd name="connsiteY323" fmla="*/ 1155114 h 2231790"/>
              <a:gd name="connsiteX324" fmla="*/ 820422 w 1507039"/>
              <a:gd name="connsiteY324" fmla="*/ 1166865 h 2231790"/>
              <a:gd name="connsiteX325" fmla="*/ 822961 w 1507039"/>
              <a:gd name="connsiteY325" fmla="*/ 1171046 h 2231790"/>
              <a:gd name="connsiteX326" fmla="*/ 825501 w 1507039"/>
              <a:gd name="connsiteY326" fmla="*/ 1168380 h 2231790"/>
              <a:gd name="connsiteX327" fmla="*/ 828041 w 1507039"/>
              <a:gd name="connsiteY327" fmla="*/ 1160375 h 2231790"/>
              <a:gd name="connsiteX328" fmla="*/ 830581 w 1507039"/>
              <a:gd name="connsiteY328" fmla="*/ 1149051 h 2231790"/>
              <a:gd name="connsiteX329" fmla="*/ 833121 w 1507039"/>
              <a:gd name="connsiteY329" fmla="*/ 1136629 h 2231790"/>
              <a:gd name="connsiteX330" fmla="*/ 835661 w 1507039"/>
              <a:gd name="connsiteY330" fmla="*/ 1125198 h 2231790"/>
              <a:gd name="connsiteX331" fmla="*/ 838201 w 1507039"/>
              <a:gd name="connsiteY331" fmla="*/ 1116437 h 2231790"/>
              <a:gd name="connsiteX332" fmla="*/ 840741 w 1507039"/>
              <a:gd name="connsiteY332" fmla="*/ 1111397 h 2231790"/>
              <a:gd name="connsiteX333" fmla="*/ 843281 w 1507039"/>
              <a:gd name="connsiteY333" fmla="*/ 1110391 h 2231790"/>
              <a:gd name="connsiteX334" fmla="*/ 845821 w 1507039"/>
              <a:gd name="connsiteY334" fmla="*/ 1112983 h 2231790"/>
              <a:gd name="connsiteX335" fmla="*/ 848361 w 1507039"/>
              <a:gd name="connsiteY335" fmla="*/ 1118095 h 2231790"/>
              <a:gd name="connsiteX336" fmla="*/ 850901 w 1507039"/>
              <a:gd name="connsiteY336" fmla="*/ 1124196 h 2231790"/>
              <a:gd name="connsiteX337" fmla="*/ 853441 w 1507039"/>
              <a:gd name="connsiteY337" fmla="*/ 1129561 h 2231790"/>
              <a:gd name="connsiteX338" fmla="*/ 855981 w 1507039"/>
              <a:gd name="connsiteY338" fmla="*/ 1132544 h 2231790"/>
              <a:gd name="connsiteX339" fmla="*/ 858521 w 1507039"/>
              <a:gd name="connsiteY339" fmla="*/ 1131859 h 2231790"/>
              <a:gd name="connsiteX340" fmla="*/ 861061 w 1507039"/>
              <a:gd name="connsiteY340" fmla="*/ 1126791 h 2231790"/>
              <a:gd name="connsiteX341" fmla="*/ 863601 w 1507039"/>
              <a:gd name="connsiteY341" fmla="*/ 1117342 h 2231790"/>
              <a:gd name="connsiteX342" fmla="*/ 866141 w 1507039"/>
              <a:gd name="connsiteY342" fmla="*/ 1104272 h 2231790"/>
              <a:gd name="connsiteX343" fmla="*/ 868681 w 1507039"/>
              <a:gd name="connsiteY343" fmla="*/ 1089032 h 2231790"/>
              <a:gd name="connsiteX344" fmla="*/ 871221 w 1507039"/>
              <a:gd name="connsiteY344" fmla="*/ 1073595 h 2231790"/>
              <a:gd name="connsiteX345" fmla="*/ 873761 w 1507039"/>
              <a:gd name="connsiteY345" fmla="*/ 1060212 h 2231790"/>
              <a:gd name="connsiteX346" fmla="*/ 876301 w 1507039"/>
              <a:gd name="connsiteY346" fmla="*/ 1051110 h 2231790"/>
              <a:gd name="connsiteX347" fmla="*/ 878841 w 1507039"/>
              <a:gd name="connsiteY347" fmla="*/ 1048180 h 2231790"/>
              <a:gd name="connsiteX348" fmla="*/ 881381 w 1507039"/>
              <a:gd name="connsiteY348" fmla="*/ 1052692 h 2231790"/>
              <a:gd name="connsiteX349" fmla="*/ 883921 w 1507039"/>
              <a:gd name="connsiteY349" fmla="*/ 1065077 h 2231790"/>
              <a:gd name="connsiteX350" fmla="*/ 886461 w 1507039"/>
              <a:gd name="connsiteY350" fmla="*/ 1084800 h 2231790"/>
              <a:gd name="connsiteX351" fmla="*/ 889000 w 1507039"/>
              <a:gd name="connsiteY351" fmla="*/ 1110354 h 2231790"/>
              <a:gd name="connsiteX352" fmla="*/ 891540 w 1507039"/>
              <a:gd name="connsiteY352" fmla="*/ 1139370 h 2231790"/>
              <a:gd name="connsiteX353" fmla="*/ 894080 w 1507039"/>
              <a:gd name="connsiteY353" fmla="*/ 1168852 h 2231790"/>
              <a:gd name="connsiteX354" fmla="*/ 896620 w 1507039"/>
              <a:gd name="connsiteY354" fmla="*/ 1195485 h 2231790"/>
              <a:gd name="connsiteX355" fmla="*/ 899160 w 1507039"/>
              <a:gd name="connsiteY355" fmla="*/ 1216018 h 2231790"/>
              <a:gd name="connsiteX356" fmla="*/ 901700 w 1507039"/>
              <a:gd name="connsiteY356" fmla="*/ 1227646 h 2231790"/>
              <a:gd name="connsiteX357" fmla="*/ 904240 w 1507039"/>
              <a:gd name="connsiteY357" fmla="*/ 1228372 h 2231790"/>
              <a:gd name="connsiteX358" fmla="*/ 906780 w 1507039"/>
              <a:gd name="connsiteY358" fmla="*/ 1217285 h 2231790"/>
              <a:gd name="connsiteX359" fmla="*/ 909320 w 1507039"/>
              <a:gd name="connsiteY359" fmla="*/ 1194733 h 2231790"/>
              <a:gd name="connsiteX360" fmla="*/ 911860 w 1507039"/>
              <a:gd name="connsiteY360" fmla="*/ 1162356 h 2231790"/>
              <a:gd name="connsiteX361" fmla="*/ 914400 w 1507039"/>
              <a:gd name="connsiteY361" fmla="*/ 1122975 h 2231790"/>
              <a:gd name="connsiteX362" fmla="*/ 916940 w 1507039"/>
              <a:gd name="connsiteY362" fmla="*/ 1080343 h 2231790"/>
              <a:gd name="connsiteX363" fmla="*/ 919480 w 1507039"/>
              <a:gd name="connsiteY363" fmla="*/ 1038778 h 2231790"/>
              <a:gd name="connsiteX364" fmla="*/ 922020 w 1507039"/>
              <a:gd name="connsiteY364" fmla="*/ 1002715 h 2231790"/>
              <a:gd name="connsiteX365" fmla="*/ 924560 w 1507039"/>
              <a:gd name="connsiteY365" fmla="*/ 976231 h 2231790"/>
              <a:gd name="connsiteX366" fmla="*/ 927100 w 1507039"/>
              <a:gd name="connsiteY366" fmla="*/ 962580 h 2231790"/>
              <a:gd name="connsiteX367" fmla="*/ 929640 w 1507039"/>
              <a:gd name="connsiteY367" fmla="*/ 963811 h 2231790"/>
              <a:gd name="connsiteX368" fmla="*/ 932180 w 1507039"/>
              <a:gd name="connsiteY368" fmla="*/ 980490 h 2231790"/>
              <a:gd name="connsiteX369" fmla="*/ 934720 w 1507039"/>
              <a:gd name="connsiteY369" fmla="*/ 1011582 h 2231790"/>
              <a:gd name="connsiteX370" fmla="*/ 937260 w 1507039"/>
              <a:gd name="connsiteY370" fmla="*/ 1054495 h 2231790"/>
              <a:gd name="connsiteX371" fmla="*/ 939800 w 1507039"/>
              <a:gd name="connsiteY371" fmla="*/ 1105298 h 2231790"/>
              <a:gd name="connsiteX372" fmla="*/ 942340 w 1507039"/>
              <a:gd name="connsiteY372" fmla="*/ 1159088 h 2231790"/>
              <a:gd name="connsiteX373" fmla="*/ 944880 w 1507039"/>
              <a:gd name="connsiteY373" fmla="*/ 1210469 h 2231790"/>
              <a:gd name="connsiteX374" fmla="*/ 947420 w 1507039"/>
              <a:gd name="connsiteY374" fmla="*/ 1254108 h 2231790"/>
              <a:gd name="connsiteX375" fmla="*/ 949960 w 1507039"/>
              <a:gd name="connsiteY375" fmla="*/ 1285291 h 2231790"/>
              <a:gd name="connsiteX376" fmla="*/ 952500 w 1507039"/>
              <a:gd name="connsiteY376" fmla="*/ 1300439 h 2231790"/>
              <a:gd name="connsiteX377" fmla="*/ 955039 w 1507039"/>
              <a:gd name="connsiteY377" fmla="*/ 1297512 h 2231790"/>
              <a:gd name="connsiteX378" fmla="*/ 957579 w 1507039"/>
              <a:gd name="connsiteY378" fmla="*/ 1276264 h 2231790"/>
              <a:gd name="connsiteX379" fmla="*/ 960119 w 1507039"/>
              <a:gd name="connsiteY379" fmla="*/ 1238325 h 2231790"/>
              <a:gd name="connsiteX380" fmla="*/ 962659 w 1507039"/>
              <a:gd name="connsiteY380" fmla="*/ 1187074 h 2231790"/>
              <a:gd name="connsiteX381" fmla="*/ 965199 w 1507039"/>
              <a:gd name="connsiteY381" fmla="*/ 1127337 h 2231790"/>
              <a:gd name="connsiteX382" fmla="*/ 967739 w 1507039"/>
              <a:gd name="connsiteY382" fmla="*/ 1064927 h 2231790"/>
              <a:gd name="connsiteX383" fmla="*/ 970279 w 1507039"/>
              <a:gd name="connsiteY383" fmla="*/ 1006066 h 2231790"/>
              <a:gd name="connsiteX384" fmla="*/ 972819 w 1507039"/>
              <a:gd name="connsiteY384" fmla="*/ 956755 h 2231790"/>
              <a:gd name="connsiteX385" fmla="*/ 975359 w 1507039"/>
              <a:gd name="connsiteY385" fmla="*/ 922156 h 2231790"/>
              <a:gd name="connsiteX386" fmla="*/ 977899 w 1507039"/>
              <a:gd name="connsiteY386" fmla="*/ 906046 h 2231790"/>
              <a:gd name="connsiteX387" fmla="*/ 980439 w 1507039"/>
              <a:gd name="connsiteY387" fmla="*/ 910403 h 2231790"/>
              <a:gd name="connsiteX388" fmla="*/ 982979 w 1507039"/>
              <a:gd name="connsiteY388" fmla="*/ 935171 h 2231790"/>
              <a:gd name="connsiteX389" fmla="*/ 985519 w 1507039"/>
              <a:gd name="connsiteY389" fmla="*/ 978232 h 2231790"/>
              <a:gd name="connsiteX390" fmla="*/ 988059 w 1507039"/>
              <a:gd name="connsiteY390" fmla="*/ 1035587 h 2231790"/>
              <a:gd name="connsiteX391" fmla="*/ 990599 w 1507039"/>
              <a:gd name="connsiteY391" fmla="*/ 1101731 h 2231790"/>
              <a:gd name="connsiteX392" fmla="*/ 993139 w 1507039"/>
              <a:gd name="connsiteY392" fmla="*/ 1170192 h 2231790"/>
              <a:gd name="connsiteX393" fmla="*/ 995679 w 1507039"/>
              <a:gd name="connsiteY393" fmla="*/ 1234172 h 2231790"/>
              <a:gd name="connsiteX394" fmla="*/ 998219 w 1507039"/>
              <a:gd name="connsiteY394" fmla="*/ 1287234 h 2231790"/>
              <a:gd name="connsiteX395" fmla="*/ 1000759 w 1507039"/>
              <a:gd name="connsiteY395" fmla="*/ 1323956 h 2231790"/>
              <a:gd name="connsiteX396" fmla="*/ 1003299 w 1507039"/>
              <a:gd name="connsiteY396" fmla="*/ 1340491 h 2231790"/>
              <a:gd name="connsiteX397" fmla="*/ 1005839 w 1507039"/>
              <a:gd name="connsiteY397" fmla="*/ 1334977 h 2231790"/>
              <a:gd name="connsiteX398" fmla="*/ 1008379 w 1507039"/>
              <a:gd name="connsiteY398" fmla="*/ 1307739 h 2231790"/>
              <a:gd name="connsiteX399" fmla="*/ 1010919 w 1507039"/>
              <a:gd name="connsiteY399" fmla="*/ 1261283 h 2231790"/>
              <a:gd name="connsiteX400" fmla="*/ 1013459 w 1507039"/>
              <a:gd name="connsiteY400" fmla="*/ 1200057 h 2231790"/>
              <a:gd name="connsiteX401" fmla="*/ 1015999 w 1507039"/>
              <a:gd name="connsiteY401" fmla="*/ 1130024 h 2231790"/>
              <a:gd name="connsiteX402" fmla="*/ 1018538 w 1507039"/>
              <a:gd name="connsiteY402" fmla="*/ 1058068 h 2231790"/>
              <a:gd name="connsiteX403" fmla="*/ 1021078 w 1507039"/>
              <a:gd name="connsiteY403" fmla="*/ 991313 h 2231790"/>
              <a:gd name="connsiteX404" fmla="*/ 1023618 w 1507039"/>
              <a:gd name="connsiteY404" fmla="*/ 936402 h 2231790"/>
              <a:gd name="connsiteX405" fmla="*/ 1026158 w 1507039"/>
              <a:gd name="connsiteY405" fmla="*/ 898833 h 2231790"/>
              <a:gd name="connsiteX406" fmla="*/ 1028698 w 1507039"/>
              <a:gd name="connsiteY406" fmla="*/ 882399 h 2231790"/>
              <a:gd name="connsiteX407" fmla="*/ 1031238 w 1507039"/>
              <a:gd name="connsiteY407" fmla="*/ 888802 h 2231790"/>
              <a:gd name="connsiteX408" fmla="*/ 1033778 w 1507039"/>
              <a:gd name="connsiteY408" fmla="*/ 917473 h 2231790"/>
              <a:gd name="connsiteX409" fmla="*/ 1036318 w 1507039"/>
              <a:gd name="connsiteY409" fmla="*/ 965626 h 2231790"/>
              <a:gd name="connsiteX410" fmla="*/ 1038858 w 1507039"/>
              <a:gd name="connsiteY410" fmla="*/ 1028533 h 2231790"/>
              <a:gd name="connsiteX411" fmla="*/ 1041398 w 1507039"/>
              <a:gd name="connsiteY411" fmla="*/ 1099991 h 2231790"/>
              <a:gd name="connsiteX412" fmla="*/ 1043938 w 1507039"/>
              <a:gd name="connsiteY412" fmla="*/ 1172945 h 2231790"/>
              <a:gd name="connsiteX413" fmla="*/ 1046478 w 1507039"/>
              <a:gd name="connsiteY413" fmla="*/ 1240193 h 2231790"/>
              <a:gd name="connsiteX414" fmla="*/ 1049018 w 1507039"/>
              <a:gd name="connsiteY414" fmla="*/ 1295104 h 2231790"/>
              <a:gd name="connsiteX415" fmla="*/ 1051558 w 1507039"/>
              <a:gd name="connsiteY415" fmla="*/ 1332283 h 2231790"/>
              <a:gd name="connsiteX416" fmla="*/ 1054098 w 1507039"/>
              <a:gd name="connsiteY416" fmla="*/ 1348106 h 2231790"/>
              <a:gd name="connsiteX417" fmla="*/ 1056638 w 1507039"/>
              <a:gd name="connsiteY417" fmla="*/ 1341079 h 2231790"/>
              <a:gd name="connsiteX418" fmla="*/ 1059178 w 1507039"/>
              <a:gd name="connsiteY418" fmla="*/ 1311979 h 2231790"/>
              <a:gd name="connsiteX419" fmla="*/ 1061718 w 1507039"/>
              <a:gd name="connsiteY419" fmla="*/ 1263767 h 2231790"/>
              <a:gd name="connsiteX420" fmla="*/ 1064258 w 1507039"/>
              <a:gd name="connsiteY420" fmla="*/ 1201287 h 2231790"/>
              <a:gd name="connsiteX421" fmla="*/ 1066798 w 1507039"/>
              <a:gd name="connsiteY421" fmla="*/ 1130770 h 2231790"/>
              <a:gd name="connsiteX422" fmla="*/ 1069338 w 1507039"/>
              <a:gd name="connsiteY422" fmla="*/ 1059209 h 2231790"/>
              <a:gd name="connsiteX423" fmla="*/ 1071878 w 1507039"/>
              <a:gd name="connsiteY423" fmla="*/ 993652 h 2231790"/>
              <a:gd name="connsiteX424" fmla="*/ 1074418 w 1507039"/>
              <a:gd name="connsiteY424" fmla="*/ 940504 h 2231790"/>
              <a:gd name="connsiteX425" fmla="*/ 1076958 w 1507039"/>
              <a:gd name="connsiteY425" fmla="*/ 904889 h 2231790"/>
              <a:gd name="connsiteX426" fmla="*/ 1079498 w 1507039"/>
              <a:gd name="connsiteY426" fmla="*/ 890155 h 2231790"/>
              <a:gd name="connsiteX427" fmla="*/ 1082038 w 1507039"/>
              <a:gd name="connsiteY427" fmla="*/ 897553 h 2231790"/>
              <a:gd name="connsiteX428" fmla="*/ 1084577 w 1507039"/>
              <a:gd name="connsiteY428" fmla="*/ 926130 h 2231790"/>
              <a:gd name="connsiteX429" fmla="*/ 1087117 w 1507039"/>
              <a:gd name="connsiteY429" fmla="*/ 972849 h 2231790"/>
              <a:gd name="connsiteX430" fmla="*/ 1089657 w 1507039"/>
              <a:gd name="connsiteY430" fmla="*/ 1032913 h 2231790"/>
              <a:gd name="connsiteX431" fmla="*/ 1092197 w 1507039"/>
              <a:gd name="connsiteY431" fmla="*/ 1100261 h 2231790"/>
              <a:gd name="connsiteX432" fmla="*/ 1094737 w 1507039"/>
              <a:gd name="connsiteY432" fmla="*/ 1168185 h 2231790"/>
              <a:gd name="connsiteX433" fmla="*/ 1097277 w 1507039"/>
              <a:gd name="connsiteY433" fmla="*/ 1230010 h 2231790"/>
              <a:gd name="connsiteX434" fmla="*/ 1099817 w 1507039"/>
              <a:gd name="connsiteY434" fmla="*/ 1279753 h 2231790"/>
              <a:gd name="connsiteX435" fmla="*/ 1102357 w 1507039"/>
              <a:gd name="connsiteY435" fmla="*/ 1312711 h 2231790"/>
              <a:gd name="connsiteX436" fmla="*/ 1104897 w 1507039"/>
              <a:gd name="connsiteY436" fmla="*/ 1325913 h 2231790"/>
              <a:gd name="connsiteX437" fmla="*/ 1107437 w 1507039"/>
              <a:gd name="connsiteY437" fmla="*/ 1318386 h 2231790"/>
              <a:gd name="connsiteX438" fmla="*/ 1109977 w 1507039"/>
              <a:gd name="connsiteY438" fmla="*/ 1291220 h 2231790"/>
              <a:gd name="connsiteX439" fmla="*/ 1112517 w 1507039"/>
              <a:gd name="connsiteY439" fmla="*/ 1247429 h 2231790"/>
              <a:gd name="connsiteX440" fmla="*/ 1115057 w 1507039"/>
              <a:gd name="connsiteY440" fmla="*/ 1191616 h 2231790"/>
              <a:gd name="connsiteX441" fmla="*/ 1117597 w 1507039"/>
              <a:gd name="connsiteY441" fmla="*/ 1129485 h 2231790"/>
              <a:gd name="connsiteX442" fmla="*/ 1120137 w 1507039"/>
              <a:gd name="connsiteY442" fmla="*/ 1067254 h 2231790"/>
              <a:gd name="connsiteX443" fmla="*/ 1122677 w 1507039"/>
              <a:gd name="connsiteY443" fmla="*/ 1011027 h 2231790"/>
              <a:gd name="connsiteX444" fmla="*/ 1125217 w 1507039"/>
              <a:gd name="connsiteY444" fmla="*/ 966186 h 2231790"/>
              <a:gd name="connsiteX445" fmla="*/ 1127757 w 1507039"/>
              <a:gd name="connsiteY445" fmla="*/ 936871 h 2231790"/>
              <a:gd name="connsiteX446" fmla="*/ 1130297 w 1507039"/>
              <a:gd name="connsiteY446" fmla="*/ 925596 h 2231790"/>
              <a:gd name="connsiteX447" fmla="*/ 1132837 w 1507039"/>
              <a:gd name="connsiteY447" fmla="*/ 933030 h 2231790"/>
              <a:gd name="connsiteX448" fmla="*/ 1135377 w 1507039"/>
              <a:gd name="connsiteY448" fmla="*/ 957978 h 2231790"/>
              <a:gd name="connsiteX449" fmla="*/ 1137917 w 1507039"/>
              <a:gd name="connsiteY449" fmla="*/ 997543 h 2231790"/>
              <a:gd name="connsiteX450" fmla="*/ 1140457 w 1507039"/>
              <a:gd name="connsiteY450" fmla="*/ 1047455 h 2231790"/>
              <a:gd name="connsiteX451" fmla="*/ 1142997 w 1507039"/>
              <a:gd name="connsiteY451" fmla="*/ 1102537 h 2231790"/>
              <a:gd name="connsiteX452" fmla="*/ 1145537 w 1507039"/>
              <a:gd name="connsiteY452" fmla="*/ 1157241 h 2231790"/>
              <a:gd name="connsiteX453" fmla="*/ 1148077 w 1507039"/>
              <a:gd name="connsiteY453" fmla="*/ 1206216 h 2231790"/>
              <a:gd name="connsiteX454" fmla="*/ 1150616 w 1507039"/>
              <a:gd name="connsiteY454" fmla="*/ 1244836 h 2231790"/>
              <a:gd name="connsiteX455" fmla="*/ 1153156 w 1507039"/>
              <a:gd name="connsiteY455" fmla="*/ 1269640 h 2231790"/>
              <a:gd name="connsiteX456" fmla="*/ 1155696 w 1507039"/>
              <a:gd name="connsiteY456" fmla="*/ 1278649 h 2231790"/>
              <a:gd name="connsiteX457" fmla="*/ 1158236 w 1507039"/>
              <a:gd name="connsiteY457" fmla="*/ 1271513 h 2231790"/>
              <a:gd name="connsiteX458" fmla="*/ 1160776 w 1507039"/>
              <a:gd name="connsiteY458" fmla="*/ 1249494 h 2231790"/>
              <a:gd name="connsiteX459" fmla="*/ 1163316 w 1507039"/>
              <a:gd name="connsiteY459" fmla="*/ 1215290 h 2231790"/>
              <a:gd name="connsiteX460" fmla="*/ 1165856 w 1507039"/>
              <a:gd name="connsiteY460" fmla="*/ 1172714 h 2231790"/>
              <a:gd name="connsiteX461" fmla="*/ 1168396 w 1507039"/>
              <a:gd name="connsiteY461" fmla="*/ 1126267 h 2231790"/>
              <a:gd name="connsiteX462" fmla="*/ 1170936 w 1507039"/>
              <a:gd name="connsiteY462" fmla="*/ 1080667 h 2231790"/>
              <a:gd name="connsiteX463" fmla="*/ 1173476 w 1507039"/>
              <a:gd name="connsiteY463" fmla="*/ 1040360 h 2231790"/>
              <a:gd name="connsiteX464" fmla="*/ 1176016 w 1507039"/>
              <a:gd name="connsiteY464" fmla="*/ 1009083 h 2231790"/>
              <a:gd name="connsiteX465" fmla="*/ 1178556 w 1507039"/>
              <a:gd name="connsiteY465" fmla="*/ 989516 h 2231790"/>
              <a:gd name="connsiteX466" fmla="*/ 1181096 w 1507039"/>
              <a:gd name="connsiteY466" fmla="*/ 983052 h 2231790"/>
              <a:gd name="connsiteX467" fmla="*/ 1183636 w 1507039"/>
              <a:gd name="connsiteY467" fmla="*/ 989709 h 2231790"/>
              <a:gd name="connsiteX468" fmla="*/ 1186176 w 1507039"/>
              <a:gd name="connsiteY468" fmla="*/ 1008192 h 2231790"/>
              <a:gd name="connsiteX469" fmla="*/ 1188716 w 1507039"/>
              <a:gd name="connsiteY469" fmla="*/ 1036079 h 2231790"/>
              <a:gd name="connsiteX470" fmla="*/ 1191256 w 1507039"/>
              <a:gd name="connsiteY470" fmla="*/ 1070123 h 2231790"/>
              <a:gd name="connsiteX471" fmla="*/ 1193796 w 1507039"/>
              <a:gd name="connsiteY471" fmla="*/ 1106622 h 2231790"/>
              <a:gd name="connsiteX472" fmla="*/ 1196336 w 1507039"/>
              <a:gd name="connsiteY472" fmla="*/ 1141825 h 2231790"/>
              <a:gd name="connsiteX473" fmla="*/ 1198876 w 1507039"/>
              <a:gd name="connsiteY473" fmla="*/ 1172314 h 2231790"/>
              <a:gd name="connsiteX474" fmla="*/ 1201416 w 1507039"/>
              <a:gd name="connsiteY474" fmla="*/ 1195347 h 2231790"/>
              <a:gd name="connsiteX475" fmla="*/ 1203956 w 1507039"/>
              <a:gd name="connsiteY475" fmla="*/ 1209101 h 2231790"/>
              <a:gd name="connsiteX476" fmla="*/ 1206496 w 1507039"/>
              <a:gd name="connsiteY476" fmla="*/ 1212810 h 2231790"/>
              <a:gd name="connsiteX477" fmla="*/ 1209036 w 1507039"/>
              <a:gd name="connsiteY477" fmla="*/ 1206790 h 2231790"/>
              <a:gd name="connsiteX478" fmla="*/ 1211576 w 1507039"/>
              <a:gd name="connsiteY478" fmla="*/ 1192335 h 2231790"/>
              <a:gd name="connsiteX479" fmla="*/ 1214116 w 1507039"/>
              <a:gd name="connsiteY479" fmla="*/ 1171524 h 2231790"/>
              <a:gd name="connsiteX480" fmla="*/ 1216655 w 1507039"/>
              <a:gd name="connsiteY480" fmla="*/ 1146951 h 2231790"/>
              <a:gd name="connsiteX481" fmla="*/ 1219195 w 1507039"/>
              <a:gd name="connsiteY481" fmla="*/ 1121413 h 2231790"/>
              <a:gd name="connsiteX482" fmla="*/ 1221735 w 1507039"/>
              <a:gd name="connsiteY482" fmla="*/ 1097595 h 2231790"/>
              <a:gd name="connsiteX483" fmla="*/ 1224275 w 1507039"/>
              <a:gd name="connsiteY483" fmla="*/ 1077788 h 2231790"/>
              <a:gd name="connsiteX484" fmla="*/ 1226815 w 1507039"/>
              <a:gd name="connsiteY484" fmla="*/ 1063663 h 2231790"/>
              <a:gd name="connsiteX485" fmla="*/ 1229355 w 1507039"/>
              <a:gd name="connsiteY485" fmla="*/ 1056136 h 2231790"/>
              <a:gd name="connsiteX486" fmla="*/ 1231895 w 1507039"/>
              <a:gd name="connsiteY486" fmla="*/ 1055317 h 2231790"/>
              <a:gd name="connsiteX487" fmla="*/ 1234435 w 1507039"/>
              <a:gd name="connsiteY487" fmla="*/ 1060568 h 2231790"/>
              <a:gd name="connsiteX488" fmla="*/ 1236975 w 1507039"/>
              <a:gd name="connsiteY488" fmla="*/ 1070626 h 2231790"/>
              <a:gd name="connsiteX489" fmla="*/ 1239515 w 1507039"/>
              <a:gd name="connsiteY489" fmla="*/ 1083810 h 2231790"/>
              <a:gd name="connsiteX490" fmla="*/ 1242055 w 1507039"/>
              <a:gd name="connsiteY490" fmla="*/ 1098249 h 2231790"/>
              <a:gd name="connsiteX491" fmla="*/ 1244595 w 1507039"/>
              <a:gd name="connsiteY491" fmla="*/ 1112125 h 2231790"/>
              <a:gd name="connsiteX492" fmla="*/ 1247135 w 1507039"/>
              <a:gd name="connsiteY492" fmla="*/ 1123895 h 2231790"/>
              <a:gd name="connsiteX493" fmla="*/ 1249675 w 1507039"/>
              <a:gd name="connsiteY493" fmla="*/ 1132457 h 2231790"/>
              <a:gd name="connsiteX494" fmla="*/ 1252215 w 1507039"/>
              <a:gd name="connsiteY494" fmla="*/ 1137258 h 2231790"/>
              <a:gd name="connsiteX495" fmla="*/ 1254755 w 1507039"/>
              <a:gd name="connsiteY495" fmla="*/ 1138319 h 2231790"/>
              <a:gd name="connsiteX496" fmla="*/ 1257295 w 1507039"/>
              <a:gd name="connsiteY496" fmla="*/ 1136186 h 2231790"/>
              <a:gd name="connsiteX497" fmla="*/ 1259835 w 1507039"/>
              <a:gd name="connsiteY497" fmla="*/ 1131812 h 2231790"/>
              <a:gd name="connsiteX498" fmla="*/ 1262375 w 1507039"/>
              <a:gd name="connsiteY498" fmla="*/ 1126392 h 2231790"/>
              <a:gd name="connsiteX499" fmla="*/ 1264915 w 1507039"/>
              <a:gd name="connsiteY499" fmla="*/ 1121170 h 2231790"/>
              <a:gd name="connsiteX500" fmla="*/ 1267455 w 1507039"/>
              <a:gd name="connsiteY500" fmla="*/ 1117243 h 2231790"/>
              <a:gd name="connsiteX501" fmla="*/ 1507039 w 1507039"/>
              <a:gd name="connsiteY501" fmla="*/ 1114382 h 2231790"/>
              <a:gd name="connsiteX0" fmla="*/ 0 w 1724065"/>
              <a:gd name="connsiteY0" fmla="*/ 1115321 h 2231790"/>
              <a:gd name="connsiteX1" fmla="*/ 0 w 1724065"/>
              <a:gd name="connsiteY1" fmla="*/ 1115321 h 2231790"/>
              <a:gd name="connsiteX2" fmla="*/ 2539 w 1724065"/>
              <a:gd name="connsiteY2" fmla="*/ 1119016 h 2231790"/>
              <a:gd name="connsiteX3" fmla="*/ 5080 w 1724065"/>
              <a:gd name="connsiteY3" fmla="*/ 1129377 h 2231790"/>
              <a:gd name="connsiteX4" fmla="*/ 7619 w 1724065"/>
              <a:gd name="connsiteY4" fmla="*/ 1144341 h 2231790"/>
              <a:gd name="connsiteX5" fmla="*/ 10160 w 1724065"/>
              <a:gd name="connsiteY5" fmla="*/ 1160808 h 2231790"/>
              <a:gd name="connsiteX6" fmla="*/ 12700 w 1724065"/>
              <a:gd name="connsiteY6" fmla="*/ 1175108 h 2231790"/>
              <a:gd name="connsiteX7" fmla="*/ 15239 w 1724065"/>
              <a:gd name="connsiteY7" fmla="*/ 1183560 h 2231790"/>
              <a:gd name="connsiteX8" fmla="*/ 17780 w 1724065"/>
              <a:gd name="connsiteY8" fmla="*/ 1183060 h 2231790"/>
              <a:gd name="connsiteX9" fmla="*/ 20319 w 1724065"/>
              <a:gd name="connsiteY9" fmla="*/ 1171603 h 2231790"/>
              <a:gd name="connsiteX10" fmla="*/ 22860 w 1724065"/>
              <a:gd name="connsiteY10" fmla="*/ 1148686 h 2231790"/>
              <a:gd name="connsiteX11" fmla="*/ 25400 w 1724065"/>
              <a:gd name="connsiteY11" fmla="*/ 1115511 h 2231790"/>
              <a:gd name="connsiteX12" fmla="*/ 27939 w 1724065"/>
              <a:gd name="connsiteY12" fmla="*/ 1074970 h 2231790"/>
              <a:gd name="connsiteX13" fmla="*/ 30480 w 1724065"/>
              <a:gd name="connsiteY13" fmla="*/ 1031398 h 2231790"/>
              <a:gd name="connsiteX14" fmla="*/ 33019 w 1724065"/>
              <a:gd name="connsiteY14" fmla="*/ 990106 h 2231790"/>
              <a:gd name="connsiteX15" fmla="*/ 35560 w 1724065"/>
              <a:gd name="connsiteY15" fmla="*/ 956760 h 2231790"/>
              <a:gd name="connsiteX16" fmla="*/ 38100 w 1724065"/>
              <a:gd name="connsiteY16" fmla="*/ 936665 h 2231790"/>
              <a:gd name="connsiteX17" fmla="*/ 40639 w 1724065"/>
              <a:gd name="connsiteY17" fmla="*/ 934043 h 2231790"/>
              <a:gd name="connsiteX18" fmla="*/ 43180 w 1724065"/>
              <a:gd name="connsiteY18" fmla="*/ 951399 h 2231790"/>
              <a:gd name="connsiteX19" fmla="*/ 45719 w 1724065"/>
              <a:gd name="connsiteY19" fmla="*/ 989057 h 2231790"/>
              <a:gd name="connsiteX20" fmla="*/ 48260 w 1724065"/>
              <a:gd name="connsiteY20" fmla="*/ 1044929 h 2231790"/>
              <a:gd name="connsiteX21" fmla="*/ 50800 w 1724065"/>
              <a:gd name="connsiteY21" fmla="*/ 1114565 h 2231790"/>
              <a:gd name="connsiteX22" fmla="*/ 53339 w 1724065"/>
              <a:gd name="connsiteY22" fmla="*/ 1191490 h 2231790"/>
              <a:gd name="connsiteX23" fmla="*/ 55880 w 1724065"/>
              <a:gd name="connsiteY23" fmla="*/ 1267811 h 2231790"/>
              <a:gd name="connsiteX24" fmla="*/ 58419 w 1724065"/>
              <a:gd name="connsiteY24" fmla="*/ 1335027 h 2231790"/>
              <a:gd name="connsiteX25" fmla="*/ 60960 w 1724065"/>
              <a:gd name="connsiteY25" fmla="*/ 1384963 h 2231790"/>
              <a:gd name="connsiteX26" fmla="*/ 63500 w 1724065"/>
              <a:gd name="connsiteY26" fmla="*/ 1410734 h 2231790"/>
              <a:gd name="connsiteX27" fmla="*/ 66039 w 1724065"/>
              <a:gd name="connsiteY27" fmla="*/ 1407611 h 2231790"/>
              <a:gd name="connsiteX28" fmla="*/ 68580 w 1724065"/>
              <a:gd name="connsiteY28" fmla="*/ 1373708 h 2231790"/>
              <a:gd name="connsiteX29" fmla="*/ 71119 w 1724065"/>
              <a:gd name="connsiteY29" fmla="*/ 1310376 h 2231790"/>
              <a:gd name="connsiteX30" fmla="*/ 73659 w 1724065"/>
              <a:gd name="connsiteY30" fmla="*/ 1222262 h 2231790"/>
              <a:gd name="connsiteX31" fmla="*/ 76200 w 1724065"/>
              <a:gd name="connsiteY31" fmla="*/ 1117006 h 2231790"/>
              <a:gd name="connsiteX32" fmla="*/ 78739 w 1724065"/>
              <a:gd name="connsiteY32" fmla="*/ 1004584 h 2231790"/>
              <a:gd name="connsiteX33" fmla="*/ 81280 w 1724065"/>
              <a:gd name="connsiteY33" fmla="*/ 896360 h 2231790"/>
              <a:gd name="connsiteX34" fmla="*/ 83819 w 1724065"/>
              <a:gd name="connsiteY34" fmla="*/ 803931 h 2231790"/>
              <a:gd name="connsiteX35" fmla="*/ 86359 w 1724065"/>
              <a:gd name="connsiteY35" fmla="*/ 737889 h 2231790"/>
              <a:gd name="connsiteX36" fmla="*/ 88900 w 1724065"/>
              <a:gd name="connsiteY36" fmla="*/ 706633 h 2231790"/>
              <a:gd name="connsiteX37" fmla="*/ 91439 w 1724065"/>
              <a:gd name="connsiteY37" fmla="*/ 715350 h 2231790"/>
              <a:gd name="connsiteX38" fmla="*/ 93979 w 1724065"/>
              <a:gd name="connsiteY38" fmla="*/ 765297 h 2231790"/>
              <a:gd name="connsiteX39" fmla="*/ 96519 w 1724065"/>
              <a:gd name="connsiteY39" fmla="*/ 853478 h 2231790"/>
              <a:gd name="connsiteX40" fmla="*/ 99059 w 1724065"/>
              <a:gd name="connsiteY40" fmla="*/ 972745 h 2231790"/>
              <a:gd name="connsiteX41" fmla="*/ 101600 w 1724065"/>
              <a:gd name="connsiteY41" fmla="*/ 1112365 h 2231790"/>
              <a:gd name="connsiteX42" fmla="*/ 104139 w 1724065"/>
              <a:gd name="connsiteY42" fmla="*/ 1258978 h 2231790"/>
              <a:gd name="connsiteX43" fmla="*/ 106679 w 1724065"/>
              <a:gd name="connsiteY43" fmla="*/ 1397883 h 2231790"/>
              <a:gd name="connsiteX44" fmla="*/ 109219 w 1724065"/>
              <a:gd name="connsiteY44" fmla="*/ 1514520 h 2231790"/>
              <a:gd name="connsiteX45" fmla="*/ 111759 w 1724065"/>
              <a:gd name="connsiteY45" fmla="*/ 1595990 h 2231790"/>
              <a:gd name="connsiteX46" fmla="*/ 114300 w 1724065"/>
              <a:gd name="connsiteY46" fmla="*/ 1632475 h 2231790"/>
              <a:gd name="connsiteX47" fmla="*/ 116839 w 1724065"/>
              <a:gd name="connsiteY47" fmla="*/ 1618377 h 2231790"/>
              <a:gd name="connsiteX48" fmla="*/ 119379 w 1724065"/>
              <a:gd name="connsiteY48" fmla="*/ 1553071 h 2231790"/>
              <a:gd name="connsiteX49" fmla="*/ 121919 w 1724065"/>
              <a:gd name="connsiteY49" fmla="*/ 1441157 h 2231790"/>
              <a:gd name="connsiteX50" fmla="*/ 124459 w 1724065"/>
              <a:gd name="connsiteY50" fmla="*/ 1292186 h 2231790"/>
              <a:gd name="connsiteX51" fmla="*/ 126999 w 1724065"/>
              <a:gd name="connsiteY51" fmla="*/ 1119857 h 2231790"/>
              <a:gd name="connsiteX52" fmla="*/ 129539 w 1724065"/>
              <a:gd name="connsiteY52" fmla="*/ 940755 h 2231790"/>
              <a:gd name="connsiteX53" fmla="*/ 132079 w 1724065"/>
              <a:gd name="connsiteY53" fmla="*/ 772747 h 2231790"/>
              <a:gd name="connsiteX54" fmla="*/ 134619 w 1724065"/>
              <a:gd name="connsiteY54" fmla="*/ 633193 h 2231790"/>
              <a:gd name="connsiteX55" fmla="*/ 137159 w 1724065"/>
              <a:gd name="connsiteY55" fmla="*/ 537151 h 2231790"/>
              <a:gd name="connsiteX56" fmla="*/ 139699 w 1724065"/>
              <a:gd name="connsiteY56" fmla="*/ 495758 h 2231790"/>
              <a:gd name="connsiteX57" fmla="*/ 142239 w 1724065"/>
              <a:gd name="connsiteY57" fmla="*/ 514966 h 2231790"/>
              <a:gd name="connsiteX58" fmla="*/ 144779 w 1724065"/>
              <a:gd name="connsiteY58" fmla="*/ 594772 h 2231790"/>
              <a:gd name="connsiteX59" fmla="*/ 147319 w 1724065"/>
              <a:gd name="connsiteY59" fmla="*/ 729036 h 2231790"/>
              <a:gd name="connsiteX60" fmla="*/ 149859 w 1724065"/>
              <a:gd name="connsiteY60" fmla="*/ 905921 h 2231790"/>
              <a:gd name="connsiteX61" fmla="*/ 152399 w 1724065"/>
              <a:gd name="connsiteY61" fmla="*/ 1108929 h 2231790"/>
              <a:gd name="connsiteX62" fmla="*/ 154939 w 1724065"/>
              <a:gd name="connsiteY62" fmla="*/ 1318445 h 2231790"/>
              <a:gd name="connsiteX63" fmla="*/ 157479 w 1724065"/>
              <a:gd name="connsiteY63" fmla="*/ 1513643 h 2231790"/>
              <a:gd name="connsiteX64" fmla="*/ 160019 w 1724065"/>
              <a:gd name="connsiteY64" fmla="*/ 1674559 h 2231790"/>
              <a:gd name="connsiteX65" fmla="*/ 162559 w 1724065"/>
              <a:gd name="connsiteY65" fmla="*/ 1784144 h 2231790"/>
              <a:gd name="connsiteX66" fmla="*/ 165099 w 1724065"/>
              <a:gd name="connsiteY66" fmla="*/ 1830065 h 2231790"/>
              <a:gd name="connsiteX67" fmla="*/ 167639 w 1724065"/>
              <a:gd name="connsiteY67" fmla="*/ 1806072 h 2231790"/>
              <a:gd name="connsiteX68" fmla="*/ 170179 w 1724065"/>
              <a:gd name="connsiteY68" fmla="*/ 1712785 h 2231790"/>
              <a:gd name="connsiteX69" fmla="*/ 172719 w 1724065"/>
              <a:gd name="connsiteY69" fmla="*/ 1557804 h 2231790"/>
              <a:gd name="connsiteX70" fmla="*/ 175259 w 1724065"/>
              <a:gd name="connsiteY70" fmla="*/ 1355108 h 2231790"/>
              <a:gd name="connsiteX71" fmla="*/ 177799 w 1724065"/>
              <a:gd name="connsiteY71" fmla="*/ 1123796 h 2231790"/>
              <a:gd name="connsiteX72" fmla="*/ 180339 w 1724065"/>
              <a:gd name="connsiteY72" fmla="*/ 886284 h 2231790"/>
              <a:gd name="connsiteX73" fmla="*/ 182879 w 1724065"/>
              <a:gd name="connsiteY73" fmla="*/ 666119 h 2231790"/>
              <a:gd name="connsiteX74" fmla="*/ 185419 w 1724065"/>
              <a:gd name="connsiteY74" fmla="*/ 485638 h 2231790"/>
              <a:gd name="connsiteX75" fmla="*/ 187959 w 1724065"/>
              <a:gd name="connsiteY75" fmla="*/ 363693 h 2231790"/>
              <a:gd name="connsiteX76" fmla="*/ 190499 w 1724065"/>
              <a:gd name="connsiteY76" fmla="*/ 313682 h 2231790"/>
              <a:gd name="connsiteX77" fmla="*/ 193039 w 1724065"/>
              <a:gd name="connsiteY77" fmla="*/ 342089 h 2231790"/>
              <a:gd name="connsiteX78" fmla="*/ 195579 w 1724065"/>
              <a:gd name="connsiteY78" fmla="*/ 447692 h 2231790"/>
              <a:gd name="connsiteX79" fmla="*/ 198119 w 1724065"/>
              <a:gd name="connsiteY79" fmla="*/ 621530 h 2231790"/>
              <a:gd name="connsiteX80" fmla="*/ 200659 w 1724065"/>
              <a:gd name="connsiteY80" fmla="*/ 847652 h 2231790"/>
              <a:gd name="connsiteX81" fmla="*/ 203199 w 1724065"/>
              <a:gd name="connsiteY81" fmla="*/ 1104582 h 2231790"/>
              <a:gd name="connsiteX82" fmla="*/ 205739 w 1724065"/>
              <a:gd name="connsiteY82" fmla="*/ 1367364 h 2231790"/>
              <a:gd name="connsiteX83" fmla="*/ 208279 w 1724065"/>
              <a:gd name="connsiteY83" fmla="*/ 1609999 h 2231790"/>
              <a:gd name="connsiteX84" fmla="*/ 210819 w 1724065"/>
              <a:gd name="connsiteY84" fmla="*/ 1808029 h 2231790"/>
              <a:gd name="connsiteX85" fmla="*/ 213359 w 1724065"/>
              <a:gd name="connsiteY85" fmla="*/ 1941009 h 2231790"/>
              <a:gd name="connsiteX86" fmla="*/ 215899 w 1724065"/>
              <a:gd name="connsiteY86" fmla="*/ 1994622 h 2231790"/>
              <a:gd name="connsiteX87" fmla="*/ 218439 w 1724065"/>
              <a:gd name="connsiteY87" fmla="*/ 1962214 h 2231790"/>
              <a:gd name="connsiteX88" fmla="*/ 220979 w 1724065"/>
              <a:gd name="connsiteY88" fmla="*/ 1845584 h 2231790"/>
              <a:gd name="connsiteX89" fmla="*/ 223519 w 1724065"/>
              <a:gd name="connsiteY89" fmla="*/ 1654943 h 2231790"/>
              <a:gd name="connsiteX90" fmla="*/ 226059 w 1724065"/>
              <a:gd name="connsiteY90" fmla="*/ 1408025 h 2231790"/>
              <a:gd name="connsiteX91" fmla="*/ 228600 w 1724065"/>
              <a:gd name="connsiteY91" fmla="*/ 1128434 h 2231790"/>
              <a:gd name="connsiteX92" fmla="*/ 231139 w 1724065"/>
              <a:gd name="connsiteY92" fmla="*/ 843379 h 2231790"/>
              <a:gd name="connsiteX93" fmla="*/ 233679 w 1724065"/>
              <a:gd name="connsiteY93" fmla="*/ 581014 h 2231790"/>
              <a:gd name="connsiteX94" fmla="*/ 236219 w 1724065"/>
              <a:gd name="connsiteY94" fmla="*/ 367644 h 2231790"/>
              <a:gd name="connsiteX95" fmla="*/ 238760 w 1724065"/>
              <a:gd name="connsiteY95" fmla="*/ 225078 h 2231790"/>
              <a:gd name="connsiteX96" fmla="*/ 241300 w 1724065"/>
              <a:gd name="connsiteY96" fmla="*/ 168398 h 2231790"/>
              <a:gd name="connsiteX97" fmla="*/ 243839 w 1724065"/>
              <a:gd name="connsiteY97" fmla="*/ 204361 h 2231790"/>
              <a:gd name="connsiteX98" fmla="*/ 246380 w 1724065"/>
              <a:gd name="connsiteY98" fmla="*/ 330619 h 2231790"/>
              <a:gd name="connsiteX99" fmla="*/ 248920 w 1724065"/>
              <a:gd name="connsiteY99" fmla="*/ 535836 h 2231790"/>
              <a:gd name="connsiteX100" fmla="*/ 251460 w 1724065"/>
              <a:gd name="connsiteY100" fmla="*/ 800706 h 2231790"/>
              <a:gd name="connsiteX101" fmla="*/ 254000 w 1724065"/>
              <a:gd name="connsiteY101" fmla="*/ 1099769 h 2231790"/>
              <a:gd name="connsiteX102" fmla="*/ 256540 w 1724065"/>
              <a:gd name="connsiteY102" fmla="*/ 1403872 h 2231790"/>
              <a:gd name="connsiteX103" fmla="*/ 259080 w 1724065"/>
              <a:gd name="connsiteY103" fmla="*/ 1683026 h 2231790"/>
              <a:gd name="connsiteX104" fmla="*/ 261620 w 1724065"/>
              <a:gd name="connsiteY104" fmla="*/ 1909372 h 2231790"/>
              <a:gd name="connsiteX105" fmla="*/ 264160 w 1724065"/>
              <a:gd name="connsiteY105" fmla="*/ 2059974 h 2231790"/>
              <a:gd name="connsiteX106" fmla="*/ 266700 w 1724065"/>
              <a:gd name="connsiteY106" fmla="*/ 2119153 h 2231790"/>
              <a:gd name="connsiteX107" fmla="*/ 269240 w 1724065"/>
              <a:gd name="connsiteY107" fmla="*/ 2080114 h 2231790"/>
              <a:gd name="connsiteX108" fmla="*/ 271780 w 1724065"/>
              <a:gd name="connsiteY108" fmla="*/ 1945716 h 2231790"/>
              <a:gd name="connsiteX109" fmla="*/ 274320 w 1724065"/>
              <a:gd name="connsiteY109" fmla="*/ 1728283 h 2231790"/>
              <a:gd name="connsiteX110" fmla="*/ 276860 w 1724065"/>
              <a:gd name="connsiteY110" fmla="*/ 1448476 h 2231790"/>
              <a:gd name="connsiteX111" fmla="*/ 279400 w 1724065"/>
              <a:gd name="connsiteY111" fmla="*/ 1133315 h 2231790"/>
              <a:gd name="connsiteX112" fmla="*/ 281940 w 1724065"/>
              <a:gd name="connsiteY112" fmla="*/ 813569 h 2231790"/>
              <a:gd name="connsiteX113" fmla="*/ 284480 w 1724065"/>
              <a:gd name="connsiteY113" fmla="*/ 520728 h 2231790"/>
              <a:gd name="connsiteX114" fmla="*/ 287020 w 1724065"/>
              <a:gd name="connsiteY114" fmla="*/ 283896 h 2231790"/>
              <a:gd name="connsiteX115" fmla="*/ 289560 w 1724065"/>
              <a:gd name="connsiteY115" fmla="*/ 126883 h 2231790"/>
              <a:gd name="connsiteX116" fmla="*/ 292100 w 1724065"/>
              <a:gd name="connsiteY116" fmla="*/ 65803 h 2231790"/>
              <a:gd name="connsiteX117" fmla="*/ 294640 w 1724065"/>
              <a:gd name="connsiteY117" fmla="*/ 107420 h 2231790"/>
              <a:gd name="connsiteX118" fmla="*/ 297180 w 1724065"/>
              <a:gd name="connsiteY118" fmla="*/ 248403 h 2231790"/>
              <a:gd name="connsiteX119" fmla="*/ 299720 w 1724065"/>
              <a:gd name="connsiteY119" fmla="*/ 475585 h 2231790"/>
              <a:gd name="connsiteX120" fmla="*/ 302260 w 1724065"/>
              <a:gd name="connsiteY120" fmla="*/ 767191 h 2231790"/>
              <a:gd name="connsiteX121" fmla="*/ 304800 w 1724065"/>
              <a:gd name="connsiteY121" fmla="*/ 1094938 h 2231790"/>
              <a:gd name="connsiteX122" fmla="*/ 307340 w 1724065"/>
              <a:gd name="connsiteY122" fmla="*/ 1426790 h 2231790"/>
              <a:gd name="connsiteX123" fmla="*/ 309880 w 1724065"/>
              <a:gd name="connsiteY123" fmla="*/ 1730100 h 2231790"/>
              <a:gd name="connsiteX124" fmla="*/ 312420 w 1724065"/>
              <a:gd name="connsiteY124" fmla="*/ 1974839 h 2231790"/>
              <a:gd name="connsiteX125" fmla="*/ 314960 w 1724065"/>
              <a:gd name="connsiteY125" fmla="*/ 2136579 h 2231790"/>
              <a:gd name="connsiteX126" fmla="*/ 317500 w 1724065"/>
              <a:gd name="connsiteY126" fmla="*/ 2198941 h 2231790"/>
              <a:gd name="connsiteX127" fmla="*/ 320040 w 1724065"/>
              <a:gd name="connsiteY127" fmla="*/ 2155259 h 2231790"/>
              <a:gd name="connsiteX128" fmla="*/ 322580 w 1724065"/>
              <a:gd name="connsiteY128" fmla="*/ 2009290 h 2231790"/>
              <a:gd name="connsiteX129" fmla="*/ 325120 w 1724065"/>
              <a:gd name="connsiteY129" fmla="*/ 1774893 h 2231790"/>
              <a:gd name="connsiteX130" fmla="*/ 327660 w 1724065"/>
              <a:gd name="connsiteY130" fmla="*/ 1474712 h 2231790"/>
              <a:gd name="connsiteX131" fmla="*/ 330200 w 1724065"/>
              <a:gd name="connsiteY131" fmla="*/ 1137975 h 2231790"/>
              <a:gd name="connsiteX132" fmla="*/ 332740 w 1724065"/>
              <a:gd name="connsiteY132" fmla="*/ 797639 h 2231790"/>
              <a:gd name="connsiteX133" fmla="*/ 335280 w 1724065"/>
              <a:gd name="connsiteY133" fmla="*/ 487149 h 2231790"/>
              <a:gd name="connsiteX134" fmla="*/ 337820 w 1724065"/>
              <a:gd name="connsiteY134" fmla="*/ 237137 h 2231790"/>
              <a:gd name="connsiteX135" fmla="*/ 340360 w 1724065"/>
              <a:gd name="connsiteY135" fmla="*/ 72388 h 2231790"/>
              <a:gd name="connsiteX136" fmla="*/ 342900 w 1724065"/>
              <a:gd name="connsiteY136" fmla="*/ 9374 h 2231790"/>
              <a:gd name="connsiteX137" fmla="*/ 345440 w 1724065"/>
              <a:gd name="connsiteY137" fmla="*/ 54600 h 2231790"/>
              <a:gd name="connsiteX138" fmla="*/ 347980 w 1724065"/>
              <a:gd name="connsiteY138" fmla="*/ 203934 h 2231790"/>
              <a:gd name="connsiteX139" fmla="*/ 350520 w 1724065"/>
              <a:gd name="connsiteY139" fmla="*/ 442979 h 2231790"/>
              <a:gd name="connsiteX140" fmla="*/ 353060 w 1724065"/>
              <a:gd name="connsiteY140" fmla="*/ 748476 h 2231790"/>
              <a:gd name="connsiteX141" fmla="*/ 355600 w 1724065"/>
              <a:gd name="connsiteY141" fmla="*/ 1090567 h 2231790"/>
              <a:gd name="connsiteX142" fmla="*/ 358140 w 1724065"/>
              <a:gd name="connsiteY142" fmla="*/ 1435733 h 2231790"/>
              <a:gd name="connsiteX143" fmla="*/ 360680 w 1724065"/>
              <a:gd name="connsiteY143" fmla="*/ 1750090 h 2231790"/>
              <a:gd name="connsiteX144" fmla="*/ 363220 w 1724065"/>
              <a:gd name="connsiteY144" fmla="*/ 2002725 h 2231790"/>
              <a:gd name="connsiteX145" fmla="*/ 365760 w 1724065"/>
              <a:gd name="connsiteY145" fmla="*/ 2168757 h 2231790"/>
              <a:gd name="connsiteX146" fmla="*/ 368300 w 1724065"/>
              <a:gd name="connsiteY146" fmla="*/ 2231789 h 2231790"/>
              <a:gd name="connsiteX147" fmla="*/ 370840 w 1724065"/>
              <a:gd name="connsiteY147" fmla="*/ 2185538 h 2231790"/>
              <a:gd name="connsiteX148" fmla="*/ 373380 w 1724065"/>
              <a:gd name="connsiteY148" fmla="*/ 2034461 h 2231790"/>
              <a:gd name="connsiteX149" fmla="*/ 375920 w 1724065"/>
              <a:gd name="connsiteY149" fmla="*/ 1793330 h 2231790"/>
              <a:gd name="connsiteX150" fmla="*/ 378460 w 1724065"/>
              <a:gd name="connsiteY150" fmla="*/ 1485770 h 2231790"/>
              <a:gd name="connsiteX151" fmla="*/ 381000 w 1724065"/>
              <a:gd name="connsiteY151" fmla="*/ 1141945 h 2231790"/>
              <a:gd name="connsiteX152" fmla="*/ 383540 w 1724065"/>
              <a:gd name="connsiteY152" fmla="*/ 795583 h 2231790"/>
              <a:gd name="connsiteX153" fmla="*/ 386080 w 1724065"/>
              <a:gd name="connsiteY153" fmla="*/ 480654 h 2231790"/>
              <a:gd name="connsiteX154" fmla="*/ 388620 w 1724065"/>
              <a:gd name="connsiteY154" fmla="*/ 228025 h 2231790"/>
              <a:gd name="connsiteX155" fmla="*/ 391160 w 1724065"/>
              <a:gd name="connsiteY155" fmla="*/ 62421 h 2231790"/>
              <a:gd name="connsiteX156" fmla="*/ 393700 w 1724065"/>
              <a:gd name="connsiteY156" fmla="*/ 0 h 2231790"/>
              <a:gd name="connsiteX157" fmla="*/ 396240 w 1724065"/>
              <a:gd name="connsiteY157" fmla="*/ 46764 h 2231790"/>
              <a:gd name="connsiteX158" fmla="*/ 398780 w 1724065"/>
              <a:gd name="connsiteY158" fmla="*/ 197984 h 2231790"/>
              <a:gd name="connsiteX159" fmla="*/ 401320 w 1724065"/>
              <a:gd name="connsiteY159" fmla="*/ 438678 h 2231790"/>
              <a:gd name="connsiteX160" fmla="*/ 403860 w 1724065"/>
              <a:gd name="connsiteY160" fmla="*/ 745103 h 2231790"/>
              <a:gd name="connsiteX161" fmla="*/ 406400 w 1724065"/>
              <a:gd name="connsiteY161" fmla="*/ 1087104 h 2231790"/>
              <a:gd name="connsiteX162" fmla="*/ 408940 w 1724065"/>
              <a:gd name="connsiteY162" fmla="*/ 1431095 h 2231790"/>
              <a:gd name="connsiteX163" fmla="*/ 411480 w 1724065"/>
              <a:gd name="connsiteY163" fmla="*/ 1743370 h 2231790"/>
              <a:gd name="connsiteX164" fmla="*/ 414020 w 1724065"/>
              <a:gd name="connsiteY164" fmla="*/ 1993419 h 2231790"/>
              <a:gd name="connsiteX165" fmla="*/ 416560 w 1724065"/>
              <a:gd name="connsiteY165" fmla="*/ 2156922 h 2231790"/>
              <a:gd name="connsiteX166" fmla="*/ 419100 w 1724065"/>
              <a:gd name="connsiteY166" fmla="*/ 2218119 h 2231790"/>
              <a:gd name="connsiteX167" fmla="*/ 421640 w 1724065"/>
              <a:gd name="connsiteY167" fmla="*/ 2171341 h 2231790"/>
              <a:gd name="connsiteX168" fmla="*/ 424180 w 1724065"/>
              <a:gd name="connsiteY168" fmla="*/ 2021532 h 2231790"/>
              <a:gd name="connsiteX169" fmla="*/ 426720 w 1724065"/>
              <a:gd name="connsiteY169" fmla="*/ 1783726 h 2231790"/>
              <a:gd name="connsiteX170" fmla="*/ 429260 w 1724065"/>
              <a:gd name="connsiteY170" fmla="*/ 1481539 h 2231790"/>
              <a:gd name="connsiteX171" fmla="*/ 431800 w 1724065"/>
              <a:gd name="connsiteY171" fmla="*/ 1144807 h 2231790"/>
              <a:gd name="connsiteX172" fmla="*/ 434340 w 1724065"/>
              <a:gd name="connsiteY172" fmla="*/ 806635 h 2231790"/>
              <a:gd name="connsiteX173" fmla="*/ 436880 w 1724065"/>
              <a:gd name="connsiteY173" fmla="*/ 500130 h 2231790"/>
              <a:gd name="connsiteX174" fmla="*/ 439420 w 1724065"/>
              <a:gd name="connsiteY174" fmla="*/ 255142 h 2231790"/>
              <a:gd name="connsiteX175" fmla="*/ 441960 w 1724065"/>
              <a:gd name="connsiteY175" fmla="*/ 95351 h 2231790"/>
              <a:gd name="connsiteX176" fmla="*/ 444500 w 1724065"/>
              <a:gd name="connsiteY176" fmla="*/ 35968 h 2231790"/>
              <a:gd name="connsiteX177" fmla="*/ 447040 w 1724065"/>
              <a:gd name="connsiteY177" fmla="*/ 82282 h 2231790"/>
              <a:gd name="connsiteX178" fmla="*/ 449580 w 1724065"/>
              <a:gd name="connsiteY178" fmla="*/ 229191 h 2231790"/>
              <a:gd name="connsiteX179" fmla="*/ 452120 w 1724065"/>
              <a:gd name="connsiteY179" fmla="*/ 461762 h 2231790"/>
              <a:gd name="connsiteX180" fmla="*/ 454660 w 1724065"/>
              <a:gd name="connsiteY180" fmla="*/ 756749 h 2231790"/>
              <a:gd name="connsiteX181" fmla="*/ 457200 w 1724065"/>
              <a:gd name="connsiteY181" fmla="*/ 1084926 h 2231790"/>
              <a:gd name="connsiteX182" fmla="*/ 459740 w 1724065"/>
              <a:gd name="connsiteY182" fmla="*/ 1413993 h 2231790"/>
              <a:gd name="connsiteX183" fmla="*/ 462280 w 1724065"/>
              <a:gd name="connsiteY183" fmla="*/ 1711766 h 2231790"/>
              <a:gd name="connsiteX184" fmla="*/ 464820 w 1724065"/>
              <a:gd name="connsiteY184" fmla="*/ 1949337 h 2231790"/>
              <a:gd name="connsiteX185" fmla="*/ 467360 w 1724065"/>
              <a:gd name="connsiteY185" fmla="*/ 2103890 h 2231790"/>
              <a:gd name="connsiteX186" fmla="*/ 469900 w 1724065"/>
              <a:gd name="connsiteY186" fmla="*/ 2160901 h 2231790"/>
              <a:gd name="connsiteX187" fmla="*/ 472440 w 1724065"/>
              <a:gd name="connsiteY187" fmla="*/ 2115504 h 2231790"/>
              <a:gd name="connsiteX188" fmla="*/ 474980 w 1724065"/>
              <a:gd name="connsiteY188" fmla="*/ 1972899 h 2231790"/>
              <a:gd name="connsiteX189" fmla="*/ 477520 w 1724065"/>
              <a:gd name="connsiteY189" fmla="*/ 1747771 h 2231790"/>
              <a:gd name="connsiteX190" fmla="*/ 480061 w 1724065"/>
              <a:gd name="connsiteY190" fmla="*/ 1462771 h 2231790"/>
              <a:gd name="connsiteX191" fmla="*/ 482600 w 1724065"/>
              <a:gd name="connsiteY191" fmla="*/ 1146232 h 2231790"/>
              <a:gd name="connsiteX192" fmla="*/ 485140 w 1724065"/>
              <a:gd name="connsiteY192" fmla="*/ 829345 h 2231790"/>
              <a:gd name="connsiteX193" fmla="*/ 487680 w 1724065"/>
              <a:gd name="connsiteY193" fmla="*/ 543074 h 2231790"/>
              <a:gd name="connsiteX194" fmla="*/ 490220 w 1724065"/>
              <a:gd name="connsiteY194" fmla="*/ 315119 h 2231790"/>
              <a:gd name="connsiteX195" fmla="*/ 492761 w 1724065"/>
              <a:gd name="connsiteY195" fmla="*/ 167225 h 2231790"/>
              <a:gd name="connsiteX196" fmla="*/ 495300 w 1724065"/>
              <a:gd name="connsiteY196" fmla="*/ 113105 h 2231790"/>
              <a:gd name="connsiteX197" fmla="*/ 497840 w 1724065"/>
              <a:gd name="connsiteY197" fmla="*/ 157165 h 2231790"/>
              <a:gd name="connsiteX198" fmla="*/ 500381 w 1724065"/>
              <a:gd name="connsiteY198" fmla="*/ 294162 h 2231790"/>
              <a:gd name="connsiteX199" fmla="*/ 502921 w 1724065"/>
              <a:gd name="connsiteY199" fmla="*/ 509804 h 2231790"/>
              <a:gd name="connsiteX200" fmla="*/ 505461 w 1724065"/>
              <a:gd name="connsiteY200" fmla="*/ 782246 h 2231790"/>
              <a:gd name="connsiteX201" fmla="*/ 508000 w 1724065"/>
              <a:gd name="connsiteY201" fmla="*/ 1084306 h 2231790"/>
              <a:gd name="connsiteX202" fmla="*/ 510540 w 1724065"/>
              <a:gd name="connsiteY202" fmla="*/ 1386184 h 2231790"/>
              <a:gd name="connsiteX203" fmla="*/ 513081 w 1724065"/>
              <a:gd name="connsiteY203" fmla="*/ 1658411 h 2231790"/>
              <a:gd name="connsiteX204" fmla="*/ 515621 w 1724065"/>
              <a:gd name="connsiteY204" fmla="*/ 1874740 h 2231790"/>
              <a:gd name="connsiteX205" fmla="*/ 518161 w 1724065"/>
              <a:gd name="connsiteY205" fmla="*/ 2014678 h 2231790"/>
              <a:gd name="connsiteX206" fmla="*/ 520701 w 1724065"/>
              <a:gd name="connsiteY206" fmla="*/ 2065436 h 2231790"/>
              <a:gd name="connsiteX207" fmla="*/ 523241 w 1724065"/>
              <a:gd name="connsiteY207" fmla="*/ 2023097 h 2231790"/>
              <a:gd name="connsiteX208" fmla="*/ 525781 w 1724065"/>
              <a:gd name="connsiteY208" fmla="*/ 1892893 h 2231790"/>
              <a:gd name="connsiteX209" fmla="*/ 528321 w 1724065"/>
              <a:gd name="connsiteY209" fmla="*/ 1688589 h 2231790"/>
              <a:gd name="connsiteX210" fmla="*/ 530861 w 1724065"/>
              <a:gd name="connsiteY210" fmla="*/ 1431031 h 2231790"/>
              <a:gd name="connsiteX211" fmla="*/ 533401 w 1724065"/>
              <a:gd name="connsiteY211" fmla="*/ 1146011 h 2231790"/>
              <a:gd name="connsiteX212" fmla="*/ 535941 w 1724065"/>
              <a:gd name="connsiteY212" fmla="*/ 861687 h 2231790"/>
              <a:gd name="connsiteX213" fmla="*/ 538481 w 1724065"/>
              <a:gd name="connsiteY213" fmla="*/ 605781 h 2231790"/>
              <a:gd name="connsiteX214" fmla="*/ 541021 w 1724065"/>
              <a:gd name="connsiteY214" fmla="*/ 402879 h 2231790"/>
              <a:gd name="connsiteX215" fmla="*/ 543561 w 1724065"/>
              <a:gd name="connsiteY215" fmla="*/ 272053 h 2231790"/>
              <a:gd name="connsiteX216" fmla="*/ 546101 w 1724065"/>
              <a:gd name="connsiteY216" fmla="*/ 225072 h 2231790"/>
              <a:gd name="connsiteX217" fmla="*/ 548641 w 1724065"/>
              <a:gd name="connsiteY217" fmla="*/ 265346 h 2231790"/>
              <a:gd name="connsiteX218" fmla="*/ 551181 w 1724065"/>
              <a:gd name="connsiteY218" fmla="*/ 387705 h 2231790"/>
              <a:gd name="connsiteX219" fmla="*/ 553721 w 1724065"/>
              <a:gd name="connsiteY219" fmla="*/ 579032 h 2231790"/>
              <a:gd name="connsiteX220" fmla="*/ 556261 w 1724065"/>
              <a:gd name="connsiteY220" fmla="*/ 819656 h 2231790"/>
              <a:gd name="connsiteX221" fmla="*/ 558801 w 1724065"/>
              <a:gd name="connsiteY221" fmla="*/ 1085383 h 2231790"/>
              <a:gd name="connsiteX222" fmla="*/ 561341 w 1724065"/>
              <a:gd name="connsiteY222" fmla="*/ 1349927 h 2231790"/>
              <a:gd name="connsiteX223" fmla="*/ 563881 w 1724065"/>
              <a:gd name="connsiteY223" fmla="*/ 1587522 h 2231790"/>
              <a:gd name="connsiteX224" fmla="*/ 566421 w 1724065"/>
              <a:gd name="connsiteY224" fmla="*/ 1775434 h 2231790"/>
              <a:gd name="connsiteX225" fmla="*/ 568961 w 1724065"/>
              <a:gd name="connsiteY225" fmla="*/ 1896148 h 2231790"/>
              <a:gd name="connsiteX226" fmla="*/ 571501 w 1724065"/>
              <a:gd name="connsiteY226" fmla="*/ 1938994 h 2231790"/>
              <a:gd name="connsiteX227" fmla="*/ 574041 w 1724065"/>
              <a:gd name="connsiteY227" fmla="*/ 1901088 h 2231790"/>
              <a:gd name="connsiteX228" fmla="*/ 576581 w 1724065"/>
              <a:gd name="connsiteY228" fmla="*/ 1787481 h 2231790"/>
              <a:gd name="connsiteX229" fmla="*/ 579121 w 1724065"/>
              <a:gd name="connsiteY229" fmla="*/ 1610539 h 2231790"/>
              <a:gd name="connsiteX230" fmla="*/ 581661 w 1724065"/>
              <a:gd name="connsiteY230" fmla="*/ 1388600 h 2231790"/>
              <a:gd name="connsiteX231" fmla="*/ 584201 w 1724065"/>
              <a:gd name="connsiteY231" fmla="*/ 1144079 h 2231790"/>
              <a:gd name="connsiteX232" fmla="*/ 586741 w 1724065"/>
              <a:gd name="connsiteY232" fmla="*/ 901201 h 2231790"/>
              <a:gd name="connsiteX233" fmla="*/ 589281 w 1724065"/>
              <a:gd name="connsiteY233" fmla="*/ 683593 h 2231790"/>
              <a:gd name="connsiteX234" fmla="*/ 591821 w 1724065"/>
              <a:gd name="connsiteY234" fmla="*/ 511980 h 2231790"/>
              <a:gd name="connsiteX235" fmla="*/ 594361 w 1724065"/>
              <a:gd name="connsiteY235" fmla="*/ 402209 h 2231790"/>
              <a:gd name="connsiteX236" fmla="*/ 596901 w 1724065"/>
              <a:gd name="connsiteY236" fmla="*/ 363789 h 2231790"/>
              <a:gd name="connsiteX237" fmla="*/ 599441 w 1724065"/>
              <a:gd name="connsiteY237" fmla="*/ 399073 h 2231790"/>
              <a:gd name="connsiteX238" fmla="*/ 601981 w 1724065"/>
              <a:gd name="connsiteY238" fmla="*/ 503172 h 2231790"/>
              <a:gd name="connsiteX239" fmla="*/ 604521 w 1724065"/>
              <a:gd name="connsiteY239" fmla="*/ 664572 h 2231790"/>
              <a:gd name="connsiteX240" fmla="*/ 607061 w 1724065"/>
              <a:gd name="connsiteY240" fmla="*/ 866392 h 2231790"/>
              <a:gd name="connsiteX241" fmla="*/ 609601 w 1724065"/>
              <a:gd name="connsiteY241" fmla="*/ 1088149 h 2231790"/>
              <a:gd name="connsiteX242" fmla="*/ 612141 w 1724065"/>
              <a:gd name="connsiteY242" fmla="*/ 1307838 h 2231790"/>
              <a:gd name="connsiteX243" fmla="*/ 614681 w 1724065"/>
              <a:gd name="connsiteY243" fmla="*/ 1504118 h 2231790"/>
              <a:gd name="connsiteX244" fmla="*/ 617221 w 1724065"/>
              <a:gd name="connsiteY244" fmla="*/ 1658391 h 2231790"/>
              <a:gd name="connsiteX245" fmla="*/ 619761 w 1724065"/>
              <a:gd name="connsiteY245" fmla="*/ 1756565 h 2231790"/>
              <a:gd name="connsiteX246" fmla="*/ 622301 w 1724065"/>
              <a:gd name="connsiteY246" fmla="*/ 1790339 h 2231790"/>
              <a:gd name="connsiteX247" fmla="*/ 624841 w 1724065"/>
              <a:gd name="connsiteY247" fmla="*/ 1757885 h 2231790"/>
              <a:gd name="connsiteX248" fmla="*/ 627381 w 1724065"/>
              <a:gd name="connsiteY248" fmla="*/ 1663886 h 2231790"/>
              <a:gd name="connsiteX249" fmla="*/ 629921 w 1724065"/>
              <a:gd name="connsiteY249" fmla="*/ 1518930 h 2231790"/>
              <a:gd name="connsiteX250" fmla="*/ 632461 w 1724065"/>
              <a:gd name="connsiteY250" fmla="*/ 1338331 h 2231790"/>
              <a:gd name="connsiteX251" fmla="*/ 635001 w 1724065"/>
              <a:gd name="connsiteY251" fmla="*/ 1140519 h 2231790"/>
              <a:gd name="connsiteX252" fmla="*/ 637541 w 1724065"/>
              <a:gd name="connsiteY252" fmla="*/ 945164 h 2231790"/>
              <a:gd name="connsiteX253" fmla="*/ 640081 w 1724065"/>
              <a:gd name="connsiteY253" fmla="*/ 771209 h 2231790"/>
              <a:gd name="connsiteX254" fmla="*/ 642621 w 1724065"/>
              <a:gd name="connsiteY254" fmla="*/ 635038 h 2231790"/>
              <a:gd name="connsiteX255" fmla="*/ 645161 w 1724065"/>
              <a:gd name="connsiteY255" fmla="*/ 548928 h 2231790"/>
              <a:gd name="connsiteX256" fmla="*/ 647701 w 1724065"/>
              <a:gd name="connsiteY256" fmla="*/ 519952 h 2231790"/>
              <a:gd name="connsiteX257" fmla="*/ 650241 w 1724065"/>
              <a:gd name="connsiteY257" fmla="*/ 549416 h 2231790"/>
              <a:gd name="connsiteX258" fmla="*/ 652781 w 1724065"/>
              <a:gd name="connsiteY258" fmla="*/ 632884 h 2231790"/>
              <a:gd name="connsiteX259" fmla="*/ 655321 w 1724065"/>
              <a:gd name="connsiteY259" fmla="*/ 760762 h 2231790"/>
              <a:gd name="connsiteX260" fmla="*/ 657861 w 1724065"/>
              <a:gd name="connsiteY260" fmla="*/ 919380 h 2231790"/>
              <a:gd name="connsiteX261" fmla="*/ 660401 w 1724065"/>
              <a:gd name="connsiteY261" fmla="*/ 1092445 h 2231790"/>
              <a:gd name="connsiteX262" fmla="*/ 662941 w 1724065"/>
              <a:gd name="connsiteY262" fmla="*/ 1262710 h 2231790"/>
              <a:gd name="connsiteX263" fmla="*/ 665481 w 1724065"/>
              <a:gd name="connsiteY263" fmla="*/ 1413697 h 2231790"/>
              <a:gd name="connsiteX264" fmla="*/ 668021 w 1724065"/>
              <a:gd name="connsiteY264" fmla="*/ 1531290 h 2231790"/>
              <a:gd name="connsiteX265" fmla="*/ 670561 w 1724065"/>
              <a:gd name="connsiteY265" fmla="*/ 1605057 h 2231790"/>
              <a:gd name="connsiteX266" fmla="*/ 673101 w 1724065"/>
              <a:gd name="connsiteY266" fmla="*/ 1629160 h 2231790"/>
              <a:gd name="connsiteX267" fmla="*/ 675641 w 1724065"/>
              <a:gd name="connsiteY267" fmla="*/ 1602796 h 2231790"/>
              <a:gd name="connsiteX268" fmla="*/ 678181 w 1724065"/>
              <a:gd name="connsiteY268" fmla="*/ 1530121 h 2231790"/>
              <a:gd name="connsiteX269" fmla="*/ 680721 w 1724065"/>
              <a:gd name="connsiteY269" fmla="*/ 1419687 h 2231790"/>
              <a:gd name="connsiteX270" fmla="*/ 683261 w 1724065"/>
              <a:gd name="connsiteY270" fmla="*/ 1283467 h 2231790"/>
              <a:gd name="connsiteX271" fmla="*/ 685801 w 1724065"/>
              <a:gd name="connsiteY271" fmla="*/ 1135563 h 2231790"/>
              <a:gd name="connsiteX272" fmla="*/ 688341 w 1724065"/>
              <a:gd name="connsiteY272" fmla="*/ 990756 h 2231790"/>
              <a:gd name="connsiteX273" fmla="*/ 690881 w 1724065"/>
              <a:gd name="connsiteY273" fmla="*/ 863025 h 2231790"/>
              <a:gd name="connsiteX274" fmla="*/ 693421 w 1724065"/>
              <a:gd name="connsiteY274" fmla="*/ 764198 h 2231790"/>
              <a:gd name="connsiteX275" fmla="*/ 695961 w 1724065"/>
              <a:gd name="connsiteY275" fmla="*/ 702864 h 2231790"/>
              <a:gd name="connsiteX276" fmla="*/ 698501 w 1724065"/>
              <a:gd name="connsiteY276" fmla="*/ 683635 h 2231790"/>
              <a:gd name="connsiteX277" fmla="*/ 701041 w 1724065"/>
              <a:gd name="connsiteY277" fmla="*/ 706836 h 2231790"/>
              <a:gd name="connsiteX278" fmla="*/ 703581 w 1724065"/>
              <a:gd name="connsiteY278" fmla="*/ 768622 h 2231790"/>
              <a:gd name="connsiteX279" fmla="*/ 706121 w 1724065"/>
              <a:gd name="connsiteY279" fmla="*/ 861512 h 2231790"/>
              <a:gd name="connsiteX280" fmla="*/ 708661 w 1724065"/>
              <a:gd name="connsiteY280" fmla="*/ 975259 h 2231790"/>
              <a:gd name="connsiteX281" fmla="*/ 711201 w 1724065"/>
              <a:gd name="connsiteY281" fmla="*/ 1097970 h 2231790"/>
              <a:gd name="connsiteX282" fmla="*/ 713741 w 1724065"/>
              <a:gd name="connsiteY282" fmla="*/ 1217338 h 2231790"/>
              <a:gd name="connsiteX283" fmla="*/ 716281 w 1724065"/>
              <a:gd name="connsiteY283" fmla="*/ 1321881 h 2231790"/>
              <a:gd name="connsiteX284" fmla="*/ 718821 w 1724065"/>
              <a:gd name="connsiteY284" fmla="*/ 1402036 h 2231790"/>
              <a:gd name="connsiteX285" fmla="*/ 721361 w 1724065"/>
              <a:gd name="connsiteY285" fmla="*/ 1451037 h 2231790"/>
              <a:gd name="connsiteX286" fmla="*/ 723901 w 1724065"/>
              <a:gd name="connsiteY286" fmla="*/ 1465464 h 2231790"/>
              <a:gd name="connsiteX287" fmla="*/ 726441 w 1724065"/>
              <a:gd name="connsiteY287" fmla="*/ 1445442 h 2231790"/>
              <a:gd name="connsiteX288" fmla="*/ 728981 w 1724065"/>
              <a:gd name="connsiteY288" fmla="*/ 1394479 h 2231790"/>
              <a:gd name="connsiteX289" fmla="*/ 731521 w 1724065"/>
              <a:gd name="connsiteY289" fmla="*/ 1318971 h 2231790"/>
              <a:gd name="connsiteX290" fmla="*/ 734061 w 1724065"/>
              <a:gd name="connsiteY290" fmla="*/ 1227436 h 2231790"/>
              <a:gd name="connsiteX291" fmla="*/ 736601 w 1724065"/>
              <a:gd name="connsiteY291" fmla="*/ 1129575 h 2231790"/>
              <a:gd name="connsiteX292" fmla="*/ 739141 w 1724065"/>
              <a:gd name="connsiteY292" fmla="*/ 1035248 h 2231790"/>
              <a:gd name="connsiteX293" fmla="*/ 741681 w 1724065"/>
              <a:gd name="connsiteY293" fmla="*/ 953486 h 2231790"/>
              <a:gd name="connsiteX294" fmla="*/ 744222 w 1724065"/>
              <a:gd name="connsiteY294" fmla="*/ 891630 h 2231790"/>
              <a:gd name="connsiteX295" fmla="*/ 746761 w 1724065"/>
              <a:gd name="connsiteY295" fmla="*/ 854680 h 2231790"/>
              <a:gd name="connsiteX296" fmla="*/ 749301 w 1724065"/>
              <a:gd name="connsiteY296" fmla="*/ 844911 h 2231790"/>
              <a:gd name="connsiteX297" fmla="*/ 751841 w 1724065"/>
              <a:gd name="connsiteY297" fmla="*/ 861784 h 2231790"/>
              <a:gd name="connsiteX298" fmla="*/ 754381 w 1724065"/>
              <a:gd name="connsiteY298" fmla="*/ 902146 h 2231790"/>
              <a:gd name="connsiteX299" fmla="*/ 756922 w 1724065"/>
              <a:gd name="connsiteY299" fmla="*/ 960686 h 2231790"/>
              <a:gd name="connsiteX300" fmla="*/ 759461 w 1724065"/>
              <a:gd name="connsiteY300" fmla="*/ 1030590 h 2231790"/>
              <a:gd name="connsiteX301" fmla="*/ 762001 w 1724065"/>
              <a:gd name="connsiteY301" fmla="*/ 1104304 h 2231790"/>
              <a:gd name="connsiteX302" fmla="*/ 764542 w 1724065"/>
              <a:gd name="connsiteY302" fmla="*/ 1174350 h 2231790"/>
              <a:gd name="connsiteX303" fmla="*/ 767082 w 1724065"/>
              <a:gd name="connsiteY303" fmla="*/ 1234070 h 2231790"/>
              <a:gd name="connsiteX304" fmla="*/ 769622 w 1724065"/>
              <a:gd name="connsiteY304" fmla="*/ 1278262 h 2231790"/>
              <a:gd name="connsiteX305" fmla="*/ 772161 w 1724065"/>
              <a:gd name="connsiteY305" fmla="*/ 1303618 h 2231790"/>
              <a:gd name="connsiteX306" fmla="*/ 774701 w 1724065"/>
              <a:gd name="connsiteY306" fmla="*/ 1308943 h 2231790"/>
              <a:gd name="connsiteX307" fmla="*/ 777242 w 1724065"/>
              <a:gd name="connsiteY307" fmla="*/ 1295149 h 2231790"/>
              <a:gd name="connsiteX308" fmla="*/ 779782 w 1724065"/>
              <a:gd name="connsiteY308" fmla="*/ 1265017 h 2231790"/>
              <a:gd name="connsiteX309" fmla="*/ 782322 w 1724065"/>
              <a:gd name="connsiteY309" fmla="*/ 1222791 h 2231790"/>
              <a:gd name="connsiteX310" fmla="*/ 784862 w 1724065"/>
              <a:gd name="connsiteY310" fmla="*/ 1173632 h 2231790"/>
              <a:gd name="connsiteX311" fmla="*/ 787402 w 1724065"/>
              <a:gd name="connsiteY311" fmla="*/ 1123022 h 2231790"/>
              <a:gd name="connsiteX312" fmla="*/ 789942 w 1724065"/>
              <a:gd name="connsiteY312" fmla="*/ 1076157 h 2231790"/>
              <a:gd name="connsiteX313" fmla="*/ 792482 w 1724065"/>
              <a:gd name="connsiteY313" fmla="*/ 1037429 h 2231790"/>
              <a:gd name="connsiteX314" fmla="*/ 795022 w 1724065"/>
              <a:gd name="connsiteY314" fmla="*/ 1010015 h 2231790"/>
              <a:gd name="connsiteX315" fmla="*/ 797562 w 1724065"/>
              <a:gd name="connsiteY315" fmla="*/ 995632 h 2231790"/>
              <a:gd name="connsiteX316" fmla="*/ 800102 w 1724065"/>
              <a:gd name="connsiteY316" fmla="*/ 994472 h 2231790"/>
              <a:gd name="connsiteX317" fmla="*/ 802642 w 1724065"/>
              <a:gd name="connsiteY317" fmla="*/ 1005299 h 2231790"/>
              <a:gd name="connsiteX318" fmla="*/ 805182 w 1724065"/>
              <a:gd name="connsiteY318" fmla="*/ 1025710 h 2231790"/>
              <a:gd name="connsiteX319" fmla="*/ 807722 w 1724065"/>
              <a:gd name="connsiteY319" fmla="*/ 1052496 h 2231790"/>
              <a:gd name="connsiteX320" fmla="*/ 810262 w 1724065"/>
              <a:gd name="connsiteY320" fmla="*/ 1082078 h 2231790"/>
              <a:gd name="connsiteX321" fmla="*/ 812802 w 1724065"/>
              <a:gd name="connsiteY321" fmla="*/ 1110943 h 2231790"/>
              <a:gd name="connsiteX322" fmla="*/ 815342 w 1724065"/>
              <a:gd name="connsiteY322" fmla="*/ 1136043 h 2231790"/>
              <a:gd name="connsiteX323" fmla="*/ 817882 w 1724065"/>
              <a:gd name="connsiteY323" fmla="*/ 1155114 h 2231790"/>
              <a:gd name="connsiteX324" fmla="*/ 820422 w 1724065"/>
              <a:gd name="connsiteY324" fmla="*/ 1166865 h 2231790"/>
              <a:gd name="connsiteX325" fmla="*/ 822961 w 1724065"/>
              <a:gd name="connsiteY325" fmla="*/ 1171046 h 2231790"/>
              <a:gd name="connsiteX326" fmla="*/ 825501 w 1724065"/>
              <a:gd name="connsiteY326" fmla="*/ 1168380 h 2231790"/>
              <a:gd name="connsiteX327" fmla="*/ 828041 w 1724065"/>
              <a:gd name="connsiteY327" fmla="*/ 1160375 h 2231790"/>
              <a:gd name="connsiteX328" fmla="*/ 830581 w 1724065"/>
              <a:gd name="connsiteY328" fmla="*/ 1149051 h 2231790"/>
              <a:gd name="connsiteX329" fmla="*/ 833121 w 1724065"/>
              <a:gd name="connsiteY329" fmla="*/ 1136629 h 2231790"/>
              <a:gd name="connsiteX330" fmla="*/ 835661 w 1724065"/>
              <a:gd name="connsiteY330" fmla="*/ 1125198 h 2231790"/>
              <a:gd name="connsiteX331" fmla="*/ 838201 w 1724065"/>
              <a:gd name="connsiteY331" fmla="*/ 1116437 h 2231790"/>
              <a:gd name="connsiteX332" fmla="*/ 840741 w 1724065"/>
              <a:gd name="connsiteY332" fmla="*/ 1111397 h 2231790"/>
              <a:gd name="connsiteX333" fmla="*/ 843281 w 1724065"/>
              <a:gd name="connsiteY333" fmla="*/ 1110391 h 2231790"/>
              <a:gd name="connsiteX334" fmla="*/ 845821 w 1724065"/>
              <a:gd name="connsiteY334" fmla="*/ 1112983 h 2231790"/>
              <a:gd name="connsiteX335" fmla="*/ 848361 w 1724065"/>
              <a:gd name="connsiteY335" fmla="*/ 1118095 h 2231790"/>
              <a:gd name="connsiteX336" fmla="*/ 850901 w 1724065"/>
              <a:gd name="connsiteY336" fmla="*/ 1124196 h 2231790"/>
              <a:gd name="connsiteX337" fmla="*/ 853441 w 1724065"/>
              <a:gd name="connsiteY337" fmla="*/ 1129561 h 2231790"/>
              <a:gd name="connsiteX338" fmla="*/ 855981 w 1724065"/>
              <a:gd name="connsiteY338" fmla="*/ 1132544 h 2231790"/>
              <a:gd name="connsiteX339" fmla="*/ 858521 w 1724065"/>
              <a:gd name="connsiteY339" fmla="*/ 1131859 h 2231790"/>
              <a:gd name="connsiteX340" fmla="*/ 861061 w 1724065"/>
              <a:gd name="connsiteY340" fmla="*/ 1126791 h 2231790"/>
              <a:gd name="connsiteX341" fmla="*/ 863601 w 1724065"/>
              <a:gd name="connsiteY341" fmla="*/ 1117342 h 2231790"/>
              <a:gd name="connsiteX342" fmla="*/ 866141 w 1724065"/>
              <a:gd name="connsiteY342" fmla="*/ 1104272 h 2231790"/>
              <a:gd name="connsiteX343" fmla="*/ 868681 w 1724065"/>
              <a:gd name="connsiteY343" fmla="*/ 1089032 h 2231790"/>
              <a:gd name="connsiteX344" fmla="*/ 871221 w 1724065"/>
              <a:gd name="connsiteY344" fmla="*/ 1073595 h 2231790"/>
              <a:gd name="connsiteX345" fmla="*/ 873761 w 1724065"/>
              <a:gd name="connsiteY345" fmla="*/ 1060212 h 2231790"/>
              <a:gd name="connsiteX346" fmla="*/ 876301 w 1724065"/>
              <a:gd name="connsiteY346" fmla="*/ 1051110 h 2231790"/>
              <a:gd name="connsiteX347" fmla="*/ 878841 w 1724065"/>
              <a:gd name="connsiteY347" fmla="*/ 1048180 h 2231790"/>
              <a:gd name="connsiteX348" fmla="*/ 881381 w 1724065"/>
              <a:gd name="connsiteY348" fmla="*/ 1052692 h 2231790"/>
              <a:gd name="connsiteX349" fmla="*/ 883921 w 1724065"/>
              <a:gd name="connsiteY349" fmla="*/ 1065077 h 2231790"/>
              <a:gd name="connsiteX350" fmla="*/ 886461 w 1724065"/>
              <a:gd name="connsiteY350" fmla="*/ 1084800 h 2231790"/>
              <a:gd name="connsiteX351" fmla="*/ 889000 w 1724065"/>
              <a:gd name="connsiteY351" fmla="*/ 1110354 h 2231790"/>
              <a:gd name="connsiteX352" fmla="*/ 891540 w 1724065"/>
              <a:gd name="connsiteY352" fmla="*/ 1139370 h 2231790"/>
              <a:gd name="connsiteX353" fmla="*/ 894080 w 1724065"/>
              <a:gd name="connsiteY353" fmla="*/ 1168852 h 2231790"/>
              <a:gd name="connsiteX354" fmla="*/ 896620 w 1724065"/>
              <a:gd name="connsiteY354" fmla="*/ 1195485 h 2231790"/>
              <a:gd name="connsiteX355" fmla="*/ 899160 w 1724065"/>
              <a:gd name="connsiteY355" fmla="*/ 1216018 h 2231790"/>
              <a:gd name="connsiteX356" fmla="*/ 901700 w 1724065"/>
              <a:gd name="connsiteY356" fmla="*/ 1227646 h 2231790"/>
              <a:gd name="connsiteX357" fmla="*/ 904240 w 1724065"/>
              <a:gd name="connsiteY357" fmla="*/ 1228372 h 2231790"/>
              <a:gd name="connsiteX358" fmla="*/ 906780 w 1724065"/>
              <a:gd name="connsiteY358" fmla="*/ 1217285 h 2231790"/>
              <a:gd name="connsiteX359" fmla="*/ 909320 w 1724065"/>
              <a:gd name="connsiteY359" fmla="*/ 1194733 h 2231790"/>
              <a:gd name="connsiteX360" fmla="*/ 911860 w 1724065"/>
              <a:gd name="connsiteY360" fmla="*/ 1162356 h 2231790"/>
              <a:gd name="connsiteX361" fmla="*/ 914400 w 1724065"/>
              <a:gd name="connsiteY361" fmla="*/ 1122975 h 2231790"/>
              <a:gd name="connsiteX362" fmla="*/ 916940 w 1724065"/>
              <a:gd name="connsiteY362" fmla="*/ 1080343 h 2231790"/>
              <a:gd name="connsiteX363" fmla="*/ 919480 w 1724065"/>
              <a:gd name="connsiteY363" fmla="*/ 1038778 h 2231790"/>
              <a:gd name="connsiteX364" fmla="*/ 922020 w 1724065"/>
              <a:gd name="connsiteY364" fmla="*/ 1002715 h 2231790"/>
              <a:gd name="connsiteX365" fmla="*/ 924560 w 1724065"/>
              <a:gd name="connsiteY365" fmla="*/ 976231 h 2231790"/>
              <a:gd name="connsiteX366" fmla="*/ 927100 w 1724065"/>
              <a:gd name="connsiteY366" fmla="*/ 962580 h 2231790"/>
              <a:gd name="connsiteX367" fmla="*/ 929640 w 1724065"/>
              <a:gd name="connsiteY367" fmla="*/ 963811 h 2231790"/>
              <a:gd name="connsiteX368" fmla="*/ 932180 w 1724065"/>
              <a:gd name="connsiteY368" fmla="*/ 980490 h 2231790"/>
              <a:gd name="connsiteX369" fmla="*/ 934720 w 1724065"/>
              <a:gd name="connsiteY369" fmla="*/ 1011582 h 2231790"/>
              <a:gd name="connsiteX370" fmla="*/ 937260 w 1724065"/>
              <a:gd name="connsiteY370" fmla="*/ 1054495 h 2231790"/>
              <a:gd name="connsiteX371" fmla="*/ 939800 w 1724065"/>
              <a:gd name="connsiteY371" fmla="*/ 1105298 h 2231790"/>
              <a:gd name="connsiteX372" fmla="*/ 942340 w 1724065"/>
              <a:gd name="connsiteY372" fmla="*/ 1159088 h 2231790"/>
              <a:gd name="connsiteX373" fmla="*/ 944880 w 1724065"/>
              <a:gd name="connsiteY373" fmla="*/ 1210469 h 2231790"/>
              <a:gd name="connsiteX374" fmla="*/ 947420 w 1724065"/>
              <a:gd name="connsiteY374" fmla="*/ 1254108 h 2231790"/>
              <a:gd name="connsiteX375" fmla="*/ 949960 w 1724065"/>
              <a:gd name="connsiteY375" fmla="*/ 1285291 h 2231790"/>
              <a:gd name="connsiteX376" fmla="*/ 952500 w 1724065"/>
              <a:gd name="connsiteY376" fmla="*/ 1300439 h 2231790"/>
              <a:gd name="connsiteX377" fmla="*/ 955039 w 1724065"/>
              <a:gd name="connsiteY377" fmla="*/ 1297512 h 2231790"/>
              <a:gd name="connsiteX378" fmla="*/ 957579 w 1724065"/>
              <a:gd name="connsiteY378" fmla="*/ 1276264 h 2231790"/>
              <a:gd name="connsiteX379" fmla="*/ 960119 w 1724065"/>
              <a:gd name="connsiteY379" fmla="*/ 1238325 h 2231790"/>
              <a:gd name="connsiteX380" fmla="*/ 962659 w 1724065"/>
              <a:gd name="connsiteY380" fmla="*/ 1187074 h 2231790"/>
              <a:gd name="connsiteX381" fmla="*/ 965199 w 1724065"/>
              <a:gd name="connsiteY381" fmla="*/ 1127337 h 2231790"/>
              <a:gd name="connsiteX382" fmla="*/ 967739 w 1724065"/>
              <a:gd name="connsiteY382" fmla="*/ 1064927 h 2231790"/>
              <a:gd name="connsiteX383" fmla="*/ 970279 w 1724065"/>
              <a:gd name="connsiteY383" fmla="*/ 1006066 h 2231790"/>
              <a:gd name="connsiteX384" fmla="*/ 972819 w 1724065"/>
              <a:gd name="connsiteY384" fmla="*/ 956755 h 2231790"/>
              <a:gd name="connsiteX385" fmla="*/ 975359 w 1724065"/>
              <a:gd name="connsiteY385" fmla="*/ 922156 h 2231790"/>
              <a:gd name="connsiteX386" fmla="*/ 977899 w 1724065"/>
              <a:gd name="connsiteY386" fmla="*/ 906046 h 2231790"/>
              <a:gd name="connsiteX387" fmla="*/ 980439 w 1724065"/>
              <a:gd name="connsiteY387" fmla="*/ 910403 h 2231790"/>
              <a:gd name="connsiteX388" fmla="*/ 982979 w 1724065"/>
              <a:gd name="connsiteY388" fmla="*/ 935171 h 2231790"/>
              <a:gd name="connsiteX389" fmla="*/ 985519 w 1724065"/>
              <a:gd name="connsiteY389" fmla="*/ 978232 h 2231790"/>
              <a:gd name="connsiteX390" fmla="*/ 988059 w 1724065"/>
              <a:gd name="connsiteY390" fmla="*/ 1035587 h 2231790"/>
              <a:gd name="connsiteX391" fmla="*/ 990599 w 1724065"/>
              <a:gd name="connsiteY391" fmla="*/ 1101731 h 2231790"/>
              <a:gd name="connsiteX392" fmla="*/ 993139 w 1724065"/>
              <a:gd name="connsiteY392" fmla="*/ 1170192 h 2231790"/>
              <a:gd name="connsiteX393" fmla="*/ 995679 w 1724065"/>
              <a:gd name="connsiteY393" fmla="*/ 1234172 h 2231790"/>
              <a:gd name="connsiteX394" fmla="*/ 998219 w 1724065"/>
              <a:gd name="connsiteY394" fmla="*/ 1287234 h 2231790"/>
              <a:gd name="connsiteX395" fmla="*/ 1000759 w 1724065"/>
              <a:gd name="connsiteY395" fmla="*/ 1323956 h 2231790"/>
              <a:gd name="connsiteX396" fmla="*/ 1003299 w 1724065"/>
              <a:gd name="connsiteY396" fmla="*/ 1340491 h 2231790"/>
              <a:gd name="connsiteX397" fmla="*/ 1005839 w 1724065"/>
              <a:gd name="connsiteY397" fmla="*/ 1334977 h 2231790"/>
              <a:gd name="connsiteX398" fmla="*/ 1008379 w 1724065"/>
              <a:gd name="connsiteY398" fmla="*/ 1307739 h 2231790"/>
              <a:gd name="connsiteX399" fmla="*/ 1010919 w 1724065"/>
              <a:gd name="connsiteY399" fmla="*/ 1261283 h 2231790"/>
              <a:gd name="connsiteX400" fmla="*/ 1013459 w 1724065"/>
              <a:gd name="connsiteY400" fmla="*/ 1200057 h 2231790"/>
              <a:gd name="connsiteX401" fmla="*/ 1015999 w 1724065"/>
              <a:gd name="connsiteY401" fmla="*/ 1130024 h 2231790"/>
              <a:gd name="connsiteX402" fmla="*/ 1018538 w 1724065"/>
              <a:gd name="connsiteY402" fmla="*/ 1058068 h 2231790"/>
              <a:gd name="connsiteX403" fmla="*/ 1021078 w 1724065"/>
              <a:gd name="connsiteY403" fmla="*/ 991313 h 2231790"/>
              <a:gd name="connsiteX404" fmla="*/ 1023618 w 1724065"/>
              <a:gd name="connsiteY404" fmla="*/ 936402 h 2231790"/>
              <a:gd name="connsiteX405" fmla="*/ 1026158 w 1724065"/>
              <a:gd name="connsiteY405" fmla="*/ 898833 h 2231790"/>
              <a:gd name="connsiteX406" fmla="*/ 1028698 w 1724065"/>
              <a:gd name="connsiteY406" fmla="*/ 882399 h 2231790"/>
              <a:gd name="connsiteX407" fmla="*/ 1031238 w 1724065"/>
              <a:gd name="connsiteY407" fmla="*/ 888802 h 2231790"/>
              <a:gd name="connsiteX408" fmla="*/ 1033778 w 1724065"/>
              <a:gd name="connsiteY408" fmla="*/ 917473 h 2231790"/>
              <a:gd name="connsiteX409" fmla="*/ 1036318 w 1724065"/>
              <a:gd name="connsiteY409" fmla="*/ 965626 h 2231790"/>
              <a:gd name="connsiteX410" fmla="*/ 1038858 w 1724065"/>
              <a:gd name="connsiteY410" fmla="*/ 1028533 h 2231790"/>
              <a:gd name="connsiteX411" fmla="*/ 1041398 w 1724065"/>
              <a:gd name="connsiteY411" fmla="*/ 1099991 h 2231790"/>
              <a:gd name="connsiteX412" fmla="*/ 1043938 w 1724065"/>
              <a:gd name="connsiteY412" fmla="*/ 1172945 h 2231790"/>
              <a:gd name="connsiteX413" fmla="*/ 1046478 w 1724065"/>
              <a:gd name="connsiteY413" fmla="*/ 1240193 h 2231790"/>
              <a:gd name="connsiteX414" fmla="*/ 1049018 w 1724065"/>
              <a:gd name="connsiteY414" fmla="*/ 1295104 h 2231790"/>
              <a:gd name="connsiteX415" fmla="*/ 1051558 w 1724065"/>
              <a:gd name="connsiteY415" fmla="*/ 1332283 h 2231790"/>
              <a:gd name="connsiteX416" fmla="*/ 1054098 w 1724065"/>
              <a:gd name="connsiteY416" fmla="*/ 1348106 h 2231790"/>
              <a:gd name="connsiteX417" fmla="*/ 1056638 w 1724065"/>
              <a:gd name="connsiteY417" fmla="*/ 1341079 h 2231790"/>
              <a:gd name="connsiteX418" fmla="*/ 1059178 w 1724065"/>
              <a:gd name="connsiteY418" fmla="*/ 1311979 h 2231790"/>
              <a:gd name="connsiteX419" fmla="*/ 1061718 w 1724065"/>
              <a:gd name="connsiteY419" fmla="*/ 1263767 h 2231790"/>
              <a:gd name="connsiteX420" fmla="*/ 1064258 w 1724065"/>
              <a:gd name="connsiteY420" fmla="*/ 1201287 h 2231790"/>
              <a:gd name="connsiteX421" fmla="*/ 1066798 w 1724065"/>
              <a:gd name="connsiteY421" fmla="*/ 1130770 h 2231790"/>
              <a:gd name="connsiteX422" fmla="*/ 1069338 w 1724065"/>
              <a:gd name="connsiteY422" fmla="*/ 1059209 h 2231790"/>
              <a:gd name="connsiteX423" fmla="*/ 1071878 w 1724065"/>
              <a:gd name="connsiteY423" fmla="*/ 993652 h 2231790"/>
              <a:gd name="connsiteX424" fmla="*/ 1074418 w 1724065"/>
              <a:gd name="connsiteY424" fmla="*/ 940504 h 2231790"/>
              <a:gd name="connsiteX425" fmla="*/ 1076958 w 1724065"/>
              <a:gd name="connsiteY425" fmla="*/ 904889 h 2231790"/>
              <a:gd name="connsiteX426" fmla="*/ 1079498 w 1724065"/>
              <a:gd name="connsiteY426" fmla="*/ 890155 h 2231790"/>
              <a:gd name="connsiteX427" fmla="*/ 1082038 w 1724065"/>
              <a:gd name="connsiteY427" fmla="*/ 897553 h 2231790"/>
              <a:gd name="connsiteX428" fmla="*/ 1084577 w 1724065"/>
              <a:gd name="connsiteY428" fmla="*/ 926130 h 2231790"/>
              <a:gd name="connsiteX429" fmla="*/ 1087117 w 1724065"/>
              <a:gd name="connsiteY429" fmla="*/ 972849 h 2231790"/>
              <a:gd name="connsiteX430" fmla="*/ 1089657 w 1724065"/>
              <a:gd name="connsiteY430" fmla="*/ 1032913 h 2231790"/>
              <a:gd name="connsiteX431" fmla="*/ 1092197 w 1724065"/>
              <a:gd name="connsiteY431" fmla="*/ 1100261 h 2231790"/>
              <a:gd name="connsiteX432" fmla="*/ 1094737 w 1724065"/>
              <a:gd name="connsiteY432" fmla="*/ 1168185 h 2231790"/>
              <a:gd name="connsiteX433" fmla="*/ 1097277 w 1724065"/>
              <a:gd name="connsiteY433" fmla="*/ 1230010 h 2231790"/>
              <a:gd name="connsiteX434" fmla="*/ 1099817 w 1724065"/>
              <a:gd name="connsiteY434" fmla="*/ 1279753 h 2231790"/>
              <a:gd name="connsiteX435" fmla="*/ 1102357 w 1724065"/>
              <a:gd name="connsiteY435" fmla="*/ 1312711 h 2231790"/>
              <a:gd name="connsiteX436" fmla="*/ 1104897 w 1724065"/>
              <a:gd name="connsiteY436" fmla="*/ 1325913 h 2231790"/>
              <a:gd name="connsiteX437" fmla="*/ 1107437 w 1724065"/>
              <a:gd name="connsiteY437" fmla="*/ 1318386 h 2231790"/>
              <a:gd name="connsiteX438" fmla="*/ 1109977 w 1724065"/>
              <a:gd name="connsiteY438" fmla="*/ 1291220 h 2231790"/>
              <a:gd name="connsiteX439" fmla="*/ 1112517 w 1724065"/>
              <a:gd name="connsiteY439" fmla="*/ 1247429 h 2231790"/>
              <a:gd name="connsiteX440" fmla="*/ 1115057 w 1724065"/>
              <a:gd name="connsiteY440" fmla="*/ 1191616 h 2231790"/>
              <a:gd name="connsiteX441" fmla="*/ 1117597 w 1724065"/>
              <a:gd name="connsiteY441" fmla="*/ 1129485 h 2231790"/>
              <a:gd name="connsiteX442" fmla="*/ 1120137 w 1724065"/>
              <a:gd name="connsiteY442" fmla="*/ 1067254 h 2231790"/>
              <a:gd name="connsiteX443" fmla="*/ 1122677 w 1724065"/>
              <a:gd name="connsiteY443" fmla="*/ 1011027 h 2231790"/>
              <a:gd name="connsiteX444" fmla="*/ 1125217 w 1724065"/>
              <a:gd name="connsiteY444" fmla="*/ 966186 h 2231790"/>
              <a:gd name="connsiteX445" fmla="*/ 1127757 w 1724065"/>
              <a:gd name="connsiteY445" fmla="*/ 936871 h 2231790"/>
              <a:gd name="connsiteX446" fmla="*/ 1130297 w 1724065"/>
              <a:gd name="connsiteY446" fmla="*/ 925596 h 2231790"/>
              <a:gd name="connsiteX447" fmla="*/ 1132837 w 1724065"/>
              <a:gd name="connsiteY447" fmla="*/ 933030 h 2231790"/>
              <a:gd name="connsiteX448" fmla="*/ 1135377 w 1724065"/>
              <a:gd name="connsiteY448" fmla="*/ 957978 h 2231790"/>
              <a:gd name="connsiteX449" fmla="*/ 1137917 w 1724065"/>
              <a:gd name="connsiteY449" fmla="*/ 997543 h 2231790"/>
              <a:gd name="connsiteX450" fmla="*/ 1140457 w 1724065"/>
              <a:gd name="connsiteY450" fmla="*/ 1047455 h 2231790"/>
              <a:gd name="connsiteX451" fmla="*/ 1142997 w 1724065"/>
              <a:gd name="connsiteY451" fmla="*/ 1102537 h 2231790"/>
              <a:gd name="connsiteX452" fmla="*/ 1145537 w 1724065"/>
              <a:gd name="connsiteY452" fmla="*/ 1157241 h 2231790"/>
              <a:gd name="connsiteX453" fmla="*/ 1148077 w 1724065"/>
              <a:gd name="connsiteY453" fmla="*/ 1206216 h 2231790"/>
              <a:gd name="connsiteX454" fmla="*/ 1150616 w 1724065"/>
              <a:gd name="connsiteY454" fmla="*/ 1244836 h 2231790"/>
              <a:gd name="connsiteX455" fmla="*/ 1153156 w 1724065"/>
              <a:gd name="connsiteY455" fmla="*/ 1269640 h 2231790"/>
              <a:gd name="connsiteX456" fmla="*/ 1155696 w 1724065"/>
              <a:gd name="connsiteY456" fmla="*/ 1278649 h 2231790"/>
              <a:gd name="connsiteX457" fmla="*/ 1158236 w 1724065"/>
              <a:gd name="connsiteY457" fmla="*/ 1271513 h 2231790"/>
              <a:gd name="connsiteX458" fmla="*/ 1160776 w 1724065"/>
              <a:gd name="connsiteY458" fmla="*/ 1249494 h 2231790"/>
              <a:gd name="connsiteX459" fmla="*/ 1163316 w 1724065"/>
              <a:gd name="connsiteY459" fmla="*/ 1215290 h 2231790"/>
              <a:gd name="connsiteX460" fmla="*/ 1165856 w 1724065"/>
              <a:gd name="connsiteY460" fmla="*/ 1172714 h 2231790"/>
              <a:gd name="connsiteX461" fmla="*/ 1168396 w 1724065"/>
              <a:gd name="connsiteY461" fmla="*/ 1126267 h 2231790"/>
              <a:gd name="connsiteX462" fmla="*/ 1170936 w 1724065"/>
              <a:gd name="connsiteY462" fmla="*/ 1080667 h 2231790"/>
              <a:gd name="connsiteX463" fmla="*/ 1173476 w 1724065"/>
              <a:gd name="connsiteY463" fmla="*/ 1040360 h 2231790"/>
              <a:gd name="connsiteX464" fmla="*/ 1176016 w 1724065"/>
              <a:gd name="connsiteY464" fmla="*/ 1009083 h 2231790"/>
              <a:gd name="connsiteX465" fmla="*/ 1178556 w 1724065"/>
              <a:gd name="connsiteY465" fmla="*/ 989516 h 2231790"/>
              <a:gd name="connsiteX466" fmla="*/ 1181096 w 1724065"/>
              <a:gd name="connsiteY466" fmla="*/ 983052 h 2231790"/>
              <a:gd name="connsiteX467" fmla="*/ 1183636 w 1724065"/>
              <a:gd name="connsiteY467" fmla="*/ 989709 h 2231790"/>
              <a:gd name="connsiteX468" fmla="*/ 1186176 w 1724065"/>
              <a:gd name="connsiteY468" fmla="*/ 1008192 h 2231790"/>
              <a:gd name="connsiteX469" fmla="*/ 1188716 w 1724065"/>
              <a:gd name="connsiteY469" fmla="*/ 1036079 h 2231790"/>
              <a:gd name="connsiteX470" fmla="*/ 1191256 w 1724065"/>
              <a:gd name="connsiteY470" fmla="*/ 1070123 h 2231790"/>
              <a:gd name="connsiteX471" fmla="*/ 1193796 w 1724065"/>
              <a:gd name="connsiteY471" fmla="*/ 1106622 h 2231790"/>
              <a:gd name="connsiteX472" fmla="*/ 1196336 w 1724065"/>
              <a:gd name="connsiteY472" fmla="*/ 1141825 h 2231790"/>
              <a:gd name="connsiteX473" fmla="*/ 1198876 w 1724065"/>
              <a:gd name="connsiteY473" fmla="*/ 1172314 h 2231790"/>
              <a:gd name="connsiteX474" fmla="*/ 1201416 w 1724065"/>
              <a:gd name="connsiteY474" fmla="*/ 1195347 h 2231790"/>
              <a:gd name="connsiteX475" fmla="*/ 1203956 w 1724065"/>
              <a:gd name="connsiteY475" fmla="*/ 1209101 h 2231790"/>
              <a:gd name="connsiteX476" fmla="*/ 1206496 w 1724065"/>
              <a:gd name="connsiteY476" fmla="*/ 1212810 h 2231790"/>
              <a:gd name="connsiteX477" fmla="*/ 1209036 w 1724065"/>
              <a:gd name="connsiteY477" fmla="*/ 1206790 h 2231790"/>
              <a:gd name="connsiteX478" fmla="*/ 1211576 w 1724065"/>
              <a:gd name="connsiteY478" fmla="*/ 1192335 h 2231790"/>
              <a:gd name="connsiteX479" fmla="*/ 1214116 w 1724065"/>
              <a:gd name="connsiteY479" fmla="*/ 1171524 h 2231790"/>
              <a:gd name="connsiteX480" fmla="*/ 1216655 w 1724065"/>
              <a:gd name="connsiteY480" fmla="*/ 1146951 h 2231790"/>
              <a:gd name="connsiteX481" fmla="*/ 1219195 w 1724065"/>
              <a:gd name="connsiteY481" fmla="*/ 1121413 h 2231790"/>
              <a:gd name="connsiteX482" fmla="*/ 1221735 w 1724065"/>
              <a:gd name="connsiteY482" fmla="*/ 1097595 h 2231790"/>
              <a:gd name="connsiteX483" fmla="*/ 1224275 w 1724065"/>
              <a:gd name="connsiteY483" fmla="*/ 1077788 h 2231790"/>
              <a:gd name="connsiteX484" fmla="*/ 1226815 w 1724065"/>
              <a:gd name="connsiteY484" fmla="*/ 1063663 h 2231790"/>
              <a:gd name="connsiteX485" fmla="*/ 1229355 w 1724065"/>
              <a:gd name="connsiteY485" fmla="*/ 1056136 h 2231790"/>
              <a:gd name="connsiteX486" fmla="*/ 1231895 w 1724065"/>
              <a:gd name="connsiteY486" fmla="*/ 1055317 h 2231790"/>
              <a:gd name="connsiteX487" fmla="*/ 1234435 w 1724065"/>
              <a:gd name="connsiteY487" fmla="*/ 1060568 h 2231790"/>
              <a:gd name="connsiteX488" fmla="*/ 1236975 w 1724065"/>
              <a:gd name="connsiteY488" fmla="*/ 1070626 h 2231790"/>
              <a:gd name="connsiteX489" fmla="*/ 1239515 w 1724065"/>
              <a:gd name="connsiteY489" fmla="*/ 1083810 h 2231790"/>
              <a:gd name="connsiteX490" fmla="*/ 1242055 w 1724065"/>
              <a:gd name="connsiteY490" fmla="*/ 1098249 h 2231790"/>
              <a:gd name="connsiteX491" fmla="*/ 1244595 w 1724065"/>
              <a:gd name="connsiteY491" fmla="*/ 1112125 h 2231790"/>
              <a:gd name="connsiteX492" fmla="*/ 1247135 w 1724065"/>
              <a:gd name="connsiteY492" fmla="*/ 1123895 h 2231790"/>
              <a:gd name="connsiteX493" fmla="*/ 1249675 w 1724065"/>
              <a:gd name="connsiteY493" fmla="*/ 1132457 h 2231790"/>
              <a:gd name="connsiteX494" fmla="*/ 1252215 w 1724065"/>
              <a:gd name="connsiteY494" fmla="*/ 1137258 h 2231790"/>
              <a:gd name="connsiteX495" fmla="*/ 1254755 w 1724065"/>
              <a:gd name="connsiteY495" fmla="*/ 1138319 h 2231790"/>
              <a:gd name="connsiteX496" fmla="*/ 1257295 w 1724065"/>
              <a:gd name="connsiteY496" fmla="*/ 1136186 h 2231790"/>
              <a:gd name="connsiteX497" fmla="*/ 1259835 w 1724065"/>
              <a:gd name="connsiteY497" fmla="*/ 1131812 h 2231790"/>
              <a:gd name="connsiteX498" fmla="*/ 1262375 w 1724065"/>
              <a:gd name="connsiteY498" fmla="*/ 1126392 h 2231790"/>
              <a:gd name="connsiteX499" fmla="*/ 1264915 w 1724065"/>
              <a:gd name="connsiteY499" fmla="*/ 1121170 h 2231790"/>
              <a:gd name="connsiteX500" fmla="*/ 1267455 w 1724065"/>
              <a:gd name="connsiteY500" fmla="*/ 1117243 h 2231790"/>
              <a:gd name="connsiteX501" fmla="*/ 1724065 w 1724065"/>
              <a:gd name="connsiteY501" fmla="*/ 1114382 h 2231790"/>
              <a:gd name="connsiteX0" fmla="*/ 0 w 2070428"/>
              <a:gd name="connsiteY0" fmla="*/ 1115321 h 2231790"/>
              <a:gd name="connsiteX1" fmla="*/ 0 w 2070428"/>
              <a:gd name="connsiteY1" fmla="*/ 1115321 h 2231790"/>
              <a:gd name="connsiteX2" fmla="*/ 2539 w 2070428"/>
              <a:gd name="connsiteY2" fmla="*/ 1119016 h 2231790"/>
              <a:gd name="connsiteX3" fmla="*/ 5080 w 2070428"/>
              <a:gd name="connsiteY3" fmla="*/ 1129377 h 2231790"/>
              <a:gd name="connsiteX4" fmla="*/ 7619 w 2070428"/>
              <a:gd name="connsiteY4" fmla="*/ 1144341 h 2231790"/>
              <a:gd name="connsiteX5" fmla="*/ 10160 w 2070428"/>
              <a:gd name="connsiteY5" fmla="*/ 1160808 h 2231790"/>
              <a:gd name="connsiteX6" fmla="*/ 12700 w 2070428"/>
              <a:gd name="connsiteY6" fmla="*/ 1175108 h 2231790"/>
              <a:gd name="connsiteX7" fmla="*/ 15239 w 2070428"/>
              <a:gd name="connsiteY7" fmla="*/ 1183560 h 2231790"/>
              <a:gd name="connsiteX8" fmla="*/ 17780 w 2070428"/>
              <a:gd name="connsiteY8" fmla="*/ 1183060 h 2231790"/>
              <a:gd name="connsiteX9" fmla="*/ 20319 w 2070428"/>
              <a:gd name="connsiteY9" fmla="*/ 1171603 h 2231790"/>
              <a:gd name="connsiteX10" fmla="*/ 22860 w 2070428"/>
              <a:gd name="connsiteY10" fmla="*/ 1148686 h 2231790"/>
              <a:gd name="connsiteX11" fmla="*/ 25400 w 2070428"/>
              <a:gd name="connsiteY11" fmla="*/ 1115511 h 2231790"/>
              <a:gd name="connsiteX12" fmla="*/ 27939 w 2070428"/>
              <a:gd name="connsiteY12" fmla="*/ 1074970 h 2231790"/>
              <a:gd name="connsiteX13" fmla="*/ 30480 w 2070428"/>
              <a:gd name="connsiteY13" fmla="*/ 1031398 h 2231790"/>
              <a:gd name="connsiteX14" fmla="*/ 33019 w 2070428"/>
              <a:gd name="connsiteY14" fmla="*/ 990106 h 2231790"/>
              <a:gd name="connsiteX15" fmla="*/ 35560 w 2070428"/>
              <a:gd name="connsiteY15" fmla="*/ 956760 h 2231790"/>
              <a:gd name="connsiteX16" fmla="*/ 38100 w 2070428"/>
              <a:gd name="connsiteY16" fmla="*/ 936665 h 2231790"/>
              <a:gd name="connsiteX17" fmla="*/ 40639 w 2070428"/>
              <a:gd name="connsiteY17" fmla="*/ 934043 h 2231790"/>
              <a:gd name="connsiteX18" fmla="*/ 43180 w 2070428"/>
              <a:gd name="connsiteY18" fmla="*/ 951399 h 2231790"/>
              <a:gd name="connsiteX19" fmla="*/ 45719 w 2070428"/>
              <a:gd name="connsiteY19" fmla="*/ 989057 h 2231790"/>
              <a:gd name="connsiteX20" fmla="*/ 48260 w 2070428"/>
              <a:gd name="connsiteY20" fmla="*/ 1044929 h 2231790"/>
              <a:gd name="connsiteX21" fmla="*/ 50800 w 2070428"/>
              <a:gd name="connsiteY21" fmla="*/ 1114565 h 2231790"/>
              <a:gd name="connsiteX22" fmla="*/ 53339 w 2070428"/>
              <a:gd name="connsiteY22" fmla="*/ 1191490 h 2231790"/>
              <a:gd name="connsiteX23" fmla="*/ 55880 w 2070428"/>
              <a:gd name="connsiteY23" fmla="*/ 1267811 h 2231790"/>
              <a:gd name="connsiteX24" fmla="*/ 58419 w 2070428"/>
              <a:gd name="connsiteY24" fmla="*/ 1335027 h 2231790"/>
              <a:gd name="connsiteX25" fmla="*/ 60960 w 2070428"/>
              <a:gd name="connsiteY25" fmla="*/ 1384963 h 2231790"/>
              <a:gd name="connsiteX26" fmla="*/ 63500 w 2070428"/>
              <a:gd name="connsiteY26" fmla="*/ 1410734 h 2231790"/>
              <a:gd name="connsiteX27" fmla="*/ 66039 w 2070428"/>
              <a:gd name="connsiteY27" fmla="*/ 1407611 h 2231790"/>
              <a:gd name="connsiteX28" fmla="*/ 68580 w 2070428"/>
              <a:gd name="connsiteY28" fmla="*/ 1373708 h 2231790"/>
              <a:gd name="connsiteX29" fmla="*/ 71119 w 2070428"/>
              <a:gd name="connsiteY29" fmla="*/ 1310376 h 2231790"/>
              <a:gd name="connsiteX30" fmla="*/ 73659 w 2070428"/>
              <a:gd name="connsiteY30" fmla="*/ 1222262 h 2231790"/>
              <a:gd name="connsiteX31" fmla="*/ 76200 w 2070428"/>
              <a:gd name="connsiteY31" fmla="*/ 1117006 h 2231790"/>
              <a:gd name="connsiteX32" fmla="*/ 78739 w 2070428"/>
              <a:gd name="connsiteY32" fmla="*/ 1004584 h 2231790"/>
              <a:gd name="connsiteX33" fmla="*/ 81280 w 2070428"/>
              <a:gd name="connsiteY33" fmla="*/ 896360 h 2231790"/>
              <a:gd name="connsiteX34" fmla="*/ 83819 w 2070428"/>
              <a:gd name="connsiteY34" fmla="*/ 803931 h 2231790"/>
              <a:gd name="connsiteX35" fmla="*/ 86359 w 2070428"/>
              <a:gd name="connsiteY35" fmla="*/ 737889 h 2231790"/>
              <a:gd name="connsiteX36" fmla="*/ 88900 w 2070428"/>
              <a:gd name="connsiteY36" fmla="*/ 706633 h 2231790"/>
              <a:gd name="connsiteX37" fmla="*/ 91439 w 2070428"/>
              <a:gd name="connsiteY37" fmla="*/ 715350 h 2231790"/>
              <a:gd name="connsiteX38" fmla="*/ 93979 w 2070428"/>
              <a:gd name="connsiteY38" fmla="*/ 765297 h 2231790"/>
              <a:gd name="connsiteX39" fmla="*/ 96519 w 2070428"/>
              <a:gd name="connsiteY39" fmla="*/ 853478 h 2231790"/>
              <a:gd name="connsiteX40" fmla="*/ 99059 w 2070428"/>
              <a:gd name="connsiteY40" fmla="*/ 972745 h 2231790"/>
              <a:gd name="connsiteX41" fmla="*/ 101600 w 2070428"/>
              <a:gd name="connsiteY41" fmla="*/ 1112365 h 2231790"/>
              <a:gd name="connsiteX42" fmla="*/ 104139 w 2070428"/>
              <a:gd name="connsiteY42" fmla="*/ 1258978 h 2231790"/>
              <a:gd name="connsiteX43" fmla="*/ 106679 w 2070428"/>
              <a:gd name="connsiteY43" fmla="*/ 1397883 h 2231790"/>
              <a:gd name="connsiteX44" fmla="*/ 109219 w 2070428"/>
              <a:gd name="connsiteY44" fmla="*/ 1514520 h 2231790"/>
              <a:gd name="connsiteX45" fmla="*/ 111759 w 2070428"/>
              <a:gd name="connsiteY45" fmla="*/ 1595990 h 2231790"/>
              <a:gd name="connsiteX46" fmla="*/ 114300 w 2070428"/>
              <a:gd name="connsiteY46" fmla="*/ 1632475 h 2231790"/>
              <a:gd name="connsiteX47" fmla="*/ 116839 w 2070428"/>
              <a:gd name="connsiteY47" fmla="*/ 1618377 h 2231790"/>
              <a:gd name="connsiteX48" fmla="*/ 119379 w 2070428"/>
              <a:gd name="connsiteY48" fmla="*/ 1553071 h 2231790"/>
              <a:gd name="connsiteX49" fmla="*/ 121919 w 2070428"/>
              <a:gd name="connsiteY49" fmla="*/ 1441157 h 2231790"/>
              <a:gd name="connsiteX50" fmla="*/ 124459 w 2070428"/>
              <a:gd name="connsiteY50" fmla="*/ 1292186 h 2231790"/>
              <a:gd name="connsiteX51" fmla="*/ 126999 w 2070428"/>
              <a:gd name="connsiteY51" fmla="*/ 1119857 h 2231790"/>
              <a:gd name="connsiteX52" fmla="*/ 129539 w 2070428"/>
              <a:gd name="connsiteY52" fmla="*/ 940755 h 2231790"/>
              <a:gd name="connsiteX53" fmla="*/ 132079 w 2070428"/>
              <a:gd name="connsiteY53" fmla="*/ 772747 h 2231790"/>
              <a:gd name="connsiteX54" fmla="*/ 134619 w 2070428"/>
              <a:gd name="connsiteY54" fmla="*/ 633193 h 2231790"/>
              <a:gd name="connsiteX55" fmla="*/ 137159 w 2070428"/>
              <a:gd name="connsiteY55" fmla="*/ 537151 h 2231790"/>
              <a:gd name="connsiteX56" fmla="*/ 139699 w 2070428"/>
              <a:gd name="connsiteY56" fmla="*/ 495758 h 2231790"/>
              <a:gd name="connsiteX57" fmla="*/ 142239 w 2070428"/>
              <a:gd name="connsiteY57" fmla="*/ 514966 h 2231790"/>
              <a:gd name="connsiteX58" fmla="*/ 144779 w 2070428"/>
              <a:gd name="connsiteY58" fmla="*/ 594772 h 2231790"/>
              <a:gd name="connsiteX59" fmla="*/ 147319 w 2070428"/>
              <a:gd name="connsiteY59" fmla="*/ 729036 h 2231790"/>
              <a:gd name="connsiteX60" fmla="*/ 149859 w 2070428"/>
              <a:gd name="connsiteY60" fmla="*/ 905921 h 2231790"/>
              <a:gd name="connsiteX61" fmla="*/ 152399 w 2070428"/>
              <a:gd name="connsiteY61" fmla="*/ 1108929 h 2231790"/>
              <a:gd name="connsiteX62" fmla="*/ 154939 w 2070428"/>
              <a:gd name="connsiteY62" fmla="*/ 1318445 h 2231790"/>
              <a:gd name="connsiteX63" fmla="*/ 157479 w 2070428"/>
              <a:gd name="connsiteY63" fmla="*/ 1513643 h 2231790"/>
              <a:gd name="connsiteX64" fmla="*/ 160019 w 2070428"/>
              <a:gd name="connsiteY64" fmla="*/ 1674559 h 2231790"/>
              <a:gd name="connsiteX65" fmla="*/ 162559 w 2070428"/>
              <a:gd name="connsiteY65" fmla="*/ 1784144 h 2231790"/>
              <a:gd name="connsiteX66" fmla="*/ 165099 w 2070428"/>
              <a:gd name="connsiteY66" fmla="*/ 1830065 h 2231790"/>
              <a:gd name="connsiteX67" fmla="*/ 167639 w 2070428"/>
              <a:gd name="connsiteY67" fmla="*/ 1806072 h 2231790"/>
              <a:gd name="connsiteX68" fmla="*/ 170179 w 2070428"/>
              <a:gd name="connsiteY68" fmla="*/ 1712785 h 2231790"/>
              <a:gd name="connsiteX69" fmla="*/ 172719 w 2070428"/>
              <a:gd name="connsiteY69" fmla="*/ 1557804 h 2231790"/>
              <a:gd name="connsiteX70" fmla="*/ 175259 w 2070428"/>
              <a:gd name="connsiteY70" fmla="*/ 1355108 h 2231790"/>
              <a:gd name="connsiteX71" fmla="*/ 177799 w 2070428"/>
              <a:gd name="connsiteY71" fmla="*/ 1123796 h 2231790"/>
              <a:gd name="connsiteX72" fmla="*/ 180339 w 2070428"/>
              <a:gd name="connsiteY72" fmla="*/ 886284 h 2231790"/>
              <a:gd name="connsiteX73" fmla="*/ 182879 w 2070428"/>
              <a:gd name="connsiteY73" fmla="*/ 666119 h 2231790"/>
              <a:gd name="connsiteX74" fmla="*/ 185419 w 2070428"/>
              <a:gd name="connsiteY74" fmla="*/ 485638 h 2231790"/>
              <a:gd name="connsiteX75" fmla="*/ 187959 w 2070428"/>
              <a:gd name="connsiteY75" fmla="*/ 363693 h 2231790"/>
              <a:gd name="connsiteX76" fmla="*/ 190499 w 2070428"/>
              <a:gd name="connsiteY76" fmla="*/ 313682 h 2231790"/>
              <a:gd name="connsiteX77" fmla="*/ 193039 w 2070428"/>
              <a:gd name="connsiteY77" fmla="*/ 342089 h 2231790"/>
              <a:gd name="connsiteX78" fmla="*/ 195579 w 2070428"/>
              <a:gd name="connsiteY78" fmla="*/ 447692 h 2231790"/>
              <a:gd name="connsiteX79" fmla="*/ 198119 w 2070428"/>
              <a:gd name="connsiteY79" fmla="*/ 621530 h 2231790"/>
              <a:gd name="connsiteX80" fmla="*/ 200659 w 2070428"/>
              <a:gd name="connsiteY80" fmla="*/ 847652 h 2231790"/>
              <a:gd name="connsiteX81" fmla="*/ 203199 w 2070428"/>
              <a:gd name="connsiteY81" fmla="*/ 1104582 h 2231790"/>
              <a:gd name="connsiteX82" fmla="*/ 205739 w 2070428"/>
              <a:gd name="connsiteY82" fmla="*/ 1367364 h 2231790"/>
              <a:gd name="connsiteX83" fmla="*/ 208279 w 2070428"/>
              <a:gd name="connsiteY83" fmla="*/ 1609999 h 2231790"/>
              <a:gd name="connsiteX84" fmla="*/ 210819 w 2070428"/>
              <a:gd name="connsiteY84" fmla="*/ 1808029 h 2231790"/>
              <a:gd name="connsiteX85" fmla="*/ 213359 w 2070428"/>
              <a:gd name="connsiteY85" fmla="*/ 1941009 h 2231790"/>
              <a:gd name="connsiteX86" fmla="*/ 215899 w 2070428"/>
              <a:gd name="connsiteY86" fmla="*/ 1994622 h 2231790"/>
              <a:gd name="connsiteX87" fmla="*/ 218439 w 2070428"/>
              <a:gd name="connsiteY87" fmla="*/ 1962214 h 2231790"/>
              <a:gd name="connsiteX88" fmla="*/ 220979 w 2070428"/>
              <a:gd name="connsiteY88" fmla="*/ 1845584 h 2231790"/>
              <a:gd name="connsiteX89" fmla="*/ 223519 w 2070428"/>
              <a:gd name="connsiteY89" fmla="*/ 1654943 h 2231790"/>
              <a:gd name="connsiteX90" fmla="*/ 226059 w 2070428"/>
              <a:gd name="connsiteY90" fmla="*/ 1408025 h 2231790"/>
              <a:gd name="connsiteX91" fmla="*/ 228600 w 2070428"/>
              <a:gd name="connsiteY91" fmla="*/ 1128434 h 2231790"/>
              <a:gd name="connsiteX92" fmla="*/ 231139 w 2070428"/>
              <a:gd name="connsiteY92" fmla="*/ 843379 h 2231790"/>
              <a:gd name="connsiteX93" fmla="*/ 233679 w 2070428"/>
              <a:gd name="connsiteY93" fmla="*/ 581014 h 2231790"/>
              <a:gd name="connsiteX94" fmla="*/ 236219 w 2070428"/>
              <a:gd name="connsiteY94" fmla="*/ 367644 h 2231790"/>
              <a:gd name="connsiteX95" fmla="*/ 238760 w 2070428"/>
              <a:gd name="connsiteY95" fmla="*/ 225078 h 2231790"/>
              <a:gd name="connsiteX96" fmla="*/ 241300 w 2070428"/>
              <a:gd name="connsiteY96" fmla="*/ 168398 h 2231790"/>
              <a:gd name="connsiteX97" fmla="*/ 243839 w 2070428"/>
              <a:gd name="connsiteY97" fmla="*/ 204361 h 2231790"/>
              <a:gd name="connsiteX98" fmla="*/ 246380 w 2070428"/>
              <a:gd name="connsiteY98" fmla="*/ 330619 h 2231790"/>
              <a:gd name="connsiteX99" fmla="*/ 248920 w 2070428"/>
              <a:gd name="connsiteY99" fmla="*/ 535836 h 2231790"/>
              <a:gd name="connsiteX100" fmla="*/ 251460 w 2070428"/>
              <a:gd name="connsiteY100" fmla="*/ 800706 h 2231790"/>
              <a:gd name="connsiteX101" fmla="*/ 254000 w 2070428"/>
              <a:gd name="connsiteY101" fmla="*/ 1099769 h 2231790"/>
              <a:gd name="connsiteX102" fmla="*/ 256540 w 2070428"/>
              <a:gd name="connsiteY102" fmla="*/ 1403872 h 2231790"/>
              <a:gd name="connsiteX103" fmla="*/ 259080 w 2070428"/>
              <a:gd name="connsiteY103" fmla="*/ 1683026 h 2231790"/>
              <a:gd name="connsiteX104" fmla="*/ 261620 w 2070428"/>
              <a:gd name="connsiteY104" fmla="*/ 1909372 h 2231790"/>
              <a:gd name="connsiteX105" fmla="*/ 264160 w 2070428"/>
              <a:gd name="connsiteY105" fmla="*/ 2059974 h 2231790"/>
              <a:gd name="connsiteX106" fmla="*/ 266700 w 2070428"/>
              <a:gd name="connsiteY106" fmla="*/ 2119153 h 2231790"/>
              <a:gd name="connsiteX107" fmla="*/ 269240 w 2070428"/>
              <a:gd name="connsiteY107" fmla="*/ 2080114 h 2231790"/>
              <a:gd name="connsiteX108" fmla="*/ 271780 w 2070428"/>
              <a:gd name="connsiteY108" fmla="*/ 1945716 h 2231790"/>
              <a:gd name="connsiteX109" fmla="*/ 274320 w 2070428"/>
              <a:gd name="connsiteY109" fmla="*/ 1728283 h 2231790"/>
              <a:gd name="connsiteX110" fmla="*/ 276860 w 2070428"/>
              <a:gd name="connsiteY110" fmla="*/ 1448476 h 2231790"/>
              <a:gd name="connsiteX111" fmla="*/ 279400 w 2070428"/>
              <a:gd name="connsiteY111" fmla="*/ 1133315 h 2231790"/>
              <a:gd name="connsiteX112" fmla="*/ 281940 w 2070428"/>
              <a:gd name="connsiteY112" fmla="*/ 813569 h 2231790"/>
              <a:gd name="connsiteX113" fmla="*/ 284480 w 2070428"/>
              <a:gd name="connsiteY113" fmla="*/ 520728 h 2231790"/>
              <a:gd name="connsiteX114" fmla="*/ 287020 w 2070428"/>
              <a:gd name="connsiteY114" fmla="*/ 283896 h 2231790"/>
              <a:gd name="connsiteX115" fmla="*/ 289560 w 2070428"/>
              <a:gd name="connsiteY115" fmla="*/ 126883 h 2231790"/>
              <a:gd name="connsiteX116" fmla="*/ 292100 w 2070428"/>
              <a:gd name="connsiteY116" fmla="*/ 65803 h 2231790"/>
              <a:gd name="connsiteX117" fmla="*/ 294640 w 2070428"/>
              <a:gd name="connsiteY117" fmla="*/ 107420 h 2231790"/>
              <a:gd name="connsiteX118" fmla="*/ 297180 w 2070428"/>
              <a:gd name="connsiteY118" fmla="*/ 248403 h 2231790"/>
              <a:gd name="connsiteX119" fmla="*/ 299720 w 2070428"/>
              <a:gd name="connsiteY119" fmla="*/ 475585 h 2231790"/>
              <a:gd name="connsiteX120" fmla="*/ 302260 w 2070428"/>
              <a:gd name="connsiteY120" fmla="*/ 767191 h 2231790"/>
              <a:gd name="connsiteX121" fmla="*/ 304800 w 2070428"/>
              <a:gd name="connsiteY121" fmla="*/ 1094938 h 2231790"/>
              <a:gd name="connsiteX122" fmla="*/ 307340 w 2070428"/>
              <a:gd name="connsiteY122" fmla="*/ 1426790 h 2231790"/>
              <a:gd name="connsiteX123" fmla="*/ 309880 w 2070428"/>
              <a:gd name="connsiteY123" fmla="*/ 1730100 h 2231790"/>
              <a:gd name="connsiteX124" fmla="*/ 312420 w 2070428"/>
              <a:gd name="connsiteY124" fmla="*/ 1974839 h 2231790"/>
              <a:gd name="connsiteX125" fmla="*/ 314960 w 2070428"/>
              <a:gd name="connsiteY125" fmla="*/ 2136579 h 2231790"/>
              <a:gd name="connsiteX126" fmla="*/ 317500 w 2070428"/>
              <a:gd name="connsiteY126" fmla="*/ 2198941 h 2231790"/>
              <a:gd name="connsiteX127" fmla="*/ 320040 w 2070428"/>
              <a:gd name="connsiteY127" fmla="*/ 2155259 h 2231790"/>
              <a:gd name="connsiteX128" fmla="*/ 322580 w 2070428"/>
              <a:gd name="connsiteY128" fmla="*/ 2009290 h 2231790"/>
              <a:gd name="connsiteX129" fmla="*/ 325120 w 2070428"/>
              <a:gd name="connsiteY129" fmla="*/ 1774893 h 2231790"/>
              <a:gd name="connsiteX130" fmla="*/ 327660 w 2070428"/>
              <a:gd name="connsiteY130" fmla="*/ 1474712 h 2231790"/>
              <a:gd name="connsiteX131" fmla="*/ 330200 w 2070428"/>
              <a:gd name="connsiteY131" fmla="*/ 1137975 h 2231790"/>
              <a:gd name="connsiteX132" fmla="*/ 332740 w 2070428"/>
              <a:gd name="connsiteY132" fmla="*/ 797639 h 2231790"/>
              <a:gd name="connsiteX133" fmla="*/ 335280 w 2070428"/>
              <a:gd name="connsiteY133" fmla="*/ 487149 h 2231790"/>
              <a:gd name="connsiteX134" fmla="*/ 337820 w 2070428"/>
              <a:gd name="connsiteY134" fmla="*/ 237137 h 2231790"/>
              <a:gd name="connsiteX135" fmla="*/ 340360 w 2070428"/>
              <a:gd name="connsiteY135" fmla="*/ 72388 h 2231790"/>
              <a:gd name="connsiteX136" fmla="*/ 342900 w 2070428"/>
              <a:gd name="connsiteY136" fmla="*/ 9374 h 2231790"/>
              <a:gd name="connsiteX137" fmla="*/ 345440 w 2070428"/>
              <a:gd name="connsiteY137" fmla="*/ 54600 h 2231790"/>
              <a:gd name="connsiteX138" fmla="*/ 347980 w 2070428"/>
              <a:gd name="connsiteY138" fmla="*/ 203934 h 2231790"/>
              <a:gd name="connsiteX139" fmla="*/ 350520 w 2070428"/>
              <a:gd name="connsiteY139" fmla="*/ 442979 h 2231790"/>
              <a:gd name="connsiteX140" fmla="*/ 353060 w 2070428"/>
              <a:gd name="connsiteY140" fmla="*/ 748476 h 2231790"/>
              <a:gd name="connsiteX141" fmla="*/ 355600 w 2070428"/>
              <a:gd name="connsiteY141" fmla="*/ 1090567 h 2231790"/>
              <a:gd name="connsiteX142" fmla="*/ 358140 w 2070428"/>
              <a:gd name="connsiteY142" fmla="*/ 1435733 h 2231790"/>
              <a:gd name="connsiteX143" fmla="*/ 360680 w 2070428"/>
              <a:gd name="connsiteY143" fmla="*/ 1750090 h 2231790"/>
              <a:gd name="connsiteX144" fmla="*/ 363220 w 2070428"/>
              <a:gd name="connsiteY144" fmla="*/ 2002725 h 2231790"/>
              <a:gd name="connsiteX145" fmla="*/ 365760 w 2070428"/>
              <a:gd name="connsiteY145" fmla="*/ 2168757 h 2231790"/>
              <a:gd name="connsiteX146" fmla="*/ 368300 w 2070428"/>
              <a:gd name="connsiteY146" fmla="*/ 2231789 h 2231790"/>
              <a:gd name="connsiteX147" fmla="*/ 370840 w 2070428"/>
              <a:gd name="connsiteY147" fmla="*/ 2185538 h 2231790"/>
              <a:gd name="connsiteX148" fmla="*/ 373380 w 2070428"/>
              <a:gd name="connsiteY148" fmla="*/ 2034461 h 2231790"/>
              <a:gd name="connsiteX149" fmla="*/ 375920 w 2070428"/>
              <a:gd name="connsiteY149" fmla="*/ 1793330 h 2231790"/>
              <a:gd name="connsiteX150" fmla="*/ 378460 w 2070428"/>
              <a:gd name="connsiteY150" fmla="*/ 1485770 h 2231790"/>
              <a:gd name="connsiteX151" fmla="*/ 381000 w 2070428"/>
              <a:gd name="connsiteY151" fmla="*/ 1141945 h 2231790"/>
              <a:gd name="connsiteX152" fmla="*/ 383540 w 2070428"/>
              <a:gd name="connsiteY152" fmla="*/ 795583 h 2231790"/>
              <a:gd name="connsiteX153" fmla="*/ 386080 w 2070428"/>
              <a:gd name="connsiteY153" fmla="*/ 480654 h 2231790"/>
              <a:gd name="connsiteX154" fmla="*/ 388620 w 2070428"/>
              <a:gd name="connsiteY154" fmla="*/ 228025 h 2231790"/>
              <a:gd name="connsiteX155" fmla="*/ 391160 w 2070428"/>
              <a:gd name="connsiteY155" fmla="*/ 62421 h 2231790"/>
              <a:gd name="connsiteX156" fmla="*/ 393700 w 2070428"/>
              <a:gd name="connsiteY156" fmla="*/ 0 h 2231790"/>
              <a:gd name="connsiteX157" fmla="*/ 396240 w 2070428"/>
              <a:gd name="connsiteY157" fmla="*/ 46764 h 2231790"/>
              <a:gd name="connsiteX158" fmla="*/ 398780 w 2070428"/>
              <a:gd name="connsiteY158" fmla="*/ 197984 h 2231790"/>
              <a:gd name="connsiteX159" fmla="*/ 401320 w 2070428"/>
              <a:gd name="connsiteY159" fmla="*/ 438678 h 2231790"/>
              <a:gd name="connsiteX160" fmla="*/ 403860 w 2070428"/>
              <a:gd name="connsiteY160" fmla="*/ 745103 h 2231790"/>
              <a:gd name="connsiteX161" fmla="*/ 406400 w 2070428"/>
              <a:gd name="connsiteY161" fmla="*/ 1087104 h 2231790"/>
              <a:gd name="connsiteX162" fmla="*/ 408940 w 2070428"/>
              <a:gd name="connsiteY162" fmla="*/ 1431095 h 2231790"/>
              <a:gd name="connsiteX163" fmla="*/ 411480 w 2070428"/>
              <a:gd name="connsiteY163" fmla="*/ 1743370 h 2231790"/>
              <a:gd name="connsiteX164" fmla="*/ 414020 w 2070428"/>
              <a:gd name="connsiteY164" fmla="*/ 1993419 h 2231790"/>
              <a:gd name="connsiteX165" fmla="*/ 416560 w 2070428"/>
              <a:gd name="connsiteY165" fmla="*/ 2156922 h 2231790"/>
              <a:gd name="connsiteX166" fmla="*/ 419100 w 2070428"/>
              <a:gd name="connsiteY166" fmla="*/ 2218119 h 2231790"/>
              <a:gd name="connsiteX167" fmla="*/ 421640 w 2070428"/>
              <a:gd name="connsiteY167" fmla="*/ 2171341 h 2231790"/>
              <a:gd name="connsiteX168" fmla="*/ 424180 w 2070428"/>
              <a:gd name="connsiteY168" fmla="*/ 2021532 h 2231790"/>
              <a:gd name="connsiteX169" fmla="*/ 426720 w 2070428"/>
              <a:gd name="connsiteY169" fmla="*/ 1783726 h 2231790"/>
              <a:gd name="connsiteX170" fmla="*/ 429260 w 2070428"/>
              <a:gd name="connsiteY170" fmla="*/ 1481539 h 2231790"/>
              <a:gd name="connsiteX171" fmla="*/ 431800 w 2070428"/>
              <a:gd name="connsiteY171" fmla="*/ 1144807 h 2231790"/>
              <a:gd name="connsiteX172" fmla="*/ 434340 w 2070428"/>
              <a:gd name="connsiteY172" fmla="*/ 806635 h 2231790"/>
              <a:gd name="connsiteX173" fmla="*/ 436880 w 2070428"/>
              <a:gd name="connsiteY173" fmla="*/ 500130 h 2231790"/>
              <a:gd name="connsiteX174" fmla="*/ 439420 w 2070428"/>
              <a:gd name="connsiteY174" fmla="*/ 255142 h 2231790"/>
              <a:gd name="connsiteX175" fmla="*/ 441960 w 2070428"/>
              <a:gd name="connsiteY175" fmla="*/ 95351 h 2231790"/>
              <a:gd name="connsiteX176" fmla="*/ 444500 w 2070428"/>
              <a:gd name="connsiteY176" fmla="*/ 35968 h 2231790"/>
              <a:gd name="connsiteX177" fmla="*/ 447040 w 2070428"/>
              <a:gd name="connsiteY177" fmla="*/ 82282 h 2231790"/>
              <a:gd name="connsiteX178" fmla="*/ 449580 w 2070428"/>
              <a:gd name="connsiteY178" fmla="*/ 229191 h 2231790"/>
              <a:gd name="connsiteX179" fmla="*/ 452120 w 2070428"/>
              <a:gd name="connsiteY179" fmla="*/ 461762 h 2231790"/>
              <a:gd name="connsiteX180" fmla="*/ 454660 w 2070428"/>
              <a:gd name="connsiteY180" fmla="*/ 756749 h 2231790"/>
              <a:gd name="connsiteX181" fmla="*/ 457200 w 2070428"/>
              <a:gd name="connsiteY181" fmla="*/ 1084926 h 2231790"/>
              <a:gd name="connsiteX182" fmla="*/ 459740 w 2070428"/>
              <a:gd name="connsiteY182" fmla="*/ 1413993 h 2231790"/>
              <a:gd name="connsiteX183" fmla="*/ 462280 w 2070428"/>
              <a:gd name="connsiteY183" fmla="*/ 1711766 h 2231790"/>
              <a:gd name="connsiteX184" fmla="*/ 464820 w 2070428"/>
              <a:gd name="connsiteY184" fmla="*/ 1949337 h 2231790"/>
              <a:gd name="connsiteX185" fmla="*/ 467360 w 2070428"/>
              <a:gd name="connsiteY185" fmla="*/ 2103890 h 2231790"/>
              <a:gd name="connsiteX186" fmla="*/ 469900 w 2070428"/>
              <a:gd name="connsiteY186" fmla="*/ 2160901 h 2231790"/>
              <a:gd name="connsiteX187" fmla="*/ 472440 w 2070428"/>
              <a:gd name="connsiteY187" fmla="*/ 2115504 h 2231790"/>
              <a:gd name="connsiteX188" fmla="*/ 474980 w 2070428"/>
              <a:gd name="connsiteY188" fmla="*/ 1972899 h 2231790"/>
              <a:gd name="connsiteX189" fmla="*/ 477520 w 2070428"/>
              <a:gd name="connsiteY189" fmla="*/ 1747771 h 2231790"/>
              <a:gd name="connsiteX190" fmla="*/ 480061 w 2070428"/>
              <a:gd name="connsiteY190" fmla="*/ 1462771 h 2231790"/>
              <a:gd name="connsiteX191" fmla="*/ 482600 w 2070428"/>
              <a:gd name="connsiteY191" fmla="*/ 1146232 h 2231790"/>
              <a:gd name="connsiteX192" fmla="*/ 485140 w 2070428"/>
              <a:gd name="connsiteY192" fmla="*/ 829345 h 2231790"/>
              <a:gd name="connsiteX193" fmla="*/ 487680 w 2070428"/>
              <a:gd name="connsiteY193" fmla="*/ 543074 h 2231790"/>
              <a:gd name="connsiteX194" fmla="*/ 490220 w 2070428"/>
              <a:gd name="connsiteY194" fmla="*/ 315119 h 2231790"/>
              <a:gd name="connsiteX195" fmla="*/ 492761 w 2070428"/>
              <a:gd name="connsiteY195" fmla="*/ 167225 h 2231790"/>
              <a:gd name="connsiteX196" fmla="*/ 495300 w 2070428"/>
              <a:gd name="connsiteY196" fmla="*/ 113105 h 2231790"/>
              <a:gd name="connsiteX197" fmla="*/ 497840 w 2070428"/>
              <a:gd name="connsiteY197" fmla="*/ 157165 h 2231790"/>
              <a:gd name="connsiteX198" fmla="*/ 500381 w 2070428"/>
              <a:gd name="connsiteY198" fmla="*/ 294162 h 2231790"/>
              <a:gd name="connsiteX199" fmla="*/ 502921 w 2070428"/>
              <a:gd name="connsiteY199" fmla="*/ 509804 h 2231790"/>
              <a:gd name="connsiteX200" fmla="*/ 505461 w 2070428"/>
              <a:gd name="connsiteY200" fmla="*/ 782246 h 2231790"/>
              <a:gd name="connsiteX201" fmla="*/ 508000 w 2070428"/>
              <a:gd name="connsiteY201" fmla="*/ 1084306 h 2231790"/>
              <a:gd name="connsiteX202" fmla="*/ 510540 w 2070428"/>
              <a:gd name="connsiteY202" fmla="*/ 1386184 h 2231790"/>
              <a:gd name="connsiteX203" fmla="*/ 513081 w 2070428"/>
              <a:gd name="connsiteY203" fmla="*/ 1658411 h 2231790"/>
              <a:gd name="connsiteX204" fmla="*/ 515621 w 2070428"/>
              <a:gd name="connsiteY204" fmla="*/ 1874740 h 2231790"/>
              <a:gd name="connsiteX205" fmla="*/ 518161 w 2070428"/>
              <a:gd name="connsiteY205" fmla="*/ 2014678 h 2231790"/>
              <a:gd name="connsiteX206" fmla="*/ 520701 w 2070428"/>
              <a:gd name="connsiteY206" fmla="*/ 2065436 h 2231790"/>
              <a:gd name="connsiteX207" fmla="*/ 523241 w 2070428"/>
              <a:gd name="connsiteY207" fmla="*/ 2023097 h 2231790"/>
              <a:gd name="connsiteX208" fmla="*/ 525781 w 2070428"/>
              <a:gd name="connsiteY208" fmla="*/ 1892893 h 2231790"/>
              <a:gd name="connsiteX209" fmla="*/ 528321 w 2070428"/>
              <a:gd name="connsiteY209" fmla="*/ 1688589 h 2231790"/>
              <a:gd name="connsiteX210" fmla="*/ 530861 w 2070428"/>
              <a:gd name="connsiteY210" fmla="*/ 1431031 h 2231790"/>
              <a:gd name="connsiteX211" fmla="*/ 533401 w 2070428"/>
              <a:gd name="connsiteY211" fmla="*/ 1146011 h 2231790"/>
              <a:gd name="connsiteX212" fmla="*/ 535941 w 2070428"/>
              <a:gd name="connsiteY212" fmla="*/ 861687 h 2231790"/>
              <a:gd name="connsiteX213" fmla="*/ 538481 w 2070428"/>
              <a:gd name="connsiteY213" fmla="*/ 605781 h 2231790"/>
              <a:gd name="connsiteX214" fmla="*/ 541021 w 2070428"/>
              <a:gd name="connsiteY214" fmla="*/ 402879 h 2231790"/>
              <a:gd name="connsiteX215" fmla="*/ 543561 w 2070428"/>
              <a:gd name="connsiteY215" fmla="*/ 272053 h 2231790"/>
              <a:gd name="connsiteX216" fmla="*/ 546101 w 2070428"/>
              <a:gd name="connsiteY216" fmla="*/ 225072 h 2231790"/>
              <a:gd name="connsiteX217" fmla="*/ 548641 w 2070428"/>
              <a:gd name="connsiteY217" fmla="*/ 265346 h 2231790"/>
              <a:gd name="connsiteX218" fmla="*/ 551181 w 2070428"/>
              <a:gd name="connsiteY218" fmla="*/ 387705 h 2231790"/>
              <a:gd name="connsiteX219" fmla="*/ 553721 w 2070428"/>
              <a:gd name="connsiteY219" fmla="*/ 579032 h 2231790"/>
              <a:gd name="connsiteX220" fmla="*/ 556261 w 2070428"/>
              <a:gd name="connsiteY220" fmla="*/ 819656 h 2231790"/>
              <a:gd name="connsiteX221" fmla="*/ 558801 w 2070428"/>
              <a:gd name="connsiteY221" fmla="*/ 1085383 h 2231790"/>
              <a:gd name="connsiteX222" fmla="*/ 561341 w 2070428"/>
              <a:gd name="connsiteY222" fmla="*/ 1349927 h 2231790"/>
              <a:gd name="connsiteX223" fmla="*/ 563881 w 2070428"/>
              <a:gd name="connsiteY223" fmla="*/ 1587522 h 2231790"/>
              <a:gd name="connsiteX224" fmla="*/ 566421 w 2070428"/>
              <a:gd name="connsiteY224" fmla="*/ 1775434 h 2231790"/>
              <a:gd name="connsiteX225" fmla="*/ 568961 w 2070428"/>
              <a:gd name="connsiteY225" fmla="*/ 1896148 h 2231790"/>
              <a:gd name="connsiteX226" fmla="*/ 571501 w 2070428"/>
              <a:gd name="connsiteY226" fmla="*/ 1938994 h 2231790"/>
              <a:gd name="connsiteX227" fmla="*/ 574041 w 2070428"/>
              <a:gd name="connsiteY227" fmla="*/ 1901088 h 2231790"/>
              <a:gd name="connsiteX228" fmla="*/ 576581 w 2070428"/>
              <a:gd name="connsiteY228" fmla="*/ 1787481 h 2231790"/>
              <a:gd name="connsiteX229" fmla="*/ 579121 w 2070428"/>
              <a:gd name="connsiteY229" fmla="*/ 1610539 h 2231790"/>
              <a:gd name="connsiteX230" fmla="*/ 581661 w 2070428"/>
              <a:gd name="connsiteY230" fmla="*/ 1388600 h 2231790"/>
              <a:gd name="connsiteX231" fmla="*/ 584201 w 2070428"/>
              <a:gd name="connsiteY231" fmla="*/ 1144079 h 2231790"/>
              <a:gd name="connsiteX232" fmla="*/ 586741 w 2070428"/>
              <a:gd name="connsiteY232" fmla="*/ 901201 h 2231790"/>
              <a:gd name="connsiteX233" fmla="*/ 589281 w 2070428"/>
              <a:gd name="connsiteY233" fmla="*/ 683593 h 2231790"/>
              <a:gd name="connsiteX234" fmla="*/ 591821 w 2070428"/>
              <a:gd name="connsiteY234" fmla="*/ 511980 h 2231790"/>
              <a:gd name="connsiteX235" fmla="*/ 594361 w 2070428"/>
              <a:gd name="connsiteY235" fmla="*/ 402209 h 2231790"/>
              <a:gd name="connsiteX236" fmla="*/ 596901 w 2070428"/>
              <a:gd name="connsiteY236" fmla="*/ 363789 h 2231790"/>
              <a:gd name="connsiteX237" fmla="*/ 599441 w 2070428"/>
              <a:gd name="connsiteY237" fmla="*/ 399073 h 2231790"/>
              <a:gd name="connsiteX238" fmla="*/ 601981 w 2070428"/>
              <a:gd name="connsiteY238" fmla="*/ 503172 h 2231790"/>
              <a:gd name="connsiteX239" fmla="*/ 604521 w 2070428"/>
              <a:gd name="connsiteY239" fmla="*/ 664572 h 2231790"/>
              <a:gd name="connsiteX240" fmla="*/ 607061 w 2070428"/>
              <a:gd name="connsiteY240" fmla="*/ 866392 h 2231790"/>
              <a:gd name="connsiteX241" fmla="*/ 609601 w 2070428"/>
              <a:gd name="connsiteY241" fmla="*/ 1088149 h 2231790"/>
              <a:gd name="connsiteX242" fmla="*/ 612141 w 2070428"/>
              <a:gd name="connsiteY242" fmla="*/ 1307838 h 2231790"/>
              <a:gd name="connsiteX243" fmla="*/ 614681 w 2070428"/>
              <a:gd name="connsiteY243" fmla="*/ 1504118 h 2231790"/>
              <a:gd name="connsiteX244" fmla="*/ 617221 w 2070428"/>
              <a:gd name="connsiteY244" fmla="*/ 1658391 h 2231790"/>
              <a:gd name="connsiteX245" fmla="*/ 619761 w 2070428"/>
              <a:gd name="connsiteY245" fmla="*/ 1756565 h 2231790"/>
              <a:gd name="connsiteX246" fmla="*/ 622301 w 2070428"/>
              <a:gd name="connsiteY246" fmla="*/ 1790339 h 2231790"/>
              <a:gd name="connsiteX247" fmla="*/ 624841 w 2070428"/>
              <a:gd name="connsiteY247" fmla="*/ 1757885 h 2231790"/>
              <a:gd name="connsiteX248" fmla="*/ 627381 w 2070428"/>
              <a:gd name="connsiteY248" fmla="*/ 1663886 h 2231790"/>
              <a:gd name="connsiteX249" fmla="*/ 629921 w 2070428"/>
              <a:gd name="connsiteY249" fmla="*/ 1518930 h 2231790"/>
              <a:gd name="connsiteX250" fmla="*/ 632461 w 2070428"/>
              <a:gd name="connsiteY250" fmla="*/ 1338331 h 2231790"/>
              <a:gd name="connsiteX251" fmla="*/ 635001 w 2070428"/>
              <a:gd name="connsiteY251" fmla="*/ 1140519 h 2231790"/>
              <a:gd name="connsiteX252" fmla="*/ 637541 w 2070428"/>
              <a:gd name="connsiteY252" fmla="*/ 945164 h 2231790"/>
              <a:gd name="connsiteX253" fmla="*/ 640081 w 2070428"/>
              <a:gd name="connsiteY253" fmla="*/ 771209 h 2231790"/>
              <a:gd name="connsiteX254" fmla="*/ 642621 w 2070428"/>
              <a:gd name="connsiteY254" fmla="*/ 635038 h 2231790"/>
              <a:gd name="connsiteX255" fmla="*/ 645161 w 2070428"/>
              <a:gd name="connsiteY255" fmla="*/ 548928 h 2231790"/>
              <a:gd name="connsiteX256" fmla="*/ 647701 w 2070428"/>
              <a:gd name="connsiteY256" fmla="*/ 519952 h 2231790"/>
              <a:gd name="connsiteX257" fmla="*/ 650241 w 2070428"/>
              <a:gd name="connsiteY257" fmla="*/ 549416 h 2231790"/>
              <a:gd name="connsiteX258" fmla="*/ 652781 w 2070428"/>
              <a:gd name="connsiteY258" fmla="*/ 632884 h 2231790"/>
              <a:gd name="connsiteX259" fmla="*/ 655321 w 2070428"/>
              <a:gd name="connsiteY259" fmla="*/ 760762 h 2231790"/>
              <a:gd name="connsiteX260" fmla="*/ 657861 w 2070428"/>
              <a:gd name="connsiteY260" fmla="*/ 919380 h 2231790"/>
              <a:gd name="connsiteX261" fmla="*/ 660401 w 2070428"/>
              <a:gd name="connsiteY261" fmla="*/ 1092445 h 2231790"/>
              <a:gd name="connsiteX262" fmla="*/ 662941 w 2070428"/>
              <a:gd name="connsiteY262" fmla="*/ 1262710 h 2231790"/>
              <a:gd name="connsiteX263" fmla="*/ 665481 w 2070428"/>
              <a:gd name="connsiteY263" fmla="*/ 1413697 h 2231790"/>
              <a:gd name="connsiteX264" fmla="*/ 668021 w 2070428"/>
              <a:gd name="connsiteY264" fmla="*/ 1531290 h 2231790"/>
              <a:gd name="connsiteX265" fmla="*/ 670561 w 2070428"/>
              <a:gd name="connsiteY265" fmla="*/ 1605057 h 2231790"/>
              <a:gd name="connsiteX266" fmla="*/ 673101 w 2070428"/>
              <a:gd name="connsiteY266" fmla="*/ 1629160 h 2231790"/>
              <a:gd name="connsiteX267" fmla="*/ 675641 w 2070428"/>
              <a:gd name="connsiteY267" fmla="*/ 1602796 h 2231790"/>
              <a:gd name="connsiteX268" fmla="*/ 678181 w 2070428"/>
              <a:gd name="connsiteY268" fmla="*/ 1530121 h 2231790"/>
              <a:gd name="connsiteX269" fmla="*/ 680721 w 2070428"/>
              <a:gd name="connsiteY269" fmla="*/ 1419687 h 2231790"/>
              <a:gd name="connsiteX270" fmla="*/ 683261 w 2070428"/>
              <a:gd name="connsiteY270" fmla="*/ 1283467 h 2231790"/>
              <a:gd name="connsiteX271" fmla="*/ 685801 w 2070428"/>
              <a:gd name="connsiteY271" fmla="*/ 1135563 h 2231790"/>
              <a:gd name="connsiteX272" fmla="*/ 688341 w 2070428"/>
              <a:gd name="connsiteY272" fmla="*/ 990756 h 2231790"/>
              <a:gd name="connsiteX273" fmla="*/ 690881 w 2070428"/>
              <a:gd name="connsiteY273" fmla="*/ 863025 h 2231790"/>
              <a:gd name="connsiteX274" fmla="*/ 693421 w 2070428"/>
              <a:gd name="connsiteY274" fmla="*/ 764198 h 2231790"/>
              <a:gd name="connsiteX275" fmla="*/ 695961 w 2070428"/>
              <a:gd name="connsiteY275" fmla="*/ 702864 h 2231790"/>
              <a:gd name="connsiteX276" fmla="*/ 698501 w 2070428"/>
              <a:gd name="connsiteY276" fmla="*/ 683635 h 2231790"/>
              <a:gd name="connsiteX277" fmla="*/ 701041 w 2070428"/>
              <a:gd name="connsiteY277" fmla="*/ 706836 h 2231790"/>
              <a:gd name="connsiteX278" fmla="*/ 703581 w 2070428"/>
              <a:gd name="connsiteY278" fmla="*/ 768622 h 2231790"/>
              <a:gd name="connsiteX279" fmla="*/ 706121 w 2070428"/>
              <a:gd name="connsiteY279" fmla="*/ 861512 h 2231790"/>
              <a:gd name="connsiteX280" fmla="*/ 708661 w 2070428"/>
              <a:gd name="connsiteY280" fmla="*/ 975259 h 2231790"/>
              <a:gd name="connsiteX281" fmla="*/ 711201 w 2070428"/>
              <a:gd name="connsiteY281" fmla="*/ 1097970 h 2231790"/>
              <a:gd name="connsiteX282" fmla="*/ 713741 w 2070428"/>
              <a:gd name="connsiteY282" fmla="*/ 1217338 h 2231790"/>
              <a:gd name="connsiteX283" fmla="*/ 716281 w 2070428"/>
              <a:gd name="connsiteY283" fmla="*/ 1321881 h 2231790"/>
              <a:gd name="connsiteX284" fmla="*/ 718821 w 2070428"/>
              <a:gd name="connsiteY284" fmla="*/ 1402036 h 2231790"/>
              <a:gd name="connsiteX285" fmla="*/ 721361 w 2070428"/>
              <a:gd name="connsiteY285" fmla="*/ 1451037 h 2231790"/>
              <a:gd name="connsiteX286" fmla="*/ 723901 w 2070428"/>
              <a:gd name="connsiteY286" fmla="*/ 1465464 h 2231790"/>
              <a:gd name="connsiteX287" fmla="*/ 726441 w 2070428"/>
              <a:gd name="connsiteY287" fmla="*/ 1445442 h 2231790"/>
              <a:gd name="connsiteX288" fmla="*/ 728981 w 2070428"/>
              <a:gd name="connsiteY288" fmla="*/ 1394479 h 2231790"/>
              <a:gd name="connsiteX289" fmla="*/ 731521 w 2070428"/>
              <a:gd name="connsiteY289" fmla="*/ 1318971 h 2231790"/>
              <a:gd name="connsiteX290" fmla="*/ 734061 w 2070428"/>
              <a:gd name="connsiteY290" fmla="*/ 1227436 h 2231790"/>
              <a:gd name="connsiteX291" fmla="*/ 736601 w 2070428"/>
              <a:gd name="connsiteY291" fmla="*/ 1129575 h 2231790"/>
              <a:gd name="connsiteX292" fmla="*/ 739141 w 2070428"/>
              <a:gd name="connsiteY292" fmla="*/ 1035248 h 2231790"/>
              <a:gd name="connsiteX293" fmla="*/ 741681 w 2070428"/>
              <a:gd name="connsiteY293" fmla="*/ 953486 h 2231790"/>
              <a:gd name="connsiteX294" fmla="*/ 744222 w 2070428"/>
              <a:gd name="connsiteY294" fmla="*/ 891630 h 2231790"/>
              <a:gd name="connsiteX295" fmla="*/ 746761 w 2070428"/>
              <a:gd name="connsiteY295" fmla="*/ 854680 h 2231790"/>
              <a:gd name="connsiteX296" fmla="*/ 749301 w 2070428"/>
              <a:gd name="connsiteY296" fmla="*/ 844911 h 2231790"/>
              <a:gd name="connsiteX297" fmla="*/ 751841 w 2070428"/>
              <a:gd name="connsiteY297" fmla="*/ 861784 h 2231790"/>
              <a:gd name="connsiteX298" fmla="*/ 754381 w 2070428"/>
              <a:gd name="connsiteY298" fmla="*/ 902146 h 2231790"/>
              <a:gd name="connsiteX299" fmla="*/ 756922 w 2070428"/>
              <a:gd name="connsiteY299" fmla="*/ 960686 h 2231790"/>
              <a:gd name="connsiteX300" fmla="*/ 759461 w 2070428"/>
              <a:gd name="connsiteY300" fmla="*/ 1030590 h 2231790"/>
              <a:gd name="connsiteX301" fmla="*/ 762001 w 2070428"/>
              <a:gd name="connsiteY301" fmla="*/ 1104304 h 2231790"/>
              <a:gd name="connsiteX302" fmla="*/ 764542 w 2070428"/>
              <a:gd name="connsiteY302" fmla="*/ 1174350 h 2231790"/>
              <a:gd name="connsiteX303" fmla="*/ 767082 w 2070428"/>
              <a:gd name="connsiteY303" fmla="*/ 1234070 h 2231790"/>
              <a:gd name="connsiteX304" fmla="*/ 769622 w 2070428"/>
              <a:gd name="connsiteY304" fmla="*/ 1278262 h 2231790"/>
              <a:gd name="connsiteX305" fmla="*/ 772161 w 2070428"/>
              <a:gd name="connsiteY305" fmla="*/ 1303618 h 2231790"/>
              <a:gd name="connsiteX306" fmla="*/ 774701 w 2070428"/>
              <a:gd name="connsiteY306" fmla="*/ 1308943 h 2231790"/>
              <a:gd name="connsiteX307" fmla="*/ 777242 w 2070428"/>
              <a:gd name="connsiteY307" fmla="*/ 1295149 h 2231790"/>
              <a:gd name="connsiteX308" fmla="*/ 779782 w 2070428"/>
              <a:gd name="connsiteY308" fmla="*/ 1265017 h 2231790"/>
              <a:gd name="connsiteX309" fmla="*/ 782322 w 2070428"/>
              <a:gd name="connsiteY309" fmla="*/ 1222791 h 2231790"/>
              <a:gd name="connsiteX310" fmla="*/ 784862 w 2070428"/>
              <a:gd name="connsiteY310" fmla="*/ 1173632 h 2231790"/>
              <a:gd name="connsiteX311" fmla="*/ 787402 w 2070428"/>
              <a:gd name="connsiteY311" fmla="*/ 1123022 h 2231790"/>
              <a:gd name="connsiteX312" fmla="*/ 789942 w 2070428"/>
              <a:gd name="connsiteY312" fmla="*/ 1076157 h 2231790"/>
              <a:gd name="connsiteX313" fmla="*/ 792482 w 2070428"/>
              <a:gd name="connsiteY313" fmla="*/ 1037429 h 2231790"/>
              <a:gd name="connsiteX314" fmla="*/ 795022 w 2070428"/>
              <a:gd name="connsiteY314" fmla="*/ 1010015 h 2231790"/>
              <a:gd name="connsiteX315" fmla="*/ 797562 w 2070428"/>
              <a:gd name="connsiteY315" fmla="*/ 995632 h 2231790"/>
              <a:gd name="connsiteX316" fmla="*/ 800102 w 2070428"/>
              <a:gd name="connsiteY316" fmla="*/ 994472 h 2231790"/>
              <a:gd name="connsiteX317" fmla="*/ 802642 w 2070428"/>
              <a:gd name="connsiteY317" fmla="*/ 1005299 h 2231790"/>
              <a:gd name="connsiteX318" fmla="*/ 805182 w 2070428"/>
              <a:gd name="connsiteY318" fmla="*/ 1025710 h 2231790"/>
              <a:gd name="connsiteX319" fmla="*/ 807722 w 2070428"/>
              <a:gd name="connsiteY319" fmla="*/ 1052496 h 2231790"/>
              <a:gd name="connsiteX320" fmla="*/ 810262 w 2070428"/>
              <a:gd name="connsiteY320" fmla="*/ 1082078 h 2231790"/>
              <a:gd name="connsiteX321" fmla="*/ 812802 w 2070428"/>
              <a:gd name="connsiteY321" fmla="*/ 1110943 h 2231790"/>
              <a:gd name="connsiteX322" fmla="*/ 815342 w 2070428"/>
              <a:gd name="connsiteY322" fmla="*/ 1136043 h 2231790"/>
              <a:gd name="connsiteX323" fmla="*/ 817882 w 2070428"/>
              <a:gd name="connsiteY323" fmla="*/ 1155114 h 2231790"/>
              <a:gd name="connsiteX324" fmla="*/ 820422 w 2070428"/>
              <a:gd name="connsiteY324" fmla="*/ 1166865 h 2231790"/>
              <a:gd name="connsiteX325" fmla="*/ 822961 w 2070428"/>
              <a:gd name="connsiteY325" fmla="*/ 1171046 h 2231790"/>
              <a:gd name="connsiteX326" fmla="*/ 825501 w 2070428"/>
              <a:gd name="connsiteY326" fmla="*/ 1168380 h 2231790"/>
              <a:gd name="connsiteX327" fmla="*/ 828041 w 2070428"/>
              <a:gd name="connsiteY327" fmla="*/ 1160375 h 2231790"/>
              <a:gd name="connsiteX328" fmla="*/ 830581 w 2070428"/>
              <a:gd name="connsiteY328" fmla="*/ 1149051 h 2231790"/>
              <a:gd name="connsiteX329" fmla="*/ 833121 w 2070428"/>
              <a:gd name="connsiteY329" fmla="*/ 1136629 h 2231790"/>
              <a:gd name="connsiteX330" fmla="*/ 835661 w 2070428"/>
              <a:gd name="connsiteY330" fmla="*/ 1125198 h 2231790"/>
              <a:gd name="connsiteX331" fmla="*/ 838201 w 2070428"/>
              <a:gd name="connsiteY331" fmla="*/ 1116437 h 2231790"/>
              <a:gd name="connsiteX332" fmla="*/ 840741 w 2070428"/>
              <a:gd name="connsiteY332" fmla="*/ 1111397 h 2231790"/>
              <a:gd name="connsiteX333" fmla="*/ 843281 w 2070428"/>
              <a:gd name="connsiteY333" fmla="*/ 1110391 h 2231790"/>
              <a:gd name="connsiteX334" fmla="*/ 845821 w 2070428"/>
              <a:gd name="connsiteY334" fmla="*/ 1112983 h 2231790"/>
              <a:gd name="connsiteX335" fmla="*/ 848361 w 2070428"/>
              <a:gd name="connsiteY335" fmla="*/ 1118095 h 2231790"/>
              <a:gd name="connsiteX336" fmla="*/ 850901 w 2070428"/>
              <a:gd name="connsiteY336" fmla="*/ 1124196 h 2231790"/>
              <a:gd name="connsiteX337" fmla="*/ 853441 w 2070428"/>
              <a:gd name="connsiteY337" fmla="*/ 1129561 h 2231790"/>
              <a:gd name="connsiteX338" fmla="*/ 855981 w 2070428"/>
              <a:gd name="connsiteY338" fmla="*/ 1132544 h 2231790"/>
              <a:gd name="connsiteX339" fmla="*/ 858521 w 2070428"/>
              <a:gd name="connsiteY339" fmla="*/ 1131859 h 2231790"/>
              <a:gd name="connsiteX340" fmla="*/ 861061 w 2070428"/>
              <a:gd name="connsiteY340" fmla="*/ 1126791 h 2231790"/>
              <a:gd name="connsiteX341" fmla="*/ 863601 w 2070428"/>
              <a:gd name="connsiteY341" fmla="*/ 1117342 h 2231790"/>
              <a:gd name="connsiteX342" fmla="*/ 866141 w 2070428"/>
              <a:gd name="connsiteY342" fmla="*/ 1104272 h 2231790"/>
              <a:gd name="connsiteX343" fmla="*/ 868681 w 2070428"/>
              <a:gd name="connsiteY343" fmla="*/ 1089032 h 2231790"/>
              <a:gd name="connsiteX344" fmla="*/ 871221 w 2070428"/>
              <a:gd name="connsiteY344" fmla="*/ 1073595 h 2231790"/>
              <a:gd name="connsiteX345" fmla="*/ 873761 w 2070428"/>
              <a:gd name="connsiteY345" fmla="*/ 1060212 h 2231790"/>
              <a:gd name="connsiteX346" fmla="*/ 876301 w 2070428"/>
              <a:gd name="connsiteY346" fmla="*/ 1051110 h 2231790"/>
              <a:gd name="connsiteX347" fmla="*/ 878841 w 2070428"/>
              <a:gd name="connsiteY347" fmla="*/ 1048180 h 2231790"/>
              <a:gd name="connsiteX348" fmla="*/ 881381 w 2070428"/>
              <a:gd name="connsiteY348" fmla="*/ 1052692 h 2231790"/>
              <a:gd name="connsiteX349" fmla="*/ 883921 w 2070428"/>
              <a:gd name="connsiteY349" fmla="*/ 1065077 h 2231790"/>
              <a:gd name="connsiteX350" fmla="*/ 886461 w 2070428"/>
              <a:gd name="connsiteY350" fmla="*/ 1084800 h 2231790"/>
              <a:gd name="connsiteX351" fmla="*/ 889000 w 2070428"/>
              <a:gd name="connsiteY351" fmla="*/ 1110354 h 2231790"/>
              <a:gd name="connsiteX352" fmla="*/ 891540 w 2070428"/>
              <a:gd name="connsiteY352" fmla="*/ 1139370 h 2231790"/>
              <a:gd name="connsiteX353" fmla="*/ 894080 w 2070428"/>
              <a:gd name="connsiteY353" fmla="*/ 1168852 h 2231790"/>
              <a:gd name="connsiteX354" fmla="*/ 896620 w 2070428"/>
              <a:gd name="connsiteY354" fmla="*/ 1195485 h 2231790"/>
              <a:gd name="connsiteX355" fmla="*/ 899160 w 2070428"/>
              <a:gd name="connsiteY355" fmla="*/ 1216018 h 2231790"/>
              <a:gd name="connsiteX356" fmla="*/ 901700 w 2070428"/>
              <a:gd name="connsiteY356" fmla="*/ 1227646 h 2231790"/>
              <a:gd name="connsiteX357" fmla="*/ 904240 w 2070428"/>
              <a:gd name="connsiteY357" fmla="*/ 1228372 h 2231790"/>
              <a:gd name="connsiteX358" fmla="*/ 906780 w 2070428"/>
              <a:gd name="connsiteY358" fmla="*/ 1217285 h 2231790"/>
              <a:gd name="connsiteX359" fmla="*/ 909320 w 2070428"/>
              <a:gd name="connsiteY359" fmla="*/ 1194733 h 2231790"/>
              <a:gd name="connsiteX360" fmla="*/ 911860 w 2070428"/>
              <a:gd name="connsiteY360" fmla="*/ 1162356 h 2231790"/>
              <a:gd name="connsiteX361" fmla="*/ 914400 w 2070428"/>
              <a:gd name="connsiteY361" fmla="*/ 1122975 h 2231790"/>
              <a:gd name="connsiteX362" fmla="*/ 916940 w 2070428"/>
              <a:gd name="connsiteY362" fmla="*/ 1080343 h 2231790"/>
              <a:gd name="connsiteX363" fmla="*/ 919480 w 2070428"/>
              <a:gd name="connsiteY363" fmla="*/ 1038778 h 2231790"/>
              <a:gd name="connsiteX364" fmla="*/ 922020 w 2070428"/>
              <a:gd name="connsiteY364" fmla="*/ 1002715 h 2231790"/>
              <a:gd name="connsiteX365" fmla="*/ 924560 w 2070428"/>
              <a:gd name="connsiteY365" fmla="*/ 976231 h 2231790"/>
              <a:gd name="connsiteX366" fmla="*/ 927100 w 2070428"/>
              <a:gd name="connsiteY366" fmla="*/ 962580 h 2231790"/>
              <a:gd name="connsiteX367" fmla="*/ 929640 w 2070428"/>
              <a:gd name="connsiteY367" fmla="*/ 963811 h 2231790"/>
              <a:gd name="connsiteX368" fmla="*/ 932180 w 2070428"/>
              <a:gd name="connsiteY368" fmla="*/ 980490 h 2231790"/>
              <a:gd name="connsiteX369" fmla="*/ 934720 w 2070428"/>
              <a:gd name="connsiteY369" fmla="*/ 1011582 h 2231790"/>
              <a:gd name="connsiteX370" fmla="*/ 937260 w 2070428"/>
              <a:gd name="connsiteY370" fmla="*/ 1054495 h 2231790"/>
              <a:gd name="connsiteX371" fmla="*/ 939800 w 2070428"/>
              <a:gd name="connsiteY371" fmla="*/ 1105298 h 2231790"/>
              <a:gd name="connsiteX372" fmla="*/ 942340 w 2070428"/>
              <a:gd name="connsiteY372" fmla="*/ 1159088 h 2231790"/>
              <a:gd name="connsiteX373" fmla="*/ 944880 w 2070428"/>
              <a:gd name="connsiteY373" fmla="*/ 1210469 h 2231790"/>
              <a:gd name="connsiteX374" fmla="*/ 947420 w 2070428"/>
              <a:gd name="connsiteY374" fmla="*/ 1254108 h 2231790"/>
              <a:gd name="connsiteX375" fmla="*/ 949960 w 2070428"/>
              <a:gd name="connsiteY375" fmla="*/ 1285291 h 2231790"/>
              <a:gd name="connsiteX376" fmla="*/ 952500 w 2070428"/>
              <a:gd name="connsiteY376" fmla="*/ 1300439 h 2231790"/>
              <a:gd name="connsiteX377" fmla="*/ 955039 w 2070428"/>
              <a:gd name="connsiteY377" fmla="*/ 1297512 h 2231790"/>
              <a:gd name="connsiteX378" fmla="*/ 957579 w 2070428"/>
              <a:gd name="connsiteY378" fmla="*/ 1276264 h 2231790"/>
              <a:gd name="connsiteX379" fmla="*/ 960119 w 2070428"/>
              <a:gd name="connsiteY379" fmla="*/ 1238325 h 2231790"/>
              <a:gd name="connsiteX380" fmla="*/ 962659 w 2070428"/>
              <a:gd name="connsiteY380" fmla="*/ 1187074 h 2231790"/>
              <a:gd name="connsiteX381" fmla="*/ 965199 w 2070428"/>
              <a:gd name="connsiteY381" fmla="*/ 1127337 h 2231790"/>
              <a:gd name="connsiteX382" fmla="*/ 967739 w 2070428"/>
              <a:gd name="connsiteY382" fmla="*/ 1064927 h 2231790"/>
              <a:gd name="connsiteX383" fmla="*/ 970279 w 2070428"/>
              <a:gd name="connsiteY383" fmla="*/ 1006066 h 2231790"/>
              <a:gd name="connsiteX384" fmla="*/ 972819 w 2070428"/>
              <a:gd name="connsiteY384" fmla="*/ 956755 h 2231790"/>
              <a:gd name="connsiteX385" fmla="*/ 975359 w 2070428"/>
              <a:gd name="connsiteY385" fmla="*/ 922156 h 2231790"/>
              <a:gd name="connsiteX386" fmla="*/ 977899 w 2070428"/>
              <a:gd name="connsiteY386" fmla="*/ 906046 h 2231790"/>
              <a:gd name="connsiteX387" fmla="*/ 980439 w 2070428"/>
              <a:gd name="connsiteY387" fmla="*/ 910403 h 2231790"/>
              <a:gd name="connsiteX388" fmla="*/ 982979 w 2070428"/>
              <a:gd name="connsiteY388" fmla="*/ 935171 h 2231790"/>
              <a:gd name="connsiteX389" fmla="*/ 985519 w 2070428"/>
              <a:gd name="connsiteY389" fmla="*/ 978232 h 2231790"/>
              <a:gd name="connsiteX390" fmla="*/ 988059 w 2070428"/>
              <a:gd name="connsiteY390" fmla="*/ 1035587 h 2231790"/>
              <a:gd name="connsiteX391" fmla="*/ 990599 w 2070428"/>
              <a:gd name="connsiteY391" fmla="*/ 1101731 h 2231790"/>
              <a:gd name="connsiteX392" fmla="*/ 993139 w 2070428"/>
              <a:gd name="connsiteY392" fmla="*/ 1170192 h 2231790"/>
              <a:gd name="connsiteX393" fmla="*/ 995679 w 2070428"/>
              <a:gd name="connsiteY393" fmla="*/ 1234172 h 2231790"/>
              <a:gd name="connsiteX394" fmla="*/ 998219 w 2070428"/>
              <a:gd name="connsiteY394" fmla="*/ 1287234 h 2231790"/>
              <a:gd name="connsiteX395" fmla="*/ 1000759 w 2070428"/>
              <a:gd name="connsiteY395" fmla="*/ 1323956 h 2231790"/>
              <a:gd name="connsiteX396" fmla="*/ 1003299 w 2070428"/>
              <a:gd name="connsiteY396" fmla="*/ 1340491 h 2231790"/>
              <a:gd name="connsiteX397" fmla="*/ 1005839 w 2070428"/>
              <a:gd name="connsiteY397" fmla="*/ 1334977 h 2231790"/>
              <a:gd name="connsiteX398" fmla="*/ 1008379 w 2070428"/>
              <a:gd name="connsiteY398" fmla="*/ 1307739 h 2231790"/>
              <a:gd name="connsiteX399" fmla="*/ 1010919 w 2070428"/>
              <a:gd name="connsiteY399" fmla="*/ 1261283 h 2231790"/>
              <a:gd name="connsiteX400" fmla="*/ 1013459 w 2070428"/>
              <a:gd name="connsiteY400" fmla="*/ 1200057 h 2231790"/>
              <a:gd name="connsiteX401" fmla="*/ 1015999 w 2070428"/>
              <a:gd name="connsiteY401" fmla="*/ 1130024 h 2231790"/>
              <a:gd name="connsiteX402" fmla="*/ 1018538 w 2070428"/>
              <a:gd name="connsiteY402" fmla="*/ 1058068 h 2231790"/>
              <a:gd name="connsiteX403" fmla="*/ 1021078 w 2070428"/>
              <a:gd name="connsiteY403" fmla="*/ 991313 h 2231790"/>
              <a:gd name="connsiteX404" fmla="*/ 1023618 w 2070428"/>
              <a:gd name="connsiteY404" fmla="*/ 936402 h 2231790"/>
              <a:gd name="connsiteX405" fmla="*/ 1026158 w 2070428"/>
              <a:gd name="connsiteY405" fmla="*/ 898833 h 2231790"/>
              <a:gd name="connsiteX406" fmla="*/ 1028698 w 2070428"/>
              <a:gd name="connsiteY406" fmla="*/ 882399 h 2231790"/>
              <a:gd name="connsiteX407" fmla="*/ 1031238 w 2070428"/>
              <a:gd name="connsiteY407" fmla="*/ 888802 h 2231790"/>
              <a:gd name="connsiteX408" fmla="*/ 1033778 w 2070428"/>
              <a:gd name="connsiteY408" fmla="*/ 917473 h 2231790"/>
              <a:gd name="connsiteX409" fmla="*/ 1036318 w 2070428"/>
              <a:gd name="connsiteY409" fmla="*/ 965626 h 2231790"/>
              <a:gd name="connsiteX410" fmla="*/ 1038858 w 2070428"/>
              <a:gd name="connsiteY410" fmla="*/ 1028533 h 2231790"/>
              <a:gd name="connsiteX411" fmla="*/ 1041398 w 2070428"/>
              <a:gd name="connsiteY411" fmla="*/ 1099991 h 2231790"/>
              <a:gd name="connsiteX412" fmla="*/ 1043938 w 2070428"/>
              <a:gd name="connsiteY412" fmla="*/ 1172945 h 2231790"/>
              <a:gd name="connsiteX413" fmla="*/ 1046478 w 2070428"/>
              <a:gd name="connsiteY413" fmla="*/ 1240193 h 2231790"/>
              <a:gd name="connsiteX414" fmla="*/ 1049018 w 2070428"/>
              <a:gd name="connsiteY414" fmla="*/ 1295104 h 2231790"/>
              <a:gd name="connsiteX415" fmla="*/ 1051558 w 2070428"/>
              <a:gd name="connsiteY415" fmla="*/ 1332283 h 2231790"/>
              <a:gd name="connsiteX416" fmla="*/ 1054098 w 2070428"/>
              <a:gd name="connsiteY416" fmla="*/ 1348106 h 2231790"/>
              <a:gd name="connsiteX417" fmla="*/ 1056638 w 2070428"/>
              <a:gd name="connsiteY417" fmla="*/ 1341079 h 2231790"/>
              <a:gd name="connsiteX418" fmla="*/ 1059178 w 2070428"/>
              <a:gd name="connsiteY418" fmla="*/ 1311979 h 2231790"/>
              <a:gd name="connsiteX419" fmla="*/ 1061718 w 2070428"/>
              <a:gd name="connsiteY419" fmla="*/ 1263767 h 2231790"/>
              <a:gd name="connsiteX420" fmla="*/ 1064258 w 2070428"/>
              <a:gd name="connsiteY420" fmla="*/ 1201287 h 2231790"/>
              <a:gd name="connsiteX421" fmla="*/ 1066798 w 2070428"/>
              <a:gd name="connsiteY421" fmla="*/ 1130770 h 2231790"/>
              <a:gd name="connsiteX422" fmla="*/ 1069338 w 2070428"/>
              <a:gd name="connsiteY422" fmla="*/ 1059209 h 2231790"/>
              <a:gd name="connsiteX423" fmla="*/ 1071878 w 2070428"/>
              <a:gd name="connsiteY423" fmla="*/ 993652 h 2231790"/>
              <a:gd name="connsiteX424" fmla="*/ 1074418 w 2070428"/>
              <a:gd name="connsiteY424" fmla="*/ 940504 h 2231790"/>
              <a:gd name="connsiteX425" fmla="*/ 1076958 w 2070428"/>
              <a:gd name="connsiteY425" fmla="*/ 904889 h 2231790"/>
              <a:gd name="connsiteX426" fmla="*/ 1079498 w 2070428"/>
              <a:gd name="connsiteY426" fmla="*/ 890155 h 2231790"/>
              <a:gd name="connsiteX427" fmla="*/ 1082038 w 2070428"/>
              <a:gd name="connsiteY427" fmla="*/ 897553 h 2231790"/>
              <a:gd name="connsiteX428" fmla="*/ 1084577 w 2070428"/>
              <a:gd name="connsiteY428" fmla="*/ 926130 h 2231790"/>
              <a:gd name="connsiteX429" fmla="*/ 1087117 w 2070428"/>
              <a:gd name="connsiteY429" fmla="*/ 972849 h 2231790"/>
              <a:gd name="connsiteX430" fmla="*/ 1089657 w 2070428"/>
              <a:gd name="connsiteY430" fmla="*/ 1032913 h 2231790"/>
              <a:gd name="connsiteX431" fmla="*/ 1092197 w 2070428"/>
              <a:gd name="connsiteY431" fmla="*/ 1100261 h 2231790"/>
              <a:gd name="connsiteX432" fmla="*/ 1094737 w 2070428"/>
              <a:gd name="connsiteY432" fmla="*/ 1168185 h 2231790"/>
              <a:gd name="connsiteX433" fmla="*/ 1097277 w 2070428"/>
              <a:gd name="connsiteY433" fmla="*/ 1230010 h 2231790"/>
              <a:gd name="connsiteX434" fmla="*/ 1099817 w 2070428"/>
              <a:gd name="connsiteY434" fmla="*/ 1279753 h 2231790"/>
              <a:gd name="connsiteX435" fmla="*/ 1102357 w 2070428"/>
              <a:gd name="connsiteY435" fmla="*/ 1312711 h 2231790"/>
              <a:gd name="connsiteX436" fmla="*/ 1104897 w 2070428"/>
              <a:gd name="connsiteY436" fmla="*/ 1325913 h 2231790"/>
              <a:gd name="connsiteX437" fmla="*/ 1107437 w 2070428"/>
              <a:gd name="connsiteY437" fmla="*/ 1318386 h 2231790"/>
              <a:gd name="connsiteX438" fmla="*/ 1109977 w 2070428"/>
              <a:gd name="connsiteY438" fmla="*/ 1291220 h 2231790"/>
              <a:gd name="connsiteX439" fmla="*/ 1112517 w 2070428"/>
              <a:gd name="connsiteY439" fmla="*/ 1247429 h 2231790"/>
              <a:gd name="connsiteX440" fmla="*/ 1115057 w 2070428"/>
              <a:gd name="connsiteY440" fmla="*/ 1191616 h 2231790"/>
              <a:gd name="connsiteX441" fmla="*/ 1117597 w 2070428"/>
              <a:gd name="connsiteY441" fmla="*/ 1129485 h 2231790"/>
              <a:gd name="connsiteX442" fmla="*/ 1120137 w 2070428"/>
              <a:gd name="connsiteY442" fmla="*/ 1067254 h 2231790"/>
              <a:gd name="connsiteX443" fmla="*/ 1122677 w 2070428"/>
              <a:gd name="connsiteY443" fmla="*/ 1011027 h 2231790"/>
              <a:gd name="connsiteX444" fmla="*/ 1125217 w 2070428"/>
              <a:gd name="connsiteY444" fmla="*/ 966186 h 2231790"/>
              <a:gd name="connsiteX445" fmla="*/ 1127757 w 2070428"/>
              <a:gd name="connsiteY445" fmla="*/ 936871 h 2231790"/>
              <a:gd name="connsiteX446" fmla="*/ 1130297 w 2070428"/>
              <a:gd name="connsiteY446" fmla="*/ 925596 h 2231790"/>
              <a:gd name="connsiteX447" fmla="*/ 1132837 w 2070428"/>
              <a:gd name="connsiteY447" fmla="*/ 933030 h 2231790"/>
              <a:gd name="connsiteX448" fmla="*/ 1135377 w 2070428"/>
              <a:gd name="connsiteY448" fmla="*/ 957978 h 2231790"/>
              <a:gd name="connsiteX449" fmla="*/ 1137917 w 2070428"/>
              <a:gd name="connsiteY449" fmla="*/ 997543 h 2231790"/>
              <a:gd name="connsiteX450" fmla="*/ 1140457 w 2070428"/>
              <a:gd name="connsiteY450" fmla="*/ 1047455 h 2231790"/>
              <a:gd name="connsiteX451" fmla="*/ 1142997 w 2070428"/>
              <a:gd name="connsiteY451" fmla="*/ 1102537 h 2231790"/>
              <a:gd name="connsiteX452" fmla="*/ 1145537 w 2070428"/>
              <a:gd name="connsiteY452" fmla="*/ 1157241 h 2231790"/>
              <a:gd name="connsiteX453" fmla="*/ 1148077 w 2070428"/>
              <a:gd name="connsiteY453" fmla="*/ 1206216 h 2231790"/>
              <a:gd name="connsiteX454" fmla="*/ 1150616 w 2070428"/>
              <a:gd name="connsiteY454" fmla="*/ 1244836 h 2231790"/>
              <a:gd name="connsiteX455" fmla="*/ 1153156 w 2070428"/>
              <a:gd name="connsiteY455" fmla="*/ 1269640 h 2231790"/>
              <a:gd name="connsiteX456" fmla="*/ 1155696 w 2070428"/>
              <a:gd name="connsiteY456" fmla="*/ 1278649 h 2231790"/>
              <a:gd name="connsiteX457" fmla="*/ 1158236 w 2070428"/>
              <a:gd name="connsiteY457" fmla="*/ 1271513 h 2231790"/>
              <a:gd name="connsiteX458" fmla="*/ 1160776 w 2070428"/>
              <a:gd name="connsiteY458" fmla="*/ 1249494 h 2231790"/>
              <a:gd name="connsiteX459" fmla="*/ 1163316 w 2070428"/>
              <a:gd name="connsiteY459" fmla="*/ 1215290 h 2231790"/>
              <a:gd name="connsiteX460" fmla="*/ 1165856 w 2070428"/>
              <a:gd name="connsiteY460" fmla="*/ 1172714 h 2231790"/>
              <a:gd name="connsiteX461" fmla="*/ 1168396 w 2070428"/>
              <a:gd name="connsiteY461" fmla="*/ 1126267 h 2231790"/>
              <a:gd name="connsiteX462" fmla="*/ 1170936 w 2070428"/>
              <a:gd name="connsiteY462" fmla="*/ 1080667 h 2231790"/>
              <a:gd name="connsiteX463" fmla="*/ 1173476 w 2070428"/>
              <a:gd name="connsiteY463" fmla="*/ 1040360 h 2231790"/>
              <a:gd name="connsiteX464" fmla="*/ 1176016 w 2070428"/>
              <a:gd name="connsiteY464" fmla="*/ 1009083 h 2231790"/>
              <a:gd name="connsiteX465" fmla="*/ 1178556 w 2070428"/>
              <a:gd name="connsiteY465" fmla="*/ 989516 h 2231790"/>
              <a:gd name="connsiteX466" fmla="*/ 1181096 w 2070428"/>
              <a:gd name="connsiteY466" fmla="*/ 983052 h 2231790"/>
              <a:gd name="connsiteX467" fmla="*/ 1183636 w 2070428"/>
              <a:gd name="connsiteY467" fmla="*/ 989709 h 2231790"/>
              <a:gd name="connsiteX468" fmla="*/ 1186176 w 2070428"/>
              <a:gd name="connsiteY468" fmla="*/ 1008192 h 2231790"/>
              <a:gd name="connsiteX469" fmla="*/ 1188716 w 2070428"/>
              <a:gd name="connsiteY469" fmla="*/ 1036079 h 2231790"/>
              <a:gd name="connsiteX470" fmla="*/ 1191256 w 2070428"/>
              <a:gd name="connsiteY470" fmla="*/ 1070123 h 2231790"/>
              <a:gd name="connsiteX471" fmla="*/ 1193796 w 2070428"/>
              <a:gd name="connsiteY471" fmla="*/ 1106622 h 2231790"/>
              <a:gd name="connsiteX472" fmla="*/ 1196336 w 2070428"/>
              <a:gd name="connsiteY472" fmla="*/ 1141825 h 2231790"/>
              <a:gd name="connsiteX473" fmla="*/ 1198876 w 2070428"/>
              <a:gd name="connsiteY473" fmla="*/ 1172314 h 2231790"/>
              <a:gd name="connsiteX474" fmla="*/ 1201416 w 2070428"/>
              <a:gd name="connsiteY474" fmla="*/ 1195347 h 2231790"/>
              <a:gd name="connsiteX475" fmla="*/ 1203956 w 2070428"/>
              <a:gd name="connsiteY475" fmla="*/ 1209101 h 2231790"/>
              <a:gd name="connsiteX476" fmla="*/ 1206496 w 2070428"/>
              <a:gd name="connsiteY476" fmla="*/ 1212810 h 2231790"/>
              <a:gd name="connsiteX477" fmla="*/ 1209036 w 2070428"/>
              <a:gd name="connsiteY477" fmla="*/ 1206790 h 2231790"/>
              <a:gd name="connsiteX478" fmla="*/ 1211576 w 2070428"/>
              <a:gd name="connsiteY478" fmla="*/ 1192335 h 2231790"/>
              <a:gd name="connsiteX479" fmla="*/ 1214116 w 2070428"/>
              <a:gd name="connsiteY479" fmla="*/ 1171524 h 2231790"/>
              <a:gd name="connsiteX480" fmla="*/ 1216655 w 2070428"/>
              <a:gd name="connsiteY480" fmla="*/ 1146951 h 2231790"/>
              <a:gd name="connsiteX481" fmla="*/ 1219195 w 2070428"/>
              <a:gd name="connsiteY481" fmla="*/ 1121413 h 2231790"/>
              <a:gd name="connsiteX482" fmla="*/ 1221735 w 2070428"/>
              <a:gd name="connsiteY482" fmla="*/ 1097595 h 2231790"/>
              <a:gd name="connsiteX483" fmla="*/ 1224275 w 2070428"/>
              <a:gd name="connsiteY483" fmla="*/ 1077788 h 2231790"/>
              <a:gd name="connsiteX484" fmla="*/ 1226815 w 2070428"/>
              <a:gd name="connsiteY484" fmla="*/ 1063663 h 2231790"/>
              <a:gd name="connsiteX485" fmla="*/ 1229355 w 2070428"/>
              <a:gd name="connsiteY485" fmla="*/ 1056136 h 2231790"/>
              <a:gd name="connsiteX486" fmla="*/ 1231895 w 2070428"/>
              <a:gd name="connsiteY486" fmla="*/ 1055317 h 2231790"/>
              <a:gd name="connsiteX487" fmla="*/ 1234435 w 2070428"/>
              <a:gd name="connsiteY487" fmla="*/ 1060568 h 2231790"/>
              <a:gd name="connsiteX488" fmla="*/ 1236975 w 2070428"/>
              <a:gd name="connsiteY488" fmla="*/ 1070626 h 2231790"/>
              <a:gd name="connsiteX489" fmla="*/ 1239515 w 2070428"/>
              <a:gd name="connsiteY489" fmla="*/ 1083810 h 2231790"/>
              <a:gd name="connsiteX490" fmla="*/ 1242055 w 2070428"/>
              <a:gd name="connsiteY490" fmla="*/ 1098249 h 2231790"/>
              <a:gd name="connsiteX491" fmla="*/ 1244595 w 2070428"/>
              <a:gd name="connsiteY491" fmla="*/ 1112125 h 2231790"/>
              <a:gd name="connsiteX492" fmla="*/ 1247135 w 2070428"/>
              <a:gd name="connsiteY492" fmla="*/ 1123895 h 2231790"/>
              <a:gd name="connsiteX493" fmla="*/ 1249675 w 2070428"/>
              <a:gd name="connsiteY493" fmla="*/ 1132457 h 2231790"/>
              <a:gd name="connsiteX494" fmla="*/ 1252215 w 2070428"/>
              <a:gd name="connsiteY494" fmla="*/ 1137258 h 2231790"/>
              <a:gd name="connsiteX495" fmla="*/ 1254755 w 2070428"/>
              <a:gd name="connsiteY495" fmla="*/ 1138319 h 2231790"/>
              <a:gd name="connsiteX496" fmla="*/ 1257295 w 2070428"/>
              <a:gd name="connsiteY496" fmla="*/ 1136186 h 2231790"/>
              <a:gd name="connsiteX497" fmla="*/ 1259835 w 2070428"/>
              <a:gd name="connsiteY497" fmla="*/ 1131812 h 2231790"/>
              <a:gd name="connsiteX498" fmla="*/ 1262375 w 2070428"/>
              <a:gd name="connsiteY498" fmla="*/ 1126392 h 2231790"/>
              <a:gd name="connsiteX499" fmla="*/ 1264915 w 2070428"/>
              <a:gd name="connsiteY499" fmla="*/ 1121170 h 2231790"/>
              <a:gd name="connsiteX500" fmla="*/ 1267455 w 2070428"/>
              <a:gd name="connsiteY500" fmla="*/ 1117243 h 2231790"/>
              <a:gd name="connsiteX501" fmla="*/ 2070428 w 2070428"/>
              <a:gd name="connsiteY501" fmla="*/ 1114382 h 223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Lst>
            <a:rect l="l" t="t" r="r" b="b"/>
            <a:pathLst>
              <a:path w="2070428"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cubicBezTo>
                  <a:pt x="49107" y="1068141"/>
                  <a:pt x="49953" y="1091353"/>
                  <a:pt x="50800" y="1114565"/>
                </a:cubicBezTo>
                <a:cubicBezTo>
                  <a:pt x="51646" y="1140207"/>
                  <a:pt x="52493" y="1165848"/>
                  <a:pt x="53339" y="1191490"/>
                </a:cubicBezTo>
                <a:lnTo>
                  <a:pt x="55880" y="1267811"/>
                </a:lnTo>
                <a:cubicBezTo>
                  <a:pt x="56726" y="1290216"/>
                  <a:pt x="57573" y="1312622"/>
                  <a:pt x="58419" y="1335027"/>
                </a:cubicBezTo>
                <a:lnTo>
                  <a:pt x="60960" y="1384963"/>
                </a:lnTo>
                <a:lnTo>
                  <a:pt x="63500" y="1410734"/>
                </a:lnTo>
                <a:lnTo>
                  <a:pt x="66039" y="1407611"/>
                </a:lnTo>
                <a:lnTo>
                  <a:pt x="68580" y="1373708"/>
                </a:lnTo>
                <a:cubicBezTo>
                  <a:pt x="69426" y="1352597"/>
                  <a:pt x="70273" y="1331487"/>
                  <a:pt x="71119" y="1310376"/>
                </a:cubicBezTo>
                <a:cubicBezTo>
                  <a:pt x="71966" y="1281005"/>
                  <a:pt x="72812" y="1251633"/>
                  <a:pt x="73659" y="1222262"/>
                </a:cubicBezTo>
                <a:lnTo>
                  <a:pt x="76200" y="1117006"/>
                </a:lnTo>
                <a:cubicBezTo>
                  <a:pt x="77046" y="1079532"/>
                  <a:pt x="77893" y="1042058"/>
                  <a:pt x="78739" y="1004584"/>
                </a:cubicBezTo>
                <a:lnTo>
                  <a:pt x="81280" y="896360"/>
                </a:lnTo>
                <a:cubicBezTo>
                  <a:pt x="82126" y="865550"/>
                  <a:pt x="82973" y="834741"/>
                  <a:pt x="83819" y="803931"/>
                </a:cubicBezTo>
                <a:cubicBezTo>
                  <a:pt x="84666" y="781917"/>
                  <a:pt x="85512" y="759903"/>
                  <a:pt x="86359" y="737889"/>
                </a:cubicBezTo>
                <a:lnTo>
                  <a:pt x="88900" y="706633"/>
                </a:lnTo>
                <a:lnTo>
                  <a:pt x="91439" y="715350"/>
                </a:lnTo>
                <a:lnTo>
                  <a:pt x="93979" y="765297"/>
                </a:lnTo>
                <a:cubicBezTo>
                  <a:pt x="94826" y="794691"/>
                  <a:pt x="95672" y="824084"/>
                  <a:pt x="96519" y="853478"/>
                </a:cubicBezTo>
                <a:cubicBezTo>
                  <a:pt x="97366" y="893234"/>
                  <a:pt x="98212" y="932989"/>
                  <a:pt x="99059" y="972745"/>
                </a:cubicBezTo>
                <a:lnTo>
                  <a:pt x="101600" y="1112365"/>
                </a:lnTo>
                <a:cubicBezTo>
                  <a:pt x="102446" y="1161236"/>
                  <a:pt x="103293" y="1210107"/>
                  <a:pt x="104139" y="1258978"/>
                </a:cubicBezTo>
                <a:cubicBezTo>
                  <a:pt x="104986" y="1305280"/>
                  <a:pt x="105832" y="1351581"/>
                  <a:pt x="106679" y="1397883"/>
                </a:cubicBezTo>
                <a:cubicBezTo>
                  <a:pt x="107526" y="1436762"/>
                  <a:pt x="108372" y="1475641"/>
                  <a:pt x="109219" y="1514520"/>
                </a:cubicBezTo>
                <a:cubicBezTo>
                  <a:pt x="110066" y="1541677"/>
                  <a:pt x="110912" y="1568833"/>
                  <a:pt x="111759" y="1595990"/>
                </a:cubicBezTo>
                <a:lnTo>
                  <a:pt x="114300" y="1632475"/>
                </a:lnTo>
                <a:lnTo>
                  <a:pt x="116839" y="1618377"/>
                </a:lnTo>
                <a:lnTo>
                  <a:pt x="119379" y="1553071"/>
                </a:lnTo>
                <a:cubicBezTo>
                  <a:pt x="120226" y="1515766"/>
                  <a:pt x="121072" y="1478462"/>
                  <a:pt x="121919" y="1441157"/>
                </a:cubicBezTo>
                <a:cubicBezTo>
                  <a:pt x="122766" y="1391500"/>
                  <a:pt x="123612" y="1341843"/>
                  <a:pt x="124459" y="1292186"/>
                </a:cubicBezTo>
                <a:cubicBezTo>
                  <a:pt x="125306" y="1234743"/>
                  <a:pt x="126152" y="1177300"/>
                  <a:pt x="126999" y="1119857"/>
                </a:cubicBezTo>
                <a:cubicBezTo>
                  <a:pt x="127846" y="1060156"/>
                  <a:pt x="128692" y="1000456"/>
                  <a:pt x="129539" y="940755"/>
                </a:cubicBezTo>
                <a:cubicBezTo>
                  <a:pt x="130386" y="884752"/>
                  <a:pt x="131232" y="828750"/>
                  <a:pt x="132079" y="772747"/>
                </a:cubicBezTo>
                <a:cubicBezTo>
                  <a:pt x="132926" y="726229"/>
                  <a:pt x="133772" y="679711"/>
                  <a:pt x="134619" y="633193"/>
                </a:cubicBezTo>
                <a:cubicBezTo>
                  <a:pt x="135466" y="601179"/>
                  <a:pt x="136312" y="569165"/>
                  <a:pt x="137159" y="537151"/>
                </a:cubicBezTo>
                <a:lnTo>
                  <a:pt x="139699" y="495758"/>
                </a:lnTo>
                <a:lnTo>
                  <a:pt x="142239" y="514966"/>
                </a:lnTo>
                <a:cubicBezTo>
                  <a:pt x="143086" y="541568"/>
                  <a:pt x="143932" y="568170"/>
                  <a:pt x="144779" y="594772"/>
                </a:cubicBezTo>
                <a:cubicBezTo>
                  <a:pt x="145626" y="639527"/>
                  <a:pt x="146472" y="684281"/>
                  <a:pt x="147319" y="729036"/>
                </a:cubicBezTo>
                <a:cubicBezTo>
                  <a:pt x="148166" y="787998"/>
                  <a:pt x="149012" y="846959"/>
                  <a:pt x="149859" y="905921"/>
                </a:cubicBezTo>
                <a:cubicBezTo>
                  <a:pt x="150706" y="973590"/>
                  <a:pt x="151552" y="1041260"/>
                  <a:pt x="152399" y="1108929"/>
                </a:cubicBezTo>
                <a:cubicBezTo>
                  <a:pt x="153246" y="1178768"/>
                  <a:pt x="154092" y="1248606"/>
                  <a:pt x="154939" y="1318445"/>
                </a:cubicBezTo>
                <a:cubicBezTo>
                  <a:pt x="155786" y="1383511"/>
                  <a:pt x="156632" y="1448577"/>
                  <a:pt x="157479" y="1513643"/>
                </a:cubicBezTo>
                <a:cubicBezTo>
                  <a:pt x="158326" y="1567282"/>
                  <a:pt x="159172" y="1620920"/>
                  <a:pt x="160019" y="1674559"/>
                </a:cubicBezTo>
                <a:cubicBezTo>
                  <a:pt x="160866" y="1711087"/>
                  <a:pt x="161712" y="1747616"/>
                  <a:pt x="162559" y="1784144"/>
                </a:cubicBezTo>
                <a:lnTo>
                  <a:pt x="165099" y="1830065"/>
                </a:lnTo>
                <a:lnTo>
                  <a:pt x="167639" y="1806072"/>
                </a:lnTo>
                <a:cubicBezTo>
                  <a:pt x="168486" y="1774976"/>
                  <a:pt x="169332" y="1743881"/>
                  <a:pt x="170179" y="1712785"/>
                </a:cubicBezTo>
                <a:cubicBezTo>
                  <a:pt x="171026" y="1661125"/>
                  <a:pt x="171872" y="1609464"/>
                  <a:pt x="172719" y="1557804"/>
                </a:cubicBezTo>
                <a:cubicBezTo>
                  <a:pt x="173566" y="1490239"/>
                  <a:pt x="174412" y="1422673"/>
                  <a:pt x="175259" y="1355108"/>
                </a:cubicBezTo>
                <a:cubicBezTo>
                  <a:pt x="176106" y="1278004"/>
                  <a:pt x="176952" y="1200900"/>
                  <a:pt x="177799" y="1123796"/>
                </a:cubicBezTo>
                <a:cubicBezTo>
                  <a:pt x="178646" y="1044625"/>
                  <a:pt x="179492" y="965455"/>
                  <a:pt x="180339" y="886284"/>
                </a:cubicBezTo>
                <a:cubicBezTo>
                  <a:pt x="181186" y="812896"/>
                  <a:pt x="182032" y="739507"/>
                  <a:pt x="182879" y="666119"/>
                </a:cubicBezTo>
                <a:cubicBezTo>
                  <a:pt x="183726" y="605959"/>
                  <a:pt x="184572" y="545798"/>
                  <a:pt x="185419" y="485638"/>
                </a:cubicBezTo>
                <a:cubicBezTo>
                  <a:pt x="186266" y="444990"/>
                  <a:pt x="187112" y="404341"/>
                  <a:pt x="187959" y="363693"/>
                </a:cubicBezTo>
                <a:lnTo>
                  <a:pt x="190499" y="313682"/>
                </a:lnTo>
                <a:lnTo>
                  <a:pt x="193039" y="342089"/>
                </a:lnTo>
                <a:cubicBezTo>
                  <a:pt x="193886" y="377290"/>
                  <a:pt x="194732" y="412491"/>
                  <a:pt x="195579" y="447692"/>
                </a:cubicBezTo>
                <a:cubicBezTo>
                  <a:pt x="196426" y="505638"/>
                  <a:pt x="197272" y="563584"/>
                  <a:pt x="198119" y="621530"/>
                </a:cubicBezTo>
                <a:cubicBezTo>
                  <a:pt x="198966" y="696904"/>
                  <a:pt x="199812" y="772278"/>
                  <a:pt x="200659" y="847652"/>
                </a:cubicBezTo>
                <a:cubicBezTo>
                  <a:pt x="201506" y="933295"/>
                  <a:pt x="202352" y="1018939"/>
                  <a:pt x="203199" y="1104582"/>
                </a:cubicBezTo>
                <a:cubicBezTo>
                  <a:pt x="204046" y="1192176"/>
                  <a:pt x="204892" y="1279770"/>
                  <a:pt x="205739" y="1367364"/>
                </a:cubicBezTo>
                <a:cubicBezTo>
                  <a:pt x="206586" y="1448242"/>
                  <a:pt x="207432" y="1529121"/>
                  <a:pt x="208279" y="1609999"/>
                </a:cubicBezTo>
                <a:cubicBezTo>
                  <a:pt x="209126" y="1676009"/>
                  <a:pt x="209972" y="1742019"/>
                  <a:pt x="210819" y="1808029"/>
                </a:cubicBezTo>
                <a:cubicBezTo>
                  <a:pt x="211666" y="1852356"/>
                  <a:pt x="212512" y="1896682"/>
                  <a:pt x="213359" y="1941009"/>
                </a:cubicBezTo>
                <a:lnTo>
                  <a:pt x="215899" y="1994622"/>
                </a:lnTo>
                <a:lnTo>
                  <a:pt x="218439" y="1962214"/>
                </a:lnTo>
                <a:cubicBezTo>
                  <a:pt x="219286" y="1923337"/>
                  <a:pt x="220132" y="1884461"/>
                  <a:pt x="220979" y="1845584"/>
                </a:cubicBezTo>
                <a:cubicBezTo>
                  <a:pt x="221826" y="1782037"/>
                  <a:pt x="222672" y="1718490"/>
                  <a:pt x="223519" y="1654943"/>
                </a:cubicBezTo>
                <a:cubicBezTo>
                  <a:pt x="224366" y="1572637"/>
                  <a:pt x="225212" y="1490331"/>
                  <a:pt x="226059" y="1408025"/>
                </a:cubicBezTo>
                <a:lnTo>
                  <a:pt x="228600" y="1128434"/>
                </a:lnTo>
                <a:cubicBezTo>
                  <a:pt x="229446" y="1033416"/>
                  <a:pt x="230293" y="938397"/>
                  <a:pt x="231139" y="843379"/>
                </a:cubicBezTo>
                <a:cubicBezTo>
                  <a:pt x="231986" y="755924"/>
                  <a:pt x="232832" y="668469"/>
                  <a:pt x="233679" y="581014"/>
                </a:cubicBezTo>
                <a:cubicBezTo>
                  <a:pt x="234526" y="509891"/>
                  <a:pt x="235372" y="438767"/>
                  <a:pt x="236219" y="367644"/>
                </a:cubicBezTo>
                <a:lnTo>
                  <a:pt x="238760" y="225078"/>
                </a:lnTo>
                <a:lnTo>
                  <a:pt x="241300" y="168398"/>
                </a:lnTo>
                <a:lnTo>
                  <a:pt x="243839" y="204361"/>
                </a:lnTo>
                <a:lnTo>
                  <a:pt x="246380" y="330619"/>
                </a:lnTo>
                <a:cubicBezTo>
                  <a:pt x="247227" y="399025"/>
                  <a:pt x="248073" y="467430"/>
                  <a:pt x="248920" y="535836"/>
                </a:cubicBezTo>
                <a:cubicBezTo>
                  <a:pt x="249767" y="624126"/>
                  <a:pt x="250613" y="712416"/>
                  <a:pt x="251460" y="800706"/>
                </a:cubicBezTo>
                <a:cubicBezTo>
                  <a:pt x="252307" y="900394"/>
                  <a:pt x="253153" y="1000081"/>
                  <a:pt x="254000" y="1099769"/>
                </a:cubicBezTo>
                <a:cubicBezTo>
                  <a:pt x="254847" y="1201137"/>
                  <a:pt x="255693" y="1302504"/>
                  <a:pt x="256540" y="1403872"/>
                </a:cubicBezTo>
                <a:cubicBezTo>
                  <a:pt x="257387" y="1496923"/>
                  <a:pt x="258233" y="1589975"/>
                  <a:pt x="259080" y="1683026"/>
                </a:cubicBezTo>
                <a:cubicBezTo>
                  <a:pt x="259927" y="1758475"/>
                  <a:pt x="260773" y="1833923"/>
                  <a:pt x="261620" y="1909372"/>
                </a:cubicBezTo>
                <a:cubicBezTo>
                  <a:pt x="262467" y="1959573"/>
                  <a:pt x="263313" y="2009773"/>
                  <a:pt x="264160" y="2059974"/>
                </a:cubicBezTo>
                <a:lnTo>
                  <a:pt x="266700" y="2119153"/>
                </a:lnTo>
                <a:lnTo>
                  <a:pt x="269240" y="2080114"/>
                </a:lnTo>
                <a:cubicBezTo>
                  <a:pt x="270087" y="2035315"/>
                  <a:pt x="270933" y="1990515"/>
                  <a:pt x="271780" y="1945716"/>
                </a:cubicBezTo>
                <a:cubicBezTo>
                  <a:pt x="272627" y="1873238"/>
                  <a:pt x="273473" y="1800761"/>
                  <a:pt x="274320" y="1728283"/>
                </a:cubicBezTo>
                <a:cubicBezTo>
                  <a:pt x="275167" y="1635014"/>
                  <a:pt x="276013" y="1541745"/>
                  <a:pt x="276860" y="1448476"/>
                </a:cubicBezTo>
                <a:cubicBezTo>
                  <a:pt x="277707" y="1343422"/>
                  <a:pt x="278553" y="1238369"/>
                  <a:pt x="279400" y="1133315"/>
                </a:cubicBezTo>
                <a:cubicBezTo>
                  <a:pt x="280247" y="1026733"/>
                  <a:pt x="281093" y="920151"/>
                  <a:pt x="281940" y="813569"/>
                </a:cubicBezTo>
                <a:cubicBezTo>
                  <a:pt x="282787" y="715955"/>
                  <a:pt x="283633" y="618342"/>
                  <a:pt x="284480" y="520728"/>
                </a:cubicBezTo>
                <a:cubicBezTo>
                  <a:pt x="285327" y="441784"/>
                  <a:pt x="286173" y="362840"/>
                  <a:pt x="287020" y="283896"/>
                </a:cubicBezTo>
                <a:cubicBezTo>
                  <a:pt x="287867" y="231558"/>
                  <a:pt x="288713" y="179221"/>
                  <a:pt x="289560" y="126883"/>
                </a:cubicBezTo>
                <a:lnTo>
                  <a:pt x="292100" y="65803"/>
                </a:lnTo>
                <a:lnTo>
                  <a:pt x="294640" y="107420"/>
                </a:lnTo>
                <a:cubicBezTo>
                  <a:pt x="295487" y="154414"/>
                  <a:pt x="296333" y="201409"/>
                  <a:pt x="297180" y="248403"/>
                </a:cubicBezTo>
                <a:cubicBezTo>
                  <a:pt x="298027" y="324130"/>
                  <a:pt x="298873" y="399858"/>
                  <a:pt x="299720" y="475585"/>
                </a:cubicBezTo>
                <a:cubicBezTo>
                  <a:pt x="300567" y="572787"/>
                  <a:pt x="301413" y="669989"/>
                  <a:pt x="302260" y="767191"/>
                </a:cubicBezTo>
                <a:cubicBezTo>
                  <a:pt x="303107" y="876440"/>
                  <a:pt x="303953" y="985689"/>
                  <a:pt x="304800" y="1094938"/>
                </a:cubicBezTo>
                <a:cubicBezTo>
                  <a:pt x="305647" y="1205555"/>
                  <a:pt x="306493" y="1316173"/>
                  <a:pt x="307340" y="1426790"/>
                </a:cubicBezTo>
                <a:cubicBezTo>
                  <a:pt x="308187" y="1527893"/>
                  <a:pt x="309033" y="1628997"/>
                  <a:pt x="309880" y="1730100"/>
                </a:cubicBezTo>
                <a:cubicBezTo>
                  <a:pt x="310727" y="1811680"/>
                  <a:pt x="311573" y="1893259"/>
                  <a:pt x="312420" y="1974839"/>
                </a:cubicBezTo>
                <a:cubicBezTo>
                  <a:pt x="313267" y="2028752"/>
                  <a:pt x="314113" y="2082666"/>
                  <a:pt x="314960" y="2136579"/>
                </a:cubicBezTo>
                <a:cubicBezTo>
                  <a:pt x="315807" y="2157366"/>
                  <a:pt x="316653" y="2178154"/>
                  <a:pt x="317500" y="2198941"/>
                </a:cubicBezTo>
                <a:lnTo>
                  <a:pt x="320040" y="2155259"/>
                </a:lnTo>
                <a:cubicBezTo>
                  <a:pt x="320887" y="2106603"/>
                  <a:pt x="321733" y="2057946"/>
                  <a:pt x="322580" y="2009290"/>
                </a:cubicBezTo>
                <a:cubicBezTo>
                  <a:pt x="323427" y="1931158"/>
                  <a:pt x="324273" y="1853025"/>
                  <a:pt x="325120" y="1774893"/>
                </a:cubicBezTo>
                <a:cubicBezTo>
                  <a:pt x="325967" y="1674833"/>
                  <a:pt x="326813" y="1574772"/>
                  <a:pt x="327660" y="1474712"/>
                </a:cubicBezTo>
                <a:cubicBezTo>
                  <a:pt x="328507" y="1362466"/>
                  <a:pt x="329353" y="1250221"/>
                  <a:pt x="330200" y="1137975"/>
                </a:cubicBezTo>
                <a:cubicBezTo>
                  <a:pt x="331047" y="1024530"/>
                  <a:pt x="331893" y="911084"/>
                  <a:pt x="332740" y="797639"/>
                </a:cubicBezTo>
                <a:cubicBezTo>
                  <a:pt x="333587" y="694142"/>
                  <a:pt x="334433" y="590646"/>
                  <a:pt x="335280" y="487149"/>
                </a:cubicBezTo>
                <a:cubicBezTo>
                  <a:pt x="336127" y="403812"/>
                  <a:pt x="336973" y="320474"/>
                  <a:pt x="337820" y="237137"/>
                </a:cubicBezTo>
                <a:cubicBezTo>
                  <a:pt x="338667" y="182221"/>
                  <a:pt x="339513" y="127304"/>
                  <a:pt x="340360" y="72388"/>
                </a:cubicBezTo>
                <a:lnTo>
                  <a:pt x="342900" y="9374"/>
                </a:lnTo>
                <a:lnTo>
                  <a:pt x="345440" y="54600"/>
                </a:lnTo>
                <a:cubicBezTo>
                  <a:pt x="346287" y="104378"/>
                  <a:pt x="347133" y="154156"/>
                  <a:pt x="347980" y="203934"/>
                </a:cubicBezTo>
                <a:cubicBezTo>
                  <a:pt x="348827" y="283616"/>
                  <a:pt x="349673" y="363297"/>
                  <a:pt x="350520" y="442979"/>
                </a:cubicBezTo>
                <a:cubicBezTo>
                  <a:pt x="351367" y="544811"/>
                  <a:pt x="352213" y="646644"/>
                  <a:pt x="353060" y="748476"/>
                </a:cubicBezTo>
                <a:cubicBezTo>
                  <a:pt x="353907" y="862506"/>
                  <a:pt x="354753" y="976537"/>
                  <a:pt x="355600" y="1090567"/>
                </a:cubicBezTo>
                <a:cubicBezTo>
                  <a:pt x="356447" y="1205622"/>
                  <a:pt x="357293" y="1320678"/>
                  <a:pt x="358140" y="1435733"/>
                </a:cubicBezTo>
                <a:cubicBezTo>
                  <a:pt x="358987" y="1540519"/>
                  <a:pt x="359833" y="1645304"/>
                  <a:pt x="360680" y="1750090"/>
                </a:cubicBezTo>
                <a:cubicBezTo>
                  <a:pt x="361527" y="1834302"/>
                  <a:pt x="362373" y="1918513"/>
                  <a:pt x="363220" y="2002725"/>
                </a:cubicBezTo>
                <a:cubicBezTo>
                  <a:pt x="364067" y="2058069"/>
                  <a:pt x="364913" y="2113413"/>
                  <a:pt x="365760" y="2168757"/>
                </a:cubicBezTo>
                <a:lnTo>
                  <a:pt x="368300" y="2231789"/>
                </a:lnTo>
                <a:lnTo>
                  <a:pt x="370840" y="2185538"/>
                </a:lnTo>
                <a:cubicBezTo>
                  <a:pt x="371687" y="2135179"/>
                  <a:pt x="372533" y="2084820"/>
                  <a:pt x="373380" y="2034461"/>
                </a:cubicBezTo>
                <a:cubicBezTo>
                  <a:pt x="374227" y="1954084"/>
                  <a:pt x="375073" y="1873707"/>
                  <a:pt x="375920" y="1793330"/>
                </a:cubicBezTo>
                <a:cubicBezTo>
                  <a:pt x="376767" y="1690810"/>
                  <a:pt x="377613" y="1588290"/>
                  <a:pt x="378460" y="1485770"/>
                </a:cubicBezTo>
                <a:cubicBezTo>
                  <a:pt x="379307" y="1371162"/>
                  <a:pt x="380153" y="1256553"/>
                  <a:pt x="381000" y="1141945"/>
                </a:cubicBezTo>
                <a:cubicBezTo>
                  <a:pt x="381847" y="1026491"/>
                  <a:pt x="382693" y="911037"/>
                  <a:pt x="383540" y="795583"/>
                </a:cubicBezTo>
                <a:cubicBezTo>
                  <a:pt x="384387" y="690607"/>
                  <a:pt x="385233" y="585630"/>
                  <a:pt x="386080" y="480654"/>
                </a:cubicBezTo>
                <a:cubicBezTo>
                  <a:pt x="386927" y="396444"/>
                  <a:pt x="387773" y="312235"/>
                  <a:pt x="388620" y="228025"/>
                </a:cubicBezTo>
                <a:cubicBezTo>
                  <a:pt x="389467" y="172824"/>
                  <a:pt x="390313" y="117622"/>
                  <a:pt x="391160" y="62421"/>
                </a:cubicBezTo>
                <a:lnTo>
                  <a:pt x="393700" y="0"/>
                </a:lnTo>
                <a:lnTo>
                  <a:pt x="396240" y="46764"/>
                </a:lnTo>
                <a:cubicBezTo>
                  <a:pt x="397087" y="97171"/>
                  <a:pt x="397933" y="147577"/>
                  <a:pt x="398780" y="197984"/>
                </a:cubicBezTo>
                <a:cubicBezTo>
                  <a:pt x="399627" y="278215"/>
                  <a:pt x="400473" y="358447"/>
                  <a:pt x="401320" y="438678"/>
                </a:cubicBezTo>
                <a:cubicBezTo>
                  <a:pt x="402167" y="540820"/>
                  <a:pt x="403013" y="642961"/>
                  <a:pt x="403860" y="745103"/>
                </a:cubicBezTo>
                <a:cubicBezTo>
                  <a:pt x="404707" y="859103"/>
                  <a:pt x="405553" y="973104"/>
                  <a:pt x="406400" y="1087104"/>
                </a:cubicBezTo>
                <a:cubicBezTo>
                  <a:pt x="407247" y="1201768"/>
                  <a:pt x="408093" y="1316431"/>
                  <a:pt x="408940" y="1431095"/>
                </a:cubicBezTo>
                <a:cubicBezTo>
                  <a:pt x="409787" y="1535187"/>
                  <a:pt x="410633" y="1639278"/>
                  <a:pt x="411480" y="1743370"/>
                </a:cubicBezTo>
                <a:cubicBezTo>
                  <a:pt x="412327" y="1826720"/>
                  <a:pt x="413173" y="1910069"/>
                  <a:pt x="414020" y="1993419"/>
                </a:cubicBezTo>
                <a:cubicBezTo>
                  <a:pt x="414867" y="2047920"/>
                  <a:pt x="415713" y="2102421"/>
                  <a:pt x="416560" y="2156922"/>
                </a:cubicBezTo>
                <a:lnTo>
                  <a:pt x="419100" y="2218119"/>
                </a:lnTo>
                <a:lnTo>
                  <a:pt x="421640" y="2171341"/>
                </a:lnTo>
                <a:cubicBezTo>
                  <a:pt x="422487" y="2121405"/>
                  <a:pt x="423333" y="2071468"/>
                  <a:pt x="424180" y="2021532"/>
                </a:cubicBezTo>
                <a:cubicBezTo>
                  <a:pt x="425027" y="1942263"/>
                  <a:pt x="425873" y="1862995"/>
                  <a:pt x="426720" y="1783726"/>
                </a:cubicBezTo>
                <a:cubicBezTo>
                  <a:pt x="427567" y="1682997"/>
                  <a:pt x="428413" y="1582268"/>
                  <a:pt x="429260" y="1481539"/>
                </a:cubicBezTo>
                <a:cubicBezTo>
                  <a:pt x="430107" y="1369295"/>
                  <a:pt x="430953" y="1257051"/>
                  <a:pt x="431800" y="1144807"/>
                </a:cubicBezTo>
                <a:cubicBezTo>
                  <a:pt x="432647" y="1032083"/>
                  <a:pt x="433493" y="919359"/>
                  <a:pt x="434340" y="806635"/>
                </a:cubicBezTo>
                <a:cubicBezTo>
                  <a:pt x="435187" y="704467"/>
                  <a:pt x="436033" y="602298"/>
                  <a:pt x="436880" y="500130"/>
                </a:cubicBezTo>
                <a:cubicBezTo>
                  <a:pt x="437727" y="418467"/>
                  <a:pt x="438573" y="336805"/>
                  <a:pt x="439420" y="255142"/>
                </a:cubicBezTo>
                <a:cubicBezTo>
                  <a:pt x="440267" y="201878"/>
                  <a:pt x="441113" y="148615"/>
                  <a:pt x="441960" y="95351"/>
                </a:cubicBezTo>
                <a:lnTo>
                  <a:pt x="444500" y="35968"/>
                </a:lnTo>
                <a:lnTo>
                  <a:pt x="447040" y="82282"/>
                </a:lnTo>
                <a:cubicBezTo>
                  <a:pt x="447887" y="131252"/>
                  <a:pt x="448733" y="180221"/>
                  <a:pt x="449580" y="229191"/>
                </a:cubicBezTo>
                <a:cubicBezTo>
                  <a:pt x="450427" y="306715"/>
                  <a:pt x="451273" y="384238"/>
                  <a:pt x="452120" y="461762"/>
                </a:cubicBezTo>
                <a:cubicBezTo>
                  <a:pt x="452967" y="560091"/>
                  <a:pt x="453813" y="658420"/>
                  <a:pt x="454660" y="756749"/>
                </a:cubicBezTo>
                <a:cubicBezTo>
                  <a:pt x="455507" y="866141"/>
                  <a:pt x="456353" y="975534"/>
                  <a:pt x="457200" y="1084926"/>
                </a:cubicBezTo>
                <a:cubicBezTo>
                  <a:pt x="458047" y="1194615"/>
                  <a:pt x="458893" y="1304304"/>
                  <a:pt x="459740" y="1413993"/>
                </a:cubicBezTo>
                <a:cubicBezTo>
                  <a:pt x="460587" y="1513251"/>
                  <a:pt x="461433" y="1612508"/>
                  <a:pt x="462280" y="1711766"/>
                </a:cubicBezTo>
                <a:cubicBezTo>
                  <a:pt x="463127" y="1790956"/>
                  <a:pt x="463973" y="1870147"/>
                  <a:pt x="464820" y="1949337"/>
                </a:cubicBezTo>
                <a:cubicBezTo>
                  <a:pt x="465667" y="2000855"/>
                  <a:pt x="466513" y="2052372"/>
                  <a:pt x="467360" y="2103890"/>
                </a:cubicBezTo>
                <a:lnTo>
                  <a:pt x="469900" y="2160901"/>
                </a:lnTo>
                <a:lnTo>
                  <a:pt x="472440" y="2115504"/>
                </a:lnTo>
                <a:cubicBezTo>
                  <a:pt x="473287" y="2067969"/>
                  <a:pt x="474133" y="2020434"/>
                  <a:pt x="474980" y="1972899"/>
                </a:cubicBezTo>
                <a:cubicBezTo>
                  <a:pt x="475827" y="1897856"/>
                  <a:pt x="476673" y="1822814"/>
                  <a:pt x="477520" y="1747771"/>
                </a:cubicBezTo>
                <a:lnTo>
                  <a:pt x="480061" y="1462771"/>
                </a:lnTo>
                <a:cubicBezTo>
                  <a:pt x="480907" y="1357258"/>
                  <a:pt x="481754" y="1251745"/>
                  <a:pt x="482600" y="1146232"/>
                </a:cubicBezTo>
                <a:cubicBezTo>
                  <a:pt x="483447" y="1040603"/>
                  <a:pt x="484293" y="934974"/>
                  <a:pt x="485140" y="829345"/>
                </a:cubicBezTo>
                <a:cubicBezTo>
                  <a:pt x="485987" y="733921"/>
                  <a:pt x="486833" y="638498"/>
                  <a:pt x="487680" y="543074"/>
                </a:cubicBezTo>
                <a:cubicBezTo>
                  <a:pt x="488527" y="467089"/>
                  <a:pt x="489373" y="391104"/>
                  <a:pt x="490220" y="315119"/>
                </a:cubicBezTo>
                <a:lnTo>
                  <a:pt x="492761" y="167225"/>
                </a:lnTo>
                <a:lnTo>
                  <a:pt x="495300" y="113105"/>
                </a:lnTo>
                <a:lnTo>
                  <a:pt x="497840" y="157165"/>
                </a:lnTo>
                <a:lnTo>
                  <a:pt x="500381" y="294162"/>
                </a:lnTo>
                <a:cubicBezTo>
                  <a:pt x="501228" y="366043"/>
                  <a:pt x="502074" y="437923"/>
                  <a:pt x="502921" y="509804"/>
                </a:cubicBezTo>
                <a:cubicBezTo>
                  <a:pt x="503768" y="600618"/>
                  <a:pt x="504614" y="691432"/>
                  <a:pt x="505461" y="782246"/>
                </a:cubicBezTo>
                <a:cubicBezTo>
                  <a:pt x="506307" y="882933"/>
                  <a:pt x="507154" y="983619"/>
                  <a:pt x="508000" y="1084306"/>
                </a:cubicBezTo>
                <a:cubicBezTo>
                  <a:pt x="508847" y="1184932"/>
                  <a:pt x="509693" y="1285558"/>
                  <a:pt x="510540" y="1386184"/>
                </a:cubicBezTo>
                <a:lnTo>
                  <a:pt x="513081" y="1658411"/>
                </a:lnTo>
                <a:cubicBezTo>
                  <a:pt x="513928" y="1730521"/>
                  <a:pt x="514774" y="1802630"/>
                  <a:pt x="515621" y="1874740"/>
                </a:cubicBezTo>
                <a:cubicBezTo>
                  <a:pt x="516468" y="1921386"/>
                  <a:pt x="517314" y="1968032"/>
                  <a:pt x="518161" y="2014678"/>
                </a:cubicBezTo>
                <a:lnTo>
                  <a:pt x="520701" y="2065436"/>
                </a:lnTo>
                <a:lnTo>
                  <a:pt x="523241" y="2023097"/>
                </a:lnTo>
                <a:cubicBezTo>
                  <a:pt x="524088" y="1979696"/>
                  <a:pt x="524934" y="1936294"/>
                  <a:pt x="525781" y="1892893"/>
                </a:cubicBezTo>
                <a:cubicBezTo>
                  <a:pt x="526628" y="1824792"/>
                  <a:pt x="527474" y="1756690"/>
                  <a:pt x="528321" y="1688589"/>
                </a:cubicBezTo>
                <a:cubicBezTo>
                  <a:pt x="529168" y="1602736"/>
                  <a:pt x="530014" y="1516884"/>
                  <a:pt x="530861" y="1431031"/>
                </a:cubicBezTo>
                <a:cubicBezTo>
                  <a:pt x="531708" y="1336024"/>
                  <a:pt x="532554" y="1241018"/>
                  <a:pt x="533401" y="1146011"/>
                </a:cubicBezTo>
                <a:cubicBezTo>
                  <a:pt x="534248" y="1051236"/>
                  <a:pt x="535094" y="956462"/>
                  <a:pt x="535941" y="861687"/>
                </a:cubicBezTo>
                <a:cubicBezTo>
                  <a:pt x="536788" y="776385"/>
                  <a:pt x="537634" y="691083"/>
                  <a:pt x="538481" y="605781"/>
                </a:cubicBezTo>
                <a:cubicBezTo>
                  <a:pt x="539328" y="538147"/>
                  <a:pt x="540174" y="470513"/>
                  <a:pt x="541021" y="402879"/>
                </a:cubicBezTo>
                <a:cubicBezTo>
                  <a:pt x="541868" y="359270"/>
                  <a:pt x="542714" y="315662"/>
                  <a:pt x="543561" y="272053"/>
                </a:cubicBezTo>
                <a:lnTo>
                  <a:pt x="546101" y="225072"/>
                </a:lnTo>
                <a:lnTo>
                  <a:pt x="548641" y="265346"/>
                </a:lnTo>
                <a:cubicBezTo>
                  <a:pt x="549488" y="306132"/>
                  <a:pt x="550334" y="346919"/>
                  <a:pt x="551181" y="387705"/>
                </a:cubicBezTo>
                <a:cubicBezTo>
                  <a:pt x="552028" y="451481"/>
                  <a:pt x="552874" y="515256"/>
                  <a:pt x="553721" y="579032"/>
                </a:cubicBezTo>
                <a:cubicBezTo>
                  <a:pt x="554568" y="659240"/>
                  <a:pt x="555414" y="739448"/>
                  <a:pt x="556261" y="819656"/>
                </a:cubicBezTo>
                <a:cubicBezTo>
                  <a:pt x="557108" y="908232"/>
                  <a:pt x="557954" y="996807"/>
                  <a:pt x="558801" y="1085383"/>
                </a:cubicBezTo>
                <a:cubicBezTo>
                  <a:pt x="559648" y="1173564"/>
                  <a:pt x="560494" y="1261746"/>
                  <a:pt x="561341" y="1349927"/>
                </a:cubicBezTo>
                <a:cubicBezTo>
                  <a:pt x="562188" y="1429125"/>
                  <a:pt x="563034" y="1508324"/>
                  <a:pt x="563881" y="1587522"/>
                </a:cubicBezTo>
                <a:cubicBezTo>
                  <a:pt x="564728" y="1650159"/>
                  <a:pt x="565574" y="1712797"/>
                  <a:pt x="566421" y="1775434"/>
                </a:cubicBezTo>
                <a:cubicBezTo>
                  <a:pt x="567268" y="1815672"/>
                  <a:pt x="568114" y="1855910"/>
                  <a:pt x="568961" y="1896148"/>
                </a:cubicBezTo>
                <a:lnTo>
                  <a:pt x="571501" y="1938994"/>
                </a:lnTo>
                <a:lnTo>
                  <a:pt x="574041" y="1901088"/>
                </a:lnTo>
                <a:cubicBezTo>
                  <a:pt x="574888" y="1863219"/>
                  <a:pt x="575734" y="1825350"/>
                  <a:pt x="576581" y="1787481"/>
                </a:cubicBezTo>
                <a:cubicBezTo>
                  <a:pt x="577428" y="1728500"/>
                  <a:pt x="578274" y="1669520"/>
                  <a:pt x="579121" y="1610539"/>
                </a:cubicBezTo>
                <a:cubicBezTo>
                  <a:pt x="579968" y="1536559"/>
                  <a:pt x="580814" y="1462580"/>
                  <a:pt x="581661" y="1388600"/>
                </a:cubicBezTo>
                <a:cubicBezTo>
                  <a:pt x="582508" y="1307093"/>
                  <a:pt x="583354" y="1225586"/>
                  <a:pt x="584201" y="1144079"/>
                </a:cubicBezTo>
                <a:cubicBezTo>
                  <a:pt x="585048" y="1063120"/>
                  <a:pt x="585894" y="982160"/>
                  <a:pt x="586741" y="901201"/>
                </a:cubicBezTo>
                <a:cubicBezTo>
                  <a:pt x="587588" y="828665"/>
                  <a:pt x="588434" y="756129"/>
                  <a:pt x="589281" y="683593"/>
                </a:cubicBezTo>
                <a:cubicBezTo>
                  <a:pt x="590128" y="626389"/>
                  <a:pt x="590974" y="569184"/>
                  <a:pt x="591821" y="511980"/>
                </a:cubicBezTo>
                <a:cubicBezTo>
                  <a:pt x="592668" y="475390"/>
                  <a:pt x="593514" y="438799"/>
                  <a:pt x="594361" y="402209"/>
                </a:cubicBezTo>
                <a:lnTo>
                  <a:pt x="596901" y="363789"/>
                </a:lnTo>
                <a:lnTo>
                  <a:pt x="599441" y="399073"/>
                </a:lnTo>
                <a:cubicBezTo>
                  <a:pt x="600288" y="433773"/>
                  <a:pt x="601134" y="468472"/>
                  <a:pt x="601981" y="503172"/>
                </a:cubicBezTo>
                <a:cubicBezTo>
                  <a:pt x="602828" y="556972"/>
                  <a:pt x="603674" y="610772"/>
                  <a:pt x="604521" y="664572"/>
                </a:cubicBezTo>
                <a:cubicBezTo>
                  <a:pt x="605368" y="731845"/>
                  <a:pt x="606214" y="799119"/>
                  <a:pt x="607061" y="866392"/>
                </a:cubicBezTo>
                <a:cubicBezTo>
                  <a:pt x="607908" y="940311"/>
                  <a:pt x="608754" y="1014230"/>
                  <a:pt x="609601" y="1088149"/>
                </a:cubicBezTo>
                <a:cubicBezTo>
                  <a:pt x="610448" y="1161379"/>
                  <a:pt x="611294" y="1234608"/>
                  <a:pt x="612141" y="1307838"/>
                </a:cubicBezTo>
                <a:cubicBezTo>
                  <a:pt x="612988" y="1373265"/>
                  <a:pt x="613834" y="1438691"/>
                  <a:pt x="614681" y="1504118"/>
                </a:cubicBezTo>
                <a:cubicBezTo>
                  <a:pt x="615528" y="1555542"/>
                  <a:pt x="616374" y="1606967"/>
                  <a:pt x="617221" y="1658391"/>
                </a:cubicBezTo>
                <a:cubicBezTo>
                  <a:pt x="618068" y="1691116"/>
                  <a:pt x="618914" y="1723840"/>
                  <a:pt x="619761" y="1756565"/>
                </a:cubicBezTo>
                <a:lnTo>
                  <a:pt x="622301" y="1790339"/>
                </a:lnTo>
                <a:lnTo>
                  <a:pt x="624841" y="1757885"/>
                </a:lnTo>
                <a:cubicBezTo>
                  <a:pt x="625688" y="1726552"/>
                  <a:pt x="626534" y="1695219"/>
                  <a:pt x="627381" y="1663886"/>
                </a:cubicBezTo>
                <a:cubicBezTo>
                  <a:pt x="628228" y="1615567"/>
                  <a:pt x="629074" y="1567249"/>
                  <a:pt x="629921" y="1518930"/>
                </a:cubicBezTo>
                <a:cubicBezTo>
                  <a:pt x="630768" y="1458730"/>
                  <a:pt x="631614" y="1398531"/>
                  <a:pt x="632461" y="1338331"/>
                </a:cubicBezTo>
                <a:cubicBezTo>
                  <a:pt x="633308" y="1272394"/>
                  <a:pt x="634154" y="1206456"/>
                  <a:pt x="635001" y="1140519"/>
                </a:cubicBezTo>
                <a:cubicBezTo>
                  <a:pt x="635848" y="1075401"/>
                  <a:pt x="636694" y="1010282"/>
                  <a:pt x="637541" y="945164"/>
                </a:cubicBezTo>
                <a:cubicBezTo>
                  <a:pt x="638388" y="887179"/>
                  <a:pt x="639234" y="829194"/>
                  <a:pt x="640081" y="771209"/>
                </a:cubicBezTo>
                <a:cubicBezTo>
                  <a:pt x="640928" y="725819"/>
                  <a:pt x="641774" y="680428"/>
                  <a:pt x="642621" y="635038"/>
                </a:cubicBezTo>
                <a:cubicBezTo>
                  <a:pt x="643468" y="606335"/>
                  <a:pt x="644314" y="577631"/>
                  <a:pt x="645161" y="548928"/>
                </a:cubicBezTo>
                <a:lnTo>
                  <a:pt x="647701" y="519952"/>
                </a:lnTo>
                <a:lnTo>
                  <a:pt x="650241" y="549416"/>
                </a:lnTo>
                <a:cubicBezTo>
                  <a:pt x="651088" y="577239"/>
                  <a:pt x="651934" y="605061"/>
                  <a:pt x="652781" y="632884"/>
                </a:cubicBezTo>
                <a:cubicBezTo>
                  <a:pt x="653628" y="675510"/>
                  <a:pt x="654474" y="718136"/>
                  <a:pt x="655321" y="760762"/>
                </a:cubicBezTo>
                <a:cubicBezTo>
                  <a:pt x="656168" y="813635"/>
                  <a:pt x="657014" y="866507"/>
                  <a:pt x="657861" y="919380"/>
                </a:cubicBezTo>
                <a:cubicBezTo>
                  <a:pt x="658708" y="977068"/>
                  <a:pt x="659554" y="1034757"/>
                  <a:pt x="660401" y="1092445"/>
                </a:cubicBezTo>
                <a:cubicBezTo>
                  <a:pt x="661248" y="1149200"/>
                  <a:pt x="662094" y="1205955"/>
                  <a:pt x="662941" y="1262710"/>
                </a:cubicBezTo>
                <a:cubicBezTo>
                  <a:pt x="663788" y="1313039"/>
                  <a:pt x="664634" y="1363368"/>
                  <a:pt x="665481" y="1413697"/>
                </a:cubicBezTo>
                <a:cubicBezTo>
                  <a:pt x="666328" y="1452895"/>
                  <a:pt x="667174" y="1492092"/>
                  <a:pt x="668021" y="1531290"/>
                </a:cubicBezTo>
                <a:cubicBezTo>
                  <a:pt x="668868" y="1555879"/>
                  <a:pt x="669714" y="1580468"/>
                  <a:pt x="670561" y="1605057"/>
                </a:cubicBezTo>
                <a:lnTo>
                  <a:pt x="673101" y="1629160"/>
                </a:lnTo>
                <a:lnTo>
                  <a:pt x="675641" y="1602796"/>
                </a:lnTo>
                <a:cubicBezTo>
                  <a:pt x="676488" y="1578571"/>
                  <a:pt x="677334" y="1554346"/>
                  <a:pt x="678181" y="1530121"/>
                </a:cubicBezTo>
                <a:cubicBezTo>
                  <a:pt x="679028" y="1493310"/>
                  <a:pt x="679874" y="1456498"/>
                  <a:pt x="680721" y="1419687"/>
                </a:cubicBezTo>
                <a:cubicBezTo>
                  <a:pt x="681568" y="1374280"/>
                  <a:pt x="682414" y="1328874"/>
                  <a:pt x="683261" y="1283467"/>
                </a:cubicBezTo>
                <a:cubicBezTo>
                  <a:pt x="684108" y="1234166"/>
                  <a:pt x="684954" y="1184864"/>
                  <a:pt x="685801" y="1135563"/>
                </a:cubicBezTo>
                <a:cubicBezTo>
                  <a:pt x="686648" y="1087294"/>
                  <a:pt x="687494" y="1039025"/>
                  <a:pt x="688341" y="990756"/>
                </a:cubicBezTo>
                <a:cubicBezTo>
                  <a:pt x="689188" y="948179"/>
                  <a:pt x="690034" y="905602"/>
                  <a:pt x="690881" y="863025"/>
                </a:cubicBezTo>
                <a:cubicBezTo>
                  <a:pt x="691728" y="830083"/>
                  <a:pt x="692574" y="797140"/>
                  <a:pt x="693421" y="764198"/>
                </a:cubicBezTo>
                <a:lnTo>
                  <a:pt x="695961" y="702864"/>
                </a:lnTo>
                <a:lnTo>
                  <a:pt x="698501" y="683635"/>
                </a:lnTo>
                <a:lnTo>
                  <a:pt x="701041" y="706836"/>
                </a:lnTo>
                <a:lnTo>
                  <a:pt x="703581" y="768622"/>
                </a:lnTo>
                <a:cubicBezTo>
                  <a:pt x="704428" y="799585"/>
                  <a:pt x="705274" y="830549"/>
                  <a:pt x="706121" y="861512"/>
                </a:cubicBezTo>
                <a:cubicBezTo>
                  <a:pt x="706968" y="899428"/>
                  <a:pt x="707814" y="937343"/>
                  <a:pt x="708661" y="975259"/>
                </a:cubicBezTo>
                <a:cubicBezTo>
                  <a:pt x="709508" y="1016163"/>
                  <a:pt x="710354" y="1057066"/>
                  <a:pt x="711201" y="1097970"/>
                </a:cubicBezTo>
                <a:cubicBezTo>
                  <a:pt x="712048" y="1137759"/>
                  <a:pt x="712894" y="1177549"/>
                  <a:pt x="713741" y="1217338"/>
                </a:cubicBezTo>
                <a:cubicBezTo>
                  <a:pt x="714588" y="1252186"/>
                  <a:pt x="715434" y="1287033"/>
                  <a:pt x="716281" y="1321881"/>
                </a:cubicBezTo>
                <a:cubicBezTo>
                  <a:pt x="717128" y="1348599"/>
                  <a:pt x="717974" y="1375318"/>
                  <a:pt x="718821" y="1402036"/>
                </a:cubicBezTo>
                <a:lnTo>
                  <a:pt x="721361" y="1451037"/>
                </a:lnTo>
                <a:lnTo>
                  <a:pt x="723901" y="1465464"/>
                </a:lnTo>
                <a:lnTo>
                  <a:pt x="726441" y="1445442"/>
                </a:lnTo>
                <a:lnTo>
                  <a:pt x="728981" y="1394479"/>
                </a:lnTo>
                <a:cubicBezTo>
                  <a:pt x="729828" y="1369310"/>
                  <a:pt x="730674" y="1344140"/>
                  <a:pt x="731521" y="1318971"/>
                </a:cubicBezTo>
                <a:cubicBezTo>
                  <a:pt x="732368" y="1288459"/>
                  <a:pt x="733214" y="1257948"/>
                  <a:pt x="734061" y="1227436"/>
                </a:cubicBezTo>
                <a:cubicBezTo>
                  <a:pt x="734908" y="1194816"/>
                  <a:pt x="735754" y="1162195"/>
                  <a:pt x="736601" y="1129575"/>
                </a:cubicBezTo>
                <a:cubicBezTo>
                  <a:pt x="737448" y="1098133"/>
                  <a:pt x="738294" y="1066690"/>
                  <a:pt x="739141" y="1035248"/>
                </a:cubicBezTo>
                <a:cubicBezTo>
                  <a:pt x="739988" y="1007994"/>
                  <a:pt x="740834" y="980740"/>
                  <a:pt x="741681" y="953486"/>
                </a:cubicBezTo>
                <a:lnTo>
                  <a:pt x="744222" y="891630"/>
                </a:lnTo>
                <a:lnTo>
                  <a:pt x="746761" y="854680"/>
                </a:lnTo>
                <a:lnTo>
                  <a:pt x="749301" y="844911"/>
                </a:lnTo>
                <a:lnTo>
                  <a:pt x="751841" y="861784"/>
                </a:lnTo>
                <a:lnTo>
                  <a:pt x="754381" y="902146"/>
                </a:lnTo>
                <a:lnTo>
                  <a:pt x="756922" y="960686"/>
                </a:lnTo>
                <a:cubicBezTo>
                  <a:pt x="757768" y="983987"/>
                  <a:pt x="758615" y="1007289"/>
                  <a:pt x="759461" y="1030590"/>
                </a:cubicBezTo>
                <a:cubicBezTo>
                  <a:pt x="760308" y="1055161"/>
                  <a:pt x="761154" y="1079733"/>
                  <a:pt x="762001" y="1104304"/>
                </a:cubicBez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cubicBezTo>
                  <a:pt x="966046" y="1106534"/>
                  <a:pt x="966892" y="1085730"/>
                  <a:pt x="967739" y="1064927"/>
                </a:cubicBezTo>
                <a:lnTo>
                  <a:pt x="970279" y="1006066"/>
                </a:lnTo>
                <a:lnTo>
                  <a:pt x="972819" y="956755"/>
                </a:lnTo>
                <a:lnTo>
                  <a:pt x="975359" y="922156"/>
                </a:lnTo>
                <a:lnTo>
                  <a:pt x="977899" y="906046"/>
                </a:lnTo>
                <a:lnTo>
                  <a:pt x="980439" y="910403"/>
                </a:lnTo>
                <a:lnTo>
                  <a:pt x="982979" y="935171"/>
                </a:lnTo>
                <a:lnTo>
                  <a:pt x="985519" y="978232"/>
                </a:lnTo>
                <a:lnTo>
                  <a:pt x="988059" y="1035587"/>
                </a:lnTo>
                <a:cubicBezTo>
                  <a:pt x="988906" y="1057635"/>
                  <a:pt x="989752" y="1079683"/>
                  <a:pt x="990599" y="1101731"/>
                </a:cubicBezTo>
                <a:cubicBezTo>
                  <a:pt x="991446" y="1124551"/>
                  <a:pt x="992292" y="1147372"/>
                  <a:pt x="993139" y="1170192"/>
                </a:cubicBezTo>
                <a:lnTo>
                  <a:pt x="995679" y="1234172"/>
                </a:lnTo>
                <a:lnTo>
                  <a:pt x="998219" y="1287234"/>
                </a:lnTo>
                <a:lnTo>
                  <a:pt x="1000759" y="1323956"/>
                </a:lnTo>
                <a:lnTo>
                  <a:pt x="1003299" y="1340491"/>
                </a:lnTo>
                <a:lnTo>
                  <a:pt x="1005839" y="1334977"/>
                </a:lnTo>
                <a:lnTo>
                  <a:pt x="1008379" y="1307739"/>
                </a:lnTo>
                <a:lnTo>
                  <a:pt x="1010919" y="1261283"/>
                </a:lnTo>
                <a:lnTo>
                  <a:pt x="1013459" y="1200057"/>
                </a:lnTo>
                <a:cubicBezTo>
                  <a:pt x="1014306" y="1176713"/>
                  <a:pt x="1015152" y="1153368"/>
                  <a:pt x="1015999" y="1130024"/>
                </a:cubicBezTo>
                <a:cubicBezTo>
                  <a:pt x="1016845" y="1106039"/>
                  <a:pt x="1017692" y="1082053"/>
                  <a:pt x="1018538" y="1058068"/>
                </a:cubicBezTo>
                <a:lnTo>
                  <a:pt x="1021078" y="991313"/>
                </a:lnTo>
                <a:lnTo>
                  <a:pt x="1023618" y="936402"/>
                </a:lnTo>
                <a:lnTo>
                  <a:pt x="1026158" y="898833"/>
                </a:lnTo>
                <a:lnTo>
                  <a:pt x="1028698" y="882399"/>
                </a:lnTo>
                <a:lnTo>
                  <a:pt x="1031238" y="888802"/>
                </a:lnTo>
                <a:lnTo>
                  <a:pt x="1033778" y="917473"/>
                </a:lnTo>
                <a:lnTo>
                  <a:pt x="1036318" y="965626"/>
                </a:lnTo>
                <a:lnTo>
                  <a:pt x="1038858" y="1028533"/>
                </a:lnTo>
                <a:cubicBezTo>
                  <a:pt x="1039705" y="1052352"/>
                  <a:pt x="1040551" y="1076172"/>
                  <a:pt x="1041398" y="1099991"/>
                </a:cubicBezTo>
                <a:cubicBezTo>
                  <a:pt x="1042245" y="1124309"/>
                  <a:pt x="1043091" y="1148627"/>
                  <a:pt x="1043938" y="1172945"/>
                </a:cubicBezTo>
                <a:cubicBezTo>
                  <a:pt x="1044785" y="1195361"/>
                  <a:pt x="1045631" y="1217777"/>
                  <a:pt x="1046478" y="1240193"/>
                </a:cubicBezTo>
                <a:lnTo>
                  <a:pt x="1049018" y="1295104"/>
                </a:lnTo>
                <a:lnTo>
                  <a:pt x="1051558" y="1332283"/>
                </a:lnTo>
                <a:lnTo>
                  <a:pt x="1054098" y="1348106"/>
                </a:lnTo>
                <a:lnTo>
                  <a:pt x="1056638" y="1341079"/>
                </a:lnTo>
                <a:lnTo>
                  <a:pt x="1059178" y="1311979"/>
                </a:lnTo>
                <a:lnTo>
                  <a:pt x="1061718" y="1263767"/>
                </a:lnTo>
                <a:lnTo>
                  <a:pt x="1064258" y="1201287"/>
                </a:lnTo>
                <a:cubicBezTo>
                  <a:pt x="1065105" y="1177781"/>
                  <a:pt x="1065951" y="1154276"/>
                  <a:pt x="1066798" y="1130770"/>
                </a:cubicBezTo>
                <a:cubicBezTo>
                  <a:pt x="1067645" y="1106916"/>
                  <a:pt x="1068491" y="1083063"/>
                  <a:pt x="1069338" y="1059209"/>
                </a:cubicBezTo>
                <a:cubicBezTo>
                  <a:pt x="1070185" y="1037357"/>
                  <a:pt x="1071031" y="1015504"/>
                  <a:pt x="1071878" y="993652"/>
                </a:cubicBezTo>
                <a:lnTo>
                  <a:pt x="1074418" y="940504"/>
                </a:lnTo>
                <a:lnTo>
                  <a:pt x="1076958" y="904889"/>
                </a:lnTo>
                <a:lnTo>
                  <a:pt x="1079498" y="890155"/>
                </a:lnTo>
                <a:lnTo>
                  <a:pt x="1082038" y="897553"/>
                </a:lnTo>
                <a:lnTo>
                  <a:pt x="1084577" y="926130"/>
                </a:lnTo>
                <a:lnTo>
                  <a:pt x="1087117" y="972849"/>
                </a:lnTo>
                <a:lnTo>
                  <a:pt x="1089657" y="1032913"/>
                </a:lnTo>
                <a:cubicBezTo>
                  <a:pt x="1090504" y="1055362"/>
                  <a:pt x="1091350" y="1077812"/>
                  <a:pt x="1092197" y="1100261"/>
                </a:cubicBezTo>
                <a:cubicBezTo>
                  <a:pt x="1093044" y="1122902"/>
                  <a:pt x="1093890" y="1145544"/>
                  <a:pt x="1094737" y="1168185"/>
                </a:cubicBezTo>
                <a:lnTo>
                  <a:pt x="1097277" y="1230010"/>
                </a:lnTo>
                <a:lnTo>
                  <a:pt x="1099817" y="1279753"/>
                </a:lnTo>
                <a:lnTo>
                  <a:pt x="1102357" y="1312711"/>
                </a:lnTo>
                <a:lnTo>
                  <a:pt x="1104897" y="1325913"/>
                </a:lnTo>
                <a:lnTo>
                  <a:pt x="1107437" y="1318386"/>
                </a:lnTo>
                <a:lnTo>
                  <a:pt x="1109977" y="1291220"/>
                </a:lnTo>
                <a:lnTo>
                  <a:pt x="1112517" y="1247429"/>
                </a:lnTo>
                <a:lnTo>
                  <a:pt x="1115057" y="1191616"/>
                </a:lnTo>
                <a:cubicBezTo>
                  <a:pt x="1115904" y="1170906"/>
                  <a:pt x="1116750" y="1150195"/>
                  <a:pt x="1117597" y="1129485"/>
                </a:cubicBez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2070428" y="111438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a:solidFill>
                <a:srgbClr val="000000"/>
              </a:solidFill>
              <a:ea typeface="宋体" pitchFamily="2" charset="-122"/>
            </a:endParaRPr>
          </a:p>
        </p:txBody>
      </p:sp>
      <p:sp>
        <p:nvSpPr>
          <p:cNvPr id="8" name="标题 1"/>
          <p:cNvSpPr>
            <a:spLocks noGrp="1"/>
          </p:cNvSpPr>
          <p:nvPr>
            <p:ph type="title"/>
          </p:nvPr>
        </p:nvSpPr>
        <p:spPr>
          <a:xfrm>
            <a:off x="1142976" y="500042"/>
            <a:ext cx="6715172" cy="846158"/>
          </a:xfrm>
        </p:spPr>
        <p:txBody>
          <a:bodyPr>
            <a:normAutofit/>
          </a:bodyPr>
          <a:lstStyle>
            <a:lvl1pPr>
              <a:defRPr sz="3200"/>
            </a:lvl1pPr>
          </a:lstStyle>
          <a:p>
            <a:r>
              <a:rPr lang="zh-CN" altLang="en-US" dirty="0" smtClean="0"/>
              <a:t>单击此处编辑母版标题样式</a:t>
            </a:r>
            <a:endParaRPr lang="zh-CN" altLang="en-US" dirty="0"/>
          </a:p>
        </p:txBody>
      </p:sp>
      <p:sp>
        <p:nvSpPr>
          <p:cNvPr id="9" name="内容占位符 2"/>
          <p:cNvSpPr>
            <a:spLocks noGrp="1"/>
          </p:cNvSpPr>
          <p:nvPr>
            <p:ph idx="1"/>
          </p:nvPr>
        </p:nvSpPr>
        <p:spPr>
          <a:xfrm>
            <a:off x="457200" y="1600200"/>
            <a:ext cx="8229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101527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16/5/26</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zh-CN" altLang="en-US" sz="2000" dirty="0">
              <a:solidFill>
                <a:srgbClr val="000000"/>
              </a:solidFill>
              <a:ea typeface="宋体" pitchFamily="2" charset="-122"/>
            </a:endParaRPr>
          </a:p>
        </p:txBody>
      </p:sp>
      <p:sp>
        <p:nvSpPr>
          <p:cNvPr id="4" name="灯片编号占位符 3"/>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0C913308-F349-4B6D-A68A-DD1791B4A57B}" type="slidenum">
              <a:rPr lang="zh-CN" altLang="en-US" sz="2000">
                <a:solidFill>
                  <a:srgbClr val="000000"/>
                </a:solidFill>
                <a:ea typeface="宋体" pitchFamily="2" charset="-122"/>
              </a:rPr>
              <a:pPr fontAlgn="base">
                <a:spcBef>
                  <a:spcPct val="0"/>
                </a:spcBef>
                <a:spcAft>
                  <a:spcPct val="0"/>
                </a:spcAft>
              </a:pPr>
              <a:t>‹#›</a:t>
            </a:fld>
            <a:endParaRPr lang="zh-CN" altLang="en-US" sz="2000">
              <a:solidFill>
                <a:srgbClr val="000000"/>
              </a:solidFill>
              <a:ea typeface="宋体" pitchFamily="2" charset="-122"/>
            </a:endParaRPr>
          </a:p>
        </p:txBody>
      </p:sp>
      <p:sp>
        <p:nvSpPr>
          <p:cNvPr id="5" name="CoS"/>
          <p:cNvSpPr/>
          <p:nvPr userDrawn="1"/>
        </p:nvSpPr>
        <p:spPr>
          <a:xfrm>
            <a:off x="8380517" y="6572272"/>
            <a:ext cx="763484" cy="214290"/>
          </a:xfrm>
          <a:custGeom>
            <a:avLst/>
            <a:gdLst/>
            <a:ahLst/>
            <a:cxnLst/>
            <a:rect l="0" t="0" r="0" b="0"/>
            <a:pathLst>
              <a:path w="1269996"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lnTo>
                  <a:pt x="50800" y="1114565"/>
                </a:lnTo>
                <a:lnTo>
                  <a:pt x="53339" y="1191490"/>
                </a:lnTo>
                <a:lnTo>
                  <a:pt x="55880" y="1267811"/>
                </a:lnTo>
                <a:lnTo>
                  <a:pt x="58419" y="1335027"/>
                </a:lnTo>
                <a:lnTo>
                  <a:pt x="60960" y="1384963"/>
                </a:lnTo>
                <a:lnTo>
                  <a:pt x="63500" y="1410734"/>
                </a:lnTo>
                <a:lnTo>
                  <a:pt x="66039" y="1407611"/>
                </a:lnTo>
                <a:lnTo>
                  <a:pt x="68580" y="1373708"/>
                </a:lnTo>
                <a:lnTo>
                  <a:pt x="71119" y="1310376"/>
                </a:lnTo>
                <a:lnTo>
                  <a:pt x="73659" y="1222262"/>
                </a:lnTo>
                <a:lnTo>
                  <a:pt x="76200" y="1117006"/>
                </a:lnTo>
                <a:lnTo>
                  <a:pt x="78739" y="1004584"/>
                </a:lnTo>
                <a:lnTo>
                  <a:pt x="81280" y="896360"/>
                </a:lnTo>
                <a:lnTo>
                  <a:pt x="83819" y="803931"/>
                </a:lnTo>
                <a:lnTo>
                  <a:pt x="86359" y="737889"/>
                </a:lnTo>
                <a:lnTo>
                  <a:pt x="88900" y="706633"/>
                </a:lnTo>
                <a:lnTo>
                  <a:pt x="91439" y="715350"/>
                </a:lnTo>
                <a:lnTo>
                  <a:pt x="93979" y="765297"/>
                </a:lnTo>
                <a:lnTo>
                  <a:pt x="96519" y="853478"/>
                </a:lnTo>
                <a:lnTo>
                  <a:pt x="99059" y="972745"/>
                </a:lnTo>
                <a:lnTo>
                  <a:pt x="101600" y="1112365"/>
                </a:lnTo>
                <a:lnTo>
                  <a:pt x="104139" y="1258978"/>
                </a:lnTo>
                <a:lnTo>
                  <a:pt x="106679" y="1397883"/>
                </a:lnTo>
                <a:lnTo>
                  <a:pt x="109219" y="1514520"/>
                </a:lnTo>
                <a:lnTo>
                  <a:pt x="111759" y="1595990"/>
                </a:lnTo>
                <a:lnTo>
                  <a:pt x="114300" y="1632475"/>
                </a:lnTo>
                <a:lnTo>
                  <a:pt x="116839" y="1618377"/>
                </a:lnTo>
                <a:lnTo>
                  <a:pt x="119379" y="1553071"/>
                </a:lnTo>
                <a:lnTo>
                  <a:pt x="121919" y="1441157"/>
                </a:lnTo>
                <a:lnTo>
                  <a:pt x="124459" y="1292186"/>
                </a:lnTo>
                <a:lnTo>
                  <a:pt x="126999" y="1119857"/>
                </a:lnTo>
                <a:lnTo>
                  <a:pt x="129539" y="940755"/>
                </a:lnTo>
                <a:lnTo>
                  <a:pt x="132079" y="772747"/>
                </a:lnTo>
                <a:lnTo>
                  <a:pt x="134619" y="633193"/>
                </a:lnTo>
                <a:lnTo>
                  <a:pt x="137159" y="537151"/>
                </a:lnTo>
                <a:lnTo>
                  <a:pt x="139699" y="495758"/>
                </a:lnTo>
                <a:lnTo>
                  <a:pt x="142239" y="514966"/>
                </a:lnTo>
                <a:lnTo>
                  <a:pt x="144779" y="594772"/>
                </a:lnTo>
                <a:lnTo>
                  <a:pt x="147319" y="729036"/>
                </a:lnTo>
                <a:lnTo>
                  <a:pt x="149859" y="905921"/>
                </a:lnTo>
                <a:lnTo>
                  <a:pt x="152399" y="1108929"/>
                </a:lnTo>
                <a:lnTo>
                  <a:pt x="154939" y="1318445"/>
                </a:lnTo>
                <a:lnTo>
                  <a:pt x="157479" y="1513643"/>
                </a:lnTo>
                <a:lnTo>
                  <a:pt x="160019" y="1674559"/>
                </a:lnTo>
                <a:lnTo>
                  <a:pt x="162559" y="1784144"/>
                </a:lnTo>
                <a:lnTo>
                  <a:pt x="165099" y="1830065"/>
                </a:lnTo>
                <a:lnTo>
                  <a:pt x="167639" y="1806072"/>
                </a:lnTo>
                <a:lnTo>
                  <a:pt x="170179" y="1712785"/>
                </a:lnTo>
                <a:lnTo>
                  <a:pt x="172719" y="1557804"/>
                </a:lnTo>
                <a:lnTo>
                  <a:pt x="175259" y="1355108"/>
                </a:lnTo>
                <a:lnTo>
                  <a:pt x="177799" y="1123796"/>
                </a:lnTo>
                <a:lnTo>
                  <a:pt x="180339" y="886284"/>
                </a:lnTo>
                <a:lnTo>
                  <a:pt x="182879" y="666119"/>
                </a:lnTo>
                <a:lnTo>
                  <a:pt x="185419" y="485638"/>
                </a:lnTo>
                <a:lnTo>
                  <a:pt x="187959" y="363693"/>
                </a:lnTo>
                <a:lnTo>
                  <a:pt x="190499" y="313682"/>
                </a:lnTo>
                <a:lnTo>
                  <a:pt x="193039" y="342089"/>
                </a:lnTo>
                <a:lnTo>
                  <a:pt x="195579" y="447692"/>
                </a:lnTo>
                <a:lnTo>
                  <a:pt x="198119" y="621530"/>
                </a:lnTo>
                <a:lnTo>
                  <a:pt x="200659" y="847652"/>
                </a:lnTo>
                <a:lnTo>
                  <a:pt x="203199" y="1104582"/>
                </a:lnTo>
                <a:lnTo>
                  <a:pt x="205739" y="1367364"/>
                </a:lnTo>
                <a:lnTo>
                  <a:pt x="208279" y="1609999"/>
                </a:lnTo>
                <a:lnTo>
                  <a:pt x="210819" y="1808029"/>
                </a:lnTo>
                <a:lnTo>
                  <a:pt x="213359" y="1941009"/>
                </a:lnTo>
                <a:lnTo>
                  <a:pt x="215899" y="1994622"/>
                </a:lnTo>
                <a:lnTo>
                  <a:pt x="218439" y="1962214"/>
                </a:lnTo>
                <a:lnTo>
                  <a:pt x="220979" y="1845584"/>
                </a:lnTo>
                <a:lnTo>
                  <a:pt x="223519" y="1654943"/>
                </a:lnTo>
                <a:lnTo>
                  <a:pt x="226059" y="1408025"/>
                </a:lnTo>
                <a:lnTo>
                  <a:pt x="228600" y="1128434"/>
                </a:lnTo>
                <a:lnTo>
                  <a:pt x="231139" y="843379"/>
                </a:lnTo>
                <a:lnTo>
                  <a:pt x="233679" y="581014"/>
                </a:lnTo>
                <a:lnTo>
                  <a:pt x="236219" y="367644"/>
                </a:lnTo>
                <a:lnTo>
                  <a:pt x="238760" y="225078"/>
                </a:lnTo>
                <a:lnTo>
                  <a:pt x="241300" y="168398"/>
                </a:lnTo>
                <a:lnTo>
                  <a:pt x="243839" y="204361"/>
                </a:lnTo>
                <a:lnTo>
                  <a:pt x="246380" y="330619"/>
                </a:lnTo>
                <a:lnTo>
                  <a:pt x="248920" y="535836"/>
                </a:lnTo>
                <a:lnTo>
                  <a:pt x="251460" y="800706"/>
                </a:lnTo>
                <a:lnTo>
                  <a:pt x="254000" y="1099769"/>
                </a:lnTo>
                <a:lnTo>
                  <a:pt x="256540" y="1403872"/>
                </a:lnTo>
                <a:lnTo>
                  <a:pt x="259080" y="1683026"/>
                </a:lnTo>
                <a:lnTo>
                  <a:pt x="261620" y="1909372"/>
                </a:lnTo>
                <a:lnTo>
                  <a:pt x="264160" y="2059974"/>
                </a:lnTo>
                <a:lnTo>
                  <a:pt x="266700" y="2119153"/>
                </a:lnTo>
                <a:lnTo>
                  <a:pt x="269240" y="2080114"/>
                </a:lnTo>
                <a:lnTo>
                  <a:pt x="271780" y="1945716"/>
                </a:lnTo>
                <a:lnTo>
                  <a:pt x="274320" y="1728283"/>
                </a:lnTo>
                <a:lnTo>
                  <a:pt x="276860" y="1448476"/>
                </a:lnTo>
                <a:lnTo>
                  <a:pt x="279400" y="1133315"/>
                </a:lnTo>
                <a:lnTo>
                  <a:pt x="281940" y="813569"/>
                </a:lnTo>
                <a:lnTo>
                  <a:pt x="284480" y="520728"/>
                </a:lnTo>
                <a:lnTo>
                  <a:pt x="287020" y="283896"/>
                </a:lnTo>
                <a:lnTo>
                  <a:pt x="289560" y="126883"/>
                </a:lnTo>
                <a:lnTo>
                  <a:pt x="292100" y="65803"/>
                </a:lnTo>
                <a:lnTo>
                  <a:pt x="294640" y="107420"/>
                </a:lnTo>
                <a:lnTo>
                  <a:pt x="297180" y="248403"/>
                </a:lnTo>
                <a:lnTo>
                  <a:pt x="299720" y="475585"/>
                </a:lnTo>
                <a:lnTo>
                  <a:pt x="302260" y="767191"/>
                </a:lnTo>
                <a:lnTo>
                  <a:pt x="304800" y="1094938"/>
                </a:lnTo>
                <a:lnTo>
                  <a:pt x="307340" y="1426790"/>
                </a:lnTo>
                <a:lnTo>
                  <a:pt x="309880" y="1730100"/>
                </a:lnTo>
                <a:lnTo>
                  <a:pt x="312420" y="1974839"/>
                </a:lnTo>
                <a:lnTo>
                  <a:pt x="314960" y="2136579"/>
                </a:lnTo>
                <a:lnTo>
                  <a:pt x="317500" y="2198941"/>
                </a:lnTo>
                <a:lnTo>
                  <a:pt x="320040" y="2155259"/>
                </a:lnTo>
                <a:lnTo>
                  <a:pt x="322580" y="2009290"/>
                </a:lnTo>
                <a:lnTo>
                  <a:pt x="325120" y="1774893"/>
                </a:lnTo>
                <a:lnTo>
                  <a:pt x="327660" y="1474712"/>
                </a:lnTo>
                <a:lnTo>
                  <a:pt x="330200" y="1137975"/>
                </a:lnTo>
                <a:lnTo>
                  <a:pt x="332740" y="797639"/>
                </a:lnTo>
                <a:lnTo>
                  <a:pt x="335280" y="487149"/>
                </a:lnTo>
                <a:lnTo>
                  <a:pt x="337820" y="237137"/>
                </a:lnTo>
                <a:lnTo>
                  <a:pt x="340360" y="72388"/>
                </a:lnTo>
                <a:lnTo>
                  <a:pt x="342900" y="9374"/>
                </a:lnTo>
                <a:lnTo>
                  <a:pt x="345440" y="54600"/>
                </a:lnTo>
                <a:lnTo>
                  <a:pt x="347980" y="203934"/>
                </a:lnTo>
                <a:lnTo>
                  <a:pt x="350520" y="442979"/>
                </a:lnTo>
                <a:lnTo>
                  <a:pt x="353060" y="748476"/>
                </a:lnTo>
                <a:lnTo>
                  <a:pt x="355600" y="1090567"/>
                </a:lnTo>
                <a:lnTo>
                  <a:pt x="358140" y="1435733"/>
                </a:lnTo>
                <a:lnTo>
                  <a:pt x="360680" y="1750090"/>
                </a:lnTo>
                <a:lnTo>
                  <a:pt x="363220" y="2002725"/>
                </a:lnTo>
                <a:lnTo>
                  <a:pt x="365760" y="2168757"/>
                </a:lnTo>
                <a:lnTo>
                  <a:pt x="368300" y="2231789"/>
                </a:lnTo>
                <a:lnTo>
                  <a:pt x="370840" y="2185538"/>
                </a:lnTo>
                <a:lnTo>
                  <a:pt x="373380" y="2034461"/>
                </a:lnTo>
                <a:lnTo>
                  <a:pt x="375920" y="1793330"/>
                </a:lnTo>
                <a:lnTo>
                  <a:pt x="378460" y="1485770"/>
                </a:lnTo>
                <a:lnTo>
                  <a:pt x="381000" y="1141945"/>
                </a:lnTo>
                <a:lnTo>
                  <a:pt x="383540" y="795583"/>
                </a:lnTo>
                <a:lnTo>
                  <a:pt x="386080" y="480654"/>
                </a:lnTo>
                <a:lnTo>
                  <a:pt x="388620" y="228025"/>
                </a:lnTo>
                <a:lnTo>
                  <a:pt x="391160" y="62421"/>
                </a:lnTo>
                <a:lnTo>
                  <a:pt x="393700" y="0"/>
                </a:lnTo>
                <a:lnTo>
                  <a:pt x="396240" y="46764"/>
                </a:lnTo>
                <a:lnTo>
                  <a:pt x="398780" y="197984"/>
                </a:lnTo>
                <a:lnTo>
                  <a:pt x="401320" y="438678"/>
                </a:lnTo>
                <a:lnTo>
                  <a:pt x="403860" y="745103"/>
                </a:lnTo>
                <a:lnTo>
                  <a:pt x="406400" y="1087104"/>
                </a:lnTo>
                <a:lnTo>
                  <a:pt x="408940" y="1431095"/>
                </a:lnTo>
                <a:lnTo>
                  <a:pt x="411480" y="1743370"/>
                </a:lnTo>
                <a:lnTo>
                  <a:pt x="414020" y="1993419"/>
                </a:lnTo>
                <a:lnTo>
                  <a:pt x="416560" y="2156922"/>
                </a:lnTo>
                <a:lnTo>
                  <a:pt x="419100" y="2218119"/>
                </a:lnTo>
                <a:lnTo>
                  <a:pt x="421640" y="2171341"/>
                </a:lnTo>
                <a:lnTo>
                  <a:pt x="424180" y="2021532"/>
                </a:lnTo>
                <a:lnTo>
                  <a:pt x="426720" y="1783726"/>
                </a:lnTo>
                <a:lnTo>
                  <a:pt x="429260" y="1481539"/>
                </a:lnTo>
                <a:lnTo>
                  <a:pt x="431800" y="1144807"/>
                </a:lnTo>
                <a:lnTo>
                  <a:pt x="434340" y="806635"/>
                </a:lnTo>
                <a:lnTo>
                  <a:pt x="436880" y="500130"/>
                </a:lnTo>
                <a:lnTo>
                  <a:pt x="439420" y="255142"/>
                </a:lnTo>
                <a:lnTo>
                  <a:pt x="441960" y="95351"/>
                </a:lnTo>
                <a:lnTo>
                  <a:pt x="444500" y="35968"/>
                </a:lnTo>
                <a:lnTo>
                  <a:pt x="447040" y="82282"/>
                </a:lnTo>
                <a:lnTo>
                  <a:pt x="449580" y="229191"/>
                </a:lnTo>
                <a:lnTo>
                  <a:pt x="452120" y="461762"/>
                </a:lnTo>
                <a:lnTo>
                  <a:pt x="454660" y="756749"/>
                </a:lnTo>
                <a:lnTo>
                  <a:pt x="457200" y="1084926"/>
                </a:lnTo>
                <a:lnTo>
                  <a:pt x="459740" y="1413993"/>
                </a:lnTo>
                <a:lnTo>
                  <a:pt x="462280" y="1711766"/>
                </a:lnTo>
                <a:lnTo>
                  <a:pt x="464820" y="1949337"/>
                </a:lnTo>
                <a:lnTo>
                  <a:pt x="467360" y="2103890"/>
                </a:lnTo>
                <a:lnTo>
                  <a:pt x="469900" y="2160901"/>
                </a:lnTo>
                <a:lnTo>
                  <a:pt x="472440" y="2115504"/>
                </a:lnTo>
                <a:lnTo>
                  <a:pt x="474980" y="1972899"/>
                </a:lnTo>
                <a:lnTo>
                  <a:pt x="477520" y="1747771"/>
                </a:lnTo>
                <a:lnTo>
                  <a:pt x="480061" y="1462771"/>
                </a:lnTo>
                <a:lnTo>
                  <a:pt x="482600" y="1146232"/>
                </a:lnTo>
                <a:lnTo>
                  <a:pt x="485140" y="829345"/>
                </a:lnTo>
                <a:lnTo>
                  <a:pt x="487680" y="543074"/>
                </a:lnTo>
                <a:lnTo>
                  <a:pt x="490220" y="315119"/>
                </a:lnTo>
                <a:lnTo>
                  <a:pt x="492761" y="167225"/>
                </a:lnTo>
                <a:lnTo>
                  <a:pt x="495300" y="113105"/>
                </a:lnTo>
                <a:lnTo>
                  <a:pt x="497840" y="157165"/>
                </a:lnTo>
                <a:lnTo>
                  <a:pt x="500381" y="294162"/>
                </a:lnTo>
                <a:lnTo>
                  <a:pt x="502921" y="509804"/>
                </a:lnTo>
                <a:lnTo>
                  <a:pt x="505461" y="782246"/>
                </a:lnTo>
                <a:lnTo>
                  <a:pt x="508000" y="1084306"/>
                </a:lnTo>
                <a:lnTo>
                  <a:pt x="510540" y="1386184"/>
                </a:lnTo>
                <a:lnTo>
                  <a:pt x="513081" y="1658411"/>
                </a:lnTo>
                <a:lnTo>
                  <a:pt x="515621" y="1874740"/>
                </a:lnTo>
                <a:lnTo>
                  <a:pt x="518161" y="2014678"/>
                </a:lnTo>
                <a:lnTo>
                  <a:pt x="520701" y="2065436"/>
                </a:lnTo>
                <a:lnTo>
                  <a:pt x="523241" y="2023097"/>
                </a:lnTo>
                <a:lnTo>
                  <a:pt x="525781" y="1892893"/>
                </a:lnTo>
                <a:lnTo>
                  <a:pt x="528321" y="1688589"/>
                </a:lnTo>
                <a:lnTo>
                  <a:pt x="530861" y="1431031"/>
                </a:lnTo>
                <a:lnTo>
                  <a:pt x="533401" y="1146011"/>
                </a:lnTo>
                <a:lnTo>
                  <a:pt x="535941" y="861687"/>
                </a:lnTo>
                <a:lnTo>
                  <a:pt x="538481" y="605781"/>
                </a:lnTo>
                <a:lnTo>
                  <a:pt x="541021" y="402879"/>
                </a:lnTo>
                <a:lnTo>
                  <a:pt x="543561" y="272053"/>
                </a:lnTo>
                <a:lnTo>
                  <a:pt x="546101" y="225072"/>
                </a:lnTo>
                <a:lnTo>
                  <a:pt x="548641" y="265346"/>
                </a:lnTo>
                <a:lnTo>
                  <a:pt x="551181" y="387705"/>
                </a:lnTo>
                <a:lnTo>
                  <a:pt x="553721" y="579032"/>
                </a:lnTo>
                <a:lnTo>
                  <a:pt x="556261" y="819656"/>
                </a:lnTo>
                <a:lnTo>
                  <a:pt x="558801" y="1085383"/>
                </a:lnTo>
                <a:lnTo>
                  <a:pt x="561341" y="1349927"/>
                </a:lnTo>
                <a:lnTo>
                  <a:pt x="563881" y="1587522"/>
                </a:lnTo>
                <a:lnTo>
                  <a:pt x="566421" y="1775434"/>
                </a:lnTo>
                <a:lnTo>
                  <a:pt x="568961" y="1896148"/>
                </a:lnTo>
                <a:lnTo>
                  <a:pt x="571501" y="1938994"/>
                </a:lnTo>
                <a:lnTo>
                  <a:pt x="574041" y="1901088"/>
                </a:lnTo>
                <a:lnTo>
                  <a:pt x="576581" y="1787481"/>
                </a:lnTo>
                <a:lnTo>
                  <a:pt x="579121" y="1610539"/>
                </a:lnTo>
                <a:lnTo>
                  <a:pt x="581661" y="1388600"/>
                </a:lnTo>
                <a:lnTo>
                  <a:pt x="584201" y="1144079"/>
                </a:lnTo>
                <a:lnTo>
                  <a:pt x="586741" y="901201"/>
                </a:lnTo>
                <a:lnTo>
                  <a:pt x="589281" y="683593"/>
                </a:lnTo>
                <a:lnTo>
                  <a:pt x="591821" y="511980"/>
                </a:lnTo>
                <a:lnTo>
                  <a:pt x="594361" y="402209"/>
                </a:lnTo>
                <a:lnTo>
                  <a:pt x="596901" y="363789"/>
                </a:lnTo>
                <a:lnTo>
                  <a:pt x="599441" y="399073"/>
                </a:lnTo>
                <a:lnTo>
                  <a:pt x="601981" y="503172"/>
                </a:lnTo>
                <a:lnTo>
                  <a:pt x="604521" y="664572"/>
                </a:lnTo>
                <a:lnTo>
                  <a:pt x="607061" y="866392"/>
                </a:lnTo>
                <a:lnTo>
                  <a:pt x="609601" y="1088149"/>
                </a:lnTo>
                <a:lnTo>
                  <a:pt x="612141" y="1307838"/>
                </a:lnTo>
                <a:lnTo>
                  <a:pt x="614681" y="1504118"/>
                </a:lnTo>
                <a:lnTo>
                  <a:pt x="617221" y="1658391"/>
                </a:lnTo>
                <a:lnTo>
                  <a:pt x="619761" y="1756565"/>
                </a:lnTo>
                <a:lnTo>
                  <a:pt x="622301" y="1790339"/>
                </a:lnTo>
                <a:lnTo>
                  <a:pt x="624841" y="1757885"/>
                </a:lnTo>
                <a:lnTo>
                  <a:pt x="627381" y="1663886"/>
                </a:lnTo>
                <a:lnTo>
                  <a:pt x="629921" y="1518930"/>
                </a:lnTo>
                <a:lnTo>
                  <a:pt x="632461" y="1338331"/>
                </a:lnTo>
                <a:lnTo>
                  <a:pt x="635001" y="1140519"/>
                </a:lnTo>
                <a:lnTo>
                  <a:pt x="637541" y="945164"/>
                </a:lnTo>
                <a:lnTo>
                  <a:pt x="640081" y="771209"/>
                </a:lnTo>
                <a:lnTo>
                  <a:pt x="642621" y="635038"/>
                </a:lnTo>
                <a:lnTo>
                  <a:pt x="645161" y="548928"/>
                </a:lnTo>
                <a:lnTo>
                  <a:pt x="647701" y="519952"/>
                </a:lnTo>
                <a:lnTo>
                  <a:pt x="650241" y="549416"/>
                </a:lnTo>
                <a:lnTo>
                  <a:pt x="652781" y="632884"/>
                </a:lnTo>
                <a:lnTo>
                  <a:pt x="655321" y="760762"/>
                </a:lnTo>
                <a:lnTo>
                  <a:pt x="657861" y="919380"/>
                </a:lnTo>
                <a:lnTo>
                  <a:pt x="660401" y="1092445"/>
                </a:lnTo>
                <a:lnTo>
                  <a:pt x="662941" y="1262710"/>
                </a:lnTo>
                <a:lnTo>
                  <a:pt x="665481" y="1413697"/>
                </a:lnTo>
                <a:lnTo>
                  <a:pt x="668021" y="1531290"/>
                </a:lnTo>
                <a:lnTo>
                  <a:pt x="670561" y="1605057"/>
                </a:lnTo>
                <a:lnTo>
                  <a:pt x="673101" y="1629160"/>
                </a:lnTo>
                <a:lnTo>
                  <a:pt x="675641" y="1602796"/>
                </a:lnTo>
                <a:lnTo>
                  <a:pt x="678181" y="1530121"/>
                </a:lnTo>
                <a:lnTo>
                  <a:pt x="680721" y="1419687"/>
                </a:lnTo>
                <a:lnTo>
                  <a:pt x="683261" y="1283467"/>
                </a:lnTo>
                <a:lnTo>
                  <a:pt x="685801" y="1135563"/>
                </a:lnTo>
                <a:lnTo>
                  <a:pt x="688341" y="990756"/>
                </a:lnTo>
                <a:lnTo>
                  <a:pt x="690881" y="863025"/>
                </a:lnTo>
                <a:lnTo>
                  <a:pt x="693421" y="764198"/>
                </a:lnTo>
                <a:lnTo>
                  <a:pt x="695961" y="702864"/>
                </a:lnTo>
                <a:lnTo>
                  <a:pt x="698501" y="683635"/>
                </a:lnTo>
                <a:lnTo>
                  <a:pt x="701041" y="706836"/>
                </a:lnTo>
                <a:lnTo>
                  <a:pt x="703581" y="768622"/>
                </a:lnTo>
                <a:lnTo>
                  <a:pt x="706121" y="861512"/>
                </a:lnTo>
                <a:lnTo>
                  <a:pt x="708661" y="975259"/>
                </a:lnTo>
                <a:lnTo>
                  <a:pt x="711201" y="1097970"/>
                </a:lnTo>
                <a:lnTo>
                  <a:pt x="713741" y="1217338"/>
                </a:lnTo>
                <a:lnTo>
                  <a:pt x="716281" y="1321881"/>
                </a:lnTo>
                <a:lnTo>
                  <a:pt x="718821" y="1402036"/>
                </a:lnTo>
                <a:lnTo>
                  <a:pt x="721361" y="1451037"/>
                </a:lnTo>
                <a:lnTo>
                  <a:pt x="723901" y="1465464"/>
                </a:lnTo>
                <a:lnTo>
                  <a:pt x="726441" y="1445442"/>
                </a:lnTo>
                <a:lnTo>
                  <a:pt x="728981" y="1394479"/>
                </a:lnTo>
                <a:lnTo>
                  <a:pt x="731521" y="1318971"/>
                </a:lnTo>
                <a:lnTo>
                  <a:pt x="734061" y="1227436"/>
                </a:lnTo>
                <a:lnTo>
                  <a:pt x="736601" y="1129575"/>
                </a:lnTo>
                <a:lnTo>
                  <a:pt x="739141" y="1035248"/>
                </a:lnTo>
                <a:lnTo>
                  <a:pt x="741681" y="953486"/>
                </a:lnTo>
                <a:lnTo>
                  <a:pt x="744222" y="891630"/>
                </a:lnTo>
                <a:lnTo>
                  <a:pt x="746761" y="854680"/>
                </a:lnTo>
                <a:lnTo>
                  <a:pt x="749301" y="844911"/>
                </a:lnTo>
                <a:lnTo>
                  <a:pt x="751841" y="861784"/>
                </a:lnTo>
                <a:lnTo>
                  <a:pt x="754381" y="902146"/>
                </a:lnTo>
                <a:lnTo>
                  <a:pt x="756922" y="960686"/>
                </a:lnTo>
                <a:lnTo>
                  <a:pt x="759461" y="1030590"/>
                </a:lnTo>
                <a:lnTo>
                  <a:pt x="762001" y="1104304"/>
                </a:ln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lnTo>
                  <a:pt x="967739" y="1064927"/>
                </a:lnTo>
                <a:lnTo>
                  <a:pt x="970279" y="1006066"/>
                </a:lnTo>
                <a:lnTo>
                  <a:pt x="972819" y="956755"/>
                </a:lnTo>
                <a:lnTo>
                  <a:pt x="975359" y="922156"/>
                </a:lnTo>
                <a:lnTo>
                  <a:pt x="977899" y="906046"/>
                </a:lnTo>
                <a:lnTo>
                  <a:pt x="980439" y="910403"/>
                </a:lnTo>
                <a:lnTo>
                  <a:pt x="982979" y="935171"/>
                </a:lnTo>
                <a:lnTo>
                  <a:pt x="985519" y="978232"/>
                </a:lnTo>
                <a:lnTo>
                  <a:pt x="988059" y="1035587"/>
                </a:lnTo>
                <a:lnTo>
                  <a:pt x="990599" y="1101731"/>
                </a:lnTo>
                <a:lnTo>
                  <a:pt x="993139" y="1170192"/>
                </a:lnTo>
                <a:lnTo>
                  <a:pt x="995679" y="1234172"/>
                </a:lnTo>
                <a:lnTo>
                  <a:pt x="998219" y="1287234"/>
                </a:lnTo>
                <a:lnTo>
                  <a:pt x="1000759" y="1323956"/>
                </a:lnTo>
                <a:lnTo>
                  <a:pt x="1003299" y="1340491"/>
                </a:lnTo>
                <a:lnTo>
                  <a:pt x="1005839" y="1334977"/>
                </a:lnTo>
                <a:lnTo>
                  <a:pt x="1008379" y="1307739"/>
                </a:lnTo>
                <a:lnTo>
                  <a:pt x="1010919" y="1261283"/>
                </a:lnTo>
                <a:lnTo>
                  <a:pt x="1013459" y="1200057"/>
                </a:lnTo>
                <a:lnTo>
                  <a:pt x="1015999" y="1130024"/>
                </a:lnTo>
                <a:lnTo>
                  <a:pt x="1018538" y="1058068"/>
                </a:lnTo>
                <a:lnTo>
                  <a:pt x="1021078" y="991313"/>
                </a:lnTo>
                <a:lnTo>
                  <a:pt x="1023618" y="936402"/>
                </a:lnTo>
                <a:lnTo>
                  <a:pt x="1026158" y="898833"/>
                </a:lnTo>
                <a:lnTo>
                  <a:pt x="1028698" y="882399"/>
                </a:lnTo>
                <a:lnTo>
                  <a:pt x="1031238" y="888802"/>
                </a:lnTo>
                <a:lnTo>
                  <a:pt x="1033778" y="917473"/>
                </a:lnTo>
                <a:lnTo>
                  <a:pt x="1036318" y="965626"/>
                </a:lnTo>
                <a:lnTo>
                  <a:pt x="1038858" y="1028533"/>
                </a:lnTo>
                <a:lnTo>
                  <a:pt x="1041398" y="1099991"/>
                </a:lnTo>
                <a:lnTo>
                  <a:pt x="1043938" y="1172945"/>
                </a:lnTo>
                <a:lnTo>
                  <a:pt x="1046478" y="1240193"/>
                </a:lnTo>
                <a:lnTo>
                  <a:pt x="1049018" y="1295104"/>
                </a:lnTo>
                <a:lnTo>
                  <a:pt x="1051558" y="1332283"/>
                </a:lnTo>
                <a:lnTo>
                  <a:pt x="1054098" y="1348106"/>
                </a:lnTo>
                <a:lnTo>
                  <a:pt x="1056638" y="1341079"/>
                </a:lnTo>
                <a:lnTo>
                  <a:pt x="1059178" y="1311979"/>
                </a:lnTo>
                <a:lnTo>
                  <a:pt x="1061718" y="1263767"/>
                </a:lnTo>
                <a:lnTo>
                  <a:pt x="1064258" y="1201287"/>
                </a:lnTo>
                <a:lnTo>
                  <a:pt x="1066798" y="1130770"/>
                </a:lnTo>
                <a:lnTo>
                  <a:pt x="1069338" y="1059209"/>
                </a:lnTo>
                <a:lnTo>
                  <a:pt x="1071878" y="993652"/>
                </a:lnTo>
                <a:lnTo>
                  <a:pt x="1074418" y="940504"/>
                </a:lnTo>
                <a:lnTo>
                  <a:pt x="1076958" y="904889"/>
                </a:lnTo>
                <a:lnTo>
                  <a:pt x="1079498" y="890155"/>
                </a:lnTo>
                <a:lnTo>
                  <a:pt x="1082038" y="897553"/>
                </a:lnTo>
                <a:lnTo>
                  <a:pt x="1084577" y="926130"/>
                </a:lnTo>
                <a:lnTo>
                  <a:pt x="1087117" y="972849"/>
                </a:lnTo>
                <a:lnTo>
                  <a:pt x="1089657" y="1032913"/>
                </a:lnTo>
                <a:lnTo>
                  <a:pt x="1092197" y="1100261"/>
                </a:lnTo>
                <a:lnTo>
                  <a:pt x="1094737" y="1168185"/>
                </a:lnTo>
                <a:lnTo>
                  <a:pt x="1097277" y="1230010"/>
                </a:lnTo>
                <a:lnTo>
                  <a:pt x="1099817" y="1279753"/>
                </a:lnTo>
                <a:lnTo>
                  <a:pt x="1102357" y="1312711"/>
                </a:lnTo>
                <a:lnTo>
                  <a:pt x="1104897" y="1325913"/>
                </a:lnTo>
                <a:lnTo>
                  <a:pt x="1107437" y="1318386"/>
                </a:lnTo>
                <a:lnTo>
                  <a:pt x="1109977" y="1291220"/>
                </a:lnTo>
                <a:lnTo>
                  <a:pt x="1112517" y="1247429"/>
                </a:lnTo>
                <a:lnTo>
                  <a:pt x="1115057" y="1191616"/>
                </a:lnTo>
                <a:lnTo>
                  <a:pt x="1117597" y="1129485"/>
                </a:ln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1269995" y="111540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a:solidFill>
                <a:srgbClr val="000000"/>
              </a:solidFill>
              <a:ea typeface="宋体" pitchFamily="2" charset="-122"/>
            </a:endParaRPr>
          </a:p>
        </p:txBody>
      </p:sp>
      <p:sp>
        <p:nvSpPr>
          <p:cNvPr id="6" name="CoS"/>
          <p:cNvSpPr/>
          <p:nvPr userDrawn="1"/>
        </p:nvSpPr>
        <p:spPr>
          <a:xfrm flipH="1">
            <a:off x="7072330" y="6622959"/>
            <a:ext cx="1373576" cy="142876"/>
          </a:xfrm>
          <a:custGeom>
            <a:avLst/>
            <a:gdLst>
              <a:gd name="connsiteX0" fmla="*/ 0 w 2024254"/>
              <a:gd name="connsiteY0" fmla="*/ 1115321 h 2231790"/>
              <a:gd name="connsiteX1" fmla="*/ 0 w 2024254"/>
              <a:gd name="connsiteY1" fmla="*/ 1115321 h 2231790"/>
              <a:gd name="connsiteX2" fmla="*/ 2539 w 2024254"/>
              <a:gd name="connsiteY2" fmla="*/ 1119016 h 2231790"/>
              <a:gd name="connsiteX3" fmla="*/ 5080 w 2024254"/>
              <a:gd name="connsiteY3" fmla="*/ 1129377 h 2231790"/>
              <a:gd name="connsiteX4" fmla="*/ 7619 w 2024254"/>
              <a:gd name="connsiteY4" fmla="*/ 1144341 h 2231790"/>
              <a:gd name="connsiteX5" fmla="*/ 10160 w 2024254"/>
              <a:gd name="connsiteY5" fmla="*/ 1160808 h 2231790"/>
              <a:gd name="connsiteX6" fmla="*/ 12700 w 2024254"/>
              <a:gd name="connsiteY6" fmla="*/ 1175108 h 2231790"/>
              <a:gd name="connsiteX7" fmla="*/ 15239 w 2024254"/>
              <a:gd name="connsiteY7" fmla="*/ 1183560 h 2231790"/>
              <a:gd name="connsiteX8" fmla="*/ 17780 w 2024254"/>
              <a:gd name="connsiteY8" fmla="*/ 1183060 h 2231790"/>
              <a:gd name="connsiteX9" fmla="*/ 20319 w 2024254"/>
              <a:gd name="connsiteY9" fmla="*/ 1171603 h 2231790"/>
              <a:gd name="connsiteX10" fmla="*/ 22860 w 2024254"/>
              <a:gd name="connsiteY10" fmla="*/ 1148686 h 2231790"/>
              <a:gd name="connsiteX11" fmla="*/ 25400 w 2024254"/>
              <a:gd name="connsiteY11" fmla="*/ 1115511 h 2231790"/>
              <a:gd name="connsiteX12" fmla="*/ 27939 w 2024254"/>
              <a:gd name="connsiteY12" fmla="*/ 1074970 h 2231790"/>
              <a:gd name="connsiteX13" fmla="*/ 30480 w 2024254"/>
              <a:gd name="connsiteY13" fmla="*/ 1031398 h 2231790"/>
              <a:gd name="connsiteX14" fmla="*/ 33019 w 2024254"/>
              <a:gd name="connsiteY14" fmla="*/ 990106 h 2231790"/>
              <a:gd name="connsiteX15" fmla="*/ 35560 w 2024254"/>
              <a:gd name="connsiteY15" fmla="*/ 956760 h 2231790"/>
              <a:gd name="connsiteX16" fmla="*/ 38100 w 2024254"/>
              <a:gd name="connsiteY16" fmla="*/ 936665 h 2231790"/>
              <a:gd name="connsiteX17" fmla="*/ 40639 w 2024254"/>
              <a:gd name="connsiteY17" fmla="*/ 934043 h 2231790"/>
              <a:gd name="connsiteX18" fmla="*/ 43180 w 2024254"/>
              <a:gd name="connsiteY18" fmla="*/ 951399 h 2231790"/>
              <a:gd name="connsiteX19" fmla="*/ 45719 w 2024254"/>
              <a:gd name="connsiteY19" fmla="*/ 989057 h 2231790"/>
              <a:gd name="connsiteX20" fmla="*/ 48260 w 2024254"/>
              <a:gd name="connsiteY20" fmla="*/ 1044929 h 2231790"/>
              <a:gd name="connsiteX21" fmla="*/ 50800 w 2024254"/>
              <a:gd name="connsiteY21" fmla="*/ 1114565 h 2231790"/>
              <a:gd name="connsiteX22" fmla="*/ 53339 w 2024254"/>
              <a:gd name="connsiteY22" fmla="*/ 1191490 h 2231790"/>
              <a:gd name="connsiteX23" fmla="*/ 55880 w 2024254"/>
              <a:gd name="connsiteY23" fmla="*/ 1267811 h 2231790"/>
              <a:gd name="connsiteX24" fmla="*/ 58419 w 2024254"/>
              <a:gd name="connsiteY24" fmla="*/ 1335027 h 2231790"/>
              <a:gd name="connsiteX25" fmla="*/ 60960 w 2024254"/>
              <a:gd name="connsiteY25" fmla="*/ 1384963 h 2231790"/>
              <a:gd name="connsiteX26" fmla="*/ 63500 w 2024254"/>
              <a:gd name="connsiteY26" fmla="*/ 1410734 h 2231790"/>
              <a:gd name="connsiteX27" fmla="*/ 66039 w 2024254"/>
              <a:gd name="connsiteY27" fmla="*/ 1407611 h 2231790"/>
              <a:gd name="connsiteX28" fmla="*/ 68580 w 2024254"/>
              <a:gd name="connsiteY28" fmla="*/ 1373708 h 2231790"/>
              <a:gd name="connsiteX29" fmla="*/ 71119 w 2024254"/>
              <a:gd name="connsiteY29" fmla="*/ 1310376 h 2231790"/>
              <a:gd name="connsiteX30" fmla="*/ 73659 w 2024254"/>
              <a:gd name="connsiteY30" fmla="*/ 1222262 h 2231790"/>
              <a:gd name="connsiteX31" fmla="*/ 76200 w 2024254"/>
              <a:gd name="connsiteY31" fmla="*/ 1117006 h 2231790"/>
              <a:gd name="connsiteX32" fmla="*/ 78739 w 2024254"/>
              <a:gd name="connsiteY32" fmla="*/ 1004584 h 2231790"/>
              <a:gd name="connsiteX33" fmla="*/ 81280 w 2024254"/>
              <a:gd name="connsiteY33" fmla="*/ 896360 h 2231790"/>
              <a:gd name="connsiteX34" fmla="*/ 83819 w 2024254"/>
              <a:gd name="connsiteY34" fmla="*/ 803931 h 2231790"/>
              <a:gd name="connsiteX35" fmla="*/ 86359 w 2024254"/>
              <a:gd name="connsiteY35" fmla="*/ 737889 h 2231790"/>
              <a:gd name="connsiteX36" fmla="*/ 88900 w 2024254"/>
              <a:gd name="connsiteY36" fmla="*/ 706633 h 2231790"/>
              <a:gd name="connsiteX37" fmla="*/ 91439 w 2024254"/>
              <a:gd name="connsiteY37" fmla="*/ 715350 h 2231790"/>
              <a:gd name="connsiteX38" fmla="*/ 93979 w 2024254"/>
              <a:gd name="connsiteY38" fmla="*/ 765297 h 2231790"/>
              <a:gd name="connsiteX39" fmla="*/ 96519 w 2024254"/>
              <a:gd name="connsiteY39" fmla="*/ 853478 h 2231790"/>
              <a:gd name="connsiteX40" fmla="*/ 99059 w 2024254"/>
              <a:gd name="connsiteY40" fmla="*/ 972745 h 2231790"/>
              <a:gd name="connsiteX41" fmla="*/ 101600 w 2024254"/>
              <a:gd name="connsiteY41" fmla="*/ 1112365 h 2231790"/>
              <a:gd name="connsiteX42" fmla="*/ 104139 w 2024254"/>
              <a:gd name="connsiteY42" fmla="*/ 1258978 h 2231790"/>
              <a:gd name="connsiteX43" fmla="*/ 106679 w 2024254"/>
              <a:gd name="connsiteY43" fmla="*/ 1397883 h 2231790"/>
              <a:gd name="connsiteX44" fmla="*/ 109219 w 2024254"/>
              <a:gd name="connsiteY44" fmla="*/ 1514520 h 2231790"/>
              <a:gd name="connsiteX45" fmla="*/ 111759 w 2024254"/>
              <a:gd name="connsiteY45" fmla="*/ 1595990 h 2231790"/>
              <a:gd name="connsiteX46" fmla="*/ 114300 w 2024254"/>
              <a:gd name="connsiteY46" fmla="*/ 1632475 h 2231790"/>
              <a:gd name="connsiteX47" fmla="*/ 116839 w 2024254"/>
              <a:gd name="connsiteY47" fmla="*/ 1618377 h 2231790"/>
              <a:gd name="connsiteX48" fmla="*/ 119379 w 2024254"/>
              <a:gd name="connsiteY48" fmla="*/ 1553071 h 2231790"/>
              <a:gd name="connsiteX49" fmla="*/ 121919 w 2024254"/>
              <a:gd name="connsiteY49" fmla="*/ 1441157 h 2231790"/>
              <a:gd name="connsiteX50" fmla="*/ 124459 w 2024254"/>
              <a:gd name="connsiteY50" fmla="*/ 1292186 h 2231790"/>
              <a:gd name="connsiteX51" fmla="*/ 126999 w 2024254"/>
              <a:gd name="connsiteY51" fmla="*/ 1119857 h 2231790"/>
              <a:gd name="connsiteX52" fmla="*/ 129539 w 2024254"/>
              <a:gd name="connsiteY52" fmla="*/ 940755 h 2231790"/>
              <a:gd name="connsiteX53" fmla="*/ 132079 w 2024254"/>
              <a:gd name="connsiteY53" fmla="*/ 772747 h 2231790"/>
              <a:gd name="connsiteX54" fmla="*/ 134619 w 2024254"/>
              <a:gd name="connsiteY54" fmla="*/ 633193 h 2231790"/>
              <a:gd name="connsiteX55" fmla="*/ 137159 w 2024254"/>
              <a:gd name="connsiteY55" fmla="*/ 537151 h 2231790"/>
              <a:gd name="connsiteX56" fmla="*/ 139699 w 2024254"/>
              <a:gd name="connsiteY56" fmla="*/ 495758 h 2231790"/>
              <a:gd name="connsiteX57" fmla="*/ 142239 w 2024254"/>
              <a:gd name="connsiteY57" fmla="*/ 514966 h 2231790"/>
              <a:gd name="connsiteX58" fmla="*/ 144779 w 2024254"/>
              <a:gd name="connsiteY58" fmla="*/ 594772 h 2231790"/>
              <a:gd name="connsiteX59" fmla="*/ 147319 w 2024254"/>
              <a:gd name="connsiteY59" fmla="*/ 729036 h 2231790"/>
              <a:gd name="connsiteX60" fmla="*/ 149859 w 2024254"/>
              <a:gd name="connsiteY60" fmla="*/ 905921 h 2231790"/>
              <a:gd name="connsiteX61" fmla="*/ 152399 w 2024254"/>
              <a:gd name="connsiteY61" fmla="*/ 1108929 h 2231790"/>
              <a:gd name="connsiteX62" fmla="*/ 154939 w 2024254"/>
              <a:gd name="connsiteY62" fmla="*/ 1318445 h 2231790"/>
              <a:gd name="connsiteX63" fmla="*/ 157479 w 2024254"/>
              <a:gd name="connsiteY63" fmla="*/ 1513643 h 2231790"/>
              <a:gd name="connsiteX64" fmla="*/ 160019 w 2024254"/>
              <a:gd name="connsiteY64" fmla="*/ 1674559 h 2231790"/>
              <a:gd name="connsiteX65" fmla="*/ 162559 w 2024254"/>
              <a:gd name="connsiteY65" fmla="*/ 1784144 h 2231790"/>
              <a:gd name="connsiteX66" fmla="*/ 165099 w 2024254"/>
              <a:gd name="connsiteY66" fmla="*/ 1830065 h 2231790"/>
              <a:gd name="connsiteX67" fmla="*/ 167639 w 2024254"/>
              <a:gd name="connsiteY67" fmla="*/ 1806072 h 2231790"/>
              <a:gd name="connsiteX68" fmla="*/ 170179 w 2024254"/>
              <a:gd name="connsiteY68" fmla="*/ 1712785 h 2231790"/>
              <a:gd name="connsiteX69" fmla="*/ 172719 w 2024254"/>
              <a:gd name="connsiteY69" fmla="*/ 1557804 h 2231790"/>
              <a:gd name="connsiteX70" fmla="*/ 175259 w 2024254"/>
              <a:gd name="connsiteY70" fmla="*/ 1355108 h 2231790"/>
              <a:gd name="connsiteX71" fmla="*/ 177799 w 2024254"/>
              <a:gd name="connsiteY71" fmla="*/ 1123796 h 2231790"/>
              <a:gd name="connsiteX72" fmla="*/ 180339 w 2024254"/>
              <a:gd name="connsiteY72" fmla="*/ 886284 h 2231790"/>
              <a:gd name="connsiteX73" fmla="*/ 182879 w 2024254"/>
              <a:gd name="connsiteY73" fmla="*/ 666119 h 2231790"/>
              <a:gd name="connsiteX74" fmla="*/ 185419 w 2024254"/>
              <a:gd name="connsiteY74" fmla="*/ 485638 h 2231790"/>
              <a:gd name="connsiteX75" fmla="*/ 187959 w 2024254"/>
              <a:gd name="connsiteY75" fmla="*/ 363693 h 2231790"/>
              <a:gd name="connsiteX76" fmla="*/ 190499 w 2024254"/>
              <a:gd name="connsiteY76" fmla="*/ 313682 h 2231790"/>
              <a:gd name="connsiteX77" fmla="*/ 193039 w 2024254"/>
              <a:gd name="connsiteY77" fmla="*/ 342089 h 2231790"/>
              <a:gd name="connsiteX78" fmla="*/ 195579 w 2024254"/>
              <a:gd name="connsiteY78" fmla="*/ 447692 h 2231790"/>
              <a:gd name="connsiteX79" fmla="*/ 198119 w 2024254"/>
              <a:gd name="connsiteY79" fmla="*/ 621530 h 2231790"/>
              <a:gd name="connsiteX80" fmla="*/ 200659 w 2024254"/>
              <a:gd name="connsiteY80" fmla="*/ 847652 h 2231790"/>
              <a:gd name="connsiteX81" fmla="*/ 203199 w 2024254"/>
              <a:gd name="connsiteY81" fmla="*/ 1104582 h 2231790"/>
              <a:gd name="connsiteX82" fmla="*/ 205739 w 2024254"/>
              <a:gd name="connsiteY82" fmla="*/ 1367364 h 2231790"/>
              <a:gd name="connsiteX83" fmla="*/ 208279 w 2024254"/>
              <a:gd name="connsiteY83" fmla="*/ 1609999 h 2231790"/>
              <a:gd name="connsiteX84" fmla="*/ 210819 w 2024254"/>
              <a:gd name="connsiteY84" fmla="*/ 1808029 h 2231790"/>
              <a:gd name="connsiteX85" fmla="*/ 213359 w 2024254"/>
              <a:gd name="connsiteY85" fmla="*/ 1941009 h 2231790"/>
              <a:gd name="connsiteX86" fmla="*/ 215899 w 2024254"/>
              <a:gd name="connsiteY86" fmla="*/ 1994622 h 2231790"/>
              <a:gd name="connsiteX87" fmla="*/ 218439 w 2024254"/>
              <a:gd name="connsiteY87" fmla="*/ 1962214 h 2231790"/>
              <a:gd name="connsiteX88" fmla="*/ 220979 w 2024254"/>
              <a:gd name="connsiteY88" fmla="*/ 1845584 h 2231790"/>
              <a:gd name="connsiteX89" fmla="*/ 223519 w 2024254"/>
              <a:gd name="connsiteY89" fmla="*/ 1654943 h 2231790"/>
              <a:gd name="connsiteX90" fmla="*/ 226059 w 2024254"/>
              <a:gd name="connsiteY90" fmla="*/ 1408025 h 2231790"/>
              <a:gd name="connsiteX91" fmla="*/ 228600 w 2024254"/>
              <a:gd name="connsiteY91" fmla="*/ 1128434 h 2231790"/>
              <a:gd name="connsiteX92" fmla="*/ 231139 w 2024254"/>
              <a:gd name="connsiteY92" fmla="*/ 843379 h 2231790"/>
              <a:gd name="connsiteX93" fmla="*/ 233679 w 2024254"/>
              <a:gd name="connsiteY93" fmla="*/ 581014 h 2231790"/>
              <a:gd name="connsiteX94" fmla="*/ 236219 w 2024254"/>
              <a:gd name="connsiteY94" fmla="*/ 367644 h 2231790"/>
              <a:gd name="connsiteX95" fmla="*/ 238760 w 2024254"/>
              <a:gd name="connsiteY95" fmla="*/ 225078 h 2231790"/>
              <a:gd name="connsiteX96" fmla="*/ 241300 w 2024254"/>
              <a:gd name="connsiteY96" fmla="*/ 168398 h 2231790"/>
              <a:gd name="connsiteX97" fmla="*/ 243839 w 2024254"/>
              <a:gd name="connsiteY97" fmla="*/ 204361 h 2231790"/>
              <a:gd name="connsiteX98" fmla="*/ 246380 w 2024254"/>
              <a:gd name="connsiteY98" fmla="*/ 330619 h 2231790"/>
              <a:gd name="connsiteX99" fmla="*/ 248920 w 2024254"/>
              <a:gd name="connsiteY99" fmla="*/ 535836 h 2231790"/>
              <a:gd name="connsiteX100" fmla="*/ 251460 w 2024254"/>
              <a:gd name="connsiteY100" fmla="*/ 800706 h 2231790"/>
              <a:gd name="connsiteX101" fmla="*/ 254000 w 2024254"/>
              <a:gd name="connsiteY101" fmla="*/ 1099769 h 2231790"/>
              <a:gd name="connsiteX102" fmla="*/ 256540 w 2024254"/>
              <a:gd name="connsiteY102" fmla="*/ 1403872 h 2231790"/>
              <a:gd name="connsiteX103" fmla="*/ 259080 w 2024254"/>
              <a:gd name="connsiteY103" fmla="*/ 1683026 h 2231790"/>
              <a:gd name="connsiteX104" fmla="*/ 261620 w 2024254"/>
              <a:gd name="connsiteY104" fmla="*/ 1909372 h 2231790"/>
              <a:gd name="connsiteX105" fmla="*/ 264160 w 2024254"/>
              <a:gd name="connsiteY105" fmla="*/ 2059974 h 2231790"/>
              <a:gd name="connsiteX106" fmla="*/ 266700 w 2024254"/>
              <a:gd name="connsiteY106" fmla="*/ 2119153 h 2231790"/>
              <a:gd name="connsiteX107" fmla="*/ 269240 w 2024254"/>
              <a:gd name="connsiteY107" fmla="*/ 2080114 h 2231790"/>
              <a:gd name="connsiteX108" fmla="*/ 271780 w 2024254"/>
              <a:gd name="connsiteY108" fmla="*/ 1945716 h 2231790"/>
              <a:gd name="connsiteX109" fmla="*/ 274320 w 2024254"/>
              <a:gd name="connsiteY109" fmla="*/ 1728283 h 2231790"/>
              <a:gd name="connsiteX110" fmla="*/ 276860 w 2024254"/>
              <a:gd name="connsiteY110" fmla="*/ 1448476 h 2231790"/>
              <a:gd name="connsiteX111" fmla="*/ 279400 w 2024254"/>
              <a:gd name="connsiteY111" fmla="*/ 1133315 h 2231790"/>
              <a:gd name="connsiteX112" fmla="*/ 281940 w 2024254"/>
              <a:gd name="connsiteY112" fmla="*/ 813569 h 2231790"/>
              <a:gd name="connsiteX113" fmla="*/ 284480 w 2024254"/>
              <a:gd name="connsiteY113" fmla="*/ 520728 h 2231790"/>
              <a:gd name="connsiteX114" fmla="*/ 287020 w 2024254"/>
              <a:gd name="connsiteY114" fmla="*/ 283896 h 2231790"/>
              <a:gd name="connsiteX115" fmla="*/ 289560 w 2024254"/>
              <a:gd name="connsiteY115" fmla="*/ 126883 h 2231790"/>
              <a:gd name="connsiteX116" fmla="*/ 292100 w 2024254"/>
              <a:gd name="connsiteY116" fmla="*/ 65803 h 2231790"/>
              <a:gd name="connsiteX117" fmla="*/ 294640 w 2024254"/>
              <a:gd name="connsiteY117" fmla="*/ 107420 h 2231790"/>
              <a:gd name="connsiteX118" fmla="*/ 297180 w 2024254"/>
              <a:gd name="connsiteY118" fmla="*/ 248403 h 2231790"/>
              <a:gd name="connsiteX119" fmla="*/ 299720 w 2024254"/>
              <a:gd name="connsiteY119" fmla="*/ 475585 h 2231790"/>
              <a:gd name="connsiteX120" fmla="*/ 302260 w 2024254"/>
              <a:gd name="connsiteY120" fmla="*/ 767191 h 2231790"/>
              <a:gd name="connsiteX121" fmla="*/ 304800 w 2024254"/>
              <a:gd name="connsiteY121" fmla="*/ 1094938 h 2231790"/>
              <a:gd name="connsiteX122" fmla="*/ 307340 w 2024254"/>
              <a:gd name="connsiteY122" fmla="*/ 1426790 h 2231790"/>
              <a:gd name="connsiteX123" fmla="*/ 309880 w 2024254"/>
              <a:gd name="connsiteY123" fmla="*/ 1730100 h 2231790"/>
              <a:gd name="connsiteX124" fmla="*/ 312420 w 2024254"/>
              <a:gd name="connsiteY124" fmla="*/ 1974839 h 2231790"/>
              <a:gd name="connsiteX125" fmla="*/ 314960 w 2024254"/>
              <a:gd name="connsiteY125" fmla="*/ 2136579 h 2231790"/>
              <a:gd name="connsiteX126" fmla="*/ 317500 w 2024254"/>
              <a:gd name="connsiteY126" fmla="*/ 2198941 h 2231790"/>
              <a:gd name="connsiteX127" fmla="*/ 320040 w 2024254"/>
              <a:gd name="connsiteY127" fmla="*/ 2155259 h 2231790"/>
              <a:gd name="connsiteX128" fmla="*/ 322580 w 2024254"/>
              <a:gd name="connsiteY128" fmla="*/ 2009290 h 2231790"/>
              <a:gd name="connsiteX129" fmla="*/ 325120 w 2024254"/>
              <a:gd name="connsiteY129" fmla="*/ 1774893 h 2231790"/>
              <a:gd name="connsiteX130" fmla="*/ 327660 w 2024254"/>
              <a:gd name="connsiteY130" fmla="*/ 1474712 h 2231790"/>
              <a:gd name="connsiteX131" fmla="*/ 330200 w 2024254"/>
              <a:gd name="connsiteY131" fmla="*/ 1137975 h 2231790"/>
              <a:gd name="connsiteX132" fmla="*/ 332740 w 2024254"/>
              <a:gd name="connsiteY132" fmla="*/ 797639 h 2231790"/>
              <a:gd name="connsiteX133" fmla="*/ 335280 w 2024254"/>
              <a:gd name="connsiteY133" fmla="*/ 487149 h 2231790"/>
              <a:gd name="connsiteX134" fmla="*/ 337820 w 2024254"/>
              <a:gd name="connsiteY134" fmla="*/ 237137 h 2231790"/>
              <a:gd name="connsiteX135" fmla="*/ 340360 w 2024254"/>
              <a:gd name="connsiteY135" fmla="*/ 72388 h 2231790"/>
              <a:gd name="connsiteX136" fmla="*/ 342900 w 2024254"/>
              <a:gd name="connsiteY136" fmla="*/ 9374 h 2231790"/>
              <a:gd name="connsiteX137" fmla="*/ 345440 w 2024254"/>
              <a:gd name="connsiteY137" fmla="*/ 54600 h 2231790"/>
              <a:gd name="connsiteX138" fmla="*/ 347980 w 2024254"/>
              <a:gd name="connsiteY138" fmla="*/ 203934 h 2231790"/>
              <a:gd name="connsiteX139" fmla="*/ 350520 w 2024254"/>
              <a:gd name="connsiteY139" fmla="*/ 442979 h 2231790"/>
              <a:gd name="connsiteX140" fmla="*/ 353060 w 2024254"/>
              <a:gd name="connsiteY140" fmla="*/ 748476 h 2231790"/>
              <a:gd name="connsiteX141" fmla="*/ 355600 w 2024254"/>
              <a:gd name="connsiteY141" fmla="*/ 1090567 h 2231790"/>
              <a:gd name="connsiteX142" fmla="*/ 358140 w 2024254"/>
              <a:gd name="connsiteY142" fmla="*/ 1435733 h 2231790"/>
              <a:gd name="connsiteX143" fmla="*/ 360680 w 2024254"/>
              <a:gd name="connsiteY143" fmla="*/ 1750090 h 2231790"/>
              <a:gd name="connsiteX144" fmla="*/ 363220 w 2024254"/>
              <a:gd name="connsiteY144" fmla="*/ 2002725 h 2231790"/>
              <a:gd name="connsiteX145" fmla="*/ 365760 w 2024254"/>
              <a:gd name="connsiteY145" fmla="*/ 2168757 h 2231790"/>
              <a:gd name="connsiteX146" fmla="*/ 368300 w 2024254"/>
              <a:gd name="connsiteY146" fmla="*/ 2231789 h 2231790"/>
              <a:gd name="connsiteX147" fmla="*/ 370840 w 2024254"/>
              <a:gd name="connsiteY147" fmla="*/ 2185538 h 2231790"/>
              <a:gd name="connsiteX148" fmla="*/ 373380 w 2024254"/>
              <a:gd name="connsiteY148" fmla="*/ 2034461 h 2231790"/>
              <a:gd name="connsiteX149" fmla="*/ 375920 w 2024254"/>
              <a:gd name="connsiteY149" fmla="*/ 1793330 h 2231790"/>
              <a:gd name="connsiteX150" fmla="*/ 378460 w 2024254"/>
              <a:gd name="connsiteY150" fmla="*/ 1485770 h 2231790"/>
              <a:gd name="connsiteX151" fmla="*/ 381000 w 2024254"/>
              <a:gd name="connsiteY151" fmla="*/ 1141945 h 2231790"/>
              <a:gd name="connsiteX152" fmla="*/ 383540 w 2024254"/>
              <a:gd name="connsiteY152" fmla="*/ 795583 h 2231790"/>
              <a:gd name="connsiteX153" fmla="*/ 386080 w 2024254"/>
              <a:gd name="connsiteY153" fmla="*/ 480654 h 2231790"/>
              <a:gd name="connsiteX154" fmla="*/ 388620 w 2024254"/>
              <a:gd name="connsiteY154" fmla="*/ 228025 h 2231790"/>
              <a:gd name="connsiteX155" fmla="*/ 391160 w 2024254"/>
              <a:gd name="connsiteY155" fmla="*/ 62421 h 2231790"/>
              <a:gd name="connsiteX156" fmla="*/ 393700 w 2024254"/>
              <a:gd name="connsiteY156" fmla="*/ 0 h 2231790"/>
              <a:gd name="connsiteX157" fmla="*/ 396240 w 2024254"/>
              <a:gd name="connsiteY157" fmla="*/ 46764 h 2231790"/>
              <a:gd name="connsiteX158" fmla="*/ 398780 w 2024254"/>
              <a:gd name="connsiteY158" fmla="*/ 197984 h 2231790"/>
              <a:gd name="connsiteX159" fmla="*/ 401320 w 2024254"/>
              <a:gd name="connsiteY159" fmla="*/ 438678 h 2231790"/>
              <a:gd name="connsiteX160" fmla="*/ 403860 w 2024254"/>
              <a:gd name="connsiteY160" fmla="*/ 745103 h 2231790"/>
              <a:gd name="connsiteX161" fmla="*/ 406400 w 2024254"/>
              <a:gd name="connsiteY161" fmla="*/ 1087104 h 2231790"/>
              <a:gd name="connsiteX162" fmla="*/ 408940 w 2024254"/>
              <a:gd name="connsiteY162" fmla="*/ 1431095 h 2231790"/>
              <a:gd name="connsiteX163" fmla="*/ 411480 w 2024254"/>
              <a:gd name="connsiteY163" fmla="*/ 1743370 h 2231790"/>
              <a:gd name="connsiteX164" fmla="*/ 414020 w 2024254"/>
              <a:gd name="connsiteY164" fmla="*/ 1993419 h 2231790"/>
              <a:gd name="connsiteX165" fmla="*/ 416560 w 2024254"/>
              <a:gd name="connsiteY165" fmla="*/ 2156922 h 2231790"/>
              <a:gd name="connsiteX166" fmla="*/ 419100 w 2024254"/>
              <a:gd name="connsiteY166" fmla="*/ 2218119 h 2231790"/>
              <a:gd name="connsiteX167" fmla="*/ 421640 w 2024254"/>
              <a:gd name="connsiteY167" fmla="*/ 2171341 h 2231790"/>
              <a:gd name="connsiteX168" fmla="*/ 424180 w 2024254"/>
              <a:gd name="connsiteY168" fmla="*/ 2021532 h 2231790"/>
              <a:gd name="connsiteX169" fmla="*/ 426720 w 2024254"/>
              <a:gd name="connsiteY169" fmla="*/ 1783726 h 2231790"/>
              <a:gd name="connsiteX170" fmla="*/ 429260 w 2024254"/>
              <a:gd name="connsiteY170" fmla="*/ 1481539 h 2231790"/>
              <a:gd name="connsiteX171" fmla="*/ 431800 w 2024254"/>
              <a:gd name="connsiteY171" fmla="*/ 1144807 h 2231790"/>
              <a:gd name="connsiteX172" fmla="*/ 434340 w 2024254"/>
              <a:gd name="connsiteY172" fmla="*/ 806635 h 2231790"/>
              <a:gd name="connsiteX173" fmla="*/ 436880 w 2024254"/>
              <a:gd name="connsiteY173" fmla="*/ 500130 h 2231790"/>
              <a:gd name="connsiteX174" fmla="*/ 439420 w 2024254"/>
              <a:gd name="connsiteY174" fmla="*/ 255142 h 2231790"/>
              <a:gd name="connsiteX175" fmla="*/ 441960 w 2024254"/>
              <a:gd name="connsiteY175" fmla="*/ 95351 h 2231790"/>
              <a:gd name="connsiteX176" fmla="*/ 444500 w 2024254"/>
              <a:gd name="connsiteY176" fmla="*/ 35968 h 2231790"/>
              <a:gd name="connsiteX177" fmla="*/ 447040 w 2024254"/>
              <a:gd name="connsiteY177" fmla="*/ 82282 h 2231790"/>
              <a:gd name="connsiteX178" fmla="*/ 449580 w 2024254"/>
              <a:gd name="connsiteY178" fmla="*/ 229191 h 2231790"/>
              <a:gd name="connsiteX179" fmla="*/ 452120 w 2024254"/>
              <a:gd name="connsiteY179" fmla="*/ 461762 h 2231790"/>
              <a:gd name="connsiteX180" fmla="*/ 454660 w 2024254"/>
              <a:gd name="connsiteY180" fmla="*/ 756749 h 2231790"/>
              <a:gd name="connsiteX181" fmla="*/ 457200 w 2024254"/>
              <a:gd name="connsiteY181" fmla="*/ 1084926 h 2231790"/>
              <a:gd name="connsiteX182" fmla="*/ 459740 w 2024254"/>
              <a:gd name="connsiteY182" fmla="*/ 1413993 h 2231790"/>
              <a:gd name="connsiteX183" fmla="*/ 462280 w 2024254"/>
              <a:gd name="connsiteY183" fmla="*/ 1711766 h 2231790"/>
              <a:gd name="connsiteX184" fmla="*/ 464820 w 2024254"/>
              <a:gd name="connsiteY184" fmla="*/ 1949337 h 2231790"/>
              <a:gd name="connsiteX185" fmla="*/ 467360 w 2024254"/>
              <a:gd name="connsiteY185" fmla="*/ 2103890 h 2231790"/>
              <a:gd name="connsiteX186" fmla="*/ 469900 w 2024254"/>
              <a:gd name="connsiteY186" fmla="*/ 2160901 h 2231790"/>
              <a:gd name="connsiteX187" fmla="*/ 472440 w 2024254"/>
              <a:gd name="connsiteY187" fmla="*/ 2115504 h 2231790"/>
              <a:gd name="connsiteX188" fmla="*/ 474980 w 2024254"/>
              <a:gd name="connsiteY188" fmla="*/ 1972899 h 2231790"/>
              <a:gd name="connsiteX189" fmla="*/ 477520 w 2024254"/>
              <a:gd name="connsiteY189" fmla="*/ 1747771 h 2231790"/>
              <a:gd name="connsiteX190" fmla="*/ 480061 w 2024254"/>
              <a:gd name="connsiteY190" fmla="*/ 1462771 h 2231790"/>
              <a:gd name="connsiteX191" fmla="*/ 482600 w 2024254"/>
              <a:gd name="connsiteY191" fmla="*/ 1146232 h 2231790"/>
              <a:gd name="connsiteX192" fmla="*/ 485140 w 2024254"/>
              <a:gd name="connsiteY192" fmla="*/ 829345 h 2231790"/>
              <a:gd name="connsiteX193" fmla="*/ 487680 w 2024254"/>
              <a:gd name="connsiteY193" fmla="*/ 543074 h 2231790"/>
              <a:gd name="connsiteX194" fmla="*/ 490220 w 2024254"/>
              <a:gd name="connsiteY194" fmla="*/ 315119 h 2231790"/>
              <a:gd name="connsiteX195" fmla="*/ 492761 w 2024254"/>
              <a:gd name="connsiteY195" fmla="*/ 167225 h 2231790"/>
              <a:gd name="connsiteX196" fmla="*/ 495300 w 2024254"/>
              <a:gd name="connsiteY196" fmla="*/ 113105 h 2231790"/>
              <a:gd name="connsiteX197" fmla="*/ 497840 w 2024254"/>
              <a:gd name="connsiteY197" fmla="*/ 157165 h 2231790"/>
              <a:gd name="connsiteX198" fmla="*/ 500381 w 2024254"/>
              <a:gd name="connsiteY198" fmla="*/ 294162 h 2231790"/>
              <a:gd name="connsiteX199" fmla="*/ 502921 w 2024254"/>
              <a:gd name="connsiteY199" fmla="*/ 509804 h 2231790"/>
              <a:gd name="connsiteX200" fmla="*/ 505461 w 2024254"/>
              <a:gd name="connsiteY200" fmla="*/ 782246 h 2231790"/>
              <a:gd name="connsiteX201" fmla="*/ 508000 w 2024254"/>
              <a:gd name="connsiteY201" fmla="*/ 1084306 h 2231790"/>
              <a:gd name="connsiteX202" fmla="*/ 510540 w 2024254"/>
              <a:gd name="connsiteY202" fmla="*/ 1386184 h 2231790"/>
              <a:gd name="connsiteX203" fmla="*/ 513081 w 2024254"/>
              <a:gd name="connsiteY203" fmla="*/ 1658411 h 2231790"/>
              <a:gd name="connsiteX204" fmla="*/ 515621 w 2024254"/>
              <a:gd name="connsiteY204" fmla="*/ 1874740 h 2231790"/>
              <a:gd name="connsiteX205" fmla="*/ 518161 w 2024254"/>
              <a:gd name="connsiteY205" fmla="*/ 2014678 h 2231790"/>
              <a:gd name="connsiteX206" fmla="*/ 520701 w 2024254"/>
              <a:gd name="connsiteY206" fmla="*/ 2065436 h 2231790"/>
              <a:gd name="connsiteX207" fmla="*/ 523241 w 2024254"/>
              <a:gd name="connsiteY207" fmla="*/ 2023097 h 2231790"/>
              <a:gd name="connsiteX208" fmla="*/ 525781 w 2024254"/>
              <a:gd name="connsiteY208" fmla="*/ 1892893 h 2231790"/>
              <a:gd name="connsiteX209" fmla="*/ 528321 w 2024254"/>
              <a:gd name="connsiteY209" fmla="*/ 1688589 h 2231790"/>
              <a:gd name="connsiteX210" fmla="*/ 530861 w 2024254"/>
              <a:gd name="connsiteY210" fmla="*/ 1431031 h 2231790"/>
              <a:gd name="connsiteX211" fmla="*/ 533401 w 2024254"/>
              <a:gd name="connsiteY211" fmla="*/ 1146011 h 2231790"/>
              <a:gd name="connsiteX212" fmla="*/ 535941 w 2024254"/>
              <a:gd name="connsiteY212" fmla="*/ 861687 h 2231790"/>
              <a:gd name="connsiteX213" fmla="*/ 538481 w 2024254"/>
              <a:gd name="connsiteY213" fmla="*/ 605781 h 2231790"/>
              <a:gd name="connsiteX214" fmla="*/ 541021 w 2024254"/>
              <a:gd name="connsiteY214" fmla="*/ 402879 h 2231790"/>
              <a:gd name="connsiteX215" fmla="*/ 543561 w 2024254"/>
              <a:gd name="connsiteY215" fmla="*/ 272053 h 2231790"/>
              <a:gd name="connsiteX216" fmla="*/ 546101 w 2024254"/>
              <a:gd name="connsiteY216" fmla="*/ 225072 h 2231790"/>
              <a:gd name="connsiteX217" fmla="*/ 548641 w 2024254"/>
              <a:gd name="connsiteY217" fmla="*/ 265346 h 2231790"/>
              <a:gd name="connsiteX218" fmla="*/ 551181 w 2024254"/>
              <a:gd name="connsiteY218" fmla="*/ 387705 h 2231790"/>
              <a:gd name="connsiteX219" fmla="*/ 553721 w 2024254"/>
              <a:gd name="connsiteY219" fmla="*/ 579032 h 2231790"/>
              <a:gd name="connsiteX220" fmla="*/ 556261 w 2024254"/>
              <a:gd name="connsiteY220" fmla="*/ 819656 h 2231790"/>
              <a:gd name="connsiteX221" fmla="*/ 558801 w 2024254"/>
              <a:gd name="connsiteY221" fmla="*/ 1085383 h 2231790"/>
              <a:gd name="connsiteX222" fmla="*/ 561341 w 2024254"/>
              <a:gd name="connsiteY222" fmla="*/ 1349927 h 2231790"/>
              <a:gd name="connsiteX223" fmla="*/ 563881 w 2024254"/>
              <a:gd name="connsiteY223" fmla="*/ 1587522 h 2231790"/>
              <a:gd name="connsiteX224" fmla="*/ 566421 w 2024254"/>
              <a:gd name="connsiteY224" fmla="*/ 1775434 h 2231790"/>
              <a:gd name="connsiteX225" fmla="*/ 568961 w 2024254"/>
              <a:gd name="connsiteY225" fmla="*/ 1896148 h 2231790"/>
              <a:gd name="connsiteX226" fmla="*/ 571501 w 2024254"/>
              <a:gd name="connsiteY226" fmla="*/ 1938994 h 2231790"/>
              <a:gd name="connsiteX227" fmla="*/ 574041 w 2024254"/>
              <a:gd name="connsiteY227" fmla="*/ 1901088 h 2231790"/>
              <a:gd name="connsiteX228" fmla="*/ 576581 w 2024254"/>
              <a:gd name="connsiteY228" fmla="*/ 1787481 h 2231790"/>
              <a:gd name="connsiteX229" fmla="*/ 579121 w 2024254"/>
              <a:gd name="connsiteY229" fmla="*/ 1610539 h 2231790"/>
              <a:gd name="connsiteX230" fmla="*/ 581661 w 2024254"/>
              <a:gd name="connsiteY230" fmla="*/ 1388600 h 2231790"/>
              <a:gd name="connsiteX231" fmla="*/ 584201 w 2024254"/>
              <a:gd name="connsiteY231" fmla="*/ 1144079 h 2231790"/>
              <a:gd name="connsiteX232" fmla="*/ 586741 w 2024254"/>
              <a:gd name="connsiteY232" fmla="*/ 901201 h 2231790"/>
              <a:gd name="connsiteX233" fmla="*/ 589281 w 2024254"/>
              <a:gd name="connsiteY233" fmla="*/ 683593 h 2231790"/>
              <a:gd name="connsiteX234" fmla="*/ 591821 w 2024254"/>
              <a:gd name="connsiteY234" fmla="*/ 511980 h 2231790"/>
              <a:gd name="connsiteX235" fmla="*/ 594361 w 2024254"/>
              <a:gd name="connsiteY235" fmla="*/ 402209 h 2231790"/>
              <a:gd name="connsiteX236" fmla="*/ 596901 w 2024254"/>
              <a:gd name="connsiteY236" fmla="*/ 363789 h 2231790"/>
              <a:gd name="connsiteX237" fmla="*/ 599441 w 2024254"/>
              <a:gd name="connsiteY237" fmla="*/ 399073 h 2231790"/>
              <a:gd name="connsiteX238" fmla="*/ 601981 w 2024254"/>
              <a:gd name="connsiteY238" fmla="*/ 503172 h 2231790"/>
              <a:gd name="connsiteX239" fmla="*/ 604521 w 2024254"/>
              <a:gd name="connsiteY239" fmla="*/ 664572 h 2231790"/>
              <a:gd name="connsiteX240" fmla="*/ 607061 w 2024254"/>
              <a:gd name="connsiteY240" fmla="*/ 866392 h 2231790"/>
              <a:gd name="connsiteX241" fmla="*/ 609601 w 2024254"/>
              <a:gd name="connsiteY241" fmla="*/ 1088149 h 2231790"/>
              <a:gd name="connsiteX242" fmla="*/ 612141 w 2024254"/>
              <a:gd name="connsiteY242" fmla="*/ 1307838 h 2231790"/>
              <a:gd name="connsiteX243" fmla="*/ 614681 w 2024254"/>
              <a:gd name="connsiteY243" fmla="*/ 1504118 h 2231790"/>
              <a:gd name="connsiteX244" fmla="*/ 617221 w 2024254"/>
              <a:gd name="connsiteY244" fmla="*/ 1658391 h 2231790"/>
              <a:gd name="connsiteX245" fmla="*/ 619761 w 2024254"/>
              <a:gd name="connsiteY245" fmla="*/ 1756565 h 2231790"/>
              <a:gd name="connsiteX246" fmla="*/ 622301 w 2024254"/>
              <a:gd name="connsiteY246" fmla="*/ 1790339 h 2231790"/>
              <a:gd name="connsiteX247" fmla="*/ 624841 w 2024254"/>
              <a:gd name="connsiteY247" fmla="*/ 1757885 h 2231790"/>
              <a:gd name="connsiteX248" fmla="*/ 627381 w 2024254"/>
              <a:gd name="connsiteY248" fmla="*/ 1663886 h 2231790"/>
              <a:gd name="connsiteX249" fmla="*/ 629921 w 2024254"/>
              <a:gd name="connsiteY249" fmla="*/ 1518930 h 2231790"/>
              <a:gd name="connsiteX250" fmla="*/ 632461 w 2024254"/>
              <a:gd name="connsiteY250" fmla="*/ 1338331 h 2231790"/>
              <a:gd name="connsiteX251" fmla="*/ 635001 w 2024254"/>
              <a:gd name="connsiteY251" fmla="*/ 1140519 h 2231790"/>
              <a:gd name="connsiteX252" fmla="*/ 637541 w 2024254"/>
              <a:gd name="connsiteY252" fmla="*/ 945164 h 2231790"/>
              <a:gd name="connsiteX253" fmla="*/ 640081 w 2024254"/>
              <a:gd name="connsiteY253" fmla="*/ 771209 h 2231790"/>
              <a:gd name="connsiteX254" fmla="*/ 642621 w 2024254"/>
              <a:gd name="connsiteY254" fmla="*/ 635038 h 2231790"/>
              <a:gd name="connsiteX255" fmla="*/ 645161 w 2024254"/>
              <a:gd name="connsiteY255" fmla="*/ 548928 h 2231790"/>
              <a:gd name="connsiteX256" fmla="*/ 647701 w 2024254"/>
              <a:gd name="connsiteY256" fmla="*/ 519952 h 2231790"/>
              <a:gd name="connsiteX257" fmla="*/ 650241 w 2024254"/>
              <a:gd name="connsiteY257" fmla="*/ 549416 h 2231790"/>
              <a:gd name="connsiteX258" fmla="*/ 652781 w 2024254"/>
              <a:gd name="connsiteY258" fmla="*/ 632884 h 2231790"/>
              <a:gd name="connsiteX259" fmla="*/ 655321 w 2024254"/>
              <a:gd name="connsiteY259" fmla="*/ 760762 h 2231790"/>
              <a:gd name="connsiteX260" fmla="*/ 657861 w 2024254"/>
              <a:gd name="connsiteY260" fmla="*/ 919380 h 2231790"/>
              <a:gd name="connsiteX261" fmla="*/ 660401 w 2024254"/>
              <a:gd name="connsiteY261" fmla="*/ 1092445 h 2231790"/>
              <a:gd name="connsiteX262" fmla="*/ 662941 w 2024254"/>
              <a:gd name="connsiteY262" fmla="*/ 1262710 h 2231790"/>
              <a:gd name="connsiteX263" fmla="*/ 665481 w 2024254"/>
              <a:gd name="connsiteY263" fmla="*/ 1413697 h 2231790"/>
              <a:gd name="connsiteX264" fmla="*/ 668021 w 2024254"/>
              <a:gd name="connsiteY264" fmla="*/ 1531290 h 2231790"/>
              <a:gd name="connsiteX265" fmla="*/ 670561 w 2024254"/>
              <a:gd name="connsiteY265" fmla="*/ 1605057 h 2231790"/>
              <a:gd name="connsiteX266" fmla="*/ 673101 w 2024254"/>
              <a:gd name="connsiteY266" fmla="*/ 1629160 h 2231790"/>
              <a:gd name="connsiteX267" fmla="*/ 675641 w 2024254"/>
              <a:gd name="connsiteY267" fmla="*/ 1602796 h 2231790"/>
              <a:gd name="connsiteX268" fmla="*/ 678181 w 2024254"/>
              <a:gd name="connsiteY268" fmla="*/ 1530121 h 2231790"/>
              <a:gd name="connsiteX269" fmla="*/ 680721 w 2024254"/>
              <a:gd name="connsiteY269" fmla="*/ 1419687 h 2231790"/>
              <a:gd name="connsiteX270" fmla="*/ 683261 w 2024254"/>
              <a:gd name="connsiteY270" fmla="*/ 1283467 h 2231790"/>
              <a:gd name="connsiteX271" fmla="*/ 685801 w 2024254"/>
              <a:gd name="connsiteY271" fmla="*/ 1135563 h 2231790"/>
              <a:gd name="connsiteX272" fmla="*/ 688341 w 2024254"/>
              <a:gd name="connsiteY272" fmla="*/ 990756 h 2231790"/>
              <a:gd name="connsiteX273" fmla="*/ 690881 w 2024254"/>
              <a:gd name="connsiteY273" fmla="*/ 863025 h 2231790"/>
              <a:gd name="connsiteX274" fmla="*/ 693421 w 2024254"/>
              <a:gd name="connsiteY274" fmla="*/ 764198 h 2231790"/>
              <a:gd name="connsiteX275" fmla="*/ 695961 w 2024254"/>
              <a:gd name="connsiteY275" fmla="*/ 702864 h 2231790"/>
              <a:gd name="connsiteX276" fmla="*/ 698501 w 2024254"/>
              <a:gd name="connsiteY276" fmla="*/ 683635 h 2231790"/>
              <a:gd name="connsiteX277" fmla="*/ 701041 w 2024254"/>
              <a:gd name="connsiteY277" fmla="*/ 706836 h 2231790"/>
              <a:gd name="connsiteX278" fmla="*/ 703581 w 2024254"/>
              <a:gd name="connsiteY278" fmla="*/ 768622 h 2231790"/>
              <a:gd name="connsiteX279" fmla="*/ 706121 w 2024254"/>
              <a:gd name="connsiteY279" fmla="*/ 861512 h 2231790"/>
              <a:gd name="connsiteX280" fmla="*/ 708661 w 2024254"/>
              <a:gd name="connsiteY280" fmla="*/ 975259 h 2231790"/>
              <a:gd name="connsiteX281" fmla="*/ 711201 w 2024254"/>
              <a:gd name="connsiteY281" fmla="*/ 1097970 h 2231790"/>
              <a:gd name="connsiteX282" fmla="*/ 713741 w 2024254"/>
              <a:gd name="connsiteY282" fmla="*/ 1217338 h 2231790"/>
              <a:gd name="connsiteX283" fmla="*/ 716281 w 2024254"/>
              <a:gd name="connsiteY283" fmla="*/ 1321881 h 2231790"/>
              <a:gd name="connsiteX284" fmla="*/ 718821 w 2024254"/>
              <a:gd name="connsiteY284" fmla="*/ 1402036 h 2231790"/>
              <a:gd name="connsiteX285" fmla="*/ 721361 w 2024254"/>
              <a:gd name="connsiteY285" fmla="*/ 1451037 h 2231790"/>
              <a:gd name="connsiteX286" fmla="*/ 723901 w 2024254"/>
              <a:gd name="connsiteY286" fmla="*/ 1465464 h 2231790"/>
              <a:gd name="connsiteX287" fmla="*/ 726441 w 2024254"/>
              <a:gd name="connsiteY287" fmla="*/ 1445442 h 2231790"/>
              <a:gd name="connsiteX288" fmla="*/ 728981 w 2024254"/>
              <a:gd name="connsiteY288" fmla="*/ 1394479 h 2231790"/>
              <a:gd name="connsiteX289" fmla="*/ 731521 w 2024254"/>
              <a:gd name="connsiteY289" fmla="*/ 1318971 h 2231790"/>
              <a:gd name="connsiteX290" fmla="*/ 734061 w 2024254"/>
              <a:gd name="connsiteY290" fmla="*/ 1227436 h 2231790"/>
              <a:gd name="connsiteX291" fmla="*/ 736601 w 2024254"/>
              <a:gd name="connsiteY291" fmla="*/ 1129575 h 2231790"/>
              <a:gd name="connsiteX292" fmla="*/ 739141 w 2024254"/>
              <a:gd name="connsiteY292" fmla="*/ 1035248 h 2231790"/>
              <a:gd name="connsiteX293" fmla="*/ 741681 w 2024254"/>
              <a:gd name="connsiteY293" fmla="*/ 953486 h 2231790"/>
              <a:gd name="connsiteX294" fmla="*/ 744222 w 2024254"/>
              <a:gd name="connsiteY294" fmla="*/ 891630 h 2231790"/>
              <a:gd name="connsiteX295" fmla="*/ 746761 w 2024254"/>
              <a:gd name="connsiteY295" fmla="*/ 854680 h 2231790"/>
              <a:gd name="connsiteX296" fmla="*/ 749301 w 2024254"/>
              <a:gd name="connsiteY296" fmla="*/ 844911 h 2231790"/>
              <a:gd name="connsiteX297" fmla="*/ 751841 w 2024254"/>
              <a:gd name="connsiteY297" fmla="*/ 861784 h 2231790"/>
              <a:gd name="connsiteX298" fmla="*/ 754381 w 2024254"/>
              <a:gd name="connsiteY298" fmla="*/ 902146 h 2231790"/>
              <a:gd name="connsiteX299" fmla="*/ 756922 w 2024254"/>
              <a:gd name="connsiteY299" fmla="*/ 960686 h 2231790"/>
              <a:gd name="connsiteX300" fmla="*/ 759461 w 2024254"/>
              <a:gd name="connsiteY300" fmla="*/ 1030590 h 2231790"/>
              <a:gd name="connsiteX301" fmla="*/ 762001 w 2024254"/>
              <a:gd name="connsiteY301" fmla="*/ 1104304 h 2231790"/>
              <a:gd name="connsiteX302" fmla="*/ 764542 w 2024254"/>
              <a:gd name="connsiteY302" fmla="*/ 1174350 h 2231790"/>
              <a:gd name="connsiteX303" fmla="*/ 767082 w 2024254"/>
              <a:gd name="connsiteY303" fmla="*/ 1234070 h 2231790"/>
              <a:gd name="connsiteX304" fmla="*/ 769622 w 2024254"/>
              <a:gd name="connsiteY304" fmla="*/ 1278262 h 2231790"/>
              <a:gd name="connsiteX305" fmla="*/ 772161 w 2024254"/>
              <a:gd name="connsiteY305" fmla="*/ 1303618 h 2231790"/>
              <a:gd name="connsiteX306" fmla="*/ 774701 w 2024254"/>
              <a:gd name="connsiteY306" fmla="*/ 1308943 h 2231790"/>
              <a:gd name="connsiteX307" fmla="*/ 777242 w 2024254"/>
              <a:gd name="connsiteY307" fmla="*/ 1295149 h 2231790"/>
              <a:gd name="connsiteX308" fmla="*/ 779782 w 2024254"/>
              <a:gd name="connsiteY308" fmla="*/ 1265017 h 2231790"/>
              <a:gd name="connsiteX309" fmla="*/ 782322 w 2024254"/>
              <a:gd name="connsiteY309" fmla="*/ 1222791 h 2231790"/>
              <a:gd name="connsiteX310" fmla="*/ 784862 w 2024254"/>
              <a:gd name="connsiteY310" fmla="*/ 1173632 h 2231790"/>
              <a:gd name="connsiteX311" fmla="*/ 787402 w 2024254"/>
              <a:gd name="connsiteY311" fmla="*/ 1123022 h 2231790"/>
              <a:gd name="connsiteX312" fmla="*/ 789942 w 2024254"/>
              <a:gd name="connsiteY312" fmla="*/ 1076157 h 2231790"/>
              <a:gd name="connsiteX313" fmla="*/ 792482 w 2024254"/>
              <a:gd name="connsiteY313" fmla="*/ 1037429 h 2231790"/>
              <a:gd name="connsiteX314" fmla="*/ 795022 w 2024254"/>
              <a:gd name="connsiteY314" fmla="*/ 1010015 h 2231790"/>
              <a:gd name="connsiteX315" fmla="*/ 797562 w 2024254"/>
              <a:gd name="connsiteY315" fmla="*/ 995632 h 2231790"/>
              <a:gd name="connsiteX316" fmla="*/ 800102 w 2024254"/>
              <a:gd name="connsiteY316" fmla="*/ 994472 h 2231790"/>
              <a:gd name="connsiteX317" fmla="*/ 802642 w 2024254"/>
              <a:gd name="connsiteY317" fmla="*/ 1005299 h 2231790"/>
              <a:gd name="connsiteX318" fmla="*/ 805182 w 2024254"/>
              <a:gd name="connsiteY318" fmla="*/ 1025710 h 2231790"/>
              <a:gd name="connsiteX319" fmla="*/ 807722 w 2024254"/>
              <a:gd name="connsiteY319" fmla="*/ 1052496 h 2231790"/>
              <a:gd name="connsiteX320" fmla="*/ 810262 w 2024254"/>
              <a:gd name="connsiteY320" fmla="*/ 1082078 h 2231790"/>
              <a:gd name="connsiteX321" fmla="*/ 812802 w 2024254"/>
              <a:gd name="connsiteY321" fmla="*/ 1110943 h 2231790"/>
              <a:gd name="connsiteX322" fmla="*/ 815342 w 2024254"/>
              <a:gd name="connsiteY322" fmla="*/ 1136043 h 2231790"/>
              <a:gd name="connsiteX323" fmla="*/ 817882 w 2024254"/>
              <a:gd name="connsiteY323" fmla="*/ 1155114 h 2231790"/>
              <a:gd name="connsiteX324" fmla="*/ 820422 w 2024254"/>
              <a:gd name="connsiteY324" fmla="*/ 1166865 h 2231790"/>
              <a:gd name="connsiteX325" fmla="*/ 822961 w 2024254"/>
              <a:gd name="connsiteY325" fmla="*/ 1171046 h 2231790"/>
              <a:gd name="connsiteX326" fmla="*/ 825501 w 2024254"/>
              <a:gd name="connsiteY326" fmla="*/ 1168380 h 2231790"/>
              <a:gd name="connsiteX327" fmla="*/ 828041 w 2024254"/>
              <a:gd name="connsiteY327" fmla="*/ 1160375 h 2231790"/>
              <a:gd name="connsiteX328" fmla="*/ 830581 w 2024254"/>
              <a:gd name="connsiteY328" fmla="*/ 1149051 h 2231790"/>
              <a:gd name="connsiteX329" fmla="*/ 833121 w 2024254"/>
              <a:gd name="connsiteY329" fmla="*/ 1136629 h 2231790"/>
              <a:gd name="connsiteX330" fmla="*/ 835661 w 2024254"/>
              <a:gd name="connsiteY330" fmla="*/ 1125198 h 2231790"/>
              <a:gd name="connsiteX331" fmla="*/ 838201 w 2024254"/>
              <a:gd name="connsiteY331" fmla="*/ 1116437 h 2231790"/>
              <a:gd name="connsiteX332" fmla="*/ 840741 w 2024254"/>
              <a:gd name="connsiteY332" fmla="*/ 1111397 h 2231790"/>
              <a:gd name="connsiteX333" fmla="*/ 843281 w 2024254"/>
              <a:gd name="connsiteY333" fmla="*/ 1110391 h 2231790"/>
              <a:gd name="connsiteX334" fmla="*/ 845821 w 2024254"/>
              <a:gd name="connsiteY334" fmla="*/ 1112983 h 2231790"/>
              <a:gd name="connsiteX335" fmla="*/ 848361 w 2024254"/>
              <a:gd name="connsiteY335" fmla="*/ 1118095 h 2231790"/>
              <a:gd name="connsiteX336" fmla="*/ 850901 w 2024254"/>
              <a:gd name="connsiteY336" fmla="*/ 1124196 h 2231790"/>
              <a:gd name="connsiteX337" fmla="*/ 853441 w 2024254"/>
              <a:gd name="connsiteY337" fmla="*/ 1129561 h 2231790"/>
              <a:gd name="connsiteX338" fmla="*/ 855981 w 2024254"/>
              <a:gd name="connsiteY338" fmla="*/ 1132544 h 2231790"/>
              <a:gd name="connsiteX339" fmla="*/ 858521 w 2024254"/>
              <a:gd name="connsiteY339" fmla="*/ 1131859 h 2231790"/>
              <a:gd name="connsiteX340" fmla="*/ 861061 w 2024254"/>
              <a:gd name="connsiteY340" fmla="*/ 1126791 h 2231790"/>
              <a:gd name="connsiteX341" fmla="*/ 863601 w 2024254"/>
              <a:gd name="connsiteY341" fmla="*/ 1117342 h 2231790"/>
              <a:gd name="connsiteX342" fmla="*/ 866141 w 2024254"/>
              <a:gd name="connsiteY342" fmla="*/ 1104272 h 2231790"/>
              <a:gd name="connsiteX343" fmla="*/ 868681 w 2024254"/>
              <a:gd name="connsiteY343" fmla="*/ 1089032 h 2231790"/>
              <a:gd name="connsiteX344" fmla="*/ 871221 w 2024254"/>
              <a:gd name="connsiteY344" fmla="*/ 1073595 h 2231790"/>
              <a:gd name="connsiteX345" fmla="*/ 873761 w 2024254"/>
              <a:gd name="connsiteY345" fmla="*/ 1060212 h 2231790"/>
              <a:gd name="connsiteX346" fmla="*/ 876301 w 2024254"/>
              <a:gd name="connsiteY346" fmla="*/ 1051110 h 2231790"/>
              <a:gd name="connsiteX347" fmla="*/ 878841 w 2024254"/>
              <a:gd name="connsiteY347" fmla="*/ 1048180 h 2231790"/>
              <a:gd name="connsiteX348" fmla="*/ 881381 w 2024254"/>
              <a:gd name="connsiteY348" fmla="*/ 1052692 h 2231790"/>
              <a:gd name="connsiteX349" fmla="*/ 883921 w 2024254"/>
              <a:gd name="connsiteY349" fmla="*/ 1065077 h 2231790"/>
              <a:gd name="connsiteX350" fmla="*/ 886461 w 2024254"/>
              <a:gd name="connsiteY350" fmla="*/ 1084800 h 2231790"/>
              <a:gd name="connsiteX351" fmla="*/ 889000 w 2024254"/>
              <a:gd name="connsiteY351" fmla="*/ 1110354 h 2231790"/>
              <a:gd name="connsiteX352" fmla="*/ 891540 w 2024254"/>
              <a:gd name="connsiteY352" fmla="*/ 1139370 h 2231790"/>
              <a:gd name="connsiteX353" fmla="*/ 894080 w 2024254"/>
              <a:gd name="connsiteY353" fmla="*/ 1168852 h 2231790"/>
              <a:gd name="connsiteX354" fmla="*/ 896620 w 2024254"/>
              <a:gd name="connsiteY354" fmla="*/ 1195485 h 2231790"/>
              <a:gd name="connsiteX355" fmla="*/ 899160 w 2024254"/>
              <a:gd name="connsiteY355" fmla="*/ 1216018 h 2231790"/>
              <a:gd name="connsiteX356" fmla="*/ 901700 w 2024254"/>
              <a:gd name="connsiteY356" fmla="*/ 1227646 h 2231790"/>
              <a:gd name="connsiteX357" fmla="*/ 904240 w 2024254"/>
              <a:gd name="connsiteY357" fmla="*/ 1228372 h 2231790"/>
              <a:gd name="connsiteX358" fmla="*/ 906780 w 2024254"/>
              <a:gd name="connsiteY358" fmla="*/ 1217285 h 2231790"/>
              <a:gd name="connsiteX359" fmla="*/ 909320 w 2024254"/>
              <a:gd name="connsiteY359" fmla="*/ 1194733 h 2231790"/>
              <a:gd name="connsiteX360" fmla="*/ 911860 w 2024254"/>
              <a:gd name="connsiteY360" fmla="*/ 1162356 h 2231790"/>
              <a:gd name="connsiteX361" fmla="*/ 914400 w 2024254"/>
              <a:gd name="connsiteY361" fmla="*/ 1122975 h 2231790"/>
              <a:gd name="connsiteX362" fmla="*/ 916940 w 2024254"/>
              <a:gd name="connsiteY362" fmla="*/ 1080343 h 2231790"/>
              <a:gd name="connsiteX363" fmla="*/ 919480 w 2024254"/>
              <a:gd name="connsiteY363" fmla="*/ 1038778 h 2231790"/>
              <a:gd name="connsiteX364" fmla="*/ 922020 w 2024254"/>
              <a:gd name="connsiteY364" fmla="*/ 1002715 h 2231790"/>
              <a:gd name="connsiteX365" fmla="*/ 924560 w 2024254"/>
              <a:gd name="connsiteY365" fmla="*/ 976231 h 2231790"/>
              <a:gd name="connsiteX366" fmla="*/ 927100 w 2024254"/>
              <a:gd name="connsiteY366" fmla="*/ 962580 h 2231790"/>
              <a:gd name="connsiteX367" fmla="*/ 929640 w 2024254"/>
              <a:gd name="connsiteY367" fmla="*/ 963811 h 2231790"/>
              <a:gd name="connsiteX368" fmla="*/ 932180 w 2024254"/>
              <a:gd name="connsiteY368" fmla="*/ 980490 h 2231790"/>
              <a:gd name="connsiteX369" fmla="*/ 934720 w 2024254"/>
              <a:gd name="connsiteY369" fmla="*/ 1011582 h 2231790"/>
              <a:gd name="connsiteX370" fmla="*/ 937260 w 2024254"/>
              <a:gd name="connsiteY370" fmla="*/ 1054495 h 2231790"/>
              <a:gd name="connsiteX371" fmla="*/ 939800 w 2024254"/>
              <a:gd name="connsiteY371" fmla="*/ 1105298 h 2231790"/>
              <a:gd name="connsiteX372" fmla="*/ 942340 w 2024254"/>
              <a:gd name="connsiteY372" fmla="*/ 1159088 h 2231790"/>
              <a:gd name="connsiteX373" fmla="*/ 944880 w 2024254"/>
              <a:gd name="connsiteY373" fmla="*/ 1210469 h 2231790"/>
              <a:gd name="connsiteX374" fmla="*/ 947420 w 2024254"/>
              <a:gd name="connsiteY374" fmla="*/ 1254108 h 2231790"/>
              <a:gd name="connsiteX375" fmla="*/ 949960 w 2024254"/>
              <a:gd name="connsiteY375" fmla="*/ 1285291 h 2231790"/>
              <a:gd name="connsiteX376" fmla="*/ 952500 w 2024254"/>
              <a:gd name="connsiteY376" fmla="*/ 1300439 h 2231790"/>
              <a:gd name="connsiteX377" fmla="*/ 955039 w 2024254"/>
              <a:gd name="connsiteY377" fmla="*/ 1297512 h 2231790"/>
              <a:gd name="connsiteX378" fmla="*/ 957579 w 2024254"/>
              <a:gd name="connsiteY378" fmla="*/ 1276264 h 2231790"/>
              <a:gd name="connsiteX379" fmla="*/ 960119 w 2024254"/>
              <a:gd name="connsiteY379" fmla="*/ 1238325 h 2231790"/>
              <a:gd name="connsiteX380" fmla="*/ 962659 w 2024254"/>
              <a:gd name="connsiteY380" fmla="*/ 1187074 h 2231790"/>
              <a:gd name="connsiteX381" fmla="*/ 965199 w 2024254"/>
              <a:gd name="connsiteY381" fmla="*/ 1127337 h 2231790"/>
              <a:gd name="connsiteX382" fmla="*/ 967739 w 2024254"/>
              <a:gd name="connsiteY382" fmla="*/ 1064927 h 2231790"/>
              <a:gd name="connsiteX383" fmla="*/ 970279 w 2024254"/>
              <a:gd name="connsiteY383" fmla="*/ 1006066 h 2231790"/>
              <a:gd name="connsiteX384" fmla="*/ 972819 w 2024254"/>
              <a:gd name="connsiteY384" fmla="*/ 956755 h 2231790"/>
              <a:gd name="connsiteX385" fmla="*/ 975359 w 2024254"/>
              <a:gd name="connsiteY385" fmla="*/ 922156 h 2231790"/>
              <a:gd name="connsiteX386" fmla="*/ 977899 w 2024254"/>
              <a:gd name="connsiteY386" fmla="*/ 906046 h 2231790"/>
              <a:gd name="connsiteX387" fmla="*/ 980439 w 2024254"/>
              <a:gd name="connsiteY387" fmla="*/ 910403 h 2231790"/>
              <a:gd name="connsiteX388" fmla="*/ 982979 w 2024254"/>
              <a:gd name="connsiteY388" fmla="*/ 935171 h 2231790"/>
              <a:gd name="connsiteX389" fmla="*/ 985519 w 2024254"/>
              <a:gd name="connsiteY389" fmla="*/ 978232 h 2231790"/>
              <a:gd name="connsiteX390" fmla="*/ 988059 w 2024254"/>
              <a:gd name="connsiteY390" fmla="*/ 1035587 h 2231790"/>
              <a:gd name="connsiteX391" fmla="*/ 990599 w 2024254"/>
              <a:gd name="connsiteY391" fmla="*/ 1101731 h 2231790"/>
              <a:gd name="connsiteX392" fmla="*/ 993139 w 2024254"/>
              <a:gd name="connsiteY392" fmla="*/ 1170192 h 2231790"/>
              <a:gd name="connsiteX393" fmla="*/ 995679 w 2024254"/>
              <a:gd name="connsiteY393" fmla="*/ 1234172 h 2231790"/>
              <a:gd name="connsiteX394" fmla="*/ 998219 w 2024254"/>
              <a:gd name="connsiteY394" fmla="*/ 1287234 h 2231790"/>
              <a:gd name="connsiteX395" fmla="*/ 1000759 w 2024254"/>
              <a:gd name="connsiteY395" fmla="*/ 1323956 h 2231790"/>
              <a:gd name="connsiteX396" fmla="*/ 1003299 w 2024254"/>
              <a:gd name="connsiteY396" fmla="*/ 1340491 h 2231790"/>
              <a:gd name="connsiteX397" fmla="*/ 1005839 w 2024254"/>
              <a:gd name="connsiteY397" fmla="*/ 1334977 h 2231790"/>
              <a:gd name="connsiteX398" fmla="*/ 1008379 w 2024254"/>
              <a:gd name="connsiteY398" fmla="*/ 1307739 h 2231790"/>
              <a:gd name="connsiteX399" fmla="*/ 1010919 w 2024254"/>
              <a:gd name="connsiteY399" fmla="*/ 1261283 h 2231790"/>
              <a:gd name="connsiteX400" fmla="*/ 1013459 w 2024254"/>
              <a:gd name="connsiteY400" fmla="*/ 1200057 h 2231790"/>
              <a:gd name="connsiteX401" fmla="*/ 1015999 w 2024254"/>
              <a:gd name="connsiteY401" fmla="*/ 1130024 h 2231790"/>
              <a:gd name="connsiteX402" fmla="*/ 1018538 w 2024254"/>
              <a:gd name="connsiteY402" fmla="*/ 1058068 h 2231790"/>
              <a:gd name="connsiteX403" fmla="*/ 1021078 w 2024254"/>
              <a:gd name="connsiteY403" fmla="*/ 991313 h 2231790"/>
              <a:gd name="connsiteX404" fmla="*/ 1023618 w 2024254"/>
              <a:gd name="connsiteY404" fmla="*/ 936402 h 2231790"/>
              <a:gd name="connsiteX405" fmla="*/ 1026158 w 2024254"/>
              <a:gd name="connsiteY405" fmla="*/ 898833 h 2231790"/>
              <a:gd name="connsiteX406" fmla="*/ 1028698 w 2024254"/>
              <a:gd name="connsiteY406" fmla="*/ 882399 h 2231790"/>
              <a:gd name="connsiteX407" fmla="*/ 1031238 w 2024254"/>
              <a:gd name="connsiteY407" fmla="*/ 888802 h 2231790"/>
              <a:gd name="connsiteX408" fmla="*/ 1033778 w 2024254"/>
              <a:gd name="connsiteY408" fmla="*/ 917473 h 2231790"/>
              <a:gd name="connsiteX409" fmla="*/ 1036318 w 2024254"/>
              <a:gd name="connsiteY409" fmla="*/ 965626 h 2231790"/>
              <a:gd name="connsiteX410" fmla="*/ 1038858 w 2024254"/>
              <a:gd name="connsiteY410" fmla="*/ 1028533 h 2231790"/>
              <a:gd name="connsiteX411" fmla="*/ 1041398 w 2024254"/>
              <a:gd name="connsiteY411" fmla="*/ 1099991 h 2231790"/>
              <a:gd name="connsiteX412" fmla="*/ 1043938 w 2024254"/>
              <a:gd name="connsiteY412" fmla="*/ 1172945 h 2231790"/>
              <a:gd name="connsiteX413" fmla="*/ 1046478 w 2024254"/>
              <a:gd name="connsiteY413" fmla="*/ 1240193 h 2231790"/>
              <a:gd name="connsiteX414" fmla="*/ 1049018 w 2024254"/>
              <a:gd name="connsiteY414" fmla="*/ 1295104 h 2231790"/>
              <a:gd name="connsiteX415" fmla="*/ 1051558 w 2024254"/>
              <a:gd name="connsiteY415" fmla="*/ 1332283 h 2231790"/>
              <a:gd name="connsiteX416" fmla="*/ 1054098 w 2024254"/>
              <a:gd name="connsiteY416" fmla="*/ 1348106 h 2231790"/>
              <a:gd name="connsiteX417" fmla="*/ 1056638 w 2024254"/>
              <a:gd name="connsiteY417" fmla="*/ 1341079 h 2231790"/>
              <a:gd name="connsiteX418" fmla="*/ 1059178 w 2024254"/>
              <a:gd name="connsiteY418" fmla="*/ 1311979 h 2231790"/>
              <a:gd name="connsiteX419" fmla="*/ 1061718 w 2024254"/>
              <a:gd name="connsiteY419" fmla="*/ 1263767 h 2231790"/>
              <a:gd name="connsiteX420" fmla="*/ 1064258 w 2024254"/>
              <a:gd name="connsiteY420" fmla="*/ 1201287 h 2231790"/>
              <a:gd name="connsiteX421" fmla="*/ 1066798 w 2024254"/>
              <a:gd name="connsiteY421" fmla="*/ 1130770 h 2231790"/>
              <a:gd name="connsiteX422" fmla="*/ 1069338 w 2024254"/>
              <a:gd name="connsiteY422" fmla="*/ 1059209 h 2231790"/>
              <a:gd name="connsiteX423" fmla="*/ 1071878 w 2024254"/>
              <a:gd name="connsiteY423" fmla="*/ 993652 h 2231790"/>
              <a:gd name="connsiteX424" fmla="*/ 1074418 w 2024254"/>
              <a:gd name="connsiteY424" fmla="*/ 940504 h 2231790"/>
              <a:gd name="connsiteX425" fmla="*/ 1076958 w 2024254"/>
              <a:gd name="connsiteY425" fmla="*/ 904889 h 2231790"/>
              <a:gd name="connsiteX426" fmla="*/ 1079498 w 2024254"/>
              <a:gd name="connsiteY426" fmla="*/ 890155 h 2231790"/>
              <a:gd name="connsiteX427" fmla="*/ 1082038 w 2024254"/>
              <a:gd name="connsiteY427" fmla="*/ 897553 h 2231790"/>
              <a:gd name="connsiteX428" fmla="*/ 1084577 w 2024254"/>
              <a:gd name="connsiteY428" fmla="*/ 926130 h 2231790"/>
              <a:gd name="connsiteX429" fmla="*/ 1087117 w 2024254"/>
              <a:gd name="connsiteY429" fmla="*/ 972849 h 2231790"/>
              <a:gd name="connsiteX430" fmla="*/ 1089657 w 2024254"/>
              <a:gd name="connsiteY430" fmla="*/ 1032913 h 2231790"/>
              <a:gd name="connsiteX431" fmla="*/ 1092197 w 2024254"/>
              <a:gd name="connsiteY431" fmla="*/ 1100261 h 2231790"/>
              <a:gd name="connsiteX432" fmla="*/ 1094737 w 2024254"/>
              <a:gd name="connsiteY432" fmla="*/ 1168185 h 2231790"/>
              <a:gd name="connsiteX433" fmla="*/ 1097277 w 2024254"/>
              <a:gd name="connsiteY433" fmla="*/ 1230010 h 2231790"/>
              <a:gd name="connsiteX434" fmla="*/ 1099817 w 2024254"/>
              <a:gd name="connsiteY434" fmla="*/ 1279753 h 2231790"/>
              <a:gd name="connsiteX435" fmla="*/ 1102357 w 2024254"/>
              <a:gd name="connsiteY435" fmla="*/ 1312711 h 2231790"/>
              <a:gd name="connsiteX436" fmla="*/ 1104897 w 2024254"/>
              <a:gd name="connsiteY436" fmla="*/ 1325913 h 2231790"/>
              <a:gd name="connsiteX437" fmla="*/ 1107437 w 2024254"/>
              <a:gd name="connsiteY437" fmla="*/ 1318386 h 2231790"/>
              <a:gd name="connsiteX438" fmla="*/ 1109977 w 2024254"/>
              <a:gd name="connsiteY438" fmla="*/ 1291220 h 2231790"/>
              <a:gd name="connsiteX439" fmla="*/ 1112517 w 2024254"/>
              <a:gd name="connsiteY439" fmla="*/ 1247429 h 2231790"/>
              <a:gd name="connsiteX440" fmla="*/ 1115057 w 2024254"/>
              <a:gd name="connsiteY440" fmla="*/ 1191616 h 2231790"/>
              <a:gd name="connsiteX441" fmla="*/ 1117597 w 2024254"/>
              <a:gd name="connsiteY441" fmla="*/ 1129485 h 2231790"/>
              <a:gd name="connsiteX442" fmla="*/ 1120137 w 2024254"/>
              <a:gd name="connsiteY442" fmla="*/ 1067254 h 2231790"/>
              <a:gd name="connsiteX443" fmla="*/ 1122677 w 2024254"/>
              <a:gd name="connsiteY443" fmla="*/ 1011027 h 2231790"/>
              <a:gd name="connsiteX444" fmla="*/ 1125217 w 2024254"/>
              <a:gd name="connsiteY444" fmla="*/ 966186 h 2231790"/>
              <a:gd name="connsiteX445" fmla="*/ 1127757 w 2024254"/>
              <a:gd name="connsiteY445" fmla="*/ 936871 h 2231790"/>
              <a:gd name="connsiteX446" fmla="*/ 1130297 w 2024254"/>
              <a:gd name="connsiteY446" fmla="*/ 925596 h 2231790"/>
              <a:gd name="connsiteX447" fmla="*/ 1132837 w 2024254"/>
              <a:gd name="connsiteY447" fmla="*/ 933030 h 2231790"/>
              <a:gd name="connsiteX448" fmla="*/ 1135377 w 2024254"/>
              <a:gd name="connsiteY448" fmla="*/ 957978 h 2231790"/>
              <a:gd name="connsiteX449" fmla="*/ 1137917 w 2024254"/>
              <a:gd name="connsiteY449" fmla="*/ 997543 h 2231790"/>
              <a:gd name="connsiteX450" fmla="*/ 1140457 w 2024254"/>
              <a:gd name="connsiteY450" fmla="*/ 1047455 h 2231790"/>
              <a:gd name="connsiteX451" fmla="*/ 1142997 w 2024254"/>
              <a:gd name="connsiteY451" fmla="*/ 1102537 h 2231790"/>
              <a:gd name="connsiteX452" fmla="*/ 1145537 w 2024254"/>
              <a:gd name="connsiteY452" fmla="*/ 1157241 h 2231790"/>
              <a:gd name="connsiteX453" fmla="*/ 1148077 w 2024254"/>
              <a:gd name="connsiteY453" fmla="*/ 1206216 h 2231790"/>
              <a:gd name="connsiteX454" fmla="*/ 1150616 w 2024254"/>
              <a:gd name="connsiteY454" fmla="*/ 1244836 h 2231790"/>
              <a:gd name="connsiteX455" fmla="*/ 1153156 w 2024254"/>
              <a:gd name="connsiteY455" fmla="*/ 1269640 h 2231790"/>
              <a:gd name="connsiteX456" fmla="*/ 1155696 w 2024254"/>
              <a:gd name="connsiteY456" fmla="*/ 1278649 h 2231790"/>
              <a:gd name="connsiteX457" fmla="*/ 1158236 w 2024254"/>
              <a:gd name="connsiteY457" fmla="*/ 1271513 h 2231790"/>
              <a:gd name="connsiteX458" fmla="*/ 1160776 w 2024254"/>
              <a:gd name="connsiteY458" fmla="*/ 1249494 h 2231790"/>
              <a:gd name="connsiteX459" fmla="*/ 1163316 w 2024254"/>
              <a:gd name="connsiteY459" fmla="*/ 1215290 h 2231790"/>
              <a:gd name="connsiteX460" fmla="*/ 1165856 w 2024254"/>
              <a:gd name="connsiteY460" fmla="*/ 1172714 h 2231790"/>
              <a:gd name="connsiteX461" fmla="*/ 1168396 w 2024254"/>
              <a:gd name="connsiteY461" fmla="*/ 1126267 h 2231790"/>
              <a:gd name="connsiteX462" fmla="*/ 1170936 w 2024254"/>
              <a:gd name="connsiteY462" fmla="*/ 1080667 h 2231790"/>
              <a:gd name="connsiteX463" fmla="*/ 1173476 w 2024254"/>
              <a:gd name="connsiteY463" fmla="*/ 1040360 h 2231790"/>
              <a:gd name="connsiteX464" fmla="*/ 1176016 w 2024254"/>
              <a:gd name="connsiteY464" fmla="*/ 1009083 h 2231790"/>
              <a:gd name="connsiteX465" fmla="*/ 1178556 w 2024254"/>
              <a:gd name="connsiteY465" fmla="*/ 989516 h 2231790"/>
              <a:gd name="connsiteX466" fmla="*/ 1181096 w 2024254"/>
              <a:gd name="connsiteY466" fmla="*/ 983052 h 2231790"/>
              <a:gd name="connsiteX467" fmla="*/ 1183636 w 2024254"/>
              <a:gd name="connsiteY467" fmla="*/ 989709 h 2231790"/>
              <a:gd name="connsiteX468" fmla="*/ 1186176 w 2024254"/>
              <a:gd name="connsiteY468" fmla="*/ 1008192 h 2231790"/>
              <a:gd name="connsiteX469" fmla="*/ 1188716 w 2024254"/>
              <a:gd name="connsiteY469" fmla="*/ 1036079 h 2231790"/>
              <a:gd name="connsiteX470" fmla="*/ 1191256 w 2024254"/>
              <a:gd name="connsiteY470" fmla="*/ 1070123 h 2231790"/>
              <a:gd name="connsiteX471" fmla="*/ 1193796 w 2024254"/>
              <a:gd name="connsiteY471" fmla="*/ 1106622 h 2231790"/>
              <a:gd name="connsiteX472" fmla="*/ 1196336 w 2024254"/>
              <a:gd name="connsiteY472" fmla="*/ 1141825 h 2231790"/>
              <a:gd name="connsiteX473" fmla="*/ 1198876 w 2024254"/>
              <a:gd name="connsiteY473" fmla="*/ 1172314 h 2231790"/>
              <a:gd name="connsiteX474" fmla="*/ 1201416 w 2024254"/>
              <a:gd name="connsiteY474" fmla="*/ 1195347 h 2231790"/>
              <a:gd name="connsiteX475" fmla="*/ 1203956 w 2024254"/>
              <a:gd name="connsiteY475" fmla="*/ 1209101 h 2231790"/>
              <a:gd name="connsiteX476" fmla="*/ 1206496 w 2024254"/>
              <a:gd name="connsiteY476" fmla="*/ 1212810 h 2231790"/>
              <a:gd name="connsiteX477" fmla="*/ 1209036 w 2024254"/>
              <a:gd name="connsiteY477" fmla="*/ 1206790 h 2231790"/>
              <a:gd name="connsiteX478" fmla="*/ 1211576 w 2024254"/>
              <a:gd name="connsiteY478" fmla="*/ 1192335 h 2231790"/>
              <a:gd name="connsiteX479" fmla="*/ 1214116 w 2024254"/>
              <a:gd name="connsiteY479" fmla="*/ 1171524 h 2231790"/>
              <a:gd name="connsiteX480" fmla="*/ 1216655 w 2024254"/>
              <a:gd name="connsiteY480" fmla="*/ 1146951 h 2231790"/>
              <a:gd name="connsiteX481" fmla="*/ 1219195 w 2024254"/>
              <a:gd name="connsiteY481" fmla="*/ 1121413 h 2231790"/>
              <a:gd name="connsiteX482" fmla="*/ 1221735 w 2024254"/>
              <a:gd name="connsiteY482" fmla="*/ 1097595 h 2231790"/>
              <a:gd name="connsiteX483" fmla="*/ 1224275 w 2024254"/>
              <a:gd name="connsiteY483" fmla="*/ 1077788 h 2231790"/>
              <a:gd name="connsiteX484" fmla="*/ 1226815 w 2024254"/>
              <a:gd name="connsiteY484" fmla="*/ 1063663 h 2231790"/>
              <a:gd name="connsiteX485" fmla="*/ 1229355 w 2024254"/>
              <a:gd name="connsiteY485" fmla="*/ 1056136 h 2231790"/>
              <a:gd name="connsiteX486" fmla="*/ 1231895 w 2024254"/>
              <a:gd name="connsiteY486" fmla="*/ 1055317 h 2231790"/>
              <a:gd name="connsiteX487" fmla="*/ 1234435 w 2024254"/>
              <a:gd name="connsiteY487" fmla="*/ 1060568 h 2231790"/>
              <a:gd name="connsiteX488" fmla="*/ 1236975 w 2024254"/>
              <a:gd name="connsiteY488" fmla="*/ 1070626 h 2231790"/>
              <a:gd name="connsiteX489" fmla="*/ 1239515 w 2024254"/>
              <a:gd name="connsiteY489" fmla="*/ 1083810 h 2231790"/>
              <a:gd name="connsiteX490" fmla="*/ 1242055 w 2024254"/>
              <a:gd name="connsiteY490" fmla="*/ 1098249 h 2231790"/>
              <a:gd name="connsiteX491" fmla="*/ 1244595 w 2024254"/>
              <a:gd name="connsiteY491" fmla="*/ 1112125 h 2231790"/>
              <a:gd name="connsiteX492" fmla="*/ 1247135 w 2024254"/>
              <a:gd name="connsiteY492" fmla="*/ 1123895 h 2231790"/>
              <a:gd name="connsiteX493" fmla="*/ 1249675 w 2024254"/>
              <a:gd name="connsiteY493" fmla="*/ 1132457 h 2231790"/>
              <a:gd name="connsiteX494" fmla="*/ 1252215 w 2024254"/>
              <a:gd name="connsiteY494" fmla="*/ 1137258 h 2231790"/>
              <a:gd name="connsiteX495" fmla="*/ 1254755 w 2024254"/>
              <a:gd name="connsiteY495" fmla="*/ 1138319 h 2231790"/>
              <a:gd name="connsiteX496" fmla="*/ 1257295 w 2024254"/>
              <a:gd name="connsiteY496" fmla="*/ 1136186 h 2231790"/>
              <a:gd name="connsiteX497" fmla="*/ 1259835 w 2024254"/>
              <a:gd name="connsiteY497" fmla="*/ 1131812 h 2231790"/>
              <a:gd name="connsiteX498" fmla="*/ 1262375 w 2024254"/>
              <a:gd name="connsiteY498" fmla="*/ 1126392 h 2231790"/>
              <a:gd name="connsiteX499" fmla="*/ 1264915 w 2024254"/>
              <a:gd name="connsiteY499" fmla="*/ 1121170 h 2231790"/>
              <a:gd name="connsiteX500" fmla="*/ 1267455 w 2024254"/>
              <a:gd name="connsiteY500" fmla="*/ 1117243 h 2231790"/>
              <a:gd name="connsiteX501" fmla="*/ 2024254 w 2024254"/>
              <a:gd name="connsiteY501" fmla="*/ 1114382 h 2231790"/>
              <a:gd name="connsiteX0" fmla="*/ 0 w 1507039"/>
              <a:gd name="connsiteY0" fmla="*/ 1115321 h 2231790"/>
              <a:gd name="connsiteX1" fmla="*/ 0 w 1507039"/>
              <a:gd name="connsiteY1" fmla="*/ 1115321 h 2231790"/>
              <a:gd name="connsiteX2" fmla="*/ 2539 w 1507039"/>
              <a:gd name="connsiteY2" fmla="*/ 1119016 h 2231790"/>
              <a:gd name="connsiteX3" fmla="*/ 5080 w 1507039"/>
              <a:gd name="connsiteY3" fmla="*/ 1129377 h 2231790"/>
              <a:gd name="connsiteX4" fmla="*/ 7619 w 1507039"/>
              <a:gd name="connsiteY4" fmla="*/ 1144341 h 2231790"/>
              <a:gd name="connsiteX5" fmla="*/ 10160 w 1507039"/>
              <a:gd name="connsiteY5" fmla="*/ 1160808 h 2231790"/>
              <a:gd name="connsiteX6" fmla="*/ 12700 w 1507039"/>
              <a:gd name="connsiteY6" fmla="*/ 1175108 h 2231790"/>
              <a:gd name="connsiteX7" fmla="*/ 15239 w 1507039"/>
              <a:gd name="connsiteY7" fmla="*/ 1183560 h 2231790"/>
              <a:gd name="connsiteX8" fmla="*/ 17780 w 1507039"/>
              <a:gd name="connsiteY8" fmla="*/ 1183060 h 2231790"/>
              <a:gd name="connsiteX9" fmla="*/ 20319 w 1507039"/>
              <a:gd name="connsiteY9" fmla="*/ 1171603 h 2231790"/>
              <a:gd name="connsiteX10" fmla="*/ 22860 w 1507039"/>
              <a:gd name="connsiteY10" fmla="*/ 1148686 h 2231790"/>
              <a:gd name="connsiteX11" fmla="*/ 25400 w 1507039"/>
              <a:gd name="connsiteY11" fmla="*/ 1115511 h 2231790"/>
              <a:gd name="connsiteX12" fmla="*/ 27939 w 1507039"/>
              <a:gd name="connsiteY12" fmla="*/ 1074970 h 2231790"/>
              <a:gd name="connsiteX13" fmla="*/ 30480 w 1507039"/>
              <a:gd name="connsiteY13" fmla="*/ 1031398 h 2231790"/>
              <a:gd name="connsiteX14" fmla="*/ 33019 w 1507039"/>
              <a:gd name="connsiteY14" fmla="*/ 990106 h 2231790"/>
              <a:gd name="connsiteX15" fmla="*/ 35560 w 1507039"/>
              <a:gd name="connsiteY15" fmla="*/ 956760 h 2231790"/>
              <a:gd name="connsiteX16" fmla="*/ 38100 w 1507039"/>
              <a:gd name="connsiteY16" fmla="*/ 936665 h 2231790"/>
              <a:gd name="connsiteX17" fmla="*/ 40639 w 1507039"/>
              <a:gd name="connsiteY17" fmla="*/ 934043 h 2231790"/>
              <a:gd name="connsiteX18" fmla="*/ 43180 w 1507039"/>
              <a:gd name="connsiteY18" fmla="*/ 951399 h 2231790"/>
              <a:gd name="connsiteX19" fmla="*/ 45719 w 1507039"/>
              <a:gd name="connsiteY19" fmla="*/ 989057 h 2231790"/>
              <a:gd name="connsiteX20" fmla="*/ 48260 w 1507039"/>
              <a:gd name="connsiteY20" fmla="*/ 1044929 h 2231790"/>
              <a:gd name="connsiteX21" fmla="*/ 50800 w 1507039"/>
              <a:gd name="connsiteY21" fmla="*/ 1114565 h 2231790"/>
              <a:gd name="connsiteX22" fmla="*/ 53339 w 1507039"/>
              <a:gd name="connsiteY22" fmla="*/ 1191490 h 2231790"/>
              <a:gd name="connsiteX23" fmla="*/ 55880 w 1507039"/>
              <a:gd name="connsiteY23" fmla="*/ 1267811 h 2231790"/>
              <a:gd name="connsiteX24" fmla="*/ 58419 w 1507039"/>
              <a:gd name="connsiteY24" fmla="*/ 1335027 h 2231790"/>
              <a:gd name="connsiteX25" fmla="*/ 60960 w 1507039"/>
              <a:gd name="connsiteY25" fmla="*/ 1384963 h 2231790"/>
              <a:gd name="connsiteX26" fmla="*/ 63500 w 1507039"/>
              <a:gd name="connsiteY26" fmla="*/ 1410734 h 2231790"/>
              <a:gd name="connsiteX27" fmla="*/ 66039 w 1507039"/>
              <a:gd name="connsiteY27" fmla="*/ 1407611 h 2231790"/>
              <a:gd name="connsiteX28" fmla="*/ 68580 w 1507039"/>
              <a:gd name="connsiteY28" fmla="*/ 1373708 h 2231790"/>
              <a:gd name="connsiteX29" fmla="*/ 71119 w 1507039"/>
              <a:gd name="connsiteY29" fmla="*/ 1310376 h 2231790"/>
              <a:gd name="connsiteX30" fmla="*/ 73659 w 1507039"/>
              <a:gd name="connsiteY30" fmla="*/ 1222262 h 2231790"/>
              <a:gd name="connsiteX31" fmla="*/ 76200 w 1507039"/>
              <a:gd name="connsiteY31" fmla="*/ 1117006 h 2231790"/>
              <a:gd name="connsiteX32" fmla="*/ 78739 w 1507039"/>
              <a:gd name="connsiteY32" fmla="*/ 1004584 h 2231790"/>
              <a:gd name="connsiteX33" fmla="*/ 81280 w 1507039"/>
              <a:gd name="connsiteY33" fmla="*/ 896360 h 2231790"/>
              <a:gd name="connsiteX34" fmla="*/ 83819 w 1507039"/>
              <a:gd name="connsiteY34" fmla="*/ 803931 h 2231790"/>
              <a:gd name="connsiteX35" fmla="*/ 86359 w 1507039"/>
              <a:gd name="connsiteY35" fmla="*/ 737889 h 2231790"/>
              <a:gd name="connsiteX36" fmla="*/ 88900 w 1507039"/>
              <a:gd name="connsiteY36" fmla="*/ 706633 h 2231790"/>
              <a:gd name="connsiteX37" fmla="*/ 91439 w 1507039"/>
              <a:gd name="connsiteY37" fmla="*/ 715350 h 2231790"/>
              <a:gd name="connsiteX38" fmla="*/ 93979 w 1507039"/>
              <a:gd name="connsiteY38" fmla="*/ 765297 h 2231790"/>
              <a:gd name="connsiteX39" fmla="*/ 96519 w 1507039"/>
              <a:gd name="connsiteY39" fmla="*/ 853478 h 2231790"/>
              <a:gd name="connsiteX40" fmla="*/ 99059 w 1507039"/>
              <a:gd name="connsiteY40" fmla="*/ 972745 h 2231790"/>
              <a:gd name="connsiteX41" fmla="*/ 101600 w 1507039"/>
              <a:gd name="connsiteY41" fmla="*/ 1112365 h 2231790"/>
              <a:gd name="connsiteX42" fmla="*/ 104139 w 1507039"/>
              <a:gd name="connsiteY42" fmla="*/ 1258978 h 2231790"/>
              <a:gd name="connsiteX43" fmla="*/ 106679 w 1507039"/>
              <a:gd name="connsiteY43" fmla="*/ 1397883 h 2231790"/>
              <a:gd name="connsiteX44" fmla="*/ 109219 w 1507039"/>
              <a:gd name="connsiteY44" fmla="*/ 1514520 h 2231790"/>
              <a:gd name="connsiteX45" fmla="*/ 111759 w 1507039"/>
              <a:gd name="connsiteY45" fmla="*/ 1595990 h 2231790"/>
              <a:gd name="connsiteX46" fmla="*/ 114300 w 1507039"/>
              <a:gd name="connsiteY46" fmla="*/ 1632475 h 2231790"/>
              <a:gd name="connsiteX47" fmla="*/ 116839 w 1507039"/>
              <a:gd name="connsiteY47" fmla="*/ 1618377 h 2231790"/>
              <a:gd name="connsiteX48" fmla="*/ 119379 w 1507039"/>
              <a:gd name="connsiteY48" fmla="*/ 1553071 h 2231790"/>
              <a:gd name="connsiteX49" fmla="*/ 121919 w 1507039"/>
              <a:gd name="connsiteY49" fmla="*/ 1441157 h 2231790"/>
              <a:gd name="connsiteX50" fmla="*/ 124459 w 1507039"/>
              <a:gd name="connsiteY50" fmla="*/ 1292186 h 2231790"/>
              <a:gd name="connsiteX51" fmla="*/ 126999 w 1507039"/>
              <a:gd name="connsiteY51" fmla="*/ 1119857 h 2231790"/>
              <a:gd name="connsiteX52" fmla="*/ 129539 w 1507039"/>
              <a:gd name="connsiteY52" fmla="*/ 940755 h 2231790"/>
              <a:gd name="connsiteX53" fmla="*/ 132079 w 1507039"/>
              <a:gd name="connsiteY53" fmla="*/ 772747 h 2231790"/>
              <a:gd name="connsiteX54" fmla="*/ 134619 w 1507039"/>
              <a:gd name="connsiteY54" fmla="*/ 633193 h 2231790"/>
              <a:gd name="connsiteX55" fmla="*/ 137159 w 1507039"/>
              <a:gd name="connsiteY55" fmla="*/ 537151 h 2231790"/>
              <a:gd name="connsiteX56" fmla="*/ 139699 w 1507039"/>
              <a:gd name="connsiteY56" fmla="*/ 495758 h 2231790"/>
              <a:gd name="connsiteX57" fmla="*/ 142239 w 1507039"/>
              <a:gd name="connsiteY57" fmla="*/ 514966 h 2231790"/>
              <a:gd name="connsiteX58" fmla="*/ 144779 w 1507039"/>
              <a:gd name="connsiteY58" fmla="*/ 594772 h 2231790"/>
              <a:gd name="connsiteX59" fmla="*/ 147319 w 1507039"/>
              <a:gd name="connsiteY59" fmla="*/ 729036 h 2231790"/>
              <a:gd name="connsiteX60" fmla="*/ 149859 w 1507039"/>
              <a:gd name="connsiteY60" fmla="*/ 905921 h 2231790"/>
              <a:gd name="connsiteX61" fmla="*/ 152399 w 1507039"/>
              <a:gd name="connsiteY61" fmla="*/ 1108929 h 2231790"/>
              <a:gd name="connsiteX62" fmla="*/ 154939 w 1507039"/>
              <a:gd name="connsiteY62" fmla="*/ 1318445 h 2231790"/>
              <a:gd name="connsiteX63" fmla="*/ 157479 w 1507039"/>
              <a:gd name="connsiteY63" fmla="*/ 1513643 h 2231790"/>
              <a:gd name="connsiteX64" fmla="*/ 160019 w 1507039"/>
              <a:gd name="connsiteY64" fmla="*/ 1674559 h 2231790"/>
              <a:gd name="connsiteX65" fmla="*/ 162559 w 1507039"/>
              <a:gd name="connsiteY65" fmla="*/ 1784144 h 2231790"/>
              <a:gd name="connsiteX66" fmla="*/ 165099 w 1507039"/>
              <a:gd name="connsiteY66" fmla="*/ 1830065 h 2231790"/>
              <a:gd name="connsiteX67" fmla="*/ 167639 w 1507039"/>
              <a:gd name="connsiteY67" fmla="*/ 1806072 h 2231790"/>
              <a:gd name="connsiteX68" fmla="*/ 170179 w 1507039"/>
              <a:gd name="connsiteY68" fmla="*/ 1712785 h 2231790"/>
              <a:gd name="connsiteX69" fmla="*/ 172719 w 1507039"/>
              <a:gd name="connsiteY69" fmla="*/ 1557804 h 2231790"/>
              <a:gd name="connsiteX70" fmla="*/ 175259 w 1507039"/>
              <a:gd name="connsiteY70" fmla="*/ 1355108 h 2231790"/>
              <a:gd name="connsiteX71" fmla="*/ 177799 w 1507039"/>
              <a:gd name="connsiteY71" fmla="*/ 1123796 h 2231790"/>
              <a:gd name="connsiteX72" fmla="*/ 180339 w 1507039"/>
              <a:gd name="connsiteY72" fmla="*/ 886284 h 2231790"/>
              <a:gd name="connsiteX73" fmla="*/ 182879 w 1507039"/>
              <a:gd name="connsiteY73" fmla="*/ 666119 h 2231790"/>
              <a:gd name="connsiteX74" fmla="*/ 185419 w 1507039"/>
              <a:gd name="connsiteY74" fmla="*/ 485638 h 2231790"/>
              <a:gd name="connsiteX75" fmla="*/ 187959 w 1507039"/>
              <a:gd name="connsiteY75" fmla="*/ 363693 h 2231790"/>
              <a:gd name="connsiteX76" fmla="*/ 190499 w 1507039"/>
              <a:gd name="connsiteY76" fmla="*/ 313682 h 2231790"/>
              <a:gd name="connsiteX77" fmla="*/ 193039 w 1507039"/>
              <a:gd name="connsiteY77" fmla="*/ 342089 h 2231790"/>
              <a:gd name="connsiteX78" fmla="*/ 195579 w 1507039"/>
              <a:gd name="connsiteY78" fmla="*/ 447692 h 2231790"/>
              <a:gd name="connsiteX79" fmla="*/ 198119 w 1507039"/>
              <a:gd name="connsiteY79" fmla="*/ 621530 h 2231790"/>
              <a:gd name="connsiteX80" fmla="*/ 200659 w 1507039"/>
              <a:gd name="connsiteY80" fmla="*/ 847652 h 2231790"/>
              <a:gd name="connsiteX81" fmla="*/ 203199 w 1507039"/>
              <a:gd name="connsiteY81" fmla="*/ 1104582 h 2231790"/>
              <a:gd name="connsiteX82" fmla="*/ 205739 w 1507039"/>
              <a:gd name="connsiteY82" fmla="*/ 1367364 h 2231790"/>
              <a:gd name="connsiteX83" fmla="*/ 208279 w 1507039"/>
              <a:gd name="connsiteY83" fmla="*/ 1609999 h 2231790"/>
              <a:gd name="connsiteX84" fmla="*/ 210819 w 1507039"/>
              <a:gd name="connsiteY84" fmla="*/ 1808029 h 2231790"/>
              <a:gd name="connsiteX85" fmla="*/ 213359 w 1507039"/>
              <a:gd name="connsiteY85" fmla="*/ 1941009 h 2231790"/>
              <a:gd name="connsiteX86" fmla="*/ 215899 w 1507039"/>
              <a:gd name="connsiteY86" fmla="*/ 1994622 h 2231790"/>
              <a:gd name="connsiteX87" fmla="*/ 218439 w 1507039"/>
              <a:gd name="connsiteY87" fmla="*/ 1962214 h 2231790"/>
              <a:gd name="connsiteX88" fmla="*/ 220979 w 1507039"/>
              <a:gd name="connsiteY88" fmla="*/ 1845584 h 2231790"/>
              <a:gd name="connsiteX89" fmla="*/ 223519 w 1507039"/>
              <a:gd name="connsiteY89" fmla="*/ 1654943 h 2231790"/>
              <a:gd name="connsiteX90" fmla="*/ 226059 w 1507039"/>
              <a:gd name="connsiteY90" fmla="*/ 1408025 h 2231790"/>
              <a:gd name="connsiteX91" fmla="*/ 228600 w 1507039"/>
              <a:gd name="connsiteY91" fmla="*/ 1128434 h 2231790"/>
              <a:gd name="connsiteX92" fmla="*/ 231139 w 1507039"/>
              <a:gd name="connsiteY92" fmla="*/ 843379 h 2231790"/>
              <a:gd name="connsiteX93" fmla="*/ 233679 w 1507039"/>
              <a:gd name="connsiteY93" fmla="*/ 581014 h 2231790"/>
              <a:gd name="connsiteX94" fmla="*/ 236219 w 1507039"/>
              <a:gd name="connsiteY94" fmla="*/ 367644 h 2231790"/>
              <a:gd name="connsiteX95" fmla="*/ 238760 w 1507039"/>
              <a:gd name="connsiteY95" fmla="*/ 225078 h 2231790"/>
              <a:gd name="connsiteX96" fmla="*/ 241300 w 1507039"/>
              <a:gd name="connsiteY96" fmla="*/ 168398 h 2231790"/>
              <a:gd name="connsiteX97" fmla="*/ 243839 w 1507039"/>
              <a:gd name="connsiteY97" fmla="*/ 204361 h 2231790"/>
              <a:gd name="connsiteX98" fmla="*/ 246380 w 1507039"/>
              <a:gd name="connsiteY98" fmla="*/ 330619 h 2231790"/>
              <a:gd name="connsiteX99" fmla="*/ 248920 w 1507039"/>
              <a:gd name="connsiteY99" fmla="*/ 535836 h 2231790"/>
              <a:gd name="connsiteX100" fmla="*/ 251460 w 1507039"/>
              <a:gd name="connsiteY100" fmla="*/ 800706 h 2231790"/>
              <a:gd name="connsiteX101" fmla="*/ 254000 w 1507039"/>
              <a:gd name="connsiteY101" fmla="*/ 1099769 h 2231790"/>
              <a:gd name="connsiteX102" fmla="*/ 256540 w 1507039"/>
              <a:gd name="connsiteY102" fmla="*/ 1403872 h 2231790"/>
              <a:gd name="connsiteX103" fmla="*/ 259080 w 1507039"/>
              <a:gd name="connsiteY103" fmla="*/ 1683026 h 2231790"/>
              <a:gd name="connsiteX104" fmla="*/ 261620 w 1507039"/>
              <a:gd name="connsiteY104" fmla="*/ 1909372 h 2231790"/>
              <a:gd name="connsiteX105" fmla="*/ 264160 w 1507039"/>
              <a:gd name="connsiteY105" fmla="*/ 2059974 h 2231790"/>
              <a:gd name="connsiteX106" fmla="*/ 266700 w 1507039"/>
              <a:gd name="connsiteY106" fmla="*/ 2119153 h 2231790"/>
              <a:gd name="connsiteX107" fmla="*/ 269240 w 1507039"/>
              <a:gd name="connsiteY107" fmla="*/ 2080114 h 2231790"/>
              <a:gd name="connsiteX108" fmla="*/ 271780 w 1507039"/>
              <a:gd name="connsiteY108" fmla="*/ 1945716 h 2231790"/>
              <a:gd name="connsiteX109" fmla="*/ 274320 w 1507039"/>
              <a:gd name="connsiteY109" fmla="*/ 1728283 h 2231790"/>
              <a:gd name="connsiteX110" fmla="*/ 276860 w 1507039"/>
              <a:gd name="connsiteY110" fmla="*/ 1448476 h 2231790"/>
              <a:gd name="connsiteX111" fmla="*/ 279400 w 1507039"/>
              <a:gd name="connsiteY111" fmla="*/ 1133315 h 2231790"/>
              <a:gd name="connsiteX112" fmla="*/ 281940 w 1507039"/>
              <a:gd name="connsiteY112" fmla="*/ 813569 h 2231790"/>
              <a:gd name="connsiteX113" fmla="*/ 284480 w 1507039"/>
              <a:gd name="connsiteY113" fmla="*/ 520728 h 2231790"/>
              <a:gd name="connsiteX114" fmla="*/ 287020 w 1507039"/>
              <a:gd name="connsiteY114" fmla="*/ 283896 h 2231790"/>
              <a:gd name="connsiteX115" fmla="*/ 289560 w 1507039"/>
              <a:gd name="connsiteY115" fmla="*/ 126883 h 2231790"/>
              <a:gd name="connsiteX116" fmla="*/ 292100 w 1507039"/>
              <a:gd name="connsiteY116" fmla="*/ 65803 h 2231790"/>
              <a:gd name="connsiteX117" fmla="*/ 294640 w 1507039"/>
              <a:gd name="connsiteY117" fmla="*/ 107420 h 2231790"/>
              <a:gd name="connsiteX118" fmla="*/ 297180 w 1507039"/>
              <a:gd name="connsiteY118" fmla="*/ 248403 h 2231790"/>
              <a:gd name="connsiteX119" fmla="*/ 299720 w 1507039"/>
              <a:gd name="connsiteY119" fmla="*/ 475585 h 2231790"/>
              <a:gd name="connsiteX120" fmla="*/ 302260 w 1507039"/>
              <a:gd name="connsiteY120" fmla="*/ 767191 h 2231790"/>
              <a:gd name="connsiteX121" fmla="*/ 304800 w 1507039"/>
              <a:gd name="connsiteY121" fmla="*/ 1094938 h 2231790"/>
              <a:gd name="connsiteX122" fmla="*/ 307340 w 1507039"/>
              <a:gd name="connsiteY122" fmla="*/ 1426790 h 2231790"/>
              <a:gd name="connsiteX123" fmla="*/ 309880 w 1507039"/>
              <a:gd name="connsiteY123" fmla="*/ 1730100 h 2231790"/>
              <a:gd name="connsiteX124" fmla="*/ 312420 w 1507039"/>
              <a:gd name="connsiteY124" fmla="*/ 1974839 h 2231790"/>
              <a:gd name="connsiteX125" fmla="*/ 314960 w 1507039"/>
              <a:gd name="connsiteY125" fmla="*/ 2136579 h 2231790"/>
              <a:gd name="connsiteX126" fmla="*/ 317500 w 1507039"/>
              <a:gd name="connsiteY126" fmla="*/ 2198941 h 2231790"/>
              <a:gd name="connsiteX127" fmla="*/ 320040 w 1507039"/>
              <a:gd name="connsiteY127" fmla="*/ 2155259 h 2231790"/>
              <a:gd name="connsiteX128" fmla="*/ 322580 w 1507039"/>
              <a:gd name="connsiteY128" fmla="*/ 2009290 h 2231790"/>
              <a:gd name="connsiteX129" fmla="*/ 325120 w 1507039"/>
              <a:gd name="connsiteY129" fmla="*/ 1774893 h 2231790"/>
              <a:gd name="connsiteX130" fmla="*/ 327660 w 1507039"/>
              <a:gd name="connsiteY130" fmla="*/ 1474712 h 2231790"/>
              <a:gd name="connsiteX131" fmla="*/ 330200 w 1507039"/>
              <a:gd name="connsiteY131" fmla="*/ 1137975 h 2231790"/>
              <a:gd name="connsiteX132" fmla="*/ 332740 w 1507039"/>
              <a:gd name="connsiteY132" fmla="*/ 797639 h 2231790"/>
              <a:gd name="connsiteX133" fmla="*/ 335280 w 1507039"/>
              <a:gd name="connsiteY133" fmla="*/ 487149 h 2231790"/>
              <a:gd name="connsiteX134" fmla="*/ 337820 w 1507039"/>
              <a:gd name="connsiteY134" fmla="*/ 237137 h 2231790"/>
              <a:gd name="connsiteX135" fmla="*/ 340360 w 1507039"/>
              <a:gd name="connsiteY135" fmla="*/ 72388 h 2231790"/>
              <a:gd name="connsiteX136" fmla="*/ 342900 w 1507039"/>
              <a:gd name="connsiteY136" fmla="*/ 9374 h 2231790"/>
              <a:gd name="connsiteX137" fmla="*/ 345440 w 1507039"/>
              <a:gd name="connsiteY137" fmla="*/ 54600 h 2231790"/>
              <a:gd name="connsiteX138" fmla="*/ 347980 w 1507039"/>
              <a:gd name="connsiteY138" fmla="*/ 203934 h 2231790"/>
              <a:gd name="connsiteX139" fmla="*/ 350520 w 1507039"/>
              <a:gd name="connsiteY139" fmla="*/ 442979 h 2231790"/>
              <a:gd name="connsiteX140" fmla="*/ 353060 w 1507039"/>
              <a:gd name="connsiteY140" fmla="*/ 748476 h 2231790"/>
              <a:gd name="connsiteX141" fmla="*/ 355600 w 1507039"/>
              <a:gd name="connsiteY141" fmla="*/ 1090567 h 2231790"/>
              <a:gd name="connsiteX142" fmla="*/ 358140 w 1507039"/>
              <a:gd name="connsiteY142" fmla="*/ 1435733 h 2231790"/>
              <a:gd name="connsiteX143" fmla="*/ 360680 w 1507039"/>
              <a:gd name="connsiteY143" fmla="*/ 1750090 h 2231790"/>
              <a:gd name="connsiteX144" fmla="*/ 363220 w 1507039"/>
              <a:gd name="connsiteY144" fmla="*/ 2002725 h 2231790"/>
              <a:gd name="connsiteX145" fmla="*/ 365760 w 1507039"/>
              <a:gd name="connsiteY145" fmla="*/ 2168757 h 2231790"/>
              <a:gd name="connsiteX146" fmla="*/ 368300 w 1507039"/>
              <a:gd name="connsiteY146" fmla="*/ 2231789 h 2231790"/>
              <a:gd name="connsiteX147" fmla="*/ 370840 w 1507039"/>
              <a:gd name="connsiteY147" fmla="*/ 2185538 h 2231790"/>
              <a:gd name="connsiteX148" fmla="*/ 373380 w 1507039"/>
              <a:gd name="connsiteY148" fmla="*/ 2034461 h 2231790"/>
              <a:gd name="connsiteX149" fmla="*/ 375920 w 1507039"/>
              <a:gd name="connsiteY149" fmla="*/ 1793330 h 2231790"/>
              <a:gd name="connsiteX150" fmla="*/ 378460 w 1507039"/>
              <a:gd name="connsiteY150" fmla="*/ 1485770 h 2231790"/>
              <a:gd name="connsiteX151" fmla="*/ 381000 w 1507039"/>
              <a:gd name="connsiteY151" fmla="*/ 1141945 h 2231790"/>
              <a:gd name="connsiteX152" fmla="*/ 383540 w 1507039"/>
              <a:gd name="connsiteY152" fmla="*/ 795583 h 2231790"/>
              <a:gd name="connsiteX153" fmla="*/ 386080 w 1507039"/>
              <a:gd name="connsiteY153" fmla="*/ 480654 h 2231790"/>
              <a:gd name="connsiteX154" fmla="*/ 388620 w 1507039"/>
              <a:gd name="connsiteY154" fmla="*/ 228025 h 2231790"/>
              <a:gd name="connsiteX155" fmla="*/ 391160 w 1507039"/>
              <a:gd name="connsiteY155" fmla="*/ 62421 h 2231790"/>
              <a:gd name="connsiteX156" fmla="*/ 393700 w 1507039"/>
              <a:gd name="connsiteY156" fmla="*/ 0 h 2231790"/>
              <a:gd name="connsiteX157" fmla="*/ 396240 w 1507039"/>
              <a:gd name="connsiteY157" fmla="*/ 46764 h 2231790"/>
              <a:gd name="connsiteX158" fmla="*/ 398780 w 1507039"/>
              <a:gd name="connsiteY158" fmla="*/ 197984 h 2231790"/>
              <a:gd name="connsiteX159" fmla="*/ 401320 w 1507039"/>
              <a:gd name="connsiteY159" fmla="*/ 438678 h 2231790"/>
              <a:gd name="connsiteX160" fmla="*/ 403860 w 1507039"/>
              <a:gd name="connsiteY160" fmla="*/ 745103 h 2231790"/>
              <a:gd name="connsiteX161" fmla="*/ 406400 w 1507039"/>
              <a:gd name="connsiteY161" fmla="*/ 1087104 h 2231790"/>
              <a:gd name="connsiteX162" fmla="*/ 408940 w 1507039"/>
              <a:gd name="connsiteY162" fmla="*/ 1431095 h 2231790"/>
              <a:gd name="connsiteX163" fmla="*/ 411480 w 1507039"/>
              <a:gd name="connsiteY163" fmla="*/ 1743370 h 2231790"/>
              <a:gd name="connsiteX164" fmla="*/ 414020 w 1507039"/>
              <a:gd name="connsiteY164" fmla="*/ 1993419 h 2231790"/>
              <a:gd name="connsiteX165" fmla="*/ 416560 w 1507039"/>
              <a:gd name="connsiteY165" fmla="*/ 2156922 h 2231790"/>
              <a:gd name="connsiteX166" fmla="*/ 419100 w 1507039"/>
              <a:gd name="connsiteY166" fmla="*/ 2218119 h 2231790"/>
              <a:gd name="connsiteX167" fmla="*/ 421640 w 1507039"/>
              <a:gd name="connsiteY167" fmla="*/ 2171341 h 2231790"/>
              <a:gd name="connsiteX168" fmla="*/ 424180 w 1507039"/>
              <a:gd name="connsiteY168" fmla="*/ 2021532 h 2231790"/>
              <a:gd name="connsiteX169" fmla="*/ 426720 w 1507039"/>
              <a:gd name="connsiteY169" fmla="*/ 1783726 h 2231790"/>
              <a:gd name="connsiteX170" fmla="*/ 429260 w 1507039"/>
              <a:gd name="connsiteY170" fmla="*/ 1481539 h 2231790"/>
              <a:gd name="connsiteX171" fmla="*/ 431800 w 1507039"/>
              <a:gd name="connsiteY171" fmla="*/ 1144807 h 2231790"/>
              <a:gd name="connsiteX172" fmla="*/ 434340 w 1507039"/>
              <a:gd name="connsiteY172" fmla="*/ 806635 h 2231790"/>
              <a:gd name="connsiteX173" fmla="*/ 436880 w 1507039"/>
              <a:gd name="connsiteY173" fmla="*/ 500130 h 2231790"/>
              <a:gd name="connsiteX174" fmla="*/ 439420 w 1507039"/>
              <a:gd name="connsiteY174" fmla="*/ 255142 h 2231790"/>
              <a:gd name="connsiteX175" fmla="*/ 441960 w 1507039"/>
              <a:gd name="connsiteY175" fmla="*/ 95351 h 2231790"/>
              <a:gd name="connsiteX176" fmla="*/ 444500 w 1507039"/>
              <a:gd name="connsiteY176" fmla="*/ 35968 h 2231790"/>
              <a:gd name="connsiteX177" fmla="*/ 447040 w 1507039"/>
              <a:gd name="connsiteY177" fmla="*/ 82282 h 2231790"/>
              <a:gd name="connsiteX178" fmla="*/ 449580 w 1507039"/>
              <a:gd name="connsiteY178" fmla="*/ 229191 h 2231790"/>
              <a:gd name="connsiteX179" fmla="*/ 452120 w 1507039"/>
              <a:gd name="connsiteY179" fmla="*/ 461762 h 2231790"/>
              <a:gd name="connsiteX180" fmla="*/ 454660 w 1507039"/>
              <a:gd name="connsiteY180" fmla="*/ 756749 h 2231790"/>
              <a:gd name="connsiteX181" fmla="*/ 457200 w 1507039"/>
              <a:gd name="connsiteY181" fmla="*/ 1084926 h 2231790"/>
              <a:gd name="connsiteX182" fmla="*/ 459740 w 1507039"/>
              <a:gd name="connsiteY182" fmla="*/ 1413993 h 2231790"/>
              <a:gd name="connsiteX183" fmla="*/ 462280 w 1507039"/>
              <a:gd name="connsiteY183" fmla="*/ 1711766 h 2231790"/>
              <a:gd name="connsiteX184" fmla="*/ 464820 w 1507039"/>
              <a:gd name="connsiteY184" fmla="*/ 1949337 h 2231790"/>
              <a:gd name="connsiteX185" fmla="*/ 467360 w 1507039"/>
              <a:gd name="connsiteY185" fmla="*/ 2103890 h 2231790"/>
              <a:gd name="connsiteX186" fmla="*/ 469900 w 1507039"/>
              <a:gd name="connsiteY186" fmla="*/ 2160901 h 2231790"/>
              <a:gd name="connsiteX187" fmla="*/ 472440 w 1507039"/>
              <a:gd name="connsiteY187" fmla="*/ 2115504 h 2231790"/>
              <a:gd name="connsiteX188" fmla="*/ 474980 w 1507039"/>
              <a:gd name="connsiteY188" fmla="*/ 1972899 h 2231790"/>
              <a:gd name="connsiteX189" fmla="*/ 477520 w 1507039"/>
              <a:gd name="connsiteY189" fmla="*/ 1747771 h 2231790"/>
              <a:gd name="connsiteX190" fmla="*/ 480061 w 1507039"/>
              <a:gd name="connsiteY190" fmla="*/ 1462771 h 2231790"/>
              <a:gd name="connsiteX191" fmla="*/ 482600 w 1507039"/>
              <a:gd name="connsiteY191" fmla="*/ 1146232 h 2231790"/>
              <a:gd name="connsiteX192" fmla="*/ 485140 w 1507039"/>
              <a:gd name="connsiteY192" fmla="*/ 829345 h 2231790"/>
              <a:gd name="connsiteX193" fmla="*/ 487680 w 1507039"/>
              <a:gd name="connsiteY193" fmla="*/ 543074 h 2231790"/>
              <a:gd name="connsiteX194" fmla="*/ 490220 w 1507039"/>
              <a:gd name="connsiteY194" fmla="*/ 315119 h 2231790"/>
              <a:gd name="connsiteX195" fmla="*/ 492761 w 1507039"/>
              <a:gd name="connsiteY195" fmla="*/ 167225 h 2231790"/>
              <a:gd name="connsiteX196" fmla="*/ 495300 w 1507039"/>
              <a:gd name="connsiteY196" fmla="*/ 113105 h 2231790"/>
              <a:gd name="connsiteX197" fmla="*/ 497840 w 1507039"/>
              <a:gd name="connsiteY197" fmla="*/ 157165 h 2231790"/>
              <a:gd name="connsiteX198" fmla="*/ 500381 w 1507039"/>
              <a:gd name="connsiteY198" fmla="*/ 294162 h 2231790"/>
              <a:gd name="connsiteX199" fmla="*/ 502921 w 1507039"/>
              <a:gd name="connsiteY199" fmla="*/ 509804 h 2231790"/>
              <a:gd name="connsiteX200" fmla="*/ 505461 w 1507039"/>
              <a:gd name="connsiteY200" fmla="*/ 782246 h 2231790"/>
              <a:gd name="connsiteX201" fmla="*/ 508000 w 1507039"/>
              <a:gd name="connsiteY201" fmla="*/ 1084306 h 2231790"/>
              <a:gd name="connsiteX202" fmla="*/ 510540 w 1507039"/>
              <a:gd name="connsiteY202" fmla="*/ 1386184 h 2231790"/>
              <a:gd name="connsiteX203" fmla="*/ 513081 w 1507039"/>
              <a:gd name="connsiteY203" fmla="*/ 1658411 h 2231790"/>
              <a:gd name="connsiteX204" fmla="*/ 515621 w 1507039"/>
              <a:gd name="connsiteY204" fmla="*/ 1874740 h 2231790"/>
              <a:gd name="connsiteX205" fmla="*/ 518161 w 1507039"/>
              <a:gd name="connsiteY205" fmla="*/ 2014678 h 2231790"/>
              <a:gd name="connsiteX206" fmla="*/ 520701 w 1507039"/>
              <a:gd name="connsiteY206" fmla="*/ 2065436 h 2231790"/>
              <a:gd name="connsiteX207" fmla="*/ 523241 w 1507039"/>
              <a:gd name="connsiteY207" fmla="*/ 2023097 h 2231790"/>
              <a:gd name="connsiteX208" fmla="*/ 525781 w 1507039"/>
              <a:gd name="connsiteY208" fmla="*/ 1892893 h 2231790"/>
              <a:gd name="connsiteX209" fmla="*/ 528321 w 1507039"/>
              <a:gd name="connsiteY209" fmla="*/ 1688589 h 2231790"/>
              <a:gd name="connsiteX210" fmla="*/ 530861 w 1507039"/>
              <a:gd name="connsiteY210" fmla="*/ 1431031 h 2231790"/>
              <a:gd name="connsiteX211" fmla="*/ 533401 w 1507039"/>
              <a:gd name="connsiteY211" fmla="*/ 1146011 h 2231790"/>
              <a:gd name="connsiteX212" fmla="*/ 535941 w 1507039"/>
              <a:gd name="connsiteY212" fmla="*/ 861687 h 2231790"/>
              <a:gd name="connsiteX213" fmla="*/ 538481 w 1507039"/>
              <a:gd name="connsiteY213" fmla="*/ 605781 h 2231790"/>
              <a:gd name="connsiteX214" fmla="*/ 541021 w 1507039"/>
              <a:gd name="connsiteY214" fmla="*/ 402879 h 2231790"/>
              <a:gd name="connsiteX215" fmla="*/ 543561 w 1507039"/>
              <a:gd name="connsiteY215" fmla="*/ 272053 h 2231790"/>
              <a:gd name="connsiteX216" fmla="*/ 546101 w 1507039"/>
              <a:gd name="connsiteY216" fmla="*/ 225072 h 2231790"/>
              <a:gd name="connsiteX217" fmla="*/ 548641 w 1507039"/>
              <a:gd name="connsiteY217" fmla="*/ 265346 h 2231790"/>
              <a:gd name="connsiteX218" fmla="*/ 551181 w 1507039"/>
              <a:gd name="connsiteY218" fmla="*/ 387705 h 2231790"/>
              <a:gd name="connsiteX219" fmla="*/ 553721 w 1507039"/>
              <a:gd name="connsiteY219" fmla="*/ 579032 h 2231790"/>
              <a:gd name="connsiteX220" fmla="*/ 556261 w 1507039"/>
              <a:gd name="connsiteY220" fmla="*/ 819656 h 2231790"/>
              <a:gd name="connsiteX221" fmla="*/ 558801 w 1507039"/>
              <a:gd name="connsiteY221" fmla="*/ 1085383 h 2231790"/>
              <a:gd name="connsiteX222" fmla="*/ 561341 w 1507039"/>
              <a:gd name="connsiteY222" fmla="*/ 1349927 h 2231790"/>
              <a:gd name="connsiteX223" fmla="*/ 563881 w 1507039"/>
              <a:gd name="connsiteY223" fmla="*/ 1587522 h 2231790"/>
              <a:gd name="connsiteX224" fmla="*/ 566421 w 1507039"/>
              <a:gd name="connsiteY224" fmla="*/ 1775434 h 2231790"/>
              <a:gd name="connsiteX225" fmla="*/ 568961 w 1507039"/>
              <a:gd name="connsiteY225" fmla="*/ 1896148 h 2231790"/>
              <a:gd name="connsiteX226" fmla="*/ 571501 w 1507039"/>
              <a:gd name="connsiteY226" fmla="*/ 1938994 h 2231790"/>
              <a:gd name="connsiteX227" fmla="*/ 574041 w 1507039"/>
              <a:gd name="connsiteY227" fmla="*/ 1901088 h 2231790"/>
              <a:gd name="connsiteX228" fmla="*/ 576581 w 1507039"/>
              <a:gd name="connsiteY228" fmla="*/ 1787481 h 2231790"/>
              <a:gd name="connsiteX229" fmla="*/ 579121 w 1507039"/>
              <a:gd name="connsiteY229" fmla="*/ 1610539 h 2231790"/>
              <a:gd name="connsiteX230" fmla="*/ 581661 w 1507039"/>
              <a:gd name="connsiteY230" fmla="*/ 1388600 h 2231790"/>
              <a:gd name="connsiteX231" fmla="*/ 584201 w 1507039"/>
              <a:gd name="connsiteY231" fmla="*/ 1144079 h 2231790"/>
              <a:gd name="connsiteX232" fmla="*/ 586741 w 1507039"/>
              <a:gd name="connsiteY232" fmla="*/ 901201 h 2231790"/>
              <a:gd name="connsiteX233" fmla="*/ 589281 w 1507039"/>
              <a:gd name="connsiteY233" fmla="*/ 683593 h 2231790"/>
              <a:gd name="connsiteX234" fmla="*/ 591821 w 1507039"/>
              <a:gd name="connsiteY234" fmla="*/ 511980 h 2231790"/>
              <a:gd name="connsiteX235" fmla="*/ 594361 w 1507039"/>
              <a:gd name="connsiteY235" fmla="*/ 402209 h 2231790"/>
              <a:gd name="connsiteX236" fmla="*/ 596901 w 1507039"/>
              <a:gd name="connsiteY236" fmla="*/ 363789 h 2231790"/>
              <a:gd name="connsiteX237" fmla="*/ 599441 w 1507039"/>
              <a:gd name="connsiteY237" fmla="*/ 399073 h 2231790"/>
              <a:gd name="connsiteX238" fmla="*/ 601981 w 1507039"/>
              <a:gd name="connsiteY238" fmla="*/ 503172 h 2231790"/>
              <a:gd name="connsiteX239" fmla="*/ 604521 w 1507039"/>
              <a:gd name="connsiteY239" fmla="*/ 664572 h 2231790"/>
              <a:gd name="connsiteX240" fmla="*/ 607061 w 1507039"/>
              <a:gd name="connsiteY240" fmla="*/ 866392 h 2231790"/>
              <a:gd name="connsiteX241" fmla="*/ 609601 w 1507039"/>
              <a:gd name="connsiteY241" fmla="*/ 1088149 h 2231790"/>
              <a:gd name="connsiteX242" fmla="*/ 612141 w 1507039"/>
              <a:gd name="connsiteY242" fmla="*/ 1307838 h 2231790"/>
              <a:gd name="connsiteX243" fmla="*/ 614681 w 1507039"/>
              <a:gd name="connsiteY243" fmla="*/ 1504118 h 2231790"/>
              <a:gd name="connsiteX244" fmla="*/ 617221 w 1507039"/>
              <a:gd name="connsiteY244" fmla="*/ 1658391 h 2231790"/>
              <a:gd name="connsiteX245" fmla="*/ 619761 w 1507039"/>
              <a:gd name="connsiteY245" fmla="*/ 1756565 h 2231790"/>
              <a:gd name="connsiteX246" fmla="*/ 622301 w 1507039"/>
              <a:gd name="connsiteY246" fmla="*/ 1790339 h 2231790"/>
              <a:gd name="connsiteX247" fmla="*/ 624841 w 1507039"/>
              <a:gd name="connsiteY247" fmla="*/ 1757885 h 2231790"/>
              <a:gd name="connsiteX248" fmla="*/ 627381 w 1507039"/>
              <a:gd name="connsiteY248" fmla="*/ 1663886 h 2231790"/>
              <a:gd name="connsiteX249" fmla="*/ 629921 w 1507039"/>
              <a:gd name="connsiteY249" fmla="*/ 1518930 h 2231790"/>
              <a:gd name="connsiteX250" fmla="*/ 632461 w 1507039"/>
              <a:gd name="connsiteY250" fmla="*/ 1338331 h 2231790"/>
              <a:gd name="connsiteX251" fmla="*/ 635001 w 1507039"/>
              <a:gd name="connsiteY251" fmla="*/ 1140519 h 2231790"/>
              <a:gd name="connsiteX252" fmla="*/ 637541 w 1507039"/>
              <a:gd name="connsiteY252" fmla="*/ 945164 h 2231790"/>
              <a:gd name="connsiteX253" fmla="*/ 640081 w 1507039"/>
              <a:gd name="connsiteY253" fmla="*/ 771209 h 2231790"/>
              <a:gd name="connsiteX254" fmla="*/ 642621 w 1507039"/>
              <a:gd name="connsiteY254" fmla="*/ 635038 h 2231790"/>
              <a:gd name="connsiteX255" fmla="*/ 645161 w 1507039"/>
              <a:gd name="connsiteY255" fmla="*/ 548928 h 2231790"/>
              <a:gd name="connsiteX256" fmla="*/ 647701 w 1507039"/>
              <a:gd name="connsiteY256" fmla="*/ 519952 h 2231790"/>
              <a:gd name="connsiteX257" fmla="*/ 650241 w 1507039"/>
              <a:gd name="connsiteY257" fmla="*/ 549416 h 2231790"/>
              <a:gd name="connsiteX258" fmla="*/ 652781 w 1507039"/>
              <a:gd name="connsiteY258" fmla="*/ 632884 h 2231790"/>
              <a:gd name="connsiteX259" fmla="*/ 655321 w 1507039"/>
              <a:gd name="connsiteY259" fmla="*/ 760762 h 2231790"/>
              <a:gd name="connsiteX260" fmla="*/ 657861 w 1507039"/>
              <a:gd name="connsiteY260" fmla="*/ 919380 h 2231790"/>
              <a:gd name="connsiteX261" fmla="*/ 660401 w 1507039"/>
              <a:gd name="connsiteY261" fmla="*/ 1092445 h 2231790"/>
              <a:gd name="connsiteX262" fmla="*/ 662941 w 1507039"/>
              <a:gd name="connsiteY262" fmla="*/ 1262710 h 2231790"/>
              <a:gd name="connsiteX263" fmla="*/ 665481 w 1507039"/>
              <a:gd name="connsiteY263" fmla="*/ 1413697 h 2231790"/>
              <a:gd name="connsiteX264" fmla="*/ 668021 w 1507039"/>
              <a:gd name="connsiteY264" fmla="*/ 1531290 h 2231790"/>
              <a:gd name="connsiteX265" fmla="*/ 670561 w 1507039"/>
              <a:gd name="connsiteY265" fmla="*/ 1605057 h 2231790"/>
              <a:gd name="connsiteX266" fmla="*/ 673101 w 1507039"/>
              <a:gd name="connsiteY266" fmla="*/ 1629160 h 2231790"/>
              <a:gd name="connsiteX267" fmla="*/ 675641 w 1507039"/>
              <a:gd name="connsiteY267" fmla="*/ 1602796 h 2231790"/>
              <a:gd name="connsiteX268" fmla="*/ 678181 w 1507039"/>
              <a:gd name="connsiteY268" fmla="*/ 1530121 h 2231790"/>
              <a:gd name="connsiteX269" fmla="*/ 680721 w 1507039"/>
              <a:gd name="connsiteY269" fmla="*/ 1419687 h 2231790"/>
              <a:gd name="connsiteX270" fmla="*/ 683261 w 1507039"/>
              <a:gd name="connsiteY270" fmla="*/ 1283467 h 2231790"/>
              <a:gd name="connsiteX271" fmla="*/ 685801 w 1507039"/>
              <a:gd name="connsiteY271" fmla="*/ 1135563 h 2231790"/>
              <a:gd name="connsiteX272" fmla="*/ 688341 w 1507039"/>
              <a:gd name="connsiteY272" fmla="*/ 990756 h 2231790"/>
              <a:gd name="connsiteX273" fmla="*/ 690881 w 1507039"/>
              <a:gd name="connsiteY273" fmla="*/ 863025 h 2231790"/>
              <a:gd name="connsiteX274" fmla="*/ 693421 w 1507039"/>
              <a:gd name="connsiteY274" fmla="*/ 764198 h 2231790"/>
              <a:gd name="connsiteX275" fmla="*/ 695961 w 1507039"/>
              <a:gd name="connsiteY275" fmla="*/ 702864 h 2231790"/>
              <a:gd name="connsiteX276" fmla="*/ 698501 w 1507039"/>
              <a:gd name="connsiteY276" fmla="*/ 683635 h 2231790"/>
              <a:gd name="connsiteX277" fmla="*/ 701041 w 1507039"/>
              <a:gd name="connsiteY277" fmla="*/ 706836 h 2231790"/>
              <a:gd name="connsiteX278" fmla="*/ 703581 w 1507039"/>
              <a:gd name="connsiteY278" fmla="*/ 768622 h 2231790"/>
              <a:gd name="connsiteX279" fmla="*/ 706121 w 1507039"/>
              <a:gd name="connsiteY279" fmla="*/ 861512 h 2231790"/>
              <a:gd name="connsiteX280" fmla="*/ 708661 w 1507039"/>
              <a:gd name="connsiteY280" fmla="*/ 975259 h 2231790"/>
              <a:gd name="connsiteX281" fmla="*/ 711201 w 1507039"/>
              <a:gd name="connsiteY281" fmla="*/ 1097970 h 2231790"/>
              <a:gd name="connsiteX282" fmla="*/ 713741 w 1507039"/>
              <a:gd name="connsiteY282" fmla="*/ 1217338 h 2231790"/>
              <a:gd name="connsiteX283" fmla="*/ 716281 w 1507039"/>
              <a:gd name="connsiteY283" fmla="*/ 1321881 h 2231790"/>
              <a:gd name="connsiteX284" fmla="*/ 718821 w 1507039"/>
              <a:gd name="connsiteY284" fmla="*/ 1402036 h 2231790"/>
              <a:gd name="connsiteX285" fmla="*/ 721361 w 1507039"/>
              <a:gd name="connsiteY285" fmla="*/ 1451037 h 2231790"/>
              <a:gd name="connsiteX286" fmla="*/ 723901 w 1507039"/>
              <a:gd name="connsiteY286" fmla="*/ 1465464 h 2231790"/>
              <a:gd name="connsiteX287" fmla="*/ 726441 w 1507039"/>
              <a:gd name="connsiteY287" fmla="*/ 1445442 h 2231790"/>
              <a:gd name="connsiteX288" fmla="*/ 728981 w 1507039"/>
              <a:gd name="connsiteY288" fmla="*/ 1394479 h 2231790"/>
              <a:gd name="connsiteX289" fmla="*/ 731521 w 1507039"/>
              <a:gd name="connsiteY289" fmla="*/ 1318971 h 2231790"/>
              <a:gd name="connsiteX290" fmla="*/ 734061 w 1507039"/>
              <a:gd name="connsiteY290" fmla="*/ 1227436 h 2231790"/>
              <a:gd name="connsiteX291" fmla="*/ 736601 w 1507039"/>
              <a:gd name="connsiteY291" fmla="*/ 1129575 h 2231790"/>
              <a:gd name="connsiteX292" fmla="*/ 739141 w 1507039"/>
              <a:gd name="connsiteY292" fmla="*/ 1035248 h 2231790"/>
              <a:gd name="connsiteX293" fmla="*/ 741681 w 1507039"/>
              <a:gd name="connsiteY293" fmla="*/ 953486 h 2231790"/>
              <a:gd name="connsiteX294" fmla="*/ 744222 w 1507039"/>
              <a:gd name="connsiteY294" fmla="*/ 891630 h 2231790"/>
              <a:gd name="connsiteX295" fmla="*/ 746761 w 1507039"/>
              <a:gd name="connsiteY295" fmla="*/ 854680 h 2231790"/>
              <a:gd name="connsiteX296" fmla="*/ 749301 w 1507039"/>
              <a:gd name="connsiteY296" fmla="*/ 844911 h 2231790"/>
              <a:gd name="connsiteX297" fmla="*/ 751841 w 1507039"/>
              <a:gd name="connsiteY297" fmla="*/ 861784 h 2231790"/>
              <a:gd name="connsiteX298" fmla="*/ 754381 w 1507039"/>
              <a:gd name="connsiteY298" fmla="*/ 902146 h 2231790"/>
              <a:gd name="connsiteX299" fmla="*/ 756922 w 1507039"/>
              <a:gd name="connsiteY299" fmla="*/ 960686 h 2231790"/>
              <a:gd name="connsiteX300" fmla="*/ 759461 w 1507039"/>
              <a:gd name="connsiteY300" fmla="*/ 1030590 h 2231790"/>
              <a:gd name="connsiteX301" fmla="*/ 762001 w 1507039"/>
              <a:gd name="connsiteY301" fmla="*/ 1104304 h 2231790"/>
              <a:gd name="connsiteX302" fmla="*/ 764542 w 1507039"/>
              <a:gd name="connsiteY302" fmla="*/ 1174350 h 2231790"/>
              <a:gd name="connsiteX303" fmla="*/ 767082 w 1507039"/>
              <a:gd name="connsiteY303" fmla="*/ 1234070 h 2231790"/>
              <a:gd name="connsiteX304" fmla="*/ 769622 w 1507039"/>
              <a:gd name="connsiteY304" fmla="*/ 1278262 h 2231790"/>
              <a:gd name="connsiteX305" fmla="*/ 772161 w 1507039"/>
              <a:gd name="connsiteY305" fmla="*/ 1303618 h 2231790"/>
              <a:gd name="connsiteX306" fmla="*/ 774701 w 1507039"/>
              <a:gd name="connsiteY306" fmla="*/ 1308943 h 2231790"/>
              <a:gd name="connsiteX307" fmla="*/ 777242 w 1507039"/>
              <a:gd name="connsiteY307" fmla="*/ 1295149 h 2231790"/>
              <a:gd name="connsiteX308" fmla="*/ 779782 w 1507039"/>
              <a:gd name="connsiteY308" fmla="*/ 1265017 h 2231790"/>
              <a:gd name="connsiteX309" fmla="*/ 782322 w 1507039"/>
              <a:gd name="connsiteY309" fmla="*/ 1222791 h 2231790"/>
              <a:gd name="connsiteX310" fmla="*/ 784862 w 1507039"/>
              <a:gd name="connsiteY310" fmla="*/ 1173632 h 2231790"/>
              <a:gd name="connsiteX311" fmla="*/ 787402 w 1507039"/>
              <a:gd name="connsiteY311" fmla="*/ 1123022 h 2231790"/>
              <a:gd name="connsiteX312" fmla="*/ 789942 w 1507039"/>
              <a:gd name="connsiteY312" fmla="*/ 1076157 h 2231790"/>
              <a:gd name="connsiteX313" fmla="*/ 792482 w 1507039"/>
              <a:gd name="connsiteY313" fmla="*/ 1037429 h 2231790"/>
              <a:gd name="connsiteX314" fmla="*/ 795022 w 1507039"/>
              <a:gd name="connsiteY314" fmla="*/ 1010015 h 2231790"/>
              <a:gd name="connsiteX315" fmla="*/ 797562 w 1507039"/>
              <a:gd name="connsiteY315" fmla="*/ 995632 h 2231790"/>
              <a:gd name="connsiteX316" fmla="*/ 800102 w 1507039"/>
              <a:gd name="connsiteY316" fmla="*/ 994472 h 2231790"/>
              <a:gd name="connsiteX317" fmla="*/ 802642 w 1507039"/>
              <a:gd name="connsiteY317" fmla="*/ 1005299 h 2231790"/>
              <a:gd name="connsiteX318" fmla="*/ 805182 w 1507039"/>
              <a:gd name="connsiteY318" fmla="*/ 1025710 h 2231790"/>
              <a:gd name="connsiteX319" fmla="*/ 807722 w 1507039"/>
              <a:gd name="connsiteY319" fmla="*/ 1052496 h 2231790"/>
              <a:gd name="connsiteX320" fmla="*/ 810262 w 1507039"/>
              <a:gd name="connsiteY320" fmla="*/ 1082078 h 2231790"/>
              <a:gd name="connsiteX321" fmla="*/ 812802 w 1507039"/>
              <a:gd name="connsiteY321" fmla="*/ 1110943 h 2231790"/>
              <a:gd name="connsiteX322" fmla="*/ 815342 w 1507039"/>
              <a:gd name="connsiteY322" fmla="*/ 1136043 h 2231790"/>
              <a:gd name="connsiteX323" fmla="*/ 817882 w 1507039"/>
              <a:gd name="connsiteY323" fmla="*/ 1155114 h 2231790"/>
              <a:gd name="connsiteX324" fmla="*/ 820422 w 1507039"/>
              <a:gd name="connsiteY324" fmla="*/ 1166865 h 2231790"/>
              <a:gd name="connsiteX325" fmla="*/ 822961 w 1507039"/>
              <a:gd name="connsiteY325" fmla="*/ 1171046 h 2231790"/>
              <a:gd name="connsiteX326" fmla="*/ 825501 w 1507039"/>
              <a:gd name="connsiteY326" fmla="*/ 1168380 h 2231790"/>
              <a:gd name="connsiteX327" fmla="*/ 828041 w 1507039"/>
              <a:gd name="connsiteY327" fmla="*/ 1160375 h 2231790"/>
              <a:gd name="connsiteX328" fmla="*/ 830581 w 1507039"/>
              <a:gd name="connsiteY328" fmla="*/ 1149051 h 2231790"/>
              <a:gd name="connsiteX329" fmla="*/ 833121 w 1507039"/>
              <a:gd name="connsiteY329" fmla="*/ 1136629 h 2231790"/>
              <a:gd name="connsiteX330" fmla="*/ 835661 w 1507039"/>
              <a:gd name="connsiteY330" fmla="*/ 1125198 h 2231790"/>
              <a:gd name="connsiteX331" fmla="*/ 838201 w 1507039"/>
              <a:gd name="connsiteY331" fmla="*/ 1116437 h 2231790"/>
              <a:gd name="connsiteX332" fmla="*/ 840741 w 1507039"/>
              <a:gd name="connsiteY332" fmla="*/ 1111397 h 2231790"/>
              <a:gd name="connsiteX333" fmla="*/ 843281 w 1507039"/>
              <a:gd name="connsiteY333" fmla="*/ 1110391 h 2231790"/>
              <a:gd name="connsiteX334" fmla="*/ 845821 w 1507039"/>
              <a:gd name="connsiteY334" fmla="*/ 1112983 h 2231790"/>
              <a:gd name="connsiteX335" fmla="*/ 848361 w 1507039"/>
              <a:gd name="connsiteY335" fmla="*/ 1118095 h 2231790"/>
              <a:gd name="connsiteX336" fmla="*/ 850901 w 1507039"/>
              <a:gd name="connsiteY336" fmla="*/ 1124196 h 2231790"/>
              <a:gd name="connsiteX337" fmla="*/ 853441 w 1507039"/>
              <a:gd name="connsiteY337" fmla="*/ 1129561 h 2231790"/>
              <a:gd name="connsiteX338" fmla="*/ 855981 w 1507039"/>
              <a:gd name="connsiteY338" fmla="*/ 1132544 h 2231790"/>
              <a:gd name="connsiteX339" fmla="*/ 858521 w 1507039"/>
              <a:gd name="connsiteY339" fmla="*/ 1131859 h 2231790"/>
              <a:gd name="connsiteX340" fmla="*/ 861061 w 1507039"/>
              <a:gd name="connsiteY340" fmla="*/ 1126791 h 2231790"/>
              <a:gd name="connsiteX341" fmla="*/ 863601 w 1507039"/>
              <a:gd name="connsiteY341" fmla="*/ 1117342 h 2231790"/>
              <a:gd name="connsiteX342" fmla="*/ 866141 w 1507039"/>
              <a:gd name="connsiteY342" fmla="*/ 1104272 h 2231790"/>
              <a:gd name="connsiteX343" fmla="*/ 868681 w 1507039"/>
              <a:gd name="connsiteY343" fmla="*/ 1089032 h 2231790"/>
              <a:gd name="connsiteX344" fmla="*/ 871221 w 1507039"/>
              <a:gd name="connsiteY344" fmla="*/ 1073595 h 2231790"/>
              <a:gd name="connsiteX345" fmla="*/ 873761 w 1507039"/>
              <a:gd name="connsiteY345" fmla="*/ 1060212 h 2231790"/>
              <a:gd name="connsiteX346" fmla="*/ 876301 w 1507039"/>
              <a:gd name="connsiteY346" fmla="*/ 1051110 h 2231790"/>
              <a:gd name="connsiteX347" fmla="*/ 878841 w 1507039"/>
              <a:gd name="connsiteY347" fmla="*/ 1048180 h 2231790"/>
              <a:gd name="connsiteX348" fmla="*/ 881381 w 1507039"/>
              <a:gd name="connsiteY348" fmla="*/ 1052692 h 2231790"/>
              <a:gd name="connsiteX349" fmla="*/ 883921 w 1507039"/>
              <a:gd name="connsiteY349" fmla="*/ 1065077 h 2231790"/>
              <a:gd name="connsiteX350" fmla="*/ 886461 w 1507039"/>
              <a:gd name="connsiteY350" fmla="*/ 1084800 h 2231790"/>
              <a:gd name="connsiteX351" fmla="*/ 889000 w 1507039"/>
              <a:gd name="connsiteY351" fmla="*/ 1110354 h 2231790"/>
              <a:gd name="connsiteX352" fmla="*/ 891540 w 1507039"/>
              <a:gd name="connsiteY352" fmla="*/ 1139370 h 2231790"/>
              <a:gd name="connsiteX353" fmla="*/ 894080 w 1507039"/>
              <a:gd name="connsiteY353" fmla="*/ 1168852 h 2231790"/>
              <a:gd name="connsiteX354" fmla="*/ 896620 w 1507039"/>
              <a:gd name="connsiteY354" fmla="*/ 1195485 h 2231790"/>
              <a:gd name="connsiteX355" fmla="*/ 899160 w 1507039"/>
              <a:gd name="connsiteY355" fmla="*/ 1216018 h 2231790"/>
              <a:gd name="connsiteX356" fmla="*/ 901700 w 1507039"/>
              <a:gd name="connsiteY356" fmla="*/ 1227646 h 2231790"/>
              <a:gd name="connsiteX357" fmla="*/ 904240 w 1507039"/>
              <a:gd name="connsiteY357" fmla="*/ 1228372 h 2231790"/>
              <a:gd name="connsiteX358" fmla="*/ 906780 w 1507039"/>
              <a:gd name="connsiteY358" fmla="*/ 1217285 h 2231790"/>
              <a:gd name="connsiteX359" fmla="*/ 909320 w 1507039"/>
              <a:gd name="connsiteY359" fmla="*/ 1194733 h 2231790"/>
              <a:gd name="connsiteX360" fmla="*/ 911860 w 1507039"/>
              <a:gd name="connsiteY360" fmla="*/ 1162356 h 2231790"/>
              <a:gd name="connsiteX361" fmla="*/ 914400 w 1507039"/>
              <a:gd name="connsiteY361" fmla="*/ 1122975 h 2231790"/>
              <a:gd name="connsiteX362" fmla="*/ 916940 w 1507039"/>
              <a:gd name="connsiteY362" fmla="*/ 1080343 h 2231790"/>
              <a:gd name="connsiteX363" fmla="*/ 919480 w 1507039"/>
              <a:gd name="connsiteY363" fmla="*/ 1038778 h 2231790"/>
              <a:gd name="connsiteX364" fmla="*/ 922020 w 1507039"/>
              <a:gd name="connsiteY364" fmla="*/ 1002715 h 2231790"/>
              <a:gd name="connsiteX365" fmla="*/ 924560 w 1507039"/>
              <a:gd name="connsiteY365" fmla="*/ 976231 h 2231790"/>
              <a:gd name="connsiteX366" fmla="*/ 927100 w 1507039"/>
              <a:gd name="connsiteY366" fmla="*/ 962580 h 2231790"/>
              <a:gd name="connsiteX367" fmla="*/ 929640 w 1507039"/>
              <a:gd name="connsiteY367" fmla="*/ 963811 h 2231790"/>
              <a:gd name="connsiteX368" fmla="*/ 932180 w 1507039"/>
              <a:gd name="connsiteY368" fmla="*/ 980490 h 2231790"/>
              <a:gd name="connsiteX369" fmla="*/ 934720 w 1507039"/>
              <a:gd name="connsiteY369" fmla="*/ 1011582 h 2231790"/>
              <a:gd name="connsiteX370" fmla="*/ 937260 w 1507039"/>
              <a:gd name="connsiteY370" fmla="*/ 1054495 h 2231790"/>
              <a:gd name="connsiteX371" fmla="*/ 939800 w 1507039"/>
              <a:gd name="connsiteY371" fmla="*/ 1105298 h 2231790"/>
              <a:gd name="connsiteX372" fmla="*/ 942340 w 1507039"/>
              <a:gd name="connsiteY372" fmla="*/ 1159088 h 2231790"/>
              <a:gd name="connsiteX373" fmla="*/ 944880 w 1507039"/>
              <a:gd name="connsiteY373" fmla="*/ 1210469 h 2231790"/>
              <a:gd name="connsiteX374" fmla="*/ 947420 w 1507039"/>
              <a:gd name="connsiteY374" fmla="*/ 1254108 h 2231790"/>
              <a:gd name="connsiteX375" fmla="*/ 949960 w 1507039"/>
              <a:gd name="connsiteY375" fmla="*/ 1285291 h 2231790"/>
              <a:gd name="connsiteX376" fmla="*/ 952500 w 1507039"/>
              <a:gd name="connsiteY376" fmla="*/ 1300439 h 2231790"/>
              <a:gd name="connsiteX377" fmla="*/ 955039 w 1507039"/>
              <a:gd name="connsiteY377" fmla="*/ 1297512 h 2231790"/>
              <a:gd name="connsiteX378" fmla="*/ 957579 w 1507039"/>
              <a:gd name="connsiteY378" fmla="*/ 1276264 h 2231790"/>
              <a:gd name="connsiteX379" fmla="*/ 960119 w 1507039"/>
              <a:gd name="connsiteY379" fmla="*/ 1238325 h 2231790"/>
              <a:gd name="connsiteX380" fmla="*/ 962659 w 1507039"/>
              <a:gd name="connsiteY380" fmla="*/ 1187074 h 2231790"/>
              <a:gd name="connsiteX381" fmla="*/ 965199 w 1507039"/>
              <a:gd name="connsiteY381" fmla="*/ 1127337 h 2231790"/>
              <a:gd name="connsiteX382" fmla="*/ 967739 w 1507039"/>
              <a:gd name="connsiteY382" fmla="*/ 1064927 h 2231790"/>
              <a:gd name="connsiteX383" fmla="*/ 970279 w 1507039"/>
              <a:gd name="connsiteY383" fmla="*/ 1006066 h 2231790"/>
              <a:gd name="connsiteX384" fmla="*/ 972819 w 1507039"/>
              <a:gd name="connsiteY384" fmla="*/ 956755 h 2231790"/>
              <a:gd name="connsiteX385" fmla="*/ 975359 w 1507039"/>
              <a:gd name="connsiteY385" fmla="*/ 922156 h 2231790"/>
              <a:gd name="connsiteX386" fmla="*/ 977899 w 1507039"/>
              <a:gd name="connsiteY386" fmla="*/ 906046 h 2231790"/>
              <a:gd name="connsiteX387" fmla="*/ 980439 w 1507039"/>
              <a:gd name="connsiteY387" fmla="*/ 910403 h 2231790"/>
              <a:gd name="connsiteX388" fmla="*/ 982979 w 1507039"/>
              <a:gd name="connsiteY388" fmla="*/ 935171 h 2231790"/>
              <a:gd name="connsiteX389" fmla="*/ 985519 w 1507039"/>
              <a:gd name="connsiteY389" fmla="*/ 978232 h 2231790"/>
              <a:gd name="connsiteX390" fmla="*/ 988059 w 1507039"/>
              <a:gd name="connsiteY390" fmla="*/ 1035587 h 2231790"/>
              <a:gd name="connsiteX391" fmla="*/ 990599 w 1507039"/>
              <a:gd name="connsiteY391" fmla="*/ 1101731 h 2231790"/>
              <a:gd name="connsiteX392" fmla="*/ 993139 w 1507039"/>
              <a:gd name="connsiteY392" fmla="*/ 1170192 h 2231790"/>
              <a:gd name="connsiteX393" fmla="*/ 995679 w 1507039"/>
              <a:gd name="connsiteY393" fmla="*/ 1234172 h 2231790"/>
              <a:gd name="connsiteX394" fmla="*/ 998219 w 1507039"/>
              <a:gd name="connsiteY394" fmla="*/ 1287234 h 2231790"/>
              <a:gd name="connsiteX395" fmla="*/ 1000759 w 1507039"/>
              <a:gd name="connsiteY395" fmla="*/ 1323956 h 2231790"/>
              <a:gd name="connsiteX396" fmla="*/ 1003299 w 1507039"/>
              <a:gd name="connsiteY396" fmla="*/ 1340491 h 2231790"/>
              <a:gd name="connsiteX397" fmla="*/ 1005839 w 1507039"/>
              <a:gd name="connsiteY397" fmla="*/ 1334977 h 2231790"/>
              <a:gd name="connsiteX398" fmla="*/ 1008379 w 1507039"/>
              <a:gd name="connsiteY398" fmla="*/ 1307739 h 2231790"/>
              <a:gd name="connsiteX399" fmla="*/ 1010919 w 1507039"/>
              <a:gd name="connsiteY399" fmla="*/ 1261283 h 2231790"/>
              <a:gd name="connsiteX400" fmla="*/ 1013459 w 1507039"/>
              <a:gd name="connsiteY400" fmla="*/ 1200057 h 2231790"/>
              <a:gd name="connsiteX401" fmla="*/ 1015999 w 1507039"/>
              <a:gd name="connsiteY401" fmla="*/ 1130024 h 2231790"/>
              <a:gd name="connsiteX402" fmla="*/ 1018538 w 1507039"/>
              <a:gd name="connsiteY402" fmla="*/ 1058068 h 2231790"/>
              <a:gd name="connsiteX403" fmla="*/ 1021078 w 1507039"/>
              <a:gd name="connsiteY403" fmla="*/ 991313 h 2231790"/>
              <a:gd name="connsiteX404" fmla="*/ 1023618 w 1507039"/>
              <a:gd name="connsiteY404" fmla="*/ 936402 h 2231790"/>
              <a:gd name="connsiteX405" fmla="*/ 1026158 w 1507039"/>
              <a:gd name="connsiteY405" fmla="*/ 898833 h 2231790"/>
              <a:gd name="connsiteX406" fmla="*/ 1028698 w 1507039"/>
              <a:gd name="connsiteY406" fmla="*/ 882399 h 2231790"/>
              <a:gd name="connsiteX407" fmla="*/ 1031238 w 1507039"/>
              <a:gd name="connsiteY407" fmla="*/ 888802 h 2231790"/>
              <a:gd name="connsiteX408" fmla="*/ 1033778 w 1507039"/>
              <a:gd name="connsiteY408" fmla="*/ 917473 h 2231790"/>
              <a:gd name="connsiteX409" fmla="*/ 1036318 w 1507039"/>
              <a:gd name="connsiteY409" fmla="*/ 965626 h 2231790"/>
              <a:gd name="connsiteX410" fmla="*/ 1038858 w 1507039"/>
              <a:gd name="connsiteY410" fmla="*/ 1028533 h 2231790"/>
              <a:gd name="connsiteX411" fmla="*/ 1041398 w 1507039"/>
              <a:gd name="connsiteY411" fmla="*/ 1099991 h 2231790"/>
              <a:gd name="connsiteX412" fmla="*/ 1043938 w 1507039"/>
              <a:gd name="connsiteY412" fmla="*/ 1172945 h 2231790"/>
              <a:gd name="connsiteX413" fmla="*/ 1046478 w 1507039"/>
              <a:gd name="connsiteY413" fmla="*/ 1240193 h 2231790"/>
              <a:gd name="connsiteX414" fmla="*/ 1049018 w 1507039"/>
              <a:gd name="connsiteY414" fmla="*/ 1295104 h 2231790"/>
              <a:gd name="connsiteX415" fmla="*/ 1051558 w 1507039"/>
              <a:gd name="connsiteY415" fmla="*/ 1332283 h 2231790"/>
              <a:gd name="connsiteX416" fmla="*/ 1054098 w 1507039"/>
              <a:gd name="connsiteY416" fmla="*/ 1348106 h 2231790"/>
              <a:gd name="connsiteX417" fmla="*/ 1056638 w 1507039"/>
              <a:gd name="connsiteY417" fmla="*/ 1341079 h 2231790"/>
              <a:gd name="connsiteX418" fmla="*/ 1059178 w 1507039"/>
              <a:gd name="connsiteY418" fmla="*/ 1311979 h 2231790"/>
              <a:gd name="connsiteX419" fmla="*/ 1061718 w 1507039"/>
              <a:gd name="connsiteY419" fmla="*/ 1263767 h 2231790"/>
              <a:gd name="connsiteX420" fmla="*/ 1064258 w 1507039"/>
              <a:gd name="connsiteY420" fmla="*/ 1201287 h 2231790"/>
              <a:gd name="connsiteX421" fmla="*/ 1066798 w 1507039"/>
              <a:gd name="connsiteY421" fmla="*/ 1130770 h 2231790"/>
              <a:gd name="connsiteX422" fmla="*/ 1069338 w 1507039"/>
              <a:gd name="connsiteY422" fmla="*/ 1059209 h 2231790"/>
              <a:gd name="connsiteX423" fmla="*/ 1071878 w 1507039"/>
              <a:gd name="connsiteY423" fmla="*/ 993652 h 2231790"/>
              <a:gd name="connsiteX424" fmla="*/ 1074418 w 1507039"/>
              <a:gd name="connsiteY424" fmla="*/ 940504 h 2231790"/>
              <a:gd name="connsiteX425" fmla="*/ 1076958 w 1507039"/>
              <a:gd name="connsiteY425" fmla="*/ 904889 h 2231790"/>
              <a:gd name="connsiteX426" fmla="*/ 1079498 w 1507039"/>
              <a:gd name="connsiteY426" fmla="*/ 890155 h 2231790"/>
              <a:gd name="connsiteX427" fmla="*/ 1082038 w 1507039"/>
              <a:gd name="connsiteY427" fmla="*/ 897553 h 2231790"/>
              <a:gd name="connsiteX428" fmla="*/ 1084577 w 1507039"/>
              <a:gd name="connsiteY428" fmla="*/ 926130 h 2231790"/>
              <a:gd name="connsiteX429" fmla="*/ 1087117 w 1507039"/>
              <a:gd name="connsiteY429" fmla="*/ 972849 h 2231790"/>
              <a:gd name="connsiteX430" fmla="*/ 1089657 w 1507039"/>
              <a:gd name="connsiteY430" fmla="*/ 1032913 h 2231790"/>
              <a:gd name="connsiteX431" fmla="*/ 1092197 w 1507039"/>
              <a:gd name="connsiteY431" fmla="*/ 1100261 h 2231790"/>
              <a:gd name="connsiteX432" fmla="*/ 1094737 w 1507039"/>
              <a:gd name="connsiteY432" fmla="*/ 1168185 h 2231790"/>
              <a:gd name="connsiteX433" fmla="*/ 1097277 w 1507039"/>
              <a:gd name="connsiteY433" fmla="*/ 1230010 h 2231790"/>
              <a:gd name="connsiteX434" fmla="*/ 1099817 w 1507039"/>
              <a:gd name="connsiteY434" fmla="*/ 1279753 h 2231790"/>
              <a:gd name="connsiteX435" fmla="*/ 1102357 w 1507039"/>
              <a:gd name="connsiteY435" fmla="*/ 1312711 h 2231790"/>
              <a:gd name="connsiteX436" fmla="*/ 1104897 w 1507039"/>
              <a:gd name="connsiteY436" fmla="*/ 1325913 h 2231790"/>
              <a:gd name="connsiteX437" fmla="*/ 1107437 w 1507039"/>
              <a:gd name="connsiteY437" fmla="*/ 1318386 h 2231790"/>
              <a:gd name="connsiteX438" fmla="*/ 1109977 w 1507039"/>
              <a:gd name="connsiteY438" fmla="*/ 1291220 h 2231790"/>
              <a:gd name="connsiteX439" fmla="*/ 1112517 w 1507039"/>
              <a:gd name="connsiteY439" fmla="*/ 1247429 h 2231790"/>
              <a:gd name="connsiteX440" fmla="*/ 1115057 w 1507039"/>
              <a:gd name="connsiteY440" fmla="*/ 1191616 h 2231790"/>
              <a:gd name="connsiteX441" fmla="*/ 1117597 w 1507039"/>
              <a:gd name="connsiteY441" fmla="*/ 1129485 h 2231790"/>
              <a:gd name="connsiteX442" fmla="*/ 1120137 w 1507039"/>
              <a:gd name="connsiteY442" fmla="*/ 1067254 h 2231790"/>
              <a:gd name="connsiteX443" fmla="*/ 1122677 w 1507039"/>
              <a:gd name="connsiteY443" fmla="*/ 1011027 h 2231790"/>
              <a:gd name="connsiteX444" fmla="*/ 1125217 w 1507039"/>
              <a:gd name="connsiteY444" fmla="*/ 966186 h 2231790"/>
              <a:gd name="connsiteX445" fmla="*/ 1127757 w 1507039"/>
              <a:gd name="connsiteY445" fmla="*/ 936871 h 2231790"/>
              <a:gd name="connsiteX446" fmla="*/ 1130297 w 1507039"/>
              <a:gd name="connsiteY446" fmla="*/ 925596 h 2231790"/>
              <a:gd name="connsiteX447" fmla="*/ 1132837 w 1507039"/>
              <a:gd name="connsiteY447" fmla="*/ 933030 h 2231790"/>
              <a:gd name="connsiteX448" fmla="*/ 1135377 w 1507039"/>
              <a:gd name="connsiteY448" fmla="*/ 957978 h 2231790"/>
              <a:gd name="connsiteX449" fmla="*/ 1137917 w 1507039"/>
              <a:gd name="connsiteY449" fmla="*/ 997543 h 2231790"/>
              <a:gd name="connsiteX450" fmla="*/ 1140457 w 1507039"/>
              <a:gd name="connsiteY450" fmla="*/ 1047455 h 2231790"/>
              <a:gd name="connsiteX451" fmla="*/ 1142997 w 1507039"/>
              <a:gd name="connsiteY451" fmla="*/ 1102537 h 2231790"/>
              <a:gd name="connsiteX452" fmla="*/ 1145537 w 1507039"/>
              <a:gd name="connsiteY452" fmla="*/ 1157241 h 2231790"/>
              <a:gd name="connsiteX453" fmla="*/ 1148077 w 1507039"/>
              <a:gd name="connsiteY453" fmla="*/ 1206216 h 2231790"/>
              <a:gd name="connsiteX454" fmla="*/ 1150616 w 1507039"/>
              <a:gd name="connsiteY454" fmla="*/ 1244836 h 2231790"/>
              <a:gd name="connsiteX455" fmla="*/ 1153156 w 1507039"/>
              <a:gd name="connsiteY455" fmla="*/ 1269640 h 2231790"/>
              <a:gd name="connsiteX456" fmla="*/ 1155696 w 1507039"/>
              <a:gd name="connsiteY456" fmla="*/ 1278649 h 2231790"/>
              <a:gd name="connsiteX457" fmla="*/ 1158236 w 1507039"/>
              <a:gd name="connsiteY457" fmla="*/ 1271513 h 2231790"/>
              <a:gd name="connsiteX458" fmla="*/ 1160776 w 1507039"/>
              <a:gd name="connsiteY458" fmla="*/ 1249494 h 2231790"/>
              <a:gd name="connsiteX459" fmla="*/ 1163316 w 1507039"/>
              <a:gd name="connsiteY459" fmla="*/ 1215290 h 2231790"/>
              <a:gd name="connsiteX460" fmla="*/ 1165856 w 1507039"/>
              <a:gd name="connsiteY460" fmla="*/ 1172714 h 2231790"/>
              <a:gd name="connsiteX461" fmla="*/ 1168396 w 1507039"/>
              <a:gd name="connsiteY461" fmla="*/ 1126267 h 2231790"/>
              <a:gd name="connsiteX462" fmla="*/ 1170936 w 1507039"/>
              <a:gd name="connsiteY462" fmla="*/ 1080667 h 2231790"/>
              <a:gd name="connsiteX463" fmla="*/ 1173476 w 1507039"/>
              <a:gd name="connsiteY463" fmla="*/ 1040360 h 2231790"/>
              <a:gd name="connsiteX464" fmla="*/ 1176016 w 1507039"/>
              <a:gd name="connsiteY464" fmla="*/ 1009083 h 2231790"/>
              <a:gd name="connsiteX465" fmla="*/ 1178556 w 1507039"/>
              <a:gd name="connsiteY465" fmla="*/ 989516 h 2231790"/>
              <a:gd name="connsiteX466" fmla="*/ 1181096 w 1507039"/>
              <a:gd name="connsiteY466" fmla="*/ 983052 h 2231790"/>
              <a:gd name="connsiteX467" fmla="*/ 1183636 w 1507039"/>
              <a:gd name="connsiteY467" fmla="*/ 989709 h 2231790"/>
              <a:gd name="connsiteX468" fmla="*/ 1186176 w 1507039"/>
              <a:gd name="connsiteY468" fmla="*/ 1008192 h 2231790"/>
              <a:gd name="connsiteX469" fmla="*/ 1188716 w 1507039"/>
              <a:gd name="connsiteY469" fmla="*/ 1036079 h 2231790"/>
              <a:gd name="connsiteX470" fmla="*/ 1191256 w 1507039"/>
              <a:gd name="connsiteY470" fmla="*/ 1070123 h 2231790"/>
              <a:gd name="connsiteX471" fmla="*/ 1193796 w 1507039"/>
              <a:gd name="connsiteY471" fmla="*/ 1106622 h 2231790"/>
              <a:gd name="connsiteX472" fmla="*/ 1196336 w 1507039"/>
              <a:gd name="connsiteY472" fmla="*/ 1141825 h 2231790"/>
              <a:gd name="connsiteX473" fmla="*/ 1198876 w 1507039"/>
              <a:gd name="connsiteY473" fmla="*/ 1172314 h 2231790"/>
              <a:gd name="connsiteX474" fmla="*/ 1201416 w 1507039"/>
              <a:gd name="connsiteY474" fmla="*/ 1195347 h 2231790"/>
              <a:gd name="connsiteX475" fmla="*/ 1203956 w 1507039"/>
              <a:gd name="connsiteY475" fmla="*/ 1209101 h 2231790"/>
              <a:gd name="connsiteX476" fmla="*/ 1206496 w 1507039"/>
              <a:gd name="connsiteY476" fmla="*/ 1212810 h 2231790"/>
              <a:gd name="connsiteX477" fmla="*/ 1209036 w 1507039"/>
              <a:gd name="connsiteY477" fmla="*/ 1206790 h 2231790"/>
              <a:gd name="connsiteX478" fmla="*/ 1211576 w 1507039"/>
              <a:gd name="connsiteY478" fmla="*/ 1192335 h 2231790"/>
              <a:gd name="connsiteX479" fmla="*/ 1214116 w 1507039"/>
              <a:gd name="connsiteY479" fmla="*/ 1171524 h 2231790"/>
              <a:gd name="connsiteX480" fmla="*/ 1216655 w 1507039"/>
              <a:gd name="connsiteY480" fmla="*/ 1146951 h 2231790"/>
              <a:gd name="connsiteX481" fmla="*/ 1219195 w 1507039"/>
              <a:gd name="connsiteY481" fmla="*/ 1121413 h 2231790"/>
              <a:gd name="connsiteX482" fmla="*/ 1221735 w 1507039"/>
              <a:gd name="connsiteY482" fmla="*/ 1097595 h 2231790"/>
              <a:gd name="connsiteX483" fmla="*/ 1224275 w 1507039"/>
              <a:gd name="connsiteY483" fmla="*/ 1077788 h 2231790"/>
              <a:gd name="connsiteX484" fmla="*/ 1226815 w 1507039"/>
              <a:gd name="connsiteY484" fmla="*/ 1063663 h 2231790"/>
              <a:gd name="connsiteX485" fmla="*/ 1229355 w 1507039"/>
              <a:gd name="connsiteY485" fmla="*/ 1056136 h 2231790"/>
              <a:gd name="connsiteX486" fmla="*/ 1231895 w 1507039"/>
              <a:gd name="connsiteY486" fmla="*/ 1055317 h 2231790"/>
              <a:gd name="connsiteX487" fmla="*/ 1234435 w 1507039"/>
              <a:gd name="connsiteY487" fmla="*/ 1060568 h 2231790"/>
              <a:gd name="connsiteX488" fmla="*/ 1236975 w 1507039"/>
              <a:gd name="connsiteY488" fmla="*/ 1070626 h 2231790"/>
              <a:gd name="connsiteX489" fmla="*/ 1239515 w 1507039"/>
              <a:gd name="connsiteY489" fmla="*/ 1083810 h 2231790"/>
              <a:gd name="connsiteX490" fmla="*/ 1242055 w 1507039"/>
              <a:gd name="connsiteY490" fmla="*/ 1098249 h 2231790"/>
              <a:gd name="connsiteX491" fmla="*/ 1244595 w 1507039"/>
              <a:gd name="connsiteY491" fmla="*/ 1112125 h 2231790"/>
              <a:gd name="connsiteX492" fmla="*/ 1247135 w 1507039"/>
              <a:gd name="connsiteY492" fmla="*/ 1123895 h 2231790"/>
              <a:gd name="connsiteX493" fmla="*/ 1249675 w 1507039"/>
              <a:gd name="connsiteY493" fmla="*/ 1132457 h 2231790"/>
              <a:gd name="connsiteX494" fmla="*/ 1252215 w 1507039"/>
              <a:gd name="connsiteY494" fmla="*/ 1137258 h 2231790"/>
              <a:gd name="connsiteX495" fmla="*/ 1254755 w 1507039"/>
              <a:gd name="connsiteY495" fmla="*/ 1138319 h 2231790"/>
              <a:gd name="connsiteX496" fmla="*/ 1257295 w 1507039"/>
              <a:gd name="connsiteY496" fmla="*/ 1136186 h 2231790"/>
              <a:gd name="connsiteX497" fmla="*/ 1259835 w 1507039"/>
              <a:gd name="connsiteY497" fmla="*/ 1131812 h 2231790"/>
              <a:gd name="connsiteX498" fmla="*/ 1262375 w 1507039"/>
              <a:gd name="connsiteY498" fmla="*/ 1126392 h 2231790"/>
              <a:gd name="connsiteX499" fmla="*/ 1264915 w 1507039"/>
              <a:gd name="connsiteY499" fmla="*/ 1121170 h 2231790"/>
              <a:gd name="connsiteX500" fmla="*/ 1267455 w 1507039"/>
              <a:gd name="connsiteY500" fmla="*/ 1117243 h 2231790"/>
              <a:gd name="connsiteX501" fmla="*/ 1507039 w 1507039"/>
              <a:gd name="connsiteY501" fmla="*/ 1114382 h 2231790"/>
              <a:gd name="connsiteX0" fmla="*/ 0 w 1724065"/>
              <a:gd name="connsiteY0" fmla="*/ 1115321 h 2231790"/>
              <a:gd name="connsiteX1" fmla="*/ 0 w 1724065"/>
              <a:gd name="connsiteY1" fmla="*/ 1115321 h 2231790"/>
              <a:gd name="connsiteX2" fmla="*/ 2539 w 1724065"/>
              <a:gd name="connsiteY2" fmla="*/ 1119016 h 2231790"/>
              <a:gd name="connsiteX3" fmla="*/ 5080 w 1724065"/>
              <a:gd name="connsiteY3" fmla="*/ 1129377 h 2231790"/>
              <a:gd name="connsiteX4" fmla="*/ 7619 w 1724065"/>
              <a:gd name="connsiteY4" fmla="*/ 1144341 h 2231790"/>
              <a:gd name="connsiteX5" fmla="*/ 10160 w 1724065"/>
              <a:gd name="connsiteY5" fmla="*/ 1160808 h 2231790"/>
              <a:gd name="connsiteX6" fmla="*/ 12700 w 1724065"/>
              <a:gd name="connsiteY6" fmla="*/ 1175108 h 2231790"/>
              <a:gd name="connsiteX7" fmla="*/ 15239 w 1724065"/>
              <a:gd name="connsiteY7" fmla="*/ 1183560 h 2231790"/>
              <a:gd name="connsiteX8" fmla="*/ 17780 w 1724065"/>
              <a:gd name="connsiteY8" fmla="*/ 1183060 h 2231790"/>
              <a:gd name="connsiteX9" fmla="*/ 20319 w 1724065"/>
              <a:gd name="connsiteY9" fmla="*/ 1171603 h 2231790"/>
              <a:gd name="connsiteX10" fmla="*/ 22860 w 1724065"/>
              <a:gd name="connsiteY10" fmla="*/ 1148686 h 2231790"/>
              <a:gd name="connsiteX11" fmla="*/ 25400 w 1724065"/>
              <a:gd name="connsiteY11" fmla="*/ 1115511 h 2231790"/>
              <a:gd name="connsiteX12" fmla="*/ 27939 w 1724065"/>
              <a:gd name="connsiteY12" fmla="*/ 1074970 h 2231790"/>
              <a:gd name="connsiteX13" fmla="*/ 30480 w 1724065"/>
              <a:gd name="connsiteY13" fmla="*/ 1031398 h 2231790"/>
              <a:gd name="connsiteX14" fmla="*/ 33019 w 1724065"/>
              <a:gd name="connsiteY14" fmla="*/ 990106 h 2231790"/>
              <a:gd name="connsiteX15" fmla="*/ 35560 w 1724065"/>
              <a:gd name="connsiteY15" fmla="*/ 956760 h 2231790"/>
              <a:gd name="connsiteX16" fmla="*/ 38100 w 1724065"/>
              <a:gd name="connsiteY16" fmla="*/ 936665 h 2231790"/>
              <a:gd name="connsiteX17" fmla="*/ 40639 w 1724065"/>
              <a:gd name="connsiteY17" fmla="*/ 934043 h 2231790"/>
              <a:gd name="connsiteX18" fmla="*/ 43180 w 1724065"/>
              <a:gd name="connsiteY18" fmla="*/ 951399 h 2231790"/>
              <a:gd name="connsiteX19" fmla="*/ 45719 w 1724065"/>
              <a:gd name="connsiteY19" fmla="*/ 989057 h 2231790"/>
              <a:gd name="connsiteX20" fmla="*/ 48260 w 1724065"/>
              <a:gd name="connsiteY20" fmla="*/ 1044929 h 2231790"/>
              <a:gd name="connsiteX21" fmla="*/ 50800 w 1724065"/>
              <a:gd name="connsiteY21" fmla="*/ 1114565 h 2231790"/>
              <a:gd name="connsiteX22" fmla="*/ 53339 w 1724065"/>
              <a:gd name="connsiteY22" fmla="*/ 1191490 h 2231790"/>
              <a:gd name="connsiteX23" fmla="*/ 55880 w 1724065"/>
              <a:gd name="connsiteY23" fmla="*/ 1267811 h 2231790"/>
              <a:gd name="connsiteX24" fmla="*/ 58419 w 1724065"/>
              <a:gd name="connsiteY24" fmla="*/ 1335027 h 2231790"/>
              <a:gd name="connsiteX25" fmla="*/ 60960 w 1724065"/>
              <a:gd name="connsiteY25" fmla="*/ 1384963 h 2231790"/>
              <a:gd name="connsiteX26" fmla="*/ 63500 w 1724065"/>
              <a:gd name="connsiteY26" fmla="*/ 1410734 h 2231790"/>
              <a:gd name="connsiteX27" fmla="*/ 66039 w 1724065"/>
              <a:gd name="connsiteY27" fmla="*/ 1407611 h 2231790"/>
              <a:gd name="connsiteX28" fmla="*/ 68580 w 1724065"/>
              <a:gd name="connsiteY28" fmla="*/ 1373708 h 2231790"/>
              <a:gd name="connsiteX29" fmla="*/ 71119 w 1724065"/>
              <a:gd name="connsiteY29" fmla="*/ 1310376 h 2231790"/>
              <a:gd name="connsiteX30" fmla="*/ 73659 w 1724065"/>
              <a:gd name="connsiteY30" fmla="*/ 1222262 h 2231790"/>
              <a:gd name="connsiteX31" fmla="*/ 76200 w 1724065"/>
              <a:gd name="connsiteY31" fmla="*/ 1117006 h 2231790"/>
              <a:gd name="connsiteX32" fmla="*/ 78739 w 1724065"/>
              <a:gd name="connsiteY32" fmla="*/ 1004584 h 2231790"/>
              <a:gd name="connsiteX33" fmla="*/ 81280 w 1724065"/>
              <a:gd name="connsiteY33" fmla="*/ 896360 h 2231790"/>
              <a:gd name="connsiteX34" fmla="*/ 83819 w 1724065"/>
              <a:gd name="connsiteY34" fmla="*/ 803931 h 2231790"/>
              <a:gd name="connsiteX35" fmla="*/ 86359 w 1724065"/>
              <a:gd name="connsiteY35" fmla="*/ 737889 h 2231790"/>
              <a:gd name="connsiteX36" fmla="*/ 88900 w 1724065"/>
              <a:gd name="connsiteY36" fmla="*/ 706633 h 2231790"/>
              <a:gd name="connsiteX37" fmla="*/ 91439 w 1724065"/>
              <a:gd name="connsiteY37" fmla="*/ 715350 h 2231790"/>
              <a:gd name="connsiteX38" fmla="*/ 93979 w 1724065"/>
              <a:gd name="connsiteY38" fmla="*/ 765297 h 2231790"/>
              <a:gd name="connsiteX39" fmla="*/ 96519 w 1724065"/>
              <a:gd name="connsiteY39" fmla="*/ 853478 h 2231790"/>
              <a:gd name="connsiteX40" fmla="*/ 99059 w 1724065"/>
              <a:gd name="connsiteY40" fmla="*/ 972745 h 2231790"/>
              <a:gd name="connsiteX41" fmla="*/ 101600 w 1724065"/>
              <a:gd name="connsiteY41" fmla="*/ 1112365 h 2231790"/>
              <a:gd name="connsiteX42" fmla="*/ 104139 w 1724065"/>
              <a:gd name="connsiteY42" fmla="*/ 1258978 h 2231790"/>
              <a:gd name="connsiteX43" fmla="*/ 106679 w 1724065"/>
              <a:gd name="connsiteY43" fmla="*/ 1397883 h 2231790"/>
              <a:gd name="connsiteX44" fmla="*/ 109219 w 1724065"/>
              <a:gd name="connsiteY44" fmla="*/ 1514520 h 2231790"/>
              <a:gd name="connsiteX45" fmla="*/ 111759 w 1724065"/>
              <a:gd name="connsiteY45" fmla="*/ 1595990 h 2231790"/>
              <a:gd name="connsiteX46" fmla="*/ 114300 w 1724065"/>
              <a:gd name="connsiteY46" fmla="*/ 1632475 h 2231790"/>
              <a:gd name="connsiteX47" fmla="*/ 116839 w 1724065"/>
              <a:gd name="connsiteY47" fmla="*/ 1618377 h 2231790"/>
              <a:gd name="connsiteX48" fmla="*/ 119379 w 1724065"/>
              <a:gd name="connsiteY48" fmla="*/ 1553071 h 2231790"/>
              <a:gd name="connsiteX49" fmla="*/ 121919 w 1724065"/>
              <a:gd name="connsiteY49" fmla="*/ 1441157 h 2231790"/>
              <a:gd name="connsiteX50" fmla="*/ 124459 w 1724065"/>
              <a:gd name="connsiteY50" fmla="*/ 1292186 h 2231790"/>
              <a:gd name="connsiteX51" fmla="*/ 126999 w 1724065"/>
              <a:gd name="connsiteY51" fmla="*/ 1119857 h 2231790"/>
              <a:gd name="connsiteX52" fmla="*/ 129539 w 1724065"/>
              <a:gd name="connsiteY52" fmla="*/ 940755 h 2231790"/>
              <a:gd name="connsiteX53" fmla="*/ 132079 w 1724065"/>
              <a:gd name="connsiteY53" fmla="*/ 772747 h 2231790"/>
              <a:gd name="connsiteX54" fmla="*/ 134619 w 1724065"/>
              <a:gd name="connsiteY54" fmla="*/ 633193 h 2231790"/>
              <a:gd name="connsiteX55" fmla="*/ 137159 w 1724065"/>
              <a:gd name="connsiteY55" fmla="*/ 537151 h 2231790"/>
              <a:gd name="connsiteX56" fmla="*/ 139699 w 1724065"/>
              <a:gd name="connsiteY56" fmla="*/ 495758 h 2231790"/>
              <a:gd name="connsiteX57" fmla="*/ 142239 w 1724065"/>
              <a:gd name="connsiteY57" fmla="*/ 514966 h 2231790"/>
              <a:gd name="connsiteX58" fmla="*/ 144779 w 1724065"/>
              <a:gd name="connsiteY58" fmla="*/ 594772 h 2231790"/>
              <a:gd name="connsiteX59" fmla="*/ 147319 w 1724065"/>
              <a:gd name="connsiteY59" fmla="*/ 729036 h 2231790"/>
              <a:gd name="connsiteX60" fmla="*/ 149859 w 1724065"/>
              <a:gd name="connsiteY60" fmla="*/ 905921 h 2231790"/>
              <a:gd name="connsiteX61" fmla="*/ 152399 w 1724065"/>
              <a:gd name="connsiteY61" fmla="*/ 1108929 h 2231790"/>
              <a:gd name="connsiteX62" fmla="*/ 154939 w 1724065"/>
              <a:gd name="connsiteY62" fmla="*/ 1318445 h 2231790"/>
              <a:gd name="connsiteX63" fmla="*/ 157479 w 1724065"/>
              <a:gd name="connsiteY63" fmla="*/ 1513643 h 2231790"/>
              <a:gd name="connsiteX64" fmla="*/ 160019 w 1724065"/>
              <a:gd name="connsiteY64" fmla="*/ 1674559 h 2231790"/>
              <a:gd name="connsiteX65" fmla="*/ 162559 w 1724065"/>
              <a:gd name="connsiteY65" fmla="*/ 1784144 h 2231790"/>
              <a:gd name="connsiteX66" fmla="*/ 165099 w 1724065"/>
              <a:gd name="connsiteY66" fmla="*/ 1830065 h 2231790"/>
              <a:gd name="connsiteX67" fmla="*/ 167639 w 1724065"/>
              <a:gd name="connsiteY67" fmla="*/ 1806072 h 2231790"/>
              <a:gd name="connsiteX68" fmla="*/ 170179 w 1724065"/>
              <a:gd name="connsiteY68" fmla="*/ 1712785 h 2231790"/>
              <a:gd name="connsiteX69" fmla="*/ 172719 w 1724065"/>
              <a:gd name="connsiteY69" fmla="*/ 1557804 h 2231790"/>
              <a:gd name="connsiteX70" fmla="*/ 175259 w 1724065"/>
              <a:gd name="connsiteY70" fmla="*/ 1355108 h 2231790"/>
              <a:gd name="connsiteX71" fmla="*/ 177799 w 1724065"/>
              <a:gd name="connsiteY71" fmla="*/ 1123796 h 2231790"/>
              <a:gd name="connsiteX72" fmla="*/ 180339 w 1724065"/>
              <a:gd name="connsiteY72" fmla="*/ 886284 h 2231790"/>
              <a:gd name="connsiteX73" fmla="*/ 182879 w 1724065"/>
              <a:gd name="connsiteY73" fmla="*/ 666119 h 2231790"/>
              <a:gd name="connsiteX74" fmla="*/ 185419 w 1724065"/>
              <a:gd name="connsiteY74" fmla="*/ 485638 h 2231790"/>
              <a:gd name="connsiteX75" fmla="*/ 187959 w 1724065"/>
              <a:gd name="connsiteY75" fmla="*/ 363693 h 2231790"/>
              <a:gd name="connsiteX76" fmla="*/ 190499 w 1724065"/>
              <a:gd name="connsiteY76" fmla="*/ 313682 h 2231790"/>
              <a:gd name="connsiteX77" fmla="*/ 193039 w 1724065"/>
              <a:gd name="connsiteY77" fmla="*/ 342089 h 2231790"/>
              <a:gd name="connsiteX78" fmla="*/ 195579 w 1724065"/>
              <a:gd name="connsiteY78" fmla="*/ 447692 h 2231790"/>
              <a:gd name="connsiteX79" fmla="*/ 198119 w 1724065"/>
              <a:gd name="connsiteY79" fmla="*/ 621530 h 2231790"/>
              <a:gd name="connsiteX80" fmla="*/ 200659 w 1724065"/>
              <a:gd name="connsiteY80" fmla="*/ 847652 h 2231790"/>
              <a:gd name="connsiteX81" fmla="*/ 203199 w 1724065"/>
              <a:gd name="connsiteY81" fmla="*/ 1104582 h 2231790"/>
              <a:gd name="connsiteX82" fmla="*/ 205739 w 1724065"/>
              <a:gd name="connsiteY82" fmla="*/ 1367364 h 2231790"/>
              <a:gd name="connsiteX83" fmla="*/ 208279 w 1724065"/>
              <a:gd name="connsiteY83" fmla="*/ 1609999 h 2231790"/>
              <a:gd name="connsiteX84" fmla="*/ 210819 w 1724065"/>
              <a:gd name="connsiteY84" fmla="*/ 1808029 h 2231790"/>
              <a:gd name="connsiteX85" fmla="*/ 213359 w 1724065"/>
              <a:gd name="connsiteY85" fmla="*/ 1941009 h 2231790"/>
              <a:gd name="connsiteX86" fmla="*/ 215899 w 1724065"/>
              <a:gd name="connsiteY86" fmla="*/ 1994622 h 2231790"/>
              <a:gd name="connsiteX87" fmla="*/ 218439 w 1724065"/>
              <a:gd name="connsiteY87" fmla="*/ 1962214 h 2231790"/>
              <a:gd name="connsiteX88" fmla="*/ 220979 w 1724065"/>
              <a:gd name="connsiteY88" fmla="*/ 1845584 h 2231790"/>
              <a:gd name="connsiteX89" fmla="*/ 223519 w 1724065"/>
              <a:gd name="connsiteY89" fmla="*/ 1654943 h 2231790"/>
              <a:gd name="connsiteX90" fmla="*/ 226059 w 1724065"/>
              <a:gd name="connsiteY90" fmla="*/ 1408025 h 2231790"/>
              <a:gd name="connsiteX91" fmla="*/ 228600 w 1724065"/>
              <a:gd name="connsiteY91" fmla="*/ 1128434 h 2231790"/>
              <a:gd name="connsiteX92" fmla="*/ 231139 w 1724065"/>
              <a:gd name="connsiteY92" fmla="*/ 843379 h 2231790"/>
              <a:gd name="connsiteX93" fmla="*/ 233679 w 1724065"/>
              <a:gd name="connsiteY93" fmla="*/ 581014 h 2231790"/>
              <a:gd name="connsiteX94" fmla="*/ 236219 w 1724065"/>
              <a:gd name="connsiteY94" fmla="*/ 367644 h 2231790"/>
              <a:gd name="connsiteX95" fmla="*/ 238760 w 1724065"/>
              <a:gd name="connsiteY95" fmla="*/ 225078 h 2231790"/>
              <a:gd name="connsiteX96" fmla="*/ 241300 w 1724065"/>
              <a:gd name="connsiteY96" fmla="*/ 168398 h 2231790"/>
              <a:gd name="connsiteX97" fmla="*/ 243839 w 1724065"/>
              <a:gd name="connsiteY97" fmla="*/ 204361 h 2231790"/>
              <a:gd name="connsiteX98" fmla="*/ 246380 w 1724065"/>
              <a:gd name="connsiteY98" fmla="*/ 330619 h 2231790"/>
              <a:gd name="connsiteX99" fmla="*/ 248920 w 1724065"/>
              <a:gd name="connsiteY99" fmla="*/ 535836 h 2231790"/>
              <a:gd name="connsiteX100" fmla="*/ 251460 w 1724065"/>
              <a:gd name="connsiteY100" fmla="*/ 800706 h 2231790"/>
              <a:gd name="connsiteX101" fmla="*/ 254000 w 1724065"/>
              <a:gd name="connsiteY101" fmla="*/ 1099769 h 2231790"/>
              <a:gd name="connsiteX102" fmla="*/ 256540 w 1724065"/>
              <a:gd name="connsiteY102" fmla="*/ 1403872 h 2231790"/>
              <a:gd name="connsiteX103" fmla="*/ 259080 w 1724065"/>
              <a:gd name="connsiteY103" fmla="*/ 1683026 h 2231790"/>
              <a:gd name="connsiteX104" fmla="*/ 261620 w 1724065"/>
              <a:gd name="connsiteY104" fmla="*/ 1909372 h 2231790"/>
              <a:gd name="connsiteX105" fmla="*/ 264160 w 1724065"/>
              <a:gd name="connsiteY105" fmla="*/ 2059974 h 2231790"/>
              <a:gd name="connsiteX106" fmla="*/ 266700 w 1724065"/>
              <a:gd name="connsiteY106" fmla="*/ 2119153 h 2231790"/>
              <a:gd name="connsiteX107" fmla="*/ 269240 w 1724065"/>
              <a:gd name="connsiteY107" fmla="*/ 2080114 h 2231790"/>
              <a:gd name="connsiteX108" fmla="*/ 271780 w 1724065"/>
              <a:gd name="connsiteY108" fmla="*/ 1945716 h 2231790"/>
              <a:gd name="connsiteX109" fmla="*/ 274320 w 1724065"/>
              <a:gd name="connsiteY109" fmla="*/ 1728283 h 2231790"/>
              <a:gd name="connsiteX110" fmla="*/ 276860 w 1724065"/>
              <a:gd name="connsiteY110" fmla="*/ 1448476 h 2231790"/>
              <a:gd name="connsiteX111" fmla="*/ 279400 w 1724065"/>
              <a:gd name="connsiteY111" fmla="*/ 1133315 h 2231790"/>
              <a:gd name="connsiteX112" fmla="*/ 281940 w 1724065"/>
              <a:gd name="connsiteY112" fmla="*/ 813569 h 2231790"/>
              <a:gd name="connsiteX113" fmla="*/ 284480 w 1724065"/>
              <a:gd name="connsiteY113" fmla="*/ 520728 h 2231790"/>
              <a:gd name="connsiteX114" fmla="*/ 287020 w 1724065"/>
              <a:gd name="connsiteY114" fmla="*/ 283896 h 2231790"/>
              <a:gd name="connsiteX115" fmla="*/ 289560 w 1724065"/>
              <a:gd name="connsiteY115" fmla="*/ 126883 h 2231790"/>
              <a:gd name="connsiteX116" fmla="*/ 292100 w 1724065"/>
              <a:gd name="connsiteY116" fmla="*/ 65803 h 2231790"/>
              <a:gd name="connsiteX117" fmla="*/ 294640 w 1724065"/>
              <a:gd name="connsiteY117" fmla="*/ 107420 h 2231790"/>
              <a:gd name="connsiteX118" fmla="*/ 297180 w 1724065"/>
              <a:gd name="connsiteY118" fmla="*/ 248403 h 2231790"/>
              <a:gd name="connsiteX119" fmla="*/ 299720 w 1724065"/>
              <a:gd name="connsiteY119" fmla="*/ 475585 h 2231790"/>
              <a:gd name="connsiteX120" fmla="*/ 302260 w 1724065"/>
              <a:gd name="connsiteY120" fmla="*/ 767191 h 2231790"/>
              <a:gd name="connsiteX121" fmla="*/ 304800 w 1724065"/>
              <a:gd name="connsiteY121" fmla="*/ 1094938 h 2231790"/>
              <a:gd name="connsiteX122" fmla="*/ 307340 w 1724065"/>
              <a:gd name="connsiteY122" fmla="*/ 1426790 h 2231790"/>
              <a:gd name="connsiteX123" fmla="*/ 309880 w 1724065"/>
              <a:gd name="connsiteY123" fmla="*/ 1730100 h 2231790"/>
              <a:gd name="connsiteX124" fmla="*/ 312420 w 1724065"/>
              <a:gd name="connsiteY124" fmla="*/ 1974839 h 2231790"/>
              <a:gd name="connsiteX125" fmla="*/ 314960 w 1724065"/>
              <a:gd name="connsiteY125" fmla="*/ 2136579 h 2231790"/>
              <a:gd name="connsiteX126" fmla="*/ 317500 w 1724065"/>
              <a:gd name="connsiteY126" fmla="*/ 2198941 h 2231790"/>
              <a:gd name="connsiteX127" fmla="*/ 320040 w 1724065"/>
              <a:gd name="connsiteY127" fmla="*/ 2155259 h 2231790"/>
              <a:gd name="connsiteX128" fmla="*/ 322580 w 1724065"/>
              <a:gd name="connsiteY128" fmla="*/ 2009290 h 2231790"/>
              <a:gd name="connsiteX129" fmla="*/ 325120 w 1724065"/>
              <a:gd name="connsiteY129" fmla="*/ 1774893 h 2231790"/>
              <a:gd name="connsiteX130" fmla="*/ 327660 w 1724065"/>
              <a:gd name="connsiteY130" fmla="*/ 1474712 h 2231790"/>
              <a:gd name="connsiteX131" fmla="*/ 330200 w 1724065"/>
              <a:gd name="connsiteY131" fmla="*/ 1137975 h 2231790"/>
              <a:gd name="connsiteX132" fmla="*/ 332740 w 1724065"/>
              <a:gd name="connsiteY132" fmla="*/ 797639 h 2231790"/>
              <a:gd name="connsiteX133" fmla="*/ 335280 w 1724065"/>
              <a:gd name="connsiteY133" fmla="*/ 487149 h 2231790"/>
              <a:gd name="connsiteX134" fmla="*/ 337820 w 1724065"/>
              <a:gd name="connsiteY134" fmla="*/ 237137 h 2231790"/>
              <a:gd name="connsiteX135" fmla="*/ 340360 w 1724065"/>
              <a:gd name="connsiteY135" fmla="*/ 72388 h 2231790"/>
              <a:gd name="connsiteX136" fmla="*/ 342900 w 1724065"/>
              <a:gd name="connsiteY136" fmla="*/ 9374 h 2231790"/>
              <a:gd name="connsiteX137" fmla="*/ 345440 w 1724065"/>
              <a:gd name="connsiteY137" fmla="*/ 54600 h 2231790"/>
              <a:gd name="connsiteX138" fmla="*/ 347980 w 1724065"/>
              <a:gd name="connsiteY138" fmla="*/ 203934 h 2231790"/>
              <a:gd name="connsiteX139" fmla="*/ 350520 w 1724065"/>
              <a:gd name="connsiteY139" fmla="*/ 442979 h 2231790"/>
              <a:gd name="connsiteX140" fmla="*/ 353060 w 1724065"/>
              <a:gd name="connsiteY140" fmla="*/ 748476 h 2231790"/>
              <a:gd name="connsiteX141" fmla="*/ 355600 w 1724065"/>
              <a:gd name="connsiteY141" fmla="*/ 1090567 h 2231790"/>
              <a:gd name="connsiteX142" fmla="*/ 358140 w 1724065"/>
              <a:gd name="connsiteY142" fmla="*/ 1435733 h 2231790"/>
              <a:gd name="connsiteX143" fmla="*/ 360680 w 1724065"/>
              <a:gd name="connsiteY143" fmla="*/ 1750090 h 2231790"/>
              <a:gd name="connsiteX144" fmla="*/ 363220 w 1724065"/>
              <a:gd name="connsiteY144" fmla="*/ 2002725 h 2231790"/>
              <a:gd name="connsiteX145" fmla="*/ 365760 w 1724065"/>
              <a:gd name="connsiteY145" fmla="*/ 2168757 h 2231790"/>
              <a:gd name="connsiteX146" fmla="*/ 368300 w 1724065"/>
              <a:gd name="connsiteY146" fmla="*/ 2231789 h 2231790"/>
              <a:gd name="connsiteX147" fmla="*/ 370840 w 1724065"/>
              <a:gd name="connsiteY147" fmla="*/ 2185538 h 2231790"/>
              <a:gd name="connsiteX148" fmla="*/ 373380 w 1724065"/>
              <a:gd name="connsiteY148" fmla="*/ 2034461 h 2231790"/>
              <a:gd name="connsiteX149" fmla="*/ 375920 w 1724065"/>
              <a:gd name="connsiteY149" fmla="*/ 1793330 h 2231790"/>
              <a:gd name="connsiteX150" fmla="*/ 378460 w 1724065"/>
              <a:gd name="connsiteY150" fmla="*/ 1485770 h 2231790"/>
              <a:gd name="connsiteX151" fmla="*/ 381000 w 1724065"/>
              <a:gd name="connsiteY151" fmla="*/ 1141945 h 2231790"/>
              <a:gd name="connsiteX152" fmla="*/ 383540 w 1724065"/>
              <a:gd name="connsiteY152" fmla="*/ 795583 h 2231790"/>
              <a:gd name="connsiteX153" fmla="*/ 386080 w 1724065"/>
              <a:gd name="connsiteY153" fmla="*/ 480654 h 2231790"/>
              <a:gd name="connsiteX154" fmla="*/ 388620 w 1724065"/>
              <a:gd name="connsiteY154" fmla="*/ 228025 h 2231790"/>
              <a:gd name="connsiteX155" fmla="*/ 391160 w 1724065"/>
              <a:gd name="connsiteY155" fmla="*/ 62421 h 2231790"/>
              <a:gd name="connsiteX156" fmla="*/ 393700 w 1724065"/>
              <a:gd name="connsiteY156" fmla="*/ 0 h 2231790"/>
              <a:gd name="connsiteX157" fmla="*/ 396240 w 1724065"/>
              <a:gd name="connsiteY157" fmla="*/ 46764 h 2231790"/>
              <a:gd name="connsiteX158" fmla="*/ 398780 w 1724065"/>
              <a:gd name="connsiteY158" fmla="*/ 197984 h 2231790"/>
              <a:gd name="connsiteX159" fmla="*/ 401320 w 1724065"/>
              <a:gd name="connsiteY159" fmla="*/ 438678 h 2231790"/>
              <a:gd name="connsiteX160" fmla="*/ 403860 w 1724065"/>
              <a:gd name="connsiteY160" fmla="*/ 745103 h 2231790"/>
              <a:gd name="connsiteX161" fmla="*/ 406400 w 1724065"/>
              <a:gd name="connsiteY161" fmla="*/ 1087104 h 2231790"/>
              <a:gd name="connsiteX162" fmla="*/ 408940 w 1724065"/>
              <a:gd name="connsiteY162" fmla="*/ 1431095 h 2231790"/>
              <a:gd name="connsiteX163" fmla="*/ 411480 w 1724065"/>
              <a:gd name="connsiteY163" fmla="*/ 1743370 h 2231790"/>
              <a:gd name="connsiteX164" fmla="*/ 414020 w 1724065"/>
              <a:gd name="connsiteY164" fmla="*/ 1993419 h 2231790"/>
              <a:gd name="connsiteX165" fmla="*/ 416560 w 1724065"/>
              <a:gd name="connsiteY165" fmla="*/ 2156922 h 2231790"/>
              <a:gd name="connsiteX166" fmla="*/ 419100 w 1724065"/>
              <a:gd name="connsiteY166" fmla="*/ 2218119 h 2231790"/>
              <a:gd name="connsiteX167" fmla="*/ 421640 w 1724065"/>
              <a:gd name="connsiteY167" fmla="*/ 2171341 h 2231790"/>
              <a:gd name="connsiteX168" fmla="*/ 424180 w 1724065"/>
              <a:gd name="connsiteY168" fmla="*/ 2021532 h 2231790"/>
              <a:gd name="connsiteX169" fmla="*/ 426720 w 1724065"/>
              <a:gd name="connsiteY169" fmla="*/ 1783726 h 2231790"/>
              <a:gd name="connsiteX170" fmla="*/ 429260 w 1724065"/>
              <a:gd name="connsiteY170" fmla="*/ 1481539 h 2231790"/>
              <a:gd name="connsiteX171" fmla="*/ 431800 w 1724065"/>
              <a:gd name="connsiteY171" fmla="*/ 1144807 h 2231790"/>
              <a:gd name="connsiteX172" fmla="*/ 434340 w 1724065"/>
              <a:gd name="connsiteY172" fmla="*/ 806635 h 2231790"/>
              <a:gd name="connsiteX173" fmla="*/ 436880 w 1724065"/>
              <a:gd name="connsiteY173" fmla="*/ 500130 h 2231790"/>
              <a:gd name="connsiteX174" fmla="*/ 439420 w 1724065"/>
              <a:gd name="connsiteY174" fmla="*/ 255142 h 2231790"/>
              <a:gd name="connsiteX175" fmla="*/ 441960 w 1724065"/>
              <a:gd name="connsiteY175" fmla="*/ 95351 h 2231790"/>
              <a:gd name="connsiteX176" fmla="*/ 444500 w 1724065"/>
              <a:gd name="connsiteY176" fmla="*/ 35968 h 2231790"/>
              <a:gd name="connsiteX177" fmla="*/ 447040 w 1724065"/>
              <a:gd name="connsiteY177" fmla="*/ 82282 h 2231790"/>
              <a:gd name="connsiteX178" fmla="*/ 449580 w 1724065"/>
              <a:gd name="connsiteY178" fmla="*/ 229191 h 2231790"/>
              <a:gd name="connsiteX179" fmla="*/ 452120 w 1724065"/>
              <a:gd name="connsiteY179" fmla="*/ 461762 h 2231790"/>
              <a:gd name="connsiteX180" fmla="*/ 454660 w 1724065"/>
              <a:gd name="connsiteY180" fmla="*/ 756749 h 2231790"/>
              <a:gd name="connsiteX181" fmla="*/ 457200 w 1724065"/>
              <a:gd name="connsiteY181" fmla="*/ 1084926 h 2231790"/>
              <a:gd name="connsiteX182" fmla="*/ 459740 w 1724065"/>
              <a:gd name="connsiteY182" fmla="*/ 1413993 h 2231790"/>
              <a:gd name="connsiteX183" fmla="*/ 462280 w 1724065"/>
              <a:gd name="connsiteY183" fmla="*/ 1711766 h 2231790"/>
              <a:gd name="connsiteX184" fmla="*/ 464820 w 1724065"/>
              <a:gd name="connsiteY184" fmla="*/ 1949337 h 2231790"/>
              <a:gd name="connsiteX185" fmla="*/ 467360 w 1724065"/>
              <a:gd name="connsiteY185" fmla="*/ 2103890 h 2231790"/>
              <a:gd name="connsiteX186" fmla="*/ 469900 w 1724065"/>
              <a:gd name="connsiteY186" fmla="*/ 2160901 h 2231790"/>
              <a:gd name="connsiteX187" fmla="*/ 472440 w 1724065"/>
              <a:gd name="connsiteY187" fmla="*/ 2115504 h 2231790"/>
              <a:gd name="connsiteX188" fmla="*/ 474980 w 1724065"/>
              <a:gd name="connsiteY188" fmla="*/ 1972899 h 2231790"/>
              <a:gd name="connsiteX189" fmla="*/ 477520 w 1724065"/>
              <a:gd name="connsiteY189" fmla="*/ 1747771 h 2231790"/>
              <a:gd name="connsiteX190" fmla="*/ 480061 w 1724065"/>
              <a:gd name="connsiteY190" fmla="*/ 1462771 h 2231790"/>
              <a:gd name="connsiteX191" fmla="*/ 482600 w 1724065"/>
              <a:gd name="connsiteY191" fmla="*/ 1146232 h 2231790"/>
              <a:gd name="connsiteX192" fmla="*/ 485140 w 1724065"/>
              <a:gd name="connsiteY192" fmla="*/ 829345 h 2231790"/>
              <a:gd name="connsiteX193" fmla="*/ 487680 w 1724065"/>
              <a:gd name="connsiteY193" fmla="*/ 543074 h 2231790"/>
              <a:gd name="connsiteX194" fmla="*/ 490220 w 1724065"/>
              <a:gd name="connsiteY194" fmla="*/ 315119 h 2231790"/>
              <a:gd name="connsiteX195" fmla="*/ 492761 w 1724065"/>
              <a:gd name="connsiteY195" fmla="*/ 167225 h 2231790"/>
              <a:gd name="connsiteX196" fmla="*/ 495300 w 1724065"/>
              <a:gd name="connsiteY196" fmla="*/ 113105 h 2231790"/>
              <a:gd name="connsiteX197" fmla="*/ 497840 w 1724065"/>
              <a:gd name="connsiteY197" fmla="*/ 157165 h 2231790"/>
              <a:gd name="connsiteX198" fmla="*/ 500381 w 1724065"/>
              <a:gd name="connsiteY198" fmla="*/ 294162 h 2231790"/>
              <a:gd name="connsiteX199" fmla="*/ 502921 w 1724065"/>
              <a:gd name="connsiteY199" fmla="*/ 509804 h 2231790"/>
              <a:gd name="connsiteX200" fmla="*/ 505461 w 1724065"/>
              <a:gd name="connsiteY200" fmla="*/ 782246 h 2231790"/>
              <a:gd name="connsiteX201" fmla="*/ 508000 w 1724065"/>
              <a:gd name="connsiteY201" fmla="*/ 1084306 h 2231790"/>
              <a:gd name="connsiteX202" fmla="*/ 510540 w 1724065"/>
              <a:gd name="connsiteY202" fmla="*/ 1386184 h 2231790"/>
              <a:gd name="connsiteX203" fmla="*/ 513081 w 1724065"/>
              <a:gd name="connsiteY203" fmla="*/ 1658411 h 2231790"/>
              <a:gd name="connsiteX204" fmla="*/ 515621 w 1724065"/>
              <a:gd name="connsiteY204" fmla="*/ 1874740 h 2231790"/>
              <a:gd name="connsiteX205" fmla="*/ 518161 w 1724065"/>
              <a:gd name="connsiteY205" fmla="*/ 2014678 h 2231790"/>
              <a:gd name="connsiteX206" fmla="*/ 520701 w 1724065"/>
              <a:gd name="connsiteY206" fmla="*/ 2065436 h 2231790"/>
              <a:gd name="connsiteX207" fmla="*/ 523241 w 1724065"/>
              <a:gd name="connsiteY207" fmla="*/ 2023097 h 2231790"/>
              <a:gd name="connsiteX208" fmla="*/ 525781 w 1724065"/>
              <a:gd name="connsiteY208" fmla="*/ 1892893 h 2231790"/>
              <a:gd name="connsiteX209" fmla="*/ 528321 w 1724065"/>
              <a:gd name="connsiteY209" fmla="*/ 1688589 h 2231790"/>
              <a:gd name="connsiteX210" fmla="*/ 530861 w 1724065"/>
              <a:gd name="connsiteY210" fmla="*/ 1431031 h 2231790"/>
              <a:gd name="connsiteX211" fmla="*/ 533401 w 1724065"/>
              <a:gd name="connsiteY211" fmla="*/ 1146011 h 2231790"/>
              <a:gd name="connsiteX212" fmla="*/ 535941 w 1724065"/>
              <a:gd name="connsiteY212" fmla="*/ 861687 h 2231790"/>
              <a:gd name="connsiteX213" fmla="*/ 538481 w 1724065"/>
              <a:gd name="connsiteY213" fmla="*/ 605781 h 2231790"/>
              <a:gd name="connsiteX214" fmla="*/ 541021 w 1724065"/>
              <a:gd name="connsiteY214" fmla="*/ 402879 h 2231790"/>
              <a:gd name="connsiteX215" fmla="*/ 543561 w 1724065"/>
              <a:gd name="connsiteY215" fmla="*/ 272053 h 2231790"/>
              <a:gd name="connsiteX216" fmla="*/ 546101 w 1724065"/>
              <a:gd name="connsiteY216" fmla="*/ 225072 h 2231790"/>
              <a:gd name="connsiteX217" fmla="*/ 548641 w 1724065"/>
              <a:gd name="connsiteY217" fmla="*/ 265346 h 2231790"/>
              <a:gd name="connsiteX218" fmla="*/ 551181 w 1724065"/>
              <a:gd name="connsiteY218" fmla="*/ 387705 h 2231790"/>
              <a:gd name="connsiteX219" fmla="*/ 553721 w 1724065"/>
              <a:gd name="connsiteY219" fmla="*/ 579032 h 2231790"/>
              <a:gd name="connsiteX220" fmla="*/ 556261 w 1724065"/>
              <a:gd name="connsiteY220" fmla="*/ 819656 h 2231790"/>
              <a:gd name="connsiteX221" fmla="*/ 558801 w 1724065"/>
              <a:gd name="connsiteY221" fmla="*/ 1085383 h 2231790"/>
              <a:gd name="connsiteX222" fmla="*/ 561341 w 1724065"/>
              <a:gd name="connsiteY222" fmla="*/ 1349927 h 2231790"/>
              <a:gd name="connsiteX223" fmla="*/ 563881 w 1724065"/>
              <a:gd name="connsiteY223" fmla="*/ 1587522 h 2231790"/>
              <a:gd name="connsiteX224" fmla="*/ 566421 w 1724065"/>
              <a:gd name="connsiteY224" fmla="*/ 1775434 h 2231790"/>
              <a:gd name="connsiteX225" fmla="*/ 568961 w 1724065"/>
              <a:gd name="connsiteY225" fmla="*/ 1896148 h 2231790"/>
              <a:gd name="connsiteX226" fmla="*/ 571501 w 1724065"/>
              <a:gd name="connsiteY226" fmla="*/ 1938994 h 2231790"/>
              <a:gd name="connsiteX227" fmla="*/ 574041 w 1724065"/>
              <a:gd name="connsiteY227" fmla="*/ 1901088 h 2231790"/>
              <a:gd name="connsiteX228" fmla="*/ 576581 w 1724065"/>
              <a:gd name="connsiteY228" fmla="*/ 1787481 h 2231790"/>
              <a:gd name="connsiteX229" fmla="*/ 579121 w 1724065"/>
              <a:gd name="connsiteY229" fmla="*/ 1610539 h 2231790"/>
              <a:gd name="connsiteX230" fmla="*/ 581661 w 1724065"/>
              <a:gd name="connsiteY230" fmla="*/ 1388600 h 2231790"/>
              <a:gd name="connsiteX231" fmla="*/ 584201 w 1724065"/>
              <a:gd name="connsiteY231" fmla="*/ 1144079 h 2231790"/>
              <a:gd name="connsiteX232" fmla="*/ 586741 w 1724065"/>
              <a:gd name="connsiteY232" fmla="*/ 901201 h 2231790"/>
              <a:gd name="connsiteX233" fmla="*/ 589281 w 1724065"/>
              <a:gd name="connsiteY233" fmla="*/ 683593 h 2231790"/>
              <a:gd name="connsiteX234" fmla="*/ 591821 w 1724065"/>
              <a:gd name="connsiteY234" fmla="*/ 511980 h 2231790"/>
              <a:gd name="connsiteX235" fmla="*/ 594361 w 1724065"/>
              <a:gd name="connsiteY235" fmla="*/ 402209 h 2231790"/>
              <a:gd name="connsiteX236" fmla="*/ 596901 w 1724065"/>
              <a:gd name="connsiteY236" fmla="*/ 363789 h 2231790"/>
              <a:gd name="connsiteX237" fmla="*/ 599441 w 1724065"/>
              <a:gd name="connsiteY237" fmla="*/ 399073 h 2231790"/>
              <a:gd name="connsiteX238" fmla="*/ 601981 w 1724065"/>
              <a:gd name="connsiteY238" fmla="*/ 503172 h 2231790"/>
              <a:gd name="connsiteX239" fmla="*/ 604521 w 1724065"/>
              <a:gd name="connsiteY239" fmla="*/ 664572 h 2231790"/>
              <a:gd name="connsiteX240" fmla="*/ 607061 w 1724065"/>
              <a:gd name="connsiteY240" fmla="*/ 866392 h 2231790"/>
              <a:gd name="connsiteX241" fmla="*/ 609601 w 1724065"/>
              <a:gd name="connsiteY241" fmla="*/ 1088149 h 2231790"/>
              <a:gd name="connsiteX242" fmla="*/ 612141 w 1724065"/>
              <a:gd name="connsiteY242" fmla="*/ 1307838 h 2231790"/>
              <a:gd name="connsiteX243" fmla="*/ 614681 w 1724065"/>
              <a:gd name="connsiteY243" fmla="*/ 1504118 h 2231790"/>
              <a:gd name="connsiteX244" fmla="*/ 617221 w 1724065"/>
              <a:gd name="connsiteY244" fmla="*/ 1658391 h 2231790"/>
              <a:gd name="connsiteX245" fmla="*/ 619761 w 1724065"/>
              <a:gd name="connsiteY245" fmla="*/ 1756565 h 2231790"/>
              <a:gd name="connsiteX246" fmla="*/ 622301 w 1724065"/>
              <a:gd name="connsiteY246" fmla="*/ 1790339 h 2231790"/>
              <a:gd name="connsiteX247" fmla="*/ 624841 w 1724065"/>
              <a:gd name="connsiteY247" fmla="*/ 1757885 h 2231790"/>
              <a:gd name="connsiteX248" fmla="*/ 627381 w 1724065"/>
              <a:gd name="connsiteY248" fmla="*/ 1663886 h 2231790"/>
              <a:gd name="connsiteX249" fmla="*/ 629921 w 1724065"/>
              <a:gd name="connsiteY249" fmla="*/ 1518930 h 2231790"/>
              <a:gd name="connsiteX250" fmla="*/ 632461 w 1724065"/>
              <a:gd name="connsiteY250" fmla="*/ 1338331 h 2231790"/>
              <a:gd name="connsiteX251" fmla="*/ 635001 w 1724065"/>
              <a:gd name="connsiteY251" fmla="*/ 1140519 h 2231790"/>
              <a:gd name="connsiteX252" fmla="*/ 637541 w 1724065"/>
              <a:gd name="connsiteY252" fmla="*/ 945164 h 2231790"/>
              <a:gd name="connsiteX253" fmla="*/ 640081 w 1724065"/>
              <a:gd name="connsiteY253" fmla="*/ 771209 h 2231790"/>
              <a:gd name="connsiteX254" fmla="*/ 642621 w 1724065"/>
              <a:gd name="connsiteY254" fmla="*/ 635038 h 2231790"/>
              <a:gd name="connsiteX255" fmla="*/ 645161 w 1724065"/>
              <a:gd name="connsiteY255" fmla="*/ 548928 h 2231790"/>
              <a:gd name="connsiteX256" fmla="*/ 647701 w 1724065"/>
              <a:gd name="connsiteY256" fmla="*/ 519952 h 2231790"/>
              <a:gd name="connsiteX257" fmla="*/ 650241 w 1724065"/>
              <a:gd name="connsiteY257" fmla="*/ 549416 h 2231790"/>
              <a:gd name="connsiteX258" fmla="*/ 652781 w 1724065"/>
              <a:gd name="connsiteY258" fmla="*/ 632884 h 2231790"/>
              <a:gd name="connsiteX259" fmla="*/ 655321 w 1724065"/>
              <a:gd name="connsiteY259" fmla="*/ 760762 h 2231790"/>
              <a:gd name="connsiteX260" fmla="*/ 657861 w 1724065"/>
              <a:gd name="connsiteY260" fmla="*/ 919380 h 2231790"/>
              <a:gd name="connsiteX261" fmla="*/ 660401 w 1724065"/>
              <a:gd name="connsiteY261" fmla="*/ 1092445 h 2231790"/>
              <a:gd name="connsiteX262" fmla="*/ 662941 w 1724065"/>
              <a:gd name="connsiteY262" fmla="*/ 1262710 h 2231790"/>
              <a:gd name="connsiteX263" fmla="*/ 665481 w 1724065"/>
              <a:gd name="connsiteY263" fmla="*/ 1413697 h 2231790"/>
              <a:gd name="connsiteX264" fmla="*/ 668021 w 1724065"/>
              <a:gd name="connsiteY264" fmla="*/ 1531290 h 2231790"/>
              <a:gd name="connsiteX265" fmla="*/ 670561 w 1724065"/>
              <a:gd name="connsiteY265" fmla="*/ 1605057 h 2231790"/>
              <a:gd name="connsiteX266" fmla="*/ 673101 w 1724065"/>
              <a:gd name="connsiteY266" fmla="*/ 1629160 h 2231790"/>
              <a:gd name="connsiteX267" fmla="*/ 675641 w 1724065"/>
              <a:gd name="connsiteY267" fmla="*/ 1602796 h 2231790"/>
              <a:gd name="connsiteX268" fmla="*/ 678181 w 1724065"/>
              <a:gd name="connsiteY268" fmla="*/ 1530121 h 2231790"/>
              <a:gd name="connsiteX269" fmla="*/ 680721 w 1724065"/>
              <a:gd name="connsiteY269" fmla="*/ 1419687 h 2231790"/>
              <a:gd name="connsiteX270" fmla="*/ 683261 w 1724065"/>
              <a:gd name="connsiteY270" fmla="*/ 1283467 h 2231790"/>
              <a:gd name="connsiteX271" fmla="*/ 685801 w 1724065"/>
              <a:gd name="connsiteY271" fmla="*/ 1135563 h 2231790"/>
              <a:gd name="connsiteX272" fmla="*/ 688341 w 1724065"/>
              <a:gd name="connsiteY272" fmla="*/ 990756 h 2231790"/>
              <a:gd name="connsiteX273" fmla="*/ 690881 w 1724065"/>
              <a:gd name="connsiteY273" fmla="*/ 863025 h 2231790"/>
              <a:gd name="connsiteX274" fmla="*/ 693421 w 1724065"/>
              <a:gd name="connsiteY274" fmla="*/ 764198 h 2231790"/>
              <a:gd name="connsiteX275" fmla="*/ 695961 w 1724065"/>
              <a:gd name="connsiteY275" fmla="*/ 702864 h 2231790"/>
              <a:gd name="connsiteX276" fmla="*/ 698501 w 1724065"/>
              <a:gd name="connsiteY276" fmla="*/ 683635 h 2231790"/>
              <a:gd name="connsiteX277" fmla="*/ 701041 w 1724065"/>
              <a:gd name="connsiteY277" fmla="*/ 706836 h 2231790"/>
              <a:gd name="connsiteX278" fmla="*/ 703581 w 1724065"/>
              <a:gd name="connsiteY278" fmla="*/ 768622 h 2231790"/>
              <a:gd name="connsiteX279" fmla="*/ 706121 w 1724065"/>
              <a:gd name="connsiteY279" fmla="*/ 861512 h 2231790"/>
              <a:gd name="connsiteX280" fmla="*/ 708661 w 1724065"/>
              <a:gd name="connsiteY280" fmla="*/ 975259 h 2231790"/>
              <a:gd name="connsiteX281" fmla="*/ 711201 w 1724065"/>
              <a:gd name="connsiteY281" fmla="*/ 1097970 h 2231790"/>
              <a:gd name="connsiteX282" fmla="*/ 713741 w 1724065"/>
              <a:gd name="connsiteY282" fmla="*/ 1217338 h 2231790"/>
              <a:gd name="connsiteX283" fmla="*/ 716281 w 1724065"/>
              <a:gd name="connsiteY283" fmla="*/ 1321881 h 2231790"/>
              <a:gd name="connsiteX284" fmla="*/ 718821 w 1724065"/>
              <a:gd name="connsiteY284" fmla="*/ 1402036 h 2231790"/>
              <a:gd name="connsiteX285" fmla="*/ 721361 w 1724065"/>
              <a:gd name="connsiteY285" fmla="*/ 1451037 h 2231790"/>
              <a:gd name="connsiteX286" fmla="*/ 723901 w 1724065"/>
              <a:gd name="connsiteY286" fmla="*/ 1465464 h 2231790"/>
              <a:gd name="connsiteX287" fmla="*/ 726441 w 1724065"/>
              <a:gd name="connsiteY287" fmla="*/ 1445442 h 2231790"/>
              <a:gd name="connsiteX288" fmla="*/ 728981 w 1724065"/>
              <a:gd name="connsiteY288" fmla="*/ 1394479 h 2231790"/>
              <a:gd name="connsiteX289" fmla="*/ 731521 w 1724065"/>
              <a:gd name="connsiteY289" fmla="*/ 1318971 h 2231790"/>
              <a:gd name="connsiteX290" fmla="*/ 734061 w 1724065"/>
              <a:gd name="connsiteY290" fmla="*/ 1227436 h 2231790"/>
              <a:gd name="connsiteX291" fmla="*/ 736601 w 1724065"/>
              <a:gd name="connsiteY291" fmla="*/ 1129575 h 2231790"/>
              <a:gd name="connsiteX292" fmla="*/ 739141 w 1724065"/>
              <a:gd name="connsiteY292" fmla="*/ 1035248 h 2231790"/>
              <a:gd name="connsiteX293" fmla="*/ 741681 w 1724065"/>
              <a:gd name="connsiteY293" fmla="*/ 953486 h 2231790"/>
              <a:gd name="connsiteX294" fmla="*/ 744222 w 1724065"/>
              <a:gd name="connsiteY294" fmla="*/ 891630 h 2231790"/>
              <a:gd name="connsiteX295" fmla="*/ 746761 w 1724065"/>
              <a:gd name="connsiteY295" fmla="*/ 854680 h 2231790"/>
              <a:gd name="connsiteX296" fmla="*/ 749301 w 1724065"/>
              <a:gd name="connsiteY296" fmla="*/ 844911 h 2231790"/>
              <a:gd name="connsiteX297" fmla="*/ 751841 w 1724065"/>
              <a:gd name="connsiteY297" fmla="*/ 861784 h 2231790"/>
              <a:gd name="connsiteX298" fmla="*/ 754381 w 1724065"/>
              <a:gd name="connsiteY298" fmla="*/ 902146 h 2231790"/>
              <a:gd name="connsiteX299" fmla="*/ 756922 w 1724065"/>
              <a:gd name="connsiteY299" fmla="*/ 960686 h 2231790"/>
              <a:gd name="connsiteX300" fmla="*/ 759461 w 1724065"/>
              <a:gd name="connsiteY300" fmla="*/ 1030590 h 2231790"/>
              <a:gd name="connsiteX301" fmla="*/ 762001 w 1724065"/>
              <a:gd name="connsiteY301" fmla="*/ 1104304 h 2231790"/>
              <a:gd name="connsiteX302" fmla="*/ 764542 w 1724065"/>
              <a:gd name="connsiteY302" fmla="*/ 1174350 h 2231790"/>
              <a:gd name="connsiteX303" fmla="*/ 767082 w 1724065"/>
              <a:gd name="connsiteY303" fmla="*/ 1234070 h 2231790"/>
              <a:gd name="connsiteX304" fmla="*/ 769622 w 1724065"/>
              <a:gd name="connsiteY304" fmla="*/ 1278262 h 2231790"/>
              <a:gd name="connsiteX305" fmla="*/ 772161 w 1724065"/>
              <a:gd name="connsiteY305" fmla="*/ 1303618 h 2231790"/>
              <a:gd name="connsiteX306" fmla="*/ 774701 w 1724065"/>
              <a:gd name="connsiteY306" fmla="*/ 1308943 h 2231790"/>
              <a:gd name="connsiteX307" fmla="*/ 777242 w 1724065"/>
              <a:gd name="connsiteY307" fmla="*/ 1295149 h 2231790"/>
              <a:gd name="connsiteX308" fmla="*/ 779782 w 1724065"/>
              <a:gd name="connsiteY308" fmla="*/ 1265017 h 2231790"/>
              <a:gd name="connsiteX309" fmla="*/ 782322 w 1724065"/>
              <a:gd name="connsiteY309" fmla="*/ 1222791 h 2231790"/>
              <a:gd name="connsiteX310" fmla="*/ 784862 w 1724065"/>
              <a:gd name="connsiteY310" fmla="*/ 1173632 h 2231790"/>
              <a:gd name="connsiteX311" fmla="*/ 787402 w 1724065"/>
              <a:gd name="connsiteY311" fmla="*/ 1123022 h 2231790"/>
              <a:gd name="connsiteX312" fmla="*/ 789942 w 1724065"/>
              <a:gd name="connsiteY312" fmla="*/ 1076157 h 2231790"/>
              <a:gd name="connsiteX313" fmla="*/ 792482 w 1724065"/>
              <a:gd name="connsiteY313" fmla="*/ 1037429 h 2231790"/>
              <a:gd name="connsiteX314" fmla="*/ 795022 w 1724065"/>
              <a:gd name="connsiteY314" fmla="*/ 1010015 h 2231790"/>
              <a:gd name="connsiteX315" fmla="*/ 797562 w 1724065"/>
              <a:gd name="connsiteY315" fmla="*/ 995632 h 2231790"/>
              <a:gd name="connsiteX316" fmla="*/ 800102 w 1724065"/>
              <a:gd name="connsiteY316" fmla="*/ 994472 h 2231790"/>
              <a:gd name="connsiteX317" fmla="*/ 802642 w 1724065"/>
              <a:gd name="connsiteY317" fmla="*/ 1005299 h 2231790"/>
              <a:gd name="connsiteX318" fmla="*/ 805182 w 1724065"/>
              <a:gd name="connsiteY318" fmla="*/ 1025710 h 2231790"/>
              <a:gd name="connsiteX319" fmla="*/ 807722 w 1724065"/>
              <a:gd name="connsiteY319" fmla="*/ 1052496 h 2231790"/>
              <a:gd name="connsiteX320" fmla="*/ 810262 w 1724065"/>
              <a:gd name="connsiteY320" fmla="*/ 1082078 h 2231790"/>
              <a:gd name="connsiteX321" fmla="*/ 812802 w 1724065"/>
              <a:gd name="connsiteY321" fmla="*/ 1110943 h 2231790"/>
              <a:gd name="connsiteX322" fmla="*/ 815342 w 1724065"/>
              <a:gd name="connsiteY322" fmla="*/ 1136043 h 2231790"/>
              <a:gd name="connsiteX323" fmla="*/ 817882 w 1724065"/>
              <a:gd name="connsiteY323" fmla="*/ 1155114 h 2231790"/>
              <a:gd name="connsiteX324" fmla="*/ 820422 w 1724065"/>
              <a:gd name="connsiteY324" fmla="*/ 1166865 h 2231790"/>
              <a:gd name="connsiteX325" fmla="*/ 822961 w 1724065"/>
              <a:gd name="connsiteY325" fmla="*/ 1171046 h 2231790"/>
              <a:gd name="connsiteX326" fmla="*/ 825501 w 1724065"/>
              <a:gd name="connsiteY326" fmla="*/ 1168380 h 2231790"/>
              <a:gd name="connsiteX327" fmla="*/ 828041 w 1724065"/>
              <a:gd name="connsiteY327" fmla="*/ 1160375 h 2231790"/>
              <a:gd name="connsiteX328" fmla="*/ 830581 w 1724065"/>
              <a:gd name="connsiteY328" fmla="*/ 1149051 h 2231790"/>
              <a:gd name="connsiteX329" fmla="*/ 833121 w 1724065"/>
              <a:gd name="connsiteY329" fmla="*/ 1136629 h 2231790"/>
              <a:gd name="connsiteX330" fmla="*/ 835661 w 1724065"/>
              <a:gd name="connsiteY330" fmla="*/ 1125198 h 2231790"/>
              <a:gd name="connsiteX331" fmla="*/ 838201 w 1724065"/>
              <a:gd name="connsiteY331" fmla="*/ 1116437 h 2231790"/>
              <a:gd name="connsiteX332" fmla="*/ 840741 w 1724065"/>
              <a:gd name="connsiteY332" fmla="*/ 1111397 h 2231790"/>
              <a:gd name="connsiteX333" fmla="*/ 843281 w 1724065"/>
              <a:gd name="connsiteY333" fmla="*/ 1110391 h 2231790"/>
              <a:gd name="connsiteX334" fmla="*/ 845821 w 1724065"/>
              <a:gd name="connsiteY334" fmla="*/ 1112983 h 2231790"/>
              <a:gd name="connsiteX335" fmla="*/ 848361 w 1724065"/>
              <a:gd name="connsiteY335" fmla="*/ 1118095 h 2231790"/>
              <a:gd name="connsiteX336" fmla="*/ 850901 w 1724065"/>
              <a:gd name="connsiteY336" fmla="*/ 1124196 h 2231790"/>
              <a:gd name="connsiteX337" fmla="*/ 853441 w 1724065"/>
              <a:gd name="connsiteY337" fmla="*/ 1129561 h 2231790"/>
              <a:gd name="connsiteX338" fmla="*/ 855981 w 1724065"/>
              <a:gd name="connsiteY338" fmla="*/ 1132544 h 2231790"/>
              <a:gd name="connsiteX339" fmla="*/ 858521 w 1724065"/>
              <a:gd name="connsiteY339" fmla="*/ 1131859 h 2231790"/>
              <a:gd name="connsiteX340" fmla="*/ 861061 w 1724065"/>
              <a:gd name="connsiteY340" fmla="*/ 1126791 h 2231790"/>
              <a:gd name="connsiteX341" fmla="*/ 863601 w 1724065"/>
              <a:gd name="connsiteY341" fmla="*/ 1117342 h 2231790"/>
              <a:gd name="connsiteX342" fmla="*/ 866141 w 1724065"/>
              <a:gd name="connsiteY342" fmla="*/ 1104272 h 2231790"/>
              <a:gd name="connsiteX343" fmla="*/ 868681 w 1724065"/>
              <a:gd name="connsiteY343" fmla="*/ 1089032 h 2231790"/>
              <a:gd name="connsiteX344" fmla="*/ 871221 w 1724065"/>
              <a:gd name="connsiteY344" fmla="*/ 1073595 h 2231790"/>
              <a:gd name="connsiteX345" fmla="*/ 873761 w 1724065"/>
              <a:gd name="connsiteY345" fmla="*/ 1060212 h 2231790"/>
              <a:gd name="connsiteX346" fmla="*/ 876301 w 1724065"/>
              <a:gd name="connsiteY346" fmla="*/ 1051110 h 2231790"/>
              <a:gd name="connsiteX347" fmla="*/ 878841 w 1724065"/>
              <a:gd name="connsiteY347" fmla="*/ 1048180 h 2231790"/>
              <a:gd name="connsiteX348" fmla="*/ 881381 w 1724065"/>
              <a:gd name="connsiteY348" fmla="*/ 1052692 h 2231790"/>
              <a:gd name="connsiteX349" fmla="*/ 883921 w 1724065"/>
              <a:gd name="connsiteY349" fmla="*/ 1065077 h 2231790"/>
              <a:gd name="connsiteX350" fmla="*/ 886461 w 1724065"/>
              <a:gd name="connsiteY350" fmla="*/ 1084800 h 2231790"/>
              <a:gd name="connsiteX351" fmla="*/ 889000 w 1724065"/>
              <a:gd name="connsiteY351" fmla="*/ 1110354 h 2231790"/>
              <a:gd name="connsiteX352" fmla="*/ 891540 w 1724065"/>
              <a:gd name="connsiteY352" fmla="*/ 1139370 h 2231790"/>
              <a:gd name="connsiteX353" fmla="*/ 894080 w 1724065"/>
              <a:gd name="connsiteY353" fmla="*/ 1168852 h 2231790"/>
              <a:gd name="connsiteX354" fmla="*/ 896620 w 1724065"/>
              <a:gd name="connsiteY354" fmla="*/ 1195485 h 2231790"/>
              <a:gd name="connsiteX355" fmla="*/ 899160 w 1724065"/>
              <a:gd name="connsiteY355" fmla="*/ 1216018 h 2231790"/>
              <a:gd name="connsiteX356" fmla="*/ 901700 w 1724065"/>
              <a:gd name="connsiteY356" fmla="*/ 1227646 h 2231790"/>
              <a:gd name="connsiteX357" fmla="*/ 904240 w 1724065"/>
              <a:gd name="connsiteY357" fmla="*/ 1228372 h 2231790"/>
              <a:gd name="connsiteX358" fmla="*/ 906780 w 1724065"/>
              <a:gd name="connsiteY358" fmla="*/ 1217285 h 2231790"/>
              <a:gd name="connsiteX359" fmla="*/ 909320 w 1724065"/>
              <a:gd name="connsiteY359" fmla="*/ 1194733 h 2231790"/>
              <a:gd name="connsiteX360" fmla="*/ 911860 w 1724065"/>
              <a:gd name="connsiteY360" fmla="*/ 1162356 h 2231790"/>
              <a:gd name="connsiteX361" fmla="*/ 914400 w 1724065"/>
              <a:gd name="connsiteY361" fmla="*/ 1122975 h 2231790"/>
              <a:gd name="connsiteX362" fmla="*/ 916940 w 1724065"/>
              <a:gd name="connsiteY362" fmla="*/ 1080343 h 2231790"/>
              <a:gd name="connsiteX363" fmla="*/ 919480 w 1724065"/>
              <a:gd name="connsiteY363" fmla="*/ 1038778 h 2231790"/>
              <a:gd name="connsiteX364" fmla="*/ 922020 w 1724065"/>
              <a:gd name="connsiteY364" fmla="*/ 1002715 h 2231790"/>
              <a:gd name="connsiteX365" fmla="*/ 924560 w 1724065"/>
              <a:gd name="connsiteY365" fmla="*/ 976231 h 2231790"/>
              <a:gd name="connsiteX366" fmla="*/ 927100 w 1724065"/>
              <a:gd name="connsiteY366" fmla="*/ 962580 h 2231790"/>
              <a:gd name="connsiteX367" fmla="*/ 929640 w 1724065"/>
              <a:gd name="connsiteY367" fmla="*/ 963811 h 2231790"/>
              <a:gd name="connsiteX368" fmla="*/ 932180 w 1724065"/>
              <a:gd name="connsiteY368" fmla="*/ 980490 h 2231790"/>
              <a:gd name="connsiteX369" fmla="*/ 934720 w 1724065"/>
              <a:gd name="connsiteY369" fmla="*/ 1011582 h 2231790"/>
              <a:gd name="connsiteX370" fmla="*/ 937260 w 1724065"/>
              <a:gd name="connsiteY370" fmla="*/ 1054495 h 2231790"/>
              <a:gd name="connsiteX371" fmla="*/ 939800 w 1724065"/>
              <a:gd name="connsiteY371" fmla="*/ 1105298 h 2231790"/>
              <a:gd name="connsiteX372" fmla="*/ 942340 w 1724065"/>
              <a:gd name="connsiteY372" fmla="*/ 1159088 h 2231790"/>
              <a:gd name="connsiteX373" fmla="*/ 944880 w 1724065"/>
              <a:gd name="connsiteY373" fmla="*/ 1210469 h 2231790"/>
              <a:gd name="connsiteX374" fmla="*/ 947420 w 1724065"/>
              <a:gd name="connsiteY374" fmla="*/ 1254108 h 2231790"/>
              <a:gd name="connsiteX375" fmla="*/ 949960 w 1724065"/>
              <a:gd name="connsiteY375" fmla="*/ 1285291 h 2231790"/>
              <a:gd name="connsiteX376" fmla="*/ 952500 w 1724065"/>
              <a:gd name="connsiteY376" fmla="*/ 1300439 h 2231790"/>
              <a:gd name="connsiteX377" fmla="*/ 955039 w 1724065"/>
              <a:gd name="connsiteY377" fmla="*/ 1297512 h 2231790"/>
              <a:gd name="connsiteX378" fmla="*/ 957579 w 1724065"/>
              <a:gd name="connsiteY378" fmla="*/ 1276264 h 2231790"/>
              <a:gd name="connsiteX379" fmla="*/ 960119 w 1724065"/>
              <a:gd name="connsiteY379" fmla="*/ 1238325 h 2231790"/>
              <a:gd name="connsiteX380" fmla="*/ 962659 w 1724065"/>
              <a:gd name="connsiteY380" fmla="*/ 1187074 h 2231790"/>
              <a:gd name="connsiteX381" fmla="*/ 965199 w 1724065"/>
              <a:gd name="connsiteY381" fmla="*/ 1127337 h 2231790"/>
              <a:gd name="connsiteX382" fmla="*/ 967739 w 1724065"/>
              <a:gd name="connsiteY382" fmla="*/ 1064927 h 2231790"/>
              <a:gd name="connsiteX383" fmla="*/ 970279 w 1724065"/>
              <a:gd name="connsiteY383" fmla="*/ 1006066 h 2231790"/>
              <a:gd name="connsiteX384" fmla="*/ 972819 w 1724065"/>
              <a:gd name="connsiteY384" fmla="*/ 956755 h 2231790"/>
              <a:gd name="connsiteX385" fmla="*/ 975359 w 1724065"/>
              <a:gd name="connsiteY385" fmla="*/ 922156 h 2231790"/>
              <a:gd name="connsiteX386" fmla="*/ 977899 w 1724065"/>
              <a:gd name="connsiteY386" fmla="*/ 906046 h 2231790"/>
              <a:gd name="connsiteX387" fmla="*/ 980439 w 1724065"/>
              <a:gd name="connsiteY387" fmla="*/ 910403 h 2231790"/>
              <a:gd name="connsiteX388" fmla="*/ 982979 w 1724065"/>
              <a:gd name="connsiteY388" fmla="*/ 935171 h 2231790"/>
              <a:gd name="connsiteX389" fmla="*/ 985519 w 1724065"/>
              <a:gd name="connsiteY389" fmla="*/ 978232 h 2231790"/>
              <a:gd name="connsiteX390" fmla="*/ 988059 w 1724065"/>
              <a:gd name="connsiteY390" fmla="*/ 1035587 h 2231790"/>
              <a:gd name="connsiteX391" fmla="*/ 990599 w 1724065"/>
              <a:gd name="connsiteY391" fmla="*/ 1101731 h 2231790"/>
              <a:gd name="connsiteX392" fmla="*/ 993139 w 1724065"/>
              <a:gd name="connsiteY392" fmla="*/ 1170192 h 2231790"/>
              <a:gd name="connsiteX393" fmla="*/ 995679 w 1724065"/>
              <a:gd name="connsiteY393" fmla="*/ 1234172 h 2231790"/>
              <a:gd name="connsiteX394" fmla="*/ 998219 w 1724065"/>
              <a:gd name="connsiteY394" fmla="*/ 1287234 h 2231790"/>
              <a:gd name="connsiteX395" fmla="*/ 1000759 w 1724065"/>
              <a:gd name="connsiteY395" fmla="*/ 1323956 h 2231790"/>
              <a:gd name="connsiteX396" fmla="*/ 1003299 w 1724065"/>
              <a:gd name="connsiteY396" fmla="*/ 1340491 h 2231790"/>
              <a:gd name="connsiteX397" fmla="*/ 1005839 w 1724065"/>
              <a:gd name="connsiteY397" fmla="*/ 1334977 h 2231790"/>
              <a:gd name="connsiteX398" fmla="*/ 1008379 w 1724065"/>
              <a:gd name="connsiteY398" fmla="*/ 1307739 h 2231790"/>
              <a:gd name="connsiteX399" fmla="*/ 1010919 w 1724065"/>
              <a:gd name="connsiteY399" fmla="*/ 1261283 h 2231790"/>
              <a:gd name="connsiteX400" fmla="*/ 1013459 w 1724065"/>
              <a:gd name="connsiteY400" fmla="*/ 1200057 h 2231790"/>
              <a:gd name="connsiteX401" fmla="*/ 1015999 w 1724065"/>
              <a:gd name="connsiteY401" fmla="*/ 1130024 h 2231790"/>
              <a:gd name="connsiteX402" fmla="*/ 1018538 w 1724065"/>
              <a:gd name="connsiteY402" fmla="*/ 1058068 h 2231790"/>
              <a:gd name="connsiteX403" fmla="*/ 1021078 w 1724065"/>
              <a:gd name="connsiteY403" fmla="*/ 991313 h 2231790"/>
              <a:gd name="connsiteX404" fmla="*/ 1023618 w 1724065"/>
              <a:gd name="connsiteY404" fmla="*/ 936402 h 2231790"/>
              <a:gd name="connsiteX405" fmla="*/ 1026158 w 1724065"/>
              <a:gd name="connsiteY405" fmla="*/ 898833 h 2231790"/>
              <a:gd name="connsiteX406" fmla="*/ 1028698 w 1724065"/>
              <a:gd name="connsiteY406" fmla="*/ 882399 h 2231790"/>
              <a:gd name="connsiteX407" fmla="*/ 1031238 w 1724065"/>
              <a:gd name="connsiteY407" fmla="*/ 888802 h 2231790"/>
              <a:gd name="connsiteX408" fmla="*/ 1033778 w 1724065"/>
              <a:gd name="connsiteY408" fmla="*/ 917473 h 2231790"/>
              <a:gd name="connsiteX409" fmla="*/ 1036318 w 1724065"/>
              <a:gd name="connsiteY409" fmla="*/ 965626 h 2231790"/>
              <a:gd name="connsiteX410" fmla="*/ 1038858 w 1724065"/>
              <a:gd name="connsiteY410" fmla="*/ 1028533 h 2231790"/>
              <a:gd name="connsiteX411" fmla="*/ 1041398 w 1724065"/>
              <a:gd name="connsiteY411" fmla="*/ 1099991 h 2231790"/>
              <a:gd name="connsiteX412" fmla="*/ 1043938 w 1724065"/>
              <a:gd name="connsiteY412" fmla="*/ 1172945 h 2231790"/>
              <a:gd name="connsiteX413" fmla="*/ 1046478 w 1724065"/>
              <a:gd name="connsiteY413" fmla="*/ 1240193 h 2231790"/>
              <a:gd name="connsiteX414" fmla="*/ 1049018 w 1724065"/>
              <a:gd name="connsiteY414" fmla="*/ 1295104 h 2231790"/>
              <a:gd name="connsiteX415" fmla="*/ 1051558 w 1724065"/>
              <a:gd name="connsiteY415" fmla="*/ 1332283 h 2231790"/>
              <a:gd name="connsiteX416" fmla="*/ 1054098 w 1724065"/>
              <a:gd name="connsiteY416" fmla="*/ 1348106 h 2231790"/>
              <a:gd name="connsiteX417" fmla="*/ 1056638 w 1724065"/>
              <a:gd name="connsiteY417" fmla="*/ 1341079 h 2231790"/>
              <a:gd name="connsiteX418" fmla="*/ 1059178 w 1724065"/>
              <a:gd name="connsiteY418" fmla="*/ 1311979 h 2231790"/>
              <a:gd name="connsiteX419" fmla="*/ 1061718 w 1724065"/>
              <a:gd name="connsiteY419" fmla="*/ 1263767 h 2231790"/>
              <a:gd name="connsiteX420" fmla="*/ 1064258 w 1724065"/>
              <a:gd name="connsiteY420" fmla="*/ 1201287 h 2231790"/>
              <a:gd name="connsiteX421" fmla="*/ 1066798 w 1724065"/>
              <a:gd name="connsiteY421" fmla="*/ 1130770 h 2231790"/>
              <a:gd name="connsiteX422" fmla="*/ 1069338 w 1724065"/>
              <a:gd name="connsiteY422" fmla="*/ 1059209 h 2231790"/>
              <a:gd name="connsiteX423" fmla="*/ 1071878 w 1724065"/>
              <a:gd name="connsiteY423" fmla="*/ 993652 h 2231790"/>
              <a:gd name="connsiteX424" fmla="*/ 1074418 w 1724065"/>
              <a:gd name="connsiteY424" fmla="*/ 940504 h 2231790"/>
              <a:gd name="connsiteX425" fmla="*/ 1076958 w 1724065"/>
              <a:gd name="connsiteY425" fmla="*/ 904889 h 2231790"/>
              <a:gd name="connsiteX426" fmla="*/ 1079498 w 1724065"/>
              <a:gd name="connsiteY426" fmla="*/ 890155 h 2231790"/>
              <a:gd name="connsiteX427" fmla="*/ 1082038 w 1724065"/>
              <a:gd name="connsiteY427" fmla="*/ 897553 h 2231790"/>
              <a:gd name="connsiteX428" fmla="*/ 1084577 w 1724065"/>
              <a:gd name="connsiteY428" fmla="*/ 926130 h 2231790"/>
              <a:gd name="connsiteX429" fmla="*/ 1087117 w 1724065"/>
              <a:gd name="connsiteY429" fmla="*/ 972849 h 2231790"/>
              <a:gd name="connsiteX430" fmla="*/ 1089657 w 1724065"/>
              <a:gd name="connsiteY430" fmla="*/ 1032913 h 2231790"/>
              <a:gd name="connsiteX431" fmla="*/ 1092197 w 1724065"/>
              <a:gd name="connsiteY431" fmla="*/ 1100261 h 2231790"/>
              <a:gd name="connsiteX432" fmla="*/ 1094737 w 1724065"/>
              <a:gd name="connsiteY432" fmla="*/ 1168185 h 2231790"/>
              <a:gd name="connsiteX433" fmla="*/ 1097277 w 1724065"/>
              <a:gd name="connsiteY433" fmla="*/ 1230010 h 2231790"/>
              <a:gd name="connsiteX434" fmla="*/ 1099817 w 1724065"/>
              <a:gd name="connsiteY434" fmla="*/ 1279753 h 2231790"/>
              <a:gd name="connsiteX435" fmla="*/ 1102357 w 1724065"/>
              <a:gd name="connsiteY435" fmla="*/ 1312711 h 2231790"/>
              <a:gd name="connsiteX436" fmla="*/ 1104897 w 1724065"/>
              <a:gd name="connsiteY436" fmla="*/ 1325913 h 2231790"/>
              <a:gd name="connsiteX437" fmla="*/ 1107437 w 1724065"/>
              <a:gd name="connsiteY437" fmla="*/ 1318386 h 2231790"/>
              <a:gd name="connsiteX438" fmla="*/ 1109977 w 1724065"/>
              <a:gd name="connsiteY438" fmla="*/ 1291220 h 2231790"/>
              <a:gd name="connsiteX439" fmla="*/ 1112517 w 1724065"/>
              <a:gd name="connsiteY439" fmla="*/ 1247429 h 2231790"/>
              <a:gd name="connsiteX440" fmla="*/ 1115057 w 1724065"/>
              <a:gd name="connsiteY440" fmla="*/ 1191616 h 2231790"/>
              <a:gd name="connsiteX441" fmla="*/ 1117597 w 1724065"/>
              <a:gd name="connsiteY441" fmla="*/ 1129485 h 2231790"/>
              <a:gd name="connsiteX442" fmla="*/ 1120137 w 1724065"/>
              <a:gd name="connsiteY442" fmla="*/ 1067254 h 2231790"/>
              <a:gd name="connsiteX443" fmla="*/ 1122677 w 1724065"/>
              <a:gd name="connsiteY443" fmla="*/ 1011027 h 2231790"/>
              <a:gd name="connsiteX444" fmla="*/ 1125217 w 1724065"/>
              <a:gd name="connsiteY444" fmla="*/ 966186 h 2231790"/>
              <a:gd name="connsiteX445" fmla="*/ 1127757 w 1724065"/>
              <a:gd name="connsiteY445" fmla="*/ 936871 h 2231790"/>
              <a:gd name="connsiteX446" fmla="*/ 1130297 w 1724065"/>
              <a:gd name="connsiteY446" fmla="*/ 925596 h 2231790"/>
              <a:gd name="connsiteX447" fmla="*/ 1132837 w 1724065"/>
              <a:gd name="connsiteY447" fmla="*/ 933030 h 2231790"/>
              <a:gd name="connsiteX448" fmla="*/ 1135377 w 1724065"/>
              <a:gd name="connsiteY448" fmla="*/ 957978 h 2231790"/>
              <a:gd name="connsiteX449" fmla="*/ 1137917 w 1724065"/>
              <a:gd name="connsiteY449" fmla="*/ 997543 h 2231790"/>
              <a:gd name="connsiteX450" fmla="*/ 1140457 w 1724065"/>
              <a:gd name="connsiteY450" fmla="*/ 1047455 h 2231790"/>
              <a:gd name="connsiteX451" fmla="*/ 1142997 w 1724065"/>
              <a:gd name="connsiteY451" fmla="*/ 1102537 h 2231790"/>
              <a:gd name="connsiteX452" fmla="*/ 1145537 w 1724065"/>
              <a:gd name="connsiteY452" fmla="*/ 1157241 h 2231790"/>
              <a:gd name="connsiteX453" fmla="*/ 1148077 w 1724065"/>
              <a:gd name="connsiteY453" fmla="*/ 1206216 h 2231790"/>
              <a:gd name="connsiteX454" fmla="*/ 1150616 w 1724065"/>
              <a:gd name="connsiteY454" fmla="*/ 1244836 h 2231790"/>
              <a:gd name="connsiteX455" fmla="*/ 1153156 w 1724065"/>
              <a:gd name="connsiteY455" fmla="*/ 1269640 h 2231790"/>
              <a:gd name="connsiteX456" fmla="*/ 1155696 w 1724065"/>
              <a:gd name="connsiteY456" fmla="*/ 1278649 h 2231790"/>
              <a:gd name="connsiteX457" fmla="*/ 1158236 w 1724065"/>
              <a:gd name="connsiteY457" fmla="*/ 1271513 h 2231790"/>
              <a:gd name="connsiteX458" fmla="*/ 1160776 w 1724065"/>
              <a:gd name="connsiteY458" fmla="*/ 1249494 h 2231790"/>
              <a:gd name="connsiteX459" fmla="*/ 1163316 w 1724065"/>
              <a:gd name="connsiteY459" fmla="*/ 1215290 h 2231790"/>
              <a:gd name="connsiteX460" fmla="*/ 1165856 w 1724065"/>
              <a:gd name="connsiteY460" fmla="*/ 1172714 h 2231790"/>
              <a:gd name="connsiteX461" fmla="*/ 1168396 w 1724065"/>
              <a:gd name="connsiteY461" fmla="*/ 1126267 h 2231790"/>
              <a:gd name="connsiteX462" fmla="*/ 1170936 w 1724065"/>
              <a:gd name="connsiteY462" fmla="*/ 1080667 h 2231790"/>
              <a:gd name="connsiteX463" fmla="*/ 1173476 w 1724065"/>
              <a:gd name="connsiteY463" fmla="*/ 1040360 h 2231790"/>
              <a:gd name="connsiteX464" fmla="*/ 1176016 w 1724065"/>
              <a:gd name="connsiteY464" fmla="*/ 1009083 h 2231790"/>
              <a:gd name="connsiteX465" fmla="*/ 1178556 w 1724065"/>
              <a:gd name="connsiteY465" fmla="*/ 989516 h 2231790"/>
              <a:gd name="connsiteX466" fmla="*/ 1181096 w 1724065"/>
              <a:gd name="connsiteY466" fmla="*/ 983052 h 2231790"/>
              <a:gd name="connsiteX467" fmla="*/ 1183636 w 1724065"/>
              <a:gd name="connsiteY467" fmla="*/ 989709 h 2231790"/>
              <a:gd name="connsiteX468" fmla="*/ 1186176 w 1724065"/>
              <a:gd name="connsiteY468" fmla="*/ 1008192 h 2231790"/>
              <a:gd name="connsiteX469" fmla="*/ 1188716 w 1724065"/>
              <a:gd name="connsiteY469" fmla="*/ 1036079 h 2231790"/>
              <a:gd name="connsiteX470" fmla="*/ 1191256 w 1724065"/>
              <a:gd name="connsiteY470" fmla="*/ 1070123 h 2231790"/>
              <a:gd name="connsiteX471" fmla="*/ 1193796 w 1724065"/>
              <a:gd name="connsiteY471" fmla="*/ 1106622 h 2231790"/>
              <a:gd name="connsiteX472" fmla="*/ 1196336 w 1724065"/>
              <a:gd name="connsiteY472" fmla="*/ 1141825 h 2231790"/>
              <a:gd name="connsiteX473" fmla="*/ 1198876 w 1724065"/>
              <a:gd name="connsiteY473" fmla="*/ 1172314 h 2231790"/>
              <a:gd name="connsiteX474" fmla="*/ 1201416 w 1724065"/>
              <a:gd name="connsiteY474" fmla="*/ 1195347 h 2231790"/>
              <a:gd name="connsiteX475" fmla="*/ 1203956 w 1724065"/>
              <a:gd name="connsiteY475" fmla="*/ 1209101 h 2231790"/>
              <a:gd name="connsiteX476" fmla="*/ 1206496 w 1724065"/>
              <a:gd name="connsiteY476" fmla="*/ 1212810 h 2231790"/>
              <a:gd name="connsiteX477" fmla="*/ 1209036 w 1724065"/>
              <a:gd name="connsiteY477" fmla="*/ 1206790 h 2231790"/>
              <a:gd name="connsiteX478" fmla="*/ 1211576 w 1724065"/>
              <a:gd name="connsiteY478" fmla="*/ 1192335 h 2231790"/>
              <a:gd name="connsiteX479" fmla="*/ 1214116 w 1724065"/>
              <a:gd name="connsiteY479" fmla="*/ 1171524 h 2231790"/>
              <a:gd name="connsiteX480" fmla="*/ 1216655 w 1724065"/>
              <a:gd name="connsiteY480" fmla="*/ 1146951 h 2231790"/>
              <a:gd name="connsiteX481" fmla="*/ 1219195 w 1724065"/>
              <a:gd name="connsiteY481" fmla="*/ 1121413 h 2231790"/>
              <a:gd name="connsiteX482" fmla="*/ 1221735 w 1724065"/>
              <a:gd name="connsiteY482" fmla="*/ 1097595 h 2231790"/>
              <a:gd name="connsiteX483" fmla="*/ 1224275 w 1724065"/>
              <a:gd name="connsiteY483" fmla="*/ 1077788 h 2231790"/>
              <a:gd name="connsiteX484" fmla="*/ 1226815 w 1724065"/>
              <a:gd name="connsiteY484" fmla="*/ 1063663 h 2231790"/>
              <a:gd name="connsiteX485" fmla="*/ 1229355 w 1724065"/>
              <a:gd name="connsiteY485" fmla="*/ 1056136 h 2231790"/>
              <a:gd name="connsiteX486" fmla="*/ 1231895 w 1724065"/>
              <a:gd name="connsiteY486" fmla="*/ 1055317 h 2231790"/>
              <a:gd name="connsiteX487" fmla="*/ 1234435 w 1724065"/>
              <a:gd name="connsiteY487" fmla="*/ 1060568 h 2231790"/>
              <a:gd name="connsiteX488" fmla="*/ 1236975 w 1724065"/>
              <a:gd name="connsiteY488" fmla="*/ 1070626 h 2231790"/>
              <a:gd name="connsiteX489" fmla="*/ 1239515 w 1724065"/>
              <a:gd name="connsiteY489" fmla="*/ 1083810 h 2231790"/>
              <a:gd name="connsiteX490" fmla="*/ 1242055 w 1724065"/>
              <a:gd name="connsiteY490" fmla="*/ 1098249 h 2231790"/>
              <a:gd name="connsiteX491" fmla="*/ 1244595 w 1724065"/>
              <a:gd name="connsiteY491" fmla="*/ 1112125 h 2231790"/>
              <a:gd name="connsiteX492" fmla="*/ 1247135 w 1724065"/>
              <a:gd name="connsiteY492" fmla="*/ 1123895 h 2231790"/>
              <a:gd name="connsiteX493" fmla="*/ 1249675 w 1724065"/>
              <a:gd name="connsiteY493" fmla="*/ 1132457 h 2231790"/>
              <a:gd name="connsiteX494" fmla="*/ 1252215 w 1724065"/>
              <a:gd name="connsiteY494" fmla="*/ 1137258 h 2231790"/>
              <a:gd name="connsiteX495" fmla="*/ 1254755 w 1724065"/>
              <a:gd name="connsiteY495" fmla="*/ 1138319 h 2231790"/>
              <a:gd name="connsiteX496" fmla="*/ 1257295 w 1724065"/>
              <a:gd name="connsiteY496" fmla="*/ 1136186 h 2231790"/>
              <a:gd name="connsiteX497" fmla="*/ 1259835 w 1724065"/>
              <a:gd name="connsiteY497" fmla="*/ 1131812 h 2231790"/>
              <a:gd name="connsiteX498" fmla="*/ 1262375 w 1724065"/>
              <a:gd name="connsiteY498" fmla="*/ 1126392 h 2231790"/>
              <a:gd name="connsiteX499" fmla="*/ 1264915 w 1724065"/>
              <a:gd name="connsiteY499" fmla="*/ 1121170 h 2231790"/>
              <a:gd name="connsiteX500" fmla="*/ 1267455 w 1724065"/>
              <a:gd name="connsiteY500" fmla="*/ 1117243 h 2231790"/>
              <a:gd name="connsiteX501" fmla="*/ 1724065 w 1724065"/>
              <a:gd name="connsiteY501" fmla="*/ 1114382 h 2231790"/>
              <a:gd name="connsiteX0" fmla="*/ 0 w 2070428"/>
              <a:gd name="connsiteY0" fmla="*/ 1115321 h 2231790"/>
              <a:gd name="connsiteX1" fmla="*/ 0 w 2070428"/>
              <a:gd name="connsiteY1" fmla="*/ 1115321 h 2231790"/>
              <a:gd name="connsiteX2" fmla="*/ 2539 w 2070428"/>
              <a:gd name="connsiteY2" fmla="*/ 1119016 h 2231790"/>
              <a:gd name="connsiteX3" fmla="*/ 5080 w 2070428"/>
              <a:gd name="connsiteY3" fmla="*/ 1129377 h 2231790"/>
              <a:gd name="connsiteX4" fmla="*/ 7619 w 2070428"/>
              <a:gd name="connsiteY4" fmla="*/ 1144341 h 2231790"/>
              <a:gd name="connsiteX5" fmla="*/ 10160 w 2070428"/>
              <a:gd name="connsiteY5" fmla="*/ 1160808 h 2231790"/>
              <a:gd name="connsiteX6" fmla="*/ 12700 w 2070428"/>
              <a:gd name="connsiteY6" fmla="*/ 1175108 h 2231790"/>
              <a:gd name="connsiteX7" fmla="*/ 15239 w 2070428"/>
              <a:gd name="connsiteY7" fmla="*/ 1183560 h 2231790"/>
              <a:gd name="connsiteX8" fmla="*/ 17780 w 2070428"/>
              <a:gd name="connsiteY8" fmla="*/ 1183060 h 2231790"/>
              <a:gd name="connsiteX9" fmla="*/ 20319 w 2070428"/>
              <a:gd name="connsiteY9" fmla="*/ 1171603 h 2231790"/>
              <a:gd name="connsiteX10" fmla="*/ 22860 w 2070428"/>
              <a:gd name="connsiteY10" fmla="*/ 1148686 h 2231790"/>
              <a:gd name="connsiteX11" fmla="*/ 25400 w 2070428"/>
              <a:gd name="connsiteY11" fmla="*/ 1115511 h 2231790"/>
              <a:gd name="connsiteX12" fmla="*/ 27939 w 2070428"/>
              <a:gd name="connsiteY12" fmla="*/ 1074970 h 2231790"/>
              <a:gd name="connsiteX13" fmla="*/ 30480 w 2070428"/>
              <a:gd name="connsiteY13" fmla="*/ 1031398 h 2231790"/>
              <a:gd name="connsiteX14" fmla="*/ 33019 w 2070428"/>
              <a:gd name="connsiteY14" fmla="*/ 990106 h 2231790"/>
              <a:gd name="connsiteX15" fmla="*/ 35560 w 2070428"/>
              <a:gd name="connsiteY15" fmla="*/ 956760 h 2231790"/>
              <a:gd name="connsiteX16" fmla="*/ 38100 w 2070428"/>
              <a:gd name="connsiteY16" fmla="*/ 936665 h 2231790"/>
              <a:gd name="connsiteX17" fmla="*/ 40639 w 2070428"/>
              <a:gd name="connsiteY17" fmla="*/ 934043 h 2231790"/>
              <a:gd name="connsiteX18" fmla="*/ 43180 w 2070428"/>
              <a:gd name="connsiteY18" fmla="*/ 951399 h 2231790"/>
              <a:gd name="connsiteX19" fmla="*/ 45719 w 2070428"/>
              <a:gd name="connsiteY19" fmla="*/ 989057 h 2231790"/>
              <a:gd name="connsiteX20" fmla="*/ 48260 w 2070428"/>
              <a:gd name="connsiteY20" fmla="*/ 1044929 h 2231790"/>
              <a:gd name="connsiteX21" fmla="*/ 50800 w 2070428"/>
              <a:gd name="connsiteY21" fmla="*/ 1114565 h 2231790"/>
              <a:gd name="connsiteX22" fmla="*/ 53339 w 2070428"/>
              <a:gd name="connsiteY22" fmla="*/ 1191490 h 2231790"/>
              <a:gd name="connsiteX23" fmla="*/ 55880 w 2070428"/>
              <a:gd name="connsiteY23" fmla="*/ 1267811 h 2231790"/>
              <a:gd name="connsiteX24" fmla="*/ 58419 w 2070428"/>
              <a:gd name="connsiteY24" fmla="*/ 1335027 h 2231790"/>
              <a:gd name="connsiteX25" fmla="*/ 60960 w 2070428"/>
              <a:gd name="connsiteY25" fmla="*/ 1384963 h 2231790"/>
              <a:gd name="connsiteX26" fmla="*/ 63500 w 2070428"/>
              <a:gd name="connsiteY26" fmla="*/ 1410734 h 2231790"/>
              <a:gd name="connsiteX27" fmla="*/ 66039 w 2070428"/>
              <a:gd name="connsiteY27" fmla="*/ 1407611 h 2231790"/>
              <a:gd name="connsiteX28" fmla="*/ 68580 w 2070428"/>
              <a:gd name="connsiteY28" fmla="*/ 1373708 h 2231790"/>
              <a:gd name="connsiteX29" fmla="*/ 71119 w 2070428"/>
              <a:gd name="connsiteY29" fmla="*/ 1310376 h 2231790"/>
              <a:gd name="connsiteX30" fmla="*/ 73659 w 2070428"/>
              <a:gd name="connsiteY30" fmla="*/ 1222262 h 2231790"/>
              <a:gd name="connsiteX31" fmla="*/ 76200 w 2070428"/>
              <a:gd name="connsiteY31" fmla="*/ 1117006 h 2231790"/>
              <a:gd name="connsiteX32" fmla="*/ 78739 w 2070428"/>
              <a:gd name="connsiteY32" fmla="*/ 1004584 h 2231790"/>
              <a:gd name="connsiteX33" fmla="*/ 81280 w 2070428"/>
              <a:gd name="connsiteY33" fmla="*/ 896360 h 2231790"/>
              <a:gd name="connsiteX34" fmla="*/ 83819 w 2070428"/>
              <a:gd name="connsiteY34" fmla="*/ 803931 h 2231790"/>
              <a:gd name="connsiteX35" fmla="*/ 86359 w 2070428"/>
              <a:gd name="connsiteY35" fmla="*/ 737889 h 2231790"/>
              <a:gd name="connsiteX36" fmla="*/ 88900 w 2070428"/>
              <a:gd name="connsiteY36" fmla="*/ 706633 h 2231790"/>
              <a:gd name="connsiteX37" fmla="*/ 91439 w 2070428"/>
              <a:gd name="connsiteY37" fmla="*/ 715350 h 2231790"/>
              <a:gd name="connsiteX38" fmla="*/ 93979 w 2070428"/>
              <a:gd name="connsiteY38" fmla="*/ 765297 h 2231790"/>
              <a:gd name="connsiteX39" fmla="*/ 96519 w 2070428"/>
              <a:gd name="connsiteY39" fmla="*/ 853478 h 2231790"/>
              <a:gd name="connsiteX40" fmla="*/ 99059 w 2070428"/>
              <a:gd name="connsiteY40" fmla="*/ 972745 h 2231790"/>
              <a:gd name="connsiteX41" fmla="*/ 101600 w 2070428"/>
              <a:gd name="connsiteY41" fmla="*/ 1112365 h 2231790"/>
              <a:gd name="connsiteX42" fmla="*/ 104139 w 2070428"/>
              <a:gd name="connsiteY42" fmla="*/ 1258978 h 2231790"/>
              <a:gd name="connsiteX43" fmla="*/ 106679 w 2070428"/>
              <a:gd name="connsiteY43" fmla="*/ 1397883 h 2231790"/>
              <a:gd name="connsiteX44" fmla="*/ 109219 w 2070428"/>
              <a:gd name="connsiteY44" fmla="*/ 1514520 h 2231790"/>
              <a:gd name="connsiteX45" fmla="*/ 111759 w 2070428"/>
              <a:gd name="connsiteY45" fmla="*/ 1595990 h 2231790"/>
              <a:gd name="connsiteX46" fmla="*/ 114300 w 2070428"/>
              <a:gd name="connsiteY46" fmla="*/ 1632475 h 2231790"/>
              <a:gd name="connsiteX47" fmla="*/ 116839 w 2070428"/>
              <a:gd name="connsiteY47" fmla="*/ 1618377 h 2231790"/>
              <a:gd name="connsiteX48" fmla="*/ 119379 w 2070428"/>
              <a:gd name="connsiteY48" fmla="*/ 1553071 h 2231790"/>
              <a:gd name="connsiteX49" fmla="*/ 121919 w 2070428"/>
              <a:gd name="connsiteY49" fmla="*/ 1441157 h 2231790"/>
              <a:gd name="connsiteX50" fmla="*/ 124459 w 2070428"/>
              <a:gd name="connsiteY50" fmla="*/ 1292186 h 2231790"/>
              <a:gd name="connsiteX51" fmla="*/ 126999 w 2070428"/>
              <a:gd name="connsiteY51" fmla="*/ 1119857 h 2231790"/>
              <a:gd name="connsiteX52" fmla="*/ 129539 w 2070428"/>
              <a:gd name="connsiteY52" fmla="*/ 940755 h 2231790"/>
              <a:gd name="connsiteX53" fmla="*/ 132079 w 2070428"/>
              <a:gd name="connsiteY53" fmla="*/ 772747 h 2231790"/>
              <a:gd name="connsiteX54" fmla="*/ 134619 w 2070428"/>
              <a:gd name="connsiteY54" fmla="*/ 633193 h 2231790"/>
              <a:gd name="connsiteX55" fmla="*/ 137159 w 2070428"/>
              <a:gd name="connsiteY55" fmla="*/ 537151 h 2231790"/>
              <a:gd name="connsiteX56" fmla="*/ 139699 w 2070428"/>
              <a:gd name="connsiteY56" fmla="*/ 495758 h 2231790"/>
              <a:gd name="connsiteX57" fmla="*/ 142239 w 2070428"/>
              <a:gd name="connsiteY57" fmla="*/ 514966 h 2231790"/>
              <a:gd name="connsiteX58" fmla="*/ 144779 w 2070428"/>
              <a:gd name="connsiteY58" fmla="*/ 594772 h 2231790"/>
              <a:gd name="connsiteX59" fmla="*/ 147319 w 2070428"/>
              <a:gd name="connsiteY59" fmla="*/ 729036 h 2231790"/>
              <a:gd name="connsiteX60" fmla="*/ 149859 w 2070428"/>
              <a:gd name="connsiteY60" fmla="*/ 905921 h 2231790"/>
              <a:gd name="connsiteX61" fmla="*/ 152399 w 2070428"/>
              <a:gd name="connsiteY61" fmla="*/ 1108929 h 2231790"/>
              <a:gd name="connsiteX62" fmla="*/ 154939 w 2070428"/>
              <a:gd name="connsiteY62" fmla="*/ 1318445 h 2231790"/>
              <a:gd name="connsiteX63" fmla="*/ 157479 w 2070428"/>
              <a:gd name="connsiteY63" fmla="*/ 1513643 h 2231790"/>
              <a:gd name="connsiteX64" fmla="*/ 160019 w 2070428"/>
              <a:gd name="connsiteY64" fmla="*/ 1674559 h 2231790"/>
              <a:gd name="connsiteX65" fmla="*/ 162559 w 2070428"/>
              <a:gd name="connsiteY65" fmla="*/ 1784144 h 2231790"/>
              <a:gd name="connsiteX66" fmla="*/ 165099 w 2070428"/>
              <a:gd name="connsiteY66" fmla="*/ 1830065 h 2231790"/>
              <a:gd name="connsiteX67" fmla="*/ 167639 w 2070428"/>
              <a:gd name="connsiteY67" fmla="*/ 1806072 h 2231790"/>
              <a:gd name="connsiteX68" fmla="*/ 170179 w 2070428"/>
              <a:gd name="connsiteY68" fmla="*/ 1712785 h 2231790"/>
              <a:gd name="connsiteX69" fmla="*/ 172719 w 2070428"/>
              <a:gd name="connsiteY69" fmla="*/ 1557804 h 2231790"/>
              <a:gd name="connsiteX70" fmla="*/ 175259 w 2070428"/>
              <a:gd name="connsiteY70" fmla="*/ 1355108 h 2231790"/>
              <a:gd name="connsiteX71" fmla="*/ 177799 w 2070428"/>
              <a:gd name="connsiteY71" fmla="*/ 1123796 h 2231790"/>
              <a:gd name="connsiteX72" fmla="*/ 180339 w 2070428"/>
              <a:gd name="connsiteY72" fmla="*/ 886284 h 2231790"/>
              <a:gd name="connsiteX73" fmla="*/ 182879 w 2070428"/>
              <a:gd name="connsiteY73" fmla="*/ 666119 h 2231790"/>
              <a:gd name="connsiteX74" fmla="*/ 185419 w 2070428"/>
              <a:gd name="connsiteY74" fmla="*/ 485638 h 2231790"/>
              <a:gd name="connsiteX75" fmla="*/ 187959 w 2070428"/>
              <a:gd name="connsiteY75" fmla="*/ 363693 h 2231790"/>
              <a:gd name="connsiteX76" fmla="*/ 190499 w 2070428"/>
              <a:gd name="connsiteY76" fmla="*/ 313682 h 2231790"/>
              <a:gd name="connsiteX77" fmla="*/ 193039 w 2070428"/>
              <a:gd name="connsiteY77" fmla="*/ 342089 h 2231790"/>
              <a:gd name="connsiteX78" fmla="*/ 195579 w 2070428"/>
              <a:gd name="connsiteY78" fmla="*/ 447692 h 2231790"/>
              <a:gd name="connsiteX79" fmla="*/ 198119 w 2070428"/>
              <a:gd name="connsiteY79" fmla="*/ 621530 h 2231790"/>
              <a:gd name="connsiteX80" fmla="*/ 200659 w 2070428"/>
              <a:gd name="connsiteY80" fmla="*/ 847652 h 2231790"/>
              <a:gd name="connsiteX81" fmla="*/ 203199 w 2070428"/>
              <a:gd name="connsiteY81" fmla="*/ 1104582 h 2231790"/>
              <a:gd name="connsiteX82" fmla="*/ 205739 w 2070428"/>
              <a:gd name="connsiteY82" fmla="*/ 1367364 h 2231790"/>
              <a:gd name="connsiteX83" fmla="*/ 208279 w 2070428"/>
              <a:gd name="connsiteY83" fmla="*/ 1609999 h 2231790"/>
              <a:gd name="connsiteX84" fmla="*/ 210819 w 2070428"/>
              <a:gd name="connsiteY84" fmla="*/ 1808029 h 2231790"/>
              <a:gd name="connsiteX85" fmla="*/ 213359 w 2070428"/>
              <a:gd name="connsiteY85" fmla="*/ 1941009 h 2231790"/>
              <a:gd name="connsiteX86" fmla="*/ 215899 w 2070428"/>
              <a:gd name="connsiteY86" fmla="*/ 1994622 h 2231790"/>
              <a:gd name="connsiteX87" fmla="*/ 218439 w 2070428"/>
              <a:gd name="connsiteY87" fmla="*/ 1962214 h 2231790"/>
              <a:gd name="connsiteX88" fmla="*/ 220979 w 2070428"/>
              <a:gd name="connsiteY88" fmla="*/ 1845584 h 2231790"/>
              <a:gd name="connsiteX89" fmla="*/ 223519 w 2070428"/>
              <a:gd name="connsiteY89" fmla="*/ 1654943 h 2231790"/>
              <a:gd name="connsiteX90" fmla="*/ 226059 w 2070428"/>
              <a:gd name="connsiteY90" fmla="*/ 1408025 h 2231790"/>
              <a:gd name="connsiteX91" fmla="*/ 228600 w 2070428"/>
              <a:gd name="connsiteY91" fmla="*/ 1128434 h 2231790"/>
              <a:gd name="connsiteX92" fmla="*/ 231139 w 2070428"/>
              <a:gd name="connsiteY92" fmla="*/ 843379 h 2231790"/>
              <a:gd name="connsiteX93" fmla="*/ 233679 w 2070428"/>
              <a:gd name="connsiteY93" fmla="*/ 581014 h 2231790"/>
              <a:gd name="connsiteX94" fmla="*/ 236219 w 2070428"/>
              <a:gd name="connsiteY94" fmla="*/ 367644 h 2231790"/>
              <a:gd name="connsiteX95" fmla="*/ 238760 w 2070428"/>
              <a:gd name="connsiteY95" fmla="*/ 225078 h 2231790"/>
              <a:gd name="connsiteX96" fmla="*/ 241300 w 2070428"/>
              <a:gd name="connsiteY96" fmla="*/ 168398 h 2231790"/>
              <a:gd name="connsiteX97" fmla="*/ 243839 w 2070428"/>
              <a:gd name="connsiteY97" fmla="*/ 204361 h 2231790"/>
              <a:gd name="connsiteX98" fmla="*/ 246380 w 2070428"/>
              <a:gd name="connsiteY98" fmla="*/ 330619 h 2231790"/>
              <a:gd name="connsiteX99" fmla="*/ 248920 w 2070428"/>
              <a:gd name="connsiteY99" fmla="*/ 535836 h 2231790"/>
              <a:gd name="connsiteX100" fmla="*/ 251460 w 2070428"/>
              <a:gd name="connsiteY100" fmla="*/ 800706 h 2231790"/>
              <a:gd name="connsiteX101" fmla="*/ 254000 w 2070428"/>
              <a:gd name="connsiteY101" fmla="*/ 1099769 h 2231790"/>
              <a:gd name="connsiteX102" fmla="*/ 256540 w 2070428"/>
              <a:gd name="connsiteY102" fmla="*/ 1403872 h 2231790"/>
              <a:gd name="connsiteX103" fmla="*/ 259080 w 2070428"/>
              <a:gd name="connsiteY103" fmla="*/ 1683026 h 2231790"/>
              <a:gd name="connsiteX104" fmla="*/ 261620 w 2070428"/>
              <a:gd name="connsiteY104" fmla="*/ 1909372 h 2231790"/>
              <a:gd name="connsiteX105" fmla="*/ 264160 w 2070428"/>
              <a:gd name="connsiteY105" fmla="*/ 2059974 h 2231790"/>
              <a:gd name="connsiteX106" fmla="*/ 266700 w 2070428"/>
              <a:gd name="connsiteY106" fmla="*/ 2119153 h 2231790"/>
              <a:gd name="connsiteX107" fmla="*/ 269240 w 2070428"/>
              <a:gd name="connsiteY107" fmla="*/ 2080114 h 2231790"/>
              <a:gd name="connsiteX108" fmla="*/ 271780 w 2070428"/>
              <a:gd name="connsiteY108" fmla="*/ 1945716 h 2231790"/>
              <a:gd name="connsiteX109" fmla="*/ 274320 w 2070428"/>
              <a:gd name="connsiteY109" fmla="*/ 1728283 h 2231790"/>
              <a:gd name="connsiteX110" fmla="*/ 276860 w 2070428"/>
              <a:gd name="connsiteY110" fmla="*/ 1448476 h 2231790"/>
              <a:gd name="connsiteX111" fmla="*/ 279400 w 2070428"/>
              <a:gd name="connsiteY111" fmla="*/ 1133315 h 2231790"/>
              <a:gd name="connsiteX112" fmla="*/ 281940 w 2070428"/>
              <a:gd name="connsiteY112" fmla="*/ 813569 h 2231790"/>
              <a:gd name="connsiteX113" fmla="*/ 284480 w 2070428"/>
              <a:gd name="connsiteY113" fmla="*/ 520728 h 2231790"/>
              <a:gd name="connsiteX114" fmla="*/ 287020 w 2070428"/>
              <a:gd name="connsiteY114" fmla="*/ 283896 h 2231790"/>
              <a:gd name="connsiteX115" fmla="*/ 289560 w 2070428"/>
              <a:gd name="connsiteY115" fmla="*/ 126883 h 2231790"/>
              <a:gd name="connsiteX116" fmla="*/ 292100 w 2070428"/>
              <a:gd name="connsiteY116" fmla="*/ 65803 h 2231790"/>
              <a:gd name="connsiteX117" fmla="*/ 294640 w 2070428"/>
              <a:gd name="connsiteY117" fmla="*/ 107420 h 2231790"/>
              <a:gd name="connsiteX118" fmla="*/ 297180 w 2070428"/>
              <a:gd name="connsiteY118" fmla="*/ 248403 h 2231790"/>
              <a:gd name="connsiteX119" fmla="*/ 299720 w 2070428"/>
              <a:gd name="connsiteY119" fmla="*/ 475585 h 2231790"/>
              <a:gd name="connsiteX120" fmla="*/ 302260 w 2070428"/>
              <a:gd name="connsiteY120" fmla="*/ 767191 h 2231790"/>
              <a:gd name="connsiteX121" fmla="*/ 304800 w 2070428"/>
              <a:gd name="connsiteY121" fmla="*/ 1094938 h 2231790"/>
              <a:gd name="connsiteX122" fmla="*/ 307340 w 2070428"/>
              <a:gd name="connsiteY122" fmla="*/ 1426790 h 2231790"/>
              <a:gd name="connsiteX123" fmla="*/ 309880 w 2070428"/>
              <a:gd name="connsiteY123" fmla="*/ 1730100 h 2231790"/>
              <a:gd name="connsiteX124" fmla="*/ 312420 w 2070428"/>
              <a:gd name="connsiteY124" fmla="*/ 1974839 h 2231790"/>
              <a:gd name="connsiteX125" fmla="*/ 314960 w 2070428"/>
              <a:gd name="connsiteY125" fmla="*/ 2136579 h 2231790"/>
              <a:gd name="connsiteX126" fmla="*/ 317500 w 2070428"/>
              <a:gd name="connsiteY126" fmla="*/ 2198941 h 2231790"/>
              <a:gd name="connsiteX127" fmla="*/ 320040 w 2070428"/>
              <a:gd name="connsiteY127" fmla="*/ 2155259 h 2231790"/>
              <a:gd name="connsiteX128" fmla="*/ 322580 w 2070428"/>
              <a:gd name="connsiteY128" fmla="*/ 2009290 h 2231790"/>
              <a:gd name="connsiteX129" fmla="*/ 325120 w 2070428"/>
              <a:gd name="connsiteY129" fmla="*/ 1774893 h 2231790"/>
              <a:gd name="connsiteX130" fmla="*/ 327660 w 2070428"/>
              <a:gd name="connsiteY130" fmla="*/ 1474712 h 2231790"/>
              <a:gd name="connsiteX131" fmla="*/ 330200 w 2070428"/>
              <a:gd name="connsiteY131" fmla="*/ 1137975 h 2231790"/>
              <a:gd name="connsiteX132" fmla="*/ 332740 w 2070428"/>
              <a:gd name="connsiteY132" fmla="*/ 797639 h 2231790"/>
              <a:gd name="connsiteX133" fmla="*/ 335280 w 2070428"/>
              <a:gd name="connsiteY133" fmla="*/ 487149 h 2231790"/>
              <a:gd name="connsiteX134" fmla="*/ 337820 w 2070428"/>
              <a:gd name="connsiteY134" fmla="*/ 237137 h 2231790"/>
              <a:gd name="connsiteX135" fmla="*/ 340360 w 2070428"/>
              <a:gd name="connsiteY135" fmla="*/ 72388 h 2231790"/>
              <a:gd name="connsiteX136" fmla="*/ 342900 w 2070428"/>
              <a:gd name="connsiteY136" fmla="*/ 9374 h 2231790"/>
              <a:gd name="connsiteX137" fmla="*/ 345440 w 2070428"/>
              <a:gd name="connsiteY137" fmla="*/ 54600 h 2231790"/>
              <a:gd name="connsiteX138" fmla="*/ 347980 w 2070428"/>
              <a:gd name="connsiteY138" fmla="*/ 203934 h 2231790"/>
              <a:gd name="connsiteX139" fmla="*/ 350520 w 2070428"/>
              <a:gd name="connsiteY139" fmla="*/ 442979 h 2231790"/>
              <a:gd name="connsiteX140" fmla="*/ 353060 w 2070428"/>
              <a:gd name="connsiteY140" fmla="*/ 748476 h 2231790"/>
              <a:gd name="connsiteX141" fmla="*/ 355600 w 2070428"/>
              <a:gd name="connsiteY141" fmla="*/ 1090567 h 2231790"/>
              <a:gd name="connsiteX142" fmla="*/ 358140 w 2070428"/>
              <a:gd name="connsiteY142" fmla="*/ 1435733 h 2231790"/>
              <a:gd name="connsiteX143" fmla="*/ 360680 w 2070428"/>
              <a:gd name="connsiteY143" fmla="*/ 1750090 h 2231790"/>
              <a:gd name="connsiteX144" fmla="*/ 363220 w 2070428"/>
              <a:gd name="connsiteY144" fmla="*/ 2002725 h 2231790"/>
              <a:gd name="connsiteX145" fmla="*/ 365760 w 2070428"/>
              <a:gd name="connsiteY145" fmla="*/ 2168757 h 2231790"/>
              <a:gd name="connsiteX146" fmla="*/ 368300 w 2070428"/>
              <a:gd name="connsiteY146" fmla="*/ 2231789 h 2231790"/>
              <a:gd name="connsiteX147" fmla="*/ 370840 w 2070428"/>
              <a:gd name="connsiteY147" fmla="*/ 2185538 h 2231790"/>
              <a:gd name="connsiteX148" fmla="*/ 373380 w 2070428"/>
              <a:gd name="connsiteY148" fmla="*/ 2034461 h 2231790"/>
              <a:gd name="connsiteX149" fmla="*/ 375920 w 2070428"/>
              <a:gd name="connsiteY149" fmla="*/ 1793330 h 2231790"/>
              <a:gd name="connsiteX150" fmla="*/ 378460 w 2070428"/>
              <a:gd name="connsiteY150" fmla="*/ 1485770 h 2231790"/>
              <a:gd name="connsiteX151" fmla="*/ 381000 w 2070428"/>
              <a:gd name="connsiteY151" fmla="*/ 1141945 h 2231790"/>
              <a:gd name="connsiteX152" fmla="*/ 383540 w 2070428"/>
              <a:gd name="connsiteY152" fmla="*/ 795583 h 2231790"/>
              <a:gd name="connsiteX153" fmla="*/ 386080 w 2070428"/>
              <a:gd name="connsiteY153" fmla="*/ 480654 h 2231790"/>
              <a:gd name="connsiteX154" fmla="*/ 388620 w 2070428"/>
              <a:gd name="connsiteY154" fmla="*/ 228025 h 2231790"/>
              <a:gd name="connsiteX155" fmla="*/ 391160 w 2070428"/>
              <a:gd name="connsiteY155" fmla="*/ 62421 h 2231790"/>
              <a:gd name="connsiteX156" fmla="*/ 393700 w 2070428"/>
              <a:gd name="connsiteY156" fmla="*/ 0 h 2231790"/>
              <a:gd name="connsiteX157" fmla="*/ 396240 w 2070428"/>
              <a:gd name="connsiteY157" fmla="*/ 46764 h 2231790"/>
              <a:gd name="connsiteX158" fmla="*/ 398780 w 2070428"/>
              <a:gd name="connsiteY158" fmla="*/ 197984 h 2231790"/>
              <a:gd name="connsiteX159" fmla="*/ 401320 w 2070428"/>
              <a:gd name="connsiteY159" fmla="*/ 438678 h 2231790"/>
              <a:gd name="connsiteX160" fmla="*/ 403860 w 2070428"/>
              <a:gd name="connsiteY160" fmla="*/ 745103 h 2231790"/>
              <a:gd name="connsiteX161" fmla="*/ 406400 w 2070428"/>
              <a:gd name="connsiteY161" fmla="*/ 1087104 h 2231790"/>
              <a:gd name="connsiteX162" fmla="*/ 408940 w 2070428"/>
              <a:gd name="connsiteY162" fmla="*/ 1431095 h 2231790"/>
              <a:gd name="connsiteX163" fmla="*/ 411480 w 2070428"/>
              <a:gd name="connsiteY163" fmla="*/ 1743370 h 2231790"/>
              <a:gd name="connsiteX164" fmla="*/ 414020 w 2070428"/>
              <a:gd name="connsiteY164" fmla="*/ 1993419 h 2231790"/>
              <a:gd name="connsiteX165" fmla="*/ 416560 w 2070428"/>
              <a:gd name="connsiteY165" fmla="*/ 2156922 h 2231790"/>
              <a:gd name="connsiteX166" fmla="*/ 419100 w 2070428"/>
              <a:gd name="connsiteY166" fmla="*/ 2218119 h 2231790"/>
              <a:gd name="connsiteX167" fmla="*/ 421640 w 2070428"/>
              <a:gd name="connsiteY167" fmla="*/ 2171341 h 2231790"/>
              <a:gd name="connsiteX168" fmla="*/ 424180 w 2070428"/>
              <a:gd name="connsiteY168" fmla="*/ 2021532 h 2231790"/>
              <a:gd name="connsiteX169" fmla="*/ 426720 w 2070428"/>
              <a:gd name="connsiteY169" fmla="*/ 1783726 h 2231790"/>
              <a:gd name="connsiteX170" fmla="*/ 429260 w 2070428"/>
              <a:gd name="connsiteY170" fmla="*/ 1481539 h 2231790"/>
              <a:gd name="connsiteX171" fmla="*/ 431800 w 2070428"/>
              <a:gd name="connsiteY171" fmla="*/ 1144807 h 2231790"/>
              <a:gd name="connsiteX172" fmla="*/ 434340 w 2070428"/>
              <a:gd name="connsiteY172" fmla="*/ 806635 h 2231790"/>
              <a:gd name="connsiteX173" fmla="*/ 436880 w 2070428"/>
              <a:gd name="connsiteY173" fmla="*/ 500130 h 2231790"/>
              <a:gd name="connsiteX174" fmla="*/ 439420 w 2070428"/>
              <a:gd name="connsiteY174" fmla="*/ 255142 h 2231790"/>
              <a:gd name="connsiteX175" fmla="*/ 441960 w 2070428"/>
              <a:gd name="connsiteY175" fmla="*/ 95351 h 2231790"/>
              <a:gd name="connsiteX176" fmla="*/ 444500 w 2070428"/>
              <a:gd name="connsiteY176" fmla="*/ 35968 h 2231790"/>
              <a:gd name="connsiteX177" fmla="*/ 447040 w 2070428"/>
              <a:gd name="connsiteY177" fmla="*/ 82282 h 2231790"/>
              <a:gd name="connsiteX178" fmla="*/ 449580 w 2070428"/>
              <a:gd name="connsiteY178" fmla="*/ 229191 h 2231790"/>
              <a:gd name="connsiteX179" fmla="*/ 452120 w 2070428"/>
              <a:gd name="connsiteY179" fmla="*/ 461762 h 2231790"/>
              <a:gd name="connsiteX180" fmla="*/ 454660 w 2070428"/>
              <a:gd name="connsiteY180" fmla="*/ 756749 h 2231790"/>
              <a:gd name="connsiteX181" fmla="*/ 457200 w 2070428"/>
              <a:gd name="connsiteY181" fmla="*/ 1084926 h 2231790"/>
              <a:gd name="connsiteX182" fmla="*/ 459740 w 2070428"/>
              <a:gd name="connsiteY182" fmla="*/ 1413993 h 2231790"/>
              <a:gd name="connsiteX183" fmla="*/ 462280 w 2070428"/>
              <a:gd name="connsiteY183" fmla="*/ 1711766 h 2231790"/>
              <a:gd name="connsiteX184" fmla="*/ 464820 w 2070428"/>
              <a:gd name="connsiteY184" fmla="*/ 1949337 h 2231790"/>
              <a:gd name="connsiteX185" fmla="*/ 467360 w 2070428"/>
              <a:gd name="connsiteY185" fmla="*/ 2103890 h 2231790"/>
              <a:gd name="connsiteX186" fmla="*/ 469900 w 2070428"/>
              <a:gd name="connsiteY186" fmla="*/ 2160901 h 2231790"/>
              <a:gd name="connsiteX187" fmla="*/ 472440 w 2070428"/>
              <a:gd name="connsiteY187" fmla="*/ 2115504 h 2231790"/>
              <a:gd name="connsiteX188" fmla="*/ 474980 w 2070428"/>
              <a:gd name="connsiteY188" fmla="*/ 1972899 h 2231790"/>
              <a:gd name="connsiteX189" fmla="*/ 477520 w 2070428"/>
              <a:gd name="connsiteY189" fmla="*/ 1747771 h 2231790"/>
              <a:gd name="connsiteX190" fmla="*/ 480061 w 2070428"/>
              <a:gd name="connsiteY190" fmla="*/ 1462771 h 2231790"/>
              <a:gd name="connsiteX191" fmla="*/ 482600 w 2070428"/>
              <a:gd name="connsiteY191" fmla="*/ 1146232 h 2231790"/>
              <a:gd name="connsiteX192" fmla="*/ 485140 w 2070428"/>
              <a:gd name="connsiteY192" fmla="*/ 829345 h 2231790"/>
              <a:gd name="connsiteX193" fmla="*/ 487680 w 2070428"/>
              <a:gd name="connsiteY193" fmla="*/ 543074 h 2231790"/>
              <a:gd name="connsiteX194" fmla="*/ 490220 w 2070428"/>
              <a:gd name="connsiteY194" fmla="*/ 315119 h 2231790"/>
              <a:gd name="connsiteX195" fmla="*/ 492761 w 2070428"/>
              <a:gd name="connsiteY195" fmla="*/ 167225 h 2231790"/>
              <a:gd name="connsiteX196" fmla="*/ 495300 w 2070428"/>
              <a:gd name="connsiteY196" fmla="*/ 113105 h 2231790"/>
              <a:gd name="connsiteX197" fmla="*/ 497840 w 2070428"/>
              <a:gd name="connsiteY197" fmla="*/ 157165 h 2231790"/>
              <a:gd name="connsiteX198" fmla="*/ 500381 w 2070428"/>
              <a:gd name="connsiteY198" fmla="*/ 294162 h 2231790"/>
              <a:gd name="connsiteX199" fmla="*/ 502921 w 2070428"/>
              <a:gd name="connsiteY199" fmla="*/ 509804 h 2231790"/>
              <a:gd name="connsiteX200" fmla="*/ 505461 w 2070428"/>
              <a:gd name="connsiteY200" fmla="*/ 782246 h 2231790"/>
              <a:gd name="connsiteX201" fmla="*/ 508000 w 2070428"/>
              <a:gd name="connsiteY201" fmla="*/ 1084306 h 2231790"/>
              <a:gd name="connsiteX202" fmla="*/ 510540 w 2070428"/>
              <a:gd name="connsiteY202" fmla="*/ 1386184 h 2231790"/>
              <a:gd name="connsiteX203" fmla="*/ 513081 w 2070428"/>
              <a:gd name="connsiteY203" fmla="*/ 1658411 h 2231790"/>
              <a:gd name="connsiteX204" fmla="*/ 515621 w 2070428"/>
              <a:gd name="connsiteY204" fmla="*/ 1874740 h 2231790"/>
              <a:gd name="connsiteX205" fmla="*/ 518161 w 2070428"/>
              <a:gd name="connsiteY205" fmla="*/ 2014678 h 2231790"/>
              <a:gd name="connsiteX206" fmla="*/ 520701 w 2070428"/>
              <a:gd name="connsiteY206" fmla="*/ 2065436 h 2231790"/>
              <a:gd name="connsiteX207" fmla="*/ 523241 w 2070428"/>
              <a:gd name="connsiteY207" fmla="*/ 2023097 h 2231790"/>
              <a:gd name="connsiteX208" fmla="*/ 525781 w 2070428"/>
              <a:gd name="connsiteY208" fmla="*/ 1892893 h 2231790"/>
              <a:gd name="connsiteX209" fmla="*/ 528321 w 2070428"/>
              <a:gd name="connsiteY209" fmla="*/ 1688589 h 2231790"/>
              <a:gd name="connsiteX210" fmla="*/ 530861 w 2070428"/>
              <a:gd name="connsiteY210" fmla="*/ 1431031 h 2231790"/>
              <a:gd name="connsiteX211" fmla="*/ 533401 w 2070428"/>
              <a:gd name="connsiteY211" fmla="*/ 1146011 h 2231790"/>
              <a:gd name="connsiteX212" fmla="*/ 535941 w 2070428"/>
              <a:gd name="connsiteY212" fmla="*/ 861687 h 2231790"/>
              <a:gd name="connsiteX213" fmla="*/ 538481 w 2070428"/>
              <a:gd name="connsiteY213" fmla="*/ 605781 h 2231790"/>
              <a:gd name="connsiteX214" fmla="*/ 541021 w 2070428"/>
              <a:gd name="connsiteY214" fmla="*/ 402879 h 2231790"/>
              <a:gd name="connsiteX215" fmla="*/ 543561 w 2070428"/>
              <a:gd name="connsiteY215" fmla="*/ 272053 h 2231790"/>
              <a:gd name="connsiteX216" fmla="*/ 546101 w 2070428"/>
              <a:gd name="connsiteY216" fmla="*/ 225072 h 2231790"/>
              <a:gd name="connsiteX217" fmla="*/ 548641 w 2070428"/>
              <a:gd name="connsiteY217" fmla="*/ 265346 h 2231790"/>
              <a:gd name="connsiteX218" fmla="*/ 551181 w 2070428"/>
              <a:gd name="connsiteY218" fmla="*/ 387705 h 2231790"/>
              <a:gd name="connsiteX219" fmla="*/ 553721 w 2070428"/>
              <a:gd name="connsiteY219" fmla="*/ 579032 h 2231790"/>
              <a:gd name="connsiteX220" fmla="*/ 556261 w 2070428"/>
              <a:gd name="connsiteY220" fmla="*/ 819656 h 2231790"/>
              <a:gd name="connsiteX221" fmla="*/ 558801 w 2070428"/>
              <a:gd name="connsiteY221" fmla="*/ 1085383 h 2231790"/>
              <a:gd name="connsiteX222" fmla="*/ 561341 w 2070428"/>
              <a:gd name="connsiteY222" fmla="*/ 1349927 h 2231790"/>
              <a:gd name="connsiteX223" fmla="*/ 563881 w 2070428"/>
              <a:gd name="connsiteY223" fmla="*/ 1587522 h 2231790"/>
              <a:gd name="connsiteX224" fmla="*/ 566421 w 2070428"/>
              <a:gd name="connsiteY224" fmla="*/ 1775434 h 2231790"/>
              <a:gd name="connsiteX225" fmla="*/ 568961 w 2070428"/>
              <a:gd name="connsiteY225" fmla="*/ 1896148 h 2231790"/>
              <a:gd name="connsiteX226" fmla="*/ 571501 w 2070428"/>
              <a:gd name="connsiteY226" fmla="*/ 1938994 h 2231790"/>
              <a:gd name="connsiteX227" fmla="*/ 574041 w 2070428"/>
              <a:gd name="connsiteY227" fmla="*/ 1901088 h 2231790"/>
              <a:gd name="connsiteX228" fmla="*/ 576581 w 2070428"/>
              <a:gd name="connsiteY228" fmla="*/ 1787481 h 2231790"/>
              <a:gd name="connsiteX229" fmla="*/ 579121 w 2070428"/>
              <a:gd name="connsiteY229" fmla="*/ 1610539 h 2231790"/>
              <a:gd name="connsiteX230" fmla="*/ 581661 w 2070428"/>
              <a:gd name="connsiteY230" fmla="*/ 1388600 h 2231790"/>
              <a:gd name="connsiteX231" fmla="*/ 584201 w 2070428"/>
              <a:gd name="connsiteY231" fmla="*/ 1144079 h 2231790"/>
              <a:gd name="connsiteX232" fmla="*/ 586741 w 2070428"/>
              <a:gd name="connsiteY232" fmla="*/ 901201 h 2231790"/>
              <a:gd name="connsiteX233" fmla="*/ 589281 w 2070428"/>
              <a:gd name="connsiteY233" fmla="*/ 683593 h 2231790"/>
              <a:gd name="connsiteX234" fmla="*/ 591821 w 2070428"/>
              <a:gd name="connsiteY234" fmla="*/ 511980 h 2231790"/>
              <a:gd name="connsiteX235" fmla="*/ 594361 w 2070428"/>
              <a:gd name="connsiteY235" fmla="*/ 402209 h 2231790"/>
              <a:gd name="connsiteX236" fmla="*/ 596901 w 2070428"/>
              <a:gd name="connsiteY236" fmla="*/ 363789 h 2231790"/>
              <a:gd name="connsiteX237" fmla="*/ 599441 w 2070428"/>
              <a:gd name="connsiteY237" fmla="*/ 399073 h 2231790"/>
              <a:gd name="connsiteX238" fmla="*/ 601981 w 2070428"/>
              <a:gd name="connsiteY238" fmla="*/ 503172 h 2231790"/>
              <a:gd name="connsiteX239" fmla="*/ 604521 w 2070428"/>
              <a:gd name="connsiteY239" fmla="*/ 664572 h 2231790"/>
              <a:gd name="connsiteX240" fmla="*/ 607061 w 2070428"/>
              <a:gd name="connsiteY240" fmla="*/ 866392 h 2231790"/>
              <a:gd name="connsiteX241" fmla="*/ 609601 w 2070428"/>
              <a:gd name="connsiteY241" fmla="*/ 1088149 h 2231790"/>
              <a:gd name="connsiteX242" fmla="*/ 612141 w 2070428"/>
              <a:gd name="connsiteY242" fmla="*/ 1307838 h 2231790"/>
              <a:gd name="connsiteX243" fmla="*/ 614681 w 2070428"/>
              <a:gd name="connsiteY243" fmla="*/ 1504118 h 2231790"/>
              <a:gd name="connsiteX244" fmla="*/ 617221 w 2070428"/>
              <a:gd name="connsiteY244" fmla="*/ 1658391 h 2231790"/>
              <a:gd name="connsiteX245" fmla="*/ 619761 w 2070428"/>
              <a:gd name="connsiteY245" fmla="*/ 1756565 h 2231790"/>
              <a:gd name="connsiteX246" fmla="*/ 622301 w 2070428"/>
              <a:gd name="connsiteY246" fmla="*/ 1790339 h 2231790"/>
              <a:gd name="connsiteX247" fmla="*/ 624841 w 2070428"/>
              <a:gd name="connsiteY247" fmla="*/ 1757885 h 2231790"/>
              <a:gd name="connsiteX248" fmla="*/ 627381 w 2070428"/>
              <a:gd name="connsiteY248" fmla="*/ 1663886 h 2231790"/>
              <a:gd name="connsiteX249" fmla="*/ 629921 w 2070428"/>
              <a:gd name="connsiteY249" fmla="*/ 1518930 h 2231790"/>
              <a:gd name="connsiteX250" fmla="*/ 632461 w 2070428"/>
              <a:gd name="connsiteY250" fmla="*/ 1338331 h 2231790"/>
              <a:gd name="connsiteX251" fmla="*/ 635001 w 2070428"/>
              <a:gd name="connsiteY251" fmla="*/ 1140519 h 2231790"/>
              <a:gd name="connsiteX252" fmla="*/ 637541 w 2070428"/>
              <a:gd name="connsiteY252" fmla="*/ 945164 h 2231790"/>
              <a:gd name="connsiteX253" fmla="*/ 640081 w 2070428"/>
              <a:gd name="connsiteY253" fmla="*/ 771209 h 2231790"/>
              <a:gd name="connsiteX254" fmla="*/ 642621 w 2070428"/>
              <a:gd name="connsiteY254" fmla="*/ 635038 h 2231790"/>
              <a:gd name="connsiteX255" fmla="*/ 645161 w 2070428"/>
              <a:gd name="connsiteY255" fmla="*/ 548928 h 2231790"/>
              <a:gd name="connsiteX256" fmla="*/ 647701 w 2070428"/>
              <a:gd name="connsiteY256" fmla="*/ 519952 h 2231790"/>
              <a:gd name="connsiteX257" fmla="*/ 650241 w 2070428"/>
              <a:gd name="connsiteY257" fmla="*/ 549416 h 2231790"/>
              <a:gd name="connsiteX258" fmla="*/ 652781 w 2070428"/>
              <a:gd name="connsiteY258" fmla="*/ 632884 h 2231790"/>
              <a:gd name="connsiteX259" fmla="*/ 655321 w 2070428"/>
              <a:gd name="connsiteY259" fmla="*/ 760762 h 2231790"/>
              <a:gd name="connsiteX260" fmla="*/ 657861 w 2070428"/>
              <a:gd name="connsiteY260" fmla="*/ 919380 h 2231790"/>
              <a:gd name="connsiteX261" fmla="*/ 660401 w 2070428"/>
              <a:gd name="connsiteY261" fmla="*/ 1092445 h 2231790"/>
              <a:gd name="connsiteX262" fmla="*/ 662941 w 2070428"/>
              <a:gd name="connsiteY262" fmla="*/ 1262710 h 2231790"/>
              <a:gd name="connsiteX263" fmla="*/ 665481 w 2070428"/>
              <a:gd name="connsiteY263" fmla="*/ 1413697 h 2231790"/>
              <a:gd name="connsiteX264" fmla="*/ 668021 w 2070428"/>
              <a:gd name="connsiteY264" fmla="*/ 1531290 h 2231790"/>
              <a:gd name="connsiteX265" fmla="*/ 670561 w 2070428"/>
              <a:gd name="connsiteY265" fmla="*/ 1605057 h 2231790"/>
              <a:gd name="connsiteX266" fmla="*/ 673101 w 2070428"/>
              <a:gd name="connsiteY266" fmla="*/ 1629160 h 2231790"/>
              <a:gd name="connsiteX267" fmla="*/ 675641 w 2070428"/>
              <a:gd name="connsiteY267" fmla="*/ 1602796 h 2231790"/>
              <a:gd name="connsiteX268" fmla="*/ 678181 w 2070428"/>
              <a:gd name="connsiteY268" fmla="*/ 1530121 h 2231790"/>
              <a:gd name="connsiteX269" fmla="*/ 680721 w 2070428"/>
              <a:gd name="connsiteY269" fmla="*/ 1419687 h 2231790"/>
              <a:gd name="connsiteX270" fmla="*/ 683261 w 2070428"/>
              <a:gd name="connsiteY270" fmla="*/ 1283467 h 2231790"/>
              <a:gd name="connsiteX271" fmla="*/ 685801 w 2070428"/>
              <a:gd name="connsiteY271" fmla="*/ 1135563 h 2231790"/>
              <a:gd name="connsiteX272" fmla="*/ 688341 w 2070428"/>
              <a:gd name="connsiteY272" fmla="*/ 990756 h 2231790"/>
              <a:gd name="connsiteX273" fmla="*/ 690881 w 2070428"/>
              <a:gd name="connsiteY273" fmla="*/ 863025 h 2231790"/>
              <a:gd name="connsiteX274" fmla="*/ 693421 w 2070428"/>
              <a:gd name="connsiteY274" fmla="*/ 764198 h 2231790"/>
              <a:gd name="connsiteX275" fmla="*/ 695961 w 2070428"/>
              <a:gd name="connsiteY275" fmla="*/ 702864 h 2231790"/>
              <a:gd name="connsiteX276" fmla="*/ 698501 w 2070428"/>
              <a:gd name="connsiteY276" fmla="*/ 683635 h 2231790"/>
              <a:gd name="connsiteX277" fmla="*/ 701041 w 2070428"/>
              <a:gd name="connsiteY277" fmla="*/ 706836 h 2231790"/>
              <a:gd name="connsiteX278" fmla="*/ 703581 w 2070428"/>
              <a:gd name="connsiteY278" fmla="*/ 768622 h 2231790"/>
              <a:gd name="connsiteX279" fmla="*/ 706121 w 2070428"/>
              <a:gd name="connsiteY279" fmla="*/ 861512 h 2231790"/>
              <a:gd name="connsiteX280" fmla="*/ 708661 w 2070428"/>
              <a:gd name="connsiteY280" fmla="*/ 975259 h 2231790"/>
              <a:gd name="connsiteX281" fmla="*/ 711201 w 2070428"/>
              <a:gd name="connsiteY281" fmla="*/ 1097970 h 2231790"/>
              <a:gd name="connsiteX282" fmla="*/ 713741 w 2070428"/>
              <a:gd name="connsiteY282" fmla="*/ 1217338 h 2231790"/>
              <a:gd name="connsiteX283" fmla="*/ 716281 w 2070428"/>
              <a:gd name="connsiteY283" fmla="*/ 1321881 h 2231790"/>
              <a:gd name="connsiteX284" fmla="*/ 718821 w 2070428"/>
              <a:gd name="connsiteY284" fmla="*/ 1402036 h 2231790"/>
              <a:gd name="connsiteX285" fmla="*/ 721361 w 2070428"/>
              <a:gd name="connsiteY285" fmla="*/ 1451037 h 2231790"/>
              <a:gd name="connsiteX286" fmla="*/ 723901 w 2070428"/>
              <a:gd name="connsiteY286" fmla="*/ 1465464 h 2231790"/>
              <a:gd name="connsiteX287" fmla="*/ 726441 w 2070428"/>
              <a:gd name="connsiteY287" fmla="*/ 1445442 h 2231790"/>
              <a:gd name="connsiteX288" fmla="*/ 728981 w 2070428"/>
              <a:gd name="connsiteY288" fmla="*/ 1394479 h 2231790"/>
              <a:gd name="connsiteX289" fmla="*/ 731521 w 2070428"/>
              <a:gd name="connsiteY289" fmla="*/ 1318971 h 2231790"/>
              <a:gd name="connsiteX290" fmla="*/ 734061 w 2070428"/>
              <a:gd name="connsiteY290" fmla="*/ 1227436 h 2231790"/>
              <a:gd name="connsiteX291" fmla="*/ 736601 w 2070428"/>
              <a:gd name="connsiteY291" fmla="*/ 1129575 h 2231790"/>
              <a:gd name="connsiteX292" fmla="*/ 739141 w 2070428"/>
              <a:gd name="connsiteY292" fmla="*/ 1035248 h 2231790"/>
              <a:gd name="connsiteX293" fmla="*/ 741681 w 2070428"/>
              <a:gd name="connsiteY293" fmla="*/ 953486 h 2231790"/>
              <a:gd name="connsiteX294" fmla="*/ 744222 w 2070428"/>
              <a:gd name="connsiteY294" fmla="*/ 891630 h 2231790"/>
              <a:gd name="connsiteX295" fmla="*/ 746761 w 2070428"/>
              <a:gd name="connsiteY295" fmla="*/ 854680 h 2231790"/>
              <a:gd name="connsiteX296" fmla="*/ 749301 w 2070428"/>
              <a:gd name="connsiteY296" fmla="*/ 844911 h 2231790"/>
              <a:gd name="connsiteX297" fmla="*/ 751841 w 2070428"/>
              <a:gd name="connsiteY297" fmla="*/ 861784 h 2231790"/>
              <a:gd name="connsiteX298" fmla="*/ 754381 w 2070428"/>
              <a:gd name="connsiteY298" fmla="*/ 902146 h 2231790"/>
              <a:gd name="connsiteX299" fmla="*/ 756922 w 2070428"/>
              <a:gd name="connsiteY299" fmla="*/ 960686 h 2231790"/>
              <a:gd name="connsiteX300" fmla="*/ 759461 w 2070428"/>
              <a:gd name="connsiteY300" fmla="*/ 1030590 h 2231790"/>
              <a:gd name="connsiteX301" fmla="*/ 762001 w 2070428"/>
              <a:gd name="connsiteY301" fmla="*/ 1104304 h 2231790"/>
              <a:gd name="connsiteX302" fmla="*/ 764542 w 2070428"/>
              <a:gd name="connsiteY302" fmla="*/ 1174350 h 2231790"/>
              <a:gd name="connsiteX303" fmla="*/ 767082 w 2070428"/>
              <a:gd name="connsiteY303" fmla="*/ 1234070 h 2231790"/>
              <a:gd name="connsiteX304" fmla="*/ 769622 w 2070428"/>
              <a:gd name="connsiteY304" fmla="*/ 1278262 h 2231790"/>
              <a:gd name="connsiteX305" fmla="*/ 772161 w 2070428"/>
              <a:gd name="connsiteY305" fmla="*/ 1303618 h 2231790"/>
              <a:gd name="connsiteX306" fmla="*/ 774701 w 2070428"/>
              <a:gd name="connsiteY306" fmla="*/ 1308943 h 2231790"/>
              <a:gd name="connsiteX307" fmla="*/ 777242 w 2070428"/>
              <a:gd name="connsiteY307" fmla="*/ 1295149 h 2231790"/>
              <a:gd name="connsiteX308" fmla="*/ 779782 w 2070428"/>
              <a:gd name="connsiteY308" fmla="*/ 1265017 h 2231790"/>
              <a:gd name="connsiteX309" fmla="*/ 782322 w 2070428"/>
              <a:gd name="connsiteY309" fmla="*/ 1222791 h 2231790"/>
              <a:gd name="connsiteX310" fmla="*/ 784862 w 2070428"/>
              <a:gd name="connsiteY310" fmla="*/ 1173632 h 2231790"/>
              <a:gd name="connsiteX311" fmla="*/ 787402 w 2070428"/>
              <a:gd name="connsiteY311" fmla="*/ 1123022 h 2231790"/>
              <a:gd name="connsiteX312" fmla="*/ 789942 w 2070428"/>
              <a:gd name="connsiteY312" fmla="*/ 1076157 h 2231790"/>
              <a:gd name="connsiteX313" fmla="*/ 792482 w 2070428"/>
              <a:gd name="connsiteY313" fmla="*/ 1037429 h 2231790"/>
              <a:gd name="connsiteX314" fmla="*/ 795022 w 2070428"/>
              <a:gd name="connsiteY314" fmla="*/ 1010015 h 2231790"/>
              <a:gd name="connsiteX315" fmla="*/ 797562 w 2070428"/>
              <a:gd name="connsiteY315" fmla="*/ 995632 h 2231790"/>
              <a:gd name="connsiteX316" fmla="*/ 800102 w 2070428"/>
              <a:gd name="connsiteY316" fmla="*/ 994472 h 2231790"/>
              <a:gd name="connsiteX317" fmla="*/ 802642 w 2070428"/>
              <a:gd name="connsiteY317" fmla="*/ 1005299 h 2231790"/>
              <a:gd name="connsiteX318" fmla="*/ 805182 w 2070428"/>
              <a:gd name="connsiteY318" fmla="*/ 1025710 h 2231790"/>
              <a:gd name="connsiteX319" fmla="*/ 807722 w 2070428"/>
              <a:gd name="connsiteY319" fmla="*/ 1052496 h 2231790"/>
              <a:gd name="connsiteX320" fmla="*/ 810262 w 2070428"/>
              <a:gd name="connsiteY320" fmla="*/ 1082078 h 2231790"/>
              <a:gd name="connsiteX321" fmla="*/ 812802 w 2070428"/>
              <a:gd name="connsiteY321" fmla="*/ 1110943 h 2231790"/>
              <a:gd name="connsiteX322" fmla="*/ 815342 w 2070428"/>
              <a:gd name="connsiteY322" fmla="*/ 1136043 h 2231790"/>
              <a:gd name="connsiteX323" fmla="*/ 817882 w 2070428"/>
              <a:gd name="connsiteY323" fmla="*/ 1155114 h 2231790"/>
              <a:gd name="connsiteX324" fmla="*/ 820422 w 2070428"/>
              <a:gd name="connsiteY324" fmla="*/ 1166865 h 2231790"/>
              <a:gd name="connsiteX325" fmla="*/ 822961 w 2070428"/>
              <a:gd name="connsiteY325" fmla="*/ 1171046 h 2231790"/>
              <a:gd name="connsiteX326" fmla="*/ 825501 w 2070428"/>
              <a:gd name="connsiteY326" fmla="*/ 1168380 h 2231790"/>
              <a:gd name="connsiteX327" fmla="*/ 828041 w 2070428"/>
              <a:gd name="connsiteY327" fmla="*/ 1160375 h 2231790"/>
              <a:gd name="connsiteX328" fmla="*/ 830581 w 2070428"/>
              <a:gd name="connsiteY328" fmla="*/ 1149051 h 2231790"/>
              <a:gd name="connsiteX329" fmla="*/ 833121 w 2070428"/>
              <a:gd name="connsiteY329" fmla="*/ 1136629 h 2231790"/>
              <a:gd name="connsiteX330" fmla="*/ 835661 w 2070428"/>
              <a:gd name="connsiteY330" fmla="*/ 1125198 h 2231790"/>
              <a:gd name="connsiteX331" fmla="*/ 838201 w 2070428"/>
              <a:gd name="connsiteY331" fmla="*/ 1116437 h 2231790"/>
              <a:gd name="connsiteX332" fmla="*/ 840741 w 2070428"/>
              <a:gd name="connsiteY332" fmla="*/ 1111397 h 2231790"/>
              <a:gd name="connsiteX333" fmla="*/ 843281 w 2070428"/>
              <a:gd name="connsiteY333" fmla="*/ 1110391 h 2231790"/>
              <a:gd name="connsiteX334" fmla="*/ 845821 w 2070428"/>
              <a:gd name="connsiteY334" fmla="*/ 1112983 h 2231790"/>
              <a:gd name="connsiteX335" fmla="*/ 848361 w 2070428"/>
              <a:gd name="connsiteY335" fmla="*/ 1118095 h 2231790"/>
              <a:gd name="connsiteX336" fmla="*/ 850901 w 2070428"/>
              <a:gd name="connsiteY336" fmla="*/ 1124196 h 2231790"/>
              <a:gd name="connsiteX337" fmla="*/ 853441 w 2070428"/>
              <a:gd name="connsiteY337" fmla="*/ 1129561 h 2231790"/>
              <a:gd name="connsiteX338" fmla="*/ 855981 w 2070428"/>
              <a:gd name="connsiteY338" fmla="*/ 1132544 h 2231790"/>
              <a:gd name="connsiteX339" fmla="*/ 858521 w 2070428"/>
              <a:gd name="connsiteY339" fmla="*/ 1131859 h 2231790"/>
              <a:gd name="connsiteX340" fmla="*/ 861061 w 2070428"/>
              <a:gd name="connsiteY340" fmla="*/ 1126791 h 2231790"/>
              <a:gd name="connsiteX341" fmla="*/ 863601 w 2070428"/>
              <a:gd name="connsiteY341" fmla="*/ 1117342 h 2231790"/>
              <a:gd name="connsiteX342" fmla="*/ 866141 w 2070428"/>
              <a:gd name="connsiteY342" fmla="*/ 1104272 h 2231790"/>
              <a:gd name="connsiteX343" fmla="*/ 868681 w 2070428"/>
              <a:gd name="connsiteY343" fmla="*/ 1089032 h 2231790"/>
              <a:gd name="connsiteX344" fmla="*/ 871221 w 2070428"/>
              <a:gd name="connsiteY344" fmla="*/ 1073595 h 2231790"/>
              <a:gd name="connsiteX345" fmla="*/ 873761 w 2070428"/>
              <a:gd name="connsiteY345" fmla="*/ 1060212 h 2231790"/>
              <a:gd name="connsiteX346" fmla="*/ 876301 w 2070428"/>
              <a:gd name="connsiteY346" fmla="*/ 1051110 h 2231790"/>
              <a:gd name="connsiteX347" fmla="*/ 878841 w 2070428"/>
              <a:gd name="connsiteY347" fmla="*/ 1048180 h 2231790"/>
              <a:gd name="connsiteX348" fmla="*/ 881381 w 2070428"/>
              <a:gd name="connsiteY348" fmla="*/ 1052692 h 2231790"/>
              <a:gd name="connsiteX349" fmla="*/ 883921 w 2070428"/>
              <a:gd name="connsiteY349" fmla="*/ 1065077 h 2231790"/>
              <a:gd name="connsiteX350" fmla="*/ 886461 w 2070428"/>
              <a:gd name="connsiteY350" fmla="*/ 1084800 h 2231790"/>
              <a:gd name="connsiteX351" fmla="*/ 889000 w 2070428"/>
              <a:gd name="connsiteY351" fmla="*/ 1110354 h 2231790"/>
              <a:gd name="connsiteX352" fmla="*/ 891540 w 2070428"/>
              <a:gd name="connsiteY352" fmla="*/ 1139370 h 2231790"/>
              <a:gd name="connsiteX353" fmla="*/ 894080 w 2070428"/>
              <a:gd name="connsiteY353" fmla="*/ 1168852 h 2231790"/>
              <a:gd name="connsiteX354" fmla="*/ 896620 w 2070428"/>
              <a:gd name="connsiteY354" fmla="*/ 1195485 h 2231790"/>
              <a:gd name="connsiteX355" fmla="*/ 899160 w 2070428"/>
              <a:gd name="connsiteY355" fmla="*/ 1216018 h 2231790"/>
              <a:gd name="connsiteX356" fmla="*/ 901700 w 2070428"/>
              <a:gd name="connsiteY356" fmla="*/ 1227646 h 2231790"/>
              <a:gd name="connsiteX357" fmla="*/ 904240 w 2070428"/>
              <a:gd name="connsiteY357" fmla="*/ 1228372 h 2231790"/>
              <a:gd name="connsiteX358" fmla="*/ 906780 w 2070428"/>
              <a:gd name="connsiteY358" fmla="*/ 1217285 h 2231790"/>
              <a:gd name="connsiteX359" fmla="*/ 909320 w 2070428"/>
              <a:gd name="connsiteY359" fmla="*/ 1194733 h 2231790"/>
              <a:gd name="connsiteX360" fmla="*/ 911860 w 2070428"/>
              <a:gd name="connsiteY360" fmla="*/ 1162356 h 2231790"/>
              <a:gd name="connsiteX361" fmla="*/ 914400 w 2070428"/>
              <a:gd name="connsiteY361" fmla="*/ 1122975 h 2231790"/>
              <a:gd name="connsiteX362" fmla="*/ 916940 w 2070428"/>
              <a:gd name="connsiteY362" fmla="*/ 1080343 h 2231790"/>
              <a:gd name="connsiteX363" fmla="*/ 919480 w 2070428"/>
              <a:gd name="connsiteY363" fmla="*/ 1038778 h 2231790"/>
              <a:gd name="connsiteX364" fmla="*/ 922020 w 2070428"/>
              <a:gd name="connsiteY364" fmla="*/ 1002715 h 2231790"/>
              <a:gd name="connsiteX365" fmla="*/ 924560 w 2070428"/>
              <a:gd name="connsiteY365" fmla="*/ 976231 h 2231790"/>
              <a:gd name="connsiteX366" fmla="*/ 927100 w 2070428"/>
              <a:gd name="connsiteY366" fmla="*/ 962580 h 2231790"/>
              <a:gd name="connsiteX367" fmla="*/ 929640 w 2070428"/>
              <a:gd name="connsiteY367" fmla="*/ 963811 h 2231790"/>
              <a:gd name="connsiteX368" fmla="*/ 932180 w 2070428"/>
              <a:gd name="connsiteY368" fmla="*/ 980490 h 2231790"/>
              <a:gd name="connsiteX369" fmla="*/ 934720 w 2070428"/>
              <a:gd name="connsiteY369" fmla="*/ 1011582 h 2231790"/>
              <a:gd name="connsiteX370" fmla="*/ 937260 w 2070428"/>
              <a:gd name="connsiteY370" fmla="*/ 1054495 h 2231790"/>
              <a:gd name="connsiteX371" fmla="*/ 939800 w 2070428"/>
              <a:gd name="connsiteY371" fmla="*/ 1105298 h 2231790"/>
              <a:gd name="connsiteX372" fmla="*/ 942340 w 2070428"/>
              <a:gd name="connsiteY372" fmla="*/ 1159088 h 2231790"/>
              <a:gd name="connsiteX373" fmla="*/ 944880 w 2070428"/>
              <a:gd name="connsiteY373" fmla="*/ 1210469 h 2231790"/>
              <a:gd name="connsiteX374" fmla="*/ 947420 w 2070428"/>
              <a:gd name="connsiteY374" fmla="*/ 1254108 h 2231790"/>
              <a:gd name="connsiteX375" fmla="*/ 949960 w 2070428"/>
              <a:gd name="connsiteY375" fmla="*/ 1285291 h 2231790"/>
              <a:gd name="connsiteX376" fmla="*/ 952500 w 2070428"/>
              <a:gd name="connsiteY376" fmla="*/ 1300439 h 2231790"/>
              <a:gd name="connsiteX377" fmla="*/ 955039 w 2070428"/>
              <a:gd name="connsiteY377" fmla="*/ 1297512 h 2231790"/>
              <a:gd name="connsiteX378" fmla="*/ 957579 w 2070428"/>
              <a:gd name="connsiteY378" fmla="*/ 1276264 h 2231790"/>
              <a:gd name="connsiteX379" fmla="*/ 960119 w 2070428"/>
              <a:gd name="connsiteY379" fmla="*/ 1238325 h 2231790"/>
              <a:gd name="connsiteX380" fmla="*/ 962659 w 2070428"/>
              <a:gd name="connsiteY380" fmla="*/ 1187074 h 2231790"/>
              <a:gd name="connsiteX381" fmla="*/ 965199 w 2070428"/>
              <a:gd name="connsiteY381" fmla="*/ 1127337 h 2231790"/>
              <a:gd name="connsiteX382" fmla="*/ 967739 w 2070428"/>
              <a:gd name="connsiteY382" fmla="*/ 1064927 h 2231790"/>
              <a:gd name="connsiteX383" fmla="*/ 970279 w 2070428"/>
              <a:gd name="connsiteY383" fmla="*/ 1006066 h 2231790"/>
              <a:gd name="connsiteX384" fmla="*/ 972819 w 2070428"/>
              <a:gd name="connsiteY384" fmla="*/ 956755 h 2231790"/>
              <a:gd name="connsiteX385" fmla="*/ 975359 w 2070428"/>
              <a:gd name="connsiteY385" fmla="*/ 922156 h 2231790"/>
              <a:gd name="connsiteX386" fmla="*/ 977899 w 2070428"/>
              <a:gd name="connsiteY386" fmla="*/ 906046 h 2231790"/>
              <a:gd name="connsiteX387" fmla="*/ 980439 w 2070428"/>
              <a:gd name="connsiteY387" fmla="*/ 910403 h 2231790"/>
              <a:gd name="connsiteX388" fmla="*/ 982979 w 2070428"/>
              <a:gd name="connsiteY388" fmla="*/ 935171 h 2231790"/>
              <a:gd name="connsiteX389" fmla="*/ 985519 w 2070428"/>
              <a:gd name="connsiteY389" fmla="*/ 978232 h 2231790"/>
              <a:gd name="connsiteX390" fmla="*/ 988059 w 2070428"/>
              <a:gd name="connsiteY390" fmla="*/ 1035587 h 2231790"/>
              <a:gd name="connsiteX391" fmla="*/ 990599 w 2070428"/>
              <a:gd name="connsiteY391" fmla="*/ 1101731 h 2231790"/>
              <a:gd name="connsiteX392" fmla="*/ 993139 w 2070428"/>
              <a:gd name="connsiteY392" fmla="*/ 1170192 h 2231790"/>
              <a:gd name="connsiteX393" fmla="*/ 995679 w 2070428"/>
              <a:gd name="connsiteY393" fmla="*/ 1234172 h 2231790"/>
              <a:gd name="connsiteX394" fmla="*/ 998219 w 2070428"/>
              <a:gd name="connsiteY394" fmla="*/ 1287234 h 2231790"/>
              <a:gd name="connsiteX395" fmla="*/ 1000759 w 2070428"/>
              <a:gd name="connsiteY395" fmla="*/ 1323956 h 2231790"/>
              <a:gd name="connsiteX396" fmla="*/ 1003299 w 2070428"/>
              <a:gd name="connsiteY396" fmla="*/ 1340491 h 2231790"/>
              <a:gd name="connsiteX397" fmla="*/ 1005839 w 2070428"/>
              <a:gd name="connsiteY397" fmla="*/ 1334977 h 2231790"/>
              <a:gd name="connsiteX398" fmla="*/ 1008379 w 2070428"/>
              <a:gd name="connsiteY398" fmla="*/ 1307739 h 2231790"/>
              <a:gd name="connsiteX399" fmla="*/ 1010919 w 2070428"/>
              <a:gd name="connsiteY399" fmla="*/ 1261283 h 2231790"/>
              <a:gd name="connsiteX400" fmla="*/ 1013459 w 2070428"/>
              <a:gd name="connsiteY400" fmla="*/ 1200057 h 2231790"/>
              <a:gd name="connsiteX401" fmla="*/ 1015999 w 2070428"/>
              <a:gd name="connsiteY401" fmla="*/ 1130024 h 2231790"/>
              <a:gd name="connsiteX402" fmla="*/ 1018538 w 2070428"/>
              <a:gd name="connsiteY402" fmla="*/ 1058068 h 2231790"/>
              <a:gd name="connsiteX403" fmla="*/ 1021078 w 2070428"/>
              <a:gd name="connsiteY403" fmla="*/ 991313 h 2231790"/>
              <a:gd name="connsiteX404" fmla="*/ 1023618 w 2070428"/>
              <a:gd name="connsiteY404" fmla="*/ 936402 h 2231790"/>
              <a:gd name="connsiteX405" fmla="*/ 1026158 w 2070428"/>
              <a:gd name="connsiteY405" fmla="*/ 898833 h 2231790"/>
              <a:gd name="connsiteX406" fmla="*/ 1028698 w 2070428"/>
              <a:gd name="connsiteY406" fmla="*/ 882399 h 2231790"/>
              <a:gd name="connsiteX407" fmla="*/ 1031238 w 2070428"/>
              <a:gd name="connsiteY407" fmla="*/ 888802 h 2231790"/>
              <a:gd name="connsiteX408" fmla="*/ 1033778 w 2070428"/>
              <a:gd name="connsiteY408" fmla="*/ 917473 h 2231790"/>
              <a:gd name="connsiteX409" fmla="*/ 1036318 w 2070428"/>
              <a:gd name="connsiteY409" fmla="*/ 965626 h 2231790"/>
              <a:gd name="connsiteX410" fmla="*/ 1038858 w 2070428"/>
              <a:gd name="connsiteY410" fmla="*/ 1028533 h 2231790"/>
              <a:gd name="connsiteX411" fmla="*/ 1041398 w 2070428"/>
              <a:gd name="connsiteY411" fmla="*/ 1099991 h 2231790"/>
              <a:gd name="connsiteX412" fmla="*/ 1043938 w 2070428"/>
              <a:gd name="connsiteY412" fmla="*/ 1172945 h 2231790"/>
              <a:gd name="connsiteX413" fmla="*/ 1046478 w 2070428"/>
              <a:gd name="connsiteY413" fmla="*/ 1240193 h 2231790"/>
              <a:gd name="connsiteX414" fmla="*/ 1049018 w 2070428"/>
              <a:gd name="connsiteY414" fmla="*/ 1295104 h 2231790"/>
              <a:gd name="connsiteX415" fmla="*/ 1051558 w 2070428"/>
              <a:gd name="connsiteY415" fmla="*/ 1332283 h 2231790"/>
              <a:gd name="connsiteX416" fmla="*/ 1054098 w 2070428"/>
              <a:gd name="connsiteY416" fmla="*/ 1348106 h 2231790"/>
              <a:gd name="connsiteX417" fmla="*/ 1056638 w 2070428"/>
              <a:gd name="connsiteY417" fmla="*/ 1341079 h 2231790"/>
              <a:gd name="connsiteX418" fmla="*/ 1059178 w 2070428"/>
              <a:gd name="connsiteY418" fmla="*/ 1311979 h 2231790"/>
              <a:gd name="connsiteX419" fmla="*/ 1061718 w 2070428"/>
              <a:gd name="connsiteY419" fmla="*/ 1263767 h 2231790"/>
              <a:gd name="connsiteX420" fmla="*/ 1064258 w 2070428"/>
              <a:gd name="connsiteY420" fmla="*/ 1201287 h 2231790"/>
              <a:gd name="connsiteX421" fmla="*/ 1066798 w 2070428"/>
              <a:gd name="connsiteY421" fmla="*/ 1130770 h 2231790"/>
              <a:gd name="connsiteX422" fmla="*/ 1069338 w 2070428"/>
              <a:gd name="connsiteY422" fmla="*/ 1059209 h 2231790"/>
              <a:gd name="connsiteX423" fmla="*/ 1071878 w 2070428"/>
              <a:gd name="connsiteY423" fmla="*/ 993652 h 2231790"/>
              <a:gd name="connsiteX424" fmla="*/ 1074418 w 2070428"/>
              <a:gd name="connsiteY424" fmla="*/ 940504 h 2231790"/>
              <a:gd name="connsiteX425" fmla="*/ 1076958 w 2070428"/>
              <a:gd name="connsiteY425" fmla="*/ 904889 h 2231790"/>
              <a:gd name="connsiteX426" fmla="*/ 1079498 w 2070428"/>
              <a:gd name="connsiteY426" fmla="*/ 890155 h 2231790"/>
              <a:gd name="connsiteX427" fmla="*/ 1082038 w 2070428"/>
              <a:gd name="connsiteY427" fmla="*/ 897553 h 2231790"/>
              <a:gd name="connsiteX428" fmla="*/ 1084577 w 2070428"/>
              <a:gd name="connsiteY428" fmla="*/ 926130 h 2231790"/>
              <a:gd name="connsiteX429" fmla="*/ 1087117 w 2070428"/>
              <a:gd name="connsiteY429" fmla="*/ 972849 h 2231790"/>
              <a:gd name="connsiteX430" fmla="*/ 1089657 w 2070428"/>
              <a:gd name="connsiteY430" fmla="*/ 1032913 h 2231790"/>
              <a:gd name="connsiteX431" fmla="*/ 1092197 w 2070428"/>
              <a:gd name="connsiteY431" fmla="*/ 1100261 h 2231790"/>
              <a:gd name="connsiteX432" fmla="*/ 1094737 w 2070428"/>
              <a:gd name="connsiteY432" fmla="*/ 1168185 h 2231790"/>
              <a:gd name="connsiteX433" fmla="*/ 1097277 w 2070428"/>
              <a:gd name="connsiteY433" fmla="*/ 1230010 h 2231790"/>
              <a:gd name="connsiteX434" fmla="*/ 1099817 w 2070428"/>
              <a:gd name="connsiteY434" fmla="*/ 1279753 h 2231790"/>
              <a:gd name="connsiteX435" fmla="*/ 1102357 w 2070428"/>
              <a:gd name="connsiteY435" fmla="*/ 1312711 h 2231790"/>
              <a:gd name="connsiteX436" fmla="*/ 1104897 w 2070428"/>
              <a:gd name="connsiteY436" fmla="*/ 1325913 h 2231790"/>
              <a:gd name="connsiteX437" fmla="*/ 1107437 w 2070428"/>
              <a:gd name="connsiteY437" fmla="*/ 1318386 h 2231790"/>
              <a:gd name="connsiteX438" fmla="*/ 1109977 w 2070428"/>
              <a:gd name="connsiteY438" fmla="*/ 1291220 h 2231790"/>
              <a:gd name="connsiteX439" fmla="*/ 1112517 w 2070428"/>
              <a:gd name="connsiteY439" fmla="*/ 1247429 h 2231790"/>
              <a:gd name="connsiteX440" fmla="*/ 1115057 w 2070428"/>
              <a:gd name="connsiteY440" fmla="*/ 1191616 h 2231790"/>
              <a:gd name="connsiteX441" fmla="*/ 1117597 w 2070428"/>
              <a:gd name="connsiteY441" fmla="*/ 1129485 h 2231790"/>
              <a:gd name="connsiteX442" fmla="*/ 1120137 w 2070428"/>
              <a:gd name="connsiteY442" fmla="*/ 1067254 h 2231790"/>
              <a:gd name="connsiteX443" fmla="*/ 1122677 w 2070428"/>
              <a:gd name="connsiteY443" fmla="*/ 1011027 h 2231790"/>
              <a:gd name="connsiteX444" fmla="*/ 1125217 w 2070428"/>
              <a:gd name="connsiteY444" fmla="*/ 966186 h 2231790"/>
              <a:gd name="connsiteX445" fmla="*/ 1127757 w 2070428"/>
              <a:gd name="connsiteY445" fmla="*/ 936871 h 2231790"/>
              <a:gd name="connsiteX446" fmla="*/ 1130297 w 2070428"/>
              <a:gd name="connsiteY446" fmla="*/ 925596 h 2231790"/>
              <a:gd name="connsiteX447" fmla="*/ 1132837 w 2070428"/>
              <a:gd name="connsiteY447" fmla="*/ 933030 h 2231790"/>
              <a:gd name="connsiteX448" fmla="*/ 1135377 w 2070428"/>
              <a:gd name="connsiteY448" fmla="*/ 957978 h 2231790"/>
              <a:gd name="connsiteX449" fmla="*/ 1137917 w 2070428"/>
              <a:gd name="connsiteY449" fmla="*/ 997543 h 2231790"/>
              <a:gd name="connsiteX450" fmla="*/ 1140457 w 2070428"/>
              <a:gd name="connsiteY450" fmla="*/ 1047455 h 2231790"/>
              <a:gd name="connsiteX451" fmla="*/ 1142997 w 2070428"/>
              <a:gd name="connsiteY451" fmla="*/ 1102537 h 2231790"/>
              <a:gd name="connsiteX452" fmla="*/ 1145537 w 2070428"/>
              <a:gd name="connsiteY452" fmla="*/ 1157241 h 2231790"/>
              <a:gd name="connsiteX453" fmla="*/ 1148077 w 2070428"/>
              <a:gd name="connsiteY453" fmla="*/ 1206216 h 2231790"/>
              <a:gd name="connsiteX454" fmla="*/ 1150616 w 2070428"/>
              <a:gd name="connsiteY454" fmla="*/ 1244836 h 2231790"/>
              <a:gd name="connsiteX455" fmla="*/ 1153156 w 2070428"/>
              <a:gd name="connsiteY455" fmla="*/ 1269640 h 2231790"/>
              <a:gd name="connsiteX456" fmla="*/ 1155696 w 2070428"/>
              <a:gd name="connsiteY456" fmla="*/ 1278649 h 2231790"/>
              <a:gd name="connsiteX457" fmla="*/ 1158236 w 2070428"/>
              <a:gd name="connsiteY457" fmla="*/ 1271513 h 2231790"/>
              <a:gd name="connsiteX458" fmla="*/ 1160776 w 2070428"/>
              <a:gd name="connsiteY458" fmla="*/ 1249494 h 2231790"/>
              <a:gd name="connsiteX459" fmla="*/ 1163316 w 2070428"/>
              <a:gd name="connsiteY459" fmla="*/ 1215290 h 2231790"/>
              <a:gd name="connsiteX460" fmla="*/ 1165856 w 2070428"/>
              <a:gd name="connsiteY460" fmla="*/ 1172714 h 2231790"/>
              <a:gd name="connsiteX461" fmla="*/ 1168396 w 2070428"/>
              <a:gd name="connsiteY461" fmla="*/ 1126267 h 2231790"/>
              <a:gd name="connsiteX462" fmla="*/ 1170936 w 2070428"/>
              <a:gd name="connsiteY462" fmla="*/ 1080667 h 2231790"/>
              <a:gd name="connsiteX463" fmla="*/ 1173476 w 2070428"/>
              <a:gd name="connsiteY463" fmla="*/ 1040360 h 2231790"/>
              <a:gd name="connsiteX464" fmla="*/ 1176016 w 2070428"/>
              <a:gd name="connsiteY464" fmla="*/ 1009083 h 2231790"/>
              <a:gd name="connsiteX465" fmla="*/ 1178556 w 2070428"/>
              <a:gd name="connsiteY465" fmla="*/ 989516 h 2231790"/>
              <a:gd name="connsiteX466" fmla="*/ 1181096 w 2070428"/>
              <a:gd name="connsiteY466" fmla="*/ 983052 h 2231790"/>
              <a:gd name="connsiteX467" fmla="*/ 1183636 w 2070428"/>
              <a:gd name="connsiteY467" fmla="*/ 989709 h 2231790"/>
              <a:gd name="connsiteX468" fmla="*/ 1186176 w 2070428"/>
              <a:gd name="connsiteY468" fmla="*/ 1008192 h 2231790"/>
              <a:gd name="connsiteX469" fmla="*/ 1188716 w 2070428"/>
              <a:gd name="connsiteY469" fmla="*/ 1036079 h 2231790"/>
              <a:gd name="connsiteX470" fmla="*/ 1191256 w 2070428"/>
              <a:gd name="connsiteY470" fmla="*/ 1070123 h 2231790"/>
              <a:gd name="connsiteX471" fmla="*/ 1193796 w 2070428"/>
              <a:gd name="connsiteY471" fmla="*/ 1106622 h 2231790"/>
              <a:gd name="connsiteX472" fmla="*/ 1196336 w 2070428"/>
              <a:gd name="connsiteY472" fmla="*/ 1141825 h 2231790"/>
              <a:gd name="connsiteX473" fmla="*/ 1198876 w 2070428"/>
              <a:gd name="connsiteY473" fmla="*/ 1172314 h 2231790"/>
              <a:gd name="connsiteX474" fmla="*/ 1201416 w 2070428"/>
              <a:gd name="connsiteY474" fmla="*/ 1195347 h 2231790"/>
              <a:gd name="connsiteX475" fmla="*/ 1203956 w 2070428"/>
              <a:gd name="connsiteY475" fmla="*/ 1209101 h 2231790"/>
              <a:gd name="connsiteX476" fmla="*/ 1206496 w 2070428"/>
              <a:gd name="connsiteY476" fmla="*/ 1212810 h 2231790"/>
              <a:gd name="connsiteX477" fmla="*/ 1209036 w 2070428"/>
              <a:gd name="connsiteY477" fmla="*/ 1206790 h 2231790"/>
              <a:gd name="connsiteX478" fmla="*/ 1211576 w 2070428"/>
              <a:gd name="connsiteY478" fmla="*/ 1192335 h 2231790"/>
              <a:gd name="connsiteX479" fmla="*/ 1214116 w 2070428"/>
              <a:gd name="connsiteY479" fmla="*/ 1171524 h 2231790"/>
              <a:gd name="connsiteX480" fmla="*/ 1216655 w 2070428"/>
              <a:gd name="connsiteY480" fmla="*/ 1146951 h 2231790"/>
              <a:gd name="connsiteX481" fmla="*/ 1219195 w 2070428"/>
              <a:gd name="connsiteY481" fmla="*/ 1121413 h 2231790"/>
              <a:gd name="connsiteX482" fmla="*/ 1221735 w 2070428"/>
              <a:gd name="connsiteY482" fmla="*/ 1097595 h 2231790"/>
              <a:gd name="connsiteX483" fmla="*/ 1224275 w 2070428"/>
              <a:gd name="connsiteY483" fmla="*/ 1077788 h 2231790"/>
              <a:gd name="connsiteX484" fmla="*/ 1226815 w 2070428"/>
              <a:gd name="connsiteY484" fmla="*/ 1063663 h 2231790"/>
              <a:gd name="connsiteX485" fmla="*/ 1229355 w 2070428"/>
              <a:gd name="connsiteY485" fmla="*/ 1056136 h 2231790"/>
              <a:gd name="connsiteX486" fmla="*/ 1231895 w 2070428"/>
              <a:gd name="connsiteY486" fmla="*/ 1055317 h 2231790"/>
              <a:gd name="connsiteX487" fmla="*/ 1234435 w 2070428"/>
              <a:gd name="connsiteY487" fmla="*/ 1060568 h 2231790"/>
              <a:gd name="connsiteX488" fmla="*/ 1236975 w 2070428"/>
              <a:gd name="connsiteY488" fmla="*/ 1070626 h 2231790"/>
              <a:gd name="connsiteX489" fmla="*/ 1239515 w 2070428"/>
              <a:gd name="connsiteY489" fmla="*/ 1083810 h 2231790"/>
              <a:gd name="connsiteX490" fmla="*/ 1242055 w 2070428"/>
              <a:gd name="connsiteY490" fmla="*/ 1098249 h 2231790"/>
              <a:gd name="connsiteX491" fmla="*/ 1244595 w 2070428"/>
              <a:gd name="connsiteY491" fmla="*/ 1112125 h 2231790"/>
              <a:gd name="connsiteX492" fmla="*/ 1247135 w 2070428"/>
              <a:gd name="connsiteY492" fmla="*/ 1123895 h 2231790"/>
              <a:gd name="connsiteX493" fmla="*/ 1249675 w 2070428"/>
              <a:gd name="connsiteY493" fmla="*/ 1132457 h 2231790"/>
              <a:gd name="connsiteX494" fmla="*/ 1252215 w 2070428"/>
              <a:gd name="connsiteY494" fmla="*/ 1137258 h 2231790"/>
              <a:gd name="connsiteX495" fmla="*/ 1254755 w 2070428"/>
              <a:gd name="connsiteY495" fmla="*/ 1138319 h 2231790"/>
              <a:gd name="connsiteX496" fmla="*/ 1257295 w 2070428"/>
              <a:gd name="connsiteY496" fmla="*/ 1136186 h 2231790"/>
              <a:gd name="connsiteX497" fmla="*/ 1259835 w 2070428"/>
              <a:gd name="connsiteY497" fmla="*/ 1131812 h 2231790"/>
              <a:gd name="connsiteX498" fmla="*/ 1262375 w 2070428"/>
              <a:gd name="connsiteY498" fmla="*/ 1126392 h 2231790"/>
              <a:gd name="connsiteX499" fmla="*/ 1264915 w 2070428"/>
              <a:gd name="connsiteY499" fmla="*/ 1121170 h 2231790"/>
              <a:gd name="connsiteX500" fmla="*/ 1267455 w 2070428"/>
              <a:gd name="connsiteY500" fmla="*/ 1117243 h 2231790"/>
              <a:gd name="connsiteX501" fmla="*/ 2070428 w 2070428"/>
              <a:gd name="connsiteY501" fmla="*/ 1114382 h 223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Lst>
            <a:rect l="l" t="t" r="r" b="b"/>
            <a:pathLst>
              <a:path w="2070428"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cubicBezTo>
                  <a:pt x="49107" y="1068141"/>
                  <a:pt x="49953" y="1091353"/>
                  <a:pt x="50800" y="1114565"/>
                </a:cubicBezTo>
                <a:cubicBezTo>
                  <a:pt x="51646" y="1140207"/>
                  <a:pt x="52493" y="1165848"/>
                  <a:pt x="53339" y="1191490"/>
                </a:cubicBezTo>
                <a:lnTo>
                  <a:pt x="55880" y="1267811"/>
                </a:lnTo>
                <a:cubicBezTo>
                  <a:pt x="56726" y="1290216"/>
                  <a:pt x="57573" y="1312622"/>
                  <a:pt x="58419" y="1335027"/>
                </a:cubicBezTo>
                <a:lnTo>
                  <a:pt x="60960" y="1384963"/>
                </a:lnTo>
                <a:lnTo>
                  <a:pt x="63500" y="1410734"/>
                </a:lnTo>
                <a:lnTo>
                  <a:pt x="66039" y="1407611"/>
                </a:lnTo>
                <a:lnTo>
                  <a:pt x="68580" y="1373708"/>
                </a:lnTo>
                <a:cubicBezTo>
                  <a:pt x="69426" y="1352597"/>
                  <a:pt x="70273" y="1331487"/>
                  <a:pt x="71119" y="1310376"/>
                </a:cubicBezTo>
                <a:cubicBezTo>
                  <a:pt x="71966" y="1281005"/>
                  <a:pt x="72812" y="1251633"/>
                  <a:pt x="73659" y="1222262"/>
                </a:cubicBezTo>
                <a:lnTo>
                  <a:pt x="76200" y="1117006"/>
                </a:lnTo>
                <a:cubicBezTo>
                  <a:pt x="77046" y="1079532"/>
                  <a:pt x="77893" y="1042058"/>
                  <a:pt x="78739" y="1004584"/>
                </a:cubicBezTo>
                <a:lnTo>
                  <a:pt x="81280" y="896360"/>
                </a:lnTo>
                <a:cubicBezTo>
                  <a:pt x="82126" y="865550"/>
                  <a:pt x="82973" y="834741"/>
                  <a:pt x="83819" y="803931"/>
                </a:cubicBezTo>
                <a:cubicBezTo>
                  <a:pt x="84666" y="781917"/>
                  <a:pt x="85512" y="759903"/>
                  <a:pt x="86359" y="737889"/>
                </a:cubicBezTo>
                <a:lnTo>
                  <a:pt x="88900" y="706633"/>
                </a:lnTo>
                <a:lnTo>
                  <a:pt x="91439" y="715350"/>
                </a:lnTo>
                <a:lnTo>
                  <a:pt x="93979" y="765297"/>
                </a:lnTo>
                <a:cubicBezTo>
                  <a:pt x="94826" y="794691"/>
                  <a:pt x="95672" y="824084"/>
                  <a:pt x="96519" y="853478"/>
                </a:cubicBezTo>
                <a:cubicBezTo>
                  <a:pt x="97366" y="893234"/>
                  <a:pt x="98212" y="932989"/>
                  <a:pt x="99059" y="972745"/>
                </a:cubicBezTo>
                <a:lnTo>
                  <a:pt x="101600" y="1112365"/>
                </a:lnTo>
                <a:cubicBezTo>
                  <a:pt x="102446" y="1161236"/>
                  <a:pt x="103293" y="1210107"/>
                  <a:pt x="104139" y="1258978"/>
                </a:cubicBezTo>
                <a:cubicBezTo>
                  <a:pt x="104986" y="1305280"/>
                  <a:pt x="105832" y="1351581"/>
                  <a:pt x="106679" y="1397883"/>
                </a:cubicBezTo>
                <a:cubicBezTo>
                  <a:pt x="107526" y="1436762"/>
                  <a:pt x="108372" y="1475641"/>
                  <a:pt x="109219" y="1514520"/>
                </a:cubicBezTo>
                <a:cubicBezTo>
                  <a:pt x="110066" y="1541677"/>
                  <a:pt x="110912" y="1568833"/>
                  <a:pt x="111759" y="1595990"/>
                </a:cubicBezTo>
                <a:lnTo>
                  <a:pt x="114300" y="1632475"/>
                </a:lnTo>
                <a:lnTo>
                  <a:pt x="116839" y="1618377"/>
                </a:lnTo>
                <a:lnTo>
                  <a:pt x="119379" y="1553071"/>
                </a:lnTo>
                <a:cubicBezTo>
                  <a:pt x="120226" y="1515766"/>
                  <a:pt x="121072" y="1478462"/>
                  <a:pt x="121919" y="1441157"/>
                </a:cubicBezTo>
                <a:cubicBezTo>
                  <a:pt x="122766" y="1391500"/>
                  <a:pt x="123612" y="1341843"/>
                  <a:pt x="124459" y="1292186"/>
                </a:cubicBezTo>
                <a:cubicBezTo>
                  <a:pt x="125306" y="1234743"/>
                  <a:pt x="126152" y="1177300"/>
                  <a:pt x="126999" y="1119857"/>
                </a:cubicBezTo>
                <a:cubicBezTo>
                  <a:pt x="127846" y="1060156"/>
                  <a:pt x="128692" y="1000456"/>
                  <a:pt x="129539" y="940755"/>
                </a:cubicBezTo>
                <a:cubicBezTo>
                  <a:pt x="130386" y="884752"/>
                  <a:pt x="131232" y="828750"/>
                  <a:pt x="132079" y="772747"/>
                </a:cubicBezTo>
                <a:cubicBezTo>
                  <a:pt x="132926" y="726229"/>
                  <a:pt x="133772" y="679711"/>
                  <a:pt x="134619" y="633193"/>
                </a:cubicBezTo>
                <a:cubicBezTo>
                  <a:pt x="135466" y="601179"/>
                  <a:pt x="136312" y="569165"/>
                  <a:pt x="137159" y="537151"/>
                </a:cubicBezTo>
                <a:lnTo>
                  <a:pt x="139699" y="495758"/>
                </a:lnTo>
                <a:lnTo>
                  <a:pt x="142239" y="514966"/>
                </a:lnTo>
                <a:cubicBezTo>
                  <a:pt x="143086" y="541568"/>
                  <a:pt x="143932" y="568170"/>
                  <a:pt x="144779" y="594772"/>
                </a:cubicBezTo>
                <a:cubicBezTo>
                  <a:pt x="145626" y="639527"/>
                  <a:pt x="146472" y="684281"/>
                  <a:pt x="147319" y="729036"/>
                </a:cubicBezTo>
                <a:cubicBezTo>
                  <a:pt x="148166" y="787998"/>
                  <a:pt x="149012" y="846959"/>
                  <a:pt x="149859" y="905921"/>
                </a:cubicBezTo>
                <a:cubicBezTo>
                  <a:pt x="150706" y="973590"/>
                  <a:pt x="151552" y="1041260"/>
                  <a:pt x="152399" y="1108929"/>
                </a:cubicBezTo>
                <a:cubicBezTo>
                  <a:pt x="153246" y="1178768"/>
                  <a:pt x="154092" y="1248606"/>
                  <a:pt x="154939" y="1318445"/>
                </a:cubicBezTo>
                <a:cubicBezTo>
                  <a:pt x="155786" y="1383511"/>
                  <a:pt x="156632" y="1448577"/>
                  <a:pt x="157479" y="1513643"/>
                </a:cubicBezTo>
                <a:cubicBezTo>
                  <a:pt x="158326" y="1567282"/>
                  <a:pt x="159172" y="1620920"/>
                  <a:pt x="160019" y="1674559"/>
                </a:cubicBezTo>
                <a:cubicBezTo>
                  <a:pt x="160866" y="1711087"/>
                  <a:pt x="161712" y="1747616"/>
                  <a:pt x="162559" y="1784144"/>
                </a:cubicBezTo>
                <a:lnTo>
                  <a:pt x="165099" y="1830065"/>
                </a:lnTo>
                <a:lnTo>
                  <a:pt x="167639" y="1806072"/>
                </a:lnTo>
                <a:cubicBezTo>
                  <a:pt x="168486" y="1774976"/>
                  <a:pt x="169332" y="1743881"/>
                  <a:pt x="170179" y="1712785"/>
                </a:cubicBezTo>
                <a:cubicBezTo>
                  <a:pt x="171026" y="1661125"/>
                  <a:pt x="171872" y="1609464"/>
                  <a:pt x="172719" y="1557804"/>
                </a:cubicBezTo>
                <a:cubicBezTo>
                  <a:pt x="173566" y="1490239"/>
                  <a:pt x="174412" y="1422673"/>
                  <a:pt x="175259" y="1355108"/>
                </a:cubicBezTo>
                <a:cubicBezTo>
                  <a:pt x="176106" y="1278004"/>
                  <a:pt x="176952" y="1200900"/>
                  <a:pt x="177799" y="1123796"/>
                </a:cubicBezTo>
                <a:cubicBezTo>
                  <a:pt x="178646" y="1044625"/>
                  <a:pt x="179492" y="965455"/>
                  <a:pt x="180339" y="886284"/>
                </a:cubicBezTo>
                <a:cubicBezTo>
                  <a:pt x="181186" y="812896"/>
                  <a:pt x="182032" y="739507"/>
                  <a:pt x="182879" y="666119"/>
                </a:cubicBezTo>
                <a:cubicBezTo>
                  <a:pt x="183726" y="605959"/>
                  <a:pt x="184572" y="545798"/>
                  <a:pt x="185419" y="485638"/>
                </a:cubicBezTo>
                <a:cubicBezTo>
                  <a:pt x="186266" y="444990"/>
                  <a:pt x="187112" y="404341"/>
                  <a:pt x="187959" y="363693"/>
                </a:cubicBezTo>
                <a:lnTo>
                  <a:pt x="190499" y="313682"/>
                </a:lnTo>
                <a:lnTo>
                  <a:pt x="193039" y="342089"/>
                </a:lnTo>
                <a:cubicBezTo>
                  <a:pt x="193886" y="377290"/>
                  <a:pt x="194732" y="412491"/>
                  <a:pt x="195579" y="447692"/>
                </a:cubicBezTo>
                <a:cubicBezTo>
                  <a:pt x="196426" y="505638"/>
                  <a:pt x="197272" y="563584"/>
                  <a:pt x="198119" y="621530"/>
                </a:cubicBezTo>
                <a:cubicBezTo>
                  <a:pt x="198966" y="696904"/>
                  <a:pt x="199812" y="772278"/>
                  <a:pt x="200659" y="847652"/>
                </a:cubicBezTo>
                <a:cubicBezTo>
                  <a:pt x="201506" y="933295"/>
                  <a:pt x="202352" y="1018939"/>
                  <a:pt x="203199" y="1104582"/>
                </a:cubicBezTo>
                <a:cubicBezTo>
                  <a:pt x="204046" y="1192176"/>
                  <a:pt x="204892" y="1279770"/>
                  <a:pt x="205739" y="1367364"/>
                </a:cubicBezTo>
                <a:cubicBezTo>
                  <a:pt x="206586" y="1448242"/>
                  <a:pt x="207432" y="1529121"/>
                  <a:pt x="208279" y="1609999"/>
                </a:cubicBezTo>
                <a:cubicBezTo>
                  <a:pt x="209126" y="1676009"/>
                  <a:pt x="209972" y="1742019"/>
                  <a:pt x="210819" y="1808029"/>
                </a:cubicBezTo>
                <a:cubicBezTo>
                  <a:pt x="211666" y="1852356"/>
                  <a:pt x="212512" y="1896682"/>
                  <a:pt x="213359" y="1941009"/>
                </a:cubicBezTo>
                <a:lnTo>
                  <a:pt x="215899" y="1994622"/>
                </a:lnTo>
                <a:lnTo>
                  <a:pt x="218439" y="1962214"/>
                </a:lnTo>
                <a:cubicBezTo>
                  <a:pt x="219286" y="1923337"/>
                  <a:pt x="220132" y="1884461"/>
                  <a:pt x="220979" y="1845584"/>
                </a:cubicBezTo>
                <a:cubicBezTo>
                  <a:pt x="221826" y="1782037"/>
                  <a:pt x="222672" y="1718490"/>
                  <a:pt x="223519" y="1654943"/>
                </a:cubicBezTo>
                <a:cubicBezTo>
                  <a:pt x="224366" y="1572637"/>
                  <a:pt x="225212" y="1490331"/>
                  <a:pt x="226059" y="1408025"/>
                </a:cubicBezTo>
                <a:lnTo>
                  <a:pt x="228600" y="1128434"/>
                </a:lnTo>
                <a:cubicBezTo>
                  <a:pt x="229446" y="1033416"/>
                  <a:pt x="230293" y="938397"/>
                  <a:pt x="231139" y="843379"/>
                </a:cubicBezTo>
                <a:cubicBezTo>
                  <a:pt x="231986" y="755924"/>
                  <a:pt x="232832" y="668469"/>
                  <a:pt x="233679" y="581014"/>
                </a:cubicBezTo>
                <a:cubicBezTo>
                  <a:pt x="234526" y="509891"/>
                  <a:pt x="235372" y="438767"/>
                  <a:pt x="236219" y="367644"/>
                </a:cubicBezTo>
                <a:lnTo>
                  <a:pt x="238760" y="225078"/>
                </a:lnTo>
                <a:lnTo>
                  <a:pt x="241300" y="168398"/>
                </a:lnTo>
                <a:lnTo>
                  <a:pt x="243839" y="204361"/>
                </a:lnTo>
                <a:lnTo>
                  <a:pt x="246380" y="330619"/>
                </a:lnTo>
                <a:cubicBezTo>
                  <a:pt x="247227" y="399025"/>
                  <a:pt x="248073" y="467430"/>
                  <a:pt x="248920" y="535836"/>
                </a:cubicBezTo>
                <a:cubicBezTo>
                  <a:pt x="249767" y="624126"/>
                  <a:pt x="250613" y="712416"/>
                  <a:pt x="251460" y="800706"/>
                </a:cubicBezTo>
                <a:cubicBezTo>
                  <a:pt x="252307" y="900394"/>
                  <a:pt x="253153" y="1000081"/>
                  <a:pt x="254000" y="1099769"/>
                </a:cubicBezTo>
                <a:cubicBezTo>
                  <a:pt x="254847" y="1201137"/>
                  <a:pt x="255693" y="1302504"/>
                  <a:pt x="256540" y="1403872"/>
                </a:cubicBezTo>
                <a:cubicBezTo>
                  <a:pt x="257387" y="1496923"/>
                  <a:pt x="258233" y="1589975"/>
                  <a:pt x="259080" y="1683026"/>
                </a:cubicBezTo>
                <a:cubicBezTo>
                  <a:pt x="259927" y="1758475"/>
                  <a:pt x="260773" y="1833923"/>
                  <a:pt x="261620" y="1909372"/>
                </a:cubicBezTo>
                <a:cubicBezTo>
                  <a:pt x="262467" y="1959573"/>
                  <a:pt x="263313" y="2009773"/>
                  <a:pt x="264160" y="2059974"/>
                </a:cubicBezTo>
                <a:lnTo>
                  <a:pt x="266700" y="2119153"/>
                </a:lnTo>
                <a:lnTo>
                  <a:pt x="269240" y="2080114"/>
                </a:lnTo>
                <a:cubicBezTo>
                  <a:pt x="270087" y="2035315"/>
                  <a:pt x="270933" y="1990515"/>
                  <a:pt x="271780" y="1945716"/>
                </a:cubicBezTo>
                <a:cubicBezTo>
                  <a:pt x="272627" y="1873238"/>
                  <a:pt x="273473" y="1800761"/>
                  <a:pt x="274320" y="1728283"/>
                </a:cubicBezTo>
                <a:cubicBezTo>
                  <a:pt x="275167" y="1635014"/>
                  <a:pt x="276013" y="1541745"/>
                  <a:pt x="276860" y="1448476"/>
                </a:cubicBezTo>
                <a:cubicBezTo>
                  <a:pt x="277707" y="1343422"/>
                  <a:pt x="278553" y="1238369"/>
                  <a:pt x="279400" y="1133315"/>
                </a:cubicBezTo>
                <a:cubicBezTo>
                  <a:pt x="280247" y="1026733"/>
                  <a:pt x="281093" y="920151"/>
                  <a:pt x="281940" y="813569"/>
                </a:cubicBezTo>
                <a:cubicBezTo>
                  <a:pt x="282787" y="715955"/>
                  <a:pt x="283633" y="618342"/>
                  <a:pt x="284480" y="520728"/>
                </a:cubicBezTo>
                <a:cubicBezTo>
                  <a:pt x="285327" y="441784"/>
                  <a:pt x="286173" y="362840"/>
                  <a:pt x="287020" y="283896"/>
                </a:cubicBezTo>
                <a:cubicBezTo>
                  <a:pt x="287867" y="231558"/>
                  <a:pt x="288713" y="179221"/>
                  <a:pt x="289560" y="126883"/>
                </a:cubicBezTo>
                <a:lnTo>
                  <a:pt x="292100" y="65803"/>
                </a:lnTo>
                <a:lnTo>
                  <a:pt x="294640" y="107420"/>
                </a:lnTo>
                <a:cubicBezTo>
                  <a:pt x="295487" y="154414"/>
                  <a:pt x="296333" y="201409"/>
                  <a:pt x="297180" y="248403"/>
                </a:cubicBezTo>
                <a:cubicBezTo>
                  <a:pt x="298027" y="324130"/>
                  <a:pt x="298873" y="399858"/>
                  <a:pt x="299720" y="475585"/>
                </a:cubicBezTo>
                <a:cubicBezTo>
                  <a:pt x="300567" y="572787"/>
                  <a:pt x="301413" y="669989"/>
                  <a:pt x="302260" y="767191"/>
                </a:cubicBezTo>
                <a:cubicBezTo>
                  <a:pt x="303107" y="876440"/>
                  <a:pt x="303953" y="985689"/>
                  <a:pt x="304800" y="1094938"/>
                </a:cubicBezTo>
                <a:cubicBezTo>
                  <a:pt x="305647" y="1205555"/>
                  <a:pt x="306493" y="1316173"/>
                  <a:pt x="307340" y="1426790"/>
                </a:cubicBezTo>
                <a:cubicBezTo>
                  <a:pt x="308187" y="1527893"/>
                  <a:pt x="309033" y="1628997"/>
                  <a:pt x="309880" y="1730100"/>
                </a:cubicBezTo>
                <a:cubicBezTo>
                  <a:pt x="310727" y="1811680"/>
                  <a:pt x="311573" y="1893259"/>
                  <a:pt x="312420" y="1974839"/>
                </a:cubicBezTo>
                <a:cubicBezTo>
                  <a:pt x="313267" y="2028752"/>
                  <a:pt x="314113" y="2082666"/>
                  <a:pt x="314960" y="2136579"/>
                </a:cubicBezTo>
                <a:cubicBezTo>
                  <a:pt x="315807" y="2157366"/>
                  <a:pt x="316653" y="2178154"/>
                  <a:pt x="317500" y="2198941"/>
                </a:cubicBezTo>
                <a:lnTo>
                  <a:pt x="320040" y="2155259"/>
                </a:lnTo>
                <a:cubicBezTo>
                  <a:pt x="320887" y="2106603"/>
                  <a:pt x="321733" y="2057946"/>
                  <a:pt x="322580" y="2009290"/>
                </a:cubicBezTo>
                <a:cubicBezTo>
                  <a:pt x="323427" y="1931158"/>
                  <a:pt x="324273" y="1853025"/>
                  <a:pt x="325120" y="1774893"/>
                </a:cubicBezTo>
                <a:cubicBezTo>
                  <a:pt x="325967" y="1674833"/>
                  <a:pt x="326813" y="1574772"/>
                  <a:pt x="327660" y="1474712"/>
                </a:cubicBezTo>
                <a:cubicBezTo>
                  <a:pt x="328507" y="1362466"/>
                  <a:pt x="329353" y="1250221"/>
                  <a:pt x="330200" y="1137975"/>
                </a:cubicBezTo>
                <a:cubicBezTo>
                  <a:pt x="331047" y="1024530"/>
                  <a:pt x="331893" y="911084"/>
                  <a:pt x="332740" y="797639"/>
                </a:cubicBezTo>
                <a:cubicBezTo>
                  <a:pt x="333587" y="694142"/>
                  <a:pt x="334433" y="590646"/>
                  <a:pt x="335280" y="487149"/>
                </a:cubicBezTo>
                <a:cubicBezTo>
                  <a:pt x="336127" y="403812"/>
                  <a:pt x="336973" y="320474"/>
                  <a:pt x="337820" y="237137"/>
                </a:cubicBezTo>
                <a:cubicBezTo>
                  <a:pt x="338667" y="182221"/>
                  <a:pt x="339513" y="127304"/>
                  <a:pt x="340360" y="72388"/>
                </a:cubicBezTo>
                <a:lnTo>
                  <a:pt x="342900" y="9374"/>
                </a:lnTo>
                <a:lnTo>
                  <a:pt x="345440" y="54600"/>
                </a:lnTo>
                <a:cubicBezTo>
                  <a:pt x="346287" y="104378"/>
                  <a:pt x="347133" y="154156"/>
                  <a:pt x="347980" y="203934"/>
                </a:cubicBezTo>
                <a:cubicBezTo>
                  <a:pt x="348827" y="283616"/>
                  <a:pt x="349673" y="363297"/>
                  <a:pt x="350520" y="442979"/>
                </a:cubicBezTo>
                <a:cubicBezTo>
                  <a:pt x="351367" y="544811"/>
                  <a:pt x="352213" y="646644"/>
                  <a:pt x="353060" y="748476"/>
                </a:cubicBezTo>
                <a:cubicBezTo>
                  <a:pt x="353907" y="862506"/>
                  <a:pt x="354753" y="976537"/>
                  <a:pt x="355600" y="1090567"/>
                </a:cubicBezTo>
                <a:cubicBezTo>
                  <a:pt x="356447" y="1205622"/>
                  <a:pt x="357293" y="1320678"/>
                  <a:pt x="358140" y="1435733"/>
                </a:cubicBezTo>
                <a:cubicBezTo>
                  <a:pt x="358987" y="1540519"/>
                  <a:pt x="359833" y="1645304"/>
                  <a:pt x="360680" y="1750090"/>
                </a:cubicBezTo>
                <a:cubicBezTo>
                  <a:pt x="361527" y="1834302"/>
                  <a:pt x="362373" y="1918513"/>
                  <a:pt x="363220" y="2002725"/>
                </a:cubicBezTo>
                <a:cubicBezTo>
                  <a:pt x="364067" y="2058069"/>
                  <a:pt x="364913" y="2113413"/>
                  <a:pt x="365760" y="2168757"/>
                </a:cubicBezTo>
                <a:lnTo>
                  <a:pt x="368300" y="2231789"/>
                </a:lnTo>
                <a:lnTo>
                  <a:pt x="370840" y="2185538"/>
                </a:lnTo>
                <a:cubicBezTo>
                  <a:pt x="371687" y="2135179"/>
                  <a:pt x="372533" y="2084820"/>
                  <a:pt x="373380" y="2034461"/>
                </a:cubicBezTo>
                <a:cubicBezTo>
                  <a:pt x="374227" y="1954084"/>
                  <a:pt x="375073" y="1873707"/>
                  <a:pt x="375920" y="1793330"/>
                </a:cubicBezTo>
                <a:cubicBezTo>
                  <a:pt x="376767" y="1690810"/>
                  <a:pt x="377613" y="1588290"/>
                  <a:pt x="378460" y="1485770"/>
                </a:cubicBezTo>
                <a:cubicBezTo>
                  <a:pt x="379307" y="1371162"/>
                  <a:pt x="380153" y="1256553"/>
                  <a:pt x="381000" y="1141945"/>
                </a:cubicBezTo>
                <a:cubicBezTo>
                  <a:pt x="381847" y="1026491"/>
                  <a:pt x="382693" y="911037"/>
                  <a:pt x="383540" y="795583"/>
                </a:cubicBezTo>
                <a:cubicBezTo>
                  <a:pt x="384387" y="690607"/>
                  <a:pt x="385233" y="585630"/>
                  <a:pt x="386080" y="480654"/>
                </a:cubicBezTo>
                <a:cubicBezTo>
                  <a:pt x="386927" y="396444"/>
                  <a:pt x="387773" y="312235"/>
                  <a:pt x="388620" y="228025"/>
                </a:cubicBezTo>
                <a:cubicBezTo>
                  <a:pt x="389467" y="172824"/>
                  <a:pt x="390313" y="117622"/>
                  <a:pt x="391160" y="62421"/>
                </a:cubicBezTo>
                <a:lnTo>
                  <a:pt x="393700" y="0"/>
                </a:lnTo>
                <a:lnTo>
                  <a:pt x="396240" y="46764"/>
                </a:lnTo>
                <a:cubicBezTo>
                  <a:pt x="397087" y="97171"/>
                  <a:pt x="397933" y="147577"/>
                  <a:pt x="398780" y="197984"/>
                </a:cubicBezTo>
                <a:cubicBezTo>
                  <a:pt x="399627" y="278215"/>
                  <a:pt x="400473" y="358447"/>
                  <a:pt x="401320" y="438678"/>
                </a:cubicBezTo>
                <a:cubicBezTo>
                  <a:pt x="402167" y="540820"/>
                  <a:pt x="403013" y="642961"/>
                  <a:pt x="403860" y="745103"/>
                </a:cubicBezTo>
                <a:cubicBezTo>
                  <a:pt x="404707" y="859103"/>
                  <a:pt x="405553" y="973104"/>
                  <a:pt x="406400" y="1087104"/>
                </a:cubicBezTo>
                <a:cubicBezTo>
                  <a:pt x="407247" y="1201768"/>
                  <a:pt x="408093" y="1316431"/>
                  <a:pt x="408940" y="1431095"/>
                </a:cubicBezTo>
                <a:cubicBezTo>
                  <a:pt x="409787" y="1535187"/>
                  <a:pt x="410633" y="1639278"/>
                  <a:pt x="411480" y="1743370"/>
                </a:cubicBezTo>
                <a:cubicBezTo>
                  <a:pt x="412327" y="1826720"/>
                  <a:pt x="413173" y="1910069"/>
                  <a:pt x="414020" y="1993419"/>
                </a:cubicBezTo>
                <a:cubicBezTo>
                  <a:pt x="414867" y="2047920"/>
                  <a:pt x="415713" y="2102421"/>
                  <a:pt x="416560" y="2156922"/>
                </a:cubicBezTo>
                <a:lnTo>
                  <a:pt x="419100" y="2218119"/>
                </a:lnTo>
                <a:lnTo>
                  <a:pt x="421640" y="2171341"/>
                </a:lnTo>
                <a:cubicBezTo>
                  <a:pt x="422487" y="2121405"/>
                  <a:pt x="423333" y="2071468"/>
                  <a:pt x="424180" y="2021532"/>
                </a:cubicBezTo>
                <a:cubicBezTo>
                  <a:pt x="425027" y="1942263"/>
                  <a:pt x="425873" y="1862995"/>
                  <a:pt x="426720" y="1783726"/>
                </a:cubicBezTo>
                <a:cubicBezTo>
                  <a:pt x="427567" y="1682997"/>
                  <a:pt x="428413" y="1582268"/>
                  <a:pt x="429260" y="1481539"/>
                </a:cubicBezTo>
                <a:cubicBezTo>
                  <a:pt x="430107" y="1369295"/>
                  <a:pt x="430953" y="1257051"/>
                  <a:pt x="431800" y="1144807"/>
                </a:cubicBezTo>
                <a:cubicBezTo>
                  <a:pt x="432647" y="1032083"/>
                  <a:pt x="433493" y="919359"/>
                  <a:pt x="434340" y="806635"/>
                </a:cubicBezTo>
                <a:cubicBezTo>
                  <a:pt x="435187" y="704467"/>
                  <a:pt x="436033" y="602298"/>
                  <a:pt x="436880" y="500130"/>
                </a:cubicBezTo>
                <a:cubicBezTo>
                  <a:pt x="437727" y="418467"/>
                  <a:pt x="438573" y="336805"/>
                  <a:pt x="439420" y="255142"/>
                </a:cubicBezTo>
                <a:cubicBezTo>
                  <a:pt x="440267" y="201878"/>
                  <a:pt x="441113" y="148615"/>
                  <a:pt x="441960" y="95351"/>
                </a:cubicBezTo>
                <a:lnTo>
                  <a:pt x="444500" y="35968"/>
                </a:lnTo>
                <a:lnTo>
                  <a:pt x="447040" y="82282"/>
                </a:lnTo>
                <a:cubicBezTo>
                  <a:pt x="447887" y="131252"/>
                  <a:pt x="448733" y="180221"/>
                  <a:pt x="449580" y="229191"/>
                </a:cubicBezTo>
                <a:cubicBezTo>
                  <a:pt x="450427" y="306715"/>
                  <a:pt x="451273" y="384238"/>
                  <a:pt x="452120" y="461762"/>
                </a:cubicBezTo>
                <a:cubicBezTo>
                  <a:pt x="452967" y="560091"/>
                  <a:pt x="453813" y="658420"/>
                  <a:pt x="454660" y="756749"/>
                </a:cubicBezTo>
                <a:cubicBezTo>
                  <a:pt x="455507" y="866141"/>
                  <a:pt x="456353" y="975534"/>
                  <a:pt x="457200" y="1084926"/>
                </a:cubicBezTo>
                <a:cubicBezTo>
                  <a:pt x="458047" y="1194615"/>
                  <a:pt x="458893" y="1304304"/>
                  <a:pt x="459740" y="1413993"/>
                </a:cubicBezTo>
                <a:cubicBezTo>
                  <a:pt x="460587" y="1513251"/>
                  <a:pt x="461433" y="1612508"/>
                  <a:pt x="462280" y="1711766"/>
                </a:cubicBezTo>
                <a:cubicBezTo>
                  <a:pt x="463127" y="1790956"/>
                  <a:pt x="463973" y="1870147"/>
                  <a:pt x="464820" y="1949337"/>
                </a:cubicBezTo>
                <a:cubicBezTo>
                  <a:pt x="465667" y="2000855"/>
                  <a:pt x="466513" y="2052372"/>
                  <a:pt x="467360" y="2103890"/>
                </a:cubicBezTo>
                <a:lnTo>
                  <a:pt x="469900" y="2160901"/>
                </a:lnTo>
                <a:lnTo>
                  <a:pt x="472440" y="2115504"/>
                </a:lnTo>
                <a:cubicBezTo>
                  <a:pt x="473287" y="2067969"/>
                  <a:pt x="474133" y="2020434"/>
                  <a:pt x="474980" y="1972899"/>
                </a:cubicBezTo>
                <a:cubicBezTo>
                  <a:pt x="475827" y="1897856"/>
                  <a:pt x="476673" y="1822814"/>
                  <a:pt x="477520" y="1747771"/>
                </a:cubicBezTo>
                <a:lnTo>
                  <a:pt x="480061" y="1462771"/>
                </a:lnTo>
                <a:cubicBezTo>
                  <a:pt x="480907" y="1357258"/>
                  <a:pt x="481754" y="1251745"/>
                  <a:pt x="482600" y="1146232"/>
                </a:cubicBezTo>
                <a:cubicBezTo>
                  <a:pt x="483447" y="1040603"/>
                  <a:pt x="484293" y="934974"/>
                  <a:pt x="485140" y="829345"/>
                </a:cubicBezTo>
                <a:cubicBezTo>
                  <a:pt x="485987" y="733921"/>
                  <a:pt x="486833" y="638498"/>
                  <a:pt x="487680" y="543074"/>
                </a:cubicBezTo>
                <a:cubicBezTo>
                  <a:pt x="488527" y="467089"/>
                  <a:pt x="489373" y="391104"/>
                  <a:pt x="490220" y="315119"/>
                </a:cubicBezTo>
                <a:lnTo>
                  <a:pt x="492761" y="167225"/>
                </a:lnTo>
                <a:lnTo>
                  <a:pt x="495300" y="113105"/>
                </a:lnTo>
                <a:lnTo>
                  <a:pt x="497840" y="157165"/>
                </a:lnTo>
                <a:lnTo>
                  <a:pt x="500381" y="294162"/>
                </a:lnTo>
                <a:cubicBezTo>
                  <a:pt x="501228" y="366043"/>
                  <a:pt x="502074" y="437923"/>
                  <a:pt x="502921" y="509804"/>
                </a:cubicBezTo>
                <a:cubicBezTo>
                  <a:pt x="503768" y="600618"/>
                  <a:pt x="504614" y="691432"/>
                  <a:pt x="505461" y="782246"/>
                </a:cubicBezTo>
                <a:cubicBezTo>
                  <a:pt x="506307" y="882933"/>
                  <a:pt x="507154" y="983619"/>
                  <a:pt x="508000" y="1084306"/>
                </a:cubicBezTo>
                <a:cubicBezTo>
                  <a:pt x="508847" y="1184932"/>
                  <a:pt x="509693" y="1285558"/>
                  <a:pt x="510540" y="1386184"/>
                </a:cubicBezTo>
                <a:lnTo>
                  <a:pt x="513081" y="1658411"/>
                </a:lnTo>
                <a:cubicBezTo>
                  <a:pt x="513928" y="1730521"/>
                  <a:pt x="514774" y="1802630"/>
                  <a:pt x="515621" y="1874740"/>
                </a:cubicBezTo>
                <a:cubicBezTo>
                  <a:pt x="516468" y="1921386"/>
                  <a:pt x="517314" y="1968032"/>
                  <a:pt x="518161" y="2014678"/>
                </a:cubicBezTo>
                <a:lnTo>
                  <a:pt x="520701" y="2065436"/>
                </a:lnTo>
                <a:lnTo>
                  <a:pt x="523241" y="2023097"/>
                </a:lnTo>
                <a:cubicBezTo>
                  <a:pt x="524088" y="1979696"/>
                  <a:pt x="524934" y="1936294"/>
                  <a:pt x="525781" y="1892893"/>
                </a:cubicBezTo>
                <a:cubicBezTo>
                  <a:pt x="526628" y="1824792"/>
                  <a:pt x="527474" y="1756690"/>
                  <a:pt x="528321" y="1688589"/>
                </a:cubicBezTo>
                <a:cubicBezTo>
                  <a:pt x="529168" y="1602736"/>
                  <a:pt x="530014" y="1516884"/>
                  <a:pt x="530861" y="1431031"/>
                </a:cubicBezTo>
                <a:cubicBezTo>
                  <a:pt x="531708" y="1336024"/>
                  <a:pt x="532554" y="1241018"/>
                  <a:pt x="533401" y="1146011"/>
                </a:cubicBezTo>
                <a:cubicBezTo>
                  <a:pt x="534248" y="1051236"/>
                  <a:pt x="535094" y="956462"/>
                  <a:pt x="535941" y="861687"/>
                </a:cubicBezTo>
                <a:cubicBezTo>
                  <a:pt x="536788" y="776385"/>
                  <a:pt x="537634" y="691083"/>
                  <a:pt x="538481" y="605781"/>
                </a:cubicBezTo>
                <a:cubicBezTo>
                  <a:pt x="539328" y="538147"/>
                  <a:pt x="540174" y="470513"/>
                  <a:pt x="541021" y="402879"/>
                </a:cubicBezTo>
                <a:cubicBezTo>
                  <a:pt x="541868" y="359270"/>
                  <a:pt x="542714" y="315662"/>
                  <a:pt x="543561" y="272053"/>
                </a:cubicBezTo>
                <a:lnTo>
                  <a:pt x="546101" y="225072"/>
                </a:lnTo>
                <a:lnTo>
                  <a:pt x="548641" y="265346"/>
                </a:lnTo>
                <a:cubicBezTo>
                  <a:pt x="549488" y="306132"/>
                  <a:pt x="550334" y="346919"/>
                  <a:pt x="551181" y="387705"/>
                </a:cubicBezTo>
                <a:cubicBezTo>
                  <a:pt x="552028" y="451481"/>
                  <a:pt x="552874" y="515256"/>
                  <a:pt x="553721" y="579032"/>
                </a:cubicBezTo>
                <a:cubicBezTo>
                  <a:pt x="554568" y="659240"/>
                  <a:pt x="555414" y="739448"/>
                  <a:pt x="556261" y="819656"/>
                </a:cubicBezTo>
                <a:cubicBezTo>
                  <a:pt x="557108" y="908232"/>
                  <a:pt x="557954" y="996807"/>
                  <a:pt x="558801" y="1085383"/>
                </a:cubicBezTo>
                <a:cubicBezTo>
                  <a:pt x="559648" y="1173564"/>
                  <a:pt x="560494" y="1261746"/>
                  <a:pt x="561341" y="1349927"/>
                </a:cubicBezTo>
                <a:cubicBezTo>
                  <a:pt x="562188" y="1429125"/>
                  <a:pt x="563034" y="1508324"/>
                  <a:pt x="563881" y="1587522"/>
                </a:cubicBezTo>
                <a:cubicBezTo>
                  <a:pt x="564728" y="1650159"/>
                  <a:pt x="565574" y="1712797"/>
                  <a:pt x="566421" y="1775434"/>
                </a:cubicBezTo>
                <a:cubicBezTo>
                  <a:pt x="567268" y="1815672"/>
                  <a:pt x="568114" y="1855910"/>
                  <a:pt x="568961" y="1896148"/>
                </a:cubicBezTo>
                <a:lnTo>
                  <a:pt x="571501" y="1938994"/>
                </a:lnTo>
                <a:lnTo>
                  <a:pt x="574041" y="1901088"/>
                </a:lnTo>
                <a:cubicBezTo>
                  <a:pt x="574888" y="1863219"/>
                  <a:pt x="575734" y="1825350"/>
                  <a:pt x="576581" y="1787481"/>
                </a:cubicBezTo>
                <a:cubicBezTo>
                  <a:pt x="577428" y="1728500"/>
                  <a:pt x="578274" y="1669520"/>
                  <a:pt x="579121" y="1610539"/>
                </a:cubicBezTo>
                <a:cubicBezTo>
                  <a:pt x="579968" y="1536559"/>
                  <a:pt x="580814" y="1462580"/>
                  <a:pt x="581661" y="1388600"/>
                </a:cubicBezTo>
                <a:cubicBezTo>
                  <a:pt x="582508" y="1307093"/>
                  <a:pt x="583354" y="1225586"/>
                  <a:pt x="584201" y="1144079"/>
                </a:cubicBezTo>
                <a:cubicBezTo>
                  <a:pt x="585048" y="1063120"/>
                  <a:pt x="585894" y="982160"/>
                  <a:pt x="586741" y="901201"/>
                </a:cubicBezTo>
                <a:cubicBezTo>
                  <a:pt x="587588" y="828665"/>
                  <a:pt x="588434" y="756129"/>
                  <a:pt x="589281" y="683593"/>
                </a:cubicBezTo>
                <a:cubicBezTo>
                  <a:pt x="590128" y="626389"/>
                  <a:pt x="590974" y="569184"/>
                  <a:pt x="591821" y="511980"/>
                </a:cubicBezTo>
                <a:cubicBezTo>
                  <a:pt x="592668" y="475390"/>
                  <a:pt x="593514" y="438799"/>
                  <a:pt x="594361" y="402209"/>
                </a:cubicBezTo>
                <a:lnTo>
                  <a:pt x="596901" y="363789"/>
                </a:lnTo>
                <a:lnTo>
                  <a:pt x="599441" y="399073"/>
                </a:lnTo>
                <a:cubicBezTo>
                  <a:pt x="600288" y="433773"/>
                  <a:pt x="601134" y="468472"/>
                  <a:pt x="601981" y="503172"/>
                </a:cubicBezTo>
                <a:cubicBezTo>
                  <a:pt x="602828" y="556972"/>
                  <a:pt x="603674" y="610772"/>
                  <a:pt x="604521" y="664572"/>
                </a:cubicBezTo>
                <a:cubicBezTo>
                  <a:pt x="605368" y="731845"/>
                  <a:pt x="606214" y="799119"/>
                  <a:pt x="607061" y="866392"/>
                </a:cubicBezTo>
                <a:cubicBezTo>
                  <a:pt x="607908" y="940311"/>
                  <a:pt x="608754" y="1014230"/>
                  <a:pt x="609601" y="1088149"/>
                </a:cubicBezTo>
                <a:cubicBezTo>
                  <a:pt x="610448" y="1161379"/>
                  <a:pt x="611294" y="1234608"/>
                  <a:pt x="612141" y="1307838"/>
                </a:cubicBezTo>
                <a:cubicBezTo>
                  <a:pt x="612988" y="1373265"/>
                  <a:pt x="613834" y="1438691"/>
                  <a:pt x="614681" y="1504118"/>
                </a:cubicBezTo>
                <a:cubicBezTo>
                  <a:pt x="615528" y="1555542"/>
                  <a:pt x="616374" y="1606967"/>
                  <a:pt x="617221" y="1658391"/>
                </a:cubicBezTo>
                <a:cubicBezTo>
                  <a:pt x="618068" y="1691116"/>
                  <a:pt x="618914" y="1723840"/>
                  <a:pt x="619761" y="1756565"/>
                </a:cubicBezTo>
                <a:lnTo>
                  <a:pt x="622301" y="1790339"/>
                </a:lnTo>
                <a:lnTo>
                  <a:pt x="624841" y="1757885"/>
                </a:lnTo>
                <a:cubicBezTo>
                  <a:pt x="625688" y="1726552"/>
                  <a:pt x="626534" y="1695219"/>
                  <a:pt x="627381" y="1663886"/>
                </a:cubicBezTo>
                <a:cubicBezTo>
                  <a:pt x="628228" y="1615567"/>
                  <a:pt x="629074" y="1567249"/>
                  <a:pt x="629921" y="1518930"/>
                </a:cubicBezTo>
                <a:cubicBezTo>
                  <a:pt x="630768" y="1458730"/>
                  <a:pt x="631614" y="1398531"/>
                  <a:pt x="632461" y="1338331"/>
                </a:cubicBezTo>
                <a:cubicBezTo>
                  <a:pt x="633308" y="1272394"/>
                  <a:pt x="634154" y="1206456"/>
                  <a:pt x="635001" y="1140519"/>
                </a:cubicBezTo>
                <a:cubicBezTo>
                  <a:pt x="635848" y="1075401"/>
                  <a:pt x="636694" y="1010282"/>
                  <a:pt x="637541" y="945164"/>
                </a:cubicBezTo>
                <a:cubicBezTo>
                  <a:pt x="638388" y="887179"/>
                  <a:pt x="639234" y="829194"/>
                  <a:pt x="640081" y="771209"/>
                </a:cubicBezTo>
                <a:cubicBezTo>
                  <a:pt x="640928" y="725819"/>
                  <a:pt x="641774" y="680428"/>
                  <a:pt x="642621" y="635038"/>
                </a:cubicBezTo>
                <a:cubicBezTo>
                  <a:pt x="643468" y="606335"/>
                  <a:pt x="644314" y="577631"/>
                  <a:pt x="645161" y="548928"/>
                </a:cubicBezTo>
                <a:lnTo>
                  <a:pt x="647701" y="519952"/>
                </a:lnTo>
                <a:lnTo>
                  <a:pt x="650241" y="549416"/>
                </a:lnTo>
                <a:cubicBezTo>
                  <a:pt x="651088" y="577239"/>
                  <a:pt x="651934" y="605061"/>
                  <a:pt x="652781" y="632884"/>
                </a:cubicBezTo>
                <a:cubicBezTo>
                  <a:pt x="653628" y="675510"/>
                  <a:pt x="654474" y="718136"/>
                  <a:pt x="655321" y="760762"/>
                </a:cubicBezTo>
                <a:cubicBezTo>
                  <a:pt x="656168" y="813635"/>
                  <a:pt x="657014" y="866507"/>
                  <a:pt x="657861" y="919380"/>
                </a:cubicBezTo>
                <a:cubicBezTo>
                  <a:pt x="658708" y="977068"/>
                  <a:pt x="659554" y="1034757"/>
                  <a:pt x="660401" y="1092445"/>
                </a:cubicBezTo>
                <a:cubicBezTo>
                  <a:pt x="661248" y="1149200"/>
                  <a:pt x="662094" y="1205955"/>
                  <a:pt x="662941" y="1262710"/>
                </a:cubicBezTo>
                <a:cubicBezTo>
                  <a:pt x="663788" y="1313039"/>
                  <a:pt x="664634" y="1363368"/>
                  <a:pt x="665481" y="1413697"/>
                </a:cubicBezTo>
                <a:cubicBezTo>
                  <a:pt x="666328" y="1452895"/>
                  <a:pt x="667174" y="1492092"/>
                  <a:pt x="668021" y="1531290"/>
                </a:cubicBezTo>
                <a:cubicBezTo>
                  <a:pt x="668868" y="1555879"/>
                  <a:pt x="669714" y="1580468"/>
                  <a:pt x="670561" y="1605057"/>
                </a:cubicBezTo>
                <a:lnTo>
                  <a:pt x="673101" y="1629160"/>
                </a:lnTo>
                <a:lnTo>
                  <a:pt x="675641" y="1602796"/>
                </a:lnTo>
                <a:cubicBezTo>
                  <a:pt x="676488" y="1578571"/>
                  <a:pt x="677334" y="1554346"/>
                  <a:pt x="678181" y="1530121"/>
                </a:cubicBezTo>
                <a:cubicBezTo>
                  <a:pt x="679028" y="1493310"/>
                  <a:pt x="679874" y="1456498"/>
                  <a:pt x="680721" y="1419687"/>
                </a:cubicBezTo>
                <a:cubicBezTo>
                  <a:pt x="681568" y="1374280"/>
                  <a:pt x="682414" y="1328874"/>
                  <a:pt x="683261" y="1283467"/>
                </a:cubicBezTo>
                <a:cubicBezTo>
                  <a:pt x="684108" y="1234166"/>
                  <a:pt x="684954" y="1184864"/>
                  <a:pt x="685801" y="1135563"/>
                </a:cubicBezTo>
                <a:cubicBezTo>
                  <a:pt x="686648" y="1087294"/>
                  <a:pt x="687494" y="1039025"/>
                  <a:pt x="688341" y="990756"/>
                </a:cubicBezTo>
                <a:cubicBezTo>
                  <a:pt x="689188" y="948179"/>
                  <a:pt x="690034" y="905602"/>
                  <a:pt x="690881" y="863025"/>
                </a:cubicBezTo>
                <a:cubicBezTo>
                  <a:pt x="691728" y="830083"/>
                  <a:pt x="692574" y="797140"/>
                  <a:pt x="693421" y="764198"/>
                </a:cubicBezTo>
                <a:lnTo>
                  <a:pt x="695961" y="702864"/>
                </a:lnTo>
                <a:lnTo>
                  <a:pt x="698501" y="683635"/>
                </a:lnTo>
                <a:lnTo>
                  <a:pt x="701041" y="706836"/>
                </a:lnTo>
                <a:lnTo>
                  <a:pt x="703581" y="768622"/>
                </a:lnTo>
                <a:cubicBezTo>
                  <a:pt x="704428" y="799585"/>
                  <a:pt x="705274" y="830549"/>
                  <a:pt x="706121" y="861512"/>
                </a:cubicBezTo>
                <a:cubicBezTo>
                  <a:pt x="706968" y="899428"/>
                  <a:pt x="707814" y="937343"/>
                  <a:pt x="708661" y="975259"/>
                </a:cubicBezTo>
                <a:cubicBezTo>
                  <a:pt x="709508" y="1016163"/>
                  <a:pt x="710354" y="1057066"/>
                  <a:pt x="711201" y="1097970"/>
                </a:cubicBezTo>
                <a:cubicBezTo>
                  <a:pt x="712048" y="1137759"/>
                  <a:pt x="712894" y="1177549"/>
                  <a:pt x="713741" y="1217338"/>
                </a:cubicBezTo>
                <a:cubicBezTo>
                  <a:pt x="714588" y="1252186"/>
                  <a:pt x="715434" y="1287033"/>
                  <a:pt x="716281" y="1321881"/>
                </a:cubicBezTo>
                <a:cubicBezTo>
                  <a:pt x="717128" y="1348599"/>
                  <a:pt x="717974" y="1375318"/>
                  <a:pt x="718821" y="1402036"/>
                </a:cubicBezTo>
                <a:lnTo>
                  <a:pt x="721361" y="1451037"/>
                </a:lnTo>
                <a:lnTo>
                  <a:pt x="723901" y="1465464"/>
                </a:lnTo>
                <a:lnTo>
                  <a:pt x="726441" y="1445442"/>
                </a:lnTo>
                <a:lnTo>
                  <a:pt x="728981" y="1394479"/>
                </a:lnTo>
                <a:cubicBezTo>
                  <a:pt x="729828" y="1369310"/>
                  <a:pt x="730674" y="1344140"/>
                  <a:pt x="731521" y="1318971"/>
                </a:cubicBezTo>
                <a:cubicBezTo>
                  <a:pt x="732368" y="1288459"/>
                  <a:pt x="733214" y="1257948"/>
                  <a:pt x="734061" y="1227436"/>
                </a:cubicBezTo>
                <a:cubicBezTo>
                  <a:pt x="734908" y="1194816"/>
                  <a:pt x="735754" y="1162195"/>
                  <a:pt x="736601" y="1129575"/>
                </a:cubicBezTo>
                <a:cubicBezTo>
                  <a:pt x="737448" y="1098133"/>
                  <a:pt x="738294" y="1066690"/>
                  <a:pt x="739141" y="1035248"/>
                </a:cubicBezTo>
                <a:cubicBezTo>
                  <a:pt x="739988" y="1007994"/>
                  <a:pt x="740834" y="980740"/>
                  <a:pt x="741681" y="953486"/>
                </a:cubicBezTo>
                <a:lnTo>
                  <a:pt x="744222" y="891630"/>
                </a:lnTo>
                <a:lnTo>
                  <a:pt x="746761" y="854680"/>
                </a:lnTo>
                <a:lnTo>
                  <a:pt x="749301" y="844911"/>
                </a:lnTo>
                <a:lnTo>
                  <a:pt x="751841" y="861784"/>
                </a:lnTo>
                <a:lnTo>
                  <a:pt x="754381" y="902146"/>
                </a:lnTo>
                <a:lnTo>
                  <a:pt x="756922" y="960686"/>
                </a:lnTo>
                <a:cubicBezTo>
                  <a:pt x="757768" y="983987"/>
                  <a:pt x="758615" y="1007289"/>
                  <a:pt x="759461" y="1030590"/>
                </a:cubicBezTo>
                <a:cubicBezTo>
                  <a:pt x="760308" y="1055161"/>
                  <a:pt x="761154" y="1079733"/>
                  <a:pt x="762001" y="1104304"/>
                </a:cubicBez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cubicBezTo>
                  <a:pt x="966046" y="1106534"/>
                  <a:pt x="966892" y="1085730"/>
                  <a:pt x="967739" y="1064927"/>
                </a:cubicBezTo>
                <a:lnTo>
                  <a:pt x="970279" y="1006066"/>
                </a:lnTo>
                <a:lnTo>
                  <a:pt x="972819" y="956755"/>
                </a:lnTo>
                <a:lnTo>
                  <a:pt x="975359" y="922156"/>
                </a:lnTo>
                <a:lnTo>
                  <a:pt x="977899" y="906046"/>
                </a:lnTo>
                <a:lnTo>
                  <a:pt x="980439" y="910403"/>
                </a:lnTo>
                <a:lnTo>
                  <a:pt x="982979" y="935171"/>
                </a:lnTo>
                <a:lnTo>
                  <a:pt x="985519" y="978232"/>
                </a:lnTo>
                <a:lnTo>
                  <a:pt x="988059" y="1035587"/>
                </a:lnTo>
                <a:cubicBezTo>
                  <a:pt x="988906" y="1057635"/>
                  <a:pt x="989752" y="1079683"/>
                  <a:pt x="990599" y="1101731"/>
                </a:cubicBezTo>
                <a:cubicBezTo>
                  <a:pt x="991446" y="1124551"/>
                  <a:pt x="992292" y="1147372"/>
                  <a:pt x="993139" y="1170192"/>
                </a:cubicBezTo>
                <a:lnTo>
                  <a:pt x="995679" y="1234172"/>
                </a:lnTo>
                <a:lnTo>
                  <a:pt x="998219" y="1287234"/>
                </a:lnTo>
                <a:lnTo>
                  <a:pt x="1000759" y="1323956"/>
                </a:lnTo>
                <a:lnTo>
                  <a:pt x="1003299" y="1340491"/>
                </a:lnTo>
                <a:lnTo>
                  <a:pt x="1005839" y="1334977"/>
                </a:lnTo>
                <a:lnTo>
                  <a:pt x="1008379" y="1307739"/>
                </a:lnTo>
                <a:lnTo>
                  <a:pt x="1010919" y="1261283"/>
                </a:lnTo>
                <a:lnTo>
                  <a:pt x="1013459" y="1200057"/>
                </a:lnTo>
                <a:cubicBezTo>
                  <a:pt x="1014306" y="1176713"/>
                  <a:pt x="1015152" y="1153368"/>
                  <a:pt x="1015999" y="1130024"/>
                </a:cubicBezTo>
                <a:cubicBezTo>
                  <a:pt x="1016845" y="1106039"/>
                  <a:pt x="1017692" y="1082053"/>
                  <a:pt x="1018538" y="1058068"/>
                </a:cubicBezTo>
                <a:lnTo>
                  <a:pt x="1021078" y="991313"/>
                </a:lnTo>
                <a:lnTo>
                  <a:pt x="1023618" y="936402"/>
                </a:lnTo>
                <a:lnTo>
                  <a:pt x="1026158" y="898833"/>
                </a:lnTo>
                <a:lnTo>
                  <a:pt x="1028698" y="882399"/>
                </a:lnTo>
                <a:lnTo>
                  <a:pt x="1031238" y="888802"/>
                </a:lnTo>
                <a:lnTo>
                  <a:pt x="1033778" y="917473"/>
                </a:lnTo>
                <a:lnTo>
                  <a:pt x="1036318" y="965626"/>
                </a:lnTo>
                <a:lnTo>
                  <a:pt x="1038858" y="1028533"/>
                </a:lnTo>
                <a:cubicBezTo>
                  <a:pt x="1039705" y="1052352"/>
                  <a:pt x="1040551" y="1076172"/>
                  <a:pt x="1041398" y="1099991"/>
                </a:cubicBezTo>
                <a:cubicBezTo>
                  <a:pt x="1042245" y="1124309"/>
                  <a:pt x="1043091" y="1148627"/>
                  <a:pt x="1043938" y="1172945"/>
                </a:cubicBezTo>
                <a:cubicBezTo>
                  <a:pt x="1044785" y="1195361"/>
                  <a:pt x="1045631" y="1217777"/>
                  <a:pt x="1046478" y="1240193"/>
                </a:cubicBezTo>
                <a:lnTo>
                  <a:pt x="1049018" y="1295104"/>
                </a:lnTo>
                <a:lnTo>
                  <a:pt x="1051558" y="1332283"/>
                </a:lnTo>
                <a:lnTo>
                  <a:pt x="1054098" y="1348106"/>
                </a:lnTo>
                <a:lnTo>
                  <a:pt x="1056638" y="1341079"/>
                </a:lnTo>
                <a:lnTo>
                  <a:pt x="1059178" y="1311979"/>
                </a:lnTo>
                <a:lnTo>
                  <a:pt x="1061718" y="1263767"/>
                </a:lnTo>
                <a:lnTo>
                  <a:pt x="1064258" y="1201287"/>
                </a:lnTo>
                <a:cubicBezTo>
                  <a:pt x="1065105" y="1177781"/>
                  <a:pt x="1065951" y="1154276"/>
                  <a:pt x="1066798" y="1130770"/>
                </a:cubicBezTo>
                <a:cubicBezTo>
                  <a:pt x="1067645" y="1106916"/>
                  <a:pt x="1068491" y="1083063"/>
                  <a:pt x="1069338" y="1059209"/>
                </a:cubicBezTo>
                <a:cubicBezTo>
                  <a:pt x="1070185" y="1037357"/>
                  <a:pt x="1071031" y="1015504"/>
                  <a:pt x="1071878" y="993652"/>
                </a:cubicBezTo>
                <a:lnTo>
                  <a:pt x="1074418" y="940504"/>
                </a:lnTo>
                <a:lnTo>
                  <a:pt x="1076958" y="904889"/>
                </a:lnTo>
                <a:lnTo>
                  <a:pt x="1079498" y="890155"/>
                </a:lnTo>
                <a:lnTo>
                  <a:pt x="1082038" y="897553"/>
                </a:lnTo>
                <a:lnTo>
                  <a:pt x="1084577" y="926130"/>
                </a:lnTo>
                <a:lnTo>
                  <a:pt x="1087117" y="972849"/>
                </a:lnTo>
                <a:lnTo>
                  <a:pt x="1089657" y="1032913"/>
                </a:lnTo>
                <a:cubicBezTo>
                  <a:pt x="1090504" y="1055362"/>
                  <a:pt x="1091350" y="1077812"/>
                  <a:pt x="1092197" y="1100261"/>
                </a:cubicBezTo>
                <a:cubicBezTo>
                  <a:pt x="1093044" y="1122902"/>
                  <a:pt x="1093890" y="1145544"/>
                  <a:pt x="1094737" y="1168185"/>
                </a:cubicBezTo>
                <a:lnTo>
                  <a:pt x="1097277" y="1230010"/>
                </a:lnTo>
                <a:lnTo>
                  <a:pt x="1099817" y="1279753"/>
                </a:lnTo>
                <a:lnTo>
                  <a:pt x="1102357" y="1312711"/>
                </a:lnTo>
                <a:lnTo>
                  <a:pt x="1104897" y="1325913"/>
                </a:lnTo>
                <a:lnTo>
                  <a:pt x="1107437" y="1318386"/>
                </a:lnTo>
                <a:lnTo>
                  <a:pt x="1109977" y="1291220"/>
                </a:lnTo>
                <a:lnTo>
                  <a:pt x="1112517" y="1247429"/>
                </a:lnTo>
                <a:lnTo>
                  <a:pt x="1115057" y="1191616"/>
                </a:lnTo>
                <a:cubicBezTo>
                  <a:pt x="1115904" y="1170906"/>
                  <a:pt x="1116750" y="1150195"/>
                  <a:pt x="1117597" y="1129485"/>
                </a:cubicBez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2070428" y="111438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a:solidFill>
                <a:srgbClr val="000000"/>
              </a:solidFill>
              <a:ea typeface="宋体" pitchFamily="2" charset="-122"/>
            </a:endParaRPr>
          </a:p>
        </p:txBody>
      </p:sp>
      <p:sp>
        <p:nvSpPr>
          <p:cNvPr id="8" name="标题 1"/>
          <p:cNvSpPr>
            <a:spLocks noGrp="1"/>
          </p:cNvSpPr>
          <p:nvPr>
            <p:ph type="title"/>
          </p:nvPr>
        </p:nvSpPr>
        <p:spPr>
          <a:xfrm>
            <a:off x="1142976" y="500042"/>
            <a:ext cx="6715172" cy="846158"/>
          </a:xfrm>
        </p:spPr>
        <p:txBody>
          <a:bodyPr>
            <a:normAutofit/>
          </a:bodyPr>
          <a:lstStyle>
            <a:lvl1pPr>
              <a:defRPr sz="3200"/>
            </a:lvl1pPr>
          </a:lstStyle>
          <a:p>
            <a:r>
              <a:rPr lang="zh-CN" altLang="en-US" dirty="0" smtClean="0"/>
              <a:t>单击此处编辑母版标题样式</a:t>
            </a:r>
            <a:endParaRPr lang="zh-CN" altLang="en-US" dirty="0"/>
          </a:p>
        </p:txBody>
      </p:sp>
      <p:sp>
        <p:nvSpPr>
          <p:cNvPr id="9" name="内容占位符 2"/>
          <p:cNvSpPr>
            <a:spLocks noGrp="1"/>
          </p:cNvSpPr>
          <p:nvPr>
            <p:ph idx="1"/>
          </p:nvPr>
        </p:nvSpPr>
        <p:spPr>
          <a:xfrm>
            <a:off x="457200" y="1600200"/>
            <a:ext cx="8229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375634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16/5/26</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zh-CN" altLang="en-US" sz="2000" dirty="0">
              <a:solidFill>
                <a:srgbClr val="000000"/>
              </a:solidFill>
              <a:ea typeface="宋体" pitchFamily="2" charset="-122"/>
            </a:endParaRPr>
          </a:p>
        </p:txBody>
      </p:sp>
      <p:sp>
        <p:nvSpPr>
          <p:cNvPr id="4" name="灯片编号占位符 3"/>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0C913308-F349-4B6D-A68A-DD1791B4A57B}" type="slidenum">
              <a:rPr lang="zh-CN" altLang="en-US" sz="2000">
                <a:solidFill>
                  <a:srgbClr val="000000"/>
                </a:solidFill>
                <a:ea typeface="宋体" pitchFamily="2" charset="-122"/>
              </a:rPr>
              <a:pPr fontAlgn="base">
                <a:spcBef>
                  <a:spcPct val="0"/>
                </a:spcBef>
                <a:spcAft>
                  <a:spcPct val="0"/>
                </a:spcAft>
              </a:pPr>
              <a:t>‹#›</a:t>
            </a:fld>
            <a:endParaRPr lang="zh-CN" altLang="en-US" sz="2000">
              <a:solidFill>
                <a:srgbClr val="000000"/>
              </a:solidFill>
              <a:ea typeface="宋体" pitchFamily="2" charset="-122"/>
            </a:endParaRPr>
          </a:p>
        </p:txBody>
      </p:sp>
      <p:sp>
        <p:nvSpPr>
          <p:cNvPr id="5" name="CoS"/>
          <p:cNvSpPr/>
          <p:nvPr userDrawn="1"/>
        </p:nvSpPr>
        <p:spPr>
          <a:xfrm>
            <a:off x="8380517" y="6572272"/>
            <a:ext cx="763484" cy="214290"/>
          </a:xfrm>
          <a:custGeom>
            <a:avLst/>
            <a:gdLst/>
            <a:ahLst/>
            <a:cxnLst/>
            <a:rect l="0" t="0" r="0" b="0"/>
            <a:pathLst>
              <a:path w="1269996"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lnTo>
                  <a:pt x="50800" y="1114565"/>
                </a:lnTo>
                <a:lnTo>
                  <a:pt x="53339" y="1191490"/>
                </a:lnTo>
                <a:lnTo>
                  <a:pt x="55880" y="1267811"/>
                </a:lnTo>
                <a:lnTo>
                  <a:pt x="58419" y="1335027"/>
                </a:lnTo>
                <a:lnTo>
                  <a:pt x="60960" y="1384963"/>
                </a:lnTo>
                <a:lnTo>
                  <a:pt x="63500" y="1410734"/>
                </a:lnTo>
                <a:lnTo>
                  <a:pt x="66039" y="1407611"/>
                </a:lnTo>
                <a:lnTo>
                  <a:pt x="68580" y="1373708"/>
                </a:lnTo>
                <a:lnTo>
                  <a:pt x="71119" y="1310376"/>
                </a:lnTo>
                <a:lnTo>
                  <a:pt x="73659" y="1222262"/>
                </a:lnTo>
                <a:lnTo>
                  <a:pt x="76200" y="1117006"/>
                </a:lnTo>
                <a:lnTo>
                  <a:pt x="78739" y="1004584"/>
                </a:lnTo>
                <a:lnTo>
                  <a:pt x="81280" y="896360"/>
                </a:lnTo>
                <a:lnTo>
                  <a:pt x="83819" y="803931"/>
                </a:lnTo>
                <a:lnTo>
                  <a:pt x="86359" y="737889"/>
                </a:lnTo>
                <a:lnTo>
                  <a:pt x="88900" y="706633"/>
                </a:lnTo>
                <a:lnTo>
                  <a:pt x="91439" y="715350"/>
                </a:lnTo>
                <a:lnTo>
                  <a:pt x="93979" y="765297"/>
                </a:lnTo>
                <a:lnTo>
                  <a:pt x="96519" y="853478"/>
                </a:lnTo>
                <a:lnTo>
                  <a:pt x="99059" y="972745"/>
                </a:lnTo>
                <a:lnTo>
                  <a:pt x="101600" y="1112365"/>
                </a:lnTo>
                <a:lnTo>
                  <a:pt x="104139" y="1258978"/>
                </a:lnTo>
                <a:lnTo>
                  <a:pt x="106679" y="1397883"/>
                </a:lnTo>
                <a:lnTo>
                  <a:pt x="109219" y="1514520"/>
                </a:lnTo>
                <a:lnTo>
                  <a:pt x="111759" y="1595990"/>
                </a:lnTo>
                <a:lnTo>
                  <a:pt x="114300" y="1632475"/>
                </a:lnTo>
                <a:lnTo>
                  <a:pt x="116839" y="1618377"/>
                </a:lnTo>
                <a:lnTo>
                  <a:pt x="119379" y="1553071"/>
                </a:lnTo>
                <a:lnTo>
                  <a:pt x="121919" y="1441157"/>
                </a:lnTo>
                <a:lnTo>
                  <a:pt x="124459" y="1292186"/>
                </a:lnTo>
                <a:lnTo>
                  <a:pt x="126999" y="1119857"/>
                </a:lnTo>
                <a:lnTo>
                  <a:pt x="129539" y="940755"/>
                </a:lnTo>
                <a:lnTo>
                  <a:pt x="132079" y="772747"/>
                </a:lnTo>
                <a:lnTo>
                  <a:pt x="134619" y="633193"/>
                </a:lnTo>
                <a:lnTo>
                  <a:pt x="137159" y="537151"/>
                </a:lnTo>
                <a:lnTo>
                  <a:pt x="139699" y="495758"/>
                </a:lnTo>
                <a:lnTo>
                  <a:pt x="142239" y="514966"/>
                </a:lnTo>
                <a:lnTo>
                  <a:pt x="144779" y="594772"/>
                </a:lnTo>
                <a:lnTo>
                  <a:pt x="147319" y="729036"/>
                </a:lnTo>
                <a:lnTo>
                  <a:pt x="149859" y="905921"/>
                </a:lnTo>
                <a:lnTo>
                  <a:pt x="152399" y="1108929"/>
                </a:lnTo>
                <a:lnTo>
                  <a:pt x="154939" y="1318445"/>
                </a:lnTo>
                <a:lnTo>
                  <a:pt x="157479" y="1513643"/>
                </a:lnTo>
                <a:lnTo>
                  <a:pt x="160019" y="1674559"/>
                </a:lnTo>
                <a:lnTo>
                  <a:pt x="162559" y="1784144"/>
                </a:lnTo>
                <a:lnTo>
                  <a:pt x="165099" y="1830065"/>
                </a:lnTo>
                <a:lnTo>
                  <a:pt x="167639" y="1806072"/>
                </a:lnTo>
                <a:lnTo>
                  <a:pt x="170179" y="1712785"/>
                </a:lnTo>
                <a:lnTo>
                  <a:pt x="172719" y="1557804"/>
                </a:lnTo>
                <a:lnTo>
                  <a:pt x="175259" y="1355108"/>
                </a:lnTo>
                <a:lnTo>
                  <a:pt x="177799" y="1123796"/>
                </a:lnTo>
                <a:lnTo>
                  <a:pt x="180339" y="886284"/>
                </a:lnTo>
                <a:lnTo>
                  <a:pt x="182879" y="666119"/>
                </a:lnTo>
                <a:lnTo>
                  <a:pt x="185419" y="485638"/>
                </a:lnTo>
                <a:lnTo>
                  <a:pt x="187959" y="363693"/>
                </a:lnTo>
                <a:lnTo>
                  <a:pt x="190499" y="313682"/>
                </a:lnTo>
                <a:lnTo>
                  <a:pt x="193039" y="342089"/>
                </a:lnTo>
                <a:lnTo>
                  <a:pt x="195579" y="447692"/>
                </a:lnTo>
                <a:lnTo>
                  <a:pt x="198119" y="621530"/>
                </a:lnTo>
                <a:lnTo>
                  <a:pt x="200659" y="847652"/>
                </a:lnTo>
                <a:lnTo>
                  <a:pt x="203199" y="1104582"/>
                </a:lnTo>
                <a:lnTo>
                  <a:pt x="205739" y="1367364"/>
                </a:lnTo>
                <a:lnTo>
                  <a:pt x="208279" y="1609999"/>
                </a:lnTo>
                <a:lnTo>
                  <a:pt x="210819" y="1808029"/>
                </a:lnTo>
                <a:lnTo>
                  <a:pt x="213359" y="1941009"/>
                </a:lnTo>
                <a:lnTo>
                  <a:pt x="215899" y="1994622"/>
                </a:lnTo>
                <a:lnTo>
                  <a:pt x="218439" y="1962214"/>
                </a:lnTo>
                <a:lnTo>
                  <a:pt x="220979" y="1845584"/>
                </a:lnTo>
                <a:lnTo>
                  <a:pt x="223519" y="1654943"/>
                </a:lnTo>
                <a:lnTo>
                  <a:pt x="226059" y="1408025"/>
                </a:lnTo>
                <a:lnTo>
                  <a:pt x="228600" y="1128434"/>
                </a:lnTo>
                <a:lnTo>
                  <a:pt x="231139" y="843379"/>
                </a:lnTo>
                <a:lnTo>
                  <a:pt x="233679" y="581014"/>
                </a:lnTo>
                <a:lnTo>
                  <a:pt x="236219" y="367644"/>
                </a:lnTo>
                <a:lnTo>
                  <a:pt x="238760" y="225078"/>
                </a:lnTo>
                <a:lnTo>
                  <a:pt x="241300" y="168398"/>
                </a:lnTo>
                <a:lnTo>
                  <a:pt x="243839" y="204361"/>
                </a:lnTo>
                <a:lnTo>
                  <a:pt x="246380" y="330619"/>
                </a:lnTo>
                <a:lnTo>
                  <a:pt x="248920" y="535836"/>
                </a:lnTo>
                <a:lnTo>
                  <a:pt x="251460" y="800706"/>
                </a:lnTo>
                <a:lnTo>
                  <a:pt x="254000" y="1099769"/>
                </a:lnTo>
                <a:lnTo>
                  <a:pt x="256540" y="1403872"/>
                </a:lnTo>
                <a:lnTo>
                  <a:pt x="259080" y="1683026"/>
                </a:lnTo>
                <a:lnTo>
                  <a:pt x="261620" y="1909372"/>
                </a:lnTo>
                <a:lnTo>
                  <a:pt x="264160" y="2059974"/>
                </a:lnTo>
                <a:lnTo>
                  <a:pt x="266700" y="2119153"/>
                </a:lnTo>
                <a:lnTo>
                  <a:pt x="269240" y="2080114"/>
                </a:lnTo>
                <a:lnTo>
                  <a:pt x="271780" y="1945716"/>
                </a:lnTo>
                <a:lnTo>
                  <a:pt x="274320" y="1728283"/>
                </a:lnTo>
                <a:lnTo>
                  <a:pt x="276860" y="1448476"/>
                </a:lnTo>
                <a:lnTo>
                  <a:pt x="279400" y="1133315"/>
                </a:lnTo>
                <a:lnTo>
                  <a:pt x="281940" y="813569"/>
                </a:lnTo>
                <a:lnTo>
                  <a:pt x="284480" y="520728"/>
                </a:lnTo>
                <a:lnTo>
                  <a:pt x="287020" y="283896"/>
                </a:lnTo>
                <a:lnTo>
                  <a:pt x="289560" y="126883"/>
                </a:lnTo>
                <a:lnTo>
                  <a:pt x="292100" y="65803"/>
                </a:lnTo>
                <a:lnTo>
                  <a:pt x="294640" y="107420"/>
                </a:lnTo>
                <a:lnTo>
                  <a:pt x="297180" y="248403"/>
                </a:lnTo>
                <a:lnTo>
                  <a:pt x="299720" y="475585"/>
                </a:lnTo>
                <a:lnTo>
                  <a:pt x="302260" y="767191"/>
                </a:lnTo>
                <a:lnTo>
                  <a:pt x="304800" y="1094938"/>
                </a:lnTo>
                <a:lnTo>
                  <a:pt x="307340" y="1426790"/>
                </a:lnTo>
                <a:lnTo>
                  <a:pt x="309880" y="1730100"/>
                </a:lnTo>
                <a:lnTo>
                  <a:pt x="312420" y="1974839"/>
                </a:lnTo>
                <a:lnTo>
                  <a:pt x="314960" y="2136579"/>
                </a:lnTo>
                <a:lnTo>
                  <a:pt x="317500" y="2198941"/>
                </a:lnTo>
                <a:lnTo>
                  <a:pt x="320040" y="2155259"/>
                </a:lnTo>
                <a:lnTo>
                  <a:pt x="322580" y="2009290"/>
                </a:lnTo>
                <a:lnTo>
                  <a:pt x="325120" y="1774893"/>
                </a:lnTo>
                <a:lnTo>
                  <a:pt x="327660" y="1474712"/>
                </a:lnTo>
                <a:lnTo>
                  <a:pt x="330200" y="1137975"/>
                </a:lnTo>
                <a:lnTo>
                  <a:pt x="332740" y="797639"/>
                </a:lnTo>
                <a:lnTo>
                  <a:pt x="335280" y="487149"/>
                </a:lnTo>
                <a:lnTo>
                  <a:pt x="337820" y="237137"/>
                </a:lnTo>
                <a:lnTo>
                  <a:pt x="340360" y="72388"/>
                </a:lnTo>
                <a:lnTo>
                  <a:pt x="342900" y="9374"/>
                </a:lnTo>
                <a:lnTo>
                  <a:pt x="345440" y="54600"/>
                </a:lnTo>
                <a:lnTo>
                  <a:pt x="347980" y="203934"/>
                </a:lnTo>
                <a:lnTo>
                  <a:pt x="350520" y="442979"/>
                </a:lnTo>
                <a:lnTo>
                  <a:pt x="353060" y="748476"/>
                </a:lnTo>
                <a:lnTo>
                  <a:pt x="355600" y="1090567"/>
                </a:lnTo>
                <a:lnTo>
                  <a:pt x="358140" y="1435733"/>
                </a:lnTo>
                <a:lnTo>
                  <a:pt x="360680" y="1750090"/>
                </a:lnTo>
                <a:lnTo>
                  <a:pt x="363220" y="2002725"/>
                </a:lnTo>
                <a:lnTo>
                  <a:pt x="365760" y="2168757"/>
                </a:lnTo>
                <a:lnTo>
                  <a:pt x="368300" y="2231789"/>
                </a:lnTo>
                <a:lnTo>
                  <a:pt x="370840" y="2185538"/>
                </a:lnTo>
                <a:lnTo>
                  <a:pt x="373380" y="2034461"/>
                </a:lnTo>
                <a:lnTo>
                  <a:pt x="375920" y="1793330"/>
                </a:lnTo>
                <a:lnTo>
                  <a:pt x="378460" y="1485770"/>
                </a:lnTo>
                <a:lnTo>
                  <a:pt x="381000" y="1141945"/>
                </a:lnTo>
                <a:lnTo>
                  <a:pt x="383540" y="795583"/>
                </a:lnTo>
                <a:lnTo>
                  <a:pt x="386080" y="480654"/>
                </a:lnTo>
                <a:lnTo>
                  <a:pt x="388620" y="228025"/>
                </a:lnTo>
                <a:lnTo>
                  <a:pt x="391160" y="62421"/>
                </a:lnTo>
                <a:lnTo>
                  <a:pt x="393700" y="0"/>
                </a:lnTo>
                <a:lnTo>
                  <a:pt x="396240" y="46764"/>
                </a:lnTo>
                <a:lnTo>
                  <a:pt x="398780" y="197984"/>
                </a:lnTo>
                <a:lnTo>
                  <a:pt x="401320" y="438678"/>
                </a:lnTo>
                <a:lnTo>
                  <a:pt x="403860" y="745103"/>
                </a:lnTo>
                <a:lnTo>
                  <a:pt x="406400" y="1087104"/>
                </a:lnTo>
                <a:lnTo>
                  <a:pt x="408940" y="1431095"/>
                </a:lnTo>
                <a:lnTo>
                  <a:pt x="411480" y="1743370"/>
                </a:lnTo>
                <a:lnTo>
                  <a:pt x="414020" y="1993419"/>
                </a:lnTo>
                <a:lnTo>
                  <a:pt x="416560" y="2156922"/>
                </a:lnTo>
                <a:lnTo>
                  <a:pt x="419100" y="2218119"/>
                </a:lnTo>
                <a:lnTo>
                  <a:pt x="421640" y="2171341"/>
                </a:lnTo>
                <a:lnTo>
                  <a:pt x="424180" y="2021532"/>
                </a:lnTo>
                <a:lnTo>
                  <a:pt x="426720" y="1783726"/>
                </a:lnTo>
                <a:lnTo>
                  <a:pt x="429260" y="1481539"/>
                </a:lnTo>
                <a:lnTo>
                  <a:pt x="431800" y="1144807"/>
                </a:lnTo>
                <a:lnTo>
                  <a:pt x="434340" y="806635"/>
                </a:lnTo>
                <a:lnTo>
                  <a:pt x="436880" y="500130"/>
                </a:lnTo>
                <a:lnTo>
                  <a:pt x="439420" y="255142"/>
                </a:lnTo>
                <a:lnTo>
                  <a:pt x="441960" y="95351"/>
                </a:lnTo>
                <a:lnTo>
                  <a:pt x="444500" y="35968"/>
                </a:lnTo>
                <a:lnTo>
                  <a:pt x="447040" y="82282"/>
                </a:lnTo>
                <a:lnTo>
                  <a:pt x="449580" y="229191"/>
                </a:lnTo>
                <a:lnTo>
                  <a:pt x="452120" y="461762"/>
                </a:lnTo>
                <a:lnTo>
                  <a:pt x="454660" y="756749"/>
                </a:lnTo>
                <a:lnTo>
                  <a:pt x="457200" y="1084926"/>
                </a:lnTo>
                <a:lnTo>
                  <a:pt x="459740" y="1413993"/>
                </a:lnTo>
                <a:lnTo>
                  <a:pt x="462280" y="1711766"/>
                </a:lnTo>
                <a:lnTo>
                  <a:pt x="464820" y="1949337"/>
                </a:lnTo>
                <a:lnTo>
                  <a:pt x="467360" y="2103890"/>
                </a:lnTo>
                <a:lnTo>
                  <a:pt x="469900" y="2160901"/>
                </a:lnTo>
                <a:lnTo>
                  <a:pt x="472440" y="2115504"/>
                </a:lnTo>
                <a:lnTo>
                  <a:pt x="474980" y="1972899"/>
                </a:lnTo>
                <a:lnTo>
                  <a:pt x="477520" y="1747771"/>
                </a:lnTo>
                <a:lnTo>
                  <a:pt x="480061" y="1462771"/>
                </a:lnTo>
                <a:lnTo>
                  <a:pt x="482600" y="1146232"/>
                </a:lnTo>
                <a:lnTo>
                  <a:pt x="485140" y="829345"/>
                </a:lnTo>
                <a:lnTo>
                  <a:pt x="487680" y="543074"/>
                </a:lnTo>
                <a:lnTo>
                  <a:pt x="490220" y="315119"/>
                </a:lnTo>
                <a:lnTo>
                  <a:pt x="492761" y="167225"/>
                </a:lnTo>
                <a:lnTo>
                  <a:pt x="495300" y="113105"/>
                </a:lnTo>
                <a:lnTo>
                  <a:pt x="497840" y="157165"/>
                </a:lnTo>
                <a:lnTo>
                  <a:pt x="500381" y="294162"/>
                </a:lnTo>
                <a:lnTo>
                  <a:pt x="502921" y="509804"/>
                </a:lnTo>
                <a:lnTo>
                  <a:pt x="505461" y="782246"/>
                </a:lnTo>
                <a:lnTo>
                  <a:pt x="508000" y="1084306"/>
                </a:lnTo>
                <a:lnTo>
                  <a:pt x="510540" y="1386184"/>
                </a:lnTo>
                <a:lnTo>
                  <a:pt x="513081" y="1658411"/>
                </a:lnTo>
                <a:lnTo>
                  <a:pt x="515621" y="1874740"/>
                </a:lnTo>
                <a:lnTo>
                  <a:pt x="518161" y="2014678"/>
                </a:lnTo>
                <a:lnTo>
                  <a:pt x="520701" y="2065436"/>
                </a:lnTo>
                <a:lnTo>
                  <a:pt x="523241" y="2023097"/>
                </a:lnTo>
                <a:lnTo>
                  <a:pt x="525781" y="1892893"/>
                </a:lnTo>
                <a:lnTo>
                  <a:pt x="528321" y="1688589"/>
                </a:lnTo>
                <a:lnTo>
                  <a:pt x="530861" y="1431031"/>
                </a:lnTo>
                <a:lnTo>
                  <a:pt x="533401" y="1146011"/>
                </a:lnTo>
                <a:lnTo>
                  <a:pt x="535941" y="861687"/>
                </a:lnTo>
                <a:lnTo>
                  <a:pt x="538481" y="605781"/>
                </a:lnTo>
                <a:lnTo>
                  <a:pt x="541021" y="402879"/>
                </a:lnTo>
                <a:lnTo>
                  <a:pt x="543561" y="272053"/>
                </a:lnTo>
                <a:lnTo>
                  <a:pt x="546101" y="225072"/>
                </a:lnTo>
                <a:lnTo>
                  <a:pt x="548641" y="265346"/>
                </a:lnTo>
                <a:lnTo>
                  <a:pt x="551181" y="387705"/>
                </a:lnTo>
                <a:lnTo>
                  <a:pt x="553721" y="579032"/>
                </a:lnTo>
                <a:lnTo>
                  <a:pt x="556261" y="819656"/>
                </a:lnTo>
                <a:lnTo>
                  <a:pt x="558801" y="1085383"/>
                </a:lnTo>
                <a:lnTo>
                  <a:pt x="561341" y="1349927"/>
                </a:lnTo>
                <a:lnTo>
                  <a:pt x="563881" y="1587522"/>
                </a:lnTo>
                <a:lnTo>
                  <a:pt x="566421" y="1775434"/>
                </a:lnTo>
                <a:lnTo>
                  <a:pt x="568961" y="1896148"/>
                </a:lnTo>
                <a:lnTo>
                  <a:pt x="571501" y="1938994"/>
                </a:lnTo>
                <a:lnTo>
                  <a:pt x="574041" y="1901088"/>
                </a:lnTo>
                <a:lnTo>
                  <a:pt x="576581" y="1787481"/>
                </a:lnTo>
                <a:lnTo>
                  <a:pt x="579121" y="1610539"/>
                </a:lnTo>
                <a:lnTo>
                  <a:pt x="581661" y="1388600"/>
                </a:lnTo>
                <a:lnTo>
                  <a:pt x="584201" y="1144079"/>
                </a:lnTo>
                <a:lnTo>
                  <a:pt x="586741" y="901201"/>
                </a:lnTo>
                <a:lnTo>
                  <a:pt x="589281" y="683593"/>
                </a:lnTo>
                <a:lnTo>
                  <a:pt x="591821" y="511980"/>
                </a:lnTo>
                <a:lnTo>
                  <a:pt x="594361" y="402209"/>
                </a:lnTo>
                <a:lnTo>
                  <a:pt x="596901" y="363789"/>
                </a:lnTo>
                <a:lnTo>
                  <a:pt x="599441" y="399073"/>
                </a:lnTo>
                <a:lnTo>
                  <a:pt x="601981" y="503172"/>
                </a:lnTo>
                <a:lnTo>
                  <a:pt x="604521" y="664572"/>
                </a:lnTo>
                <a:lnTo>
                  <a:pt x="607061" y="866392"/>
                </a:lnTo>
                <a:lnTo>
                  <a:pt x="609601" y="1088149"/>
                </a:lnTo>
                <a:lnTo>
                  <a:pt x="612141" y="1307838"/>
                </a:lnTo>
                <a:lnTo>
                  <a:pt x="614681" y="1504118"/>
                </a:lnTo>
                <a:lnTo>
                  <a:pt x="617221" y="1658391"/>
                </a:lnTo>
                <a:lnTo>
                  <a:pt x="619761" y="1756565"/>
                </a:lnTo>
                <a:lnTo>
                  <a:pt x="622301" y="1790339"/>
                </a:lnTo>
                <a:lnTo>
                  <a:pt x="624841" y="1757885"/>
                </a:lnTo>
                <a:lnTo>
                  <a:pt x="627381" y="1663886"/>
                </a:lnTo>
                <a:lnTo>
                  <a:pt x="629921" y="1518930"/>
                </a:lnTo>
                <a:lnTo>
                  <a:pt x="632461" y="1338331"/>
                </a:lnTo>
                <a:lnTo>
                  <a:pt x="635001" y="1140519"/>
                </a:lnTo>
                <a:lnTo>
                  <a:pt x="637541" y="945164"/>
                </a:lnTo>
                <a:lnTo>
                  <a:pt x="640081" y="771209"/>
                </a:lnTo>
                <a:lnTo>
                  <a:pt x="642621" y="635038"/>
                </a:lnTo>
                <a:lnTo>
                  <a:pt x="645161" y="548928"/>
                </a:lnTo>
                <a:lnTo>
                  <a:pt x="647701" y="519952"/>
                </a:lnTo>
                <a:lnTo>
                  <a:pt x="650241" y="549416"/>
                </a:lnTo>
                <a:lnTo>
                  <a:pt x="652781" y="632884"/>
                </a:lnTo>
                <a:lnTo>
                  <a:pt x="655321" y="760762"/>
                </a:lnTo>
                <a:lnTo>
                  <a:pt x="657861" y="919380"/>
                </a:lnTo>
                <a:lnTo>
                  <a:pt x="660401" y="1092445"/>
                </a:lnTo>
                <a:lnTo>
                  <a:pt x="662941" y="1262710"/>
                </a:lnTo>
                <a:lnTo>
                  <a:pt x="665481" y="1413697"/>
                </a:lnTo>
                <a:lnTo>
                  <a:pt x="668021" y="1531290"/>
                </a:lnTo>
                <a:lnTo>
                  <a:pt x="670561" y="1605057"/>
                </a:lnTo>
                <a:lnTo>
                  <a:pt x="673101" y="1629160"/>
                </a:lnTo>
                <a:lnTo>
                  <a:pt x="675641" y="1602796"/>
                </a:lnTo>
                <a:lnTo>
                  <a:pt x="678181" y="1530121"/>
                </a:lnTo>
                <a:lnTo>
                  <a:pt x="680721" y="1419687"/>
                </a:lnTo>
                <a:lnTo>
                  <a:pt x="683261" y="1283467"/>
                </a:lnTo>
                <a:lnTo>
                  <a:pt x="685801" y="1135563"/>
                </a:lnTo>
                <a:lnTo>
                  <a:pt x="688341" y="990756"/>
                </a:lnTo>
                <a:lnTo>
                  <a:pt x="690881" y="863025"/>
                </a:lnTo>
                <a:lnTo>
                  <a:pt x="693421" y="764198"/>
                </a:lnTo>
                <a:lnTo>
                  <a:pt x="695961" y="702864"/>
                </a:lnTo>
                <a:lnTo>
                  <a:pt x="698501" y="683635"/>
                </a:lnTo>
                <a:lnTo>
                  <a:pt x="701041" y="706836"/>
                </a:lnTo>
                <a:lnTo>
                  <a:pt x="703581" y="768622"/>
                </a:lnTo>
                <a:lnTo>
                  <a:pt x="706121" y="861512"/>
                </a:lnTo>
                <a:lnTo>
                  <a:pt x="708661" y="975259"/>
                </a:lnTo>
                <a:lnTo>
                  <a:pt x="711201" y="1097970"/>
                </a:lnTo>
                <a:lnTo>
                  <a:pt x="713741" y="1217338"/>
                </a:lnTo>
                <a:lnTo>
                  <a:pt x="716281" y="1321881"/>
                </a:lnTo>
                <a:lnTo>
                  <a:pt x="718821" y="1402036"/>
                </a:lnTo>
                <a:lnTo>
                  <a:pt x="721361" y="1451037"/>
                </a:lnTo>
                <a:lnTo>
                  <a:pt x="723901" y="1465464"/>
                </a:lnTo>
                <a:lnTo>
                  <a:pt x="726441" y="1445442"/>
                </a:lnTo>
                <a:lnTo>
                  <a:pt x="728981" y="1394479"/>
                </a:lnTo>
                <a:lnTo>
                  <a:pt x="731521" y="1318971"/>
                </a:lnTo>
                <a:lnTo>
                  <a:pt x="734061" y="1227436"/>
                </a:lnTo>
                <a:lnTo>
                  <a:pt x="736601" y="1129575"/>
                </a:lnTo>
                <a:lnTo>
                  <a:pt x="739141" y="1035248"/>
                </a:lnTo>
                <a:lnTo>
                  <a:pt x="741681" y="953486"/>
                </a:lnTo>
                <a:lnTo>
                  <a:pt x="744222" y="891630"/>
                </a:lnTo>
                <a:lnTo>
                  <a:pt x="746761" y="854680"/>
                </a:lnTo>
                <a:lnTo>
                  <a:pt x="749301" y="844911"/>
                </a:lnTo>
                <a:lnTo>
                  <a:pt x="751841" y="861784"/>
                </a:lnTo>
                <a:lnTo>
                  <a:pt x="754381" y="902146"/>
                </a:lnTo>
                <a:lnTo>
                  <a:pt x="756922" y="960686"/>
                </a:lnTo>
                <a:lnTo>
                  <a:pt x="759461" y="1030590"/>
                </a:lnTo>
                <a:lnTo>
                  <a:pt x="762001" y="1104304"/>
                </a:ln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lnTo>
                  <a:pt x="967739" y="1064927"/>
                </a:lnTo>
                <a:lnTo>
                  <a:pt x="970279" y="1006066"/>
                </a:lnTo>
                <a:lnTo>
                  <a:pt x="972819" y="956755"/>
                </a:lnTo>
                <a:lnTo>
                  <a:pt x="975359" y="922156"/>
                </a:lnTo>
                <a:lnTo>
                  <a:pt x="977899" y="906046"/>
                </a:lnTo>
                <a:lnTo>
                  <a:pt x="980439" y="910403"/>
                </a:lnTo>
                <a:lnTo>
                  <a:pt x="982979" y="935171"/>
                </a:lnTo>
                <a:lnTo>
                  <a:pt x="985519" y="978232"/>
                </a:lnTo>
                <a:lnTo>
                  <a:pt x="988059" y="1035587"/>
                </a:lnTo>
                <a:lnTo>
                  <a:pt x="990599" y="1101731"/>
                </a:lnTo>
                <a:lnTo>
                  <a:pt x="993139" y="1170192"/>
                </a:lnTo>
                <a:lnTo>
                  <a:pt x="995679" y="1234172"/>
                </a:lnTo>
                <a:lnTo>
                  <a:pt x="998219" y="1287234"/>
                </a:lnTo>
                <a:lnTo>
                  <a:pt x="1000759" y="1323956"/>
                </a:lnTo>
                <a:lnTo>
                  <a:pt x="1003299" y="1340491"/>
                </a:lnTo>
                <a:lnTo>
                  <a:pt x="1005839" y="1334977"/>
                </a:lnTo>
                <a:lnTo>
                  <a:pt x="1008379" y="1307739"/>
                </a:lnTo>
                <a:lnTo>
                  <a:pt x="1010919" y="1261283"/>
                </a:lnTo>
                <a:lnTo>
                  <a:pt x="1013459" y="1200057"/>
                </a:lnTo>
                <a:lnTo>
                  <a:pt x="1015999" y="1130024"/>
                </a:lnTo>
                <a:lnTo>
                  <a:pt x="1018538" y="1058068"/>
                </a:lnTo>
                <a:lnTo>
                  <a:pt x="1021078" y="991313"/>
                </a:lnTo>
                <a:lnTo>
                  <a:pt x="1023618" y="936402"/>
                </a:lnTo>
                <a:lnTo>
                  <a:pt x="1026158" y="898833"/>
                </a:lnTo>
                <a:lnTo>
                  <a:pt x="1028698" y="882399"/>
                </a:lnTo>
                <a:lnTo>
                  <a:pt x="1031238" y="888802"/>
                </a:lnTo>
                <a:lnTo>
                  <a:pt x="1033778" y="917473"/>
                </a:lnTo>
                <a:lnTo>
                  <a:pt x="1036318" y="965626"/>
                </a:lnTo>
                <a:lnTo>
                  <a:pt x="1038858" y="1028533"/>
                </a:lnTo>
                <a:lnTo>
                  <a:pt x="1041398" y="1099991"/>
                </a:lnTo>
                <a:lnTo>
                  <a:pt x="1043938" y="1172945"/>
                </a:lnTo>
                <a:lnTo>
                  <a:pt x="1046478" y="1240193"/>
                </a:lnTo>
                <a:lnTo>
                  <a:pt x="1049018" y="1295104"/>
                </a:lnTo>
                <a:lnTo>
                  <a:pt x="1051558" y="1332283"/>
                </a:lnTo>
                <a:lnTo>
                  <a:pt x="1054098" y="1348106"/>
                </a:lnTo>
                <a:lnTo>
                  <a:pt x="1056638" y="1341079"/>
                </a:lnTo>
                <a:lnTo>
                  <a:pt x="1059178" y="1311979"/>
                </a:lnTo>
                <a:lnTo>
                  <a:pt x="1061718" y="1263767"/>
                </a:lnTo>
                <a:lnTo>
                  <a:pt x="1064258" y="1201287"/>
                </a:lnTo>
                <a:lnTo>
                  <a:pt x="1066798" y="1130770"/>
                </a:lnTo>
                <a:lnTo>
                  <a:pt x="1069338" y="1059209"/>
                </a:lnTo>
                <a:lnTo>
                  <a:pt x="1071878" y="993652"/>
                </a:lnTo>
                <a:lnTo>
                  <a:pt x="1074418" y="940504"/>
                </a:lnTo>
                <a:lnTo>
                  <a:pt x="1076958" y="904889"/>
                </a:lnTo>
                <a:lnTo>
                  <a:pt x="1079498" y="890155"/>
                </a:lnTo>
                <a:lnTo>
                  <a:pt x="1082038" y="897553"/>
                </a:lnTo>
                <a:lnTo>
                  <a:pt x="1084577" y="926130"/>
                </a:lnTo>
                <a:lnTo>
                  <a:pt x="1087117" y="972849"/>
                </a:lnTo>
                <a:lnTo>
                  <a:pt x="1089657" y="1032913"/>
                </a:lnTo>
                <a:lnTo>
                  <a:pt x="1092197" y="1100261"/>
                </a:lnTo>
                <a:lnTo>
                  <a:pt x="1094737" y="1168185"/>
                </a:lnTo>
                <a:lnTo>
                  <a:pt x="1097277" y="1230010"/>
                </a:lnTo>
                <a:lnTo>
                  <a:pt x="1099817" y="1279753"/>
                </a:lnTo>
                <a:lnTo>
                  <a:pt x="1102357" y="1312711"/>
                </a:lnTo>
                <a:lnTo>
                  <a:pt x="1104897" y="1325913"/>
                </a:lnTo>
                <a:lnTo>
                  <a:pt x="1107437" y="1318386"/>
                </a:lnTo>
                <a:lnTo>
                  <a:pt x="1109977" y="1291220"/>
                </a:lnTo>
                <a:lnTo>
                  <a:pt x="1112517" y="1247429"/>
                </a:lnTo>
                <a:lnTo>
                  <a:pt x="1115057" y="1191616"/>
                </a:lnTo>
                <a:lnTo>
                  <a:pt x="1117597" y="1129485"/>
                </a:ln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1269995" y="111540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a:solidFill>
                <a:srgbClr val="000000"/>
              </a:solidFill>
              <a:ea typeface="宋体" pitchFamily="2" charset="-122"/>
            </a:endParaRPr>
          </a:p>
        </p:txBody>
      </p:sp>
      <p:sp>
        <p:nvSpPr>
          <p:cNvPr id="6" name="CoS"/>
          <p:cNvSpPr/>
          <p:nvPr userDrawn="1"/>
        </p:nvSpPr>
        <p:spPr>
          <a:xfrm flipH="1">
            <a:off x="7072330" y="6622959"/>
            <a:ext cx="1373576" cy="142876"/>
          </a:xfrm>
          <a:custGeom>
            <a:avLst/>
            <a:gdLst>
              <a:gd name="connsiteX0" fmla="*/ 0 w 2024254"/>
              <a:gd name="connsiteY0" fmla="*/ 1115321 h 2231790"/>
              <a:gd name="connsiteX1" fmla="*/ 0 w 2024254"/>
              <a:gd name="connsiteY1" fmla="*/ 1115321 h 2231790"/>
              <a:gd name="connsiteX2" fmla="*/ 2539 w 2024254"/>
              <a:gd name="connsiteY2" fmla="*/ 1119016 h 2231790"/>
              <a:gd name="connsiteX3" fmla="*/ 5080 w 2024254"/>
              <a:gd name="connsiteY3" fmla="*/ 1129377 h 2231790"/>
              <a:gd name="connsiteX4" fmla="*/ 7619 w 2024254"/>
              <a:gd name="connsiteY4" fmla="*/ 1144341 h 2231790"/>
              <a:gd name="connsiteX5" fmla="*/ 10160 w 2024254"/>
              <a:gd name="connsiteY5" fmla="*/ 1160808 h 2231790"/>
              <a:gd name="connsiteX6" fmla="*/ 12700 w 2024254"/>
              <a:gd name="connsiteY6" fmla="*/ 1175108 h 2231790"/>
              <a:gd name="connsiteX7" fmla="*/ 15239 w 2024254"/>
              <a:gd name="connsiteY7" fmla="*/ 1183560 h 2231790"/>
              <a:gd name="connsiteX8" fmla="*/ 17780 w 2024254"/>
              <a:gd name="connsiteY8" fmla="*/ 1183060 h 2231790"/>
              <a:gd name="connsiteX9" fmla="*/ 20319 w 2024254"/>
              <a:gd name="connsiteY9" fmla="*/ 1171603 h 2231790"/>
              <a:gd name="connsiteX10" fmla="*/ 22860 w 2024254"/>
              <a:gd name="connsiteY10" fmla="*/ 1148686 h 2231790"/>
              <a:gd name="connsiteX11" fmla="*/ 25400 w 2024254"/>
              <a:gd name="connsiteY11" fmla="*/ 1115511 h 2231790"/>
              <a:gd name="connsiteX12" fmla="*/ 27939 w 2024254"/>
              <a:gd name="connsiteY12" fmla="*/ 1074970 h 2231790"/>
              <a:gd name="connsiteX13" fmla="*/ 30480 w 2024254"/>
              <a:gd name="connsiteY13" fmla="*/ 1031398 h 2231790"/>
              <a:gd name="connsiteX14" fmla="*/ 33019 w 2024254"/>
              <a:gd name="connsiteY14" fmla="*/ 990106 h 2231790"/>
              <a:gd name="connsiteX15" fmla="*/ 35560 w 2024254"/>
              <a:gd name="connsiteY15" fmla="*/ 956760 h 2231790"/>
              <a:gd name="connsiteX16" fmla="*/ 38100 w 2024254"/>
              <a:gd name="connsiteY16" fmla="*/ 936665 h 2231790"/>
              <a:gd name="connsiteX17" fmla="*/ 40639 w 2024254"/>
              <a:gd name="connsiteY17" fmla="*/ 934043 h 2231790"/>
              <a:gd name="connsiteX18" fmla="*/ 43180 w 2024254"/>
              <a:gd name="connsiteY18" fmla="*/ 951399 h 2231790"/>
              <a:gd name="connsiteX19" fmla="*/ 45719 w 2024254"/>
              <a:gd name="connsiteY19" fmla="*/ 989057 h 2231790"/>
              <a:gd name="connsiteX20" fmla="*/ 48260 w 2024254"/>
              <a:gd name="connsiteY20" fmla="*/ 1044929 h 2231790"/>
              <a:gd name="connsiteX21" fmla="*/ 50800 w 2024254"/>
              <a:gd name="connsiteY21" fmla="*/ 1114565 h 2231790"/>
              <a:gd name="connsiteX22" fmla="*/ 53339 w 2024254"/>
              <a:gd name="connsiteY22" fmla="*/ 1191490 h 2231790"/>
              <a:gd name="connsiteX23" fmla="*/ 55880 w 2024254"/>
              <a:gd name="connsiteY23" fmla="*/ 1267811 h 2231790"/>
              <a:gd name="connsiteX24" fmla="*/ 58419 w 2024254"/>
              <a:gd name="connsiteY24" fmla="*/ 1335027 h 2231790"/>
              <a:gd name="connsiteX25" fmla="*/ 60960 w 2024254"/>
              <a:gd name="connsiteY25" fmla="*/ 1384963 h 2231790"/>
              <a:gd name="connsiteX26" fmla="*/ 63500 w 2024254"/>
              <a:gd name="connsiteY26" fmla="*/ 1410734 h 2231790"/>
              <a:gd name="connsiteX27" fmla="*/ 66039 w 2024254"/>
              <a:gd name="connsiteY27" fmla="*/ 1407611 h 2231790"/>
              <a:gd name="connsiteX28" fmla="*/ 68580 w 2024254"/>
              <a:gd name="connsiteY28" fmla="*/ 1373708 h 2231790"/>
              <a:gd name="connsiteX29" fmla="*/ 71119 w 2024254"/>
              <a:gd name="connsiteY29" fmla="*/ 1310376 h 2231790"/>
              <a:gd name="connsiteX30" fmla="*/ 73659 w 2024254"/>
              <a:gd name="connsiteY30" fmla="*/ 1222262 h 2231790"/>
              <a:gd name="connsiteX31" fmla="*/ 76200 w 2024254"/>
              <a:gd name="connsiteY31" fmla="*/ 1117006 h 2231790"/>
              <a:gd name="connsiteX32" fmla="*/ 78739 w 2024254"/>
              <a:gd name="connsiteY32" fmla="*/ 1004584 h 2231790"/>
              <a:gd name="connsiteX33" fmla="*/ 81280 w 2024254"/>
              <a:gd name="connsiteY33" fmla="*/ 896360 h 2231790"/>
              <a:gd name="connsiteX34" fmla="*/ 83819 w 2024254"/>
              <a:gd name="connsiteY34" fmla="*/ 803931 h 2231790"/>
              <a:gd name="connsiteX35" fmla="*/ 86359 w 2024254"/>
              <a:gd name="connsiteY35" fmla="*/ 737889 h 2231790"/>
              <a:gd name="connsiteX36" fmla="*/ 88900 w 2024254"/>
              <a:gd name="connsiteY36" fmla="*/ 706633 h 2231790"/>
              <a:gd name="connsiteX37" fmla="*/ 91439 w 2024254"/>
              <a:gd name="connsiteY37" fmla="*/ 715350 h 2231790"/>
              <a:gd name="connsiteX38" fmla="*/ 93979 w 2024254"/>
              <a:gd name="connsiteY38" fmla="*/ 765297 h 2231790"/>
              <a:gd name="connsiteX39" fmla="*/ 96519 w 2024254"/>
              <a:gd name="connsiteY39" fmla="*/ 853478 h 2231790"/>
              <a:gd name="connsiteX40" fmla="*/ 99059 w 2024254"/>
              <a:gd name="connsiteY40" fmla="*/ 972745 h 2231790"/>
              <a:gd name="connsiteX41" fmla="*/ 101600 w 2024254"/>
              <a:gd name="connsiteY41" fmla="*/ 1112365 h 2231790"/>
              <a:gd name="connsiteX42" fmla="*/ 104139 w 2024254"/>
              <a:gd name="connsiteY42" fmla="*/ 1258978 h 2231790"/>
              <a:gd name="connsiteX43" fmla="*/ 106679 w 2024254"/>
              <a:gd name="connsiteY43" fmla="*/ 1397883 h 2231790"/>
              <a:gd name="connsiteX44" fmla="*/ 109219 w 2024254"/>
              <a:gd name="connsiteY44" fmla="*/ 1514520 h 2231790"/>
              <a:gd name="connsiteX45" fmla="*/ 111759 w 2024254"/>
              <a:gd name="connsiteY45" fmla="*/ 1595990 h 2231790"/>
              <a:gd name="connsiteX46" fmla="*/ 114300 w 2024254"/>
              <a:gd name="connsiteY46" fmla="*/ 1632475 h 2231790"/>
              <a:gd name="connsiteX47" fmla="*/ 116839 w 2024254"/>
              <a:gd name="connsiteY47" fmla="*/ 1618377 h 2231790"/>
              <a:gd name="connsiteX48" fmla="*/ 119379 w 2024254"/>
              <a:gd name="connsiteY48" fmla="*/ 1553071 h 2231790"/>
              <a:gd name="connsiteX49" fmla="*/ 121919 w 2024254"/>
              <a:gd name="connsiteY49" fmla="*/ 1441157 h 2231790"/>
              <a:gd name="connsiteX50" fmla="*/ 124459 w 2024254"/>
              <a:gd name="connsiteY50" fmla="*/ 1292186 h 2231790"/>
              <a:gd name="connsiteX51" fmla="*/ 126999 w 2024254"/>
              <a:gd name="connsiteY51" fmla="*/ 1119857 h 2231790"/>
              <a:gd name="connsiteX52" fmla="*/ 129539 w 2024254"/>
              <a:gd name="connsiteY52" fmla="*/ 940755 h 2231790"/>
              <a:gd name="connsiteX53" fmla="*/ 132079 w 2024254"/>
              <a:gd name="connsiteY53" fmla="*/ 772747 h 2231790"/>
              <a:gd name="connsiteX54" fmla="*/ 134619 w 2024254"/>
              <a:gd name="connsiteY54" fmla="*/ 633193 h 2231790"/>
              <a:gd name="connsiteX55" fmla="*/ 137159 w 2024254"/>
              <a:gd name="connsiteY55" fmla="*/ 537151 h 2231790"/>
              <a:gd name="connsiteX56" fmla="*/ 139699 w 2024254"/>
              <a:gd name="connsiteY56" fmla="*/ 495758 h 2231790"/>
              <a:gd name="connsiteX57" fmla="*/ 142239 w 2024254"/>
              <a:gd name="connsiteY57" fmla="*/ 514966 h 2231790"/>
              <a:gd name="connsiteX58" fmla="*/ 144779 w 2024254"/>
              <a:gd name="connsiteY58" fmla="*/ 594772 h 2231790"/>
              <a:gd name="connsiteX59" fmla="*/ 147319 w 2024254"/>
              <a:gd name="connsiteY59" fmla="*/ 729036 h 2231790"/>
              <a:gd name="connsiteX60" fmla="*/ 149859 w 2024254"/>
              <a:gd name="connsiteY60" fmla="*/ 905921 h 2231790"/>
              <a:gd name="connsiteX61" fmla="*/ 152399 w 2024254"/>
              <a:gd name="connsiteY61" fmla="*/ 1108929 h 2231790"/>
              <a:gd name="connsiteX62" fmla="*/ 154939 w 2024254"/>
              <a:gd name="connsiteY62" fmla="*/ 1318445 h 2231790"/>
              <a:gd name="connsiteX63" fmla="*/ 157479 w 2024254"/>
              <a:gd name="connsiteY63" fmla="*/ 1513643 h 2231790"/>
              <a:gd name="connsiteX64" fmla="*/ 160019 w 2024254"/>
              <a:gd name="connsiteY64" fmla="*/ 1674559 h 2231790"/>
              <a:gd name="connsiteX65" fmla="*/ 162559 w 2024254"/>
              <a:gd name="connsiteY65" fmla="*/ 1784144 h 2231790"/>
              <a:gd name="connsiteX66" fmla="*/ 165099 w 2024254"/>
              <a:gd name="connsiteY66" fmla="*/ 1830065 h 2231790"/>
              <a:gd name="connsiteX67" fmla="*/ 167639 w 2024254"/>
              <a:gd name="connsiteY67" fmla="*/ 1806072 h 2231790"/>
              <a:gd name="connsiteX68" fmla="*/ 170179 w 2024254"/>
              <a:gd name="connsiteY68" fmla="*/ 1712785 h 2231790"/>
              <a:gd name="connsiteX69" fmla="*/ 172719 w 2024254"/>
              <a:gd name="connsiteY69" fmla="*/ 1557804 h 2231790"/>
              <a:gd name="connsiteX70" fmla="*/ 175259 w 2024254"/>
              <a:gd name="connsiteY70" fmla="*/ 1355108 h 2231790"/>
              <a:gd name="connsiteX71" fmla="*/ 177799 w 2024254"/>
              <a:gd name="connsiteY71" fmla="*/ 1123796 h 2231790"/>
              <a:gd name="connsiteX72" fmla="*/ 180339 w 2024254"/>
              <a:gd name="connsiteY72" fmla="*/ 886284 h 2231790"/>
              <a:gd name="connsiteX73" fmla="*/ 182879 w 2024254"/>
              <a:gd name="connsiteY73" fmla="*/ 666119 h 2231790"/>
              <a:gd name="connsiteX74" fmla="*/ 185419 w 2024254"/>
              <a:gd name="connsiteY74" fmla="*/ 485638 h 2231790"/>
              <a:gd name="connsiteX75" fmla="*/ 187959 w 2024254"/>
              <a:gd name="connsiteY75" fmla="*/ 363693 h 2231790"/>
              <a:gd name="connsiteX76" fmla="*/ 190499 w 2024254"/>
              <a:gd name="connsiteY76" fmla="*/ 313682 h 2231790"/>
              <a:gd name="connsiteX77" fmla="*/ 193039 w 2024254"/>
              <a:gd name="connsiteY77" fmla="*/ 342089 h 2231790"/>
              <a:gd name="connsiteX78" fmla="*/ 195579 w 2024254"/>
              <a:gd name="connsiteY78" fmla="*/ 447692 h 2231790"/>
              <a:gd name="connsiteX79" fmla="*/ 198119 w 2024254"/>
              <a:gd name="connsiteY79" fmla="*/ 621530 h 2231790"/>
              <a:gd name="connsiteX80" fmla="*/ 200659 w 2024254"/>
              <a:gd name="connsiteY80" fmla="*/ 847652 h 2231790"/>
              <a:gd name="connsiteX81" fmla="*/ 203199 w 2024254"/>
              <a:gd name="connsiteY81" fmla="*/ 1104582 h 2231790"/>
              <a:gd name="connsiteX82" fmla="*/ 205739 w 2024254"/>
              <a:gd name="connsiteY82" fmla="*/ 1367364 h 2231790"/>
              <a:gd name="connsiteX83" fmla="*/ 208279 w 2024254"/>
              <a:gd name="connsiteY83" fmla="*/ 1609999 h 2231790"/>
              <a:gd name="connsiteX84" fmla="*/ 210819 w 2024254"/>
              <a:gd name="connsiteY84" fmla="*/ 1808029 h 2231790"/>
              <a:gd name="connsiteX85" fmla="*/ 213359 w 2024254"/>
              <a:gd name="connsiteY85" fmla="*/ 1941009 h 2231790"/>
              <a:gd name="connsiteX86" fmla="*/ 215899 w 2024254"/>
              <a:gd name="connsiteY86" fmla="*/ 1994622 h 2231790"/>
              <a:gd name="connsiteX87" fmla="*/ 218439 w 2024254"/>
              <a:gd name="connsiteY87" fmla="*/ 1962214 h 2231790"/>
              <a:gd name="connsiteX88" fmla="*/ 220979 w 2024254"/>
              <a:gd name="connsiteY88" fmla="*/ 1845584 h 2231790"/>
              <a:gd name="connsiteX89" fmla="*/ 223519 w 2024254"/>
              <a:gd name="connsiteY89" fmla="*/ 1654943 h 2231790"/>
              <a:gd name="connsiteX90" fmla="*/ 226059 w 2024254"/>
              <a:gd name="connsiteY90" fmla="*/ 1408025 h 2231790"/>
              <a:gd name="connsiteX91" fmla="*/ 228600 w 2024254"/>
              <a:gd name="connsiteY91" fmla="*/ 1128434 h 2231790"/>
              <a:gd name="connsiteX92" fmla="*/ 231139 w 2024254"/>
              <a:gd name="connsiteY92" fmla="*/ 843379 h 2231790"/>
              <a:gd name="connsiteX93" fmla="*/ 233679 w 2024254"/>
              <a:gd name="connsiteY93" fmla="*/ 581014 h 2231790"/>
              <a:gd name="connsiteX94" fmla="*/ 236219 w 2024254"/>
              <a:gd name="connsiteY94" fmla="*/ 367644 h 2231790"/>
              <a:gd name="connsiteX95" fmla="*/ 238760 w 2024254"/>
              <a:gd name="connsiteY95" fmla="*/ 225078 h 2231790"/>
              <a:gd name="connsiteX96" fmla="*/ 241300 w 2024254"/>
              <a:gd name="connsiteY96" fmla="*/ 168398 h 2231790"/>
              <a:gd name="connsiteX97" fmla="*/ 243839 w 2024254"/>
              <a:gd name="connsiteY97" fmla="*/ 204361 h 2231790"/>
              <a:gd name="connsiteX98" fmla="*/ 246380 w 2024254"/>
              <a:gd name="connsiteY98" fmla="*/ 330619 h 2231790"/>
              <a:gd name="connsiteX99" fmla="*/ 248920 w 2024254"/>
              <a:gd name="connsiteY99" fmla="*/ 535836 h 2231790"/>
              <a:gd name="connsiteX100" fmla="*/ 251460 w 2024254"/>
              <a:gd name="connsiteY100" fmla="*/ 800706 h 2231790"/>
              <a:gd name="connsiteX101" fmla="*/ 254000 w 2024254"/>
              <a:gd name="connsiteY101" fmla="*/ 1099769 h 2231790"/>
              <a:gd name="connsiteX102" fmla="*/ 256540 w 2024254"/>
              <a:gd name="connsiteY102" fmla="*/ 1403872 h 2231790"/>
              <a:gd name="connsiteX103" fmla="*/ 259080 w 2024254"/>
              <a:gd name="connsiteY103" fmla="*/ 1683026 h 2231790"/>
              <a:gd name="connsiteX104" fmla="*/ 261620 w 2024254"/>
              <a:gd name="connsiteY104" fmla="*/ 1909372 h 2231790"/>
              <a:gd name="connsiteX105" fmla="*/ 264160 w 2024254"/>
              <a:gd name="connsiteY105" fmla="*/ 2059974 h 2231790"/>
              <a:gd name="connsiteX106" fmla="*/ 266700 w 2024254"/>
              <a:gd name="connsiteY106" fmla="*/ 2119153 h 2231790"/>
              <a:gd name="connsiteX107" fmla="*/ 269240 w 2024254"/>
              <a:gd name="connsiteY107" fmla="*/ 2080114 h 2231790"/>
              <a:gd name="connsiteX108" fmla="*/ 271780 w 2024254"/>
              <a:gd name="connsiteY108" fmla="*/ 1945716 h 2231790"/>
              <a:gd name="connsiteX109" fmla="*/ 274320 w 2024254"/>
              <a:gd name="connsiteY109" fmla="*/ 1728283 h 2231790"/>
              <a:gd name="connsiteX110" fmla="*/ 276860 w 2024254"/>
              <a:gd name="connsiteY110" fmla="*/ 1448476 h 2231790"/>
              <a:gd name="connsiteX111" fmla="*/ 279400 w 2024254"/>
              <a:gd name="connsiteY111" fmla="*/ 1133315 h 2231790"/>
              <a:gd name="connsiteX112" fmla="*/ 281940 w 2024254"/>
              <a:gd name="connsiteY112" fmla="*/ 813569 h 2231790"/>
              <a:gd name="connsiteX113" fmla="*/ 284480 w 2024254"/>
              <a:gd name="connsiteY113" fmla="*/ 520728 h 2231790"/>
              <a:gd name="connsiteX114" fmla="*/ 287020 w 2024254"/>
              <a:gd name="connsiteY114" fmla="*/ 283896 h 2231790"/>
              <a:gd name="connsiteX115" fmla="*/ 289560 w 2024254"/>
              <a:gd name="connsiteY115" fmla="*/ 126883 h 2231790"/>
              <a:gd name="connsiteX116" fmla="*/ 292100 w 2024254"/>
              <a:gd name="connsiteY116" fmla="*/ 65803 h 2231790"/>
              <a:gd name="connsiteX117" fmla="*/ 294640 w 2024254"/>
              <a:gd name="connsiteY117" fmla="*/ 107420 h 2231790"/>
              <a:gd name="connsiteX118" fmla="*/ 297180 w 2024254"/>
              <a:gd name="connsiteY118" fmla="*/ 248403 h 2231790"/>
              <a:gd name="connsiteX119" fmla="*/ 299720 w 2024254"/>
              <a:gd name="connsiteY119" fmla="*/ 475585 h 2231790"/>
              <a:gd name="connsiteX120" fmla="*/ 302260 w 2024254"/>
              <a:gd name="connsiteY120" fmla="*/ 767191 h 2231790"/>
              <a:gd name="connsiteX121" fmla="*/ 304800 w 2024254"/>
              <a:gd name="connsiteY121" fmla="*/ 1094938 h 2231790"/>
              <a:gd name="connsiteX122" fmla="*/ 307340 w 2024254"/>
              <a:gd name="connsiteY122" fmla="*/ 1426790 h 2231790"/>
              <a:gd name="connsiteX123" fmla="*/ 309880 w 2024254"/>
              <a:gd name="connsiteY123" fmla="*/ 1730100 h 2231790"/>
              <a:gd name="connsiteX124" fmla="*/ 312420 w 2024254"/>
              <a:gd name="connsiteY124" fmla="*/ 1974839 h 2231790"/>
              <a:gd name="connsiteX125" fmla="*/ 314960 w 2024254"/>
              <a:gd name="connsiteY125" fmla="*/ 2136579 h 2231790"/>
              <a:gd name="connsiteX126" fmla="*/ 317500 w 2024254"/>
              <a:gd name="connsiteY126" fmla="*/ 2198941 h 2231790"/>
              <a:gd name="connsiteX127" fmla="*/ 320040 w 2024254"/>
              <a:gd name="connsiteY127" fmla="*/ 2155259 h 2231790"/>
              <a:gd name="connsiteX128" fmla="*/ 322580 w 2024254"/>
              <a:gd name="connsiteY128" fmla="*/ 2009290 h 2231790"/>
              <a:gd name="connsiteX129" fmla="*/ 325120 w 2024254"/>
              <a:gd name="connsiteY129" fmla="*/ 1774893 h 2231790"/>
              <a:gd name="connsiteX130" fmla="*/ 327660 w 2024254"/>
              <a:gd name="connsiteY130" fmla="*/ 1474712 h 2231790"/>
              <a:gd name="connsiteX131" fmla="*/ 330200 w 2024254"/>
              <a:gd name="connsiteY131" fmla="*/ 1137975 h 2231790"/>
              <a:gd name="connsiteX132" fmla="*/ 332740 w 2024254"/>
              <a:gd name="connsiteY132" fmla="*/ 797639 h 2231790"/>
              <a:gd name="connsiteX133" fmla="*/ 335280 w 2024254"/>
              <a:gd name="connsiteY133" fmla="*/ 487149 h 2231790"/>
              <a:gd name="connsiteX134" fmla="*/ 337820 w 2024254"/>
              <a:gd name="connsiteY134" fmla="*/ 237137 h 2231790"/>
              <a:gd name="connsiteX135" fmla="*/ 340360 w 2024254"/>
              <a:gd name="connsiteY135" fmla="*/ 72388 h 2231790"/>
              <a:gd name="connsiteX136" fmla="*/ 342900 w 2024254"/>
              <a:gd name="connsiteY136" fmla="*/ 9374 h 2231790"/>
              <a:gd name="connsiteX137" fmla="*/ 345440 w 2024254"/>
              <a:gd name="connsiteY137" fmla="*/ 54600 h 2231790"/>
              <a:gd name="connsiteX138" fmla="*/ 347980 w 2024254"/>
              <a:gd name="connsiteY138" fmla="*/ 203934 h 2231790"/>
              <a:gd name="connsiteX139" fmla="*/ 350520 w 2024254"/>
              <a:gd name="connsiteY139" fmla="*/ 442979 h 2231790"/>
              <a:gd name="connsiteX140" fmla="*/ 353060 w 2024254"/>
              <a:gd name="connsiteY140" fmla="*/ 748476 h 2231790"/>
              <a:gd name="connsiteX141" fmla="*/ 355600 w 2024254"/>
              <a:gd name="connsiteY141" fmla="*/ 1090567 h 2231790"/>
              <a:gd name="connsiteX142" fmla="*/ 358140 w 2024254"/>
              <a:gd name="connsiteY142" fmla="*/ 1435733 h 2231790"/>
              <a:gd name="connsiteX143" fmla="*/ 360680 w 2024254"/>
              <a:gd name="connsiteY143" fmla="*/ 1750090 h 2231790"/>
              <a:gd name="connsiteX144" fmla="*/ 363220 w 2024254"/>
              <a:gd name="connsiteY144" fmla="*/ 2002725 h 2231790"/>
              <a:gd name="connsiteX145" fmla="*/ 365760 w 2024254"/>
              <a:gd name="connsiteY145" fmla="*/ 2168757 h 2231790"/>
              <a:gd name="connsiteX146" fmla="*/ 368300 w 2024254"/>
              <a:gd name="connsiteY146" fmla="*/ 2231789 h 2231790"/>
              <a:gd name="connsiteX147" fmla="*/ 370840 w 2024254"/>
              <a:gd name="connsiteY147" fmla="*/ 2185538 h 2231790"/>
              <a:gd name="connsiteX148" fmla="*/ 373380 w 2024254"/>
              <a:gd name="connsiteY148" fmla="*/ 2034461 h 2231790"/>
              <a:gd name="connsiteX149" fmla="*/ 375920 w 2024254"/>
              <a:gd name="connsiteY149" fmla="*/ 1793330 h 2231790"/>
              <a:gd name="connsiteX150" fmla="*/ 378460 w 2024254"/>
              <a:gd name="connsiteY150" fmla="*/ 1485770 h 2231790"/>
              <a:gd name="connsiteX151" fmla="*/ 381000 w 2024254"/>
              <a:gd name="connsiteY151" fmla="*/ 1141945 h 2231790"/>
              <a:gd name="connsiteX152" fmla="*/ 383540 w 2024254"/>
              <a:gd name="connsiteY152" fmla="*/ 795583 h 2231790"/>
              <a:gd name="connsiteX153" fmla="*/ 386080 w 2024254"/>
              <a:gd name="connsiteY153" fmla="*/ 480654 h 2231790"/>
              <a:gd name="connsiteX154" fmla="*/ 388620 w 2024254"/>
              <a:gd name="connsiteY154" fmla="*/ 228025 h 2231790"/>
              <a:gd name="connsiteX155" fmla="*/ 391160 w 2024254"/>
              <a:gd name="connsiteY155" fmla="*/ 62421 h 2231790"/>
              <a:gd name="connsiteX156" fmla="*/ 393700 w 2024254"/>
              <a:gd name="connsiteY156" fmla="*/ 0 h 2231790"/>
              <a:gd name="connsiteX157" fmla="*/ 396240 w 2024254"/>
              <a:gd name="connsiteY157" fmla="*/ 46764 h 2231790"/>
              <a:gd name="connsiteX158" fmla="*/ 398780 w 2024254"/>
              <a:gd name="connsiteY158" fmla="*/ 197984 h 2231790"/>
              <a:gd name="connsiteX159" fmla="*/ 401320 w 2024254"/>
              <a:gd name="connsiteY159" fmla="*/ 438678 h 2231790"/>
              <a:gd name="connsiteX160" fmla="*/ 403860 w 2024254"/>
              <a:gd name="connsiteY160" fmla="*/ 745103 h 2231790"/>
              <a:gd name="connsiteX161" fmla="*/ 406400 w 2024254"/>
              <a:gd name="connsiteY161" fmla="*/ 1087104 h 2231790"/>
              <a:gd name="connsiteX162" fmla="*/ 408940 w 2024254"/>
              <a:gd name="connsiteY162" fmla="*/ 1431095 h 2231790"/>
              <a:gd name="connsiteX163" fmla="*/ 411480 w 2024254"/>
              <a:gd name="connsiteY163" fmla="*/ 1743370 h 2231790"/>
              <a:gd name="connsiteX164" fmla="*/ 414020 w 2024254"/>
              <a:gd name="connsiteY164" fmla="*/ 1993419 h 2231790"/>
              <a:gd name="connsiteX165" fmla="*/ 416560 w 2024254"/>
              <a:gd name="connsiteY165" fmla="*/ 2156922 h 2231790"/>
              <a:gd name="connsiteX166" fmla="*/ 419100 w 2024254"/>
              <a:gd name="connsiteY166" fmla="*/ 2218119 h 2231790"/>
              <a:gd name="connsiteX167" fmla="*/ 421640 w 2024254"/>
              <a:gd name="connsiteY167" fmla="*/ 2171341 h 2231790"/>
              <a:gd name="connsiteX168" fmla="*/ 424180 w 2024254"/>
              <a:gd name="connsiteY168" fmla="*/ 2021532 h 2231790"/>
              <a:gd name="connsiteX169" fmla="*/ 426720 w 2024254"/>
              <a:gd name="connsiteY169" fmla="*/ 1783726 h 2231790"/>
              <a:gd name="connsiteX170" fmla="*/ 429260 w 2024254"/>
              <a:gd name="connsiteY170" fmla="*/ 1481539 h 2231790"/>
              <a:gd name="connsiteX171" fmla="*/ 431800 w 2024254"/>
              <a:gd name="connsiteY171" fmla="*/ 1144807 h 2231790"/>
              <a:gd name="connsiteX172" fmla="*/ 434340 w 2024254"/>
              <a:gd name="connsiteY172" fmla="*/ 806635 h 2231790"/>
              <a:gd name="connsiteX173" fmla="*/ 436880 w 2024254"/>
              <a:gd name="connsiteY173" fmla="*/ 500130 h 2231790"/>
              <a:gd name="connsiteX174" fmla="*/ 439420 w 2024254"/>
              <a:gd name="connsiteY174" fmla="*/ 255142 h 2231790"/>
              <a:gd name="connsiteX175" fmla="*/ 441960 w 2024254"/>
              <a:gd name="connsiteY175" fmla="*/ 95351 h 2231790"/>
              <a:gd name="connsiteX176" fmla="*/ 444500 w 2024254"/>
              <a:gd name="connsiteY176" fmla="*/ 35968 h 2231790"/>
              <a:gd name="connsiteX177" fmla="*/ 447040 w 2024254"/>
              <a:gd name="connsiteY177" fmla="*/ 82282 h 2231790"/>
              <a:gd name="connsiteX178" fmla="*/ 449580 w 2024254"/>
              <a:gd name="connsiteY178" fmla="*/ 229191 h 2231790"/>
              <a:gd name="connsiteX179" fmla="*/ 452120 w 2024254"/>
              <a:gd name="connsiteY179" fmla="*/ 461762 h 2231790"/>
              <a:gd name="connsiteX180" fmla="*/ 454660 w 2024254"/>
              <a:gd name="connsiteY180" fmla="*/ 756749 h 2231790"/>
              <a:gd name="connsiteX181" fmla="*/ 457200 w 2024254"/>
              <a:gd name="connsiteY181" fmla="*/ 1084926 h 2231790"/>
              <a:gd name="connsiteX182" fmla="*/ 459740 w 2024254"/>
              <a:gd name="connsiteY182" fmla="*/ 1413993 h 2231790"/>
              <a:gd name="connsiteX183" fmla="*/ 462280 w 2024254"/>
              <a:gd name="connsiteY183" fmla="*/ 1711766 h 2231790"/>
              <a:gd name="connsiteX184" fmla="*/ 464820 w 2024254"/>
              <a:gd name="connsiteY184" fmla="*/ 1949337 h 2231790"/>
              <a:gd name="connsiteX185" fmla="*/ 467360 w 2024254"/>
              <a:gd name="connsiteY185" fmla="*/ 2103890 h 2231790"/>
              <a:gd name="connsiteX186" fmla="*/ 469900 w 2024254"/>
              <a:gd name="connsiteY186" fmla="*/ 2160901 h 2231790"/>
              <a:gd name="connsiteX187" fmla="*/ 472440 w 2024254"/>
              <a:gd name="connsiteY187" fmla="*/ 2115504 h 2231790"/>
              <a:gd name="connsiteX188" fmla="*/ 474980 w 2024254"/>
              <a:gd name="connsiteY188" fmla="*/ 1972899 h 2231790"/>
              <a:gd name="connsiteX189" fmla="*/ 477520 w 2024254"/>
              <a:gd name="connsiteY189" fmla="*/ 1747771 h 2231790"/>
              <a:gd name="connsiteX190" fmla="*/ 480061 w 2024254"/>
              <a:gd name="connsiteY190" fmla="*/ 1462771 h 2231790"/>
              <a:gd name="connsiteX191" fmla="*/ 482600 w 2024254"/>
              <a:gd name="connsiteY191" fmla="*/ 1146232 h 2231790"/>
              <a:gd name="connsiteX192" fmla="*/ 485140 w 2024254"/>
              <a:gd name="connsiteY192" fmla="*/ 829345 h 2231790"/>
              <a:gd name="connsiteX193" fmla="*/ 487680 w 2024254"/>
              <a:gd name="connsiteY193" fmla="*/ 543074 h 2231790"/>
              <a:gd name="connsiteX194" fmla="*/ 490220 w 2024254"/>
              <a:gd name="connsiteY194" fmla="*/ 315119 h 2231790"/>
              <a:gd name="connsiteX195" fmla="*/ 492761 w 2024254"/>
              <a:gd name="connsiteY195" fmla="*/ 167225 h 2231790"/>
              <a:gd name="connsiteX196" fmla="*/ 495300 w 2024254"/>
              <a:gd name="connsiteY196" fmla="*/ 113105 h 2231790"/>
              <a:gd name="connsiteX197" fmla="*/ 497840 w 2024254"/>
              <a:gd name="connsiteY197" fmla="*/ 157165 h 2231790"/>
              <a:gd name="connsiteX198" fmla="*/ 500381 w 2024254"/>
              <a:gd name="connsiteY198" fmla="*/ 294162 h 2231790"/>
              <a:gd name="connsiteX199" fmla="*/ 502921 w 2024254"/>
              <a:gd name="connsiteY199" fmla="*/ 509804 h 2231790"/>
              <a:gd name="connsiteX200" fmla="*/ 505461 w 2024254"/>
              <a:gd name="connsiteY200" fmla="*/ 782246 h 2231790"/>
              <a:gd name="connsiteX201" fmla="*/ 508000 w 2024254"/>
              <a:gd name="connsiteY201" fmla="*/ 1084306 h 2231790"/>
              <a:gd name="connsiteX202" fmla="*/ 510540 w 2024254"/>
              <a:gd name="connsiteY202" fmla="*/ 1386184 h 2231790"/>
              <a:gd name="connsiteX203" fmla="*/ 513081 w 2024254"/>
              <a:gd name="connsiteY203" fmla="*/ 1658411 h 2231790"/>
              <a:gd name="connsiteX204" fmla="*/ 515621 w 2024254"/>
              <a:gd name="connsiteY204" fmla="*/ 1874740 h 2231790"/>
              <a:gd name="connsiteX205" fmla="*/ 518161 w 2024254"/>
              <a:gd name="connsiteY205" fmla="*/ 2014678 h 2231790"/>
              <a:gd name="connsiteX206" fmla="*/ 520701 w 2024254"/>
              <a:gd name="connsiteY206" fmla="*/ 2065436 h 2231790"/>
              <a:gd name="connsiteX207" fmla="*/ 523241 w 2024254"/>
              <a:gd name="connsiteY207" fmla="*/ 2023097 h 2231790"/>
              <a:gd name="connsiteX208" fmla="*/ 525781 w 2024254"/>
              <a:gd name="connsiteY208" fmla="*/ 1892893 h 2231790"/>
              <a:gd name="connsiteX209" fmla="*/ 528321 w 2024254"/>
              <a:gd name="connsiteY209" fmla="*/ 1688589 h 2231790"/>
              <a:gd name="connsiteX210" fmla="*/ 530861 w 2024254"/>
              <a:gd name="connsiteY210" fmla="*/ 1431031 h 2231790"/>
              <a:gd name="connsiteX211" fmla="*/ 533401 w 2024254"/>
              <a:gd name="connsiteY211" fmla="*/ 1146011 h 2231790"/>
              <a:gd name="connsiteX212" fmla="*/ 535941 w 2024254"/>
              <a:gd name="connsiteY212" fmla="*/ 861687 h 2231790"/>
              <a:gd name="connsiteX213" fmla="*/ 538481 w 2024254"/>
              <a:gd name="connsiteY213" fmla="*/ 605781 h 2231790"/>
              <a:gd name="connsiteX214" fmla="*/ 541021 w 2024254"/>
              <a:gd name="connsiteY214" fmla="*/ 402879 h 2231790"/>
              <a:gd name="connsiteX215" fmla="*/ 543561 w 2024254"/>
              <a:gd name="connsiteY215" fmla="*/ 272053 h 2231790"/>
              <a:gd name="connsiteX216" fmla="*/ 546101 w 2024254"/>
              <a:gd name="connsiteY216" fmla="*/ 225072 h 2231790"/>
              <a:gd name="connsiteX217" fmla="*/ 548641 w 2024254"/>
              <a:gd name="connsiteY217" fmla="*/ 265346 h 2231790"/>
              <a:gd name="connsiteX218" fmla="*/ 551181 w 2024254"/>
              <a:gd name="connsiteY218" fmla="*/ 387705 h 2231790"/>
              <a:gd name="connsiteX219" fmla="*/ 553721 w 2024254"/>
              <a:gd name="connsiteY219" fmla="*/ 579032 h 2231790"/>
              <a:gd name="connsiteX220" fmla="*/ 556261 w 2024254"/>
              <a:gd name="connsiteY220" fmla="*/ 819656 h 2231790"/>
              <a:gd name="connsiteX221" fmla="*/ 558801 w 2024254"/>
              <a:gd name="connsiteY221" fmla="*/ 1085383 h 2231790"/>
              <a:gd name="connsiteX222" fmla="*/ 561341 w 2024254"/>
              <a:gd name="connsiteY222" fmla="*/ 1349927 h 2231790"/>
              <a:gd name="connsiteX223" fmla="*/ 563881 w 2024254"/>
              <a:gd name="connsiteY223" fmla="*/ 1587522 h 2231790"/>
              <a:gd name="connsiteX224" fmla="*/ 566421 w 2024254"/>
              <a:gd name="connsiteY224" fmla="*/ 1775434 h 2231790"/>
              <a:gd name="connsiteX225" fmla="*/ 568961 w 2024254"/>
              <a:gd name="connsiteY225" fmla="*/ 1896148 h 2231790"/>
              <a:gd name="connsiteX226" fmla="*/ 571501 w 2024254"/>
              <a:gd name="connsiteY226" fmla="*/ 1938994 h 2231790"/>
              <a:gd name="connsiteX227" fmla="*/ 574041 w 2024254"/>
              <a:gd name="connsiteY227" fmla="*/ 1901088 h 2231790"/>
              <a:gd name="connsiteX228" fmla="*/ 576581 w 2024254"/>
              <a:gd name="connsiteY228" fmla="*/ 1787481 h 2231790"/>
              <a:gd name="connsiteX229" fmla="*/ 579121 w 2024254"/>
              <a:gd name="connsiteY229" fmla="*/ 1610539 h 2231790"/>
              <a:gd name="connsiteX230" fmla="*/ 581661 w 2024254"/>
              <a:gd name="connsiteY230" fmla="*/ 1388600 h 2231790"/>
              <a:gd name="connsiteX231" fmla="*/ 584201 w 2024254"/>
              <a:gd name="connsiteY231" fmla="*/ 1144079 h 2231790"/>
              <a:gd name="connsiteX232" fmla="*/ 586741 w 2024254"/>
              <a:gd name="connsiteY232" fmla="*/ 901201 h 2231790"/>
              <a:gd name="connsiteX233" fmla="*/ 589281 w 2024254"/>
              <a:gd name="connsiteY233" fmla="*/ 683593 h 2231790"/>
              <a:gd name="connsiteX234" fmla="*/ 591821 w 2024254"/>
              <a:gd name="connsiteY234" fmla="*/ 511980 h 2231790"/>
              <a:gd name="connsiteX235" fmla="*/ 594361 w 2024254"/>
              <a:gd name="connsiteY235" fmla="*/ 402209 h 2231790"/>
              <a:gd name="connsiteX236" fmla="*/ 596901 w 2024254"/>
              <a:gd name="connsiteY236" fmla="*/ 363789 h 2231790"/>
              <a:gd name="connsiteX237" fmla="*/ 599441 w 2024254"/>
              <a:gd name="connsiteY237" fmla="*/ 399073 h 2231790"/>
              <a:gd name="connsiteX238" fmla="*/ 601981 w 2024254"/>
              <a:gd name="connsiteY238" fmla="*/ 503172 h 2231790"/>
              <a:gd name="connsiteX239" fmla="*/ 604521 w 2024254"/>
              <a:gd name="connsiteY239" fmla="*/ 664572 h 2231790"/>
              <a:gd name="connsiteX240" fmla="*/ 607061 w 2024254"/>
              <a:gd name="connsiteY240" fmla="*/ 866392 h 2231790"/>
              <a:gd name="connsiteX241" fmla="*/ 609601 w 2024254"/>
              <a:gd name="connsiteY241" fmla="*/ 1088149 h 2231790"/>
              <a:gd name="connsiteX242" fmla="*/ 612141 w 2024254"/>
              <a:gd name="connsiteY242" fmla="*/ 1307838 h 2231790"/>
              <a:gd name="connsiteX243" fmla="*/ 614681 w 2024254"/>
              <a:gd name="connsiteY243" fmla="*/ 1504118 h 2231790"/>
              <a:gd name="connsiteX244" fmla="*/ 617221 w 2024254"/>
              <a:gd name="connsiteY244" fmla="*/ 1658391 h 2231790"/>
              <a:gd name="connsiteX245" fmla="*/ 619761 w 2024254"/>
              <a:gd name="connsiteY245" fmla="*/ 1756565 h 2231790"/>
              <a:gd name="connsiteX246" fmla="*/ 622301 w 2024254"/>
              <a:gd name="connsiteY246" fmla="*/ 1790339 h 2231790"/>
              <a:gd name="connsiteX247" fmla="*/ 624841 w 2024254"/>
              <a:gd name="connsiteY247" fmla="*/ 1757885 h 2231790"/>
              <a:gd name="connsiteX248" fmla="*/ 627381 w 2024254"/>
              <a:gd name="connsiteY248" fmla="*/ 1663886 h 2231790"/>
              <a:gd name="connsiteX249" fmla="*/ 629921 w 2024254"/>
              <a:gd name="connsiteY249" fmla="*/ 1518930 h 2231790"/>
              <a:gd name="connsiteX250" fmla="*/ 632461 w 2024254"/>
              <a:gd name="connsiteY250" fmla="*/ 1338331 h 2231790"/>
              <a:gd name="connsiteX251" fmla="*/ 635001 w 2024254"/>
              <a:gd name="connsiteY251" fmla="*/ 1140519 h 2231790"/>
              <a:gd name="connsiteX252" fmla="*/ 637541 w 2024254"/>
              <a:gd name="connsiteY252" fmla="*/ 945164 h 2231790"/>
              <a:gd name="connsiteX253" fmla="*/ 640081 w 2024254"/>
              <a:gd name="connsiteY253" fmla="*/ 771209 h 2231790"/>
              <a:gd name="connsiteX254" fmla="*/ 642621 w 2024254"/>
              <a:gd name="connsiteY254" fmla="*/ 635038 h 2231790"/>
              <a:gd name="connsiteX255" fmla="*/ 645161 w 2024254"/>
              <a:gd name="connsiteY255" fmla="*/ 548928 h 2231790"/>
              <a:gd name="connsiteX256" fmla="*/ 647701 w 2024254"/>
              <a:gd name="connsiteY256" fmla="*/ 519952 h 2231790"/>
              <a:gd name="connsiteX257" fmla="*/ 650241 w 2024254"/>
              <a:gd name="connsiteY257" fmla="*/ 549416 h 2231790"/>
              <a:gd name="connsiteX258" fmla="*/ 652781 w 2024254"/>
              <a:gd name="connsiteY258" fmla="*/ 632884 h 2231790"/>
              <a:gd name="connsiteX259" fmla="*/ 655321 w 2024254"/>
              <a:gd name="connsiteY259" fmla="*/ 760762 h 2231790"/>
              <a:gd name="connsiteX260" fmla="*/ 657861 w 2024254"/>
              <a:gd name="connsiteY260" fmla="*/ 919380 h 2231790"/>
              <a:gd name="connsiteX261" fmla="*/ 660401 w 2024254"/>
              <a:gd name="connsiteY261" fmla="*/ 1092445 h 2231790"/>
              <a:gd name="connsiteX262" fmla="*/ 662941 w 2024254"/>
              <a:gd name="connsiteY262" fmla="*/ 1262710 h 2231790"/>
              <a:gd name="connsiteX263" fmla="*/ 665481 w 2024254"/>
              <a:gd name="connsiteY263" fmla="*/ 1413697 h 2231790"/>
              <a:gd name="connsiteX264" fmla="*/ 668021 w 2024254"/>
              <a:gd name="connsiteY264" fmla="*/ 1531290 h 2231790"/>
              <a:gd name="connsiteX265" fmla="*/ 670561 w 2024254"/>
              <a:gd name="connsiteY265" fmla="*/ 1605057 h 2231790"/>
              <a:gd name="connsiteX266" fmla="*/ 673101 w 2024254"/>
              <a:gd name="connsiteY266" fmla="*/ 1629160 h 2231790"/>
              <a:gd name="connsiteX267" fmla="*/ 675641 w 2024254"/>
              <a:gd name="connsiteY267" fmla="*/ 1602796 h 2231790"/>
              <a:gd name="connsiteX268" fmla="*/ 678181 w 2024254"/>
              <a:gd name="connsiteY268" fmla="*/ 1530121 h 2231790"/>
              <a:gd name="connsiteX269" fmla="*/ 680721 w 2024254"/>
              <a:gd name="connsiteY269" fmla="*/ 1419687 h 2231790"/>
              <a:gd name="connsiteX270" fmla="*/ 683261 w 2024254"/>
              <a:gd name="connsiteY270" fmla="*/ 1283467 h 2231790"/>
              <a:gd name="connsiteX271" fmla="*/ 685801 w 2024254"/>
              <a:gd name="connsiteY271" fmla="*/ 1135563 h 2231790"/>
              <a:gd name="connsiteX272" fmla="*/ 688341 w 2024254"/>
              <a:gd name="connsiteY272" fmla="*/ 990756 h 2231790"/>
              <a:gd name="connsiteX273" fmla="*/ 690881 w 2024254"/>
              <a:gd name="connsiteY273" fmla="*/ 863025 h 2231790"/>
              <a:gd name="connsiteX274" fmla="*/ 693421 w 2024254"/>
              <a:gd name="connsiteY274" fmla="*/ 764198 h 2231790"/>
              <a:gd name="connsiteX275" fmla="*/ 695961 w 2024254"/>
              <a:gd name="connsiteY275" fmla="*/ 702864 h 2231790"/>
              <a:gd name="connsiteX276" fmla="*/ 698501 w 2024254"/>
              <a:gd name="connsiteY276" fmla="*/ 683635 h 2231790"/>
              <a:gd name="connsiteX277" fmla="*/ 701041 w 2024254"/>
              <a:gd name="connsiteY277" fmla="*/ 706836 h 2231790"/>
              <a:gd name="connsiteX278" fmla="*/ 703581 w 2024254"/>
              <a:gd name="connsiteY278" fmla="*/ 768622 h 2231790"/>
              <a:gd name="connsiteX279" fmla="*/ 706121 w 2024254"/>
              <a:gd name="connsiteY279" fmla="*/ 861512 h 2231790"/>
              <a:gd name="connsiteX280" fmla="*/ 708661 w 2024254"/>
              <a:gd name="connsiteY280" fmla="*/ 975259 h 2231790"/>
              <a:gd name="connsiteX281" fmla="*/ 711201 w 2024254"/>
              <a:gd name="connsiteY281" fmla="*/ 1097970 h 2231790"/>
              <a:gd name="connsiteX282" fmla="*/ 713741 w 2024254"/>
              <a:gd name="connsiteY282" fmla="*/ 1217338 h 2231790"/>
              <a:gd name="connsiteX283" fmla="*/ 716281 w 2024254"/>
              <a:gd name="connsiteY283" fmla="*/ 1321881 h 2231790"/>
              <a:gd name="connsiteX284" fmla="*/ 718821 w 2024254"/>
              <a:gd name="connsiteY284" fmla="*/ 1402036 h 2231790"/>
              <a:gd name="connsiteX285" fmla="*/ 721361 w 2024254"/>
              <a:gd name="connsiteY285" fmla="*/ 1451037 h 2231790"/>
              <a:gd name="connsiteX286" fmla="*/ 723901 w 2024254"/>
              <a:gd name="connsiteY286" fmla="*/ 1465464 h 2231790"/>
              <a:gd name="connsiteX287" fmla="*/ 726441 w 2024254"/>
              <a:gd name="connsiteY287" fmla="*/ 1445442 h 2231790"/>
              <a:gd name="connsiteX288" fmla="*/ 728981 w 2024254"/>
              <a:gd name="connsiteY288" fmla="*/ 1394479 h 2231790"/>
              <a:gd name="connsiteX289" fmla="*/ 731521 w 2024254"/>
              <a:gd name="connsiteY289" fmla="*/ 1318971 h 2231790"/>
              <a:gd name="connsiteX290" fmla="*/ 734061 w 2024254"/>
              <a:gd name="connsiteY290" fmla="*/ 1227436 h 2231790"/>
              <a:gd name="connsiteX291" fmla="*/ 736601 w 2024254"/>
              <a:gd name="connsiteY291" fmla="*/ 1129575 h 2231790"/>
              <a:gd name="connsiteX292" fmla="*/ 739141 w 2024254"/>
              <a:gd name="connsiteY292" fmla="*/ 1035248 h 2231790"/>
              <a:gd name="connsiteX293" fmla="*/ 741681 w 2024254"/>
              <a:gd name="connsiteY293" fmla="*/ 953486 h 2231790"/>
              <a:gd name="connsiteX294" fmla="*/ 744222 w 2024254"/>
              <a:gd name="connsiteY294" fmla="*/ 891630 h 2231790"/>
              <a:gd name="connsiteX295" fmla="*/ 746761 w 2024254"/>
              <a:gd name="connsiteY295" fmla="*/ 854680 h 2231790"/>
              <a:gd name="connsiteX296" fmla="*/ 749301 w 2024254"/>
              <a:gd name="connsiteY296" fmla="*/ 844911 h 2231790"/>
              <a:gd name="connsiteX297" fmla="*/ 751841 w 2024254"/>
              <a:gd name="connsiteY297" fmla="*/ 861784 h 2231790"/>
              <a:gd name="connsiteX298" fmla="*/ 754381 w 2024254"/>
              <a:gd name="connsiteY298" fmla="*/ 902146 h 2231790"/>
              <a:gd name="connsiteX299" fmla="*/ 756922 w 2024254"/>
              <a:gd name="connsiteY299" fmla="*/ 960686 h 2231790"/>
              <a:gd name="connsiteX300" fmla="*/ 759461 w 2024254"/>
              <a:gd name="connsiteY300" fmla="*/ 1030590 h 2231790"/>
              <a:gd name="connsiteX301" fmla="*/ 762001 w 2024254"/>
              <a:gd name="connsiteY301" fmla="*/ 1104304 h 2231790"/>
              <a:gd name="connsiteX302" fmla="*/ 764542 w 2024254"/>
              <a:gd name="connsiteY302" fmla="*/ 1174350 h 2231790"/>
              <a:gd name="connsiteX303" fmla="*/ 767082 w 2024254"/>
              <a:gd name="connsiteY303" fmla="*/ 1234070 h 2231790"/>
              <a:gd name="connsiteX304" fmla="*/ 769622 w 2024254"/>
              <a:gd name="connsiteY304" fmla="*/ 1278262 h 2231790"/>
              <a:gd name="connsiteX305" fmla="*/ 772161 w 2024254"/>
              <a:gd name="connsiteY305" fmla="*/ 1303618 h 2231790"/>
              <a:gd name="connsiteX306" fmla="*/ 774701 w 2024254"/>
              <a:gd name="connsiteY306" fmla="*/ 1308943 h 2231790"/>
              <a:gd name="connsiteX307" fmla="*/ 777242 w 2024254"/>
              <a:gd name="connsiteY307" fmla="*/ 1295149 h 2231790"/>
              <a:gd name="connsiteX308" fmla="*/ 779782 w 2024254"/>
              <a:gd name="connsiteY308" fmla="*/ 1265017 h 2231790"/>
              <a:gd name="connsiteX309" fmla="*/ 782322 w 2024254"/>
              <a:gd name="connsiteY309" fmla="*/ 1222791 h 2231790"/>
              <a:gd name="connsiteX310" fmla="*/ 784862 w 2024254"/>
              <a:gd name="connsiteY310" fmla="*/ 1173632 h 2231790"/>
              <a:gd name="connsiteX311" fmla="*/ 787402 w 2024254"/>
              <a:gd name="connsiteY311" fmla="*/ 1123022 h 2231790"/>
              <a:gd name="connsiteX312" fmla="*/ 789942 w 2024254"/>
              <a:gd name="connsiteY312" fmla="*/ 1076157 h 2231790"/>
              <a:gd name="connsiteX313" fmla="*/ 792482 w 2024254"/>
              <a:gd name="connsiteY313" fmla="*/ 1037429 h 2231790"/>
              <a:gd name="connsiteX314" fmla="*/ 795022 w 2024254"/>
              <a:gd name="connsiteY314" fmla="*/ 1010015 h 2231790"/>
              <a:gd name="connsiteX315" fmla="*/ 797562 w 2024254"/>
              <a:gd name="connsiteY315" fmla="*/ 995632 h 2231790"/>
              <a:gd name="connsiteX316" fmla="*/ 800102 w 2024254"/>
              <a:gd name="connsiteY316" fmla="*/ 994472 h 2231790"/>
              <a:gd name="connsiteX317" fmla="*/ 802642 w 2024254"/>
              <a:gd name="connsiteY317" fmla="*/ 1005299 h 2231790"/>
              <a:gd name="connsiteX318" fmla="*/ 805182 w 2024254"/>
              <a:gd name="connsiteY318" fmla="*/ 1025710 h 2231790"/>
              <a:gd name="connsiteX319" fmla="*/ 807722 w 2024254"/>
              <a:gd name="connsiteY319" fmla="*/ 1052496 h 2231790"/>
              <a:gd name="connsiteX320" fmla="*/ 810262 w 2024254"/>
              <a:gd name="connsiteY320" fmla="*/ 1082078 h 2231790"/>
              <a:gd name="connsiteX321" fmla="*/ 812802 w 2024254"/>
              <a:gd name="connsiteY321" fmla="*/ 1110943 h 2231790"/>
              <a:gd name="connsiteX322" fmla="*/ 815342 w 2024254"/>
              <a:gd name="connsiteY322" fmla="*/ 1136043 h 2231790"/>
              <a:gd name="connsiteX323" fmla="*/ 817882 w 2024254"/>
              <a:gd name="connsiteY323" fmla="*/ 1155114 h 2231790"/>
              <a:gd name="connsiteX324" fmla="*/ 820422 w 2024254"/>
              <a:gd name="connsiteY324" fmla="*/ 1166865 h 2231790"/>
              <a:gd name="connsiteX325" fmla="*/ 822961 w 2024254"/>
              <a:gd name="connsiteY325" fmla="*/ 1171046 h 2231790"/>
              <a:gd name="connsiteX326" fmla="*/ 825501 w 2024254"/>
              <a:gd name="connsiteY326" fmla="*/ 1168380 h 2231790"/>
              <a:gd name="connsiteX327" fmla="*/ 828041 w 2024254"/>
              <a:gd name="connsiteY327" fmla="*/ 1160375 h 2231790"/>
              <a:gd name="connsiteX328" fmla="*/ 830581 w 2024254"/>
              <a:gd name="connsiteY328" fmla="*/ 1149051 h 2231790"/>
              <a:gd name="connsiteX329" fmla="*/ 833121 w 2024254"/>
              <a:gd name="connsiteY329" fmla="*/ 1136629 h 2231790"/>
              <a:gd name="connsiteX330" fmla="*/ 835661 w 2024254"/>
              <a:gd name="connsiteY330" fmla="*/ 1125198 h 2231790"/>
              <a:gd name="connsiteX331" fmla="*/ 838201 w 2024254"/>
              <a:gd name="connsiteY331" fmla="*/ 1116437 h 2231790"/>
              <a:gd name="connsiteX332" fmla="*/ 840741 w 2024254"/>
              <a:gd name="connsiteY332" fmla="*/ 1111397 h 2231790"/>
              <a:gd name="connsiteX333" fmla="*/ 843281 w 2024254"/>
              <a:gd name="connsiteY333" fmla="*/ 1110391 h 2231790"/>
              <a:gd name="connsiteX334" fmla="*/ 845821 w 2024254"/>
              <a:gd name="connsiteY334" fmla="*/ 1112983 h 2231790"/>
              <a:gd name="connsiteX335" fmla="*/ 848361 w 2024254"/>
              <a:gd name="connsiteY335" fmla="*/ 1118095 h 2231790"/>
              <a:gd name="connsiteX336" fmla="*/ 850901 w 2024254"/>
              <a:gd name="connsiteY336" fmla="*/ 1124196 h 2231790"/>
              <a:gd name="connsiteX337" fmla="*/ 853441 w 2024254"/>
              <a:gd name="connsiteY337" fmla="*/ 1129561 h 2231790"/>
              <a:gd name="connsiteX338" fmla="*/ 855981 w 2024254"/>
              <a:gd name="connsiteY338" fmla="*/ 1132544 h 2231790"/>
              <a:gd name="connsiteX339" fmla="*/ 858521 w 2024254"/>
              <a:gd name="connsiteY339" fmla="*/ 1131859 h 2231790"/>
              <a:gd name="connsiteX340" fmla="*/ 861061 w 2024254"/>
              <a:gd name="connsiteY340" fmla="*/ 1126791 h 2231790"/>
              <a:gd name="connsiteX341" fmla="*/ 863601 w 2024254"/>
              <a:gd name="connsiteY341" fmla="*/ 1117342 h 2231790"/>
              <a:gd name="connsiteX342" fmla="*/ 866141 w 2024254"/>
              <a:gd name="connsiteY342" fmla="*/ 1104272 h 2231790"/>
              <a:gd name="connsiteX343" fmla="*/ 868681 w 2024254"/>
              <a:gd name="connsiteY343" fmla="*/ 1089032 h 2231790"/>
              <a:gd name="connsiteX344" fmla="*/ 871221 w 2024254"/>
              <a:gd name="connsiteY344" fmla="*/ 1073595 h 2231790"/>
              <a:gd name="connsiteX345" fmla="*/ 873761 w 2024254"/>
              <a:gd name="connsiteY345" fmla="*/ 1060212 h 2231790"/>
              <a:gd name="connsiteX346" fmla="*/ 876301 w 2024254"/>
              <a:gd name="connsiteY346" fmla="*/ 1051110 h 2231790"/>
              <a:gd name="connsiteX347" fmla="*/ 878841 w 2024254"/>
              <a:gd name="connsiteY347" fmla="*/ 1048180 h 2231790"/>
              <a:gd name="connsiteX348" fmla="*/ 881381 w 2024254"/>
              <a:gd name="connsiteY348" fmla="*/ 1052692 h 2231790"/>
              <a:gd name="connsiteX349" fmla="*/ 883921 w 2024254"/>
              <a:gd name="connsiteY349" fmla="*/ 1065077 h 2231790"/>
              <a:gd name="connsiteX350" fmla="*/ 886461 w 2024254"/>
              <a:gd name="connsiteY350" fmla="*/ 1084800 h 2231790"/>
              <a:gd name="connsiteX351" fmla="*/ 889000 w 2024254"/>
              <a:gd name="connsiteY351" fmla="*/ 1110354 h 2231790"/>
              <a:gd name="connsiteX352" fmla="*/ 891540 w 2024254"/>
              <a:gd name="connsiteY352" fmla="*/ 1139370 h 2231790"/>
              <a:gd name="connsiteX353" fmla="*/ 894080 w 2024254"/>
              <a:gd name="connsiteY353" fmla="*/ 1168852 h 2231790"/>
              <a:gd name="connsiteX354" fmla="*/ 896620 w 2024254"/>
              <a:gd name="connsiteY354" fmla="*/ 1195485 h 2231790"/>
              <a:gd name="connsiteX355" fmla="*/ 899160 w 2024254"/>
              <a:gd name="connsiteY355" fmla="*/ 1216018 h 2231790"/>
              <a:gd name="connsiteX356" fmla="*/ 901700 w 2024254"/>
              <a:gd name="connsiteY356" fmla="*/ 1227646 h 2231790"/>
              <a:gd name="connsiteX357" fmla="*/ 904240 w 2024254"/>
              <a:gd name="connsiteY357" fmla="*/ 1228372 h 2231790"/>
              <a:gd name="connsiteX358" fmla="*/ 906780 w 2024254"/>
              <a:gd name="connsiteY358" fmla="*/ 1217285 h 2231790"/>
              <a:gd name="connsiteX359" fmla="*/ 909320 w 2024254"/>
              <a:gd name="connsiteY359" fmla="*/ 1194733 h 2231790"/>
              <a:gd name="connsiteX360" fmla="*/ 911860 w 2024254"/>
              <a:gd name="connsiteY360" fmla="*/ 1162356 h 2231790"/>
              <a:gd name="connsiteX361" fmla="*/ 914400 w 2024254"/>
              <a:gd name="connsiteY361" fmla="*/ 1122975 h 2231790"/>
              <a:gd name="connsiteX362" fmla="*/ 916940 w 2024254"/>
              <a:gd name="connsiteY362" fmla="*/ 1080343 h 2231790"/>
              <a:gd name="connsiteX363" fmla="*/ 919480 w 2024254"/>
              <a:gd name="connsiteY363" fmla="*/ 1038778 h 2231790"/>
              <a:gd name="connsiteX364" fmla="*/ 922020 w 2024254"/>
              <a:gd name="connsiteY364" fmla="*/ 1002715 h 2231790"/>
              <a:gd name="connsiteX365" fmla="*/ 924560 w 2024254"/>
              <a:gd name="connsiteY365" fmla="*/ 976231 h 2231790"/>
              <a:gd name="connsiteX366" fmla="*/ 927100 w 2024254"/>
              <a:gd name="connsiteY366" fmla="*/ 962580 h 2231790"/>
              <a:gd name="connsiteX367" fmla="*/ 929640 w 2024254"/>
              <a:gd name="connsiteY367" fmla="*/ 963811 h 2231790"/>
              <a:gd name="connsiteX368" fmla="*/ 932180 w 2024254"/>
              <a:gd name="connsiteY368" fmla="*/ 980490 h 2231790"/>
              <a:gd name="connsiteX369" fmla="*/ 934720 w 2024254"/>
              <a:gd name="connsiteY369" fmla="*/ 1011582 h 2231790"/>
              <a:gd name="connsiteX370" fmla="*/ 937260 w 2024254"/>
              <a:gd name="connsiteY370" fmla="*/ 1054495 h 2231790"/>
              <a:gd name="connsiteX371" fmla="*/ 939800 w 2024254"/>
              <a:gd name="connsiteY371" fmla="*/ 1105298 h 2231790"/>
              <a:gd name="connsiteX372" fmla="*/ 942340 w 2024254"/>
              <a:gd name="connsiteY372" fmla="*/ 1159088 h 2231790"/>
              <a:gd name="connsiteX373" fmla="*/ 944880 w 2024254"/>
              <a:gd name="connsiteY373" fmla="*/ 1210469 h 2231790"/>
              <a:gd name="connsiteX374" fmla="*/ 947420 w 2024254"/>
              <a:gd name="connsiteY374" fmla="*/ 1254108 h 2231790"/>
              <a:gd name="connsiteX375" fmla="*/ 949960 w 2024254"/>
              <a:gd name="connsiteY375" fmla="*/ 1285291 h 2231790"/>
              <a:gd name="connsiteX376" fmla="*/ 952500 w 2024254"/>
              <a:gd name="connsiteY376" fmla="*/ 1300439 h 2231790"/>
              <a:gd name="connsiteX377" fmla="*/ 955039 w 2024254"/>
              <a:gd name="connsiteY377" fmla="*/ 1297512 h 2231790"/>
              <a:gd name="connsiteX378" fmla="*/ 957579 w 2024254"/>
              <a:gd name="connsiteY378" fmla="*/ 1276264 h 2231790"/>
              <a:gd name="connsiteX379" fmla="*/ 960119 w 2024254"/>
              <a:gd name="connsiteY379" fmla="*/ 1238325 h 2231790"/>
              <a:gd name="connsiteX380" fmla="*/ 962659 w 2024254"/>
              <a:gd name="connsiteY380" fmla="*/ 1187074 h 2231790"/>
              <a:gd name="connsiteX381" fmla="*/ 965199 w 2024254"/>
              <a:gd name="connsiteY381" fmla="*/ 1127337 h 2231790"/>
              <a:gd name="connsiteX382" fmla="*/ 967739 w 2024254"/>
              <a:gd name="connsiteY382" fmla="*/ 1064927 h 2231790"/>
              <a:gd name="connsiteX383" fmla="*/ 970279 w 2024254"/>
              <a:gd name="connsiteY383" fmla="*/ 1006066 h 2231790"/>
              <a:gd name="connsiteX384" fmla="*/ 972819 w 2024254"/>
              <a:gd name="connsiteY384" fmla="*/ 956755 h 2231790"/>
              <a:gd name="connsiteX385" fmla="*/ 975359 w 2024254"/>
              <a:gd name="connsiteY385" fmla="*/ 922156 h 2231790"/>
              <a:gd name="connsiteX386" fmla="*/ 977899 w 2024254"/>
              <a:gd name="connsiteY386" fmla="*/ 906046 h 2231790"/>
              <a:gd name="connsiteX387" fmla="*/ 980439 w 2024254"/>
              <a:gd name="connsiteY387" fmla="*/ 910403 h 2231790"/>
              <a:gd name="connsiteX388" fmla="*/ 982979 w 2024254"/>
              <a:gd name="connsiteY388" fmla="*/ 935171 h 2231790"/>
              <a:gd name="connsiteX389" fmla="*/ 985519 w 2024254"/>
              <a:gd name="connsiteY389" fmla="*/ 978232 h 2231790"/>
              <a:gd name="connsiteX390" fmla="*/ 988059 w 2024254"/>
              <a:gd name="connsiteY390" fmla="*/ 1035587 h 2231790"/>
              <a:gd name="connsiteX391" fmla="*/ 990599 w 2024254"/>
              <a:gd name="connsiteY391" fmla="*/ 1101731 h 2231790"/>
              <a:gd name="connsiteX392" fmla="*/ 993139 w 2024254"/>
              <a:gd name="connsiteY392" fmla="*/ 1170192 h 2231790"/>
              <a:gd name="connsiteX393" fmla="*/ 995679 w 2024254"/>
              <a:gd name="connsiteY393" fmla="*/ 1234172 h 2231790"/>
              <a:gd name="connsiteX394" fmla="*/ 998219 w 2024254"/>
              <a:gd name="connsiteY394" fmla="*/ 1287234 h 2231790"/>
              <a:gd name="connsiteX395" fmla="*/ 1000759 w 2024254"/>
              <a:gd name="connsiteY395" fmla="*/ 1323956 h 2231790"/>
              <a:gd name="connsiteX396" fmla="*/ 1003299 w 2024254"/>
              <a:gd name="connsiteY396" fmla="*/ 1340491 h 2231790"/>
              <a:gd name="connsiteX397" fmla="*/ 1005839 w 2024254"/>
              <a:gd name="connsiteY397" fmla="*/ 1334977 h 2231790"/>
              <a:gd name="connsiteX398" fmla="*/ 1008379 w 2024254"/>
              <a:gd name="connsiteY398" fmla="*/ 1307739 h 2231790"/>
              <a:gd name="connsiteX399" fmla="*/ 1010919 w 2024254"/>
              <a:gd name="connsiteY399" fmla="*/ 1261283 h 2231790"/>
              <a:gd name="connsiteX400" fmla="*/ 1013459 w 2024254"/>
              <a:gd name="connsiteY400" fmla="*/ 1200057 h 2231790"/>
              <a:gd name="connsiteX401" fmla="*/ 1015999 w 2024254"/>
              <a:gd name="connsiteY401" fmla="*/ 1130024 h 2231790"/>
              <a:gd name="connsiteX402" fmla="*/ 1018538 w 2024254"/>
              <a:gd name="connsiteY402" fmla="*/ 1058068 h 2231790"/>
              <a:gd name="connsiteX403" fmla="*/ 1021078 w 2024254"/>
              <a:gd name="connsiteY403" fmla="*/ 991313 h 2231790"/>
              <a:gd name="connsiteX404" fmla="*/ 1023618 w 2024254"/>
              <a:gd name="connsiteY404" fmla="*/ 936402 h 2231790"/>
              <a:gd name="connsiteX405" fmla="*/ 1026158 w 2024254"/>
              <a:gd name="connsiteY405" fmla="*/ 898833 h 2231790"/>
              <a:gd name="connsiteX406" fmla="*/ 1028698 w 2024254"/>
              <a:gd name="connsiteY406" fmla="*/ 882399 h 2231790"/>
              <a:gd name="connsiteX407" fmla="*/ 1031238 w 2024254"/>
              <a:gd name="connsiteY407" fmla="*/ 888802 h 2231790"/>
              <a:gd name="connsiteX408" fmla="*/ 1033778 w 2024254"/>
              <a:gd name="connsiteY408" fmla="*/ 917473 h 2231790"/>
              <a:gd name="connsiteX409" fmla="*/ 1036318 w 2024254"/>
              <a:gd name="connsiteY409" fmla="*/ 965626 h 2231790"/>
              <a:gd name="connsiteX410" fmla="*/ 1038858 w 2024254"/>
              <a:gd name="connsiteY410" fmla="*/ 1028533 h 2231790"/>
              <a:gd name="connsiteX411" fmla="*/ 1041398 w 2024254"/>
              <a:gd name="connsiteY411" fmla="*/ 1099991 h 2231790"/>
              <a:gd name="connsiteX412" fmla="*/ 1043938 w 2024254"/>
              <a:gd name="connsiteY412" fmla="*/ 1172945 h 2231790"/>
              <a:gd name="connsiteX413" fmla="*/ 1046478 w 2024254"/>
              <a:gd name="connsiteY413" fmla="*/ 1240193 h 2231790"/>
              <a:gd name="connsiteX414" fmla="*/ 1049018 w 2024254"/>
              <a:gd name="connsiteY414" fmla="*/ 1295104 h 2231790"/>
              <a:gd name="connsiteX415" fmla="*/ 1051558 w 2024254"/>
              <a:gd name="connsiteY415" fmla="*/ 1332283 h 2231790"/>
              <a:gd name="connsiteX416" fmla="*/ 1054098 w 2024254"/>
              <a:gd name="connsiteY416" fmla="*/ 1348106 h 2231790"/>
              <a:gd name="connsiteX417" fmla="*/ 1056638 w 2024254"/>
              <a:gd name="connsiteY417" fmla="*/ 1341079 h 2231790"/>
              <a:gd name="connsiteX418" fmla="*/ 1059178 w 2024254"/>
              <a:gd name="connsiteY418" fmla="*/ 1311979 h 2231790"/>
              <a:gd name="connsiteX419" fmla="*/ 1061718 w 2024254"/>
              <a:gd name="connsiteY419" fmla="*/ 1263767 h 2231790"/>
              <a:gd name="connsiteX420" fmla="*/ 1064258 w 2024254"/>
              <a:gd name="connsiteY420" fmla="*/ 1201287 h 2231790"/>
              <a:gd name="connsiteX421" fmla="*/ 1066798 w 2024254"/>
              <a:gd name="connsiteY421" fmla="*/ 1130770 h 2231790"/>
              <a:gd name="connsiteX422" fmla="*/ 1069338 w 2024254"/>
              <a:gd name="connsiteY422" fmla="*/ 1059209 h 2231790"/>
              <a:gd name="connsiteX423" fmla="*/ 1071878 w 2024254"/>
              <a:gd name="connsiteY423" fmla="*/ 993652 h 2231790"/>
              <a:gd name="connsiteX424" fmla="*/ 1074418 w 2024254"/>
              <a:gd name="connsiteY424" fmla="*/ 940504 h 2231790"/>
              <a:gd name="connsiteX425" fmla="*/ 1076958 w 2024254"/>
              <a:gd name="connsiteY425" fmla="*/ 904889 h 2231790"/>
              <a:gd name="connsiteX426" fmla="*/ 1079498 w 2024254"/>
              <a:gd name="connsiteY426" fmla="*/ 890155 h 2231790"/>
              <a:gd name="connsiteX427" fmla="*/ 1082038 w 2024254"/>
              <a:gd name="connsiteY427" fmla="*/ 897553 h 2231790"/>
              <a:gd name="connsiteX428" fmla="*/ 1084577 w 2024254"/>
              <a:gd name="connsiteY428" fmla="*/ 926130 h 2231790"/>
              <a:gd name="connsiteX429" fmla="*/ 1087117 w 2024254"/>
              <a:gd name="connsiteY429" fmla="*/ 972849 h 2231790"/>
              <a:gd name="connsiteX430" fmla="*/ 1089657 w 2024254"/>
              <a:gd name="connsiteY430" fmla="*/ 1032913 h 2231790"/>
              <a:gd name="connsiteX431" fmla="*/ 1092197 w 2024254"/>
              <a:gd name="connsiteY431" fmla="*/ 1100261 h 2231790"/>
              <a:gd name="connsiteX432" fmla="*/ 1094737 w 2024254"/>
              <a:gd name="connsiteY432" fmla="*/ 1168185 h 2231790"/>
              <a:gd name="connsiteX433" fmla="*/ 1097277 w 2024254"/>
              <a:gd name="connsiteY433" fmla="*/ 1230010 h 2231790"/>
              <a:gd name="connsiteX434" fmla="*/ 1099817 w 2024254"/>
              <a:gd name="connsiteY434" fmla="*/ 1279753 h 2231790"/>
              <a:gd name="connsiteX435" fmla="*/ 1102357 w 2024254"/>
              <a:gd name="connsiteY435" fmla="*/ 1312711 h 2231790"/>
              <a:gd name="connsiteX436" fmla="*/ 1104897 w 2024254"/>
              <a:gd name="connsiteY436" fmla="*/ 1325913 h 2231790"/>
              <a:gd name="connsiteX437" fmla="*/ 1107437 w 2024254"/>
              <a:gd name="connsiteY437" fmla="*/ 1318386 h 2231790"/>
              <a:gd name="connsiteX438" fmla="*/ 1109977 w 2024254"/>
              <a:gd name="connsiteY438" fmla="*/ 1291220 h 2231790"/>
              <a:gd name="connsiteX439" fmla="*/ 1112517 w 2024254"/>
              <a:gd name="connsiteY439" fmla="*/ 1247429 h 2231790"/>
              <a:gd name="connsiteX440" fmla="*/ 1115057 w 2024254"/>
              <a:gd name="connsiteY440" fmla="*/ 1191616 h 2231790"/>
              <a:gd name="connsiteX441" fmla="*/ 1117597 w 2024254"/>
              <a:gd name="connsiteY441" fmla="*/ 1129485 h 2231790"/>
              <a:gd name="connsiteX442" fmla="*/ 1120137 w 2024254"/>
              <a:gd name="connsiteY442" fmla="*/ 1067254 h 2231790"/>
              <a:gd name="connsiteX443" fmla="*/ 1122677 w 2024254"/>
              <a:gd name="connsiteY443" fmla="*/ 1011027 h 2231790"/>
              <a:gd name="connsiteX444" fmla="*/ 1125217 w 2024254"/>
              <a:gd name="connsiteY444" fmla="*/ 966186 h 2231790"/>
              <a:gd name="connsiteX445" fmla="*/ 1127757 w 2024254"/>
              <a:gd name="connsiteY445" fmla="*/ 936871 h 2231790"/>
              <a:gd name="connsiteX446" fmla="*/ 1130297 w 2024254"/>
              <a:gd name="connsiteY446" fmla="*/ 925596 h 2231790"/>
              <a:gd name="connsiteX447" fmla="*/ 1132837 w 2024254"/>
              <a:gd name="connsiteY447" fmla="*/ 933030 h 2231790"/>
              <a:gd name="connsiteX448" fmla="*/ 1135377 w 2024254"/>
              <a:gd name="connsiteY448" fmla="*/ 957978 h 2231790"/>
              <a:gd name="connsiteX449" fmla="*/ 1137917 w 2024254"/>
              <a:gd name="connsiteY449" fmla="*/ 997543 h 2231790"/>
              <a:gd name="connsiteX450" fmla="*/ 1140457 w 2024254"/>
              <a:gd name="connsiteY450" fmla="*/ 1047455 h 2231790"/>
              <a:gd name="connsiteX451" fmla="*/ 1142997 w 2024254"/>
              <a:gd name="connsiteY451" fmla="*/ 1102537 h 2231790"/>
              <a:gd name="connsiteX452" fmla="*/ 1145537 w 2024254"/>
              <a:gd name="connsiteY452" fmla="*/ 1157241 h 2231790"/>
              <a:gd name="connsiteX453" fmla="*/ 1148077 w 2024254"/>
              <a:gd name="connsiteY453" fmla="*/ 1206216 h 2231790"/>
              <a:gd name="connsiteX454" fmla="*/ 1150616 w 2024254"/>
              <a:gd name="connsiteY454" fmla="*/ 1244836 h 2231790"/>
              <a:gd name="connsiteX455" fmla="*/ 1153156 w 2024254"/>
              <a:gd name="connsiteY455" fmla="*/ 1269640 h 2231790"/>
              <a:gd name="connsiteX456" fmla="*/ 1155696 w 2024254"/>
              <a:gd name="connsiteY456" fmla="*/ 1278649 h 2231790"/>
              <a:gd name="connsiteX457" fmla="*/ 1158236 w 2024254"/>
              <a:gd name="connsiteY457" fmla="*/ 1271513 h 2231790"/>
              <a:gd name="connsiteX458" fmla="*/ 1160776 w 2024254"/>
              <a:gd name="connsiteY458" fmla="*/ 1249494 h 2231790"/>
              <a:gd name="connsiteX459" fmla="*/ 1163316 w 2024254"/>
              <a:gd name="connsiteY459" fmla="*/ 1215290 h 2231790"/>
              <a:gd name="connsiteX460" fmla="*/ 1165856 w 2024254"/>
              <a:gd name="connsiteY460" fmla="*/ 1172714 h 2231790"/>
              <a:gd name="connsiteX461" fmla="*/ 1168396 w 2024254"/>
              <a:gd name="connsiteY461" fmla="*/ 1126267 h 2231790"/>
              <a:gd name="connsiteX462" fmla="*/ 1170936 w 2024254"/>
              <a:gd name="connsiteY462" fmla="*/ 1080667 h 2231790"/>
              <a:gd name="connsiteX463" fmla="*/ 1173476 w 2024254"/>
              <a:gd name="connsiteY463" fmla="*/ 1040360 h 2231790"/>
              <a:gd name="connsiteX464" fmla="*/ 1176016 w 2024254"/>
              <a:gd name="connsiteY464" fmla="*/ 1009083 h 2231790"/>
              <a:gd name="connsiteX465" fmla="*/ 1178556 w 2024254"/>
              <a:gd name="connsiteY465" fmla="*/ 989516 h 2231790"/>
              <a:gd name="connsiteX466" fmla="*/ 1181096 w 2024254"/>
              <a:gd name="connsiteY466" fmla="*/ 983052 h 2231790"/>
              <a:gd name="connsiteX467" fmla="*/ 1183636 w 2024254"/>
              <a:gd name="connsiteY467" fmla="*/ 989709 h 2231790"/>
              <a:gd name="connsiteX468" fmla="*/ 1186176 w 2024254"/>
              <a:gd name="connsiteY468" fmla="*/ 1008192 h 2231790"/>
              <a:gd name="connsiteX469" fmla="*/ 1188716 w 2024254"/>
              <a:gd name="connsiteY469" fmla="*/ 1036079 h 2231790"/>
              <a:gd name="connsiteX470" fmla="*/ 1191256 w 2024254"/>
              <a:gd name="connsiteY470" fmla="*/ 1070123 h 2231790"/>
              <a:gd name="connsiteX471" fmla="*/ 1193796 w 2024254"/>
              <a:gd name="connsiteY471" fmla="*/ 1106622 h 2231790"/>
              <a:gd name="connsiteX472" fmla="*/ 1196336 w 2024254"/>
              <a:gd name="connsiteY472" fmla="*/ 1141825 h 2231790"/>
              <a:gd name="connsiteX473" fmla="*/ 1198876 w 2024254"/>
              <a:gd name="connsiteY473" fmla="*/ 1172314 h 2231790"/>
              <a:gd name="connsiteX474" fmla="*/ 1201416 w 2024254"/>
              <a:gd name="connsiteY474" fmla="*/ 1195347 h 2231790"/>
              <a:gd name="connsiteX475" fmla="*/ 1203956 w 2024254"/>
              <a:gd name="connsiteY475" fmla="*/ 1209101 h 2231790"/>
              <a:gd name="connsiteX476" fmla="*/ 1206496 w 2024254"/>
              <a:gd name="connsiteY476" fmla="*/ 1212810 h 2231790"/>
              <a:gd name="connsiteX477" fmla="*/ 1209036 w 2024254"/>
              <a:gd name="connsiteY477" fmla="*/ 1206790 h 2231790"/>
              <a:gd name="connsiteX478" fmla="*/ 1211576 w 2024254"/>
              <a:gd name="connsiteY478" fmla="*/ 1192335 h 2231790"/>
              <a:gd name="connsiteX479" fmla="*/ 1214116 w 2024254"/>
              <a:gd name="connsiteY479" fmla="*/ 1171524 h 2231790"/>
              <a:gd name="connsiteX480" fmla="*/ 1216655 w 2024254"/>
              <a:gd name="connsiteY480" fmla="*/ 1146951 h 2231790"/>
              <a:gd name="connsiteX481" fmla="*/ 1219195 w 2024254"/>
              <a:gd name="connsiteY481" fmla="*/ 1121413 h 2231790"/>
              <a:gd name="connsiteX482" fmla="*/ 1221735 w 2024254"/>
              <a:gd name="connsiteY482" fmla="*/ 1097595 h 2231790"/>
              <a:gd name="connsiteX483" fmla="*/ 1224275 w 2024254"/>
              <a:gd name="connsiteY483" fmla="*/ 1077788 h 2231790"/>
              <a:gd name="connsiteX484" fmla="*/ 1226815 w 2024254"/>
              <a:gd name="connsiteY484" fmla="*/ 1063663 h 2231790"/>
              <a:gd name="connsiteX485" fmla="*/ 1229355 w 2024254"/>
              <a:gd name="connsiteY485" fmla="*/ 1056136 h 2231790"/>
              <a:gd name="connsiteX486" fmla="*/ 1231895 w 2024254"/>
              <a:gd name="connsiteY486" fmla="*/ 1055317 h 2231790"/>
              <a:gd name="connsiteX487" fmla="*/ 1234435 w 2024254"/>
              <a:gd name="connsiteY487" fmla="*/ 1060568 h 2231790"/>
              <a:gd name="connsiteX488" fmla="*/ 1236975 w 2024254"/>
              <a:gd name="connsiteY488" fmla="*/ 1070626 h 2231790"/>
              <a:gd name="connsiteX489" fmla="*/ 1239515 w 2024254"/>
              <a:gd name="connsiteY489" fmla="*/ 1083810 h 2231790"/>
              <a:gd name="connsiteX490" fmla="*/ 1242055 w 2024254"/>
              <a:gd name="connsiteY490" fmla="*/ 1098249 h 2231790"/>
              <a:gd name="connsiteX491" fmla="*/ 1244595 w 2024254"/>
              <a:gd name="connsiteY491" fmla="*/ 1112125 h 2231790"/>
              <a:gd name="connsiteX492" fmla="*/ 1247135 w 2024254"/>
              <a:gd name="connsiteY492" fmla="*/ 1123895 h 2231790"/>
              <a:gd name="connsiteX493" fmla="*/ 1249675 w 2024254"/>
              <a:gd name="connsiteY493" fmla="*/ 1132457 h 2231790"/>
              <a:gd name="connsiteX494" fmla="*/ 1252215 w 2024254"/>
              <a:gd name="connsiteY494" fmla="*/ 1137258 h 2231790"/>
              <a:gd name="connsiteX495" fmla="*/ 1254755 w 2024254"/>
              <a:gd name="connsiteY495" fmla="*/ 1138319 h 2231790"/>
              <a:gd name="connsiteX496" fmla="*/ 1257295 w 2024254"/>
              <a:gd name="connsiteY496" fmla="*/ 1136186 h 2231790"/>
              <a:gd name="connsiteX497" fmla="*/ 1259835 w 2024254"/>
              <a:gd name="connsiteY497" fmla="*/ 1131812 h 2231790"/>
              <a:gd name="connsiteX498" fmla="*/ 1262375 w 2024254"/>
              <a:gd name="connsiteY498" fmla="*/ 1126392 h 2231790"/>
              <a:gd name="connsiteX499" fmla="*/ 1264915 w 2024254"/>
              <a:gd name="connsiteY499" fmla="*/ 1121170 h 2231790"/>
              <a:gd name="connsiteX500" fmla="*/ 1267455 w 2024254"/>
              <a:gd name="connsiteY500" fmla="*/ 1117243 h 2231790"/>
              <a:gd name="connsiteX501" fmla="*/ 2024254 w 2024254"/>
              <a:gd name="connsiteY501" fmla="*/ 1114382 h 2231790"/>
              <a:gd name="connsiteX0" fmla="*/ 0 w 1507039"/>
              <a:gd name="connsiteY0" fmla="*/ 1115321 h 2231790"/>
              <a:gd name="connsiteX1" fmla="*/ 0 w 1507039"/>
              <a:gd name="connsiteY1" fmla="*/ 1115321 h 2231790"/>
              <a:gd name="connsiteX2" fmla="*/ 2539 w 1507039"/>
              <a:gd name="connsiteY2" fmla="*/ 1119016 h 2231790"/>
              <a:gd name="connsiteX3" fmla="*/ 5080 w 1507039"/>
              <a:gd name="connsiteY3" fmla="*/ 1129377 h 2231790"/>
              <a:gd name="connsiteX4" fmla="*/ 7619 w 1507039"/>
              <a:gd name="connsiteY4" fmla="*/ 1144341 h 2231790"/>
              <a:gd name="connsiteX5" fmla="*/ 10160 w 1507039"/>
              <a:gd name="connsiteY5" fmla="*/ 1160808 h 2231790"/>
              <a:gd name="connsiteX6" fmla="*/ 12700 w 1507039"/>
              <a:gd name="connsiteY6" fmla="*/ 1175108 h 2231790"/>
              <a:gd name="connsiteX7" fmla="*/ 15239 w 1507039"/>
              <a:gd name="connsiteY7" fmla="*/ 1183560 h 2231790"/>
              <a:gd name="connsiteX8" fmla="*/ 17780 w 1507039"/>
              <a:gd name="connsiteY8" fmla="*/ 1183060 h 2231790"/>
              <a:gd name="connsiteX9" fmla="*/ 20319 w 1507039"/>
              <a:gd name="connsiteY9" fmla="*/ 1171603 h 2231790"/>
              <a:gd name="connsiteX10" fmla="*/ 22860 w 1507039"/>
              <a:gd name="connsiteY10" fmla="*/ 1148686 h 2231790"/>
              <a:gd name="connsiteX11" fmla="*/ 25400 w 1507039"/>
              <a:gd name="connsiteY11" fmla="*/ 1115511 h 2231790"/>
              <a:gd name="connsiteX12" fmla="*/ 27939 w 1507039"/>
              <a:gd name="connsiteY12" fmla="*/ 1074970 h 2231790"/>
              <a:gd name="connsiteX13" fmla="*/ 30480 w 1507039"/>
              <a:gd name="connsiteY13" fmla="*/ 1031398 h 2231790"/>
              <a:gd name="connsiteX14" fmla="*/ 33019 w 1507039"/>
              <a:gd name="connsiteY14" fmla="*/ 990106 h 2231790"/>
              <a:gd name="connsiteX15" fmla="*/ 35560 w 1507039"/>
              <a:gd name="connsiteY15" fmla="*/ 956760 h 2231790"/>
              <a:gd name="connsiteX16" fmla="*/ 38100 w 1507039"/>
              <a:gd name="connsiteY16" fmla="*/ 936665 h 2231790"/>
              <a:gd name="connsiteX17" fmla="*/ 40639 w 1507039"/>
              <a:gd name="connsiteY17" fmla="*/ 934043 h 2231790"/>
              <a:gd name="connsiteX18" fmla="*/ 43180 w 1507039"/>
              <a:gd name="connsiteY18" fmla="*/ 951399 h 2231790"/>
              <a:gd name="connsiteX19" fmla="*/ 45719 w 1507039"/>
              <a:gd name="connsiteY19" fmla="*/ 989057 h 2231790"/>
              <a:gd name="connsiteX20" fmla="*/ 48260 w 1507039"/>
              <a:gd name="connsiteY20" fmla="*/ 1044929 h 2231790"/>
              <a:gd name="connsiteX21" fmla="*/ 50800 w 1507039"/>
              <a:gd name="connsiteY21" fmla="*/ 1114565 h 2231790"/>
              <a:gd name="connsiteX22" fmla="*/ 53339 w 1507039"/>
              <a:gd name="connsiteY22" fmla="*/ 1191490 h 2231790"/>
              <a:gd name="connsiteX23" fmla="*/ 55880 w 1507039"/>
              <a:gd name="connsiteY23" fmla="*/ 1267811 h 2231790"/>
              <a:gd name="connsiteX24" fmla="*/ 58419 w 1507039"/>
              <a:gd name="connsiteY24" fmla="*/ 1335027 h 2231790"/>
              <a:gd name="connsiteX25" fmla="*/ 60960 w 1507039"/>
              <a:gd name="connsiteY25" fmla="*/ 1384963 h 2231790"/>
              <a:gd name="connsiteX26" fmla="*/ 63500 w 1507039"/>
              <a:gd name="connsiteY26" fmla="*/ 1410734 h 2231790"/>
              <a:gd name="connsiteX27" fmla="*/ 66039 w 1507039"/>
              <a:gd name="connsiteY27" fmla="*/ 1407611 h 2231790"/>
              <a:gd name="connsiteX28" fmla="*/ 68580 w 1507039"/>
              <a:gd name="connsiteY28" fmla="*/ 1373708 h 2231790"/>
              <a:gd name="connsiteX29" fmla="*/ 71119 w 1507039"/>
              <a:gd name="connsiteY29" fmla="*/ 1310376 h 2231790"/>
              <a:gd name="connsiteX30" fmla="*/ 73659 w 1507039"/>
              <a:gd name="connsiteY30" fmla="*/ 1222262 h 2231790"/>
              <a:gd name="connsiteX31" fmla="*/ 76200 w 1507039"/>
              <a:gd name="connsiteY31" fmla="*/ 1117006 h 2231790"/>
              <a:gd name="connsiteX32" fmla="*/ 78739 w 1507039"/>
              <a:gd name="connsiteY32" fmla="*/ 1004584 h 2231790"/>
              <a:gd name="connsiteX33" fmla="*/ 81280 w 1507039"/>
              <a:gd name="connsiteY33" fmla="*/ 896360 h 2231790"/>
              <a:gd name="connsiteX34" fmla="*/ 83819 w 1507039"/>
              <a:gd name="connsiteY34" fmla="*/ 803931 h 2231790"/>
              <a:gd name="connsiteX35" fmla="*/ 86359 w 1507039"/>
              <a:gd name="connsiteY35" fmla="*/ 737889 h 2231790"/>
              <a:gd name="connsiteX36" fmla="*/ 88900 w 1507039"/>
              <a:gd name="connsiteY36" fmla="*/ 706633 h 2231790"/>
              <a:gd name="connsiteX37" fmla="*/ 91439 w 1507039"/>
              <a:gd name="connsiteY37" fmla="*/ 715350 h 2231790"/>
              <a:gd name="connsiteX38" fmla="*/ 93979 w 1507039"/>
              <a:gd name="connsiteY38" fmla="*/ 765297 h 2231790"/>
              <a:gd name="connsiteX39" fmla="*/ 96519 w 1507039"/>
              <a:gd name="connsiteY39" fmla="*/ 853478 h 2231790"/>
              <a:gd name="connsiteX40" fmla="*/ 99059 w 1507039"/>
              <a:gd name="connsiteY40" fmla="*/ 972745 h 2231790"/>
              <a:gd name="connsiteX41" fmla="*/ 101600 w 1507039"/>
              <a:gd name="connsiteY41" fmla="*/ 1112365 h 2231790"/>
              <a:gd name="connsiteX42" fmla="*/ 104139 w 1507039"/>
              <a:gd name="connsiteY42" fmla="*/ 1258978 h 2231790"/>
              <a:gd name="connsiteX43" fmla="*/ 106679 w 1507039"/>
              <a:gd name="connsiteY43" fmla="*/ 1397883 h 2231790"/>
              <a:gd name="connsiteX44" fmla="*/ 109219 w 1507039"/>
              <a:gd name="connsiteY44" fmla="*/ 1514520 h 2231790"/>
              <a:gd name="connsiteX45" fmla="*/ 111759 w 1507039"/>
              <a:gd name="connsiteY45" fmla="*/ 1595990 h 2231790"/>
              <a:gd name="connsiteX46" fmla="*/ 114300 w 1507039"/>
              <a:gd name="connsiteY46" fmla="*/ 1632475 h 2231790"/>
              <a:gd name="connsiteX47" fmla="*/ 116839 w 1507039"/>
              <a:gd name="connsiteY47" fmla="*/ 1618377 h 2231790"/>
              <a:gd name="connsiteX48" fmla="*/ 119379 w 1507039"/>
              <a:gd name="connsiteY48" fmla="*/ 1553071 h 2231790"/>
              <a:gd name="connsiteX49" fmla="*/ 121919 w 1507039"/>
              <a:gd name="connsiteY49" fmla="*/ 1441157 h 2231790"/>
              <a:gd name="connsiteX50" fmla="*/ 124459 w 1507039"/>
              <a:gd name="connsiteY50" fmla="*/ 1292186 h 2231790"/>
              <a:gd name="connsiteX51" fmla="*/ 126999 w 1507039"/>
              <a:gd name="connsiteY51" fmla="*/ 1119857 h 2231790"/>
              <a:gd name="connsiteX52" fmla="*/ 129539 w 1507039"/>
              <a:gd name="connsiteY52" fmla="*/ 940755 h 2231790"/>
              <a:gd name="connsiteX53" fmla="*/ 132079 w 1507039"/>
              <a:gd name="connsiteY53" fmla="*/ 772747 h 2231790"/>
              <a:gd name="connsiteX54" fmla="*/ 134619 w 1507039"/>
              <a:gd name="connsiteY54" fmla="*/ 633193 h 2231790"/>
              <a:gd name="connsiteX55" fmla="*/ 137159 w 1507039"/>
              <a:gd name="connsiteY55" fmla="*/ 537151 h 2231790"/>
              <a:gd name="connsiteX56" fmla="*/ 139699 w 1507039"/>
              <a:gd name="connsiteY56" fmla="*/ 495758 h 2231790"/>
              <a:gd name="connsiteX57" fmla="*/ 142239 w 1507039"/>
              <a:gd name="connsiteY57" fmla="*/ 514966 h 2231790"/>
              <a:gd name="connsiteX58" fmla="*/ 144779 w 1507039"/>
              <a:gd name="connsiteY58" fmla="*/ 594772 h 2231790"/>
              <a:gd name="connsiteX59" fmla="*/ 147319 w 1507039"/>
              <a:gd name="connsiteY59" fmla="*/ 729036 h 2231790"/>
              <a:gd name="connsiteX60" fmla="*/ 149859 w 1507039"/>
              <a:gd name="connsiteY60" fmla="*/ 905921 h 2231790"/>
              <a:gd name="connsiteX61" fmla="*/ 152399 w 1507039"/>
              <a:gd name="connsiteY61" fmla="*/ 1108929 h 2231790"/>
              <a:gd name="connsiteX62" fmla="*/ 154939 w 1507039"/>
              <a:gd name="connsiteY62" fmla="*/ 1318445 h 2231790"/>
              <a:gd name="connsiteX63" fmla="*/ 157479 w 1507039"/>
              <a:gd name="connsiteY63" fmla="*/ 1513643 h 2231790"/>
              <a:gd name="connsiteX64" fmla="*/ 160019 w 1507039"/>
              <a:gd name="connsiteY64" fmla="*/ 1674559 h 2231790"/>
              <a:gd name="connsiteX65" fmla="*/ 162559 w 1507039"/>
              <a:gd name="connsiteY65" fmla="*/ 1784144 h 2231790"/>
              <a:gd name="connsiteX66" fmla="*/ 165099 w 1507039"/>
              <a:gd name="connsiteY66" fmla="*/ 1830065 h 2231790"/>
              <a:gd name="connsiteX67" fmla="*/ 167639 w 1507039"/>
              <a:gd name="connsiteY67" fmla="*/ 1806072 h 2231790"/>
              <a:gd name="connsiteX68" fmla="*/ 170179 w 1507039"/>
              <a:gd name="connsiteY68" fmla="*/ 1712785 h 2231790"/>
              <a:gd name="connsiteX69" fmla="*/ 172719 w 1507039"/>
              <a:gd name="connsiteY69" fmla="*/ 1557804 h 2231790"/>
              <a:gd name="connsiteX70" fmla="*/ 175259 w 1507039"/>
              <a:gd name="connsiteY70" fmla="*/ 1355108 h 2231790"/>
              <a:gd name="connsiteX71" fmla="*/ 177799 w 1507039"/>
              <a:gd name="connsiteY71" fmla="*/ 1123796 h 2231790"/>
              <a:gd name="connsiteX72" fmla="*/ 180339 w 1507039"/>
              <a:gd name="connsiteY72" fmla="*/ 886284 h 2231790"/>
              <a:gd name="connsiteX73" fmla="*/ 182879 w 1507039"/>
              <a:gd name="connsiteY73" fmla="*/ 666119 h 2231790"/>
              <a:gd name="connsiteX74" fmla="*/ 185419 w 1507039"/>
              <a:gd name="connsiteY74" fmla="*/ 485638 h 2231790"/>
              <a:gd name="connsiteX75" fmla="*/ 187959 w 1507039"/>
              <a:gd name="connsiteY75" fmla="*/ 363693 h 2231790"/>
              <a:gd name="connsiteX76" fmla="*/ 190499 w 1507039"/>
              <a:gd name="connsiteY76" fmla="*/ 313682 h 2231790"/>
              <a:gd name="connsiteX77" fmla="*/ 193039 w 1507039"/>
              <a:gd name="connsiteY77" fmla="*/ 342089 h 2231790"/>
              <a:gd name="connsiteX78" fmla="*/ 195579 w 1507039"/>
              <a:gd name="connsiteY78" fmla="*/ 447692 h 2231790"/>
              <a:gd name="connsiteX79" fmla="*/ 198119 w 1507039"/>
              <a:gd name="connsiteY79" fmla="*/ 621530 h 2231790"/>
              <a:gd name="connsiteX80" fmla="*/ 200659 w 1507039"/>
              <a:gd name="connsiteY80" fmla="*/ 847652 h 2231790"/>
              <a:gd name="connsiteX81" fmla="*/ 203199 w 1507039"/>
              <a:gd name="connsiteY81" fmla="*/ 1104582 h 2231790"/>
              <a:gd name="connsiteX82" fmla="*/ 205739 w 1507039"/>
              <a:gd name="connsiteY82" fmla="*/ 1367364 h 2231790"/>
              <a:gd name="connsiteX83" fmla="*/ 208279 w 1507039"/>
              <a:gd name="connsiteY83" fmla="*/ 1609999 h 2231790"/>
              <a:gd name="connsiteX84" fmla="*/ 210819 w 1507039"/>
              <a:gd name="connsiteY84" fmla="*/ 1808029 h 2231790"/>
              <a:gd name="connsiteX85" fmla="*/ 213359 w 1507039"/>
              <a:gd name="connsiteY85" fmla="*/ 1941009 h 2231790"/>
              <a:gd name="connsiteX86" fmla="*/ 215899 w 1507039"/>
              <a:gd name="connsiteY86" fmla="*/ 1994622 h 2231790"/>
              <a:gd name="connsiteX87" fmla="*/ 218439 w 1507039"/>
              <a:gd name="connsiteY87" fmla="*/ 1962214 h 2231790"/>
              <a:gd name="connsiteX88" fmla="*/ 220979 w 1507039"/>
              <a:gd name="connsiteY88" fmla="*/ 1845584 h 2231790"/>
              <a:gd name="connsiteX89" fmla="*/ 223519 w 1507039"/>
              <a:gd name="connsiteY89" fmla="*/ 1654943 h 2231790"/>
              <a:gd name="connsiteX90" fmla="*/ 226059 w 1507039"/>
              <a:gd name="connsiteY90" fmla="*/ 1408025 h 2231790"/>
              <a:gd name="connsiteX91" fmla="*/ 228600 w 1507039"/>
              <a:gd name="connsiteY91" fmla="*/ 1128434 h 2231790"/>
              <a:gd name="connsiteX92" fmla="*/ 231139 w 1507039"/>
              <a:gd name="connsiteY92" fmla="*/ 843379 h 2231790"/>
              <a:gd name="connsiteX93" fmla="*/ 233679 w 1507039"/>
              <a:gd name="connsiteY93" fmla="*/ 581014 h 2231790"/>
              <a:gd name="connsiteX94" fmla="*/ 236219 w 1507039"/>
              <a:gd name="connsiteY94" fmla="*/ 367644 h 2231790"/>
              <a:gd name="connsiteX95" fmla="*/ 238760 w 1507039"/>
              <a:gd name="connsiteY95" fmla="*/ 225078 h 2231790"/>
              <a:gd name="connsiteX96" fmla="*/ 241300 w 1507039"/>
              <a:gd name="connsiteY96" fmla="*/ 168398 h 2231790"/>
              <a:gd name="connsiteX97" fmla="*/ 243839 w 1507039"/>
              <a:gd name="connsiteY97" fmla="*/ 204361 h 2231790"/>
              <a:gd name="connsiteX98" fmla="*/ 246380 w 1507039"/>
              <a:gd name="connsiteY98" fmla="*/ 330619 h 2231790"/>
              <a:gd name="connsiteX99" fmla="*/ 248920 w 1507039"/>
              <a:gd name="connsiteY99" fmla="*/ 535836 h 2231790"/>
              <a:gd name="connsiteX100" fmla="*/ 251460 w 1507039"/>
              <a:gd name="connsiteY100" fmla="*/ 800706 h 2231790"/>
              <a:gd name="connsiteX101" fmla="*/ 254000 w 1507039"/>
              <a:gd name="connsiteY101" fmla="*/ 1099769 h 2231790"/>
              <a:gd name="connsiteX102" fmla="*/ 256540 w 1507039"/>
              <a:gd name="connsiteY102" fmla="*/ 1403872 h 2231790"/>
              <a:gd name="connsiteX103" fmla="*/ 259080 w 1507039"/>
              <a:gd name="connsiteY103" fmla="*/ 1683026 h 2231790"/>
              <a:gd name="connsiteX104" fmla="*/ 261620 w 1507039"/>
              <a:gd name="connsiteY104" fmla="*/ 1909372 h 2231790"/>
              <a:gd name="connsiteX105" fmla="*/ 264160 w 1507039"/>
              <a:gd name="connsiteY105" fmla="*/ 2059974 h 2231790"/>
              <a:gd name="connsiteX106" fmla="*/ 266700 w 1507039"/>
              <a:gd name="connsiteY106" fmla="*/ 2119153 h 2231790"/>
              <a:gd name="connsiteX107" fmla="*/ 269240 w 1507039"/>
              <a:gd name="connsiteY107" fmla="*/ 2080114 h 2231790"/>
              <a:gd name="connsiteX108" fmla="*/ 271780 w 1507039"/>
              <a:gd name="connsiteY108" fmla="*/ 1945716 h 2231790"/>
              <a:gd name="connsiteX109" fmla="*/ 274320 w 1507039"/>
              <a:gd name="connsiteY109" fmla="*/ 1728283 h 2231790"/>
              <a:gd name="connsiteX110" fmla="*/ 276860 w 1507039"/>
              <a:gd name="connsiteY110" fmla="*/ 1448476 h 2231790"/>
              <a:gd name="connsiteX111" fmla="*/ 279400 w 1507039"/>
              <a:gd name="connsiteY111" fmla="*/ 1133315 h 2231790"/>
              <a:gd name="connsiteX112" fmla="*/ 281940 w 1507039"/>
              <a:gd name="connsiteY112" fmla="*/ 813569 h 2231790"/>
              <a:gd name="connsiteX113" fmla="*/ 284480 w 1507039"/>
              <a:gd name="connsiteY113" fmla="*/ 520728 h 2231790"/>
              <a:gd name="connsiteX114" fmla="*/ 287020 w 1507039"/>
              <a:gd name="connsiteY114" fmla="*/ 283896 h 2231790"/>
              <a:gd name="connsiteX115" fmla="*/ 289560 w 1507039"/>
              <a:gd name="connsiteY115" fmla="*/ 126883 h 2231790"/>
              <a:gd name="connsiteX116" fmla="*/ 292100 w 1507039"/>
              <a:gd name="connsiteY116" fmla="*/ 65803 h 2231790"/>
              <a:gd name="connsiteX117" fmla="*/ 294640 w 1507039"/>
              <a:gd name="connsiteY117" fmla="*/ 107420 h 2231790"/>
              <a:gd name="connsiteX118" fmla="*/ 297180 w 1507039"/>
              <a:gd name="connsiteY118" fmla="*/ 248403 h 2231790"/>
              <a:gd name="connsiteX119" fmla="*/ 299720 w 1507039"/>
              <a:gd name="connsiteY119" fmla="*/ 475585 h 2231790"/>
              <a:gd name="connsiteX120" fmla="*/ 302260 w 1507039"/>
              <a:gd name="connsiteY120" fmla="*/ 767191 h 2231790"/>
              <a:gd name="connsiteX121" fmla="*/ 304800 w 1507039"/>
              <a:gd name="connsiteY121" fmla="*/ 1094938 h 2231790"/>
              <a:gd name="connsiteX122" fmla="*/ 307340 w 1507039"/>
              <a:gd name="connsiteY122" fmla="*/ 1426790 h 2231790"/>
              <a:gd name="connsiteX123" fmla="*/ 309880 w 1507039"/>
              <a:gd name="connsiteY123" fmla="*/ 1730100 h 2231790"/>
              <a:gd name="connsiteX124" fmla="*/ 312420 w 1507039"/>
              <a:gd name="connsiteY124" fmla="*/ 1974839 h 2231790"/>
              <a:gd name="connsiteX125" fmla="*/ 314960 w 1507039"/>
              <a:gd name="connsiteY125" fmla="*/ 2136579 h 2231790"/>
              <a:gd name="connsiteX126" fmla="*/ 317500 w 1507039"/>
              <a:gd name="connsiteY126" fmla="*/ 2198941 h 2231790"/>
              <a:gd name="connsiteX127" fmla="*/ 320040 w 1507039"/>
              <a:gd name="connsiteY127" fmla="*/ 2155259 h 2231790"/>
              <a:gd name="connsiteX128" fmla="*/ 322580 w 1507039"/>
              <a:gd name="connsiteY128" fmla="*/ 2009290 h 2231790"/>
              <a:gd name="connsiteX129" fmla="*/ 325120 w 1507039"/>
              <a:gd name="connsiteY129" fmla="*/ 1774893 h 2231790"/>
              <a:gd name="connsiteX130" fmla="*/ 327660 w 1507039"/>
              <a:gd name="connsiteY130" fmla="*/ 1474712 h 2231790"/>
              <a:gd name="connsiteX131" fmla="*/ 330200 w 1507039"/>
              <a:gd name="connsiteY131" fmla="*/ 1137975 h 2231790"/>
              <a:gd name="connsiteX132" fmla="*/ 332740 w 1507039"/>
              <a:gd name="connsiteY132" fmla="*/ 797639 h 2231790"/>
              <a:gd name="connsiteX133" fmla="*/ 335280 w 1507039"/>
              <a:gd name="connsiteY133" fmla="*/ 487149 h 2231790"/>
              <a:gd name="connsiteX134" fmla="*/ 337820 w 1507039"/>
              <a:gd name="connsiteY134" fmla="*/ 237137 h 2231790"/>
              <a:gd name="connsiteX135" fmla="*/ 340360 w 1507039"/>
              <a:gd name="connsiteY135" fmla="*/ 72388 h 2231790"/>
              <a:gd name="connsiteX136" fmla="*/ 342900 w 1507039"/>
              <a:gd name="connsiteY136" fmla="*/ 9374 h 2231790"/>
              <a:gd name="connsiteX137" fmla="*/ 345440 w 1507039"/>
              <a:gd name="connsiteY137" fmla="*/ 54600 h 2231790"/>
              <a:gd name="connsiteX138" fmla="*/ 347980 w 1507039"/>
              <a:gd name="connsiteY138" fmla="*/ 203934 h 2231790"/>
              <a:gd name="connsiteX139" fmla="*/ 350520 w 1507039"/>
              <a:gd name="connsiteY139" fmla="*/ 442979 h 2231790"/>
              <a:gd name="connsiteX140" fmla="*/ 353060 w 1507039"/>
              <a:gd name="connsiteY140" fmla="*/ 748476 h 2231790"/>
              <a:gd name="connsiteX141" fmla="*/ 355600 w 1507039"/>
              <a:gd name="connsiteY141" fmla="*/ 1090567 h 2231790"/>
              <a:gd name="connsiteX142" fmla="*/ 358140 w 1507039"/>
              <a:gd name="connsiteY142" fmla="*/ 1435733 h 2231790"/>
              <a:gd name="connsiteX143" fmla="*/ 360680 w 1507039"/>
              <a:gd name="connsiteY143" fmla="*/ 1750090 h 2231790"/>
              <a:gd name="connsiteX144" fmla="*/ 363220 w 1507039"/>
              <a:gd name="connsiteY144" fmla="*/ 2002725 h 2231790"/>
              <a:gd name="connsiteX145" fmla="*/ 365760 w 1507039"/>
              <a:gd name="connsiteY145" fmla="*/ 2168757 h 2231790"/>
              <a:gd name="connsiteX146" fmla="*/ 368300 w 1507039"/>
              <a:gd name="connsiteY146" fmla="*/ 2231789 h 2231790"/>
              <a:gd name="connsiteX147" fmla="*/ 370840 w 1507039"/>
              <a:gd name="connsiteY147" fmla="*/ 2185538 h 2231790"/>
              <a:gd name="connsiteX148" fmla="*/ 373380 w 1507039"/>
              <a:gd name="connsiteY148" fmla="*/ 2034461 h 2231790"/>
              <a:gd name="connsiteX149" fmla="*/ 375920 w 1507039"/>
              <a:gd name="connsiteY149" fmla="*/ 1793330 h 2231790"/>
              <a:gd name="connsiteX150" fmla="*/ 378460 w 1507039"/>
              <a:gd name="connsiteY150" fmla="*/ 1485770 h 2231790"/>
              <a:gd name="connsiteX151" fmla="*/ 381000 w 1507039"/>
              <a:gd name="connsiteY151" fmla="*/ 1141945 h 2231790"/>
              <a:gd name="connsiteX152" fmla="*/ 383540 w 1507039"/>
              <a:gd name="connsiteY152" fmla="*/ 795583 h 2231790"/>
              <a:gd name="connsiteX153" fmla="*/ 386080 w 1507039"/>
              <a:gd name="connsiteY153" fmla="*/ 480654 h 2231790"/>
              <a:gd name="connsiteX154" fmla="*/ 388620 w 1507039"/>
              <a:gd name="connsiteY154" fmla="*/ 228025 h 2231790"/>
              <a:gd name="connsiteX155" fmla="*/ 391160 w 1507039"/>
              <a:gd name="connsiteY155" fmla="*/ 62421 h 2231790"/>
              <a:gd name="connsiteX156" fmla="*/ 393700 w 1507039"/>
              <a:gd name="connsiteY156" fmla="*/ 0 h 2231790"/>
              <a:gd name="connsiteX157" fmla="*/ 396240 w 1507039"/>
              <a:gd name="connsiteY157" fmla="*/ 46764 h 2231790"/>
              <a:gd name="connsiteX158" fmla="*/ 398780 w 1507039"/>
              <a:gd name="connsiteY158" fmla="*/ 197984 h 2231790"/>
              <a:gd name="connsiteX159" fmla="*/ 401320 w 1507039"/>
              <a:gd name="connsiteY159" fmla="*/ 438678 h 2231790"/>
              <a:gd name="connsiteX160" fmla="*/ 403860 w 1507039"/>
              <a:gd name="connsiteY160" fmla="*/ 745103 h 2231790"/>
              <a:gd name="connsiteX161" fmla="*/ 406400 w 1507039"/>
              <a:gd name="connsiteY161" fmla="*/ 1087104 h 2231790"/>
              <a:gd name="connsiteX162" fmla="*/ 408940 w 1507039"/>
              <a:gd name="connsiteY162" fmla="*/ 1431095 h 2231790"/>
              <a:gd name="connsiteX163" fmla="*/ 411480 w 1507039"/>
              <a:gd name="connsiteY163" fmla="*/ 1743370 h 2231790"/>
              <a:gd name="connsiteX164" fmla="*/ 414020 w 1507039"/>
              <a:gd name="connsiteY164" fmla="*/ 1993419 h 2231790"/>
              <a:gd name="connsiteX165" fmla="*/ 416560 w 1507039"/>
              <a:gd name="connsiteY165" fmla="*/ 2156922 h 2231790"/>
              <a:gd name="connsiteX166" fmla="*/ 419100 w 1507039"/>
              <a:gd name="connsiteY166" fmla="*/ 2218119 h 2231790"/>
              <a:gd name="connsiteX167" fmla="*/ 421640 w 1507039"/>
              <a:gd name="connsiteY167" fmla="*/ 2171341 h 2231790"/>
              <a:gd name="connsiteX168" fmla="*/ 424180 w 1507039"/>
              <a:gd name="connsiteY168" fmla="*/ 2021532 h 2231790"/>
              <a:gd name="connsiteX169" fmla="*/ 426720 w 1507039"/>
              <a:gd name="connsiteY169" fmla="*/ 1783726 h 2231790"/>
              <a:gd name="connsiteX170" fmla="*/ 429260 w 1507039"/>
              <a:gd name="connsiteY170" fmla="*/ 1481539 h 2231790"/>
              <a:gd name="connsiteX171" fmla="*/ 431800 w 1507039"/>
              <a:gd name="connsiteY171" fmla="*/ 1144807 h 2231790"/>
              <a:gd name="connsiteX172" fmla="*/ 434340 w 1507039"/>
              <a:gd name="connsiteY172" fmla="*/ 806635 h 2231790"/>
              <a:gd name="connsiteX173" fmla="*/ 436880 w 1507039"/>
              <a:gd name="connsiteY173" fmla="*/ 500130 h 2231790"/>
              <a:gd name="connsiteX174" fmla="*/ 439420 w 1507039"/>
              <a:gd name="connsiteY174" fmla="*/ 255142 h 2231790"/>
              <a:gd name="connsiteX175" fmla="*/ 441960 w 1507039"/>
              <a:gd name="connsiteY175" fmla="*/ 95351 h 2231790"/>
              <a:gd name="connsiteX176" fmla="*/ 444500 w 1507039"/>
              <a:gd name="connsiteY176" fmla="*/ 35968 h 2231790"/>
              <a:gd name="connsiteX177" fmla="*/ 447040 w 1507039"/>
              <a:gd name="connsiteY177" fmla="*/ 82282 h 2231790"/>
              <a:gd name="connsiteX178" fmla="*/ 449580 w 1507039"/>
              <a:gd name="connsiteY178" fmla="*/ 229191 h 2231790"/>
              <a:gd name="connsiteX179" fmla="*/ 452120 w 1507039"/>
              <a:gd name="connsiteY179" fmla="*/ 461762 h 2231790"/>
              <a:gd name="connsiteX180" fmla="*/ 454660 w 1507039"/>
              <a:gd name="connsiteY180" fmla="*/ 756749 h 2231790"/>
              <a:gd name="connsiteX181" fmla="*/ 457200 w 1507039"/>
              <a:gd name="connsiteY181" fmla="*/ 1084926 h 2231790"/>
              <a:gd name="connsiteX182" fmla="*/ 459740 w 1507039"/>
              <a:gd name="connsiteY182" fmla="*/ 1413993 h 2231790"/>
              <a:gd name="connsiteX183" fmla="*/ 462280 w 1507039"/>
              <a:gd name="connsiteY183" fmla="*/ 1711766 h 2231790"/>
              <a:gd name="connsiteX184" fmla="*/ 464820 w 1507039"/>
              <a:gd name="connsiteY184" fmla="*/ 1949337 h 2231790"/>
              <a:gd name="connsiteX185" fmla="*/ 467360 w 1507039"/>
              <a:gd name="connsiteY185" fmla="*/ 2103890 h 2231790"/>
              <a:gd name="connsiteX186" fmla="*/ 469900 w 1507039"/>
              <a:gd name="connsiteY186" fmla="*/ 2160901 h 2231790"/>
              <a:gd name="connsiteX187" fmla="*/ 472440 w 1507039"/>
              <a:gd name="connsiteY187" fmla="*/ 2115504 h 2231790"/>
              <a:gd name="connsiteX188" fmla="*/ 474980 w 1507039"/>
              <a:gd name="connsiteY188" fmla="*/ 1972899 h 2231790"/>
              <a:gd name="connsiteX189" fmla="*/ 477520 w 1507039"/>
              <a:gd name="connsiteY189" fmla="*/ 1747771 h 2231790"/>
              <a:gd name="connsiteX190" fmla="*/ 480061 w 1507039"/>
              <a:gd name="connsiteY190" fmla="*/ 1462771 h 2231790"/>
              <a:gd name="connsiteX191" fmla="*/ 482600 w 1507039"/>
              <a:gd name="connsiteY191" fmla="*/ 1146232 h 2231790"/>
              <a:gd name="connsiteX192" fmla="*/ 485140 w 1507039"/>
              <a:gd name="connsiteY192" fmla="*/ 829345 h 2231790"/>
              <a:gd name="connsiteX193" fmla="*/ 487680 w 1507039"/>
              <a:gd name="connsiteY193" fmla="*/ 543074 h 2231790"/>
              <a:gd name="connsiteX194" fmla="*/ 490220 w 1507039"/>
              <a:gd name="connsiteY194" fmla="*/ 315119 h 2231790"/>
              <a:gd name="connsiteX195" fmla="*/ 492761 w 1507039"/>
              <a:gd name="connsiteY195" fmla="*/ 167225 h 2231790"/>
              <a:gd name="connsiteX196" fmla="*/ 495300 w 1507039"/>
              <a:gd name="connsiteY196" fmla="*/ 113105 h 2231790"/>
              <a:gd name="connsiteX197" fmla="*/ 497840 w 1507039"/>
              <a:gd name="connsiteY197" fmla="*/ 157165 h 2231790"/>
              <a:gd name="connsiteX198" fmla="*/ 500381 w 1507039"/>
              <a:gd name="connsiteY198" fmla="*/ 294162 h 2231790"/>
              <a:gd name="connsiteX199" fmla="*/ 502921 w 1507039"/>
              <a:gd name="connsiteY199" fmla="*/ 509804 h 2231790"/>
              <a:gd name="connsiteX200" fmla="*/ 505461 w 1507039"/>
              <a:gd name="connsiteY200" fmla="*/ 782246 h 2231790"/>
              <a:gd name="connsiteX201" fmla="*/ 508000 w 1507039"/>
              <a:gd name="connsiteY201" fmla="*/ 1084306 h 2231790"/>
              <a:gd name="connsiteX202" fmla="*/ 510540 w 1507039"/>
              <a:gd name="connsiteY202" fmla="*/ 1386184 h 2231790"/>
              <a:gd name="connsiteX203" fmla="*/ 513081 w 1507039"/>
              <a:gd name="connsiteY203" fmla="*/ 1658411 h 2231790"/>
              <a:gd name="connsiteX204" fmla="*/ 515621 w 1507039"/>
              <a:gd name="connsiteY204" fmla="*/ 1874740 h 2231790"/>
              <a:gd name="connsiteX205" fmla="*/ 518161 w 1507039"/>
              <a:gd name="connsiteY205" fmla="*/ 2014678 h 2231790"/>
              <a:gd name="connsiteX206" fmla="*/ 520701 w 1507039"/>
              <a:gd name="connsiteY206" fmla="*/ 2065436 h 2231790"/>
              <a:gd name="connsiteX207" fmla="*/ 523241 w 1507039"/>
              <a:gd name="connsiteY207" fmla="*/ 2023097 h 2231790"/>
              <a:gd name="connsiteX208" fmla="*/ 525781 w 1507039"/>
              <a:gd name="connsiteY208" fmla="*/ 1892893 h 2231790"/>
              <a:gd name="connsiteX209" fmla="*/ 528321 w 1507039"/>
              <a:gd name="connsiteY209" fmla="*/ 1688589 h 2231790"/>
              <a:gd name="connsiteX210" fmla="*/ 530861 w 1507039"/>
              <a:gd name="connsiteY210" fmla="*/ 1431031 h 2231790"/>
              <a:gd name="connsiteX211" fmla="*/ 533401 w 1507039"/>
              <a:gd name="connsiteY211" fmla="*/ 1146011 h 2231790"/>
              <a:gd name="connsiteX212" fmla="*/ 535941 w 1507039"/>
              <a:gd name="connsiteY212" fmla="*/ 861687 h 2231790"/>
              <a:gd name="connsiteX213" fmla="*/ 538481 w 1507039"/>
              <a:gd name="connsiteY213" fmla="*/ 605781 h 2231790"/>
              <a:gd name="connsiteX214" fmla="*/ 541021 w 1507039"/>
              <a:gd name="connsiteY214" fmla="*/ 402879 h 2231790"/>
              <a:gd name="connsiteX215" fmla="*/ 543561 w 1507039"/>
              <a:gd name="connsiteY215" fmla="*/ 272053 h 2231790"/>
              <a:gd name="connsiteX216" fmla="*/ 546101 w 1507039"/>
              <a:gd name="connsiteY216" fmla="*/ 225072 h 2231790"/>
              <a:gd name="connsiteX217" fmla="*/ 548641 w 1507039"/>
              <a:gd name="connsiteY217" fmla="*/ 265346 h 2231790"/>
              <a:gd name="connsiteX218" fmla="*/ 551181 w 1507039"/>
              <a:gd name="connsiteY218" fmla="*/ 387705 h 2231790"/>
              <a:gd name="connsiteX219" fmla="*/ 553721 w 1507039"/>
              <a:gd name="connsiteY219" fmla="*/ 579032 h 2231790"/>
              <a:gd name="connsiteX220" fmla="*/ 556261 w 1507039"/>
              <a:gd name="connsiteY220" fmla="*/ 819656 h 2231790"/>
              <a:gd name="connsiteX221" fmla="*/ 558801 w 1507039"/>
              <a:gd name="connsiteY221" fmla="*/ 1085383 h 2231790"/>
              <a:gd name="connsiteX222" fmla="*/ 561341 w 1507039"/>
              <a:gd name="connsiteY222" fmla="*/ 1349927 h 2231790"/>
              <a:gd name="connsiteX223" fmla="*/ 563881 w 1507039"/>
              <a:gd name="connsiteY223" fmla="*/ 1587522 h 2231790"/>
              <a:gd name="connsiteX224" fmla="*/ 566421 w 1507039"/>
              <a:gd name="connsiteY224" fmla="*/ 1775434 h 2231790"/>
              <a:gd name="connsiteX225" fmla="*/ 568961 w 1507039"/>
              <a:gd name="connsiteY225" fmla="*/ 1896148 h 2231790"/>
              <a:gd name="connsiteX226" fmla="*/ 571501 w 1507039"/>
              <a:gd name="connsiteY226" fmla="*/ 1938994 h 2231790"/>
              <a:gd name="connsiteX227" fmla="*/ 574041 w 1507039"/>
              <a:gd name="connsiteY227" fmla="*/ 1901088 h 2231790"/>
              <a:gd name="connsiteX228" fmla="*/ 576581 w 1507039"/>
              <a:gd name="connsiteY228" fmla="*/ 1787481 h 2231790"/>
              <a:gd name="connsiteX229" fmla="*/ 579121 w 1507039"/>
              <a:gd name="connsiteY229" fmla="*/ 1610539 h 2231790"/>
              <a:gd name="connsiteX230" fmla="*/ 581661 w 1507039"/>
              <a:gd name="connsiteY230" fmla="*/ 1388600 h 2231790"/>
              <a:gd name="connsiteX231" fmla="*/ 584201 w 1507039"/>
              <a:gd name="connsiteY231" fmla="*/ 1144079 h 2231790"/>
              <a:gd name="connsiteX232" fmla="*/ 586741 w 1507039"/>
              <a:gd name="connsiteY232" fmla="*/ 901201 h 2231790"/>
              <a:gd name="connsiteX233" fmla="*/ 589281 w 1507039"/>
              <a:gd name="connsiteY233" fmla="*/ 683593 h 2231790"/>
              <a:gd name="connsiteX234" fmla="*/ 591821 w 1507039"/>
              <a:gd name="connsiteY234" fmla="*/ 511980 h 2231790"/>
              <a:gd name="connsiteX235" fmla="*/ 594361 w 1507039"/>
              <a:gd name="connsiteY235" fmla="*/ 402209 h 2231790"/>
              <a:gd name="connsiteX236" fmla="*/ 596901 w 1507039"/>
              <a:gd name="connsiteY236" fmla="*/ 363789 h 2231790"/>
              <a:gd name="connsiteX237" fmla="*/ 599441 w 1507039"/>
              <a:gd name="connsiteY237" fmla="*/ 399073 h 2231790"/>
              <a:gd name="connsiteX238" fmla="*/ 601981 w 1507039"/>
              <a:gd name="connsiteY238" fmla="*/ 503172 h 2231790"/>
              <a:gd name="connsiteX239" fmla="*/ 604521 w 1507039"/>
              <a:gd name="connsiteY239" fmla="*/ 664572 h 2231790"/>
              <a:gd name="connsiteX240" fmla="*/ 607061 w 1507039"/>
              <a:gd name="connsiteY240" fmla="*/ 866392 h 2231790"/>
              <a:gd name="connsiteX241" fmla="*/ 609601 w 1507039"/>
              <a:gd name="connsiteY241" fmla="*/ 1088149 h 2231790"/>
              <a:gd name="connsiteX242" fmla="*/ 612141 w 1507039"/>
              <a:gd name="connsiteY242" fmla="*/ 1307838 h 2231790"/>
              <a:gd name="connsiteX243" fmla="*/ 614681 w 1507039"/>
              <a:gd name="connsiteY243" fmla="*/ 1504118 h 2231790"/>
              <a:gd name="connsiteX244" fmla="*/ 617221 w 1507039"/>
              <a:gd name="connsiteY244" fmla="*/ 1658391 h 2231790"/>
              <a:gd name="connsiteX245" fmla="*/ 619761 w 1507039"/>
              <a:gd name="connsiteY245" fmla="*/ 1756565 h 2231790"/>
              <a:gd name="connsiteX246" fmla="*/ 622301 w 1507039"/>
              <a:gd name="connsiteY246" fmla="*/ 1790339 h 2231790"/>
              <a:gd name="connsiteX247" fmla="*/ 624841 w 1507039"/>
              <a:gd name="connsiteY247" fmla="*/ 1757885 h 2231790"/>
              <a:gd name="connsiteX248" fmla="*/ 627381 w 1507039"/>
              <a:gd name="connsiteY248" fmla="*/ 1663886 h 2231790"/>
              <a:gd name="connsiteX249" fmla="*/ 629921 w 1507039"/>
              <a:gd name="connsiteY249" fmla="*/ 1518930 h 2231790"/>
              <a:gd name="connsiteX250" fmla="*/ 632461 w 1507039"/>
              <a:gd name="connsiteY250" fmla="*/ 1338331 h 2231790"/>
              <a:gd name="connsiteX251" fmla="*/ 635001 w 1507039"/>
              <a:gd name="connsiteY251" fmla="*/ 1140519 h 2231790"/>
              <a:gd name="connsiteX252" fmla="*/ 637541 w 1507039"/>
              <a:gd name="connsiteY252" fmla="*/ 945164 h 2231790"/>
              <a:gd name="connsiteX253" fmla="*/ 640081 w 1507039"/>
              <a:gd name="connsiteY253" fmla="*/ 771209 h 2231790"/>
              <a:gd name="connsiteX254" fmla="*/ 642621 w 1507039"/>
              <a:gd name="connsiteY254" fmla="*/ 635038 h 2231790"/>
              <a:gd name="connsiteX255" fmla="*/ 645161 w 1507039"/>
              <a:gd name="connsiteY255" fmla="*/ 548928 h 2231790"/>
              <a:gd name="connsiteX256" fmla="*/ 647701 w 1507039"/>
              <a:gd name="connsiteY256" fmla="*/ 519952 h 2231790"/>
              <a:gd name="connsiteX257" fmla="*/ 650241 w 1507039"/>
              <a:gd name="connsiteY257" fmla="*/ 549416 h 2231790"/>
              <a:gd name="connsiteX258" fmla="*/ 652781 w 1507039"/>
              <a:gd name="connsiteY258" fmla="*/ 632884 h 2231790"/>
              <a:gd name="connsiteX259" fmla="*/ 655321 w 1507039"/>
              <a:gd name="connsiteY259" fmla="*/ 760762 h 2231790"/>
              <a:gd name="connsiteX260" fmla="*/ 657861 w 1507039"/>
              <a:gd name="connsiteY260" fmla="*/ 919380 h 2231790"/>
              <a:gd name="connsiteX261" fmla="*/ 660401 w 1507039"/>
              <a:gd name="connsiteY261" fmla="*/ 1092445 h 2231790"/>
              <a:gd name="connsiteX262" fmla="*/ 662941 w 1507039"/>
              <a:gd name="connsiteY262" fmla="*/ 1262710 h 2231790"/>
              <a:gd name="connsiteX263" fmla="*/ 665481 w 1507039"/>
              <a:gd name="connsiteY263" fmla="*/ 1413697 h 2231790"/>
              <a:gd name="connsiteX264" fmla="*/ 668021 w 1507039"/>
              <a:gd name="connsiteY264" fmla="*/ 1531290 h 2231790"/>
              <a:gd name="connsiteX265" fmla="*/ 670561 w 1507039"/>
              <a:gd name="connsiteY265" fmla="*/ 1605057 h 2231790"/>
              <a:gd name="connsiteX266" fmla="*/ 673101 w 1507039"/>
              <a:gd name="connsiteY266" fmla="*/ 1629160 h 2231790"/>
              <a:gd name="connsiteX267" fmla="*/ 675641 w 1507039"/>
              <a:gd name="connsiteY267" fmla="*/ 1602796 h 2231790"/>
              <a:gd name="connsiteX268" fmla="*/ 678181 w 1507039"/>
              <a:gd name="connsiteY268" fmla="*/ 1530121 h 2231790"/>
              <a:gd name="connsiteX269" fmla="*/ 680721 w 1507039"/>
              <a:gd name="connsiteY269" fmla="*/ 1419687 h 2231790"/>
              <a:gd name="connsiteX270" fmla="*/ 683261 w 1507039"/>
              <a:gd name="connsiteY270" fmla="*/ 1283467 h 2231790"/>
              <a:gd name="connsiteX271" fmla="*/ 685801 w 1507039"/>
              <a:gd name="connsiteY271" fmla="*/ 1135563 h 2231790"/>
              <a:gd name="connsiteX272" fmla="*/ 688341 w 1507039"/>
              <a:gd name="connsiteY272" fmla="*/ 990756 h 2231790"/>
              <a:gd name="connsiteX273" fmla="*/ 690881 w 1507039"/>
              <a:gd name="connsiteY273" fmla="*/ 863025 h 2231790"/>
              <a:gd name="connsiteX274" fmla="*/ 693421 w 1507039"/>
              <a:gd name="connsiteY274" fmla="*/ 764198 h 2231790"/>
              <a:gd name="connsiteX275" fmla="*/ 695961 w 1507039"/>
              <a:gd name="connsiteY275" fmla="*/ 702864 h 2231790"/>
              <a:gd name="connsiteX276" fmla="*/ 698501 w 1507039"/>
              <a:gd name="connsiteY276" fmla="*/ 683635 h 2231790"/>
              <a:gd name="connsiteX277" fmla="*/ 701041 w 1507039"/>
              <a:gd name="connsiteY277" fmla="*/ 706836 h 2231790"/>
              <a:gd name="connsiteX278" fmla="*/ 703581 w 1507039"/>
              <a:gd name="connsiteY278" fmla="*/ 768622 h 2231790"/>
              <a:gd name="connsiteX279" fmla="*/ 706121 w 1507039"/>
              <a:gd name="connsiteY279" fmla="*/ 861512 h 2231790"/>
              <a:gd name="connsiteX280" fmla="*/ 708661 w 1507039"/>
              <a:gd name="connsiteY280" fmla="*/ 975259 h 2231790"/>
              <a:gd name="connsiteX281" fmla="*/ 711201 w 1507039"/>
              <a:gd name="connsiteY281" fmla="*/ 1097970 h 2231790"/>
              <a:gd name="connsiteX282" fmla="*/ 713741 w 1507039"/>
              <a:gd name="connsiteY282" fmla="*/ 1217338 h 2231790"/>
              <a:gd name="connsiteX283" fmla="*/ 716281 w 1507039"/>
              <a:gd name="connsiteY283" fmla="*/ 1321881 h 2231790"/>
              <a:gd name="connsiteX284" fmla="*/ 718821 w 1507039"/>
              <a:gd name="connsiteY284" fmla="*/ 1402036 h 2231790"/>
              <a:gd name="connsiteX285" fmla="*/ 721361 w 1507039"/>
              <a:gd name="connsiteY285" fmla="*/ 1451037 h 2231790"/>
              <a:gd name="connsiteX286" fmla="*/ 723901 w 1507039"/>
              <a:gd name="connsiteY286" fmla="*/ 1465464 h 2231790"/>
              <a:gd name="connsiteX287" fmla="*/ 726441 w 1507039"/>
              <a:gd name="connsiteY287" fmla="*/ 1445442 h 2231790"/>
              <a:gd name="connsiteX288" fmla="*/ 728981 w 1507039"/>
              <a:gd name="connsiteY288" fmla="*/ 1394479 h 2231790"/>
              <a:gd name="connsiteX289" fmla="*/ 731521 w 1507039"/>
              <a:gd name="connsiteY289" fmla="*/ 1318971 h 2231790"/>
              <a:gd name="connsiteX290" fmla="*/ 734061 w 1507039"/>
              <a:gd name="connsiteY290" fmla="*/ 1227436 h 2231790"/>
              <a:gd name="connsiteX291" fmla="*/ 736601 w 1507039"/>
              <a:gd name="connsiteY291" fmla="*/ 1129575 h 2231790"/>
              <a:gd name="connsiteX292" fmla="*/ 739141 w 1507039"/>
              <a:gd name="connsiteY292" fmla="*/ 1035248 h 2231790"/>
              <a:gd name="connsiteX293" fmla="*/ 741681 w 1507039"/>
              <a:gd name="connsiteY293" fmla="*/ 953486 h 2231790"/>
              <a:gd name="connsiteX294" fmla="*/ 744222 w 1507039"/>
              <a:gd name="connsiteY294" fmla="*/ 891630 h 2231790"/>
              <a:gd name="connsiteX295" fmla="*/ 746761 w 1507039"/>
              <a:gd name="connsiteY295" fmla="*/ 854680 h 2231790"/>
              <a:gd name="connsiteX296" fmla="*/ 749301 w 1507039"/>
              <a:gd name="connsiteY296" fmla="*/ 844911 h 2231790"/>
              <a:gd name="connsiteX297" fmla="*/ 751841 w 1507039"/>
              <a:gd name="connsiteY297" fmla="*/ 861784 h 2231790"/>
              <a:gd name="connsiteX298" fmla="*/ 754381 w 1507039"/>
              <a:gd name="connsiteY298" fmla="*/ 902146 h 2231790"/>
              <a:gd name="connsiteX299" fmla="*/ 756922 w 1507039"/>
              <a:gd name="connsiteY299" fmla="*/ 960686 h 2231790"/>
              <a:gd name="connsiteX300" fmla="*/ 759461 w 1507039"/>
              <a:gd name="connsiteY300" fmla="*/ 1030590 h 2231790"/>
              <a:gd name="connsiteX301" fmla="*/ 762001 w 1507039"/>
              <a:gd name="connsiteY301" fmla="*/ 1104304 h 2231790"/>
              <a:gd name="connsiteX302" fmla="*/ 764542 w 1507039"/>
              <a:gd name="connsiteY302" fmla="*/ 1174350 h 2231790"/>
              <a:gd name="connsiteX303" fmla="*/ 767082 w 1507039"/>
              <a:gd name="connsiteY303" fmla="*/ 1234070 h 2231790"/>
              <a:gd name="connsiteX304" fmla="*/ 769622 w 1507039"/>
              <a:gd name="connsiteY304" fmla="*/ 1278262 h 2231790"/>
              <a:gd name="connsiteX305" fmla="*/ 772161 w 1507039"/>
              <a:gd name="connsiteY305" fmla="*/ 1303618 h 2231790"/>
              <a:gd name="connsiteX306" fmla="*/ 774701 w 1507039"/>
              <a:gd name="connsiteY306" fmla="*/ 1308943 h 2231790"/>
              <a:gd name="connsiteX307" fmla="*/ 777242 w 1507039"/>
              <a:gd name="connsiteY307" fmla="*/ 1295149 h 2231790"/>
              <a:gd name="connsiteX308" fmla="*/ 779782 w 1507039"/>
              <a:gd name="connsiteY308" fmla="*/ 1265017 h 2231790"/>
              <a:gd name="connsiteX309" fmla="*/ 782322 w 1507039"/>
              <a:gd name="connsiteY309" fmla="*/ 1222791 h 2231790"/>
              <a:gd name="connsiteX310" fmla="*/ 784862 w 1507039"/>
              <a:gd name="connsiteY310" fmla="*/ 1173632 h 2231790"/>
              <a:gd name="connsiteX311" fmla="*/ 787402 w 1507039"/>
              <a:gd name="connsiteY311" fmla="*/ 1123022 h 2231790"/>
              <a:gd name="connsiteX312" fmla="*/ 789942 w 1507039"/>
              <a:gd name="connsiteY312" fmla="*/ 1076157 h 2231790"/>
              <a:gd name="connsiteX313" fmla="*/ 792482 w 1507039"/>
              <a:gd name="connsiteY313" fmla="*/ 1037429 h 2231790"/>
              <a:gd name="connsiteX314" fmla="*/ 795022 w 1507039"/>
              <a:gd name="connsiteY314" fmla="*/ 1010015 h 2231790"/>
              <a:gd name="connsiteX315" fmla="*/ 797562 w 1507039"/>
              <a:gd name="connsiteY315" fmla="*/ 995632 h 2231790"/>
              <a:gd name="connsiteX316" fmla="*/ 800102 w 1507039"/>
              <a:gd name="connsiteY316" fmla="*/ 994472 h 2231790"/>
              <a:gd name="connsiteX317" fmla="*/ 802642 w 1507039"/>
              <a:gd name="connsiteY317" fmla="*/ 1005299 h 2231790"/>
              <a:gd name="connsiteX318" fmla="*/ 805182 w 1507039"/>
              <a:gd name="connsiteY318" fmla="*/ 1025710 h 2231790"/>
              <a:gd name="connsiteX319" fmla="*/ 807722 w 1507039"/>
              <a:gd name="connsiteY319" fmla="*/ 1052496 h 2231790"/>
              <a:gd name="connsiteX320" fmla="*/ 810262 w 1507039"/>
              <a:gd name="connsiteY320" fmla="*/ 1082078 h 2231790"/>
              <a:gd name="connsiteX321" fmla="*/ 812802 w 1507039"/>
              <a:gd name="connsiteY321" fmla="*/ 1110943 h 2231790"/>
              <a:gd name="connsiteX322" fmla="*/ 815342 w 1507039"/>
              <a:gd name="connsiteY322" fmla="*/ 1136043 h 2231790"/>
              <a:gd name="connsiteX323" fmla="*/ 817882 w 1507039"/>
              <a:gd name="connsiteY323" fmla="*/ 1155114 h 2231790"/>
              <a:gd name="connsiteX324" fmla="*/ 820422 w 1507039"/>
              <a:gd name="connsiteY324" fmla="*/ 1166865 h 2231790"/>
              <a:gd name="connsiteX325" fmla="*/ 822961 w 1507039"/>
              <a:gd name="connsiteY325" fmla="*/ 1171046 h 2231790"/>
              <a:gd name="connsiteX326" fmla="*/ 825501 w 1507039"/>
              <a:gd name="connsiteY326" fmla="*/ 1168380 h 2231790"/>
              <a:gd name="connsiteX327" fmla="*/ 828041 w 1507039"/>
              <a:gd name="connsiteY327" fmla="*/ 1160375 h 2231790"/>
              <a:gd name="connsiteX328" fmla="*/ 830581 w 1507039"/>
              <a:gd name="connsiteY328" fmla="*/ 1149051 h 2231790"/>
              <a:gd name="connsiteX329" fmla="*/ 833121 w 1507039"/>
              <a:gd name="connsiteY329" fmla="*/ 1136629 h 2231790"/>
              <a:gd name="connsiteX330" fmla="*/ 835661 w 1507039"/>
              <a:gd name="connsiteY330" fmla="*/ 1125198 h 2231790"/>
              <a:gd name="connsiteX331" fmla="*/ 838201 w 1507039"/>
              <a:gd name="connsiteY331" fmla="*/ 1116437 h 2231790"/>
              <a:gd name="connsiteX332" fmla="*/ 840741 w 1507039"/>
              <a:gd name="connsiteY332" fmla="*/ 1111397 h 2231790"/>
              <a:gd name="connsiteX333" fmla="*/ 843281 w 1507039"/>
              <a:gd name="connsiteY333" fmla="*/ 1110391 h 2231790"/>
              <a:gd name="connsiteX334" fmla="*/ 845821 w 1507039"/>
              <a:gd name="connsiteY334" fmla="*/ 1112983 h 2231790"/>
              <a:gd name="connsiteX335" fmla="*/ 848361 w 1507039"/>
              <a:gd name="connsiteY335" fmla="*/ 1118095 h 2231790"/>
              <a:gd name="connsiteX336" fmla="*/ 850901 w 1507039"/>
              <a:gd name="connsiteY336" fmla="*/ 1124196 h 2231790"/>
              <a:gd name="connsiteX337" fmla="*/ 853441 w 1507039"/>
              <a:gd name="connsiteY337" fmla="*/ 1129561 h 2231790"/>
              <a:gd name="connsiteX338" fmla="*/ 855981 w 1507039"/>
              <a:gd name="connsiteY338" fmla="*/ 1132544 h 2231790"/>
              <a:gd name="connsiteX339" fmla="*/ 858521 w 1507039"/>
              <a:gd name="connsiteY339" fmla="*/ 1131859 h 2231790"/>
              <a:gd name="connsiteX340" fmla="*/ 861061 w 1507039"/>
              <a:gd name="connsiteY340" fmla="*/ 1126791 h 2231790"/>
              <a:gd name="connsiteX341" fmla="*/ 863601 w 1507039"/>
              <a:gd name="connsiteY341" fmla="*/ 1117342 h 2231790"/>
              <a:gd name="connsiteX342" fmla="*/ 866141 w 1507039"/>
              <a:gd name="connsiteY342" fmla="*/ 1104272 h 2231790"/>
              <a:gd name="connsiteX343" fmla="*/ 868681 w 1507039"/>
              <a:gd name="connsiteY343" fmla="*/ 1089032 h 2231790"/>
              <a:gd name="connsiteX344" fmla="*/ 871221 w 1507039"/>
              <a:gd name="connsiteY344" fmla="*/ 1073595 h 2231790"/>
              <a:gd name="connsiteX345" fmla="*/ 873761 w 1507039"/>
              <a:gd name="connsiteY345" fmla="*/ 1060212 h 2231790"/>
              <a:gd name="connsiteX346" fmla="*/ 876301 w 1507039"/>
              <a:gd name="connsiteY346" fmla="*/ 1051110 h 2231790"/>
              <a:gd name="connsiteX347" fmla="*/ 878841 w 1507039"/>
              <a:gd name="connsiteY347" fmla="*/ 1048180 h 2231790"/>
              <a:gd name="connsiteX348" fmla="*/ 881381 w 1507039"/>
              <a:gd name="connsiteY348" fmla="*/ 1052692 h 2231790"/>
              <a:gd name="connsiteX349" fmla="*/ 883921 w 1507039"/>
              <a:gd name="connsiteY349" fmla="*/ 1065077 h 2231790"/>
              <a:gd name="connsiteX350" fmla="*/ 886461 w 1507039"/>
              <a:gd name="connsiteY350" fmla="*/ 1084800 h 2231790"/>
              <a:gd name="connsiteX351" fmla="*/ 889000 w 1507039"/>
              <a:gd name="connsiteY351" fmla="*/ 1110354 h 2231790"/>
              <a:gd name="connsiteX352" fmla="*/ 891540 w 1507039"/>
              <a:gd name="connsiteY352" fmla="*/ 1139370 h 2231790"/>
              <a:gd name="connsiteX353" fmla="*/ 894080 w 1507039"/>
              <a:gd name="connsiteY353" fmla="*/ 1168852 h 2231790"/>
              <a:gd name="connsiteX354" fmla="*/ 896620 w 1507039"/>
              <a:gd name="connsiteY354" fmla="*/ 1195485 h 2231790"/>
              <a:gd name="connsiteX355" fmla="*/ 899160 w 1507039"/>
              <a:gd name="connsiteY355" fmla="*/ 1216018 h 2231790"/>
              <a:gd name="connsiteX356" fmla="*/ 901700 w 1507039"/>
              <a:gd name="connsiteY356" fmla="*/ 1227646 h 2231790"/>
              <a:gd name="connsiteX357" fmla="*/ 904240 w 1507039"/>
              <a:gd name="connsiteY357" fmla="*/ 1228372 h 2231790"/>
              <a:gd name="connsiteX358" fmla="*/ 906780 w 1507039"/>
              <a:gd name="connsiteY358" fmla="*/ 1217285 h 2231790"/>
              <a:gd name="connsiteX359" fmla="*/ 909320 w 1507039"/>
              <a:gd name="connsiteY359" fmla="*/ 1194733 h 2231790"/>
              <a:gd name="connsiteX360" fmla="*/ 911860 w 1507039"/>
              <a:gd name="connsiteY360" fmla="*/ 1162356 h 2231790"/>
              <a:gd name="connsiteX361" fmla="*/ 914400 w 1507039"/>
              <a:gd name="connsiteY361" fmla="*/ 1122975 h 2231790"/>
              <a:gd name="connsiteX362" fmla="*/ 916940 w 1507039"/>
              <a:gd name="connsiteY362" fmla="*/ 1080343 h 2231790"/>
              <a:gd name="connsiteX363" fmla="*/ 919480 w 1507039"/>
              <a:gd name="connsiteY363" fmla="*/ 1038778 h 2231790"/>
              <a:gd name="connsiteX364" fmla="*/ 922020 w 1507039"/>
              <a:gd name="connsiteY364" fmla="*/ 1002715 h 2231790"/>
              <a:gd name="connsiteX365" fmla="*/ 924560 w 1507039"/>
              <a:gd name="connsiteY365" fmla="*/ 976231 h 2231790"/>
              <a:gd name="connsiteX366" fmla="*/ 927100 w 1507039"/>
              <a:gd name="connsiteY366" fmla="*/ 962580 h 2231790"/>
              <a:gd name="connsiteX367" fmla="*/ 929640 w 1507039"/>
              <a:gd name="connsiteY367" fmla="*/ 963811 h 2231790"/>
              <a:gd name="connsiteX368" fmla="*/ 932180 w 1507039"/>
              <a:gd name="connsiteY368" fmla="*/ 980490 h 2231790"/>
              <a:gd name="connsiteX369" fmla="*/ 934720 w 1507039"/>
              <a:gd name="connsiteY369" fmla="*/ 1011582 h 2231790"/>
              <a:gd name="connsiteX370" fmla="*/ 937260 w 1507039"/>
              <a:gd name="connsiteY370" fmla="*/ 1054495 h 2231790"/>
              <a:gd name="connsiteX371" fmla="*/ 939800 w 1507039"/>
              <a:gd name="connsiteY371" fmla="*/ 1105298 h 2231790"/>
              <a:gd name="connsiteX372" fmla="*/ 942340 w 1507039"/>
              <a:gd name="connsiteY372" fmla="*/ 1159088 h 2231790"/>
              <a:gd name="connsiteX373" fmla="*/ 944880 w 1507039"/>
              <a:gd name="connsiteY373" fmla="*/ 1210469 h 2231790"/>
              <a:gd name="connsiteX374" fmla="*/ 947420 w 1507039"/>
              <a:gd name="connsiteY374" fmla="*/ 1254108 h 2231790"/>
              <a:gd name="connsiteX375" fmla="*/ 949960 w 1507039"/>
              <a:gd name="connsiteY375" fmla="*/ 1285291 h 2231790"/>
              <a:gd name="connsiteX376" fmla="*/ 952500 w 1507039"/>
              <a:gd name="connsiteY376" fmla="*/ 1300439 h 2231790"/>
              <a:gd name="connsiteX377" fmla="*/ 955039 w 1507039"/>
              <a:gd name="connsiteY377" fmla="*/ 1297512 h 2231790"/>
              <a:gd name="connsiteX378" fmla="*/ 957579 w 1507039"/>
              <a:gd name="connsiteY378" fmla="*/ 1276264 h 2231790"/>
              <a:gd name="connsiteX379" fmla="*/ 960119 w 1507039"/>
              <a:gd name="connsiteY379" fmla="*/ 1238325 h 2231790"/>
              <a:gd name="connsiteX380" fmla="*/ 962659 w 1507039"/>
              <a:gd name="connsiteY380" fmla="*/ 1187074 h 2231790"/>
              <a:gd name="connsiteX381" fmla="*/ 965199 w 1507039"/>
              <a:gd name="connsiteY381" fmla="*/ 1127337 h 2231790"/>
              <a:gd name="connsiteX382" fmla="*/ 967739 w 1507039"/>
              <a:gd name="connsiteY382" fmla="*/ 1064927 h 2231790"/>
              <a:gd name="connsiteX383" fmla="*/ 970279 w 1507039"/>
              <a:gd name="connsiteY383" fmla="*/ 1006066 h 2231790"/>
              <a:gd name="connsiteX384" fmla="*/ 972819 w 1507039"/>
              <a:gd name="connsiteY384" fmla="*/ 956755 h 2231790"/>
              <a:gd name="connsiteX385" fmla="*/ 975359 w 1507039"/>
              <a:gd name="connsiteY385" fmla="*/ 922156 h 2231790"/>
              <a:gd name="connsiteX386" fmla="*/ 977899 w 1507039"/>
              <a:gd name="connsiteY386" fmla="*/ 906046 h 2231790"/>
              <a:gd name="connsiteX387" fmla="*/ 980439 w 1507039"/>
              <a:gd name="connsiteY387" fmla="*/ 910403 h 2231790"/>
              <a:gd name="connsiteX388" fmla="*/ 982979 w 1507039"/>
              <a:gd name="connsiteY388" fmla="*/ 935171 h 2231790"/>
              <a:gd name="connsiteX389" fmla="*/ 985519 w 1507039"/>
              <a:gd name="connsiteY389" fmla="*/ 978232 h 2231790"/>
              <a:gd name="connsiteX390" fmla="*/ 988059 w 1507039"/>
              <a:gd name="connsiteY390" fmla="*/ 1035587 h 2231790"/>
              <a:gd name="connsiteX391" fmla="*/ 990599 w 1507039"/>
              <a:gd name="connsiteY391" fmla="*/ 1101731 h 2231790"/>
              <a:gd name="connsiteX392" fmla="*/ 993139 w 1507039"/>
              <a:gd name="connsiteY392" fmla="*/ 1170192 h 2231790"/>
              <a:gd name="connsiteX393" fmla="*/ 995679 w 1507039"/>
              <a:gd name="connsiteY393" fmla="*/ 1234172 h 2231790"/>
              <a:gd name="connsiteX394" fmla="*/ 998219 w 1507039"/>
              <a:gd name="connsiteY394" fmla="*/ 1287234 h 2231790"/>
              <a:gd name="connsiteX395" fmla="*/ 1000759 w 1507039"/>
              <a:gd name="connsiteY395" fmla="*/ 1323956 h 2231790"/>
              <a:gd name="connsiteX396" fmla="*/ 1003299 w 1507039"/>
              <a:gd name="connsiteY396" fmla="*/ 1340491 h 2231790"/>
              <a:gd name="connsiteX397" fmla="*/ 1005839 w 1507039"/>
              <a:gd name="connsiteY397" fmla="*/ 1334977 h 2231790"/>
              <a:gd name="connsiteX398" fmla="*/ 1008379 w 1507039"/>
              <a:gd name="connsiteY398" fmla="*/ 1307739 h 2231790"/>
              <a:gd name="connsiteX399" fmla="*/ 1010919 w 1507039"/>
              <a:gd name="connsiteY399" fmla="*/ 1261283 h 2231790"/>
              <a:gd name="connsiteX400" fmla="*/ 1013459 w 1507039"/>
              <a:gd name="connsiteY400" fmla="*/ 1200057 h 2231790"/>
              <a:gd name="connsiteX401" fmla="*/ 1015999 w 1507039"/>
              <a:gd name="connsiteY401" fmla="*/ 1130024 h 2231790"/>
              <a:gd name="connsiteX402" fmla="*/ 1018538 w 1507039"/>
              <a:gd name="connsiteY402" fmla="*/ 1058068 h 2231790"/>
              <a:gd name="connsiteX403" fmla="*/ 1021078 w 1507039"/>
              <a:gd name="connsiteY403" fmla="*/ 991313 h 2231790"/>
              <a:gd name="connsiteX404" fmla="*/ 1023618 w 1507039"/>
              <a:gd name="connsiteY404" fmla="*/ 936402 h 2231790"/>
              <a:gd name="connsiteX405" fmla="*/ 1026158 w 1507039"/>
              <a:gd name="connsiteY405" fmla="*/ 898833 h 2231790"/>
              <a:gd name="connsiteX406" fmla="*/ 1028698 w 1507039"/>
              <a:gd name="connsiteY406" fmla="*/ 882399 h 2231790"/>
              <a:gd name="connsiteX407" fmla="*/ 1031238 w 1507039"/>
              <a:gd name="connsiteY407" fmla="*/ 888802 h 2231790"/>
              <a:gd name="connsiteX408" fmla="*/ 1033778 w 1507039"/>
              <a:gd name="connsiteY408" fmla="*/ 917473 h 2231790"/>
              <a:gd name="connsiteX409" fmla="*/ 1036318 w 1507039"/>
              <a:gd name="connsiteY409" fmla="*/ 965626 h 2231790"/>
              <a:gd name="connsiteX410" fmla="*/ 1038858 w 1507039"/>
              <a:gd name="connsiteY410" fmla="*/ 1028533 h 2231790"/>
              <a:gd name="connsiteX411" fmla="*/ 1041398 w 1507039"/>
              <a:gd name="connsiteY411" fmla="*/ 1099991 h 2231790"/>
              <a:gd name="connsiteX412" fmla="*/ 1043938 w 1507039"/>
              <a:gd name="connsiteY412" fmla="*/ 1172945 h 2231790"/>
              <a:gd name="connsiteX413" fmla="*/ 1046478 w 1507039"/>
              <a:gd name="connsiteY413" fmla="*/ 1240193 h 2231790"/>
              <a:gd name="connsiteX414" fmla="*/ 1049018 w 1507039"/>
              <a:gd name="connsiteY414" fmla="*/ 1295104 h 2231790"/>
              <a:gd name="connsiteX415" fmla="*/ 1051558 w 1507039"/>
              <a:gd name="connsiteY415" fmla="*/ 1332283 h 2231790"/>
              <a:gd name="connsiteX416" fmla="*/ 1054098 w 1507039"/>
              <a:gd name="connsiteY416" fmla="*/ 1348106 h 2231790"/>
              <a:gd name="connsiteX417" fmla="*/ 1056638 w 1507039"/>
              <a:gd name="connsiteY417" fmla="*/ 1341079 h 2231790"/>
              <a:gd name="connsiteX418" fmla="*/ 1059178 w 1507039"/>
              <a:gd name="connsiteY418" fmla="*/ 1311979 h 2231790"/>
              <a:gd name="connsiteX419" fmla="*/ 1061718 w 1507039"/>
              <a:gd name="connsiteY419" fmla="*/ 1263767 h 2231790"/>
              <a:gd name="connsiteX420" fmla="*/ 1064258 w 1507039"/>
              <a:gd name="connsiteY420" fmla="*/ 1201287 h 2231790"/>
              <a:gd name="connsiteX421" fmla="*/ 1066798 w 1507039"/>
              <a:gd name="connsiteY421" fmla="*/ 1130770 h 2231790"/>
              <a:gd name="connsiteX422" fmla="*/ 1069338 w 1507039"/>
              <a:gd name="connsiteY422" fmla="*/ 1059209 h 2231790"/>
              <a:gd name="connsiteX423" fmla="*/ 1071878 w 1507039"/>
              <a:gd name="connsiteY423" fmla="*/ 993652 h 2231790"/>
              <a:gd name="connsiteX424" fmla="*/ 1074418 w 1507039"/>
              <a:gd name="connsiteY424" fmla="*/ 940504 h 2231790"/>
              <a:gd name="connsiteX425" fmla="*/ 1076958 w 1507039"/>
              <a:gd name="connsiteY425" fmla="*/ 904889 h 2231790"/>
              <a:gd name="connsiteX426" fmla="*/ 1079498 w 1507039"/>
              <a:gd name="connsiteY426" fmla="*/ 890155 h 2231790"/>
              <a:gd name="connsiteX427" fmla="*/ 1082038 w 1507039"/>
              <a:gd name="connsiteY427" fmla="*/ 897553 h 2231790"/>
              <a:gd name="connsiteX428" fmla="*/ 1084577 w 1507039"/>
              <a:gd name="connsiteY428" fmla="*/ 926130 h 2231790"/>
              <a:gd name="connsiteX429" fmla="*/ 1087117 w 1507039"/>
              <a:gd name="connsiteY429" fmla="*/ 972849 h 2231790"/>
              <a:gd name="connsiteX430" fmla="*/ 1089657 w 1507039"/>
              <a:gd name="connsiteY430" fmla="*/ 1032913 h 2231790"/>
              <a:gd name="connsiteX431" fmla="*/ 1092197 w 1507039"/>
              <a:gd name="connsiteY431" fmla="*/ 1100261 h 2231790"/>
              <a:gd name="connsiteX432" fmla="*/ 1094737 w 1507039"/>
              <a:gd name="connsiteY432" fmla="*/ 1168185 h 2231790"/>
              <a:gd name="connsiteX433" fmla="*/ 1097277 w 1507039"/>
              <a:gd name="connsiteY433" fmla="*/ 1230010 h 2231790"/>
              <a:gd name="connsiteX434" fmla="*/ 1099817 w 1507039"/>
              <a:gd name="connsiteY434" fmla="*/ 1279753 h 2231790"/>
              <a:gd name="connsiteX435" fmla="*/ 1102357 w 1507039"/>
              <a:gd name="connsiteY435" fmla="*/ 1312711 h 2231790"/>
              <a:gd name="connsiteX436" fmla="*/ 1104897 w 1507039"/>
              <a:gd name="connsiteY436" fmla="*/ 1325913 h 2231790"/>
              <a:gd name="connsiteX437" fmla="*/ 1107437 w 1507039"/>
              <a:gd name="connsiteY437" fmla="*/ 1318386 h 2231790"/>
              <a:gd name="connsiteX438" fmla="*/ 1109977 w 1507039"/>
              <a:gd name="connsiteY438" fmla="*/ 1291220 h 2231790"/>
              <a:gd name="connsiteX439" fmla="*/ 1112517 w 1507039"/>
              <a:gd name="connsiteY439" fmla="*/ 1247429 h 2231790"/>
              <a:gd name="connsiteX440" fmla="*/ 1115057 w 1507039"/>
              <a:gd name="connsiteY440" fmla="*/ 1191616 h 2231790"/>
              <a:gd name="connsiteX441" fmla="*/ 1117597 w 1507039"/>
              <a:gd name="connsiteY441" fmla="*/ 1129485 h 2231790"/>
              <a:gd name="connsiteX442" fmla="*/ 1120137 w 1507039"/>
              <a:gd name="connsiteY442" fmla="*/ 1067254 h 2231790"/>
              <a:gd name="connsiteX443" fmla="*/ 1122677 w 1507039"/>
              <a:gd name="connsiteY443" fmla="*/ 1011027 h 2231790"/>
              <a:gd name="connsiteX444" fmla="*/ 1125217 w 1507039"/>
              <a:gd name="connsiteY444" fmla="*/ 966186 h 2231790"/>
              <a:gd name="connsiteX445" fmla="*/ 1127757 w 1507039"/>
              <a:gd name="connsiteY445" fmla="*/ 936871 h 2231790"/>
              <a:gd name="connsiteX446" fmla="*/ 1130297 w 1507039"/>
              <a:gd name="connsiteY446" fmla="*/ 925596 h 2231790"/>
              <a:gd name="connsiteX447" fmla="*/ 1132837 w 1507039"/>
              <a:gd name="connsiteY447" fmla="*/ 933030 h 2231790"/>
              <a:gd name="connsiteX448" fmla="*/ 1135377 w 1507039"/>
              <a:gd name="connsiteY448" fmla="*/ 957978 h 2231790"/>
              <a:gd name="connsiteX449" fmla="*/ 1137917 w 1507039"/>
              <a:gd name="connsiteY449" fmla="*/ 997543 h 2231790"/>
              <a:gd name="connsiteX450" fmla="*/ 1140457 w 1507039"/>
              <a:gd name="connsiteY450" fmla="*/ 1047455 h 2231790"/>
              <a:gd name="connsiteX451" fmla="*/ 1142997 w 1507039"/>
              <a:gd name="connsiteY451" fmla="*/ 1102537 h 2231790"/>
              <a:gd name="connsiteX452" fmla="*/ 1145537 w 1507039"/>
              <a:gd name="connsiteY452" fmla="*/ 1157241 h 2231790"/>
              <a:gd name="connsiteX453" fmla="*/ 1148077 w 1507039"/>
              <a:gd name="connsiteY453" fmla="*/ 1206216 h 2231790"/>
              <a:gd name="connsiteX454" fmla="*/ 1150616 w 1507039"/>
              <a:gd name="connsiteY454" fmla="*/ 1244836 h 2231790"/>
              <a:gd name="connsiteX455" fmla="*/ 1153156 w 1507039"/>
              <a:gd name="connsiteY455" fmla="*/ 1269640 h 2231790"/>
              <a:gd name="connsiteX456" fmla="*/ 1155696 w 1507039"/>
              <a:gd name="connsiteY456" fmla="*/ 1278649 h 2231790"/>
              <a:gd name="connsiteX457" fmla="*/ 1158236 w 1507039"/>
              <a:gd name="connsiteY457" fmla="*/ 1271513 h 2231790"/>
              <a:gd name="connsiteX458" fmla="*/ 1160776 w 1507039"/>
              <a:gd name="connsiteY458" fmla="*/ 1249494 h 2231790"/>
              <a:gd name="connsiteX459" fmla="*/ 1163316 w 1507039"/>
              <a:gd name="connsiteY459" fmla="*/ 1215290 h 2231790"/>
              <a:gd name="connsiteX460" fmla="*/ 1165856 w 1507039"/>
              <a:gd name="connsiteY460" fmla="*/ 1172714 h 2231790"/>
              <a:gd name="connsiteX461" fmla="*/ 1168396 w 1507039"/>
              <a:gd name="connsiteY461" fmla="*/ 1126267 h 2231790"/>
              <a:gd name="connsiteX462" fmla="*/ 1170936 w 1507039"/>
              <a:gd name="connsiteY462" fmla="*/ 1080667 h 2231790"/>
              <a:gd name="connsiteX463" fmla="*/ 1173476 w 1507039"/>
              <a:gd name="connsiteY463" fmla="*/ 1040360 h 2231790"/>
              <a:gd name="connsiteX464" fmla="*/ 1176016 w 1507039"/>
              <a:gd name="connsiteY464" fmla="*/ 1009083 h 2231790"/>
              <a:gd name="connsiteX465" fmla="*/ 1178556 w 1507039"/>
              <a:gd name="connsiteY465" fmla="*/ 989516 h 2231790"/>
              <a:gd name="connsiteX466" fmla="*/ 1181096 w 1507039"/>
              <a:gd name="connsiteY466" fmla="*/ 983052 h 2231790"/>
              <a:gd name="connsiteX467" fmla="*/ 1183636 w 1507039"/>
              <a:gd name="connsiteY467" fmla="*/ 989709 h 2231790"/>
              <a:gd name="connsiteX468" fmla="*/ 1186176 w 1507039"/>
              <a:gd name="connsiteY468" fmla="*/ 1008192 h 2231790"/>
              <a:gd name="connsiteX469" fmla="*/ 1188716 w 1507039"/>
              <a:gd name="connsiteY469" fmla="*/ 1036079 h 2231790"/>
              <a:gd name="connsiteX470" fmla="*/ 1191256 w 1507039"/>
              <a:gd name="connsiteY470" fmla="*/ 1070123 h 2231790"/>
              <a:gd name="connsiteX471" fmla="*/ 1193796 w 1507039"/>
              <a:gd name="connsiteY471" fmla="*/ 1106622 h 2231790"/>
              <a:gd name="connsiteX472" fmla="*/ 1196336 w 1507039"/>
              <a:gd name="connsiteY472" fmla="*/ 1141825 h 2231790"/>
              <a:gd name="connsiteX473" fmla="*/ 1198876 w 1507039"/>
              <a:gd name="connsiteY473" fmla="*/ 1172314 h 2231790"/>
              <a:gd name="connsiteX474" fmla="*/ 1201416 w 1507039"/>
              <a:gd name="connsiteY474" fmla="*/ 1195347 h 2231790"/>
              <a:gd name="connsiteX475" fmla="*/ 1203956 w 1507039"/>
              <a:gd name="connsiteY475" fmla="*/ 1209101 h 2231790"/>
              <a:gd name="connsiteX476" fmla="*/ 1206496 w 1507039"/>
              <a:gd name="connsiteY476" fmla="*/ 1212810 h 2231790"/>
              <a:gd name="connsiteX477" fmla="*/ 1209036 w 1507039"/>
              <a:gd name="connsiteY477" fmla="*/ 1206790 h 2231790"/>
              <a:gd name="connsiteX478" fmla="*/ 1211576 w 1507039"/>
              <a:gd name="connsiteY478" fmla="*/ 1192335 h 2231790"/>
              <a:gd name="connsiteX479" fmla="*/ 1214116 w 1507039"/>
              <a:gd name="connsiteY479" fmla="*/ 1171524 h 2231790"/>
              <a:gd name="connsiteX480" fmla="*/ 1216655 w 1507039"/>
              <a:gd name="connsiteY480" fmla="*/ 1146951 h 2231790"/>
              <a:gd name="connsiteX481" fmla="*/ 1219195 w 1507039"/>
              <a:gd name="connsiteY481" fmla="*/ 1121413 h 2231790"/>
              <a:gd name="connsiteX482" fmla="*/ 1221735 w 1507039"/>
              <a:gd name="connsiteY482" fmla="*/ 1097595 h 2231790"/>
              <a:gd name="connsiteX483" fmla="*/ 1224275 w 1507039"/>
              <a:gd name="connsiteY483" fmla="*/ 1077788 h 2231790"/>
              <a:gd name="connsiteX484" fmla="*/ 1226815 w 1507039"/>
              <a:gd name="connsiteY484" fmla="*/ 1063663 h 2231790"/>
              <a:gd name="connsiteX485" fmla="*/ 1229355 w 1507039"/>
              <a:gd name="connsiteY485" fmla="*/ 1056136 h 2231790"/>
              <a:gd name="connsiteX486" fmla="*/ 1231895 w 1507039"/>
              <a:gd name="connsiteY486" fmla="*/ 1055317 h 2231790"/>
              <a:gd name="connsiteX487" fmla="*/ 1234435 w 1507039"/>
              <a:gd name="connsiteY487" fmla="*/ 1060568 h 2231790"/>
              <a:gd name="connsiteX488" fmla="*/ 1236975 w 1507039"/>
              <a:gd name="connsiteY488" fmla="*/ 1070626 h 2231790"/>
              <a:gd name="connsiteX489" fmla="*/ 1239515 w 1507039"/>
              <a:gd name="connsiteY489" fmla="*/ 1083810 h 2231790"/>
              <a:gd name="connsiteX490" fmla="*/ 1242055 w 1507039"/>
              <a:gd name="connsiteY490" fmla="*/ 1098249 h 2231790"/>
              <a:gd name="connsiteX491" fmla="*/ 1244595 w 1507039"/>
              <a:gd name="connsiteY491" fmla="*/ 1112125 h 2231790"/>
              <a:gd name="connsiteX492" fmla="*/ 1247135 w 1507039"/>
              <a:gd name="connsiteY492" fmla="*/ 1123895 h 2231790"/>
              <a:gd name="connsiteX493" fmla="*/ 1249675 w 1507039"/>
              <a:gd name="connsiteY493" fmla="*/ 1132457 h 2231790"/>
              <a:gd name="connsiteX494" fmla="*/ 1252215 w 1507039"/>
              <a:gd name="connsiteY494" fmla="*/ 1137258 h 2231790"/>
              <a:gd name="connsiteX495" fmla="*/ 1254755 w 1507039"/>
              <a:gd name="connsiteY495" fmla="*/ 1138319 h 2231790"/>
              <a:gd name="connsiteX496" fmla="*/ 1257295 w 1507039"/>
              <a:gd name="connsiteY496" fmla="*/ 1136186 h 2231790"/>
              <a:gd name="connsiteX497" fmla="*/ 1259835 w 1507039"/>
              <a:gd name="connsiteY497" fmla="*/ 1131812 h 2231790"/>
              <a:gd name="connsiteX498" fmla="*/ 1262375 w 1507039"/>
              <a:gd name="connsiteY498" fmla="*/ 1126392 h 2231790"/>
              <a:gd name="connsiteX499" fmla="*/ 1264915 w 1507039"/>
              <a:gd name="connsiteY499" fmla="*/ 1121170 h 2231790"/>
              <a:gd name="connsiteX500" fmla="*/ 1267455 w 1507039"/>
              <a:gd name="connsiteY500" fmla="*/ 1117243 h 2231790"/>
              <a:gd name="connsiteX501" fmla="*/ 1507039 w 1507039"/>
              <a:gd name="connsiteY501" fmla="*/ 1114382 h 2231790"/>
              <a:gd name="connsiteX0" fmla="*/ 0 w 1724065"/>
              <a:gd name="connsiteY0" fmla="*/ 1115321 h 2231790"/>
              <a:gd name="connsiteX1" fmla="*/ 0 w 1724065"/>
              <a:gd name="connsiteY1" fmla="*/ 1115321 h 2231790"/>
              <a:gd name="connsiteX2" fmla="*/ 2539 w 1724065"/>
              <a:gd name="connsiteY2" fmla="*/ 1119016 h 2231790"/>
              <a:gd name="connsiteX3" fmla="*/ 5080 w 1724065"/>
              <a:gd name="connsiteY3" fmla="*/ 1129377 h 2231790"/>
              <a:gd name="connsiteX4" fmla="*/ 7619 w 1724065"/>
              <a:gd name="connsiteY4" fmla="*/ 1144341 h 2231790"/>
              <a:gd name="connsiteX5" fmla="*/ 10160 w 1724065"/>
              <a:gd name="connsiteY5" fmla="*/ 1160808 h 2231790"/>
              <a:gd name="connsiteX6" fmla="*/ 12700 w 1724065"/>
              <a:gd name="connsiteY6" fmla="*/ 1175108 h 2231790"/>
              <a:gd name="connsiteX7" fmla="*/ 15239 w 1724065"/>
              <a:gd name="connsiteY7" fmla="*/ 1183560 h 2231790"/>
              <a:gd name="connsiteX8" fmla="*/ 17780 w 1724065"/>
              <a:gd name="connsiteY8" fmla="*/ 1183060 h 2231790"/>
              <a:gd name="connsiteX9" fmla="*/ 20319 w 1724065"/>
              <a:gd name="connsiteY9" fmla="*/ 1171603 h 2231790"/>
              <a:gd name="connsiteX10" fmla="*/ 22860 w 1724065"/>
              <a:gd name="connsiteY10" fmla="*/ 1148686 h 2231790"/>
              <a:gd name="connsiteX11" fmla="*/ 25400 w 1724065"/>
              <a:gd name="connsiteY11" fmla="*/ 1115511 h 2231790"/>
              <a:gd name="connsiteX12" fmla="*/ 27939 w 1724065"/>
              <a:gd name="connsiteY12" fmla="*/ 1074970 h 2231790"/>
              <a:gd name="connsiteX13" fmla="*/ 30480 w 1724065"/>
              <a:gd name="connsiteY13" fmla="*/ 1031398 h 2231790"/>
              <a:gd name="connsiteX14" fmla="*/ 33019 w 1724065"/>
              <a:gd name="connsiteY14" fmla="*/ 990106 h 2231790"/>
              <a:gd name="connsiteX15" fmla="*/ 35560 w 1724065"/>
              <a:gd name="connsiteY15" fmla="*/ 956760 h 2231790"/>
              <a:gd name="connsiteX16" fmla="*/ 38100 w 1724065"/>
              <a:gd name="connsiteY16" fmla="*/ 936665 h 2231790"/>
              <a:gd name="connsiteX17" fmla="*/ 40639 w 1724065"/>
              <a:gd name="connsiteY17" fmla="*/ 934043 h 2231790"/>
              <a:gd name="connsiteX18" fmla="*/ 43180 w 1724065"/>
              <a:gd name="connsiteY18" fmla="*/ 951399 h 2231790"/>
              <a:gd name="connsiteX19" fmla="*/ 45719 w 1724065"/>
              <a:gd name="connsiteY19" fmla="*/ 989057 h 2231790"/>
              <a:gd name="connsiteX20" fmla="*/ 48260 w 1724065"/>
              <a:gd name="connsiteY20" fmla="*/ 1044929 h 2231790"/>
              <a:gd name="connsiteX21" fmla="*/ 50800 w 1724065"/>
              <a:gd name="connsiteY21" fmla="*/ 1114565 h 2231790"/>
              <a:gd name="connsiteX22" fmla="*/ 53339 w 1724065"/>
              <a:gd name="connsiteY22" fmla="*/ 1191490 h 2231790"/>
              <a:gd name="connsiteX23" fmla="*/ 55880 w 1724065"/>
              <a:gd name="connsiteY23" fmla="*/ 1267811 h 2231790"/>
              <a:gd name="connsiteX24" fmla="*/ 58419 w 1724065"/>
              <a:gd name="connsiteY24" fmla="*/ 1335027 h 2231790"/>
              <a:gd name="connsiteX25" fmla="*/ 60960 w 1724065"/>
              <a:gd name="connsiteY25" fmla="*/ 1384963 h 2231790"/>
              <a:gd name="connsiteX26" fmla="*/ 63500 w 1724065"/>
              <a:gd name="connsiteY26" fmla="*/ 1410734 h 2231790"/>
              <a:gd name="connsiteX27" fmla="*/ 66039 w 1724065"/>
              <a:gd name="connsiteY27" fmla="*/ 1407611 h 2231790"/>
              <a:gd name="connsiteX28" fmla="*/ 68580 w 1724065"/>
              <a:gd name="connsiteY28" fmla="*/ 1373708 h 2231790"/>
              <a:gd name="connsiteX29" fmla="*/ 71119 w 1724065"/>
              <a:gd name="connsiteY29" fmla="*/ 1310376 h 2231790"/>
              <a:gd name="connsiteX30" fmla="*/ 73659 w 1724065"/>
              <a:gd name="connsiteY30" fmla="*/ 1222262 h 2231790"/>
              <a:gd name="connsiteX31" fmla="*/ 76200 w 1724065"/>
              <a:gd name="connsiteY31" fmla="*/ 1117006 h 2231790"/>
              <a:gd name="connsiteX32" fmla="*/ 78739 w 1724065"/>
              <a:gd name="connsiteY32" fmla="*/ 1004584 h 2231790"/>
              <a:gd name="connsiteX33" fmla="*/ 81280 w 1724065"/>
              <a:gd name="connsiteY33" fmla="*/ 896360 h 2231790"/>
              <a:gd name="connsiteX34" fmla="*/ 83819 w 1724065"/>
              <a:gd name="connsiteY34" fmla="*/ 803931 h 2231790"/>
              <a:gd name="connsiteX35" fmla="*/ 86359 w 1724065"/>
              <a:gd name="connsiteY35" fmla="*/ 737889 h 2231790"/>
              <a:gd name="connsiteX36" fmla="*/ 88900 w 1724065"/>
              <a:gd name="connsiteY36" fmla="*/ 706633 h 2231790"/>
              <a:gd name="connsiteX37" fmla="*/ 91439 w 1724065"/>
              <a:gd name="connsiteY37" fmla="*/ 715350 h 2231790"/>
              <a:gd name="connsiteX38" fmla="*/ 93979 w 1724065"/>
              <a:gd name="connsiteY38" fmla="*/ 765297 h 2231790"/>
              <a:gd name="connsiteX39" fmla="*/ 96519 w 1724065"/>
              <a:gd name="connsiteY39" fmla="*/ 853478 h 2231790"/>
              <a:gd name="connsiteX40" fmla="*/ 99059 w 1724065"/>
              <a:gd name="connsiteY40" fmla="*/ 972745 h 2231790"/>
              <a:gd name="connsiteX41" fmla="*/ 101600 w 1724065"/>
              <a:gd name="connsiteY41" fmla="*/ 1112365 h 2231790"/>
              <a:gd name="connsiteX42" fmla="*/ 104139 w 1724065"/>
              <a:gd name="connsiteY42" fmla="*/ 1258978 h 2231790"/>
              <a:gd name="connsiteX43" fmla="*/ 106679 w 1724065"/>
              <a:gd name="connsiteY43" fmla="*/ 1397883 h 2231790"/>
              <a:gd name="connsiteX44" fmla="*/ 109219 w 1724065"/>
              <a:gd name="connsiteY44" fmla="*/ 1514520 h 2231790"/>
              <a:gd name="connsiteX45" fmla="*/ 111759 w 1724065"/>
              <a:gd name="connsiteY45" fmla="*/ 1595990 h 2231790"/>
              <a:gd name="connsiteX46" fmla="*/ 114300 w 1724065"/>
              <a:gd name="connsiteY46" fmla="*/ 1632475 h 2231790"/>
              <a:gd name="connsiteX47" fmla="*/ 116839 w 1724065"/>
              <a:gd name="connsiteY47" fmla="*/ 1618377 h 2231790"/>
              <a:gd name="connsiteX48" fmla="*/ 119379 w 1724065"/>
              <a:gd name="connsiteY48" fmla="*/ 1553071 h 2231790"/>
              <a:gd name="connsiteX49" fmla="*/ 121919 w 1724065"/>
              <a:gd name="connsiteY49" fmla="*/ 1441157 h 2231790"/>
              <a:gd name="connsiteX50" fmla="*/ 124459 w 1724065"/>
              <a:gd name="connsiteY50" fmla="*/ 1292186 h 2231790"/>
              <a:gd name="connsiteX51" fmla="*/ 126999 w 1724065"/>
              <a:gd name="connsiteY51" fmla="*/ 1119857 h 2231790"/>
              <a:gd name="connsiteX52" fmla="*/ 129539 w 1724065"/>
              <a:gd name="connsiteY52" fmla="*/ 940755 h 2231790"/>
              <a:gd name="connsiteX53" fmla="*/ 132079 w 1724065"/>
              <a:gd name="connsiteY53" fmla="*/ 772747 h 2231790"/>
              <a:gd name="connsiteX54" fmla="*/ 134619 w 1724065"/>
              <a:gd name="connsiteY54" fmla="*/ 633193 h 2231790"/>
              <a:gd name="connsiteX55" fmla="*/ 137159 w 1724065"/>
              <a:gd name="connsiteY55" fmla="*/ 537151 h 2231790"/>
              <a:gd name="connsiteX56" fmla="*/ 139699 w 1724065"/>
              <a:gd name="connsiteY56" fmla="*/ 495758 h 2231790"/>
              <a:gd name="connsiteX57" fmla="*/ 142239 w 1724065"/>
              <a:gd name="connsiteY57" fmla="*/ 514966 h 2231790"/>
              <a:gd name="connsiteX58" fmla="*/ 144779 w 1724065"/>
              <a:gd name="connsiteY58" fmla="*/ 594772 h 2231790"/>
              <a:gd name="connsiteX59" fmla="*/ 147319 w 1724065"/>
              <a:gd name="connsiteY59" fmla="*/ 729036 h 2231790"/>
              <a:gd name="connsiteX60" fmla="*/ 149859 w 1724065"/>
              <a:gd name="connsiteY60" fmla="*/ 905921 h 2231790"/>
              <a:gd name="connsiteX61" fmla="*/ 152399 w 1724065"/>
              <a:gd name="connsiteY61" fmla="*/ 1108929 h 2231790"/>
              <a:gd name="connsiteX62" fmla="*/ 154939 w 1724065"/>
              <a:gd name="connsiteY62" fmla="*/ 1318445 h 2231790"/>
              <a:gd name="connsiteX63" fmla="*/ 157479 w 1724065"/>
              <a:gd name="connsiteY63" fmla="*/ 1513643 h 2231790"/>
              <a:gd name="connsiteX64" fmla="*/ 160019 w 1724065"/>
              <a:gd name="connsiteY64" fmla="*/ 1674559 h 2231790"/>
              <a:gd name="connsiteX65" fmla="*/ 162559 w 1724065"/>
              <a:gd name="connsiteY65" fmla="*/ 1784144 h 2231790"/>
              <a:gd name="connsiteX66" fmla="*/ 165099 w 1724065"/>
              <a:gd name="connsiteY66" fmla="*/ 1830065 h 2231790"/>
              <a:gd name="connsiteX67" fmla="*/ 167639 w 1724065"/>
              <a:gd name="connsiteY67" fmla="*/ 1806072 h 2231790"/>
              <a:gd name="connsiteX68" fmla="*/ 170179 w 1724065"/>
              <a:gd name="connsiteY68" fmla="*/ 1712785 h 2231790"/>
              <a:gd name="connsiteX69" fmla="*/ 172719 w 1724065"/>
              <a:gd name="connsiteY69" fmla="*/ 1557804 h 2231790"/>
              <a:gd name="connsiteX70" fmla="*/ 175259 w 1724065"/>
              <a:gd name="connsiteY70" fmla="*/ 1355108 h 2231790"/>
              <a:gd name="connsiteX71" fmla="*/ 177799 w 1724065"/>
              <a:gd name="connsiteY71" fmla="*/ 1123796 h 2231790"/>
              <a:gd name="connsiteX72" fmla="*/ 180339 w 1724065"/>
              <a:gd name="connsiteY72" fmla="*/ 886284 h 2231790"/>
              <a:gd name="connsiteX73" fmla="*/ 182879 w 1724065"/>
              <a:gd name="connsiteY73" fmla="*/ 666119 h 2231790"/>
              <a:gd name="connsiteX74" fmla="*/ 185419 w 1724065"/>
              <a:gd name="connsiteY74" fmla="*/ 485638 h 2231790"/>
              <a:gd name="connsiteX75" fmla="*/ 187959 w 1724065"/>
              <a:gd name="connsiteY75" fmla="*/ 363693 h 2231790"/>
              <a:gd name="connsiteX76" fmla="*/ 190499 w 1724065"/>
              <a:gd name="connsiteY76" fmla="*/ 313682 h 2231790"/>
              <a:gd name="connsiteX77" fmla="*/ 193039 w 1724065"/>
              <a:gd name="connsiteY77" fmla="*/ 342089 h 2231790"/>
              <a:gd name="connsiteX78" fmla="*/ 195579 w 1724065"/>
              <a:gd name="connsiteY78" fmla="*/ 447692 h 2231790"/>
              <a:gd name="connsiteX79" fmla="*/ 198119 w 1724065"/>
              <a:gd name="connsiteY79" fmla="*/ 621530 h 2231790"/>
              <a:gd name="connsiteX80" fmla="*/ 200659 w 1724065"/>
              <a:gd name="connsiteY80" fmla="*/ 847652 h 2231790"/>
              <a:gd name="connsiteX81" fmla="*/ 203199 w 1724065"/>
              <a:gd name="connsiteY81" fmla="*/ 1104582 h 2231790"/>
              <a:gd name="connsiteX82" fmla="*/ 205739 w 1724065"/>
              <a:gd name="connsiteY82" fmla="*/ 1367364 h 2231790"/>
              <a:gd name="connsiteX83" fmla="*/ 208279 w 1724065"/>
              <a:gd name="connsiteY83" fmla="*/ 1609999 h 2231790"/>
              <a:gd name="connsiteX84" fmla="*/ 210819 w 1724065"/>
              <a:gd name="connsiteY84" fmla="*/ 1808029 h 2231790"/>
              <a:gd name="connsiteX85" fmla="*/ 213359 w 1724065"/>
              <a:gd name="connsiteY85" fmla="*/ 1941009 h 2231790"/>
              <a:gd name="connsiteX86" fmla="*/ 215899 w 1724065"/>
              <a:gd name="connsiteY86" fmla="*/ 1994622 h 2231790"/>
              <a:gd name="connsiteX87" fmla="*/ 218439 w 1724065"/>
              <a:gd name="connsiteY87" fmla="*/ 1962214 h 2231790"/>
              <a:gd name="connsiteX88" fmla="*/ 220979 w 1724065"/>
              <a:gd name="connsiteY88" fmla="*/ 1845584 h 2231790"/>
              <a:gd name="connsiteX89" fmla="*/ 223519 w 1724065"/>
              <a:gd name="connsiteY89" fmla="*/ 1654943 h 2231790"/>
              <a:gd name="connsiteX90" fmla="*/ 226059 w 1724065"/>
              <a:gd name="connsiteY90" fmla="*/ 1408025 h 2231790"/>
              <a:gd name="connsiteX91" fmla="*/ 228600 w 1724065"/>
              <a:gd name="connsiteY91" fmla="*/ 1128434 h 2231790"/>
              <a:gd name="connsiteX92" fmla="*/ 231139 w 1724065"/>
              <a:gd name="connsiteY92" fmla="*/ 843379 h 2231790"/>
              <a:gd name="connsiteX93" fmla="*/ 233679 w 1724065"/>
              <a:gd name="connsiteY93" fmla="*/ 581014 h 2231790"/>
              <a:gd name="connsiteX94" fmla="*/ 236219 w 1724065"/>
              <a:gd name="connsiteY94" fmla="*/ 367644 h 2231790"/>
              <a:gd name="connsiteX95" fmla="*/ 238760 w 1724065"/>
              <a:gd name="connsiteY95" fmla="*/ 225078 h 2231790"/>
              <a:gd name="connsiteX96" fmla="*/ 241300 w 1724065"/>
              <a:gd name="connsiteY96" fmla="*/ 168398 h 2231790"/>
              <a:gd name="connsiteX97" fmla="*/ 243839 w 1724065"/>
              <a:gd name="connsiteY97" fmla="*/ 204361 h 2231790"/>
              <a:gd name="connsiteX98" fmla="*/ 246380 w 1724065"/>
              <a:gd name="connsiteY98" fmla="*/ 330619 h 2231790"/>
              <a:gd name="connsiteX99" fmla="*/ 248920 w 1724065"/>
              <a:gd name="connsiteY99" fmla="*/ 535836 h 2231790"/>
              <a:gd name="connsiteX100" fmla="*/ 251460 w 1724065"/>
              <a:gd name="connsiteY100" fmla="*/ 800706 h 2231790"/>
              <a:gd name="connsiteX101" fmla="*/ 254000 w 1724065"/>
              <a:gd name="connsiteY101" fmla="*/ 1099769 h 2231790"/>
              <a:gd name="connsiteX102" fmla="*/ 256540 w 1724065"/>
              <a:gd name="connsiteY102" fmla="*/ 1403872 h 2231790"/>
              <a:gd name="connsiteX103" fmla="*/ 259080 w 1724065"/>
              <a:gd name="connsiteY103" fmla="*/ 1683026 h 2231790"/>
              <a:gd name="connsiteX104" fmla="*/ 261620 w 1724065"/>
              <a:gd name="connsiteY104" fmla="*/ 1909372 h 2231790"/>
              <a:gd name="connsiteX105" fmla="*/ 264160 w 1724065"/>
              <a:gd name="connsiteY105" fmla="*/ 2059974 h 2231790"/>
              <a:gd name="connsiteX106" fmla="*/ 266700 w 1724065"/>
              <a:gd name="connsiteY106" fmla="*/ 2119153 h 2231790"/>
              <a:gd name="connsiteX107" fmla="*/ 269240 w 1724065"/>
              <a:gd name="connsiteY107" fmla="*/ 2080114 h 2231790"/>
              <a:gd name="connsiteX108" fmla="*/ 271780 w 1724065"/>
              <a:gd name="connsiteY108" fmla="*/ 1945716 h 2231790"/>
              <a:gd name="connsiteX109" fmla="*/ 274320 w 1724065"/>
              <a:gd name="connsiteY109" fmla="*/ 1728283 h 2231790"/>
              <a:gd name="connsiteX110" fmla="*/ 276860 w 1724065"/>
              <a:gd name="connsiteY110" fmla="*/ 1448476 h 2231790"/>
              <a:gd name="connsiteX111" fmla="*/ 279400 w 1724065"/>
              <a:gd name="connsiteY111" fmla="*/ 1133315 h 2231790"/>
              <a:gd name="connsiteX112" fmla="*/ 281940 w 1724065"/>
              <a:gd name="connsiteY112" fmla="*/ 813569 h 2231790"/>
              <a:gd name="connsiteX113" fmla="*/ 284480 w 1724065"/>
              <a:gd name="connsiteY113" fmla="*/ 520728 h 2231790"/>
              <a:gd name="connsiteX114" fmla="*/ 287020 w 1724065"/>
              <a:gd name="connsiteY114" fmla="*/ 283896 h 2231790"/>
              <a:gd name="connsiteX115" fmla="*/ 289560 w 1724065"/>
              <a:gd name="connsiteY115" fmla="*/ 126883 h 2231790"/>
              <a:gd name="connsiteX116" fmla="*/ 292100 w 1724065"/>
              <a:gd name="connsiteY116" fmla="*/ 65803 h 2231790"/>
              <a:gd name="connsiteX117" fmla="*/ 294640 w 1724065"/>
              <a:gd name="connsiteY117" fmla="*/ 107420 h 2231790"/>
              <a:gd name="connsiteX118" fmla="*/ 297180 w 1724065"/>
              <a:gd name="connsiteY118" fmla="*/ 248403 h 2231790"/>
              <a:gd name="connsiteX119" fmla="*/ 299720 w 1724065"/>
              <a:gd name="connsiteY119" fmla="*/ 475585 h 2231790"/>
              <a:gd name="connsiteX120" fmla="*/ 302260 w 1724065"/>
              <a:gd name="connsiteY120" fmla="*/ 767191 h 2231790"/>
              <a:gd name="connsiteX121" fmla="*/ 304800 w 1724065"/>
              <a:gd name="connsiteY121" fmla="*/ 1094938 h 2231790"/>
              <a:gd name="connsiteX122" fmla="*/ 307340 w 1724065"/>
              <a:gd name="connsiteY122" fmla="*/ 1426790 h 2231790"/>
              <a:gd name="connsiteX123" fmla="*/ 309880 w 1724065"/>
              <a:gd name="connsiteY123" fmla="*/ 1730100 h 2231790"/>
              <a:gd name="connsiteX124" fmla="*/ 312420 w 1724065"/>
              <a:gd name="connsiteY124" fmla="*/ 1974839 h 2231790"/>
              <a:gd name="connsiteX125" fmla="*/ 314960 w 1724065"/>
              <a:gd name="connsiteY125" fmla="*/ 2136579 h 2231790"/>
              <a:gd name="connsiteX126" fmla="*/ 317500 w 1724065"/>
              <a:gd name="connsiteY126" fmla="*/ 2198941 h 2231790"/>
              <a:gd name="connsiteX127" fmla="*/ 320040 w 1724065"/>
              <a:gd name="connsiteY127" fmla="*/ 2155259 h 2231790"/>
              <a:gd name="connsiteX128" fmla="*/ 322580 w 1724065"/>
              <a:gd name="connsiteY128" fmla="*/ 2009290 h 2231790"/>
              <a:gd name="connsiteX129" fmla="*/ 325120 w 1724065"/>
              <a:gd name="connsiteY129" fmla="*/ 1774893 h 2231790"/>
              <a:gd name="connsiteX130" fmla="*/ 327660 w 1724065"/>
              <a:gd name="connsiteY130" fmla="*/ 1474712 h 2231790"/>
              <a:gd name="connsiteX131" fmla="*/ 330200 w 1724065"/>
              <a:gd name="connsiteY131" fmla="*/ 1137975 h 2231790"/>
              <a:gd name="connsiteX132" fmla="*/ 332740 w 1724065"/>
              <a:gd name="connsiteY132" fmla="*/ 797639 h 2231790"/>
              <a:gd name="connsiteX133" fmla="*/ 335280 w 1724065"/>
              <a:gd name="connsiteY133" fmla="*/ 487149 h 2231790"/>
              <a:gd name="connsiteX134" fmla="*/ 337820 w 1724065"/>
              <a:gd name="connsiteY134" fmla="*/ 237137 h 2231790"/>
              <a:gd name="connsiteX135" fmla="*/ 340360 w 1724065"/>
              <a:gd name="connsiteY135" fmla="*/ 72388 h 2231790"/>
              <a:gd name="connsiteX136" fmla="*/ 342900 w 1724065"/>
              <a:gd name="connsiteY136" fmla="*/ 9374 h 2231790"/>
              <a:gd name="connsiteX137" fmla="*/ 345440 w 1724065"/>
              <a:gd name="connsiteY137" fmla="*/ 54600 h 2231790"/>
              <a:gd name="connsiteX138" fmla="*/ 347980 w 1724065"/>
              <a:gd name="connsiteY138" fmla="*/ 203934 h 2231790"/>
              <a:gd name="connsiteX139" fmla="*/ 350520 w 1724065"/>
              <a:gd name="connsiteY139" fmla="*/ 442979 h 2231790"/>
              <a:gd name="connsiteX140" fmla="*/ 353060 w 1724065"/>
              <a:gd name="connsiteY140" fmla="*/ 748476 h 2231790"/>
              <a:gd name="connsiteX141" fmla="*/ 355600 w 1724065"/>
              <a:gd name="connsiteY141" fmla="*/ 1090567 h 2231790"/>
              <a:gd name="connsiteX142" fmla="*/ 358140 w 1724065"/>
              <a:gd name="connsiteY142" fmla="*/ 1435733 h 2231790"/>
              <a:gd name="connsiteX143" fmla="*/ 360680 w 1724065"/>
              <a:gd name="connsiteY143" fmla="*/ 1750090 h 2231790"/>
              <a:gd name="connsiteX144" fmla="*/ 363220 w 1724065"/>
              <a:gd name="connsiteY144" fmla="*/ 2002725 h 2231790"/>
              <a:gd name="connsiteX145" fmla="*/ 365760 w 1724065"/>
              <a:gd name="connsiteY145" fmla="*/ 2168757 h 2231790"/>
              <a:gd name="connsiteX146" fmla="*/ 368300 w 1724065"/>
              <a:gd name="connsiteY146" fmla="*/ 2231789 h 2231790"/>
              <a:gd name="connsiteX147" fmla="*/ 370840 w 1724065"/>
              <a:gd name="connsiteY147" fmla="*/ 2185538 h 2231790"/>
              <a:gd name="connsiteX148" fmla="*/ 373380 w 1724065"/>
              <a:gd name="connsiteY148" fmla="*/ 2034461 h 2231790"/>
              <a:gd name="connsiteX149" fmla="*/ 375920 w 1724065"/>
              <a:gd name="connsiteY149" fmla="*/ 1793330 h 2231790"/>
              <a:gd name="connsiteX150" fmla="*/ 378460 w 1724065"/>
              <a:gd name="connsiteY150" fmla="*/ 1485770 h 2231790"/>
              <a:gd name="connsiteX151" fmla="*/ 381000 w 1724065"/>
              <a:gd name="connsiteY151" fmla="*/ 1141945 h 2231790"/>
              <a:gd name="connsiteX152" fmla="*/ 383540 w 1724065"/>
              <a:gd name="connsiteY152" fmla="*/ 795583 h 2231790"/>
              <a:gd name="connsiteX153" fmla="*/ 386080 w 1724065"/>
              <a:gd name="connsiteY153" fmla="*/ 480654 h 2231790"/>
              <a:gd name="connsiteX154" fmla="*/ 388620 w 1724065"/>
              <a:gd name="connsiteY154" fmla="*/ 228025 h 2231790"/>
              <a:gd name="connsiteX155" fmla="*/ 391160 w 1724065"/>
              <a:gd name="connsiteY155" fmla="*/ 62421 h 2231790"/>
              <a:gd name="connsiteX156" fmla="*/ 393700 w 1724065"/>
              <a:gd name="connsiteY156" fmla="*/ 0 h 2231790"/>
              <a:gd name="connsiteX157" fmla="*/ 396240 w 1724065"/>
              <a:gd name="connsiteY157" fmla="*/ 46764 h 2231790"/>
              <a:gd name="connsiteX158" fmla="*/ 398780 w 1724065"/>
              <a:gd name="connsiteY158" fmla="*/ 197984 h 2231790"/>
              <a:gd name="connsiteX159" fmla="*/ 401320 w 1724065"/>
              <a:gd name="connsiteY159" fmla="*/ 438678 h 2231790"/>
              <a:gd name="connsiteX160" fmla="*/ 403860 w 1724065"/>
              <a:gd name="connsiteY160" fmla="*/ 745103 h 2231790"/>
              <a:gd name="connsiteX161" fmla="*/ 406400 w 1724065"/>
              <a:gd name="connsiteY161" fmla="*/ 1087104 h 2231790"/>
              <a:gd name="connsiteX162" fmla="*/ 408940 w 1724065"/>
              <a:gd name="connsiteY162" fmla="*/ 1431095 h 2231790"/>
              <a:gd name="connsiteX163" fmla="*/ 411480 w 1724065"/>
              <a:gd name="connsiteY163" fmla="*/ 1743370 h 2231790"/>
              <a:gd name="connsiteX164" fmla="*/ 414020 w 1724065"/>
              <a:gd name="connsiteY164" fmla="*/ 1993419 h 2231790"/>
              <a:gd name="connsiteX165" fmla="*/ 416560 w 1724065"/>
              <a:gd name="connsiteY165" fmla="*/ 2156922 h 2231790"/>
              <a:gd name="connsiteX166" fmla="*/ 419100 w 1724065"/>
              <a:gd name="connsiteY166" fmla="*/ 2218119 h 2231790"/>
              <a:gd name="connsiteX167" fmla="*/ 421640 w 1724065"/>
              <a:gd name="connsiteY167" fmla="*/ 2171341 h 2231790"/>
              <a:gd name="connsiteX168" fmla="*/ 424180 w 1724065"/>
              <a:gd name="connsiteY168" fmla="*/ 2021532 h 2231790"/>
              <a:gd name="connsiteX169" fmla="*/ 426720 w 1724065"/>
              <a:gd name="connsiteY169" fmla="*/ 1783726 h 2231790"/>
              <a:gd name="connsiteX170" fmla="*/ 429260 w 1724065"/>
              <a:gd name="connsiteY170" fmla="*/ 1481539 h 2231790"/>
              <a:gd name="connsiteX171" fmla="*/ 431800 w 1724065"/>
              <a:gd name="connsiteY171" fmla="*/ 1144807 h 2231790"/>
              <a:gd name="connsiteX172" fmla="*/ 434340 w 1724065"/>
              <a:gd name="connsiteY172" fmla="*/ 806635 h 2231790"/>
              <a:gd name="connsiteX173" fmla="*/ 436880 w 1724065"/>
              <a:gd name="connsiteY173" fmla="*/ 500130 h 2231790"/>
              <a:gd name="connsiteX174" fmla="*/ 439420 w 1724065"/>
              <a:gd name="connsiteY174" fmla="*/ 255142 h 2231790"/>
              <a:gd name="connsiteX175" fmla="*/ 441960 w 1724065"/>
              <a:gd name="connsiteY175" fmla="*/ 95351 h 2231790"/>
              <a:gd name="connsiteX176" fmla="*/ 444500 w 1724065"/>
              <a:gd name="connsiteY176" fmla="*/ 35968 h 2231790"/>
              <a:gd name="connsiteX177" fmla="*/ 447040 w 1724065"/>
              <a:gd name="connsiteY177" fmla="*/ 82282 h 2231790"/>
              <a:gd name="connsiteX178" fmla="*/ 449580 w 1724065"/>
              <a:gd name="connsiteY178" fmla="*/ 229191 h 2231790"/>
              <a:gd name="connsiteX179" fmla="*/ 452120 w 1724065"/>
              <a:gd name="connsiteY179" fmla="*/ 461762 h 2231790"/>
              <a:gd name="connsiteX180" fmla="*/ 454660 w 1724065"/>
              <a:gd name="connsiteY180" fmla="*/ 756749 h 2231790"/>
              <a:gd name="connsiteX181" fmla="*/ 457200 w 1724065"/>
              <a:gd name="connsiteY181" fmla="*/ 1084926 h 2231790"/>
              <a:gd name="connsiteX182" fmla="*/ 459740 w 1724065"/>
              <a:gd name="connsiteY182" fmla="*/ 1413993 h 2231790"/>
              <a:gd name="connsiteX183" fmla="*/ 462280 w 1724065"/>
              <a:gd name="connsiteY183" fmla="*/ 1711766 h 2231790"/>
              <a:gd name="connsiteX184" fmla="*/ 464820 w 1724065"/>
              <a:gd name="connsiteY184" fmla="*/ 1949337 h 2231790"/>
              <a:gd name="connsiteX185" fmla="*/ 467360 w 1724065"/>
              <a:gd name="connsiteY185" fmla="*/ 2103890 h 2231790"/>
              <a:gd name="connsiteX186" fmla="*/ 469900 w 1724065"/>
              <a:gd name="connsiteY186" fmla="*/ 2160901 h 2231790"/>
              <a:gd name="connsiteX187" fmla="*/ 472440 w 1724065"/>
              <a:gd name="connsiteY187" fmla="*/ 2115504 h 2231790"/>
              <a:gd name="connsiteX188" fmla="*/ 474980 w 1724065"/>
              <a:gd name="connsiteY188" fmla="*/ 1972899 h 2231790"/>
              <a:gd name="connsiteX189" fmla="*/ 477520 w 1724065"/>
              <a:gd name="connsiteY189" fmla="*/ 1747771 h 2231790"/>
              <a:gd name="connsiteX190" fmla="*/ 480061 w 1724065"/>
              <a:gd name="connsiteY190" fmla="*/ 1462771 h 2231790"/>
              <a:gd name="connsiteX191" fmla="*/ 482600 w 1724065"/>
              <a:gd name="connsiteY191" fmla="*/ 1146232 h 2231790"/>
              <a:gd name="connsiteX192" fmla="*/ 485140 w 1724065"/>
              <a:gd name="connsiteY192" fmla="*/ 829345 h 2231790"/>
              <a:gd name="connsiteX193" fmla="*/ 487680 w 1724065"/>
              <a:gd name="connsiteY193" fmla="*/ 543074 h 2231790"/>
              <a:gd name="connsiteX194" fmla="*/ 490220 w 1724065"/>
              <a:gd name="connsiteY194" fmla="*/ 315119 h 2231790"/>
              <a:gd name="connsiteX195" fmla="*/ 492761 w 1724065"/>
              <a:gd name="connsiteY195" fmla="*/ 167225 h 2231790"/>
              <a:gd name="connsiteX196" fmla="*/ 495300 w 1724065"/>
              <a:gd name="connsiteY196" fmla="*/ 113105 h 2231790"/>
              <a:gd name="connsiteX197" fmla="*/ 497840 w 1724065"/>
              <a:gd name="connsiteY197" fmla="*/ 157165 h 2231790"/>
              <a:gd name="connsiteX198" fmla="*/ 500381 w 1724065"/>
              <a:gd name="connsiteY198" fmla="*/ 294162 h 2231790"/>
              <a:gd name="connsiteX199" fmla="*/ 502921 w 1724065"/>
              <a:gd name="connsiteY199" fmla="*/ 509804 h 2231790"/>
              <a:gd name="connsiteX200" fmla="*/ 505461 w 1724065"/>
              <a:gd name="connsiteY200" fmla="*/ 782246 h 2231790"/>
              <a:gd name="connsiteX201" fmla="*/ 508000 w 1724065"/>
              <a:gd name="connsiteY201" fmla="*/ 1084306 h 2231790"/>
              <a:gd name="connsiteX202" fmla="*/ 510540 w 1724065"/>
              <a:gd name="connsiteY202" fmla="*/ 1386184 h 2231790"/>
              <a:gd name="connsiteX203" fmla="*/ 513081 w 1724065"/>
              <a:gd name="connsiteY203" fmla="*/ 1658411 h 2231790"/>
              <a:gd name="connsiteX204" fmla="*/ 515621 w 1724065"/>
              <a:gd name="connsiteY204" fmla="*/ 1874740 h 2231790"/>
              <a:gd name="connsiteX205" fmla="*/ 518161 w 1724065"/>
              <a:gd name="connsiteY205" fmla="*/ 2014678 h 2231790"/>
              <a:gd name="connsiteX206" fmla="*/ 520701 w 1724065"/>
              <a:gd name="connsiteY206" fmla="*/ 2065436 h 2231790"/>
              <a:gd name="connsiteX207" fmla="*/ 523241 w 1724065"/>
              <a:gd name="connsiteY207" fmla="*/ 2023097 h 2231790"/>
              <a:gd name="connsiteX208" fmla="*/ 525781 w 1724065"/>
              <a:gd name="connsiteY208" fmla="*/ 1892893 h 2231790"/>
              <a:gd name="connsiteX209" fmla="*/ 528321 w 1724065"/>
              <a:gd name="connsiteY209" fmla="*/ 1688589 h 2231790"/>
              <a:gd name="connsiteX210" fmla="*/ 530861 w 1724065"/>
              <a:gd name="connsiteY210" fmla="*/ 1431031 h 2231790"/>
              <a:gd name="connsiteX211" fmla="*/ 533401 w 1724065"/>
              <a:gd name="connsiteY211" fmla="*/ 1146011 h 2231790"/>
              <a:gd name="connsiteX212" fmla="*/ 535941 w 1724065"/>
              <a:gd name="connsiteY212" fmla="*/ 861687 h 2231790"/>
              <a:gd name="connsiteX213" fmla="*/ 538481 w 1724065"/>
              <a:gd name="connsiteY213" fmla="*/ 605781 h 2231790"/>
              <a:gd name="connsiteX214" fmla="*/ 541021 w 1724065"/>
              <a:gd name="connsiteY214" fmla="*/ 402879 h 2231790"/>
              <a:gd name="connsiteX215" fmla="*/ 543561 w 1724065"/>
              <a:gd name="connsiteY215" fmla="*/ 272053 h 2231790"/>
              <a:gd name="connsiteX216" fmla="*/ 546101 w 1724065"/>
              <a:gd name="connsiteY216" fmla="*/ 225072 h 2231790"/>
              <a:gd name="connsiteX217" fmla="*/ 548641 w 1724065"/>
              <a:gd name="connsiteY217" fmla="*/ 265346 h 2231790"/>
              <a:gd name="connsiteX218" fmla="*/ 551181 w 1724065"/>
              <a:gd name="connsiteY218" fmla="*/ 387705 h 2231790"/>
              <a:gd name="connsiteX219" fmla="*/ 553721 w 1724065"/>
              <a:gd name="connsiteY219" fmla="*/ 579032 h 2231790"/>
              <a:gd name="connsiteX220" fmla="*/ 556261 w 1724065"/>
              <a:gd name="connsiteY220" fmla="*/ 819656 h 2231790"/>
              <a:gd name="connsiteX221" fmla="*/ 558801 w 1724065"/>
              <a:gd name="connsiteY221" fmla="*/ 1085383 h 2231790"/>
              <a:gd name="connsiteX222" fmla="*/ 561341 w 1724065"/>
              <a:gd name="connsiteY222" fmla="*/ 1349927 h 2231790"/>
              <a:gd name="connsiteX223" fmla="*/ 563881 w 1724065"/>
              <a:gd name="connsiteY223" fmla="*/ 1587522 h 2231790"/>
              <a:gd name="connsiteX224" fmla="*/ 566421 w 1724065"/>
              <a:gd name="connsiteY224" fmla="*/ 1775434 h 2231790"/>
              <a:gd name="connsiteX225" fmla="*/ 568961 w 1724065"/>
              <a:gd name="connsiteY225" fmla="*/ 1896148 h 2231790"/>
              <a:gd name="connsiteX226" fmla="*/ 571501 w 1724065"/>
              <a:gd name="connsiteY226" fmla="*/ 1938994 h 2231790"/>
              <a:gd name="connsiteX227" fmla="*/ 574041 w 1724065"/>
              <a:gd name="connsiteY227" fmla="*/ 1901088 h 2231790"/>
              <a:gd name="connsiteX228" fmla="*/ 576581 w 1724065"/>
              <a:gd name="connsiteY228" fmla="*/ 1787481 h 2231790"/>
              <a:gd name="connsiteX229" fmla="*/ 579121 w 1724065"/>
              <a:gd name="connsiteY229" fmla="*/ 1610539 h 2231790"/>
              <a:gd name="connsiteX230" fmla="*/ 581661 w 1724065"/>
              <a:gd name="connsiteY230" fmla="*/ 1388600 h 2231790"/>
              <a:gd name="connsiteX231" fmla="*/ 584201 w 1724065"/>
              <a:gd name="connsiteY231" fmla="*/ 1144079 h 2231790"/>
              <a:gd name="connsiteX232" fmla="*/ 586741 w 1724065"/>
              <a:gd name="connsiteY232" fmla="*/ 901201 h 2231790"/>
              <a:gd name="connsiteX233" fmla="*/ 589281 w 1724065"/>
              <a:gd name="connsiteY233" fmla="*/ 683593 h 2231790"/>
              <a:gd name="connsiteX234" fmla="*/ 591821 w 1724065"/>
              <a:gd name="connsiteY234" fmla="*/ 511980 h 2231790"/>
              <a:gd name="connsiteX235" fmla="*/ 594361 w 1724065"/>
              <a:gd name="connsiteY235" fmla="*/ 402209 h 2231790"/>
              <a:gd name="connsiteX236" fmla="*/ 596901 w 1724065"/>
              <a:gd name="connsiteY236" fmla="*/ 363789 h 2231790"/>
              <a:gd name="connsiteX237" fmla="*/ 599441 w 1724065"/>
              <a:gd name="connsiteY237" fmla="*/ 399073 h 2231790"/>
              <a:gd name="connsiteX238" fmla="*/ 601981 w 1724065"/>
              <a:gd name="connsiteY238" fmla="*/ 503172 h 2231790"/>
              <a:gd name="connsiteX239" fmla="*/ 604521 w 1724065"/>
              <a:gd name="connsiteY239" fmla="*/ 664572 h 2231790"/>
              <a:gd name="connsiteX240" fmla="*/ 607061 w 1724065"/>
              <a:gd name="connsiteY240" fmla="*/ 866392 h 2231790"/>
              <a:gd name="connsiteX241" fmla="*/ 609601 w 1724065"/>
              <a:gd name="connsiteY241" fmla="*/ 1088149 h 2231790"/>
              <a:gd name="connsiteX242" fmla="*/ 612141 w 1724065"/>
              <a:gd name="connsiteY242" fmla="*/ 1307838 h 2231790"/>
              <a:gd name="connsiteX243" fmla="*/ 614681 w 1724065"/>
              <a:gd name="connsiteY243" fmla="*/ 1504118 h 2231790"/>
              <a:gd name="connsiteX244" fmla="*/ 617221 w 1724065"/>
              <a:gd name="connsiteY244" fmla="*/ 1658391 h 2231790"/>
              <a:gd name="connsiteX245" fmla="*/ 619761 w 1724065"/>
              <a:gd name="connsiteY245" fmla="*/ 1756565 h 2231790"/>
              <a:gd name="connsiteX246" fmla="*/ 622301 w 1724065"/>
              <a:gd name="connsiteY246" fmla="*/ 1790339 h 2231790"/>
              <a:gd name="connsiteX247" fmla="*/ 624841 w 1724065"/>
              <a:gd name="connsiteY247" fmla="*/ 1757885 h 2231790"/>
              <a:gd name="connsiteX248" fmla="*/ 627381 w 1724065"/>
              <a:gd name="connsiteY248" fmla="*/ 1663886 h 2231790"/>
              <a:gd name="connsiteX249" fmla="*/ 629921 w 1724065"/>
              <a:gd name="connsiteY249" fmla="*/ 1518930 h 2231790"/>
              <a:gd name="connsiteX250" fmla="*/ 632461 w 1724065"/>
              <a:gd name="connsiteY250" fmla="*/ 1338331 h 2231790"/>
              <a:gd name="connsiteX251" fmla="*/ 635001 w 1724065"/>
              <a:gd name="connsiteY251" fmla="*/ 1140519 h 2231790"/>
              <a:gd name="connsiteX252" fmla="*/ 637541 w 1724065"/>
              <a:gd name="connsiteY252" fmla="*/ 945164 h 2231790"/>
              <a:gd name="connsiteX253" fmla="*/ 640081 w 1724065"/>
              <a:gd name="connsiteY253" fmla="*/ 771209 h 2231790"/>
              <a:gd name="connsiteX254" fmla="*/ 642621 w 1724065"/>
              <a:gd name="connsiteY254" fmla="*/ 635038 h 2231790"/>
              <a:gd name="connsiteX255" fmla="*/ 645161 w 1724065"/>
              <a:gd name="connsiteY255" fmla="*/ 548928 h 2231790"/>
              <a:gd name="connsiteX256" fmla="*/ 647701 w 1724065"/>
              <a:gd name="connsiteY256" fmla="*/ 519952 h 2231790"/>
              <a:gd name="connsiteX257" fmla="*/ 650241 w 1724065"/>
              <a:gd name="connsiteY257" fmla="*/ 549416 h 2231790"/>
              <a:gd name="connsiteX258" fmla="*/ 652781 w 1724065"/>
              <a:gd name="connsiteY258" fmla="*/ 632884 h 2231790"/>
              <a:gd name="connsiteX259" fmla="*/ 655321 w 1724065"/>
              <a:gd name="connsiteY259" fmla="*/ 760762 h 2231790"/>
              <a:gd name="connsiteX260" fmla="*/ 657861 w 1724065"/>
              <a:gd name="connsiteY260" fmla="*/ 919380 h 2231790"/>
              <a:gd name="connsiteX261" fmla="*/ 660401 w 1724065"/>
              <a:gd name="connsiteY261" fmla="*/ 1092445 h 2231790"/>
              <a:gd name="connsiteX262" fmla="*/ 662941 w 1724065"/>
              <a:gd name="connsiteY262" fmla="*/ 1262710 h 2231790"/>
              <a:gd name="connsiteX263" fmla="*/ 665481 w 1724065"/>
              <a:gd name="connsiteY263" fmla="*/ 1413697 h 2231790"/>
              <a:gd name="connsiteX264" fmla="*/ 668021 w 1724065"/>
              <a:gd name="connsiteY264" fmla="*/ 1531290 h 2231790"/>
              <a:gd name="connsiteX265" fmla="*/ 670561 w 1724065"/>
              <a:gd name="connsiteY265" fmla="*/ 1605057 h 2231790"/>
              <a:gd name="connsiteX266" fmla="*/ 673101 w 1724065"/>
              <a:gd name="connsiteY266" fmla="*/ 1629160 h 2231790"/>
              <a:gd name="connsiteX267" fmla="*/ 675641 w 1724065"/>
              <a:gd name="connsiteY267" fmla="*/ 1602796 h 2231790"/>
              <a:gd name="connsiteX268" fmla="*/ 678181 w 1724065"/>
              <a:gd name="connsiteY268" fmla="*/ 1530121 h 2231790"/>
              <a:gd name="connsiteX269" fmla="*/ 680721 w 1724065"/>
              <a:gd name="connsiteY269" fmla="*/ 1419687 h 2231790"/>
              <a:gd name="connsiteX270" fmla="*/ 683261 w 1724065"/>
              <a:gd name="connsiteY270" fmla="*/ 1283467 h 2231790"/>
              <a:gd name="connsiteX271" fmla="*/ 685801 w 1724065"/>
              <a:gd name="connsiteY271" fmla="*/ 1135563 h 2231790"/>
              <a:gd name="connsiteX272" fmla="*/ 688341 w 1724065"/>
              <a:gd name="connsiteY272" fmla="*/ 990756 h 2231790"/>
              <a:gd name="connsiteX273" fmla="*/ 690881 w 1724065"/>
              <a:gd name="connsiteY273" fmla="*/ 863025 h 2231790"/>
              <a:gd name="connsiteX274" fmla="*/ 693421 w 1724065"/>
              <a:gd name="connsiteY274" fmla="*/ 764198 h 2231790"/>
              <a:gd name="connsiteX275" fmla="*/ 695961 w 1724065"/>
              <a:gd name="connsiteY275" fmla="*/ 702864 h 2231790"/>
              <a:gd name="connsiteX276" fmla="*/ 698501 w 1724065"/>
              <a:gd name="connsiteY276" fmla="*/ 683635 h 2231790"/>
              <a:gd name="connsiteX277" fmla="*/ 701041 w 1724065"/>
              <a:gd name="connsiteY277" fmla="*/ 706836 h 2231790"/>
              <a:gd name="connsiteX278" fmla="*/ 703581 w 1724065"/>
              <a:gd name="connsiteY278" fmla="*/ 768622 h 2231790"/>
              <a:gd name="connsiteX279" fmla="*/ 706121 w 1724065"/>
              <a:gd name="connsiteY279" fmla="*/ 861512 h 2231790"/>
              <a:gd name="connsiteX280" fmla="*/ 708661 w 1724065"/>
              <a:gd name="connsiteY280" fmla="*/ 975259 h 2231790"/>
              <a:gd name="connsiteX281" fmla="*/ 711201 w 1724065"/>
              <a:gd name="connsiteY281" fmla="*/ 1097970 h 2231790"/>
              <a:gd name="connsiteX282" fmla="*/ 713741 w 1724065"/>
              <a:gd name="connsiteY282" fmla="*/ 1217338 h 2231790"/>
              <a:gd name="connsiteX283" fmla="*/ 716281 w 1724065"/>
              <a:gd name="connsiteY283" fmla="*/ 1321881 h 2231790"/>
              <a:gd name="connsiteX284" fmla="*/ 718821 w 1724065"/>
              <a:gd name="connsiteY284" fmla="*/ 1402036 h 2231790"/>
              <a:gd name="connsiteX285" fmla="*/ 721361 w 1724065"/>
              <a:gd name="connsiteY285" fmla="*/ 1451037 h 2231790"/>
              <a:gd name="connsiteX286" fmla="*/ 723901 w 1724065"/>
              <a:gd name="connsiteY286" fmla="*/ 1465464 h 2231790"/>
              <a:gd name="connsiteX287" fmla="*/ 726441 w 1724065"/>
              <a:gd name="connsiteY287" fmla="*/ 1445442 h 2231790"/>
              <a:gd name="connsiteX288" fmla="*/ 728981 w 1724065"/>
              <a:gd name="connsiteY288" fmla="*/ 1394479 h 2231790"/>
              <a:gd name="connsiteX289" fmla="*/ 731521 w 1724065"/>
              <a:gd name="connsiteY289" fmla="*/ 1318971 h 2231790"/>
              <a:gd name="connsiteX290" fmla="*/ 734061 w 1724065"/>
              <a:gd name="connsiteY290" fmla="*/ 1227436 h 2231790"/>
              <a:gd name="connsiteX291" fmla="*/ 736601 w 1724065"/>
              <a:gd name="connsiteY291" fmla="*/ 1129575 h 2231790"/>
              <a:gd name="connsiteX292" fmla="*/ 739141 w 1724065"/>
              <a:gd name="connsiteY292" fmla="*/ 1035248 h 2231790"/>
              <a:gd name="connsiteX293" fmla="*/ 741681 w 1724065"/>
              <a:gd name="connsiteY293" fmla="*/ 953486 h 2231790"/>
              <a:gd name="connsiteX294" fmla="*/ 744222 w 1724065"/>
              <a:gd name="connsiteY294" fmla="*/ 891630 h 2231790"/>
              <a:gd name="connsiteX295" fmla="*/ 746761 w 1724065"/>
              <a:gd name="connsiteY295" fmla="*/ 854680 h 2231790"/>
              <a:gd name="connsiteX296" fmla="*/ 749301 w 1724065"/>
              <a:gd name="connsiteY296" fmla="*/ 844911 h 2231790"/>
              <a:gd name="connsiteX297" fmla="*/ 751841 w 1724065"/>
              <a:gd name="connsiteY297" fmla="*/ 861784 h 2231790"/>
              <a:gd name="connsiteX298" fmla="*/ 754381 w 1724065"/>
              <a:gd name="connsiteY298" fmla="*/ 902146 h 2231790"/>
              <a:gd name="connsiteX299" fmla="*/ 756922 w 1724065"/>
              <a:gd name="connsiteY299" fmla="*/ 960686 h 2231790"/>
              <a:gd name="connsiteX300" fmla="*/ 759461 w 1724065"/>
              <a:gd name="connsiteY300" fmla="*/ 1030590 h 2231790"/>
              <a:gd name="connsiteX301" fmla="*/ 762001 w 1724065"/>
              <a:gd name="connsiteY301" fmla="*/ 1104304 h 2231790"/>
              <a:gd name="connsiteX302" fmla="*/ 764542 w 1724065"/>
              <a:gd name="connsiteY302" fmla="*/ 1174350 h 2231790"/>
              <a:gd name="connsiteX303" fmla="*/ 767082 w 1724065"/>
              <a:gd name="connsiteY303" fmla="*/ 1234070 h 2231790"/>
              <a:gd name="connsiteX304" fmla="*/ 769622 w 1724065"/>
              <a:gd name="connsiteY304" fmla="*/ 1278262 h 2231790"/>
              <a:gd name="connsiteX305" fmla="*/ 772161 w 1724065"/>
              <a:gd name="connsiteY305" fmla="*/ 1303618 h 2231790"/>
              <a:gd name="connsiteX306" fmla="*/ 774701 w 1724065"/>
              <a:gd name="connsiteY306" fmla="*/ 1308943 h 2231790"/>
              <a:gd name="connsiteX307" fmla="*/ 777242 w 1724065"/>
              <a:gd name="connsiteY307" fmla="*/ 1295149 h 2231790"/>
              <a:gd name="connsiteX308" fmla="*/ 779782 w 1724065"/>
              <a:gd name="connsiteY308" fmla="*/ 1265017 h 2231790"/>
              <a:gd name="connsiteX309" fmla="*/ 782322 w 1724065"/>
              <a:gd name="connsiteY309" fmla="*/ 1222791 h 2231790"/>
              <a:gd name="connsiteX310" fmla="*/ 784862 w 1724065"/>
              <a:gd name="connsiteY310" fmla="*/ 1173632 h 2231790"/>
              <a:gd name="connsiteX311" fmla="*/ 787402 w 1724065"/>
              <a:gd name="connsiteY311" fmla="*/ 1123022 h 2231790"/>
              <a:gd name="connsiteX312" fmla="*/ 789942 w 1724065"/>
              <a:gd name="connsiteY312" fmla="*/ 1076157 h 2231790"/>
              <a:gd name="connsiteX313" fmla="*/ 792482 w 1724065"/>
              <a:gd name="connsiteY313" fmla="*/ 1037429 h 2231790"/>
              <a:gd name="connsiteX314" fmla="*/ 795022 w 1724065"/>
              <a:gd name="connsiteY314" fmla="*/ 1010015 h 2231790"/>
              <a:gd name="connsiteX315" fmla="*/ 797562 w 1724065"/>
              <a:gd name="connsiteY315" fmla="*/ 995632 h 2231790"/>
              <a:gd name="connsiteX316" fmla="*/ 800102 w 1724065"/>
              <a:gd name="connsiteY316" fmla="*/ 994472 h 2231790"/>
              <a:gd name="connsiteX317" fmla="*/ 802642 w 1724065"/>
              <a:gd name="connsiteY317" fmla="*/ 1005299 h 2231790"/>
              <a:gd name="connsiteX318" fmla="*/ 805182 w 1724065"/>
              <a:gd name="connsiteY318" fmla="*/ 1025710 h 2231790"/>
              <a:gd name="connsiteX319" fmla="*/ 807722 w 1724065"/>
              <a:gd name="connsiteY319" fmla="*/ 1052496 h 2231790"/>
              <a:gd name="connsiteX320" fmla="*/ 810262 w 1724065"/>
              <a:gd name="connsiteY320" fmla="*/ 1082078 h 2231790"/>
              <a:gd name="connsiteX321" fmla="*/ 812802 w 1724065"/>
              <a:gd name="connsiteY321" fmla="*/ 1110943 h 2231790"/>
              <a:gd name="connsiteX322" fmla="*/ 815342 w 1724065"/>
              <a:gd name="connsiteY322" fmla="*/ 1136043 h 2231790"/>
              <a:gd name="connsiteX323" fmla="*/ 817882 w 1724065"/>
              <a:gd name="connsiteY323" fmla="*/ 1155114 h 2231790"/>
              <a:gd name="connsiteX324" fmla="*/ 820422 w 1724065"/>
              <a:gd name="connsiteY324" fmla="*/ 1166865 h 2231790"/>
              <a:gd name="connsiteX325" fmla="*/ 822961 w 1724065"/>
              <a:gd name="connsiteY325" fmla="*/ 1171046 h 2231790"/>
              <a:gd name="connsiteX326" fmla="*/ 825501 w 1724065"/>
              <a:gd name="connsiteY326" fmla="*/ 1168380 h 2231790"/>
              <a:gd name="connsiteX327" fmla="*/ 828041 w 1724065"/>
              <a:gd name="connsiteY327" fmla="*/ 1160375 h 2231790"/>
              <a:gd name="connsiteX328" fmla="*/ 830581 w 1724065"/>
              <a:gd name="connsiteY328" fmla="*/ 1149051 h 2231790"/>
              <a:gd name="connsiteX329" fmla="*/ 833121 w 1724065"/>
              <a:gd name="connsiteY329" fmla="*/ 1136629 h 2231790"/>
              <a:gd name="connsiteX330" fmla="*/ 835661 w 1724065"/>
              <a:gd name="connsiteY330" fmla="*/ 1125198 h 2231790"/>
              <a:gd name="connsiteX331" fmla="*/ 838201 w 1724065"/>
              <a:gd name="connsiteY331" fmla="*/ 1116437 h 2231790"/>
              <a:gd name="connsiteX332" fmla="*/ 840741 w 1724065"/>
              <a:gd name="connsiteY332" fmla="*/ 1111397 h 2231790"/>
              <a:gd name="connsiteX333" fmla="*/ 843281 w 1724065"/>
              <a:gd name="connsiteY333" fmla="*/ 1110391 h 2231790"/>
              <a:gd name="connsiteX334" fmla="*/ 845821 w 1724065"/>
              <a:gd name="connsiteY334" fmla="*/ 1112983 h 2231790"/>
              <a:gd name="connsiteX335" fmla="*/ 848361 w 1724065"/>
              <a:gd name="connsiteY335" fmla="*/ 1118095 h 2231790"/>
              <a:gd name="connsiteX336" fmla="*/ 850901 w 1724065"/>
              <a:gd name="connsiteY336" fmla="*/ 1124196 h 2231790"/>
              <a:gd name="connsiteX337" fmla="*/ 853441 w 1724065"/>
              <a:gd name="connsiteY337" fmla="*/ 1129561 h 2231790"/>
              <a:gd name="connsiteX338" fmla="*/ 855981 w 1724065"/>
              <a:gd name="connsiteY338" fmla="*/ 1132544 h 2231790"/>
              <a:gd name="connsiteX339" fmla="*/ 858521 w 1724065"/>
              <a:gd name="connsiteY339" fmla="*/ 1131859 h 2231790"/>
              <a:gd name="connsiteX340" fmla="*/ 861061 w 1724065"/>
              <a:gd name="connsiteY340" fmla="*/ 1126791 h 2231790"/>
              <a:gd name="connsiteX341" fmla="*/ 863601 w 1724065"/>
              <a:gd name="connsiteY341" fmla="*/ 1117342 h 2231790"/>
              <a:gd name="connsiteX342" fmla="*/ 866141 w 1724065"/>
              <a:gd name="connsiteY342" fmla="*/ 1104272 h 2231790"/>
              <a:gd name="connsiteX343" fmla="*/ 868681 w 1724065"/>
              <a:gd name="connsiteY343" fmla="*/ 1089032 h 2231790"/>
              <a:gd name="connsiteX344" fmla="*/ 871221 w 1724065"/>
              <a:gd name="connsiteY344" fmla="*/ 1073595 h 2231790"/>
              <a:gd name="connsiteX345" fmla="*/ 873761 w 1724065"/>
              <a:gd name="connsiteY345" fmla="*/ 1060212 h 2231790"/>
              <a:gd name="connsiteX346" fmla="*/ 876301 w 1724065"/>
              <a:gd name="connsiteY346" fmla="*/ 1051110 h 2231790"/>
              <a:gd name="connsiteX347" fmla="*/ 878841 w 1724065"/>
              <a:gd name="connsiteY347" fmla="*/ 1048180 h 2231790"/>
              <a:gd name="connsiteX348" fmla="*/ 881381 w 1724065"/>
              <a:gd name="connsiteY348" fmla="*/ 1052692 h 2231790"/>
              <a:gd name="connsiteX349" fmla="*/ 883921 w 1724065"/>
              <a:gd name="connsiteY349" fmla="*/ 1065077 h 2231790"/>
              <a:gd name="connsiteX350" fmla="*/ 886461 w 1724065"/>
              <a:gd name="connsiteY350" fmla="*/ 1084800 h 2231790"/>
              <a:gd name="connsiteX351" fmla="*/ 889000 w 1724065"/>
              <a:gd name="connsiteY351" fmla="*/ 1110354 h 2231790"/>
              <a:gd name="connsiteX352" fmla="*/ 891540 w 1724065"/>
              <a:gd name="connsiteY352" fmla="*/ 1139370 h 2231790"/>
              <a:gd name="connsiteX353" fmla="*/ 894080 w 1724065"/>
              <a:gd name="connsiteY353" fmla="*/ 1168852 h 2231790"/>
              <a:gd name="connsiteX354" fmla="*/ 896620 w 1724065"/>
              <a:gd name="connsiteY354" fmla="*/ 1195485 h 2231790"/>
              <a:gd name="connsiteX355" fmla="*/ 899160 w 1724065"/>
              <a:gd name="connsiteY355" fmla="*/ 1216018 h 2231790"/>
              <a:gd name="connsiteX356" fmla="*/ 901700 w 1724065"/>
              <a:gd name="connsiteY356" fmla="*/ 1227646 h 2231790"/>
              <a:gd name="connsiteX357" fmla="*/ 904240 w 1724065"/>
              <a:gd name="connsiteY357" fmla="*/ 1228372 h 2231790"/>
              <a:gd name="connsiteX358" fmla="*/ 906780 w 1724065"/>
              <a:gd name="connsiteY358" fmla="*/ 1217285 h 2231790"/>
              <a:gd name="connsiteX359" fmla="*/ 909320 w 1724065"/>
              <a:gd name="connsiteY359" fmla="*/ 1194733 h 2231790"/>
              <a:gd name="connsiteX360" fmla="*/ 911860 w 1724065"/>
              <a:gd name="connsiteY360" fmla="*/ 1162356 h 2231790"/>
              <a:gd name="connsiteX361" fmla="*/ 914400 w 1724065"/>
              <a:gd name="connsiteY361" fmla="*/ 1122975 h 2231790"/>
              <a:gd name="connsiteX362" fmla="*/ 916940 w 1724065"/>
              <a:gd name="connsiteY362" fmla="*/ 1080343 h 2231790"/>
              <a:gd name="connsiteX363" fmla="*/ 919480 w 1724065"/>
              <a:gd name="connsiteY363" fmla="*/ 1038778 h 2231790"/>
              <a:gd name="connsiteX364" fmla="*/ 922020 w 1724065"/>
              <a:gd name="connsiteY364" fmla="*/ 1002715 h 2231790"/>
              <a:gd name="connsiteX365" fmla="*/ 924560 w 1724065"/>
              <a:gd name="connsiteY365" fmla="*/ 976231 h 2231790"/>
              <a:gd name="connsiteX366" fmla="*/ 927100 w 1724065"/>
              <a:gd name="connsiteY366" fmla="*/ 962580 h 2231790"/>
              <a:gd name="connsiteX367" fmla="*/ 929640 w 1724065"/>
              <a:gd name="connsiteY367" fmla="*/ 963811 h 2231790"/>
              <a:gd name="connsiteX368" fmla="*/ 932180 w 1724065"/>
              <a:gd name="connsiteY368" fmla="*/ 980490 h 2231790"/>
              <a:gd name="connsiteX369" fmla="*/ 934720 w 1724065"/>
              <a:gd name="connsiteY369" fmla="*/ 1011582 h 2231790"/>
              <a:gd name="connsiteX370" fmla="*/ 937260 w 1724065"/>
              <a:gd name="connsiteY370" fmla="*/ 1054495 h 2231790"/>
              <a:gd name="connsiteX371" fmla="*/ 939800 w 1724065"/>
              <a:gd name="connsiteY371" fmla="*/ 1105298 h 2231790"/>
              <a:gd name="connsiteX372" fmla="*/ 942340 w 1724065"/>
              <a:gd name="connsiteY372" fmla="*/ 1159088 h 2231790"/>
              <a:gd name="connsiteX373" fmla="*/ 944880 w 1724065"/>
              <a:gd name="connsiteY373" fmla="*/ 1210469 h 2231790"/>
              <a:gd name="connsiteX374" fmla="*/ 947420 w 1724065"/>
              <a:gd name="connsiteY374" fmla="*/ 1254108 h 2231790"/>
              <a:gd name="connsiteX375" fmla="*/ 949960 w 1724065"/>
              <a:gd name="connsiteY375" fmla="*/ 1285291 h 2231790"/>
              <a:gd name="connsiteX376" fmla="*/ 952500 w 1724065"/>
              <a:gd name="connsiteY376" fmla="*/ 1300439 h 2231790"/>
              <a:gd name="connsiteX377" fmla="*/ 955039 w 1724065"/>
              <a:gd name="connsiteY377" fmla="*/ 1297512 h 2231790"/>
              <a:gd name="connsiteX378" fmla="*/ 957579 w 1724065"/>
              <a:gd name="connsiteY378" fmla="*/ 1276264 h 2231790"/>
              <a:gd name="connsiteX379" fmla="*/ 960119 w 1724065"/>
              <a:gd name="connsiteY379" fmla="*/ 1238325 h 2231790"/>
              <a:gd name="connsiteX380" fmla="*/ 962659 w 1724065"/>
              <a:gd name="connsiteY380" fmla="*/ 1187074 h 2231790"/>
              <a:gd name="connsiteX381" fmla="*/ 965199 w 1724065"/>
              <a:gd name="connsiteY381" fmla="*/ 1127337 h 2231790"/>
              <a:gd name="connsiteX382" fmla="*/ 967739 w 1724065"/>
              <a:gd name="connsiteY382" fmla="*/ 1064927 h 2231790"/>
              <a:gd name="connsiteX383" fmla="*/ 970279 w 1724065"/>
              <a:gd name="connsiteY383" fmla="*/ 1006066 h 2231790"/>
              <a:gd name="connsiteX384" fmla="*/ 972819 w 1724065"/>
              <a:gd name="connsiteY384" fmla="*/ 956755 h 2231790"/>
              <a:gd name="connsiteX385" fmla="*/ 975359 w 1724065"/>
              <a:gd name="connsiteY385" fmla="*/ 922156 h 2231790"/>
              <a:gd name="connsiteX386" fmla="*/ 977899 w 1724065"/>
              <a:gd name="connsiteY386" fmla="*/ 906046 h 2231790"/>
              <a:gd name="connsiteX387" fmla="*/ 980439 w 1724065"/>
              <a:gd name="connsiteY387" fmla="*/ 910403 h 2231790"/>
              <a:gd name="connsiteX388" fmla="*/ 982979 w 1724065"/>
              <a:gd name="connsiteY388" fmla="*/ 935171 h 2231790"/>
              <a:gd name="connsiteX389" fmla="*/ 985519 w 1724065"/>
              <a:gd name="connsiteY389" fmla="*/ 978232 h 2231790"/>
              <a:gd name="connsiteX390" fmla="*/ 988059 w 1724065"/>
              <a:gd name="connsiteY390" fmla="*/ 1035587 h 2231790"/>
              <a:gd name="connsiteX391" fmla="*/ 990599 w 1724065"/>
              <a:gd name="connsiteY391" fmla="*/ 1101731 h 2231790"/>
              <a:gd name="connsiteX392" fmla="*/ 993139 w 1724065"/>
              <a:gd name="connsiteY392" fmla="*/ 1170192 h 2231790"/>
              <a:gd name="connsiteX393" fmla="*/ 995679 w 1724065"/>
              <a:gd name="connsiteY393" fmla="*/ 1234172 h 2231790"/>
              <a:gd name="connsiteX394" fmla="*/ 998219 w 1724065"/>
              <a:gd name="connsiteY394" fmla="*/ 1287234 h 2231790"/>
              <a:gd name="connsiteX395" fmla="*/ 1000759 w 1724065"/>
              <a:gd name="connsiteY395" fmla="*/ 1323956 h 2231790"/>
              <a:gd name="connsiteX396" fmla="*/ 1003299 w 1724065"/>
              <a:gd name="connsiteY396" fmla="*/ 1340491 h 2231790"/>
              <a:gd name="connsiteX397" fmla="*/ 1005839 w 1724065"/>
              <a:gd name="connsiteY397" fmla="*/ 1334977 h 2231790"/>
              <a:gd name="connsiteX398" fmla="*/ 1008379 w 1724065"/>
              <a:gd name="connsiteY398" fmla="*/ 1307739 h 2231790"/>
              <a:gd name="connsiteX399" fmla="*/ 1010919 w 1724065"/>
              <a:gd name="connsiteY399" fmla="*/ 1261283 h 2231790"/>
              <a:gd name="connsiteX400" fmla="*/ 1013459 w 1724065"/>
              <a:gd name="connsiteY400" fmla="*/ 1200057 h 2231790"/>
              <a:gd name="connsiteX401" fmla="*/ 1015999 w 1724065"/>
              <a:gd name="connsiteY401" fmla="*/ 1130024 h 2231790"/>
              <a:gd name="connsiteX402" fmla="*/ 1018538 w 1724065"/>
              <a:gd name="connsiteY402" fmla="*/ 1058068 h 2231790"/>
              <a:gd name="connsiteX403" fmla="*/ 1021078 w 1724065"/>
              <a:gd name="connsiteY403" fmla="*/ 991313 h 2231790"/>
              <a:gd name="connsiteX404" fmla="*/ 1023618 w 1724065"/>
              <a:gd name="connsiteY404" fmla="*/ 936402 h 2231790"/>
              <a:gd name="connsiteX405" fmla="*/ 1026158 w 1724065"/>
              <a:gd name="connsiteY405" fmla="*/ 898833 h 2231790"/>
              <a:gd name="connsiteX406" fmla="*/ 1028698 w 1724065"/>
              <a:gd name="connsiteY406" fmla="*/ 882399 h 2231790"/>
              <a:gd name="connsiteX407" fmla="*/ 1031238 w 1724065"/>
              <a:gd name="connsiteY407" fmla="*/ 888802 h 2231790"/>
              <a:gd name="connsiteX408" fmla="*/ 1033778 w 1724065"/>
              <a:gd name="connsiteY408" fmla="*/ 917473 h 2231790"/>
              <a:gd name="connsiteX409" fmla="*/ 1036318 w 1724065"/>
              <a:gd name="connsiteY409" fmla="*/ 965626 h 2231790"/>
              <a:gd name="connsiteX410" fmla="*/ 1038858 w 1724065"/>
              <a:gd name="connsiteY410" fmla="*/ 1028533 h 2231790"/>
              <a:gd name="connsiteX411" fmla="*/ 1041398 w 1724065"/>
              <a:gd name="connsiteY411" fmla="*/ 1099991 h 2231790"/>
              <a:gd name="connsiteX412" fmla="*/ 1043938 w 1724065"/>
              <a:gd name="connsiteY412" fmla="*/ 1172945 h 2231790"/>
              <a:gd name="connsiteX413" fmla="*/ 1046478 w 1724065"/>
              <a:gd name="connsiteY413" fmla="*/ 1240193 h 2231790"/>
              <a:gd name="connsiteX414" fmla="*/ 1049018 w 1724065"/>
              <a:gd name="connsiteY414" fmla="*/ 1295104 h 2231790"/>
              <a:gd name="connsiteX415" fmla="*/ 1051558 w 1724065"/>
              <a:gd name="connsiteY415" fmla="*/ 1332283 h 2231790"/>
              <a:gd name="connsiteX416" fmla="*/ 1054098 w 1724065"/>
              <a:gd name="connsiteY416" fmla="*/ 1348106 h 2231790"/>
              <a:gd name="connsiteX417" fmla="*/ 1056638 w 1724065"/>
              <a:gd name="connsiteY417" fmla="*/ 1341079 h 2231790"/>
              <a:gd name="connsiteX418" fmla="*/ 1059178 w 1724065"/>
              <a:gd name="connsiteY418" fmla="*/ 1311979 h 2231790"/>
              <a:gd name="connsiteX419" fmla="*/ 1061718 w 1724065"/>
              <a:gd name="connsiteY419" fmla="*/ 1263767 h 2231790"/>
              <a:gd name="connsiteX420" fmla="*/ 1064258 w 1724065"/>
              <a:gd name="connsiteY420" fmla="*/ 1201287 h 2231790"/>
              <a:gd name="connsiteX421" fmla="*/ 1066798 w 1724065"/>
              <a:gd name="connsiteY421" fmla="*/ 1130770 h 2231790"/>
              <a:gd name="connsiteX422" fmla="*/ 1069338 w 1724065"/>
              <a:gd name="connsiteY422" fmla="*/ 1059209 h 2231790"/>
              <a:gd name="connsiteX423" fmla="*/ 1071878 w 1724065"/>
              <a:gd name="connsiteY423" fmla="*/ 993652 h 2231790"/>
              <a:gd name="connsiteX424" fmla="*/ 1074418 w 1724065"/>
              <a:gd name="connsiteY424" fmla="*/ 940504 h 2231790"/>
              <a:gd name="connsiteX425" fmla="*/ 1076958 w 1724065"/>
              <a:gd name="connsiteY425" fmla="*/ 904889 h 2231790"/>
              <a:gd name="connsiteX426" fmla="*/ 1079498 w 1724065"/>
              <a:gd name="connsiteY426" fmla="*/ 890155 h 2231790"/>
              <a:gd name="connsiteX427" fmla="*/ 1082038 w 1724065"/>
              <a:gd name="connsiteY427" fmla="*/ 897553 h 2231790"/>
              <a:gd name="connsiteX428" fmla="*/ 1084577 w 1724065"/>
              <a:gd name="connsiteY428" fmla="*/ 926130 h 2231790"/>
              <a:gd name="connsiteX429" fmla="*/ 1087117 w 1724065"/>
              <a:gd name="connsiteY429" fmla="*/ 972849 h 2231790"/>
              <a:gd name="connsiteX430" fmla="*/ 1089657 w 1724065"/>
              <a:gd name="connsiteY430" fmla="*/ 1032913 h 2231790"/>
              <a:gd name="connsiteX431" fmla="*/ 1092197 w 1724065"/>
              <a:gd name="connsiteY431" fmla="*/ 1100261 h 2231790"/>
              <a:gd name="connsiteX432" fmla="*/ 1094737 w 1724065"/>
              <a:gd name="connsiteY432" fmla="*/ 1168185 h 2231790"/>
              <a:gd name="connsiteX433" fmla="*/ 1097277 w 1724065"/>
              <a:gd name="connsiteY433" fmla="*/ 1230010 h 2231790"/>
              <a:gd name="connsiteX434" fmla="*/ 1099817 w 1724065"/>
              <a:gd name="connsiteY434" fmla="*/ 1279753 h 2231790"/>
              <a:gd name="connsiteX435" fmla="*/ 1102357 w 1724065"/>
              <a:gd name="connsiteY435" fmla="*/ 1312711 h 2231790"/>
              <a:gd name="connsiteX436" fmla="*/ 1104897 w 1724065"/>
              <a:gd name="connsiteY436" fmla="*/ 1325913 h 2231790"/>
              <a:gd name="connsiteX437" fmla="*/ 1107437 w 1724065"/>
              <a:gd name="connsiteY437" fmla="*/ 1318386 h 2231790"/>
              <a:gd name="connsiteX438" fmla="*/ 1109977 w 1724065"/>
              <a:gd name="connsiteY438" fmla="*/ 1291220 h 2231790"/>
              <a:gd name="connsiteX439" fmla="*/ 1112517 w 1724065"/>
              <a:gd name="connsiteY439" fmla="*/ 1247429 h 2231790"/>
              <a:gd name="connsiteX440" fmla="*/ 1115057 w 1724065"/>
              <a:gd name="connsiteY440" fmla="*/ 1191616 h 2231790"/>
              <a:gd name="connsiteX441" fmla="*/ 1117597 w 1724065"/>
              <a:gd name="connsiteY441" fmla="*/ 1129485 h 2231790"/>
              <a:gd name="connsiteX442" fmla="*/ 1120137 w 1724065"/>
              <a:gd name="connsiteY442" fmla="*/ 1067254 h 2231790"/>
              <a:gd name="connsiteX443" fmla="*/ 1122677 w 1724065"/>
              <a:gd name="connsiteY443" fmla="*/ 1011027 h 2231790"/>
              <a:gd name="connsiteX444" fmla="*/ 1125217 w 1724065"/>
              <a:gd name="connsiteY444" fmla="*/ 966186 h 2231790"/>
              <a:gd name="connsiteX445" fmla="*/ 1127757 w 1724065"/>
              <a:gd name="connsiteY445" fmla="*/ 936871 h 2231790"/>
              <a:gd name="connsiteX446" fmla="*/ 1130297 w 1724065"/>
              <a:gd name="connsiteY446" fmla="*/ 925596 h 2231790"/>
              <a:gd name="connsiteX447" fmla="*/ 1132837 w 1724065"/>
              <a:gd name="connsiteY447" fmla="*/ 933030 h 2231790"/>
              <a:gd name="connsiteX448" fmla="*/ 1135377 w 1724065"/>
              <a:gd name="connsiteY448" fmla="*/ 957978 h 2231790"/>
              <a:gd name="connsiteX449" fmla="*/ 1137917 w 1724065"/>
              <a:gd name="connsiteY449" fmla="*/ 997543 h 2231790"/>
              <a:gd name="connsiteX450" fmla="*/ 1140457 w 1724065"/>
              <a:gd name="connsiteY450" fmla="*/ 1047455 h 2231790"/>
              <a:gd name="connsiteX451" fmla="*/ 1142997 w 1724065"/>
              <a:gd name="connsiteY451" fmla="*/ 1102537 h 2231790"/>
              <a:gd name="connsiteX452" fmla="*/ 1145537 w 1724065"/>
              <a:gd name="connsiteY452" fmla="*/ 1157241 h 2231790"/>
              <a:gd name="connsiteX453" fmla="*/ 1148077 w 1724065"/>
              <a:gd name="connsiteY453" fmla="*/ 1206216 h 2231790"/>
              <a:gd name="connsiteX454" fmla="*/ 1150616 w 1724065"/>
              <a:gd name="connsiteY454" fmla="*/ 1244836 h 2231790"/>
              <a:gd name="connsiteX455" fmla="*/ 1153156 w 1724065"/>
              <a:gd name="connsiteY455" fmla="*/ 1269640 h 2231790"/>
              <a:gd name="connsiteX456" fmla="*/ 1155696 w 1724065"/>
              <a:gd name="connsiteY456" fmla="*/ 1278649 h 2231790"/>
              <a:gd name="connsiteX457" fmla="*/ 1158236 w 1724065"/>
              <a:gd name="connsiteY457" fmla="*/ 1271513 h 2231790"/>
              <a:gd name="connsiteX458" fmla="*/ 1160776 w 1724065"/>
              <a:gd name="connsiteY458" fmla="*/ 1249494 h 2231790"/>
              <a:gd name="connsiteX459" fmla="*/ 1163316 w 1724065"/>
              <a:gd name="connsiteY459" fmla="*/ 1215290 h 2231790"/>
              <a:gd name="connsiteX460" fmla="*/ 1165856 w 1724065"/>
              <a:gd name="connsiteY460" fmla="*/ 1172714 h 2231790"/>
              <a:gd name="connsiteX461" fmla="*/ 1168396 w 1724065"/>
              <a:gd name="connsiteY461" fmla="*/ 1126267 h 2231790"/>
              <a:gd name="connsiteX462" fmla="*/ 1170936 w 1724065"/>
              <a:gd name="connsiteY462" fmla="*/ 1080667 h 2231790"/>
              <a:gd name="connsiteX463" fmla="*/ 1173476 w 1724065"/>
              <a:gd name="connsiteY463" fmla="*/ 1040360 h 2231790"/>
              <a:gd name="connsiteX464" fmla="*/ 1176016 w 1724065"/>
              <a:gd name="connsiteY464" fmla="*/ 1009083 h 2231790"/>
              <a:gd name="connsiteX465" fmla="*/ 1178556 w 1724065"/>
              <a:gd name="connsiteY465" fmla="*/ 989516 h 2231790"/>
              <a:gd name="connsiteX466" fmla="*/ 1181096 w 1724065"/>
              <a:gd name="connsiteY466" fmla="*/ 983052 h 2231790"/>
              <a:gd name="connsiteX467" fmla="*/ 1183636 w 1724065"/>
              <a:gd name="connsiteY467" fmla="*/ 989709 h 2231790"/>
              <a:gd name="connsiteX468" fmla="*/ 1186176 w 1724065"/>
              <a:gd name="connsiteY468" fmla="*/ 1008192 h 2231790"/>
              <a:gd name="connsiteX469" fmla="*/ 1188716 w 1724065"/>
              <a:gd name="connsiteY469" fmla="*/ 1036079 h 2231790"/>
              <a:gd name="connsiteX470" fmla="*/ 1191256 w 1724065"/>
              <a:gd name="connsiteY470" fmla="*/ 1070123 h 2231790"/>
              <a:gd name="connsiteX471" fmla="*/ 1193796 w 1724065"/>
              <a:gd name="connsiteY471" fmla="*/ 1106622 h 2231790"/>
              <a:gd name="connsiteX472" fmla="*/ 1196336 w 1724065"/>
              <a:gd name="connsiteY472" fmla="*/ 1141825 h 2231790"/>
              <a:gd name="connsiteX473" fmla="*/ 1198876 w 1724065"/>
              <a:gd name="connsiteY473" fmla="*/ 1172314 h 2231790"/>
              <a:gd name="connsiteX474" fmla="*/ 1201416 w 1724065"/>
              <a:gd name="connsiteY474" fmla="*/ 1195347 h 2231790"/>
              <a:gd name="connsiteX475" fmla="*/ 1203956 w 1724065"/>
              <a:gd name="connsiteY475" fmla="*/ 1209101 h 2231790"/>
              <a:gd name="connsiteX476" fmla="*/ 1206496 w 1724065"/>
              <a:gd name="connsiteY476" fmla="*/ 1212810 h 2231790"/>
              <a:gd name="connsiteX477" fmla="*/ 1209036 w 1724065"/>
              <a:gd name="connsiteY477" fmla="*/ 1206790 h 2231790"/>
              <a:gd name="connsiteX478" fmla="*/ 1211576 w 1724065"/>
              <a:gd name="connsiteY478" fmla="*/ 1192335 h 2231790"/>
              <a:gd name="connsiteX479" fmla="*/ 1214116 w 1724065"/>
              <a:gd name="connsiteY479" fmla="*/ 1171524 h 2231790"/>
              <a:gd name="connsiteX480" fmla="*/ 1216655 w 1724065"/>
              <a:gd name="connsiteY480" fmla="*/ 1146951 h 2231790"/>
              <a:gd name="connsiteX481" fmla="*/ 1219195 w 1724065"/>
              <a:gd name="connsiteY481" fmla="*/ 1121413 h 2231790"/>
              <a:gd name="connsiteX482" fmla="*/ 1221735 w 1724065"/>
              <a:gd name="connsiteY482" fmla="*/ 1097595 h 2231790"/>
              <a:gd name="connsiteX483" fmla="*/ 1224275 w 1724065"/>
              <a:gd name="connsiteY483" fmla="*/ 1077788 h 2231790"/>
              <a:gd name="connsiteX484" fmla="*/ 1226815 w 1724065"/>
              <a:gd name="connsiteY484" fmla="*/ 1063663 h 2231790"/>
              <a:gd name="connsiteX485" fmla="*/ 1229355 w 1724065"/>
              <a:gd name="connsiteY485" fmla="*/ 1056136 h 2231790"/>
              <a:gd name="connsiteX486" fmla="*/ 1231895 w 1724065"/>
              <a:gd name="connsiteY486" fmla="*/ 1055317 h 2231790"/>
              <a:gd name="connsiteX487" fmla="*/ 1234435 w 1724065"/>
              <a:gd name="connsiteY487" fmla="*/ 1060568 h 2231790"/>
              <a:gd name="connsiteX488" fmla="*/ 1236975 w 1724065"/>
              <a:gd name="connsiteY488" fmla="*/ 1070626 h 2231790"/>
              <a:gd name="connsiteX489" fmla="*/ 1239515 w 1724065"/>
              <a:gd name="connsiteY489" fmla="*/ 1083810 h 2231790"/>
              <a:gd name="connsiteX490" fmla="*/ 1242055 w 1724065"/>
              <a:gd name="connsiteY490" fmla="*/ 1098249 h 2231790"/>
              <a:gd name="connsiteX491" fmla="*/ 1244595 w 1724065"/>
              <a:gd name="connsiteY491" fmla="*/ 1112125 h 2231790"/>
              <a:gd name="connsiteX492" fmla="*/ 1247135 w 1724065"/>
              <a:gd name="connsiteY492" fmla="*/ 1123895 h 2231790"/>
              <a:gd name="connsiteX493" fmla="*/ 1249675 w 1724065"/>
              <a:gd name="connsiteY493" fmla="*/ 1132457 h 2231790"/>
              <a:gd name="connsiteX494" fmla="*/ 1252215 w 1724065"/>
              <a:gd name="connsiteY494" fmla="*/ 1137258 h 2231790"/>
              <a:gd name="connsiteX495" fmla="*/ 1254755 w 1724065"/>
              <a:gd name="connsiteY495" fmla="*/ 1138319 h 2231790"/>
              <a:gd name="connsiteX496" fmla="*/ 1257295 w 1724065"/>
              <a:gd name="connsiteY496" fmla="*/ 1136186 h 2231790"/>
              <a:gd name="connsiteX497" fmla="*/ 1259835 w 1724065"/>
              <a:gd name="connsiteY497" fmla="*/ 1131812 h 2231790"/>
              <a:gd name="connsiteX498" fmla="*/ 1262375 w 1724065"/>
              <a:gd name="connsiteY498" fmla="*/ 1126392 h 2231790"/>
              <a:gd name="connsiteX499" fmla="*/ 1264915 w 1724065"/>
              <a:gd name="connsiteY499" fmla="*/ 1121170 h 2231790"/>
              <a:gd name="connsiteX500" fmla="*/ 1267455 w 1724065"/>
              <a:gd name="connsiteY500" fmla="*/ 1117243 h 2231790"/>
              <a:gd name="connsiteX501" fmla="*/ 1724065 w 1724065"/>
              <a:gd name="connsiteY501" fmla="*/ 1114382 h 2231790"/>
              <a:gd name="connsiteX0" fmla="*/ 0 w 2070428"/>
              <a:gd name="connsiteY0" fmla="*/ 1115321 h 2231790"/>
              <a:gd name="connsiteX1" fmla="*/ 0 w 2070428"/>
              <a:gd name="connsiteY1" fmla="*/ 1115321 h 2231790"/>
              <a:gd name="connsiteX2" fmla="*/ 2539 w 2070428"/>
              <a:gd name="connsiteY2" fmla="*/ 1119016 h 2231790"/>
              <a:gd name="connsiteX3" fmla="*/ 5080 w 2070428"/>
              <a:gd name="connsiteY3" fmla="*/ 1129377 h 2231790"/>
              <a:gd name="connsiteX4" fmla="*/ 7619 w 2070428"/>
              <a:gd name="connsiteY4" fmla="*/ 1144341 h 2231790"/>
              <a:gd name="connsiteX5" fmla="*/ 10160 w 2070428"/>
              <a:gd name="connsiteY5" fmla="*/ 1160808 h 2231790"/>
              <a:gd name="connsiteX6" fmla="*/ 12700 w 2070428"/>
              <a:gd name="connsiteY6" fmla="*/ 1175108 h 2231790"/>
              <a:gd name="connsiteX7" fmla="*/ 15239 w 2070428"/>
              <a:gd name="connsiteY7" fmla="*/ 1183560 h 2231790"/>
              <a:gd name="connsiteX8" fmla="*/ 17780 w 2070428"/>
              <a:gd name="connsiteY8" fmla="*/ 1183060 h 2231790"/>
              <a:gd name="connsiteX9" fmla="*/ 20319 w 2070428"/>
              <a:gd name="connsiteY9" fmla="*/ 1171603 h 2231790"/>
              <a:gd name="connsiteX10" fmla="*/ 22860 w 2070428"/>
              <a:gd name="connsiteY10" fmla="*/ 1148686 h 2231790"/>
              <a:gd name="connsiteX11" fmla="*/ 25400 w 2070428"/>
              <a:gd name="connsiteY11" fmla="*/ 1115511 h 2231790"/>
              <a:gd name="connsiteX12" fmla="*/ 27939 w 2070428"/>
              <a:gd name="connsiteY12" fmla="*/ 1074970 h 2231790"/>
              <a:gd name="connsiteX13" fmla="*/ 30480 w 2070428"/>
              <a:gd name="connsiteY13" fmla="*/ 1031398 h 2231790"/>
              <a:gd name="connsiteX14" fmla="*/ 33019 w 2070428"/>
              <a:gd name="connsiteY14" fmla="*/ 990106 h 2231790"/>
              <a:gd name="connsiteX15" fmla="*/ 35560 w 2070428"/>
              <a:gd name="connsiteY15" fmla="*/ 956760 h 2231790"/>
              <a:gd name="connsiteX16" fmla="*/ 38100 w 2070428"/>
              <a:gd name="connsiteY16" fmla="*/ 936665 h 2231790"/>
              <a:gd name="connsiteX17" fmla="*/ 40639 w 2070428"/>
              <a:gd name="connsiteY17" fmla="*/ 934043 h 2231790"/>
              <a:gd name="connsiteX18" fmla="*/ 43180 w 2070428"/>
              <a:gd name="connsiteY18" fmla="*/ 951399 h 2231790"/>
              <a:gd name="connsiteX19" fmla="*/ 45719 w 2070428"/>
              <a:gd name="connsiteY19" fmla="*/ 989057 h 2231790"/>
              <a:gd name="connsiteX20" fmla="*/ 48260 w 2070428"/>
              <a:gd name="connsiteY20" fmla="*/ 1044929 h 2231790"/>
              <a:gd name="connsiteX21" fmla="*/ 50800 w 2070428"/>
              <a:gd name="connsiteY21" fmla="*/ 1114565 h 2231790"/>
              <a:gd name="connsiteX22" fmla="*/ 53339 w 2070428"/>
              <a:gd name="connsiteY22" fmla="*/ 1191490 h 2231790"/>
              <a:gd name="connsiteX23" fmla="*/ 55880 w 2070428"/>
              <a:gd name="connsiteY23" fmla="*/ 1267811 h 2231790"/>
              <a:gd name="connsiteX24" fmla="*/ 58419 w 2070428"/>
              <a:gd name="connsiteY24" fmla="*/ 1335027 h 2231790"/>
              <a:gd name="connsiteX25" fmla="*/ 60960 w 2070428"/>
              <a:gd name="connsiteY25" fmla="*/ 1384963 h 2231790"/>
              <a:gd name="connsiteX26" fmla="*/ 63500 w 2070428"/>
              <a:gd name="connsiteY26" fmla="*/ 1410734 h 2231790"/>
              <a:gd name="connsiteX27" fmla="*/ 66039 w 2070428"/>
              <a:gd name="connsiteY27" fmla="*/ 1407611 h 2231790"/>
              <a:gd name="connsiteX28" fmla="*/ 68580 w 2070428"/>
              <a:gd name="connsiteY28" fmla="*/ 1373708 h 2231790"/>
              <a:gd name="connsiteX29" fmla="*/ 71119 w 2070428"/>
              <a:gd name="connsiteY29" fmla="*/ 1310376 h 2231790"/>
              <a:gd name="connsiteX30" fmla="*/ 73659 w 2070428"/>
              <a:gd name="connsiteY30" fmla="*/ 1222262 h 2231790"/>
              <a:gd name="connsiteX31" fmla="*/ 76200 w 2070428"/>
              <a:gd name="connsiteY31" fmla="*/ 1117006 h 2231790"/>
              <a:gd name="connsiteX32" fmla="*/ 78739 w 2070428"/>
              <a:gd name="connsiteY32" fmla="*/ 1004584 h 2231790"/>
              <a:gd name="connsiteX33" fmla="*/ 81280 w 2070428"/>
              <a:gd name="connsiteY33" fmla="*/ 896360 h 2231790"/>
              <a:gd name="connsiteX34" fmla="*/ 83819 w 2070428"/>
              <a:gd name="connsiteY34" fmla="*/ 803931 h 2231790"/>
              <a:gd name="connsiteX35" fmla="*/ 86359 w 2070428"/>
              <a:gd name="connsiteY35" fmla="*/ 737889 h 2231790"/>
              <a:gd name="connsiteX36" fmla="*/ 88900 w 2070428"/>
              <a:gd name="connsiteY36" fmla="*/ 706633 h 2231790"/>
              <a:gd name="connsiteX37" fmla="*/ 91439 w 2070428"/>
              <a:gd name="connsiteY37" fmla="*/ 715350 h 2231790"/>
              <a:gd name="connsiteX38" fmla="*/ 93979 w 2070428"/>
              <a:gd name="connsiteY38" fmla="*/ 765297 h 2231790"/>
              <a:gd name="connsiteX39" fmla="*/ 96519 w 2070428"/>
              <a:gd name="connsiteY39" fmla="*/ 853478 h 2231790"/>
              <a:gd name="connsiteX40" fmla="*/ 99059 w 2070428"/>
              <a:gd name="connsiteY40" fmla="*/ 972745 h 2231790"/>
              <a:gd name="connsiteX41" fmla="*/ 101600 w 2070428"/>
              <a:gd name="connsiteY41" fmla="*/ 1112365 h 2231790"/>
              <a:gd name="connsiteX42" fmla="*/ 104139 w 2070428"/>
              <a:gd name="connsiteY42" fmla="*/ 1258978 h 2231790"/>
              <a:gd name="connsiteX43" fmla="*/ 106679 w 2070428"/>
              <a:gd name="connsiteY43" fmla="*/ 1397883 h 2231790"/>
              <a:gd name="connsiteX44" fmla="*/ 109219 w 2070428"/>
              <a:gd name="connsiteY44" fmla="*/ 1514520 h 2231790"/>
              <a:gd name="connsiteX45" fmla="*/ 111759 w 2070428"/>
              <a:gd name="connsiteY45" fmla="*/ 1595990 h 2231790"/>
              <a:gd name="connsiteX46" fmla="*/ 114300 w 2070428"/>
              <a:gd name="connsiteY46" fmla="*/ 1632475 h 2231790"/>
              <a:gd name="connsiteX47" fmla="*/ 116839 w 2070428"/>
              <a:gd name="connsiteY47" fmla="*/ 1618377 h 2231790"/>
              <a:gd name="connsiteX48" fmla="*/ 119379 w 2070428"/>
              <a:gd name="connsiteY48" fmla="*/ 1553071 h 2231790"/>
              <a:gd name="connsiteX49" fmla="*/ 121919 w 2070428"/>
              <a:gd name="connsiteY49" fmla="*/ 1441157 h 2231790"/>
              <a:gd name="connsiteX50" fmla="*/ 124459 w 2070428"/>
              <a:gd name="connsiteY50" fmla="*/ 1292186 h 2231790"/>
              <a:gd name="connsiteX51" fmla="*/ 126999 w 2070428"/>
              <a:gd name="connsiteY51" fmla="*/ 1119857 h 2231790"/>
              <a:gd name="connsiteX52" fmla="*/ 129539 w 2070428"/>
              <a:gd name="connsiteY52" fmla="*/ 940755 h 2231790"/>
              <a:gd name="connsiteX53" fmla="*/ 132079 w 2070428"/>
              <a:gd name="connsiteY53" fmla="*/ 772747 h 2231790"/>
              <a:gd name="connsiteX54" fmla="*/ 134619 w 2070428"/>
              <a:gd name="connsiteY54" fmla="*/ 633193 h 2231790"/>
              <a:gd name="connsiteX55" fmla="*/ 137159 w 2070428"/>
              <a:gd name="connsiteY55" fmla="*/ 537151 h 2231790"/>
              <a:gd name="connsiteX56" fmla="*/ 139699 w 2070428"/>
              <a:gd name="connsiteY56" fmla="*/ 495758 h 2231790"/>
              <a:gd name="connsiteX57" fmla="*/ 142239 w 2070428"/>
              <a:gd name="connsiteY57" fmla="*/ 514966 h 2231790"/>
              <a:gd name="connsiteX58" fmla="*/ 144779 w 2070428"/>
              <a:gd name="connsiteY58" fmla="*/ 594772 h 2231790"/>
              <a:gd name="connsiteX59" fmla="*/ 147319 w 2070428"/>
              <a:gd name="connsiteY59" fmla="*/ 729036 h 2231790"/>
              <a:gd name="connsiteX60" fmla="*/ 149859 w 2070428"/>
              <a:gd name="connsiteY60" fmla="*/ 905921 h 2231790"/>
              <a:gd name="connsiteX61" fmla="*/ 152399 w 2070428"/>
              <a:gd name="connsiteY61" fmla="*/ 1108929 h 2231790"/>
              <a:gd name="connsiteX62" fmla="*/ 154939 w 2070428"/>
              <a:gd name="connsiteY62" fmla="*/ 1318445 h 2231790"/>
              <a:gd name="connsiteX63" fmla="*/ 157479 w 2070428"/>
              <a:gd name="connsiteY63" fmla="*/ 1513643 h 2231790"/>
              <a:gd name="connsiteX64" fmla="*/ 160019 w 2070428"/>
              <a:gd name="connsiteY64" fmla="*/ 1674559 h 2231790"/>
              <a:gd name="connsiteX65" fmla="*/ 162559 w 2070428"/>
              <a:gd name="connsiteY65" fmla="*/ 1784144 h 2231790"/>
              <a:gd name="connsiteX66" fmla="*/ 165099 w 2070428"/>
              <a:gd name="connsiteY66" fmla="*/ 1830065 h 2231790"/>
              <a:gd name="connsiteX67" fmla="*/ 167639 w 2070428"/>
              <a:gd name="connsiteY67" fmla="*/ 1806072 h 2231790"/>
              <a:gd name="connsiteX68" fmla="*/ 170179 w 2070428"/>
              <a:gd name="connsiteY68" fmla="*/ 1712785 h 2231790"/>
              <a:gd name="connsiteX69" fmla="*/ 172719 w 2070428"/>
              <a:gd name="connsiteY69" fmla="*/ 1557804 h 2231790"/>
              <a:gd name="connsiteX70" fmla="*/ 175259 w 2070428"/>
              <a:gd name="connsiteY70" fmla="*/ 1355108 h 2231790"/>
              <a:gd name="connsiteX71" fmla="*/ 177799 w 2070428"/>
              <a:gd name="connsiteY71" fmla="*/ 1123796 h 2231790"/>
              <a:gd name="connsiteX72" fmla="*/ 180339 w 2070428"/>
              <a:gd name="connsiteY72" fmla="*/ 886284 h 2231790"/>
              <a:gd name="connsiteX73" fmla="*/ 182879 w 2070428"/>
              <a:gd name="connsiteY73" fmla="*/ 666119 h 2231790"/>
              <a:gd name="connsiteX74" fmla="*/ 185419 w 2070428"/>
              <a:gd name="connsiteY74" fmla="*/ 485638 h 2231790"/>
              <a:gd name="connsiteX75" fmla="*/ 187959 w 2070428"/>
              <a:gd name="connsiteY75" fmla="*/ 363693 h 2231790"/>
              <a:gd name="connsiteX76" fmla="*/ 190499 w 2070428"/>
              <a:gd name="connsiteY76" fmla="*/ 313682 h 2231790"/>
              <a:gd name="connsiteX77" fmla="*/ 193039 w 2070428"/>
              <a:gd name="connsiteY77" fmla="*/ 342089 h 2231790"/>
              <a:gd name="connsiteX78" fmla="*/ 195579 w 2070428"/>
              <a:gd name="connsiteY78" fmla="*/ 447692 h 2231790"/>
              <a:gd name="connsiteX79" fmla="*/ 198119 w 2070428"/>
              <a:gd name="connsiteY79" fmla="*/ 621530 h 2231790"/>
              <a:gd name="connsiteX80" fmla="*/ 200659 w 2070428"/>
              <a:gd name="connsiteY80" fmla="*/ 847652 h 2231790"/>
              <a:gd name="connsiteX81" fmla="*/ 203199 w 2070428"/>
              <a:gd name="connsiteY81" fmla="*/ 1104582 h 2231790"/>
              <a:gd name="connsiteX82" fmla="*/ 205739 w 2070428"/>
              <a:gd name="connsiteY82" fmla="*/ 1367364 h 2231790"/>
              <a:gd name="connsiteX83" fmla="*/ 208279 w 2070428"/>
              <a:gd name="connsiteY83" fmla="*/ 1609999 h 2231790"/>
              <a:gd name="connsiteX84" fmla="*/ 210819 w 2070428"/>
              <a:gd name="connsiteY84" fmla="*/ 1808029 h 2231790"/>
              <a:gd name="connsiteX85" fmla="*/ 213359 w 2070428"/>
              <a:gd name="connsiteY85" fmla="*/ 1941009 h 2231790"/>
              <a:gd name="connsiteX86" fmla="*/ 215899 w 2070428"/>
              <a:gd name="connsiteY86" fmla="*/ 1994622 h 2231790"/>
              <a:gd name="connsiteX87" fmla="*/ 218439 w 2070428"/>
              <a:gd name="connsiteY87" fmla="*/ 1962214 h 2231790"/>
              <a:gd name="connsiteX88" fmla="*/ 220979 w 2070428"/>
              <a:gd name="connsiteY88" fmla="*/ 1845584 h 2231790"/>
              <a:gd name="connsiteX89" fmla="*/ 223519 w 2070428"/>
              <a:gd name="connsiteY89" fmla="*/ 1654943 h 2231790"/>
              <a:gd name="connsiteX90" fmla="*/ 226059 w 2070428"/>
              <a:gd name="connsiteY90" fmla="*/ 1408025 h 2231790"/>
              <a:gd name="connsiteX91" fmla="*/ 228600 w 2070428"/>
              <a:gd name="connsiteY91" fmla="*/ 1128434 h 2231790"/>
              <a:gd name="connsiteX92" fmla="*/ 231139 w 2070428"/>
              <a:gd name="connsiteY92" fmla="*/ 843379 h 2231790"/>
              <a:gd name="connsiteX93" fmla="*/ 233679 w 2070428"/>
              <a:gd name="connsiteY93" fmla="*/ 581014 h 2231790"/>
              <a:gd name="connsiteX94" fmla="*/ 236219 w 2070428"/>
              <a:gd name="connsiteY94" fmla="*/ 367644 h 2231790"/>
              <a:gd name="connsiteX95" fmla="*/ 238760 w 2070428"/>
              <a:gd name="connsiteY95" fmla="*/ 225078 h 2231790"/>
              <a:gd name="connsiteX96" fmla="*/ 241300 w 2070428"/>
              <a:gd name="connsiteY96" fmla="*/ 168398 h 2231790"/>
              <a:gd name="connsiteX97" fmla="*/ 243839 w 2070428"/>
              <a:gd name="connsiteY97" fmla="*/ 204361 h 2231790"/>
              <a:gd name="connsiteX98" fmla="*/ 246380 w 2070428"/>
              <a:gd name="connsiteY98" fmla="*/ 330619 h 2231790"/>
              <a:gd name="connsiteX99" fmla="*/ 248920 w 2070428"/>
              <a:gd name="connsiteY99" fmla="*/ 535836 h 2231790"/>
              <a:gd name="connsiteX100" fmla="*/ 251460 w 2070428"/>
              <a:gd name="connsiteY100" fmla="*/ 800706 h 2231790"/>
              <a:gd name="connsiteX101" fmla="*/ 254000 w 2070428"/>
              <a:gd name="connsiteY101" fmla="*/ 1099769 h 2231790"/>
              <a:gd name="connsiteX102" fmla="*/ 256540 w 2070428"/>
              <a:gd name="connsiteY102" fmla="*/ 1403872 h 2231790"/>
              <a:gd name="connsiteX103" fmla="*/ 259080 w 2070428"/>
              <a:gd name="connsiteY103" fmla="*/ 1683026 h 2231790"/>
              <a:gd name="connsiteX104" fmla="*/ 261620 w 2070428"/>
              <a:gd name="connsiteY104" fmla="*/ 1909372 h 2231790"/>
              <a:gd name="connsiteX105" fmla="*/ 264160 w 2070428"/>
              <a:gd name="connsiteY105" fmla="*/ 2059974 h 2231790"/>
              <a:gd name="connsiteX106" fmla="*/ 266700 w 2070428"/>
              <a:gd name="connsiteY106" fmla="*/ 2119153 h 2231790"/>
              <a:gd name="connsiteX107" fmla="*/ 269240 w 2070428"/>
              <a:gd name="connsiteY107" fmla="*/ 2080114 h 2231790"/>
              <a:gd name="connsiteX108" fmla="*/ 271780 w 2070428"/>
              <a:gd name="connsiteY108" fmla="*/ 1945716 h 2231790"/>
              <a:gd name="connsiteX109" fmla="*/ 274320 w 2070428"/>
              <a:gd name="connsiteY109" fmla="*/ 1728283 h 2231790"/>
              <a:gd name="connsiteX110" fmla="*/ 276860 w 2070428"/>
              <a:gd name="connsiteY110" fmla="*/ 1448476 h 2231790"/>
              <a:gd name="connsiteX111" fmla="*/ 279400 w 2070428"/>
              <a:gd name="connsiteY111" fmla="*/ 1133315 h 2231790"/>
              <a:gd name="connsiteX112" fmla="*/ 281940 w 2070428"/>
              <a:gd name="connsiteY112" fmla="*/ 813569 h 2231790"/>
              <a:gd name="connsiteX113" fmla="*/ 284480 w 2070428"/>
              <a:gd name="connsiteY113" fmla="*/ 520728 h 2231790"/>
              <a:gd name="connsiteX114" fmla="*/ 287020 w 2070428"/>
              <a:gd name="connsiteY114" fmla="*/ 283896 h 2231790"/>
              <a:gd name="connsiteX115" fmla="*/ 289560 w 2070428"/>
              <a:gd name="connsiteY115" fmla="*/ 126883 h 2231790"/>
              <a:gd name="connsiteX116" fmla="*/ 292100 w 2070428"/>
              <a:gd name="connsiteY116" fmla="*/ 65803 h 2231790"/>
              <a:gd name="connsiteX117" fmla="*/ 294640 w 2070428"/>
              <a:gd name="connsiteY117" fmla="*/ 107420 h 2231790"/>
              <a:gd name="connsiteX118" fmla="*/ 297180 w 2070428"/>
              <a:gd name="connsiteY118" fmla="*/ 248403 h 2231790"/>
              <a:gd name="connsiteX119" fmla="*/ 299720 w 2070428"/>
              <a:gd name="connsiteY119" fmla="*/ 475585 h 2231790"/>
              <a:gd name="connsiteX120" fmla="*/ 302260 w 2070428"/>
              <a:gd name="connsiteY120" fmla="*/ 767191 h 2231790"/>
              <a:gd name="connsiteX121" fmla="*/ 304800 w 2070428"/>
              <a:gd name="connsiteY121" fmla="*/ 1094938 h 2231790"/>
              <a:gd name="connsiteX122" fmla="*/ 307340 w 2070428"/>
              <a:gd name="connsiteY122" fmla="*/ 1426790 h 2231790"/>
              <a:gd name="connsiteX123" fmla="*/ 309880 w 2070428"/>
              <a:gd name="connsiteY123" fmla="*/ 1730100 h 2231790"/>
              <a:gd name="connsiteX124" fmla="*/ 312420 w 2070428"/>
              <a:gd name="connsiteY124" fmla="*/ 1974839 h 2231790"/>
              <a:gd name="connsiteX125" fmla="*/ 314960 w 2070428"/>
              <a:gd name="connsiteY125" fmla="*/ 2136579 h 2231790"/>
              <a:gd name="connsiteX126" fmla="*/ 317500 w 2070428"/>
              <a:gd name="connsiteY126" fmla="*/ 2198941 h 2231790"/>
              <a:gd name="connsiteX127" fmla="*/ 320040 w 2070428"/>
              <a:gd name="connsiteY127" fmla="*/ 2155259 h 2231790"/>
              <a:gd name="connsiteX128" fmla="*/ 322580 w 2070428"/>
              <a:gd name="connsiteY128" fmla="*/ 2009290 h 2231790"/>
              <a:gd name="connsiteX129" fmla="*/ 325120 w 2070428"/>
              <a:gd name="connsiteY129" fmla="*/ 1774893 h 2231790"/>
              <a:gd name="connsiteX130" fmla="*/ 327660 w 2070428"/>
              <a:gd name="connsiteY130" fmla="*/ 1474712 h 2231790"/>
              <a:gd name="connsiteX131" fmla="*/ 330200 w 2070428"/>
              <a:gd name="connsiteY131" fmla="*/ 1137975 h 2231790"/>
              <a:gd name="connsiteX132" fmla="*/ 332740 w 2070428"/>
              <a:gd name="connsiteY132" fmla="*/ 797639 h 2231790"/>
              <a:gd name="connsiteX133" fmla="*/ 335280 w 2070428"/>
              <a:gd name="connsiteY133" fmla="*/ 487149 h 2231790"/>
              <a:gd name="connsiteX134" fmla="*/ 337820 w 2070428"/>
              <a:gd name="connsiteY134" fmla="*/ 237137 h 2231790"/>
              <a:gd name="connsiteX135" fmla="*/ 340360 w 2070428"/>
              <a:gd name="connsiteY135" fmla="*/ 72388 h 2231790"/>
              <a:gd name="connsiteX136" fmla="*/ 342900 w 2070428"/>
              <a:gd name="connsiteY136" fmla="*/ 9374 h 2231790"/>
              <a:gd name="connsiteX137" fmla="*/ 345440 w 2070428"/>
              <a:gd name="connsiteY137" fmla="*/ 54600 h 2231790"/>
              <a:gd name="connsiteX138" fmla="*/ 347980 w 2070428"/>
              <a:gd name="connsiteY138" fmla="*/ 203934 h 2231790"/>
              <a:gd name="connsiteX139" fmla="*/ 350520 w 2070428"/>
              <a:gd name="connsiteY139" fmla="*/ 442979 h 2231790"/>
              <a:gd name="connsiteX140" fmla="*/ 353060 w 2070428"/>
              <a:gd name="connsiteY140" fmla="*/ 748476 h 2231790"/>
              <a:gd name="connsiteX141" fmla="*/ 355600 w 2070428"/>
              <a:gd name="connsiteY141" fmla="*/ 1090567 h 2231790"/>
              <a:gd name="connsiteX142" fmla="*/ 358140 w 2070428"/>
              <a:gd name="connsiteY142" fmla="*/ 1435733 h 2231790"/>
              <a:gd name="connsiteX143" fmla="*/ 360680 w 2070428"/>
              <a:gd name="connsiteY143" fmla="*/ 1750090 h 2231790"/>
              <a:gd name="connsiteX144" fmla="*/ 363220 w 2070428"/>
              <a:gd name="connsiteY144" fmla="*/ 2002725 h 2231790"/>
              <a:gd name="connsiteX145" fmla="*/ 365760 w 2070428"/>
              <a:gd name="connsiteY145" fmla="*/ 2168757 h 2231790"/>
              <a:gd name="connsiteX146" fmla="*/ 368300 w 2070428"/>
              <a:gd name="connsiteY146" fmla="*/ 2231789 h 2231790"/>
              <a:gd name="connsiteX147" fmla="*/ 370840 w 2070428"/>
              <a:gd name="connsiteY147" fmla="*/ 2185538 h 2231790"/>
              <a:gd name="connsiteX148" fmla="*/ 373380 w 2070428"/>
              <a:gd name="connsiteY148" fmla="*/ 2034461 h 2231790"/>
              <a:gd name="connsiteX149" fmla="*/ 375920 w 2070428"/>
              <a:gd name="connsiteY149" fmla="*/ 1793330 h 2231790"/>
              <a:gd name="connsiteX150" fmla="*/ 378460 w 2070428"/>
              <a:gd name="connsiteY150" fmla="*/ 1485770 h 2231790"/>
              <a:gd name="connsiteX151" fmla="*/ 381000 w 2070428"/>
              <a:gd name="connsiteY151" fmla="*/ 1141945 h 2231790"/>
              <a:gd name="connsiteX152" fmla="*/ 383540 w 2070428"/>
              <a:gd name="connsiteY152" fmla="*/ 795583 h 2231790"/>
              <a:gd name="connsiteX153" fmla="*/ 386080 w 2070428"/>
              <a:gd name="connsiteY153" fmla="*/ 480654 h 2231790"/>
              <a:gd name="connsiteX154" fmla="*/ 388620 w 2070428"/>
              <a:gd name="connsiteY154" fmla="*/ 228025 h 2231790"/>
              <a:gd name="connsiteX155" fmla="*/ 391160 w 2070428"/>
              <a:gd name="connsiteY155" fmla="*/ 62421 h 2231790"/>
              <a:gd name="connsiteX156" fmla="*/ 393700 w 2070428"/>
              <a:gd name="connsiteY156" fmla="*/ 0 h 2231790"/>
              <a:gd name="connsiteX157" fmla="*/ 396240 w 2070428"/>
              <a:gd name="connsiteY157" fmla="*/ 46764 h 2231790"/>
              <a:gd name="connsiteX158" fmla="*/ 398780 w 2070428"/>
              <a:gd name="connsiteY158" fmla="*/ 197984 h 2231790"/>
              <a:gd name="connsiteX159" fmla="*/ 401320 w 2070428"/>
              <a:gd name="connsiteY159" fmla="*/ 438678 h 2231790"/>
              <a:gd name="connsiteX160" fmla="*/ 403860 w 2070428"/>
              <a:gd name="connsiteY160" fmla="*/ 745103 h 2231790"/>
              <a:gd name="connsiteX161" fmla="*/ 406400 w 2070428"/>
              <a:gd name="connsiteY161" fmla="*/ 1087104 h 2231790"/>
              <a:gd name="connsiteX162" fmla="*/ 408940 w 2070428"/>
              <a:gd name="connsiteY162" fmla="*/ 1431095 h 2231790"/>
              <a:gd name="connsiteX163" fmla="*/ 411480 w 2070428"/>
              <a:gd name="connsiteY163" fmla="*/ 1743370 h 2231790"/>
              <a:gd name="connsiteX164" fmla="*/ 414020 w 2070428"/>
              <a:gd name="connsiteY164" fmla="*/ 1993419 h 2231790"/>
              <a:gd name="connsiteX165" fmla="*/ 416560 w 2070428"/>
              <a:gd name="connsiteY165" fmla="*/ 2156922 h 2231790"/>
              <a:gd name="connsiteX166" fmla="*/ 419100 w 2070428"/>
              <a:gd name="connsiteY166" fmla="*/ 2218119 h 2231790"/>
              <a:gd name="connsiteX167" fmla="*/ 421640 w 2070428"/>
              <a:gd name="connsiteY167" fmla="*/ 2171341 h 2231790"/>
              <a:gd name="connsiteX168" fmla="*/ 424180 w 2070428"/>
              <a:gd name="connsiteY168" fmla="*/ 2021532 h 2231790"/>
              <a:gd name="connsiteX169" fmla="*/ 426720 w 2070428"/>
              <a:gd name="connsiteY169" fmla="*/ 1783726 h 2231790"/>
              <a:gd name="connsiteX170" fmla="*/ 429260 w 2070428"/>
              <a:gd name="connsiteY170" fmla="*/ 1481539 h 2231790"/>
              <a:gd name="connsiteX171" fmla="*/ 431800 w 2070428"/>
              <a:gd name="connsiteY171" fmla="*/ 1144807 h 2231790"/>
              <a:gd name="connsiteX172" fmla="*/ 434340 w 2070428"/>
              <a:gd name="connsiteY172" fmla="*/ 806635 h 2231790"/>
              <a:gd name="connsiteX173" fmla="*/ 436880 w 2070428"/>
              <a:gd name="connsiteY173" fmla="*/ 500130 h 2231790"/>
              <a:gd name="connsiteX174" fmla="*/ 439420 w 2070428"/>
              <a:gd name="connsiteY174" fmla="*/ 255142 h 2231790"/>
              <a:gd name="connsiteX175" fmla="*/ 441960 w 2070428"/>
              <a:gd name="connsiteY175" fmla="*/ 95351 h 2231790"/>
              <a:gd name="connsiteX176" fmla="*/ 444500 w 2070428"/>
              <a:gd name="connsiteY176" fmla="*/ 35968 h 2231790"/>
              <a:gd name="connsiteX177" fmla="*/ 447040 w 2070428"/>
              <a:gd name="connsiteY177" fmla="*/ 82282 h 2231790"/>
              <a:gd name="connsiteX178" fmla="*/ 449580 w 2070428"/>
              <a:gd name="connsiteY178" fmla="*/ 229191 h 2231790"/>
              <a:gd name="connsiteX179" fmla="*/ 452120 w 2070428"/>
              <a:gd name="connsiteY179" fmla="*/ 461762 h 2231790"/>
              <a:gd name="connsiteX180" fmla="*/ 454660 w 2070428"/>
              <a:gd name="connsiteY180" fmla="*/ 756749 h 2231790"/>
              <a:gd name="connsiteX181" fmla="*/ 457200 w 2070428"/>
              <a:gd name="connsiteY181" fmla="*/ 1084926 h 2231790"/>
              <a:gd name="connsiteX182" fmla="*/ 459740 w 2070428"/>
              <a:gd name="connsiteY182" fmla="*/ 1413993 h 2231790"/>
              <a:gd name="connsiteX183" fmla="*/ 462280 w 2070428"/>
              <a:gd name="connsiteY183" fmla="*/ 1711766 h 2231790"/>
              <a:gd name="connsiteX184" fmla="*/ 464820 w 2070428"/>
              <a:gd name="connsiteY184" fmla="*/ 1949337 h 2231790"/>
              <a:gd name="connsiteX185" fmla="*/ 467360 w 2070428"/>
              <a:gd name="connsiteY185" fmla="*/ 2103890 h 2231790"/>
              <a:gd name="connsiteX186" fmla="*/ 469900 w 2070428"/>
              <a:gd name="connsiteY186" fmla="*/ 2160901 h 2231790"/>
              <a:gd name="connsiteX187" fmla="*/ 472440 w 2070428"/>
              <a:gd name="connsiteY187" fmla="*/ 2115504 h 2231790"/>
              <a:gd name="connsiteX188" fmla="*/ 474980 w 2070428"/>
              <a:gd name="connsiteY188" fmla="*/ 1972899 h 2231790"/>
              <a:gd name="connsiteX189" fmla="*/ 477520 w 2070428"/>
              <a:gd name="connsiteY189" fmla="*/ 1747771 h 2231790"/>
              <a:gd name="connsiteX190" fmla="*/ 480061 w 2070428"/>
              <a:gd name="connsiteY190" fmla="*/ 1462771 h 2231790"/>
              <a:gd name="connsiteX191" fmla="*/ 482600 w 2070428"/>
              <a:gd name="connsiteY191" fmla="*/ 1146232 h 2231790"/>
              <a:gd name="connsiteX192" fmla="*/ 485140 w 2070428"/>
              <a:gd name="connsiteY192" fmla="*/ 829345 h 2231790"/>
              <a:gd name="connsiteX193" fmla="*/ 487680 w 2070428"/>
              <a:gd name="connsiteY193" fmla="*/ 543074 h 2231790"/>
              <a:gd name="connsiteX194" fmla="*/ 490220 w 2070428"/>
              <a:gd name="connsiteY194" fmla="*/ 315119 h 2231790"/>
              <a:gd name="connsiteX195" fmla="*/ 492761 w 2070428"/>
              <a:gd name="connsiteY195" fmla="*/ 167225 h 2231790"/>
              <a:gd name="connsiteX196" fmla="*/ 495300 w 2070428"/>
              <a:gd name="connsiteY196" fmla="*/ 113105 h 2231790"/>
              <a:gd name="connsiteX197" fmla="*/ 497840 w 2070428"/>
              <a:gd name="connsiteY197" fmla="*/ 157165 h 2231790"/>
              <a:gd name="connsiteX198" fmla="*/ 500381 w 2070428"/>
              <a:gd name="connsiteY198" fmla="*/ 294162 h 2231790"/>
              <a:gd name="connsiteX199" fmla="*/ 502921 w 2070428"/>
              <a:gd name="connsiteY199" fmla="*/ 509804 h 2231790"/>
              <a:gd name="connsiteX200" fmla="*/ 505461 w 2070428"/>
              <a:gd name="connsiteY200" fmla="*/ 782246 h 2231790"/>
              <a:gd name="connsiteX201" fmla="*/ 508000 w 2070428"/>
              <a:gd name="connsiteY201" fmla="*/ 1084306 h 2231790"/>
              <a:gd name="connsiteX202" fmla="*/ 510540 w 2070428"/>
              <a:gd name="connsiteY202" fmla="*/ 1386184 h 2231790"/>
              <a:gd name="connsiteX203" fmla="*/ 513081 w 2070428"/>
              <a:gd name="connsiteY203" fmla="*/ 1658411 h 2231790"/>
              <a:gd name="connsiteX204" fmla="*/ 515621 w 2070428"/>
              <a:gd name="connsiteY204" fmla="*/ 1874740 h 2231790"/>
              <a:gd name="connsiteX205" fmla="*/ 518161 w 2070428"/>
              <a:gd name="connsiteY205" fmla="*/ 2014678 h 2231790"/>
              <a:gd name="connsiteX206" fmla="*/ 520701 w 2070428"/>
              <a:gd name="connsiteY206" fmla="*/ 2065436 h 2231790"/>
              <a:gd name="connsiteX207" fmla="*/ 523241 w 2070428"/>
              <a:gd name="connsiteY207" fmla="*/ 2023097 h 2231790"/>
              <a:gd name="connsiteX208" fmla="*/ 525781 w 2070428"/>
              <a:gd name="connsiteY208" fmla="*/ 1892893 h 2231790"/>
              <a:gd name="connsiteX209" fmla="*/ 528321 w 2070428"/>
              <a:gd name="connsiteY209" fmla="*/ 1688589 h 2231790"/>
              <a:gd name="connsiteX210" fmla="*/ 530861 w 2070428"/>
              <a:gd name="connsiteY210" fmla="*/ 1431031 h 2231790"/>
              <a:gd name="connsiteX211" fmla="*/ 533401 w 2070428"/>
              <a:gd name="connsiteY211" fmla="*/ 1146011 h 2231790"/>
              <a:gd name="connsiteX212" fmla="*/ 535941 w 2070428"/>
              <a:gd name="connsiteY212" fmla="*/ 861687 h 2231790"/>
              <a:gd name="connsiteX213" fmla="*/ 538481 w 2070428"/>
              <a:gd name="connsiteY213" fmla="*/ 605781 h 2231790"/>
              <a:gd name="connsiteX214" fmla="*/ 541021 w 2070428"/>
              <a:gd name="connsiteY214" fmla="*/ 402879 h 2231790"/>
              <a:gd name="connsiteX215" fmla="*/ 543561 w 2070428"/>
              <a:gd name="connsiteY215" fmla="*/ 272053 h 2231790"/>
              <a:gd name="connsiteX216" fmla="*/ 546101 w 2070428"/>
              <a:gd name="connsiteY216" fmla="*/ 225072 h 2231790"/>
              <a:gd name="connsiteX217" fmla="*/ 548641 w 2070428"/>
              <a:gd name="connsiteY217" fmla="*/ 265346 h 2231790"/>
              <a:gd name="connsiteX218" fmla="*/ 551181 w 2070428"/>
              <a:gd name="connsiteY218" fmla="*/ 387705 h 2231790"/>
              <a:gd name="connsiteX219" fmla="*/ 553721 w 2070428"/>
              <a:gd name="connsiteY219" fmla="*/ 579032 h 2231790"/>
              <a:gd name="connsiteX220" fmla="*/ 556261 w 2070428"/>
              <a:gd name="connsiteY220" fmla="*/ 819656 h 2231790"/>
              <a:gd name="connsiteX221" fmla="*/ 558801 w 2070428"/>
              <a:gd name="connsiteY221" fmla="*/ 1085383 h 2231790"/>
              <a:gd name="connsiteX222" fmla="*/ 561341 w 2070428"/>
              <a:gd name="connsiteY222" fmla="*/ 1349927 h 2231790"/>
              <a:gd name="connsiteX223" fmla="*/ 563881 w 2070428"/>
              <a:gd name="connsiteY223" fmla="*/ 1587522 h 2231790"/>
              <a:gd name="connsiteX224" fmla="*/ 566421 w 2070428"/>
              <a:gd name="connsiteY224" fmla="*/ 1775434 h 2231790"/>
              <a:gd name="connsiteX225" fmla="*/ 568961 w 2070428"/>
              <a:gd name="connsiteY225" fmla="*/ 1896148 h 2231790"/>
              <a:gd name="connsiteX226" fmla="*/ 571501 w 2070428"/>
              <a:gd name="connsiteY226" fmla="*/ 1938994 h 2231790"/>
              <a:gd name="connsiteX227" fmla="*/ 574041 w 2070428"/>
              <a:gd name="connsiteY227" fmla="*/ 1901088 h 2231790"/>
              <a:gd name="connsiteX228" fmla="*/ 576581 w 2070428"/>
              <a:gd name="connsiteY228" fmla="*/ 1787481 h 2231790"/>
              <a:gd name="connsiteX229" fmla="*/ 579121 w 2070428"/>
              <a:gd name="connsiteY229" fmla="*/ 1610539 h 2231790"/>
              <a:gd name="connsiteX230" fmla="*/ 581661 w 2070428"/>
              <a:gd name="connsiteY230" fmla="*/ 1388600 h 2231790"/>
              <a:gd name="connsiteX231" fmla="*/ 584201 w 2070428"/>
              <a:gd name="connsiteY231" fmla="*/ 1144079 h 2231790"/>
              <a:gd name="connsiteX232" fmla="*/ 586741 w 2070428"/>
              <a:gd name="connsiteY232" fmla="*/ 901201 h 2231790"/>
              <a:gd name="connsiteX233" fmla="*/ 589281 w 2070428"/>
              <a:gd name="connsiteY233" fmla="*/ 683593 h 2231790"/>
              <a:gd name="connsiteX234" fmla="*/ 591821 w 2070428"/>
              <a:gd name="connsiteY234" fmla="*/ 511980 h 2231790"/>
              <a:gd name="connsiteX235" fmla="*/ 594361 w 2070428"/>
              <a:gd name="connsiteY235" fmla="*/ 402209 h 2231790"/>
              <a:gd name="connsiteX236" fmla="*/ 596901 w 2070428"/>
              <a:gd name="connsiteY236" fmla="*/ 363789 h 2231790"/>
              <a:gd name="connsiteX237" fmla="*/ 599441 w 2070428"/>
              <a:gd name="connsiteY237" fmla="*/ 399073 h 2231790"/>
              <a:gd name="connsiteX238" fmla="*/ 601981 w 2070428"/>
              <a:gd name="connsiteY238" fmla="*/ 503172 h 2231790"/>
              <a:gd name="connsiteX239" fmla="*/ 604521 w 2070428"/>
              <a:gd name="connsiteY239" fmla="*/ 664572 h 2231790"/>
              <a:gd name="connsiteX240" fmla="*/ 607061 w 2070428"/>
              <a:gd name="connsiteY240" fmla="*/ 866392 h 2231790"/>
              <a:gd name="connsiteX241" fmla="*/ 609601 w 2070428"/>
              <a:gd name="connsiteY241" fmla="*/ 1088149 h 2231790"/>
              <a:gd name="connsiteX242" fmla="*/ 612141 w 2070428"/>
              <a:gd name="connsiteY242" fmla="*/ 1307838 h 2231790"/>
              <a:gd name="connsiteX243" fmla="*/ 614681 w 2070428"/>
              <a:gd name="connsiteY243" fmla="*/ 1504118 h 2231790"/>
              <a:gd name="connsiteX244" fmla="*/ 617221 w 2070428"/>
              <a:gd name="connsiteY244" fmla="*/ 1658391 h 2231790"/>
              <a:gd name="connsiteX245" fmla="*/ 619761 w 2070428"/>
              <a:gd name="connsiteY245" fmla="*/ 1756565 h 2231790"/>
              <a:gd name="connsiteX246" fmla="*/ 622301 w 2070428"/>
              <a:gd name="connsiteY246" fmla="*/ 1790339 h 2231790"/>
              <a:gd name="connsiteX247" fmla="*/ 624841 w 2070428"/>
              <a:gd name="connsiteY247" fmla="*/ 1757885 h 2231790"/>
              <a:gd name="connsiteX248" fmla="*/ 627381 w 2070428"/>
              <a:gd name="connsiteY248" fmla="*/ 1663886 h 2231790"/>
              <a:gd name="connsiteX249" fmla="*/ 629921 w 2070428"/>
              <a:gd name="connsiteY249" fmla="*/ 1518930 h 2231790"/>
              <a:gd name="connsiteX250" fmla="*/ 632461 w 2070428"/>
              <a:gd name="connsiteY250" fmla="*/ 1338331 h 2231790"/>
              <a:gd name="connsiteX251" fmla="*/ 635001 w 2070428"/>
              <a:gd name="connsiteY251" fmla="*/ 1140519 h 2231790"/>
              <a:gd name="connsiteX252" fmla="*/ 637541 w 2070428"/>
              <a:gd name="connsiteY252" fmla="*/ 945164 h 2231790"/>
              <a:gd name="connsiteX253" fmla="*/ 640081 w 2070428"/>
              <a:gd name="connsiteY253" fmla="*/ 771209 h 2231790"/>
              <a:gd name="connsiteX254" fmla="*/ 642621 w 2070428"/>
              <a:gd name="connsiteY254" fmla="*/ 635038 h 2231790"/>
              <a:gd name="connsiteX255" fmla="*/ 645161 w 2070428"/>
              <a:gd name="connsiteY255" fmla="*/ 548928 h 2231790"/>
              <a:gd name="connsiteX256" fmla="*/ 647701 w 2070428"/>
              <a:gd name="connsiteY256" fmla="*/ 519952 h 2231790"/>
              <a:gd name="connsiteX257" fmla="*/ 650241 w 2070428"/>
              <a:gd name="connsiteY257" fmla="*/ 549416 h 2231790"/>
              <a:gd name="connsiteX258" fmla="*/ 652781 w 2070428"/>
              <a:gd name="connsiteY258" fmla="*/ 632884 h 2231790"/>
              <a:gd name="connsiteX259" fmla="*/ 655321 w 2070428"/>
              <a:gd name="connsiteY259" fmla="*/ 760762 h 2231790"/>
              <a:gd name="connsiteX260" fmla="*/ 657861 w 2070428"/>
              <a:gd name="connsiteY260" fmla="*/ 919380 h 2231790"/>
              <a:gd name="connsiteX261" fmla="*/ 660401 w 2070428"/>
              <a:gd name="connsiteY261" fmla="*/ 1092445 h 2231790"/>
              <a:gd name="connsiteX262" fmla="*/ 662941 w 2070428"/>
              <a:gd name="connsiteY262" fmla="*/ 1262710 h 2231790"/>
              <a:gd name="connsiteX263" fmla="*/ 665481 w 2070428"/>
              <a:gd name="connsiteY263" fmla="*/ 1413697 h 2231790"/>
              <a:gd name="connsiteX264" fmla="*/ 668021 w 2070428"/>
              <a:gd name="connsiteY264" fmla="*/ 1531290 h 2231790"/>
              <a:gd name="connsiteX265" fmla="*/ 670561 w 2070428"/>
              <a:gd name="connsiteY265" fmla="*/ 1605057 h 2231790"/>
              <a:gd name="connsiteX266" fmla="*/ 673101 w 2070428"/>
              <a:gd name="connsiteY266" fmla="*/ 1629160 h 2231790"/>
              <a:gd name="connsiteX267" fmla="*/ 675641 w 2070428"/>
              <a:gd name="connsiteY267" fmla="*/ 1602796 h 2231790"/>
              <a:gd name="connsiteX268" fmla="*/ 678181 w 2070428"/>
              <a:gd name="connsiteY268" fmla="*/ 1530121 h 2231790"/>
              <a:gd name="connsiteX269" fmla="*/ 680721 w 2070428"/>
              <a:gd name="connsiteY269" fmla="*/ 1419687 h 2231790"/>
              <a:gd name="connsiteX270" fmla="*/ 683261 w 2070428"/>
              <a:gd name="connsiteY270" fmla="*/ 1283467 h 2231790"/>
              <a:gd name="connsiteX271" fmla="*/ 685801 w 2070428"/>
              <a:gd name="connsiteY271" fmla="*/ 1135563 h 2231790"/>
              <a:gd name="connsiteX272" fmla="*/ 688341 w 2070428"/>
              <a:gd name="connsiteY272" fmla="*/ 990756 h 2231790"/>
              <a:gd name="connsiteX273" fmla="*/ 690881 w 2070428"/>
              <a:gd name="connsiteY273" fmla="*/ 863025 h 2231790"/>
              <a:gd name="connsiteX274" fmla="*/ 693421 w 2070428"/>
              <a:gd name="connsiteY274" fmla="*/ 764198 h 2231790"/>
              <a:gd name="connsiteX275" fmla="*/ 695961 w 2070428"/>
              <a:gd name="connsiteY275" fmla="*/ 702864 h 2231790"/>
              <a:gd name="connsiteX276" fmla="*/ 698501 w 2070428"/>
              <a:gd name="connsiteY276" fmla="*/ 683635 h 2231790"/>
              <a:gd name="connsiteX277" fmla="*/ 701041 w 2070428"/>
              <a:gd name="connsiteY277" fmla="*/ 706836 h 2231790"/>
              <a:gd name="connsiteX278" fmla="*/ 703581 w 2070428"/>
              <a:gd name="connsiteY278" fmla="*/ 768622 h 2231790"/>
              <a:gd name="connsiteX279" fmla="*/ 706121 w 2070428"/>
              <a:gd name="connsiteY279" fmla="*/ 861512 h 2231790"/>
              <a:gd name="connsiteX280" fmla="*/ 708661 w 2070428"/>
              <a:gd name="connsiteY280" fmla="*/ 975259 h 2231790"/>
              <a:gd name="connsiteX281" fmla="*/ 711201 w 2070428"/>
              <a:gd name="connsiteY281" fmla="*/ 1097970 h 2231790"/>
              <a:gd name="connsiteX282" fmla="*/ 713741 w 2070428"/>
              <a:gd name="connsiteY282" fmla="*/ 1217338 h 2231790"/>
              <a:gd name="connsiteX283" fmla="*/ 716281 w 2070428"/>
              <a:gd name="connsiteY283" fmla="*/ 1321881 h 2231790"/>
              <a:gd name="connsiteX284" fmla="*/ 718821 w 2070428"/>
              <a:gd name="connsiteY284" fmla="*/ 1402036 h 2231790"/>
              <a:gd name="connsiteX285" fmla="*/ 721361 w 2070428"/>
              <a:gd name="connsiteY285" fmla="*/ 1451037 h 2231790"/>
              <a:gd name="connsiteX286" fmla="*/ 723901 w 2070428"/>
              <a:gd name="connsiteY286" fmla="*/ 1465464 h 2231790"/>
              <a:gd name="connsiteX287" fmla="*/ 726441 w 2070428"/>
              <a:gd name="connsiteY287" fmla="*/ 1445442 h 2231790"/>
              <a:gd name="connsiteX288" fmla="*/ 728981 w 2070428"/>
              <a:gd name="connsiteY288" fmla="*/ 1394479 h 2231790"/>
              <a:gd name="connsiteX289" fmla="*/ 731521 w 2070428"/>
              <a:gd name="connsiteY289" fmla="*/ 1318971 h 2231790"/>
              <a:gd name="connsiteX290" fmla="*/ 734061 w 2070428"/>
              <a:gd name="connsiteY290" fmla="*/ 1227436 h 2231790"/>
              <a:gd name="connsiteX291" fmla="*/ 736601 w 2070428"/>
              <a:gd name="connsiteY291" fmla="*/ 1129575 h 2231790"/>
              <a:gd name="connsiteX292" fmla="*/ 739141 w 2070428"/>
              <a:gd name="connsiteY292" fmla="*/ 1035248 h 2231790"/>
              <a:gd name="connsiteX293" fmla="*/ 741681 w 2070428"/>
              <a:gd name="connsiteY293" fmla="*/ 953486 h 2231790"/>
              <a:gd name="connsiteX294" fmla="*/ 744222 w 2070428"/>
              <a:gd name="connsiteY294" fmla="*/ 891630 h 2231790"/>
              <a:gd name="connsiteX295" fmla="*/ 746761 w 2070428"/>
              <a:gd name="connsiteY295" fmla="*/ 854680 h 2231790"/>
              <a:gd name="connsiteX296" fmla="*/ 749301 w 2070428"/>
              <a:gd name="connsiteY296" fmla="*/ 844911 h 2231790"/>
              <a:gd name="connsiteX297" fmla="*/ 751841 w 2070428"/>
              <a:gd name="connsiteY297" fmla="*/ 861784 h 2231790"/>
              <a:gd name="connsiteX298" fmla="*/ 754381 w 2070428"/>
              <a:gd name="connsiteY298" fmla="*/ 902146 h 2231790"/>
              <a:gd name="connsiteX299" fmla="*/ 756922 w 2070428"/>
              <a:gd name="connsiteY299" fmla="*/ 960686 h 2231790"/>
              <a:gd name="connsiteX300" fmla="*/ 759461 w 2070428"/>
              <a:gd name="connsiteY300" fmla="*/ 1030590 h 2231790"/>
              <a:gd name="connsiteX301" fmla="*/ 762001 w 2070428"/>
              <a:gd name="connsiteY301" fmla="*/ 1104304 h 2231790"/>
              <a:gd name="connsiteX302" fmla="*/ 764542 w 2070428"/>
              <a:gd name="connsiteY302" fmla="*/ 1174350 h 2231790"/>
              <a:gd name="connsiteX303" fmla="*/ 767082 w 2070428"/>
              <a:gd name="connsiteY303" fmla="*/ 1234070 h 2231790"/>
              <a:gd name="connsiteX304" fmla="*/ 769622 w 2070428"/>
              <a:gd name="connsiteY304" fmla="*/ 1278262 h 2231790"/>
              <a:gd name="connsiteX305" fmla="*/ 772161 w 2070428"/>
              <a:gd name="connsiteY305" fmla="*/ 1303618 h 2231790"/>
              <a:gd name="connsiteX306" fmla="*/ 774701 w 2070428"/>
              <a:gd name="connsiteY306" fmla="*/ 1308943 h 2231790"/>
              <a:gd name="connsiteX307" fmla="*/ 777242 w 2070428"/>
              <a:gd name="connsiteY307" fmla="*/ 1295149 h 2231790"/>
              <a:gd name="connsiteX308" fmla="*/ 779782 w 2070428"/>
              <a:gd name="connsiteY308" fmla="*/ 1265017 h 2231790"/>
              <a:gd name="connsiteX309" fmla="*/ 782322 w 2070428"/>
              <a:gd name="connsiteY309" fmla="*/ 1222791 h 2231790"/>
              <a:gd name="connsiteX310" fmla="*/ 784862 w 2070428"/>
              <a:gd name="connsiteY310" fmla="*/ 1173632 h 2231790"/>
              <a:gd name="connsiteX311" fmla="*/ 787402 w 2070428"/>
              <a:gd name="connsiteY311" fmla="*/ 1123022 h 2231790"/>
              <a:gd name="connsiteX312" fmla="*/ 789942 w 2070428"/>
              <a:gd name="connsiteY312" fmla="*/ 1076157 h 2231790"/>
              <a:gd name="connsiteX313" fmla="*/ 792482 w 2070428"/>
              <a:gd name="connsiteY313" fmla="*/ 1037429 h 2231790"/>
              <a:gd name="connsiteX314" fmla="*/ 795022 w 2070428"/>
              <a:gd name="connsiteY314" fmla="*/ 1010015 h 2231790"/>
              <a:gd name="connsiteX315" fmla="*/ 797562 w 2070428"/>
              <a:gd name="connsiteY315" fmla="*/ 995632 h 2231790"/>
              <a:gd name="connsiteX316" fmla="*/ 800102 w 2070428"/>
              <a:gd name="connsiteY316" fmla="*/ 994472 h 2231790"/>
              <a:gd name="connsiteX317" fmla="*/ 802642 w 2070428"/>
              <a:gd name="connsiteY317" fmla="*/ 1005299 h 2231790"/>
              <a:gd name="connsiteX318" fmla="*/ 805182 w 2070428"/>
              <a:gd name="connsiteY318" fmla="*/ 1025710 h 2231790"/>
              <a:gd name="connsiteX319" fmla="*/ 807722 w 2070428"/>
              <a:gd name="connsiteY319" fmla="*/ 1052496 h 2231790"/>
              <a:gd name="connsiteX320" fmla="*/ 810262 w 2070428"/>
              <a:gd name="connsiteY320" fmla="*/ 1082078 h 2231790"/>
              <a:gd name="connsiteX321" fmla="*/ 812802 w 2070428"/>
              <a:gd name="connsiteY321" fmla="*/ 1110943 h 2231790"/>
              <a:gd name="connsiteX322" fmla="*/ 815342 w 2070428"/>
              <a:gd name="connsiteY322" fmla="*/ 1136043 h 2231790"/>
              <a:gd name="connsiteX323" fmla="*/ 817882 w 2070428"/>
              <a:gd name="connsiteY323" fmla="*/ 1155114 h 2231790"/>
              <a:gd name="connsiteX324" fmla="*/ 820422 w 2070428"/>
              <a:gd name="connsiteY324" fmla="*/ 1166865 h 2231790"/>
              <a:gd name="connsiteX325" fmla="*/ 822961 w 2070428"/>
              <a:gd name="connsiteY325" fmla="*/ 1171046 h 2231790"/>
              <a:gd name="connsiteX326" fmla="*/ 825501 w 2070428"/>
              <a:gd name="connsiteY326" fmla="*/ 1168380 h 2231790"/>
              <a:gd name="connsiteX327" fmla="*/ 828041 w 2070428"/>
              <a:gd name="connsiteY327" fmla="*/ 1160375 h 2231790"/>
              <a:gd name="connsiteX328" fmla="*/ 830581 w 2070428"/>
              <a:gd name="connsiteY328" fmla="*/ 1149051 h 2231790"/>
              <a:gd name="connsiteX329" fmla="*/ 833121 w 2070428"/>
              <a:gd name="connsiteY329" fmla="*/ 1136629 h 2231790"/>
              <a:gd name="connsiteX330" fmla="*/ 835661 w 2070428"/>
              <a:gd name="connsiteY330" fmla="*/ 1125198 h 2231790"/>
              <a:gd name="connsiteX331" fmla="*/ 838201 w 2070428"/>
              <a:gd name="connsiteY331" fmla="*/ 1116437 h 2231790"/>
              <a:gd name="connsiteX332" fmla="*/ 840741 w 2070428"/>
              <a:gd name="connsiteY332" fmla="*/ 1111397 h 2231790"/>
              <a:gd name="connsiteX333" fmla="*/ 843281 w 2070428"/>
              <a:gd name="connsiteY333" fmla="*/ 1110391 h 2231790"/>
              <a:gd name="connsiteX334" fmla="*/ 845821 w 2070428"/>
              <a:gd name="connsiteY334" fmla="*/ 1112983 h 2231790"/>
              <a:gd name="connsiteX335" fmla="*/ 848361 w 2070428"/>
              <a:gd name="connsiteY335" fmla="*/ 1118095 h 2231790"/>
              <a:gd name="connsiteX336" fmla="*/ 850901 w 2070428"/>
              <a:gd name="connsiteY336" fmla="*/ 1124196 h 2231790"/>
              <a:gd name="connsiteX337" fmla="*/ 853441 w 2070428"/>
              <a:gd name="connsiteY337" fmla="*/ 1129561 h 2231790"/>
              <a:gd name="connsiteX338" fmla="*/ 855981 w 2070428"/>
              <a:gd name="connsiteY338" fmla="*/ 1132544 h 2231790"/>
              <a:gd name="connsiteX339" fmla="*/ 858521 w 2070428"/>
              <a:gd name="connsiteY339" fmla="*/ 1131859 h 2231790"/>
              <a:gd name="connsiteX340" fmla="*/ 861061 w 2070428"/>
              <a:gd name="connsiteY340" fmla="*/ 1126791 h 2231790"/>
              <a:gd name="connsiteX341" fmla="*/ 863601 w 2070428"/>
              <a:gd name="connsiteY341" fmla="*/ 1117342 h 2231790"/>
              <a:gd name="connsiteX342" fmla="*/ 866141 w 2070428"/>
              <a:gd name="connsiteY342" fmla="*/ 1104272 h 2231790"/>
              <a:gd name="connsiteX343" fmla="*/ 868681 w 2070428"/>
              <a:gd name="connsiteY343" fmla="*/ 1089032 h 2231790"/>
              <a:gd name="connsiteX344" fmla="*/ 871221 w 2070428"/>
              <a:gd name="connsiteY344" fmla="*/ 1073595 h 2231790"/>
              <a:gd name="connsiteX345" fmla="*/ 873761 w 2070428"/>
              <a:gd name="connsiteY345" fmla="*/ 1060212 h 2231790"/>
              <a:gd name="connsiteX346" fmla="*/ 876301 w 2070428"/>
              <a:gd name="connsiteY346" fmla="*/ 1051110 h 2231790"/>
              <a:gd name="connsiteX347" fmla="*/ 878841 w 2070428"/>
              <a:gd name="connsiteY347" fmla="*/ 1048180 h 2231790"/>
              <a:gd name="connsiteX348" fmla="*/ 881381 w 2070428"/>
              <a:gd name="connsiteY348" fmla="*/ 1052692 h 2231790"/>
              <a:gd name="connsiteX349" fmla="*/ 883921 w 2070428"/>
              <a:gd name="connsiteY349" fmla="*/ 1065077 h 2231790"/>
              <a:gd name="connsiteX350" fmla="*/ 886461 w 2070428"/>
              <a:gd name="connsiteY350" fmla="*/ 1084800 h 2231790"/>
              <a:gd name="connsiteX351" fmla="*/ 889000 w 2070428"/>
              <a:gd name="connsiteY351" fmla="*/ 1110354 h 2231790"/>
              <a:gd name="connsiteX352" fmla="*/ 891540 w 2070428"/>
              <a:gd name="connsiteY352" fmla="*/ 1139370 h 2231790"/>
              <a:gd name="connsiteX353" fmla="*/ 894080 w 2070428"/>
              <a:gd name="connsiteY353" fmla="*/ 1168852 h 2231790"/>
              <a:gd name="connsiteX354" fmla="*/ 896620 w 2070428"/>
              <a:gd name="connsiteY354" fmla="*/ 1195485 h 2231790"/>
              <a:gd name="connsiteX355" fmla="*/ 899160 w 2070428"/>
              <a:gd name="connsiteY355" fmla="*/ 1216018 h 2231790"/>
              <a:gd name="connsiteX356" fmla="*/ 901700 w 2070428"/>
              <a:gd name="connsiteY356" fmla="*/ 1227646 h 2231790"/>
              <a:gd name="connsiteX357" fmla="*/ 904240 w 2070428"/>
              <a:gd name="connsiteY357" fmla="*/ 1228372 h 2231790"/>
              <a:gd name="connsiteX358" fmla="*/ 906780 w 2070428"/>
              <a:gd name="connsiteY358" fmla="*/ 1217285 h 2231790"/>
              <a:gd name="connsiteX359" fmla="*/ 909320 w 2070428"/>
              <a:gd name="connsiteY359" fmla="*/ 1194733 h 2231790"/>
              <a:gd name="connsiteX360" fmla="*/ 911860 w 2070428"/>
              <a:gd name="connsiteY360" fmla="*/ 1162356 h 2231790"/>
              <a:gd name="connsiteX361" fmla="*/ 914400 w 2070428"/>
              <a:gd name="connsiteY361" fmla="*/ 1122975 h 2231790"/>
              <a:gd name="connsiteX362" fmla="*/ 916940 w 2070428"/>
              <a:gd name="connsiteY362" fmla="*/ 1080343 h 2231790"/>
              <a:gd name="connsiteX363" fmla="*/ 919480 w 2070428"/>
              <a:gd name="connsiteY363" fmla="*/ 1038778 h 2231790"/>
              <a:gd name="connsiteX364" fmla="*/ 922020 w 2070428"/>
              <a:gd name="connsiteY364" fmla="*/ 1002715 h 2231790"/>
              <a:gd name="connsiteX365" fmla="*/ 924560 w 2070428"/>
              <a:gd name="connsiteY365" fmla="*/ 976231 h 2231790"/>
              <a:gd name="connsiteX366" fmla="*/ 927100 w 2070428"/>
              <a:gd name="connsiteY366" fmla="*/ 962580 h 2231790"/>
              <a:gd name="connsiteX367" fmla="*/ 929640 w 2070428"/>
              <a:gd name="connsiteY367" fmla="*/ 963811 h 2231790"/>
              <a:gd name="connsiteX368" fmla="*/ 932180 w 2070428"/>
              <a:gd name="connsiteY368" fmla="*/ 980490 h 2231790"/>
              <a:gd name="connsiteX369" fmla="*/ 934720 w 2070428"/>
              <a:gd name="connsiteY369" fmla="*/ 1011582 h 2231790"/>
              <a:gd name="connsiteX370" fmla="*/ 937260 w 2070428"/>
              <a:gd name="connsiteY370" fmla="*/ 1054495 h 2231790"/>
              <a:gd name="connsiteX371" fmla="*/ 939800 w 2070428"/>
              <a:gd name="connsiteY371" fmla="*/ 1105298 h 2231790"/>
              <a:gd name="connsiteX372" fmla="*/ 942340 w 2070428"/>
              <a:gd name="connsiteY372" fmla="*/ 1159088 h 2231790"/>
              <a:gd name="connsiteX373" fmla="*/ 944880 w 2070428"/>
              <a:gd name="connsiteY373" fmla="*/ 1210469 h 2231790"/>
              <a:gd name="connsiteX374" fmla="*/ 947420 w 2070428"/>
              <a:gd name="connsiteY374" fmla="*/ 1254108 h 2231790"/>
              <a:gd name="connsiteX375" fmla="*/ 949960 w 2070428"/>
              <a:gd name="connsiteY375" fmla="*/ 1285291 h 2231790"/>
              <a:gd name="connsiteX376" fmla="*/ 952500 w 2070428"/>
              <a:gd name="connsiteY376" fmla="*/ 1300439 h 2231790"/>
              <a:gd name="connsiteX377" fmla="*/ 955039 w 2070428"/>
              <a:gd name="connsiteY377" fmla="*/ 1297512 h 2231790"/>
              <a:gd name="connsiteX378" fmla="*/ 957579 w 2070428"/>
              <a:gd name="connsiteY378" fmla="*/ 1276264 h 2231790"/>
              <a:gd name="connsiteX379" fmla="*/ 960119 w 2070428"/>
              <a:gd name="connsiteY379" fmla="*/ 1238325 h 2231790"/>
              <a:gd name="connsiteX380" fmla="*/ 962659 w 2070428"/>
              <a:gd name="connsiteY380" fmla="*/ 1187074 h 2231790"/>
              <a:gd name="connsiteX381" fmla="*/ 965199 w 2070428"/>
              <a:gd name="connsiteY381" fmla="*/ 1127337 h 2231790"/>
              <a:gd name="connsiteX382" fmla="*/ 967739 w 2070428"/>
              <a:gd name="connsiteY382" fmla="*/ 1064927 h 2231790"/>
              <a:gd name="connsiteX383" fmla="*/ 970279 w 2070428"/>
              <a:gd name="connsiteY383" fmla="*/ 1006066 h 2231790"/>
              <a:gd name="connsiteX384" fmla="*/ 972819 w 2070428"/>
              <a:gd name="connsiteY384" fmla="*/ 956755 h 2231790"/>
              <a:gd name="connsiteX385" fmla="*/ 975359 w 2070428"/>
              <a:gd name="connsiteY385" fmla="*/ 922156 h 2231790"/>
              <a:gd name="connsiteX386" fmla="*/ 977899 w 2070428"/>
              <a:gd name="connsiteY386" fmla="*/ 906046 h 2231790"/>
              <a:gd name="connsiteX387" fmla="*/ 980439 w 2070428"/>
              <a:gd name="connsiteY387" fmla="*/ 910403 h 2231790"/>
              <a:gd name="connsiteX388" fmla="*/ 982979 w 2070428"/>
              <a:gd name="connsiteY388" fmla="*/ 935171 h 2231790"/>
              <a:gd name="connsiteX389" fmla="*/ 985519 w 2070428"/>
              <a:gd name="connsiteY389" fmla="*/ 978232 h 2231790"/>
              <a:gd name="connsiteX390" fmla="*/ 988059 w 2070428"/>
              <a:gd name="connsiteY390" fmla="*/ 1035587 h 2231790"/>
              <a:gd name="connsiteX391" fmla="*/ 990599 w 2070428"/>
              <a:gd name="connsiteY391" fmla="*/ 1101731 h 2231790"/>
              <a:gd name="connsiteX392" fmla="*/ 993139 w 2070428"/>
              <a:gd name="connsiteY392" fmla="*/ 1170192 h 2231790"/>
              <a:gd name="connsiteX393" fmla="*/ 995679 w 2070428"/>
              <a:gd name="connsiteY393" fmla="*/ 1234172 h 2231790"/>
              <a:gd name="connsiteX394" fmla="*/ 998219 w 2070428"/>
              <a:gd name="connsiteY394" fmla="*/ 1287234 h 2231790"/>
              <a:gd name="connsiteX395" fmla="*/ 1000759 w 2070428"/>
              <a:gd name="connsiteY395" fmla="*/ 1323956 h 2231790"/>
              <a:gd name="connsiteX396" fmla="*/ 1003299 w 2070428"/>
              <a:gd name="connsiteY396" fmla="*/ 1340491 h 2231790"/>
              <a:gd name="connsiteX397" fmla="*/ 1005839 w 2070428"/>
              <a:gd name="connsiteY397" fmla="*/ 1334977 h 2231790"/>
              <a:gd name="connsiteX398" fmla="*/ 1008379 w 2070428"/>
              <a:gd name="connsiteY398" fmla="*/ 1307739 h 2231790"/>
              <a:gd name="connsiteX399" fmla="*/ 1010919 w 2070428"/>
              <a:gd name="connsiteY399" fmla="*/ 1261283 h 2231790"/>
              <a:gd name="connsiteX400" fmla="*/ 1013459 w 2070428"/>
              <a:gd name="connsiteY400" fmla="*/ 1200057 h 2231790"/>
              <a:gd name="connsiteX401" fmla="*/ 1015999 w 2070428"/>
              <a:gd name="connsiteY401" fmla="*/ 1130024 h 2231790"/>
              <a:gd name="connsiteX402" fmla="*/ 1018538 w 2070428"/>
              <a:gd name="connsiteY402" fmla="*/ 1058068 h 2231790"/>
              <a:gd name="connsiteX403" fmla="*/ 1021078 w 2070428"/>
              <a:gd name="connsiteY403" fmla="*/ 991313 h 2231790"/>
              <a:gd name="connsiteX404" fmla="*/ 1023618 w 2070428"/>
              <a:gd name="connsiteY404" fmla="*/ 936402 h 2231790"/>
              <a:gd name="connsiteX405" fmla="*/ 1026158 w 2070428"/>
              <a:gd name="connsiteY405" fmla="*/ 898833 h 2231790"/>
              <a:gd name="connsiteX406" fmla="*/ 1028698 w 2070428"/>
              <a:gd name="connsiteY406" fmla="*/ 882399 h 2231790"/>
              <a:gd name="connsiteX407" fmla="*/ 1031238 w 2070428"/>
              <a:gd name="connsiteY407" fmla="*/ 888802 h 2231790"/>
              <a:gd name="connsiteX408" fmla="*/ 1033778 w 2070428"/>
              <a:gd name="connsiteY408" fmla="*/ 917473 h 2231790"/>
              <a:gd name="connsiteX409" fmla="*/ 1036318 w 2070428"/>
              <a:gd name="connsiteY409" fmla="*/ 965626 h 2231790"/>
              <a:gd name="connsiteX410" fmla="*/ 1038858 w 2070428"/>
              <a:gd name="connsiteY410" fmla="*/ 1028533 h 2231790"/>
              <a:gd name="connsiteX411" fmla="*/ 1041398 w 2070428"/>
              <a:gd name="connsiteY411" fmla="*/ 1099991 h 2231790"/>
              <a:gd name="connsiteX412" fmla="*/ 1043938 w 2070428"/>
              <a:gd name="connsiteY412" fmla="*/ 1172945 h 2231790"/>
              <a:gd name="connsiteX413" fmla="*/ 1046478 w 2070428"/>
              <a:gd name="connsiteY413" fmla="*/ 1240193 h 2231790"/>
              <a:gd name="connsiteX414" fmla="*/ 1049018 w 2070428"/>
              <a:gd name="connsiteY414" fmla="*/ 1295104 h 2231790"/>
              <a:gd name="connsiteX415" fmla="*/ 1051558 w 2070428"/>
              <a:gd name="connsiteY415" fmla="*/ 1332283 h 2231790"/>
              <a:gd name="connsiteX416" fmla="*/ 1054098 w 2070428"/>
              <a:gd name="connsiteY416" fmla="*/ 1348106 h 2231790"/>
              <a:gd name="connsiteX417" fmla="*/ 1056638 w 2070428"/>
              <a:gd name="connsiteY417" fmla="*/ 1341079 h 2231790"/>
              <a:gd name="connsiteX418" fmla="*/ 1059178 w 2070428"/>
              <a:gd name="connsiteY418" fmla="*/ 1311979 h 2231790"/>
              <a:gd name="connsiteX419" fmla="*/ 1061718 w 2070428"/>
              <a:gd name="connsiteY419" fmla="*/ 1263767 h 2231790"/>
              <a:gd name="connsiteX420" fmla="*/ 1064258 w 2070428"/>
              <a:gd name="connsiteY420" fmla="*/ 1201287 h 2231790"/>
              <a:gd name="connsiteX421" fmla="*/ 1066798 w 2070428"/>
              <a:gd name="connsiteY421" fmla="*/ 1130770 h 2231790"/>
              <a:gd name="connsiteX422" fmla="*/ 1069338 w 2070428"/>
              <a:gd name="connsiteY422" fmla="*/ 1059209 h 2231790"/>
              <a:gd name="connsiteX423" fmla="*/ 1071878 w 2070428"/>
              <a:gd name="connsiteY423" fmla="*/ 993652 h 2231790"/>
              <a:gd name="connsiteX424" fmla="*/ 1074418 w 2070428"/>
              <a:gd name="connsiteY424" fmla="*/ 940504 h 2231790"/>
              <a:gd name="connsiteX425" fmla="*/ 1076958 w 2070428"/>
              <a:gd name="connsiteY425" fmla="*/ 904889 h 2231790"/>
              <a:gd name="connsiteX426" fmla="*/ 1079498 w 2070428"/>
              <a:gd name="connsiteY426" fmla="*/ 890155 h 2231790"/>
              <a:gd name="connsiteX427" fmla="*/ 1082038 w 2070428"/>
              <a:gd name="connsiteY427" fmla="*/ 897553 h 2231790"/>
              <a:gd name="connsiteX428" fmla="*/ 1084577 w 2070428"/>
              <a:gd name="connsiteY428" fmla="*/ 926130 h 2231790"/>
              <a:gd name="connsiteX429" fmla="*/ 1087117 w 2070428"/>
              <a:gd name="connsiteY429" fmla="*/ 972849 h 2231790"/>
              <a:gd name="connsiteX430" fmla="*/ 1089657 w 2070428"/>
              <a:gd name="connsiteY430" fmla="*/ 1032913 h 2231790"/>
              <a:gd name="connsiteX431" fmla="*/ 1092197 w 2070428"/>
              <a:gd name="connsiteY431" fmla="*/ 1100261 h 2231790"/>
              <a:gd name="connsiteX432" fmla="*/ 1094737 w 2070428"/>
              <a:gd name="connsiteY432" fmla="*/ 1168185 h 2231790"/>
              <a:gd name="connsiteX433" fmla="*/ 1097277 w 2070428"/>
              <a:gd name="connsiteY433" fmla="*/ 1230010 h 2231790"/>
              <a:gd name="connsiteX434" fmla="*/ 1099817 w 2070428"/>
              <a:gd name="connsiteY434" fmla="*/ 1279753 h 2231790"/>
              <a:gd name="connsiteX435" fmla="*/ 1102357 w 2070428"/>
              <a:gd name="connsiteY435" fmla="*/ 1312711 h 2231790"/>
              <a:gd name="connsiteX436" fmla="*/ 1104897 w 2070428"/>
              <a:gd name="connsiteY436" fmla="*/ 1325913 h 2231790"/>
              <a:gd name="connsiteX437" fmla="*/ 1107437 w 2070428"/>
              <a:gd name="connsiteY437" fmla="*/ 1318386 h 2231790"/>
              <a:gd name="connsiteX438" fmla="*/ 1109977 w 2070428"/>
              <a:gd name="connsiteY438" fmla="*/ 1291220 h 2231790"/>
              <a:gd name="connsiteX439" fmla="*/ 1112517 w 2070428"/>
              <a:gd name="connsiteY439" fmla="*/ 1247429 h 2231790"/>
              <a:gd name="connsiteX440" fmla="*/ 1115057 w 2070428"/>
              <a:gd name="connsiteY440" fmla="*/ 1191616 h 2231790"/>
              <a:gd name="connsiteX441" fmla="*/ 1117597 w 2070428"/>
              <a:gd name="connsiteY441" fmla="*/ 1129485 h 2231790"/>
              <a:gd name="connsiteX442" fmla="*/ 1120137 w 2070428"/>
              <a:gd name="connsiteY442" fmla="*/ 1067254 h 2231790"/>
              <a:gd name="connsiteX443" fmla="*/ 1122677 w 2070428"/>
              <a:gd name="connsiteY443" fmla="*/ 1011027 h 2231790"/>
              <a:gd name="connsiteX444" fmla="*/ 1125217 w 2070428"/>
              <a:gd name="connsiteY444" fmla="*/ 966186 h 2231790"/>
              <a:gd name="connsiteX445" fmla="*/ 1127757 w 2070428"/>
              <a:gd name="connsiteY445" fmla="*/ 936871 h 2231790"/>
              <a:gd name="connsiteX446" fmla="*/ 1130297 w 2070428"/>
              <a:gd name="connsiteY446" fmla="*/ 925596 h 2231790"/>
              <a:gd name="connsiteX447" fmla="*/ 1132837 w 2070428"/>
              <a:gd name="connsiteY447" fmla="*/ 933030 h 2231790"/>
              <a:gd name="connsiteX448" fmla="*/ 1135377 w 2070428"/>
              <a:gd name="connsiteY448" fmla="*/ 957978 h 2231790"/>
              <a:gd name="connsiteX449" fmla="*/ 1137917 w 2070428"/>
              <a:gd name="connsiteY449" fmla="*/ 997543 h 2231790"/>
              <a:gd name="connsiteX450" fmla="*/ 1140457 w 2070428"/>
              <a:gd name="connsiteY450" fmla="*/ 1047455 h 2231790"/>
              <a:gd name="connsiteX451" fmla="*/ 1142997 w 2070428"/>
              <a:gd name="connsiteY451" fmla="*/ 1102537 h 2231790"/>
              <a:gd name="connsiteX452" fmla="*/ 1145537 w 2070428"/>
              <a:gd name="connsiteY452" fmla="*/ 1157241 h 2231790"/>
              <a:gd name="connsiteX453" fmla="*/ 1148077 w 2070428"/>
              <a:gd name="connsiteY453" fmla="*/ 1206216 h 2231790"/>
              <a:gd name="connsiteX454" fmla="*/ 1150616 w 2070428"/>
              <a:gd name="connsiteY454" fmla="*/ 1244836 h 2231790"/>
              <a:gd name="connsiteX455" fmla="*/ 1153156 w 2070428"/>
              <a:gd name="connsiteY455" fmla="*/ 1269640 h 2231790"/>
              <a:gd name="connsiteX456" fmla="*/ 1155696 w 2070428"/>
              <a:gd name="connsiteY456" fmla="*/ 1278649 h 2231790"/>
              <a:gd name="connsiteX457" fmla="*/ 1158236 w 2070428"/>
              <a:gd name="connsiteY457" fmla="*/ 1271513 h 2231790"/>
              <a:gd name="connsiteX458" fmla="*/ 1160776 w 2070428"/>
              <a:gd name="connsiteY458" fmla="*/ 1249494 h 2231790"/>
              <a:gd name="connsiteX459" fmla="*/ 1163316 w 2070428"/>
              <a:gd name="connsiteY459" fmla="*/ 1215290 h 2231790"/>
              <a:gd name="connsiteX460" fmla="*/ 1165856 w 2070428"/>
              <a:gd name="connsiteY460" fmla="*/ 1172714 h 2231790"/>
              <a:gd name="connsiteX461" fmla="*/ 1168396 w 2070428"/>
              <a:gd name="connsiteY461" fmla="*/ 1126267 h 2231790"/>
              <a:gd name="connsiteX462" fmla="*/ 1170936 w 2070428"/>
              <a:gd name="connsiteY462" fmla="*/ 1080667 h 2231790"/>
              <a:gd name="connsiteX463" fmla="*/ 1173476 w 2070428"/>
              <a:gd name="connsiteY463" fmla="*/ 1040360 h 2231790"/>
              <a:gd name="connsiteX464" fmla="*/ 1176016 w 2070428"/>
              <a:gd name="connsiteY464" fmla="*/ 1009083 h 2231790"/>
              <a:gd name="connsiteX465" fmla="*/ 1178556 w 2070428"/>
              <a:gd name="connsiteY465" fmla="*/ 989516 h 2231790"/>
              <a:gd name="connsiteX466" fmla="*/ 1181096 w 2070428"/>
              <a:gd name="connsiteY466" fmla="*/ 983052 h 2231790"/>
              <a:gd name="connsiteX467" fmla="*/ 1183636 w 2070428"/>
              <a:gd name="connsiteY467" fmla="*/ 989709 h 2231790"/>
              <a:gd name="connsiteX468" fmla="*/ 1186176 w 2070428"/>
              <a:gd name="connsiteY468" fmla="*/ 1008192 h 2231790"/>
              <a:gd name="connsiteX469" fmla="*/ 1188716 w 2070428"/>
              <a:gd name="connsiteY469" fmla="*/ 1036079 h 2231790"/>
              <a:gd name="connsiteX470" fmla="*/ 1191256 w 2070428"/>
              <a:gd name="connsiteY470" fmla="*/ 1070123 h 2231790"/>
              <a:gd name="connsiteX471" fmla="*/ 1193796 w 2070428"/>
              <a:gd name="connsiteY471" fmla="*/ 1106622 h 2231790"/>
              <a:gd name="connsiteX472" fmla="*/ 1196336 w 2070428"/>
              <a:gd name="connsiteY472" fmla="*/ 1141825 h 2231790"/>
              <a:gd name="connsiteX473" fmla="*/ 1198876 w 2070428"/>
              <a:gd name="connsiteY473" fmla="*/ 1172314 h 2231790"/>
              <a:gd name="connsiteX474" fmla="*/ 1201416 w 2070428"/>
              <a:gd name="connsiteY474" fmla="*/ 1195347 h 2231790"/>
              <a:gd name="connsiteX475" fmla="*/ 1203956 w 2070428"/>
              <a:gd name="connsiteY475" fmla="*/ 1209101 h 2231790"/>
              <a:gd name="connsiteX476" fmla="*/ 1206496 w 2070428"/>
              <a:gd name="connsiteY476" fmla="*/ 1212810 h 2231790"/>
              <a:gd name="connsiteX477" fmla="*/ 1209036 w 2070428"/>
              <a:gd name="connsiteY477" fmla="*/ 1206790 h 2231790"/>
              <a:gd name="connsiteX478" fmla="*/ 1211576 w 2070428"/>
              <a:gd name="connsiteY478" fmla="*/ 1192335 h 2231790"/>
              <a:gd name="connsiteX479" fmla="*/ 1214116 w 2070428"/>
              <a:gd name="connsiteY479" fmla="*/ 1171524 h 2231790"/>
              <a:gd name="connsiteX480" fmla="*/ 1216655 w 2070428"/>
              <a:gd name="connsiteY480" fmla="*/ 1146951 h 2231790"/>
              <a:gd name="connsiteX481" fmla="*/ 1219195 w 2070428"/>
              <a:gd name="connsiteY481" fmla="*/ 1121413 h 2231790"/>
              <a:gd name="connsiteX482" fmla="*/ 1221735 w 2070428"/>
              <a:gd name="connsiteY482" fmla="*/ 1097595 h 2231790"/>
              <a:gd name="connsiteX483" fmla="*/ 1224275 w 2070428"/>
              <a:gd name="connsiteY483" fmla="*/ 1077788 h 2231790"/>
              <a:gd name="connsiteX484" fmla="*/ 1226815 w 2070428"/>
              <a:gd name="connsiteY484" fmla="*/ 1063663 h 2231790"/>
              <a:gd name="connsiteX485" fmla="*/ 1229355 w 2070428"/>
              <a:gd name="connsiteY485" fmla="*/ 1056136 h 2231790"/>
              <a:gd name="connsiteX486" fmla="*/ 1231895 w 2070428"/>
              <a:gd name="connsiteY486" fmla="*/ 1055317 h 2231790"/>
              <a:gd name="connsiteX487" fmla="*/ 1234435 w 2070428"/>
              <a:gd name="connsiteY487" fmla="*/ 1060568 h 2231790"/>
              <a:gd name="connsiteX488" fmla="*/ 1236975 w 2070428"/>
              <a:gd name="connsiteY488" fmla="*/ 1070626 h 2231790"/>
              <a:gd name="connsiteX489" fmla="*/ 1239515 w 2070428"/>
              <a:gd name="connsiteY489" fmla="*/ 1083810 h 2231790"/>
              <a:gd name="connsiteX490" fmla="*/ 1242055 w 2070428"/>
              <a:gd name="connsiteY490" fmla="*/ 1098249 h 2231790"/>
              <a:gd name="connsiteX491" fmla="*/ 1244595 w 2070428"/>
              <a:gd name="connsiteY491" fmla="*/ 1112125 h 2231790"/>
              <a:gd name="connsiteX492" fmla="*/ 1247135 w 2070428"/>
              <a:gd name="connsiteY492" fmla="*/ 1123895 h 2231790"/>
              <a:gd name="connsiteX493" fmla="*/ 1249675 w 2070428"/>
              <a:gd name="connsiteY493" fmla="*/ 1132457 h 2231790"/>
              <a:gd name="connsiteX494" fmla="*/ 1252215 w 2070428"/>
              <a:gd name="connsiteY494" fmla="*/ 1137258 h 2231790"/>
              <a:gd name="connsiteX495" fmla="*/ 1254755 w 2070428"/>
              <a:gd name="connsiteY495" fmla="*/ 1138319 h 2231790"/>
              <a:gd name="connsiteX496" fmla="*/ 1257295 w 2070428"/>
              <a:gd name="connsiteY496" fmla="*/ 1136186 h 2231790"/>
              <a:gd name="connsiteX497" fmla="*/ 1259835 w 2070428"/>
              <a:gd name="connsiteY497" fmla="*/ 1131812 h 2231790"/>
              <a:gd name="connsiteX498" fmla="*/ 1262375 w 2070428"/>
              <a:gd name="connsiteY498" fmla="*/ 1126392 h 2231790"/>
              <a:gd name="connsiteX499" fmla="*/ 1264915 w 2070428"/>
              <a:gd name="connsiteY499" fmla="*/ 1121170 h 2231790"/>
              <a:gd name="connsiteX500" fmla="*/ 1267455 w 2070428"/>
              <a:gd name="connsiteY500" fmla="*/ 1117243 h 2231790"/>
              <a:gd name="connsiteX501" fmla="*/ 2070428 w 2070428"/>
              <a:gd name="connsiteY501" fmla="*/ 1114382 h 223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Lst>
            <a:rect l="l" t="t" r="r" b="b"/>
            <a:pathLst>
              <a:path w="2070428"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cubicBezTo>
                  <a:pt x="49107" y="1068141"/>
                  <a:pt x="49953" y="1091353"/>
                  <a:pt x="50800" y="1114565"/>
                </a:cubicBezTo>
                <a:cubicBezTo>
                  <a:pt x="51646" y="1140207"/>
                  <a:pt x="52493" y="1165848"/>
                  <a:pt x="53339" y="1191490"/>
                </a:cubicBezTo>
                <a:lnTo>
                  <a:pt x="55880" y="1267811"/>
                </a:lnTo>
                <a:cubicBezTo>
                  <a:pt x="56726" y="1290216"/>
                  <a:pt x="57573" y="1312622"/>
                  <a:pt x="58419" y="1335027"/>
                </a:cubicBezTo>
                <a:lnTo>
                  <a:pt x="60960" y="1384963"/>
                </a:lnTo>
                <a:lnTo>
                  <a:pt x="63500" y="1410734"/>
                </a:lnTo>
                <a:lnTo>
                  <a:pt x="66039" y="1407611"/>
                </a:lnTo>
                <a:lnTo>
                  <a:pt x="68580" y="1373708"/>
                </a:lnTo>
                <a:cubicBezTo>
                  <a:pt x="69426" y="1352597"/>
                  <a:pt x="70273" y="1331487"/>
                  <a:pt x="71119" y="1310376"/>
                </a:cubicBezTo>
                <a:cubicBezTo>
                  <a:pt x="71966" y="1281005"/>
                  <a:pt x="72812" y="1251633"/>
                  <a:pt x="73659" y="1222262"/>
                </a:cubicBezTo>
                <a:lnTo>
                  <a:pt x="76200" y="1117006"/>
                </a:lnTo>
                <a:cubicBezTo>
                  <a:pt x="77046" y="1079532"/>
                  <a:pt x="77893" y="1042058"/>
                  <a:pt x="78739" y="1004584"/>
                </a:cubicBezTo>
                <a:lnTo>
                  <a:pt x="81280" y="896360"/>
                </a:lnTo>
                <a:cubicBezTo>
                  <a:pt x="82126" y="865550"/>
                  <a:pt x="82973" y="834741"/>
                  <a:pt x="83819" y="803931"/>
                </a:cubicBezTo>
                <a:cubicBezTo>
                  <a:pt x="84666" y="781917"/>
                  <a:pt x="85512" y="759903"/>
                  <a:pt x="86359" y="737889"/>
                </a:cubicBezTo>
                <a:lnTo>
                  <a:pt x="88900" y="706633"/>
                </a:lnTo>
                <a:lnTo>
                  <a:pt x="91439" y="715350"/>
                </a:lnTo>
                <a:lnTo>
                  <a:pt x="93979" y="765297"/>
                </a:lnTo>
                <a:cubicBezTo>
                  <a:pt x="94826" y="794691"/>
                  <a:pt x="95672" y="824084"/>
                  <a:pt x="96519" y="853478"/>
                </a:cubicBezTo>
                <a:cubicBezTo>
                  <a:pt x="97366" y="893234"/>
                  <a:pt x="98212" y="932989"/>
                  <a:pt x="99059" y="972745"/>
                </a:cubicBezTo>
                <a:lnTo>
                  <a:pt x="101600" y="1112365"/>
                </a:lnTo>
                <a:cubicBezTo>
                  <a:pt x="102446" y="1161236"/>
                  <a:pt x="103293" y="1210107"/>
                  <a:pt x="104139" y="1258978"/>
                </a:cubicBezTo>
                <a:cubicBezTo>
                  <a:pt x="104986" y="1305280"/>
                  <a:pt x="105832" y="1351581"/>
                  <a:pt x="106679" y="1397883"/>
                </a:cubicBezTo>
                <a:cubicBezTo>
                  <a:pt x="107526" y="1436762"/>
                  <a:pt x="108372" y="1475641"/>
                  <a:pt x="109219" y="1514520"/>
                </a:cubicBezTo>
                <a:cubicBezTo>
                  <a:pt x="110066" y="1541677"/>
                  <a:pt x="110912" y="1568833"/>
                  <a:pt x="111759" y="1595990"/>
                </a:cubicBezTo>
                <a:lnTo>
                  <a:pt x="114300" y="1632475"/>
                </a:lnTo>
                <a:lnTo>
                  <a:pt x="116839" y="1618377"/>
                </a:lnTo>
                <a:lnTo>
                  <a:pt x="119379" y="1553071"/>
                </a:lnTo>
                <a:cubicBezTo>
                  <a:pt x="120226" y="1515766"/>
                  <a:pt x="121072" y="1478462"/>
                  <a:pt x="121919" y="1441157"/>
                </a:cubicBezTo>
                <a:cubicBezTo>
                  <a:pt x="122766" y="1391500"/>
                  <a:pt x="123612" y="1341843"/>
                  <a:pt x="124459" y="1292186"/>
                </a:cubicBezTo>
                <a:cubicBezTo>
                  <a:pt x="125306" y="1234743"/>
                  <a:pt x="126152" y="1177300"/>
                  <a:pt x="126999" y="1119857"/>
                </a:cubicBezTo>
                <a:cubicBezTo>
                  <a:pt x="127846" y="1060156"/>
                  <a:pt x="128692" y="1000456"/>
                  <a:pt x="129539" y="940755"/>
                </a:cubicBezTo>
                <a:cubicBezTo>
                  <a:pt x="130386" y="884752"/>
                  <a:pt x="131232" y="828750"/>
                  <a:pt x="132079" y="772747"/>
                </a:cubicBezTo>
                <a:cubicBezTo>
                  <a:pt x="132926" y="726229"/>
                  <a:pt x="133772" y="679711"/>
                  <a:pt x="134619" y="633193"/>
                </a:cubicBezTo>
                <a:cubicBezTo>
                  <a:pt x="135466" y="601179"/>
                  <a:pt x="136312" y="569165"/>
                  <a:pt x="137159" y="537151"/>
                </a:cubicBezTo>
                <a:lnTo>
                  <a:pt x="139699" y="495758"/>
                </a:lnTo>
                <a:lnTo>
                  <a:pt x="142239" y="514966"/>
                </a:lnTo>
                <a:cubicBezTo>
                  <a:pt x="143086" y="541568"/>
                  <a:pt x="143932" y="568170"/>
                  <a:pt x="144779" y="594772"/>
                </a:cubicBezTo>
                <a:cubicBezTo>
                  <a:pt x="145626" y="639527"/>
                  <a:pt x="146472" y="684281"/>
                  <a:pt x="147319" y="729036"/>
                </a:cubicBezTo>
                <a:cubicBezTo>
                  <a:pt x="148166" y="787998"/>
                  <a:pt x="149012" y="846959"/>
                  <a:pt x="149859" y="905921"/>
                </a:cubicBezTo>
                <a:cubicBezTo>
                  <a:pt x="150706" y="973590"/>
                  <a:pt x="151552" y="1041260"/>
                  <a:pt x="152399" y="1108929"/>
                </a:cubicBezTo>
                <a:cubicBezTo>
                  <a:pt x="153246" y="1178768"/>
                  <a:pt x="154092" y="1248606"/>
                  <a:pt x="154939" y="1318445"/>
                </a:cubicBezTo>
                <a:cubicBezTo>
                  <a:pt x="155786" y="1383511"/>
                  <a:pt x="156632" y="1448577"/>
                  <a:pt x="157479" y="1513643"/>
                </a:cubicBezTo>
                <a:cubicBezTo>
                  <a:pt x="158326" y="1567282"/>
                  <a:pt x="159172" y="1620920"/>
                  <a:pt x="160019" y="1674559"/>
                </a:cubicBezTo>
                <a:cubicBezTo>
                  <a:pt x="160866" y="1711087"/>
                  <a:pt x="161712" y="1747616"/>
                  <a:pt x="162559" y="1784144"/>
                </a:cubicBezTo>
                <a:lnTo>
                  <a:pt x="165099" y="1830065"/>
                </a:lnTo>
                <a:lnTo>
                  <a:pt x="167639" y="1806072"/>
                </a:lnTo>
                <a:cubicBezTo>
                  <a:pt x="168486" y="1774976"/>
                  <a:pt x="169332" y="1743881"/>
                  <a:pt x="170179" y="1712785"/>
                </a:cubicBezTo>
                <a:cubicBezTo>
                  <a:pt x="171026" y="1661125"/>
                  <a:pt x="171872" y="1609464"/>
                  <a:pt x="172719" y="1557804"/>
                </a:cubicBezTo>
                <a:cubicBezTo>
                  <a:pt x="173566" y="1490239"/>
                  <a:pt x="174412" y="1422673"/>
                  <a:pt x="175259" y="1355108"/>
                </a:cubicBezTo>
                <a:cubicBezTo>
                  <a:pt x="176106" y="1278004"/>
                  <a:pt x="176952" y="1200900"/>
                  <a:pt x="177799" y="1123796"/>
                </a:cubicBezTo>
                <a:cubicBezTo>
                  <a:pt x="178646" y="1044625"/>
                  <a:pt x="179492" y="965455"/>
                  <a:pt x="180339" y="886284"/>
                </a:cubicBezTo>
                <a:cubicBezTo>
                  <a:pt x="181186" y="812896"/>
                  <a:pt x="182032" y="739507"/>
                  <a:pt x="182879" y="666119"/>
                </a:cubicBezTo>
                <a:cubicBezTo>
                  <a:pt x="183726" y="605959"/>
                  <a:pt x="184572" y="545798"/>
                  <a:pt x="185419" y="485638"/>
                </a:cubicBezTo>
                <a:cubicBezTo>
                  <a:pt x="186266" y="444990"/>
                  <a:pt x="187112" y="404341"/>
                  <a:pt x="187959" y="363693"/>
                </a:cubicBezTo>
                <a:lnTo>
                  <a:pt x="190499" y="313682"/>
                </a:lnTo>
                <a:lnTo>
                  <a:pt x="193039" y="342089"/>
                </a:lnTo>
                <a:cubicBezTo>
                  <a:pt x="193886" y="377290"/>
                  <a:pt x="194732" y="412491"/>
                  <a:pt x="195579" y="447692"/>
                </a:cubicBezTo>
                <a:cubicBezTo>
                  <a:pt x="196426" y="505638"/>
                  <a:pt x="197272" y="563584"/>
                  <a:pt x="198119" y="621530"/>
                </a:cubicBezTo>
                <a:cubicBezTo>
                  <a:pt x="198966" y="696904"/>
                  <a:pt x="199812" y="772278"/>
                  <a:pt x="200659" y="847652"/>
                </a:cubicBezTo>
                <a:cubicBezTo>
                  <a:pt x="201506" y="933295"/>
                  <a:pt x="202352" y="1018939"/>
                  <a:pt x="203199" y="1104582"/>
                </a:cubicBezTo>
                <a:cubicBezTo>
                  <a:pt x="204046" y="1192176"/>
                  <a:pt x="204892" y="1279770"/>
                  <a:pt x="205739" y="1367364"/>
                </a:cubicBezTo>
                <a:cubicBezTo>
                  <a:pt x="206586" y="1448242"/>
                  <a:pt x="207432" y="1529121"/>
                  <a:pt x="208279" y="1609999"/>
                </a:cubicBezTo>
                <a:cubicBezTo>
                  <a:pt x="209126" y="1676009"/>
                  <a:pt x="209972" y="1742019"/>
                  <a:pt x="210819" y="1808029"/>
                </a:cubicBezTo>
                <a:cubicBezTo>
                  <a:pt x="211666" y="1852356"/>
                  <a:pt x="212512" y="1896682"/>
                  <a:pt x="213359" y="1941009"/>
                </a:cubicBezTo>
                <a:lnTo>
                  <a:pt x="215899" y="1994622"/>
                </a:lnTo>
                <a:lnTo>
                  <a:pt x="218439" y="1962214"/>
                </a:lnTo>
                <a:cubicBezTo>
                  <a:pt x="219286" y="1923337"/>
                  <a:pt x="220132" y="1884461"/>
                  <a:pt x="220979" y="1845584"/>
                </a:cubicBezTo>
                <a:cubicBezTo>
                  <a:pt x="221826" y="1782037"/>
                  <a:pt x="222672" y="1718490"/>
                  <a:pt x="223519" y="1654943"/>
                </a:cubicBezTo>
                <a:cubicBezTo>
                  <a:pt x="224366" y="1572637"/>
                  <a:pt x="225212" y="1490331"/>
                  <a:pt x="226059" y="1408025"/>
                </a:cubicBezTo>
                <a:lnTo>
                  <a:pt x="228600" y="1128434"/>
                </a:lnTo>
                <a:cubicBezTo>
                  <a:pt x="229446" y="1033416"/>
                  <a:pt x="230293" y="938397"/>
                  <a:pt x="231139" y="843379"/>
                </a:cubicBezTo>
                <a:cubicBezTo>
                  <a:pt x="231986" y="755924"/>
                  <a:pt x="232832" y="668469"/>
                  <a:pt x="233679" y="581014"/>
                </a:cubicBezTo>
                <a:cubicBezTo>
                  <a:pt x="234526" y="509891"/>
                  <a:pt x="235372" y="438767"/>
                  <a:pt x="236219" y="367644"/>
                </a:cubicBezTo>
                <a:lnTo>
                  <a:pt x="238760" y="225078"/>
                </a:lnTo>
                <a:lnTo>
                  <a:pt x="241300" y="168398"/>
                </a:lnTo>
                <a:lnTo>
                  <a:pt x="243839" y="204361"/>
                </a:lnTo>
                <a:lnTo>
                  <a:pt x="246380" y="330619"/>
                </a:lnTo>
                <a:cubicBezTo>
                  <a:pt x="247227" y="399025"/>
                  <a:pt x="248073" y="467430"/>
                  <a:pt x="248920" y="535836"/>
                </a:cubicBezTo>
                <a:cubicBezTo>
                  <a:pt x="249767" y="624126"/>
                  <a:pt x="250613" y="712416"/>
                  <a:pt x="251460" y="800706"/>
                </a:cubicBezTo>
                <a:cubicBezTo>
                  <a:pt x="252307" y="900394"/>
                  <a:pt x="253153" y="1000081"/>
                  <a:pt x="254000" y="1099769"/>
                </a:cubicBezTo>
                <a:cubicBezTo>
                  <a:pt x="254847" y="1201137"/>
                  <a:pt x="255693" y="1302504"/>
                  <a:pt x="256540" y="1403872"/>
                </a:cubicBezTo>
                <a:cubicBezTo>
                  <a:pt x="257387" y="1496923"/>
                  <a:pt x="258233" y="1589975"/>
                  <a:pt x="259080" y="1683026"/>
                </a:cubicBezTo>
                <a:cubicBezTo>
                  <a:pt x="259927" y="1758475"/>
                  <a:pt x="260773" y="1833923"/>
                  <a:pt x="261620" y="1909372"/>
                </a:cubicBezTo>
                <a:cubicBezTo>
                  <a:pt x="262467" y="1959573"/>
                  <a:pt x="263313" y="2009773"/>
                  <a:pt x="264160" y="2059974"/>
                </a:cubicBezTo>
                <a:lnTo>
                  <a:pt x="266700" y="2119153"/>
                </a:lnTo>
                <a:lnTo>
                  <a:pt x="269240" y="2080114"/>
                </a:lnTo>
                <a:cubicBezTo>
                  <a:pt x="270087" y="2035315"/>
                  <a:pt x="270933" y="1990515"/>
                  <a:pt x="271780" y="1945716"/>
                </a:cubicBezTo>
                <a:cubicBezTo>
                  <a:pt x="272627" y="1873238"/>
                  <a:pt x="273473" y="1800761"/>
                  <a:pt x="274320" y="1728283"/>
                </a:cubicBezTo>
                <a:cubicBezTo>
                  <a:pt x="275167" y="1635014"/>
                  <a:pt x="276013" y="1541745"/>
                  <a:pt x="276860" y="1448476"/>
                </a:cubicBezTo>
                <a:cubicBezTo>
                  <a:pt x="277707" y="1343422"/>
                  <a:pt x="278553" y="1238369"/>
                  <a:pt x="279400" y="1133315"/>
                </a:cubicBezTo>
                <a:cubicBezTo>
                  <a:pt x="280247" y="1026733"/>
                  <a:pt x="281093" y="920151"/>
                  <a:pt x="281940" y="813569"/>
                </a:cubicBezTo>
                <a:cubicBezTo>
                  <a:pt x="282787" y="715955"/>
                  <a:pt x="283633" y="618342"/>
                  <a:pt x="284480" y="520728"/>
                </a:cubicBezTo>
                <a:cubicBezTo>
                  <a:pt x="285327" y="441784"/>
                  <a:pt x="286173" y="362840"/>
                  <a:pt x="287020" y="283896"/>
                </a:cubicBezTo>
                <a:cubicBezTo>
                  <a:pt x="287867" y="231558"/>
                  <a:pt x="288713" y="179221"/>
                  <a:pt x="289560" y="126883"/>
                </a:cubicBezTo>
                <a:lnTo>
                  <a:pt x="292100" y="65803"/>
                </a:lnTo>
                <a:lnTo>
                  <a:pt x="294640" y="107420"/>
                </a:lnTo>
                <a:cubicBezTo>
                  <a:pt x="295487" y="154414"/>
                  <a:pt x="296333" y="201409"/>
                  <a:pt x="297180" y="248403"/>
                </a:cubicBezTo>
                <a:cubicBezTo>
                  <a:pt x="298027" y="324130"/>
                  <a:pt x="298873" y="399858"/>
                  <a:pt x="299720" y="475585"/>
                </a:cubicBezTo>
                <a:cubicBezTo>
                  <a:pt x="300567" y="572787"/>
                  <a:pt x="301413" y="669989"/>
                  <a:pt x="302260" y="767191"/>
                </a:cubicBezTo>
                <a:cubicBezTo>
                  <a:pt x="303107" y="876440"/>
                  <a:pt x="303953" y="985689"/>
                  <a:pt x="304800" y="1094938"/>
                </a:cubicBezTo>
                <a:cubicBezTo>
                  <a:pt x="305647" y="1205555"/>
                  <a:pt x="306493" y="1316173"/>
                  <a:pt x="307340" y="1426790"/>
                </a:cubicBezTo>
                <a:cubicBezTo>
                  <a:pt x="308187" y="1527893"/>
                  <a:pt x="309033" y="1628997"/>
                  <a:pt x="309880" y="1730100"/>
                </a:cubicBezTo>
                <a:cubicBezTo>
                  <a:pt x="310727" y="1811680"/>
                  <a:pt x="311573" y="1893259"/>
                  <a:pt x="312420" y="1974839"/>
                </a:cubicBezTo>
                <a:cubicBezTo>
                  <a:pt x="313267" y="2028752"/>
                  <a:pt x="314113" y="2082666"/>
                  <a:pt x="314960" y="2136579"/>
                </a:cubicBezTo>
                <a:cubicBezTo>
                  <a:pt x="315807" y="2157366"/>
                  <a:pt x="316653" y="2178154"/>
                  <a:pt x="317500" y="2198941"/>
                </a:cubicBezTo>
                <a:lnTo>
                  <a:pt x="320040" y="2155259"/>
                </a:lnTo>
                <a:cubicBezTo>
                  <a:pt x="320887" y="2106603"/>
                  <a:pt x="321733" y="2057946"/>
                  <a:pt x="322580" y="2009290"/>
                </a:cubicBezTo>
                <a:cubicBezTo>
                  <a:pt x="323427" y="1931158"/>
                  <a:pt x="324273" y="1853025"/>
                  <a:pt x="325120" y="1774893"/>
                </a:cubicBezTo>
                <a:cubicBezTo>
                  <a:pt x="325967" y="1674833"/>
                  <a:pt x="326813" y="1574772"/>
                  <a:pt x="327660" y="1474712"/>
                </a:cubicBezTo>
                <a:cubicBezTo>
                  <a:pt x="328507" y="1362466"/>
                  <a:pt x="329353" y="1250221"/>
                  <a:pt x="330200" y="1137975"/>
                </a:cubicBezTo>
                <a:cubicBezTo>
                  <a:pt x="331047" y="1024530"/>
                  <a:pt x="331893" y="911084"/>
                  <a:pt x="332740" y="797639"/>
                </a:cubicBezTo>
                <a:cubicBezTo>
                  <a:pt x="333587" y="694142"/>
                  <a:pt x="334433" y="590646"/>
                  <a:pt x="335280" y="487149"/>
                </a:cubicBezTo>
                <a:cubicBezTo>
                  <a:pt x="336127" y="403812"/>
                  <a:pt x="336973" y="320474"/>
                  <a:pt x="337820" y="237137"/>
                </a:cubicBezTo>
                <a:cubicBezTo>
                  <a:pt x="338667" y="182221"/>
                  <a:pt x="339513" y="127304"/>
                  <a:pt x="340360" y="72388"/>
                </a:cubicBezTo>
                <a:lnTo>
                  <a:pt x="342900" y="9374"/>
                </a:lnTo>
                <a:lnTo>
                  <a:pt x="345440" y="54600"/>
                </a:lnTo>
                <a:cubicBezTo>
                  <a:pt x="346287" y="104378"/>
                  <a:pt x="347133" y="154156"/>
                  <a:pt x="347980" y="203934"/>
                </a:cubicBezTo>
                <a:cubicBezTo>
                  <a:pt x="348827" y="283616"/>
                  <a:pt x="349673" y="363297"/>
                  <a:pt x="350520" y="442979"/>
                </a:cubicBezTo>
                <a:cubicBezTo>
                  <a:pt x="351367" y="544811"/>
                  <a:pt x="352213" y="646644"/>
                  <a:pt x="353060" y="748476"/>
                </a:cubicBezTo>
                <a:cubicBezTo>
                  <a:pt x="353907" y="862506"/>
                  <a:pt x="354753" y="976537"/>
                  <a:pt x="355600" y="1090567"/>
                </a:cubicBezTo>
                <a:cubicBezTo>
                  <a:pt x="356447" y="1205622"/>
                  <a:pt x="357293" y="1320678"/>
                  <a:pt x="358140" y="1435733"/>
                </a:cubicBezTo>
                <a:cubicBezTo>
                  <a:pt x="358987" y="1540519"/>
                  <a:pt x="359833" y="1645304"/>
                  <a:pt x="360680" y="1750090"/>
                </a:cubicBezTo>
                <a:cubicBezTo>
                  <a:pt x="361527" y="1834302"/>
                  <a:pt x="362373" y="1918513"/>
                  <a:pt x="363220" y="2002725"/>
                </a:cubicBezTo>
                <a:cubicBezTo>
                  <a:pt x="364067" y="2058069"/>
                  <a:pt x="364913" y="2113413"/>
                  <a:pt x="365760" y="2168757"/>
                </a:cubicBezTo>
                <a:lnTo>
                  <a:pt x="368300" y="2231789"/>
                </a:lnTo>
                <a:lnTo>
                  <a:pt x="370840" y="2185538"/>
                </a:lnTo>
                <a:cubicBezTo>
                  <a:pt x="371687" y="2135179"/>
                  <a:pt x="372533" y="2084820"/>
                  <a:pt x="373380" y="2034461"/>
                </a:cubicBezTo>
                <a:cubicBezTo>
                  <a:pt x="374227" y="1954084"/>
                  <a:pt x="375073" y="1873707"/>
                  <a:pt x="375920" y="1793330"/>
                </a:cubicBezTo>
                <a:cubicBezTo>
                  <a:pt x="376767" y="1690810"/>
                  <a:pt x="377613" y="1588290"/>
                  <a:pt x="378460" y="1485770"/>
                </a:cubicBezTo>
                <a:cubicBezTo>
                  <a:pt x="379307" y="1371162"/>
                  <a:pt x="380153" y="1256553"/>
                  <a:pt x="381000" y="1141945"/>
                </a:cubicBezTo>
                <a:cubicBezTo>
                  <a:pt x="381847" y="1026491"/>
                  <a:pt x="382693" y="911037"/>
                  <a:pt x="383540" y="795583"/>
                </a:cubicBezTo>
                <a:cubicBezTo>
                  <a:pt x="384387" y="690607"/>
                  <a:pt x="385233" y="585630"/>
                  <a:pt x="386080" y="480654"/>
                </a:cubicBezTo>
                <a:cubicBezTo>
                  <a:pt x="386927" y="396444"/>
                  <a:pt x="387773" y="312235"/>
                  <a:pt x="388620" y="228025"/>
                </a:cubicBezTo>
                <a:cubicBezTo>
                  <a:pt x="389467" y="172824"/>
                  <a:pt x="390313" y="117622"/>
                  <a:pt x="391160" y="62421"/>
                </a:cubicBezTo>
                <a:lnTo>
                  <a:pt x="393700" y="0"/>
                </a:lnTo>
                <a:lnTo>
                  <a:pt x="396240" y="46764"/>
                </a:lnTo>
                <a:cubicBezTo>
                  <a:pt x="397087" y="97171"/>
                  <a:pt x="397933" y="147577"/>
                  <a:pt x="398780" y="197984"/>
                </a:cubicBezTo>
                <a:cubicBezTo>
                  <a:pt x="399627" y="278215"/>
                  <a:pt x="400473" y="358447"/>
                  <a:pt x="401320" y="438678"/>
                </a:cubicBezTo>
                <a:cubicBezTo>
                  <a:pt x="402167" y="540820"/>
                  <a:pt x="403013" y="642961"/>
                  <a:pt x="403860" y="745103"/>
                </a:cubicBezTo>
                <a:cubicBezTo>
                  <a:pt x="404707" y="859103"/>
                  <a:pt x="405553" y="973104"/>
                  <a:pt x="406400" y="1087104"/>
                </a:cubicBezTo>
                <a:cubicBezTo>
                  <a:pt x="407247" y="1201768"/>
                  <a:pt x="408093" y="1316431"/>
                  <a:pt x="408940" y="1431095"/>
                </a:cubicBezTo>
                <a:cubicBezTo>
                  <a:pt x="409787" y="1535187"/>
                  <a:pt x="410633" y="1639278"/>
                  <a:pt x="411480" y="1743370"/>
                </a:cubicBezTo>
                <a:cubicBezTo>
                  <a:pt x="412327" y="1826720"/>
                  <a:pt x="413173" y="1910069"/>
                  <a:pt x="414020" y="1993419"/>
                </a:cubicBezTo>
                <a:cubicBezTo>
                  <a:pt x="414867" y="2047920"/>
                  <a:pt x="415713" y="2102421"/>
                  <a:pt x="416560" y="2156922"/>
                </a:cubicBezTo>
                <a:lnTo>
                  <a:pt x="419100" y="2218119"/>
                </a:lnTo>
                <a:lnTo>
                  <a:pt x="421640" y="2171341"/>
                </a:lnTo>
                <a:cubicBezTo>
                  <a:pt x="422487" y="2121405"/>
                  <a:pt x="423333" y="2071468"/>
                  <a:pt x="424180" y="2021532"/>
                </a:cubicBezTo>
                <a:cubicBezTo>
                  <a:pt x="425027" y="1942263"/>
                  <a:pt x="425873" y="1862995"/>
                  <a:pt x="426720" y="1783726"/>
                </a:cubicBezTo>
                <a:cubicBezTo>
                  <a:pt x="427567" y="1682997"/>
                  <a:pt x="428413" y="1582268"/>
                  <a:pt x="429260" y="1481539"/>
                </a:cubicBezTo>
                <a:cubicBezTo>
                  <a:pt x="430107" y="1369295"/>
                  <a:pt x="430953" y="1257051"/>
                  <a:pt x="431800" y="1144807"/>
                </a:cubicBezTo>
                <a:cubicBezTo>
                  <a:pt x="432647" y="1032083"/>
                  <a:pt x="433493" y="919359"/>
                  <a:pt x="434340" y="806635"/>
                </a:cubicBezTo>
                <a:cubicBezTo>
                  <a:pt x="435187" y="704467"/>
                  <a:pt x="436033" y="602298"/>
                  <a:pt x="436880" y="500130"/>
                </a:cubicBezTo>
                <a:cubicBezTo>
                  <a:pt x="437727" y="418467"/>
                  <a:pt x="438573" y="336805"/>
                  <a:pt x="439420" y="255142"/>
                </a:cubicBezTo>
                <a:cubicBezTo>
                  <a:pt x="440267" y="201878"/>
                  <a:pt x="441113" y="148615"/>
                  <a:pt x="441960" y="95351"/>
                </a:cubicBezTo>
                <a:lnTo>
                  <a:pt x="444500" y="35968"/>
                </a:lnTo>
                <a:lnTo>
                  <a:pt x="447040" y="82282"/>
                </a:lnTo>
                <a:cubicBezTo>
                  <a:pt x="447887" y="131252"/>
                  <a:pt x="448733" y="180221"/>
                  <a:pt x="449580" y="229191"/>
                </a:cubicBezTo>
                <a:cubicBezTo>
                  <a:pt x="450427" y="306715"/>
                  <a:pt x="451273" y="384238"/>
                  <a:pt x="452120" y="461762"/>
                </a:cubicBezTo>
                <a:cubicBezTo>
                  <a:pt x="452967" y="560091"/>
                  <a:pt x="453813" y="658420"/>
                  <a:pt x="454660" y="756749"/>
                </a:cubicBezTo>
                <a:cubicBezTo>
                  <a:pt x="455507" y="866141"/>
                  <a:pt x="456353" y="975534"/>
                  <a:pt x="457200" y="1084926"/>
                </a:cubicBezTo>
                <a:cubicBezTo>
                  <a:pt x="458047" y="1194615"/>
                  <a:pt x="458893" y="1304304"/>
                  <a:pt x="459740" y="1413993"/>
                </a:cubicBezTo>
                <a:cubicBezTo>
                  <a:pt x="460587" y="1513251"/>
                  <a:pt x="461433" y="1612508"/>
                  <a:pt x="462280" y="1711766"/>
                </a:cubicBezTo>
                <a:cubicBezTo>
                  <a:pt x="463127" y="1790956"/>
                  <a:pt x="463973" y="1870147"/>
                  <a:pt x="464820" y="1949337"/>
                </a:cubicBezTo>
                <a:cubicBezTo>
                  <a:pt x="465667" y="2000855"/>
                  <a:pt x="466513" y="2052372"/>
                  <a:pt x="467360" y="2103890"/>
                </a:cubicBezTo>
                <a:lnTo>
                  <a:pt x="469900" y="2160901"/>
                </a:lnTo>
                <a:lnTo>
                  <a:pt x="472440" y="2115504"/>
                </a:lnTo>
                <a:cubicBezTo>
                  <a:pt x="473287" y="2067969"/>
                  <a:pt x="474133" y="2020434"/>
                  <a:pt x="474980" y="1972899"/>
                </a:cubicBezTo>
                <a:cubicBezTo>
                  <a:pt x="475827" y="1897856"/>
                  <a:pt x="476673" y="1822814"/>
                  <a:pt x="477520" y="1747771"/>
                </a:cubicBezTo>
                <a:lnTo>
                  <a:pt x="480061" y="1462771"/>
                </a:lnTo>
                <a:cubicBezTo>
                  <a:pt x="480907" y="1357258"/>
                  <a:pt x="481754" y="1251745"/>
                  <a:pt x="482600" y="1146232"/>
                </a:cubicBezTo>
                <a:cubicBezTo>
                  <a:pt x="483447" y="1040603"/>
                  <a:pt x="484293" y="934974"/>
                  <a:pt x="485140" y="829345"/>
                </a:cubicBezTo>
                <a:cubicBezTo>
                  <a:pt x="485987" y="733921"/>
                  <a:pt x="486833" y="638498"/>
                  <a:pt x="487680" y="543074"/>
                </a:cubicBezTo>
                <a:cubicBezTo>
                  <a:pt x="488527" y="467089"/>
                  <a:pt x="489373" y="391104"/>
                  <a:pt x="490220" y="315119"/>
                </a:cubicBezTo>
                <a:lnTo>
                  <a:pt x="492761" y="167225"/>
                </a:lnTo>
                <a:lnTo>
                  <a:pt x="495300" y="113105"/>
                </a:lnTo>
                <a:lnTo>
                  <a:pt x="497840" y="157165"/>
                </a:lnTo>
                <a:lnTo>
                  <a:pt x="500381" y="294162"/>
                </a:lnTo>
                <a:cubicBezTo>
                  <a:pt x="501228" y="366043"/>
                  <a:pt x="502074" y="437923"/>
                  <a:pt x="502921" y="509804"/>
                </a:cubicBezTo>
                <a:cubicBezTo>
                  <a:pt x="503768" y="600618"/>
                  <a:pt x="504614" y="691432"/>
                  <a:pt x="505461" y="782246"/>
                </a:cubicBezTo>
                <a:cubicBezTo>
                  <a:pt x="506307" y="882933"/>
                  <a:pt x="507154" y="983619"/>
                  <a:pt x="508000" y="1084306"/>
                </a:cubicBezTo>
                <a:cubicBezTo>
                  <a:pt x="508847" y="1184932"/>
                  <a:pt x="509693" y="1285558"/>
                  <a:pt x="510540" y="1386184"/>
                </a:cubicBezTo>
                <a:lnTo>
                  <a:pt x="513081" y="1658411"/>
                </a:lnTo>
                <a:cubicBezTo>
                  <a:pt x="513928" y="1730521"/>
                  <a:pt x="514774" y="1802630"/>
                  <a:pt x="515621" y="1874740"/>
                </a:cubicBezTo>
                <a:cubicBezTo>
                  <a:pt x="516468" y="1921386"/>
                  <a:pt x="517314" y="1968032"/>
                  <a:pt x="518161" y="2014678"/>
                </a:cubicBezTo>
                <a:lnTo>
                  <a:pt x="520701" y="2065436"/>
                </a:lnTo>
                <a:lnTo>
                  <a:pt x="523241" y="2023097"/>
                </a:lnTo>
                <a:cubicBezTo>
                  <a:pt x="524088" y="1979696"/>
                  <a:pt x="524934" y="1936294"/>
                  <a:pt x="525781" y="1892893"/>
                </a:cubicBezTo>
                <a:cubicBezTo>
                  <a:pt x="526628" y="1824792"/>
                  <a:pt x="527474" y="1756690"/>
                  <a:pt x="528321" y="1688589"/>
                </a:cubicBezTo>
                <a:cubicBezTo>
                  <a:pt x="529168" y="1602736"/>
                  <a:pt x="530014" y="1516884"/>
                  <a:pt x="530861" y="1431031"/>
                </a:cubicBezTo>
                <a:cubicBezTo>
                  <a:pt x="531708" y="1336024"/>
                  <a:pt x="532554" y="1241018"/>
                  <a:pt x="533401" y="1146011"/>
                </a:cubicBezTo>
                <a:cubicBezTo>
                  <a:pt x="534248" y="1051236"/>
                  <a:pt x="535094" y="956462"/>
                  <a:pt x="535941" y="861687"/>
                </a:cubicBezTo>
                <a:cubicBezTo>
                  <a:pt x="536788" y="776385"/>
                  <a:pt x="537634" y="691083"/>
                  <a:pt x="538481" y="605781"/>
                </a:cubicBezTo>
                <a:cubicBezTo>
                  <a:pt x="539328" y="538147"/>
                  <a:pt x="540174" y="470513"/>
                  <a:pt x="541021" y="402879"/>
                </a:cubicBezTo>
                <a:cubicBezTo>
                  <a:pt x="541868" y="359270"/>
                  <a:pt x="542714" y="315662"/>
                  <a:pt x="543561" y="272053"/>
                </a:cubicBezTo>
                <a:lnTo>
                  <a:pt x="546101" y="225072"/>
                </a:lnTo>
                <a:lnTo>
                  <a:pt x="548641" y="265346"/>
                </a:lnTo>
                <a:cubicBezTo>
                  <a:pt x="549488" y="306132"/>
                  <a:pt x="550334" y="346919"/>
                  <a:pt x="551181" y="387705"/>
                </a:cubicBezTo>
                <a:cubicBezTo>
                  <a:pt x="552028" y="451481"/>
                  <a:pt x="552874" y="515256"/>
                  <a:pt x="553721" y="579032"/>
                </a:cubicBezTo>
                <a:cubicBezTo>
                  <a:pt x="554568" y="659240"/>
                  <a:pt x="555414" y="739448"/>
                  <a:pt x="556261" y="819656"/>
                </a:cubicBezTo>
                <a:cubicBezTo>
                  <a:pt x="557108" y="908232"/>
                  <a:pt x="557954" y="996807"/>
                  <a:pt x="558801" y="1085383"/>
                </a:cubicBezTo>
                <a:cubicBezTo>
                  <a:pt x="559648" y="1173564"/>
                  <a:pt x="560494" y="1261746"/>
                  <a:pt x="561341" y="1349927"/>
                </a:cubicBezTo>
                <a:cubicBezTo>
                  <a:pt x="562188" y="1429125"/>
                  <a:pt x="563034" y="1508324"/>
                  <a:pt x="563881" y="1587522"/>
                </a:cubicBezTo>
                <a:cubicBezTo>
                  <a:pt x="564728" y="1650159"/>
                  <a:pt x="565574" y="1712797"/>
                  <a:pt x="566421" y="1775434"/>
                </a:cubicBezTo>
                <a:cubicBezTo>
                  <a:pt x="567268" y="1815672"/>
                  <a:pt x="568114" y="1855910"/>
                  <a:pt x="568961" y="1896148"/>
                </a:cubicBezTo>
                <a:lnTo>
                  <a:pt x="571501" y="1938994"/>
                </a:lnTo>
                <a:lnTo>
                  <a:pt x="574041" y="1901088"/>
                </a:lnTo>
                <a:cubicBezTo>
                  <a:pt x="574888" y="1863219"/>
                  <a:pt x="575734" y="1825350"/>
                  <a:pt x="576581" y="1787481"/>
                </a:cubicBezTo>
                <a:cubicBezTo>
                  <a:pt x="577428" y="1728500"/>
                  <a:pt x="578274" y="1669520"/>
                  <a:pt x="579121" y="1610539"/>
                </a:cubicBezTo>
                <a:cubicBezTo>
                  <a:pt x="579968" y="1536559"/>
                  <a:pt x="580814" y="1462580"/>
                  <a:pt x="581661" y="1388600"/>
                </a:cubicBezTo>
                <a:cubicBezTo>
                  <a:pt x="582508" y="1307093"/>
                  <a:pt x="583354" y="1225586"/>
                  <a:pt x="584201" y="1144079"/>
                </a:cubicBezTo>
                <a:cubicBezTo>
                  <a:pt x="585048" y="1063120"/>
                  <a:pt x="585894" y="982160"/>
                  <a:pt x="586741" y="901201"/>
                </a:cubicBezTo>
                <a:cubicBezTo>
                  <a:pt x="587588" y="828665"/>
                  <a:pt x="588434" y="756129"/>
                  <a:pt x="589281" y="683593"/>
                </a:cubicBezTo>
                <a:cubicBezTo>
                  <a:pt x="590128" y="626389"/>
                  <a:pt x="590974" y="569184"/>
                  <a:pt x="591821" y="511980"/>
                </a:cubicBezTo>
                <a:cubicBezTo>
                  <a:pt x="592668" y="475390"/>
                  <a:pt x="593514" y="438799"/>
                  <a:pt x="594361" y="402209"/>
                </a:cubicBezTo>
                <a:lnTo>
                  <a:pt x="596901" y="363789"/>
                </a:lnTo>
                <a:lnTo>
                  <a:pt x="599441" y="399073"/>
                </a:lnTo>
                <a:cubicBezTo>
                  <a:pt x="600288" y="433773"/>
                  <a:pt x="601134" y="468472"/>
                  <a:pt x="601981" y="503172"/>
                </a:cubicBezTo>
                <a:cubicBezTo>
                  <a:pt x="602828" y="556972"/>
                  <a:pt x="603674" y="610772"/>
                  <a:pt x="604521" y="664572"/>
                </a:cubicBezTo>
                <a:cubicBezTo>
                  <a:pt x="605368" y="731845"/>
                  <a:pt x="606214" y="799119"/>
                  <a:pt x="607061" y="866392"/>
                </a:cubicBezTo>
                <a:cubicBezTo>
                  <a:pt x="607908" y="940311"/>
                  <a:pt x="608754" y="1014230"/>
                  <a:pt x="609601" y="1088149"/>
                </a:cubicBezTo>
                <a:cubicBezTo>
                  <a:pt x="610448" y="1161379"/>
                  <a:pt x="611294" y="1234608"/>
                  <a:pt x="612141" y="1307838"/>
                </a:cubicBezTo>
                <a:cubicBezTo>
                  <a:pt x="612988" y="1373265"/>
                  <a:pt x="613834" y="1438691"/>
                  <a:pt x="614681" y="1504118"/>
                </a:cubicBezTo>
                <a:cubicBezTo>
                  <a:pt x="615528" y="1555542"/>
                  <a:pt x="616374" y="1606967"/>
                  <a:pt x="617221" y="1658391"/>
                </a:cubicBezTo>
                <a:cubicBezTo>
                  <a:pt x="618068" y="1691116"/>
                  <a:pt x="618914" y="1723840"/>
                  <a:pt x="619761" y="1756565"/>
                </a:cubicBezTo>
                <a:lnTo>
                  <a:pt x="622301" y="1790339"/>
                </a:lnTo>
                <a:lnTo>
                  <a:pt x="624841" y="1757885"/>
                </a:lnTo>
                <a:cubicBezTo>
                  <a:pt x="625688" y="1726552"/>
                  <a:pt x="626534" y="1695219"/>
                  <a:pt x="627381" y="1663886"/>
                </a:cubicBezTo>
                <a:cubicBezTo>
                  <a:pt x="628228" y="1615567"/>
                  <a:pt x="629074" y="1567249"/>
                  <a:pt x="629921" y="1518930"/>
                </a:cubicBezTo>
                <a:cubicBezTo>
                  <a:pt x="630768" y="1458730"/>
                  <a:pt x="631614" y="1398531"/>
                  <a:pt x="632461" y="1338331"/>
                </a:cubicBezTo>
                <a:cubicBezTo>
                  <a:pt x="633308" y="1272394"/>
                  <a:pt x="634154" y="1206456"/>
                  <a:pt x="635001" y="1140519"/>
                </a:cubicBezTo>
                <a:cubicBezTo>
                  <a:pt x="635848" y="1075401"/>
                  <a:pt x="636694" y="1010282"/>
                  <a:pt x="637541" y="945164"/>
                </a:cubicBezTo>
                <a:cubicBezTo>
                  <a:pt x="638388" y="887179"/>
                  <a:pt x="639234" y="829194"/>
                  <a:pt x="640081" y="771209"/>
                </a:cubicBezTo>
                <a:cubicBezTo>
                  <a:pt x="640928" y="725819"/>
                  <a:pt x="641774" y="680428"/>
                  <a:pt x="642621" y="635038"/>
                </a:cubicBezTo>
                <a:cubicBezTo>
                  <a:pt x="643468" y="606335"/>
                  <a:pt x="644314" y="577631"/>
                  <a:pt x="645161" y="548928"/>
                </a:cubicBezTo>
                <a:lnTo>
                  <a:pt x="647701" y="519952"/>
                </a:lnTo>
                <a:lnTo>
                  <a:pt x="650241" y="549416"/>
                </a:lnTo>
                <a:cubicBezTo>
                  <a:pt x="651088" y="577239"/>
                  <a:pt x="651934" y="605061"/>
                  <a:pt x="652781" y="632884"/>
                </a:cubicBezTo>
                <a:cubicBezTo>
                  <a:pt x="653628" y="675510"/>
                  <a:pt x="654474" y="718136"/>
                  <a:pt x="655321" y="760762"/>
                </a:cubicBezTo>
                <a:cubicBezTo>
                  <a:pt x="656168" y="813635"/>
                  <a:pt x="657014" y="866507"/>
                  <a:pt x="657861" y="919380"/>
                </a:cubicBezTo>
                <a:cubicBezTo>
                  <a:pt x="658708" y="977068"/>
                  <a:pt x="659554" y="1034757"/>
                  <a:pt x="660401" y="1092445"/>
                </a:cubicBezTo>
                <a:cubicBezTo>
                  <a:pt x="661248" y="1149200"/>
                  <a:pt x="662094" y="1205955"/>
                  <a:pt x="662941" y="1262710"/>
                </a:cubicBezTo>
                <a:cubicBezTo>
                  <a:pt x="663788" y="1313039"/>
                  <a:pt x="664634" y="1363368"/>
                  <a:pt x="665481" y="1413697"/>
                </a:cubicBezTo>
                <a:cubicBezTo>
                  <a:pt x="666328" y="1452895"/>
                  <a:pt x="667174" y="1492092"/>
                  <a:pt x="668021" y="1531290"/>
                </a:cubicBezTo>
                <a:cubicBezTo>
                  <a:pt x="668868" y="1555879"/>
                  <a:pt x="669714" y="1580468"/>
                  <a:pt x="670561" y="1605057"/>
                </a:cubicBezTo>
                <a:lnTo>
                  <a:pt x="673101" y="1629160"/>
                </a:lnTo>
                <a:lnTo>
                  <a:pt x="675641" y="1602796"/>
                </a:lnTo>
                <a:cubicBezTo>
                  <a:pt x="676488" y="1578571"/>
                  <a:pt x="677334" y="1554346"/>
                  <a:pt x="678181" y="1530121"/>
                </a:cubicBezTo>
                <a:cubicBezTo>
                  <a:pt x="679028" y="1493310"/>
                  <a:pt x="679874" y="1456498"/>
                  <a:pt x="680721" y="1419687"/>
                </a:cubicBezTo>
                <a:cubicBezTo>
                  <a:pt x="681568" y="1374280"/>
                  <a:pt x="682414" y="1328874"/>
                  <a:pt x="683261" y="1283467"/>
                </a:cubicBezTo>
                <a:cubicBezTo>
                  <a:pt x="684108" y="1234166"/>
                  <a:pt x="684954" y="1184864"/>
                  <a:pt x="685801" y="1135563"/>
                </a:cubicBezTo>
                <a:cubicBezTo>
                  <a:pt x="686648" y="1087294"/>
                  <a:pt x="687494" y="1039025"/>
                  <a:pt x="688341" y="990756"/>
                </a:cubicBezTo>
                <a:cubicBezTo>
                  <a:pt x="689188" y="948179"/>
                  <a:pt x="690034" y="905602"/>
                  <a:pt x="690881" y="863025"/>
                </a:cubicBezTo>
                <a:cubicBezTo>
                  <a:pt x="691728" y="830083"/>
                  <a:pt x="692574" y="797140"/>
                  <a:pt x="693421" y="764198"/>
                </a:cubicBezTo>
                <a:lnTo>
                  <a:pt x="695961" y="702864"/>
                </a:lnTo>
                <a:lnTo>
                  <a:pt x="698501" y="683635"/>
                </a:lnTo>
                <a:lnTo>
                  <a:pt x="701041" y="706836"/>
                </a:lnTo>
                <a:lnTo>
                  <a:pt x="703581" y="768622"/>
                </a:lnTo>
                <a:cubicBezTo>
                  <a:pt x="704428" y="799585"/>
                  <a:pt x="705274" y="830549"/>
                  <a:pt x="706121" y="861512"/>
                </a:cubicBezTo>
                <a:cubicBezTo>
                  <a:pt x="706968" y="899428"/>
                  <a:pt x="707814" y="937343"/>
                  <a:pt x="708661" y="975259"/>
                </a:cubicBezTo>
                <a:cubicBezTo>
                  <a:pt x="709508" y="1016163"/>
                  <a:pt x="710354" y="1057066"/>
                  <a:pt x="711201" y="1097970"/>
                </a:cubicBezTo>
                <a:cubicBezTo>
                  <a:pt x="712048" y="1137759"/>
                  <a:pt x="712894" y="1177549"/>
                  <a:pt x="713741" y="1217338"/>
                </a:cubicBezTo>
                <a:cubicBezTo>
                  <a:pt x="714588" y="1252186"/>
                  <a:pt x="715434" y="1287033"/>
                  <a:pt x="716281" y="1321881"/>
                </a:cubicBezTo>
                <a:cubicBezTo>
                  <a:pt x="717128" y="1348599"/>
                  <a:pt x="717974" y="1375318"/>
                  <a:pt x="718821" y="1402036"/>
                </a:cubicBezTo>
                <a:lnTo>
                  <a:pt x="721361" y="1451037"/>
                </a:lnTo>
                <a:lnTo>
                  <a:pt x="723901" y="1465464"/>
                </a:lnTo>
                <a:lnTo>
                  <a:pt x="726441" y="1445442"/>
                </a:lnTo>
                <a:lnTo>
                  <a:pt x="728981" y="1394479"/>
                </a:lnTo>
                <a:cubicBezTo>
                  <a:pt x="729828" y="1369310"/>
                  <a:pt x="730674" y="1344140"/>
                  <a:pt x="731521" y="1318971"/>
                </a:cubicBezTo>
                <a:cubicBezTo>
                  <a:pt x="732368" y="1288459"/>
                  <a:pt x="733214" y="1257948"/>
                  <a:pt x="734061" y="1227436"/>
                </a:cubicBezTo>
                <a:cubicBezTo>
                  <a:pt x="734908" y="1194816"/>
                  <a:pt x="735754" y="1162195"/>
                  <a:pt x="736601" y="1129575"/>
                </a:cubicBezTo>
                <a:cubicBezTo>
                  <a:pt x="737448" y="1098133"/>
                  <a:pt x="738294" y="1066690"/>
                  <a:pt x="739141" y="1035248"/>
                </a:cubicBezTo>
                <a:cubicBezTo>
                  <a:pt x="739988" y="1007994"/>
                  <a:pt x="740834" y="980740"/>
                  <a:pt x="741681" y="953486"/>
                </a:cubicBezTo>
                <a:lnTo>
                  <a:pt x="744222" y="891630"/>
                </a:lnTo>
                <a:lnTo>
                  <a:pt x="746761" y="854680"/>
                </a:lnTo>
                <a:lnTo>
                  <a:pt x="749301" y="844911"/>
                </a:lnTo>
                <a:lnTo>
                  <a:pt x="751841" y="861784"/>
                </a:lnTo>
                <a:lnTo>
                  <a:pt x="754381" y="902146"/>
                </a:lnTo>
                <a:lnTo>
                  <a:pt x="756922" y="960686"/>
                </a:lnTo>
                <a:cubicBezTo>
                  <a:pt x="757768" y="983987"/>
                  <a:pt x="758615" y="1007289"/>
                  <a:pt x="759461" y="1030590"/>
                </a:cubicBezTo>
                <a:cubicBezTo>
                  <a:pt x="760308" y="1055161"/>
                  <a:pt x="761154" y="1079733"/>
                  <a:pt x="762001" y="1104304"/>
                </a:cubicBez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cubicBezTo>
                  <a:pt x="966046" y="1106534"/>
                  <a:pt x="966892" y="1085730"/>
                  <a:pt x="967739" y="1064927"/>
                </a:cubicBezTo>
                <a:lnTo>
                  <a:pt x="970279" y="1006066"/>
                </a:lnTo>
                <a:lnTo>
                  <a:pt x="972819" y="956755"/>
                </a:lnTo>
                <a:lnTo>
                  <a:pt x="975359" y="922156"/>
                </a:lnTo>
                <a:lnTo>
                  <a:pt x="977899" y="906046"/>
                </a:lnTo>
                <a:lnTo>
                  <a:pt x="980439" y="910403"/>
                </a:lnTo>
                <a:lnTo>
                  <a:pt x="982979" y="935171"/>
                </a:lnTo>
                <a:lnTo>
                  <a:pt x="985519" y="978232"/>
                </a:lnTo>
                <a:lnTo>
                  <a:pt x="988059" y="1035587"/>
                </a:lnTo>
                <a:cubicBezTo>
                  <a:pt x="988906" y="1057635"/>
                  <a:pt x="989752" y="1079683"/>
                  <a:pt x="990599" y="1101731"/>
                </a:cubicBezTo>
                <a:cubicBezTo>
                  <a:pt x="991446" y="1124551"/>
                  <a:pt x="992292" y="1147372"/>
                  <a:pt x="993139" y="1170192"/>
                </a:cubicBezTo>
                <a:lnTo>
                  <a:pt x="995679" y="1234172"/>
                </a:lnTo>
                <a:lnTo>
                  <a:pt x="998219" y="1287234"/>
                </a:lnTo>
                <a:lnTo>
                  <a:pt x="1000759" y="1323956"/>
                </a:lnTo>
                <a:lnTo>
                  <a:pt x="1003299" y="1340491"/>
                </a:lnTo>
                <a:lnTo>
                  <a:pt x="1005839" y="1334977"/>
                </a:lnTo>
                <a:lnTo>
                  <a:pt x="1008379" y="1307739"/>
                </a:lnTo>
                <a:lnTo>
                  <a:pt x="1010919" y="1261283"/>
                </a:lnTo>
                <a:lnTo>
                  <a:pt x="1013459" y="1200057"/>
                </a:lnTo>
                <a:cubicBezTo>
                  <a:pt x="1014306" y="1176713"/>
                  <a:pt x="1015152" y="1153368"/>
                  <a:pt x="1015999" y="1130024"/>
                </a:cubicBezTo>
                <a:cubicBezTo>
                  <a:pt x="1016845" y="1106039"/>
                  <a:pt x="1017692" y="1082053"/>
                  <a:pt x="1018538" y="1058068"/>
                </a:cubicBezTo>
                <a:lnTo>
                  <a:pt x="1021078" y="991313"/>
                </a:lnTo>
                <a:lnTo>
                  <a:pt x="1023618" y="936402"/>
                </a:lnTo>
                <a:lnTo>
                  <a:pt x="1026158" y="898833"/>
                </a:lnTo>
                <a:lnTo>
                  <a:pt x="1028698" y="882399"/>
                </a:lnTo>
                <a:lnTo>
                  <a:pt x="1031238" y="888802"/>
                </a:lnTo>
                <a:lnTo>
                  <a:pt x="1033778" y="917473"/>
                </a:lnTo>
                <a:lnTo>
                  <a:pt x="1036318" y="965626"/>
                </a:lnTo>
                <a:lnTo>
                  <a:pt x="1038858" y="1028533"/>
                </a:lnTo>
                <a:cubicBezTo>
                  <a:pt x="1039705" y="1052352"/>
                  <a:pt x="1040551" y="1076172"/>
                  <a:pt x="1041398" y="1099991"/>
                </a:cubicBezTo>
                <a:cubicBezTo>
                  <a:pt x="1042245" y="1124309"/>
                  <a:pt x="1043091" y="1148627"/>
                  <a:pt x="1043938" y="1172945"/>
                </a:cubicBezTo>
                <a:cubicBezTo>
                  <a:pt x="1044785" y="1195361"/>
                  <a:pt x="1045631" y="1217777"/>
                  <a:pt x="1046478" y="1240193"/>
                </a:cubicBezTo>
                <a:lnTo>
                  <a:pt x="1049018" y="1295104"/>
                </a:lnTo>
                <a:lnTo>
                  <a:pt x="1051558" y="1332283"/>
                </a:lnTo>
                <a:lnTo>
                  <a:pt x="1054098" y="1348106"/>
                </a:lnTo>
                <a:lnTo>
                  <a:pt x="1056638" y="1341079"/>
                </a:lnTo>
                <a:lnTo>
                  <a:pt x="1059178" y="1311979"/>
                </a:lnTo>
                <a:lnTo>
                  <a:pt x="1061718" y="1263767"/>
                </a:lnTo>
                <a:lnTo>
                  <a:pt x="1064258" y="1201287"/>
                </a:lnTo>
                <a:cubicBezTo>
                  <a:pt x="1065105" y="1177781"/>
                  <a:pt x="1065951" y="1154276"/>
                  <a:pt x="1066798" y="1130770"/>
                </a:cubicBezTo>
                <a:cubicBezTo>
                  <a:pt x="1067645" y="1106916"/>
                  <a:pt x="1068491" y="1083063"/>
                  <a:pt x="1069338" y="1059209"/>
                </a:cubicBezTo>
                <a:cubicBezTo>
                  <a:pt x="1070185" y="1037357"/>
                  <a:pt x="1071031" y="1015504"/>
                  <a:pt x="1071878" y="993652"/>
                </a:cubicBezTo>
                <a:lnTo>
                  <a:pt x="1074418" y="940504"/>
                </a:lnTo>
                <a:lnTo>
                  <a:pt x="1076958" y="904889"/>
                </a:lnTo>
                <a:lnTo>
                  <a:pt x="1079498" y="890155"/>
                </a:lnTo>
                <a:lnTo>
                  <a:pt x="1082038" y="897553"/>
                </a:lnTo>
                <a:lnTo>
                  <a:pt x="1084577" y="926130"/>
                </a:lnTo>
                <a:lnTo>
                  <a:pt x="1087117" y="972849"/>
                </a:lnTo>
                <a:lnTo>
                  <a:pt x="1089657" y="1032913"/>
                </a:lnTo>
                <a:cubicBezTo>
                  <a:pt x="1090504" y="1055362"/>
                  <a:pt x="1091350" y="1077812"/>
                  <a:pt x="1092197" y="1100261"/>
                </a:cubicBezTo>
                <a:cubicBezTo>
                  <a:pt x="1093044" y="1122902"/>
                  <a:pt x="1093890" y="1145544"/>
                  <a:pt x="1094737" y="1168185"/>
                </a:cubicBezTo>
                <a:lnTo>
                  <a:pt x="1097277" y="1230010"/>
                </a:lnTo>
                <a:lnTo>
                  <a:pt x="1099817" y="1279753"/>
                </a:lnTo>
                <a:lnTo>
                  <a:pt x="1102357" y="1312711"/>
                </a:lnTo>
                <a:lnTo>
                  <a:pt x="1104897" y="1325913"/>
                </a:lnTo>
                <a:lnTo>
                  <a:pt x="1107437" y="1318386"/>
                </a:lnTo>
                <a:lnTo>
                  <a:pt x="1109977" y="1291220"/>
                </a:lnTo>
                <a:lnTo>
                  <a:pt x="1112517" y="1247429"/>
                </a:lnTo>
                <a:lnTo>
                  <a:pt x="1115057" y="1191616"/>
                </a:lnTo>
                <a:cubicBezTo>
                  <a:pt x="1115904" y="1170906"/>
                  <a:pt x="1116750" y="1150195"/>
                  <a:pt x="1117597" y="1129485"/>
                </a:cubicBez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2070428" y="111438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zh-CN" altLang="en-US">
              <a:solidFill>
                <a:srgbClr val="000000"/>
              </a:solidFill>
              <a:ea typeface="宋体" pitchFamily="2" charset="-122"/>
            </a:endParaRPr>
          </a:p>
        </p:txBody>
      </p:sp>
      <p:sp>
        <p:nvSpPr>
          <p:cNvPr id="8" name="标题 1"/>
          <p:cNvSpPr>
            <a:spLocks noGrp="1"/>
          </p:cNvSpPr>
          <p:nvPr>
            <p:ph type="title"/>
          </p:nvPr>
        </p:nvSpPr>
        <p:spPr>
          <a:xfrm>
            <a:off x="1142976" y="500042"/>
            <a:ext cx="6715172" cy="846158"/>
          </a:xfrm>
        </p:spPr>
        <p:txBody>
          <a:bodyPr>
            <a:normAutofit/>
          </a:bodyPr>
          <a:lstStyle>
            <a:lvl1pPr>
              <a:defRPr sz="3200"/>
            </a:lvl1pPr>
          </a:lstStyle>
          <a:p>
            <a:r>
              <a:rPr lang="zh-CN" altLang="en-US" dirty="0" smtClean="0"/>
              <a:t>单击此处编辑母版标题样式</a:t>
            </a:r>
            <a:endParaRPr lang="zh-CN" altLang="en-US" dirty="0"/>
          </a:p>
        </p:txBody>
      </p:sp>
      <p:sp>
        <p:nvSpPr>
          <p:cNvPr id="9" name="内容占位符 2"/>
          <p:cNvSpPr>
            <a:spLocks noGrp="1"/>
          </p:cNvSpPr>
          <p:nvPr>
            <p:ph idx="1"/>
          </p:nvPr>
        </p:nvSpPr>
        <p:spPr>
          <a:xfrm>
            <a:off x="457200" y="1600200"/>
            <a:ext cx="8229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138392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16/5/26</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6553200" y="6356350"/>
            <a:ext cx="2133600" cy="365125"/>
          </a:xfrm>
          <a:prstGeom prst="rect">
            <a:avLst/>
          </a:prstGeom>
        </p:spPr>
        <p:txBody>
          <a:bodyPr/>
          <a:lstStyle/>
          <a:p>
            <a:fld id="{0C913308-F349-4B6D-A68A-DD1791B4A57B}" type="slidenum">
              <a:rPr lang="zh-CN" altLang="en-US" smtClean="0"/>
              <a:pPr/>
              <a:t>‹#›</a:t>
            </a:fld>
            <a:endParaRPr lang="zh-CN" altLang="en-US" dirty="0"/>
          </a:p>
        </p:txBody>
      </p:sp>
      <p:sp>
        <p:nvSpPr>
          <p:cNvPr id="5" name="CoS"/>
          <p:cNvSpPr/>
          <p:nvPr userDrawn="1"/>
        </p:nvSpPr>
        <p:spPr>
          <a:xfrm>
            <a:off x="8380517" y="6572272"/>
            <a:ext cx="763484" cy="214290"/>
          </a:xfrm>
          <a:custGeom>
            <a:avLst/>
            <a:gdLst/>
            <a:ahLst/>
            <a:cxnLst/>
            <a:rect l="0" t="0" r="0" b="0"/>
            <a:pathLst>
              <a:path w="1269996"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lnTo>
                  <a:pt x="50800" y="1114565"/>
                </a:lnTo>
                <a:lnTo>
                  <a:pt x="53339" y="1191490"/>
                </a:lnTo>
                <a:lnTo>
                  <a:pt x="55880" y="1267811"/>
                </a:lnTo>
                <a:lnTo>
                  <a:pt x="58419" y="1335027"/>
                </a:lnTo>
                <a:lnTo>
                  <a:pt x="60960" y="1384963"/>
                </a:lnTo>
                <a:lnTo>
                  <a:pt x="63500" y="1410734"/>
                </a:lnTo>
                <a:lnTo>
                  <a:pt x="66039" y="1407611"/>
                </a:lnTo>
                <a:lnTo>
                  <a:pt x="68580" y="1373708"/>
                </a:lnTo>
                <a:lnTo>
                  <a:pt x="71119" y="1310376"/>
                </a:lnTo>
                <a:lnTo>
                  <a:pt x="73659" y="1222262"/>
                </a:lnTo>
                <a:lnTo>
                  <a:pt x="76200" y="1117006"/>
                </a:lnTo>
                <a:lnTo>
                  <a:pt x="78739" y="1004584"/>
                </a:lnTo>
                <a:lnTo>
                  <a:pt x="81280" y="896360"/>
                </a:lnTo>
                <a:lnTo>
                  <a:pt x="83819" y="803931"/>
                </a:lnTo>
                <a:lnTo>
                  <a:pt x="86359" y="737889"/>
                </a:lnTo>
                <a:lnTo>
                  <a:pt x="88900" y="706633"/>
                </a:lnTo>
                <a:lnTo>
                  <a:pt x="91439" y="715350"/>
                </a:lnTo>
                <a:lnTo>
                  <a:pt x="93979" y="765297"/>
                </a:lnTo>
                <a:lnTo>
                  <a:pt x="96519" y="853478"/>
                </a:lnTo>
                <a:lnTo>
                  <a:pt x="99059" y="972745"/>
                </a:lnTo>
                <a:lnTo>
                  <a:pt x="101600" y="1112365"/>
                </a:lnTo>
                <a:lnTo>
                  <a:pt x="104139" y="1258978"/>
                </a:lnTo>
                <a:lnTo>
                  <a:pt x="106679" y="1397883"/>
                </a:lnTo>
                <a:lnTo>
                  <a:pt x="109219" y="1514520"/>
                </a:lnTo>
                <a:lnTo>
                  <a:pt x="111759" y="1595990"/>
                </a:lnTo>
                <a:lnTo>
                  <a:pt x="114300" y="1632475"/>
                </a:lnTo>
                <a:lnTo>
                  <a:pt x="116839" y="1618377"/>
                </a:lnTo>
                <a:lnTo>
                  <a:pt x="119379" y="1553071"/>
                </a:lnTo>
                <a:lnTo>
                  <a:pt x="121919" y="1441157"/>
                </a:lnTo>
                <a:lnTo>
                  <a:pt x="124459" y="1292186"/>
                </a:lnTo>
                <a:lnTo>
                  <a:pt x="126999" y="1119857"/>
                </a:lnTo>
                <a:lnTo>
                  <a:pt x="129539" y="940755"/>
                </a:lnTo>
                <a:lnTo>
                  <a:pt x="132079" y="772747"/>
                </a:lnTo>
                <a:lnTo>
                  <a:pt x="134619" y="633193"/>
                </a:lnTo>
                <a:lnTo>
                  <a:pt x="137159" y="537151"/>
                </a:lnTo>
                <a:lnTo>
                  <a:pt x="139699" y="495758"/>
                </a:lnTo>
                <a:lnTo>
                  <a:pt x="142239" y="514966"/>
                </a:lnTo>
                <a:lnTo>
                  <a:pt x="144779" y="594772"/>
                </a:lnTo>
                <a:lnTo>
                  <a:pt x="147319" y="729036"/>
                </a:lnTo>
                <a:lnTo>
                  <a:pt x="149859" y="905921"/>
                </a:lnTo>
                <a:lnTo>
                  <a:pt x="152399" y="1108929"/>
                </a:lnTo>
                <a:lnTo>
                  <a:pt x="154939" y="1318445"/>
                </a:lnTo>
                <a:lnTo>
                  <a:pt x="157479" y="1513643"/>
                </a:lnTo>
                <a:lnTo>
                  <a:pt x="160019" y="1674559"/>
                </a:lnTo>
                <a:lnTo>
                  <a:pt x="162559" y="1784144"/>
                </a:lnTo>
                <a:lnTo>
                  <a:pt x="165099" y="1830065"/>
                </a:lnTo>
                <a:lnTo>
                  <a:pt x="167639" y="1806072"/>
                </a:lnTo>
                <a:lnTo>
                  <a:pt x="170179" y="1712785"/>
                </a:lnTo>
                <a:lnTo>
                  <a:pt x="172719" y="1557804"/>
                </a:lnTo>
                <a:lnTo>
                  <a:pt x="175259" y="1355108"/>
                </a:lnTo>
                <a:lnTo>
                  <a:pt x="177799" y="1123796"/>
                </a:lnTo>
                <a:lnTo>
                  <a:pt x="180339" y="886284"/>
                </a:lnTo>
                <a:lnTo>
                  <a:pt x="182879" y="666119"/>
                </a:lnTo>
                <a:lnTo>
                  <a:pt x="185419" y="485638"/>
                </a:lnTo>
                <a:lnTo>
                  <a:pt x="187959" y="363693"/>
                </a:lnTo>
                <a:lnTo>
                  <a:pt x="190499" y="313682"/>
                </a:lnTo>
                <a:lnTo>
                  <a:pt x="193039" y="342089"/>
                </a:lnTo>
                <a:lnTo>
                  <a:pt x="195579" y="447692"/>
                </a:lnTo>
                <a:lnTo>
                  <a:pt x="198119" y="621530"/>
                </a:lnTo>
                <a:lnTo>
                  <a:pt x="200659" y="847652"/>
                </a:lnTo>
                <a:lnTo>
                  <a:pt x="203199" y="1104582"/>
                </a:lnTo>
                <a:lnTo>
                  <a:pt x="205739" y="1367364"/>
                </a:lnTo>
                <a:lnTo>
                  <a:pt x="208279" y="1609999"/>
                </a:lnTo>
                <a:lnTo>
                  <a:pt x="210819" y="1808029"/>
                </a:lnTo>
                <a:lnTo>
                  <a:pt x="213359" y="1941009"/>
                </a:lnTo>
                <a:lnTo>
                  <a:pt x="215899" y="1994622"/>
                </a:lnTo>
                <a:lnTo>
                  <a:pt x="218439" y="1962214"/>
                </a:lnTo>
                <a:lnTo>
                  <a:pt x="220979" y="1845584"/>
                </a:lnTo>
                <a:lnTo>
                  <a:pt x="223519" y="1654943"/>
                </a:lnTo>
                <a:lnTo>
                  <a:pt x="226059" y="1408025"/>
                </a:lnTo>
                <a:lnTo>
                  <a:pt x="228600" y="1128434"/>
                </a:lnTo>
                <a:lnTo>
                  <a:pt x="231139" y="843379"/>
                </a:lnTo>
                <a:lnTo>
                  <a:pt x="233679" y="581014"/>
                </a:lnTo>
                <a:lnTo>
                  <a:pt x="236219" y="367644"/>
                </a:lnTo>
                <a:lnTo>
                  <a:pt x="238760" y="225078"/>
                </a:lnTo>
                <a:lnTo>
                  <a:pt x="241300" y="168398"/>
                </a:lnTo>
                <a:lnTo>
                  <a:pt x="243839" y="204361"/>
                </a:lnTo>
                <a:lnTo>
                  <a:pt x="246380" y="330619"/>
                </a:lnTo>
                <a:lnTo>
                  <a:pt x="248920" y="535836"/>
                </a:lnTo>
                <a:lnTo>
                  <a:pt x="251460" y="800706"/>
                </a:lnTo>
                <a:lnTo>
                  <a:pt x="254000" y="1099769"/>
                </a:lnTo>
                <a:lnTo>
                  <a:pt x="256540" y="1403872"/>
                </a:lnTo>
                <a:lnTo>
                  <a:pt x="259080" y="1683026"/>
                </a:lnTo>
                <a:lnTo>
                  <a:pt x="261620" y="1909372"/>
                </a:lnTo>
                <a:lnTo>
                  <a:pt x="264160" y="2059974"/>
                </a:lnTo>
                <a:lnTo>
                  <a:pt x="266700" y="2119153"/>
                </a:lnTo>
                <a:lnTo>
                  <a:pt x="269240" y="2080114"/>
                </a:lnTo>
                <a:lnTo>
                  <a:pt x="271780" y="1945716"/>
                </a:lnTo>
                <a:lnTo>
                  <a:pt x="274320" y="1728283"/>
                </a:lnTo>
                <a:lnTo>
                  <a:pt x="276860" y="1448476"/>
                </a:lnTo>
                <a:lnTo>
                  <a:pt x="279400" y="1133315"/>
                </a:lnTo>
                <a:lnTo>
                  <a:pt x="281940" y="813569"/>
                </a:lnTo>
                <a:lnTo>
                  <a:pt x="284480" y="520728"/>
                </a:lnTo>
                <a:lnTo>
                  <a:pt x="287020" y="283896"/>
                </a:lnTo>
                <a:lnTo>
                  <a:pt x="289560" y="126883"/>
                </a:lnTo>
                <a:lnTo>
                  <a:pt x="292100" y="65803"/>
                </a:lnTo>
                <a:lnTo>
                  <a:pt x="294640" y="107420"/>
                </a:lnTo>
                <a:lnTo>
                  <a:pt x="297180" y="248403"/>
                </a:lnTo>
                <a:lnTo>
                  <a:pt x="299720" y="475585"/>
                </a:lnTo>
                <a:lnTo>
                  <a:pt x="302260" y="767191"/>
                </a:lnTo>
                <a:lnTo>
                  <a:pt x="304800" y="1094938"/>
                </a:lnTo>
                <a:lnTo>
                  <a:pt x="307340" y="1426790"/>
                </a:lnTo>
                <a:lnTo>
                  <a:pt x="309880" y="1730100"/>
                </a:lnTo>
                <a:lnTo>
                  <a:pt x="312420" y="1974839"/>
                </a:lnTo>
                <a:lnTo>
                  <a:pt x="314960" y="2136579"/>
                </a:lnTo>
                <a:lnTo>
                  <a:pt x="317500" y="2198941"/>
                </a:lnTo>
                <a:lnTo>
                  <a:pt x="320040" y="2155259"/>
                </a:lnTo>
                <a:lnTo>
                  <a:pt x="322580" y="2009290"/>
                </a:lnTo>
                <a:lnTo>
                  <a:pt x="325120" y="1774893"/>
                </a:lnTo>
                <a:lnTo>
                  <a:pt x="327660" y="1474712"/>
                </a:lnTo>
                <a:lnTo>
                  <a:pt x="330200" y="1137975"/>
                </a:lnTo>
                <a:lnTo>
                  <a:pt x="332740" y="797639"/>
                </a:lnTo>
                <a:lnTo>
                  <a:pt x="335280" y="487149"/>
                </a:lnTo>
                <a:lnTo>
                  <a:pt x="337820" y="237137"/>
                </a:lnTo>
                <a:lnTo>
                  <a:pt x="340360" y="72388"/>
                </a:lnTo>
                <a:lnTo>
                  <a:pt x="342900" y="9374"/>
                </a:lnTo>
                <a:lnTo>
                  <a:pt x="345440" y="54600"/>
                </a:lnTo>
                <a:lnTo>
                  <a:pt x="347980" y="203934"/>
                </a:lnTo>
                <a:lnTo>
                  <a:pt x="350520" y="442979"/>
                </a:lnTo>
                <a:lnTo>
                  <a:pt x="353060" y="748476"/>
                </a:lnTo>
                <a:lnTo>
                  <a:pt x="355600" y="1090567"/>
                </a:lnTo>
                <a:lnTo>
                  <a:pt x="358140" y="1435733"/>
                </a:lnTo>
                <a:lnTo>
                  <a:pt x="360680" y="1750090"/>
                </a:lnTo>
                <a:lnTo>
                  <a:pt x="363220" y="2002725"/>
                </a:lnTo>
                <a:lnTo>
                  <a:pt x="365760" y="2168757"/>
                </a:lnTo>
                <a:lnTo>
                  <a:pt x="368300" y="2231789"/>
                </a:lnTo>
                <a:lnTo>
                  <a:pt x="370840" y="2185538"/>
                </a:lnTo>
                <a:lnTo>
                  <a:pt x="373380" y="2034461"/>
                </a:lnTo>
                <a:lnTo>
                  <a:pt x="375920" y="1793330"/>
                </a:lnTo>
                <a:lnTo>
                  <a:pt x="378460" y="1485770"/>
                </a:lnTo>
                <a:lnTo>
                  <a:pt x="381000" y="1141945"/>
                </a:lnTo>
                <a:lnTo>
                  <a:pt x="383540" y="795583"/>
                </a:lnTo>
                <a:lnTo>
                  <a:pt x="386080" y="480654"/>
                </a:lnTo>
                <a:lnTo>
                  <a:pt x="388620" y="228025"/>
                </a:lnTo>
                <a:lnTo>
                  <a:pt x="391160" y="62421"/>
                </a:lnTo>
                <a:lnTo>
                  <a:pt x="393700" y="0"/>
                </a:lnTo>
                <a:lnTo>
                  <a:pt x="396240" y="46764"/>
                </a:lnTo>
                <a:lnTo>
                  <a:pt x="398780" y="197984"/>
                </a:lnTo>
                <a:lnTo>
                  <a:pt x="401320" y="438678"/>
                </a:lnTo>
                <a:lnTo>
                  <a:pt x="403860" y="745103"/>
                </a:lnTo>
                <a:lnTo>
                  <a:pt x="406400" y="1087104"/>
                </a:lnTo>
                <a:lnTo>
                  <a:pt x="408940" y="1431095"/>
                </a:lnTo>
                <a:lnTo>
                  <a:pt x="411480" y="1743370"/>
                </a:lnTo>
                <a:lnTo>
                  <a:pt x="414020" y="1993419"/>
                </a:lnTo>
                <a:lnTo>
                  <a:pt x="416560" y="2156922"/>
                </a:lnTo>
                <a:lnTo>
                  <a:pt x="419100" y="2218119"/>
                </a:lnTo>
                <a:lnTo>
                  <a:pt x="421640" y="2171341"/>
                </a:lnTo>
                <a:lnTo>
                  <a:pt x="424180" y="2021532"/>
                </a:lnTo>
                <a:lnTo>
                  <a:pt x="426720" y="1783726"/>
                </a:lnTo>
                <a:lnTo>
                  <a:pt x="429260" y="1481539"/>
                </a:lnTo>
                <a:lnTo>
                  <a:pt x="431800" y="1144807"/>
                </a:lnTo>
                <a:lnTo>
                  <a:pt x="434340" y="806635"/>
                </a:lnTo>
                <a:lnTo>
                  <a:pt x="436880" y="500130"/>
                </a:lnTo>
                <a:lnTo>
                  <a:pt x="439420" y="255142"/>
                </a:lnTo>
                <a:lnTo>
                  <a:pt x="441960" y="95351"/>
                </a:lnTo>
                <a:lnTo>
                  <a:pt x="444500" y="35968"/>
                </a:lnTo>
                <a:lnTo>
                  <a:pt x="447040" y="82282"/>
                </a:lnTo>
                <a:lnTo>
                  <a:pt x="449580" y="229191"/>
                </a:lnTo>
                <a:lnTo>
                  <a:pt x="452120" y="461762"/>
                </a:lnTo>
                <a:lnTo>
                  <a:pt x="454660" y="756749"/>
                </a:lnTo>
                <a:lnTo>
                  <a:pt x="457200" y="1084926"/>
                </a:lnTo>
                <a:lnTo>
                  <a:pt x="459740" y="1413993"/>
                </a:lnTo>
                <a:lnTo>
                  <a:pt x="462280" y="1711766"/>
                </a:lnTo>
                <a:lnTo>
                  <a:pt x="464820" y="1949337"/>
                </a:lnTo>
                <a:lnTo>
                  <a:pt x="467360" y="2103890"/>
                </a:lnTo>
                <a:lnTo>
                  <a:pt x="469900" y="2160901"/>
                </a:lnTo>
                <a:lnTo>
                  <a:pt x="472440" y="2115504"/>
                </a:lnTo>
                <a:lnTo>
                  <a:pt x="474980" y="1972899"/>
                </a:lnTo>
                <a:lnTo>
                  <a:pt x="477520" y="1747771"/>
                </a:lnTo>
                <a:lnTo>
                  <a:pt x="480061" y="1462771"/>
                </a:lnTo>
                <a:lnTo>
                  <a:pt x="482600" y="1146232"/>
                </a:lnTo>
                <a:lnTo>
                  <a:pt x="485140" y="829345"/>
                </a:lnTo>
                <a:lnTo>
                  <a:pt x="487680" y="543074"/>
                </a:lnTo>
                <a:lnTo>
                  <a:pt x="490220" y="315119"/>
                </a:lnTo>
                <a:lnTo>
                  <a:pt x="492761" y="167225"/>
                </a:lnTo>
                <a:lnTo>
                  <a:pt x="495300" y="113105"/>
                </a:lnTo>
                <a:lnTo>
                  <a:pt x="497840" y="157165"/>
                </a:lnTo>
                <a:lnTo>
                  <a:pt x="500381" y="294162"/>
                </a:lnTo>
                <a:lnTo>
                  <a:pt x="502921" y="509804"/>
                </a:lnTo>
                <a:lnTo>
                  <a:pt x="505461" y="782246"/>
                </a:lnTo>
                <a:lnTo>
                  <a:pt x="508000" y="1084306"/>
                </a:lnTo>
                <a:lnTo>
                  <a:pt x="510540" y="1386184"/>
                </a:lnTo>
                <a:lnTo>
                  <a:pt x="513081" y="1658411"/>
                </a:lnTo>
                <a:lnTo>
                  <a:pt x="515621" y="1874740"/>
                </a:lnTo>
                <a:lnTo>
                  <a:pt x="518161" y="2014678"/>
                </a:lnTo>
                <a:lnTo>
                  <a:pt x="520701" y="2065436"/>
                </a:lnTo>
                <a:lnTo>
                  <a:pt x="523241" y="2023097"/>
                </a:lnTo>
                <a:lnTo>
                  <a:pt x="525781" y="1892893"/>
                </a:lnTo>
                <a:lnTo>
                  <a:pt x="528321" y="1688589"/>
                </a:lnTo>
                <a:lnTo>
                  <a:pt x="530861" y="1431031"/>
                </a:lnTo>
                <a:lnTo>
                  <a:pt x="533401" y="1146011"/>
                </a:lnTo>
                <a:lnTo>
                  <a:pt x="535941" y="861687"/>
                </a:lnTo>
                <a:lnTo>
                  <a:pt x="538481" y="605781"/>
                </a:lnTo>
                <a:lnTo>
                  <a:pt x="541021" y="402879"/>
                </a:lnTo>
                <a:lnTo>
                  <a:pt x="543561" y="272053"/>
                </a:lnTo>
                <a:lnTo>
                  <a:pt x="546101" y="225072"/>
                </a:lnTo>
                <a:lnTo>
                  <a:pt x="548641" y="265346"/>
                </a:lnTo>
                <a:lnTo>
                  <a:pt x="551181" y="387705"/>
                </a:lnTo>
                <a:lnTo>
                  <a:pt x="553721" y="579032"/>
                </a:lnTo>
                <a:lnTo>
                  <a:pt x="556261" y="819656"/>
                </a:lnTo>
                <a:lnTo>
                  <a:pt x="558801" y="1085383"/>
                </a:lnTo>
                <a:lnTo>
                  <a:pt x="561341" y="1349927"/>
                </a:lnTo>
                <a:lnTo>
                  <a:pt x="563881" y="1587522"/>
                </a:lnTo>
                <a:lnTo>
                  <a:pt x="566421" y="1775434"/>
                </a:lnTo>
                <a:lnTo>
                  <a:pt x="568961" y="1896148"/>
                </a:lnTo>
                <a:lnTo>
                  <a:pt x="571501" y="1938994"/>
                </a:lnTo>
                <a:lnTo>
                  <a:pt x="574041" y="1901088"/>
                </a:lnTo>
                <a:lnTo>
                  <a:pt x="576581" y="1787481"/>
                </a:lnTo>
                <a:lnTo>
                  <a:pt x="579121" y="1610539"/>
                </a:lnTo>
                <a:lnTo>
                  <a:pt x="581661" y="1388600"/>
                </a:lnTo>
                <a:lnTo>
                  <a:pt x="584201" y="1144079"/>
                </a:lnTo>
                <a:lnTo>
                  <a:pt x="586741" y="901201"/>
                </a:lnTo>
                <a:lnTo>
                  <a:pt x="589281" y="683593"/>
                </a:lnTo>
                <a:lnTo>
                  <a:pt x="591821" y="511980"/>
                </a:lnTo>
                <a:lnTo>
                  <a:pt x="594361" y="402209"/>
                </a:lnTo>
                <a:lnTo>
                  <a:pt x="596901" y="363789"/>
                </a:lnTo>
                <a:lnTo>
                  <a:pt x="599441" y="399073"/>
                </a:lnTo>
                <a:lnTo>
                  <a:pt x="601981" y="503172"/>
                </a:lnTo>
                <a:lnTo>
                  <a:pt x="604521" y="664572"/>
                </a:lnTo>
                <a:lnTo>
                  <a:pt x="607061" y="866392"/>
                </a:lnTo>
                <a:lnTo>
                  <a:pt x="609601" y="1088149"/>
                </a:lnTo>
                <a:lnTo>
                  <a:pt x="612141" y="1307838"/>
                </a:lnTo>
                <a:lnTo>
                  <a:pt x="614681" y="1504118"/>
                </a:lnTo>
                <a:lnTo>
                  <a:pt x="617221" y="1658391"/>
                </a:lnTo>
                <a:lnTo>
                  <a:pt x="619761" y="1756565"/>
                </a:lnTo>
                <a:lnTo>
                  <a:pt x="622301" y="1790339"/>
                </a:lnTo>
                <a:lnTo>
                  <a:pt x="624841" y="1757885"/>
                </a:lnTo>
                <a:lnTo>
                  <a:pt x="627381" y="1663886"/>
                </a:lnTo>
                <a:lnTo>
                  <a:pt x="629921" y="1518930"/>
                </a:lnTo>
                <a:lnTo>
                  <a:pt x="632461" y="1338331"/>
                </a:lnTo>
                <a:lnTo>
                  <a:pt x="635001" y="1140519"/>
                </a:lnTo>
                <a:lnTo>
                  <a:pt x="637541" y="945164"/>
                </a:lnTo>
                <a:lnTo>
                  <a:pt x="640081" y="771209"/>
                </a:lnTo>
                <a:lnTo>
                  <a:pt x="642621" y="635038"/>
                </a:lnTo>
                <a:lnTo>
                  <a:pt x="645161" y="548928"/>
                </a:lnTo>
                <a:lnTo>
                  <a:pt x="647701" y="519952"/>
                </a:lnTo>
                <a:lnTo>
                  <a:pt x="650241" y="549416"/>
                </a:lnTo>
                <a:lnTo>
                  <a:pt x="652781" y="632884"/>
                </a:lnTo>
                <a:lnTo>
                  <a:pt x="655321" y="760762"/>
                </a:lnTo>
                <a:lnTo>
                  <a:pt x="657861" y="919380"/>
                </a:lnTo>
                <a:lnTo>
                  <a:pt x="660401" y="1092445"/>
                </a:lnTo>
                <a:lnTo>
                  <a:pt x="662941" y="1262710"/>
                </a:lnTo>
                <a:lnTo>
                  <a:pt x="665481" y="1413697"/>
                </a:lnTo>
                <a:lnTo>
                  <a:pt x="668021" y="1531290"/>
                </a:lnTo>
                <a:lnTo>
                  <a:pt x="670561" y="1605057"/>
                </a:lnTo>
                <a:lnTo>
                  <a:pt x="673101" y="1629160"/>
                </a:lnTo>
                <a:lnTo>
                  <a:pt x="675641" y="1602796"/>
                </a:lnTo>
                <a:lnTo>
                  <a:pt x="678181" y="1530121"/>
                </a:lnTo>
                <a:lnTo>
                  <a:pt x="680721" y="1419687"/>
                </a:lnTo>
                <a:lnTo>
                  <a:pt x="683261" y="1283467"/>
                </a:lnTo>
                <a:lnTo>
                  <a:pt x="685801" y="1135563"/>
                </a:lnTo>
                <a:lnTo>
                  <a:pt x="688341" y="990756"/>
                </a:lnTo>
                <a:lnTo>
                  <a:pt x="690881" y="863025"/>
                </a:lnTo>
                <a:lnTo>
                  <a:pt x="693421" y="764198"/>
                </a:lnTo>
                <a:lnTo>
                  <a:pt x="695961" y="702864"/>
                </a:lnTo>
                <a:lnTo>
                  <a:pt x="698501" y="683635"/>
                </a:lnTo>
                <a:lnTo>
                  <a:pt x="701041" y="706836"/>
                </a:lnTo>
                <a:lnTo>
                  <a:pt x="703581" y="768622"/>
                </a:lnTo>
                <a:lnTo>
                  <a:pt x="706121" y="861512"/>
                </a:lnTo>
                <a:lnTo>
                  <a:pt x="708661" y="975259"/>
                </a:lnTo>
                <a:lnTo>
                  <a:pt x="711201" y="1097970"/>
                </a:lnTo>
                <a:lnTo>
                  <a:pt x="713741" y="1217338"/>
                </a:lnTo>
                <a:lnTo>
                  <a:pt x="716281" y="1321881"/>
                </a:lnTo>
                <a:lnTo>
                  <a:pt x="718821" y="1402036"/>
                </a:lnTo>
                <a:lnTo>
                  <a:pt x="721361" y="1451037"/>
                </a:lnTo>
                <a:lnTo>
                  <a:pt x="723901" y="1465464"/>
                </a:lnTo>
                <a:lnTo>
                  <a:pt x="726441" y="1445442"/>
                </a:lnTo>
                <a:lnTo>
                  <a:pt x="728981" y="1394479"/>
                </a:lnTo>
                <a:lnTo>
                  <a:pt x="731521" y="1318971"/>
                </a:lnTo>
                <a:lnTo>
                  <a:pt x="734061" y="1227436"/>
                </a:lnTo>
                <a:lnTo>
                  <a:pt x="736601" y="1129575"/>
                </a:lnTo>
                <a:lnTo>
                  <a:pt x="739141" y="1035248"/>
                </a:lnTo>
                <a:lnTo>
                  <a:pt x="741681" y="953486"/>
                </a:lnTo>
                <a:lnTo>
                  <a:pt x="744222" y="891630"/>
                </a:lnTo>
                <a:lnTo>
                  <a:pt x="746761" y="854680"/>
                </a:lnTo>
                <a:lnTo>
                  <a:pt x="749301" y="844911"/>
                </a:lnTo>
                <a:lnTo>
                  <a:pt x="751841" y="861784"/>
                </a:lnTo>
                <a:lnTo>
                  <a:pt x="754381" y="902146"/>
                </a:lnTo>
                <a:lnTo>
                  <a:pt x="756922" y="960686"/>
                </a:lnTo>
                <a:lnTo>
                  <a:pt x="759461" y="1030590"/>
                </a:lnTo>
                <a:lnTo>
                  <a:pt x="762001" y="1104304"/>
                </a:ln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lnTo>
                  <a:pt x="967739" y="1064927"/>
                </a:lnTo>
                <a:lnTo>
                  <a:pt x="970279" y="1006066"/>
                </a:lnTo>
                <a:lnTo>
                  <a:pt x="972819" y="956755"/>
                </a:lnTo>
                <a:lnTo>
                  <a:pt x="975359" y="922156"/>
                </a:lnTo>
                <a:lnTo>
                  <a:pt x="977899" y="906046"/>
                </a:lnTo>
                <a:lnTo>
                  <a:pt x="980439" y="910403"/>
                </a:lnTo>
                <a:lnTo>
                  <a:pt x="982979" y="935171"/>
                </a:lnTo>
                <a:lnTo>
                  <a:pt x="985519" y="978232"/>
                </a:lnTo>
                <a:lnTo>
                  <a:pt x="988059" y="1035587"/>
                </a:lnTo>
                <a:lnTo>
                  <a:pt x="990599" y="1101731"/>
                </a:lnTo>
                <a:lnTo>
                  <a:pt x="993139" y="1170192"/>
                </a:lnTo>
                <a:lnTo>
                  <a:pt x="995679" y="1234172"/>
                </a:lnTo>
                <a:lnTo>
                  <a:pt x="998219" y="1287234"/>
                </a:lnTo>
                <a:lnTo>
                  <a:pt x="1000759" y="1323956"/>
                </a:lnTo>
                <a:lnTo>
                  <a:pt x="1003299" y="1340491"/>
                </a:lnTo>
                <a:lnTo>
                  <a:pt x="1005839" y="1334977"/>
                </a:lnTo>
                <a:lnTo>
                  <a:pt x="1008379" y="1307739"/>
                </a:lnTo>
                <a:lnTo>
                  <a:pt x="1010919" y="1261283"/>
                </a:lnTo>
                <a:lnTo>
                  <a:pt x="1013459" y="1200057"/>
                </a:lnTo>
                <a:lnTo>
                  <a:pt x="1015999" y="1130024"/>
                </a:lnTo>
                <a:lnTo>
                  <a:pt x="1018538" y="1058068"/>
                </a:lnTo>
                <a:lnTo>
                  <a:pt x="1021078" y="991313"/>
                </a:lnTo>
                <a:lnTo>
                  <a:pt x="1023618" y="936402"/>
                </a:lnTo>
                <a:lnTo>
                  <a:pt x="1026158" y="898833"/>
                </a:lnTo>
                <a:lnTo>
                  <a:pt x="1028698" y="882399"/>
                </a:lnTo>
                <a:lnTo>
                  <a:pt x="1031238" y="888802"/>
                </a:lnTo>
                <a:lnTo>
                  <a:pt x="1033778" y="917473"/>
                </a:lnTo>
                <a:lnTo>
                  <a:pt x="1036318" y="965626"/>
                </a:lnTo>
                <a:lnTo>
                  <a:pt x="1038858" y="1028533"/>
                </a:lnTo>
                <a:lnTo>
                  <a:pt x="1041398" y="1099991"/>
                </a:lnTo>
                <a:lnTo>
                  <a:pt x="1043938" y="1172945"/>
                </a:lnTo>
                <a:lnTo>
                  <a:pt x="1046478" y="1240193"/>
                </a:lnTo>
                <a:lnTo>
                  <a:pt x="1049018" y="1295104"/>
                </a:lnTo>
                <a:lnTo>
                  <a:pt x="1051558" y="1332283"/>
                </a:lnTo>
                <a:lnTo>
                  <a:pt x="1054098" y="1348106"/>
                </a:lnTo>
                <a:lnTo>
                  <a:pt x="1056638" y="1341079"/>
                </a:lnTo>
                <a:lnTo>
                  <a:pt x="1059178" y="1311979"/>
                </a:lnTo>
                <a:lnTo>
                  <a:pt x="1061718" y="1263767"/>
                </a:lnTo>
                <a:lnTo>
                  <a:pt x="1064258" y="1201287"/>
                </a:lnTo>
                <a:lnTo>
                  <a:pt x="1066798" y="1130770"/>
                </a:lnTo>
                <a:lnTo>
                  <a:pt x="1069338" y="1059209"/>
                </a:lnTo>
                <a:lnTo>
                  <a:pt x="1071878" y="993652"/>
                </a:lnTo>
                <a:lnTo>
                  <a:pt x="1074418" y="940504"/>
                </a:lnTo>
                <a:lnTo>
                  <a:pt x="1076958" y="904889"/>
                </a:lnTo>
                <a:lnTo>
                  <a:pt x="1079498" y="890155"/>
                </a:lnTo>
                <a:lnTo>
                  <a:pt x="1082038" y="897553"/>
                </a:lnTo>
                <a:lnTo>
                  <a:pt x="1084577" y="926130"/>
                </a:lnTo>
                <a:lnTo>
                  <a:pt x="1087117" y="972849"/>
                </a:lnTo>
                <a:lnTo>
                  <a:pt x="1089657" y="1032913"/>
                </a:lnTo>
                <a:lnTo>
                  <a:pt x="1092197" y="1100261"/>
                </a:lnTo>
                <a:lnTo>
                  <a:pt x="1094737" y="1168185"/>
                </a:lnTo>
                <a:lnTo>
                  <a:pt x="1097277" y="1230010"/>
                </a:lnTo>
                <a:lnTo>
                  <a:pt x="1099817" y="1279753"/>
                </a:lnTo>
                <a:lnTo>
                  <a:pt x="1102357" y="1312711"/>
                </a:lnTo>
                <a:lnTo>
                  <a:pt x="1104897" y="1325913"/>
                </a:lnTo>
                <a:lnTo>
                  <a:pt x="1107437" y="1318386"/>
                </a:lnTo>
                <a:lnTo>
                  <a:pt x="1109977" y="1291220"/>
                </a:lnTo>
                <a:lnTo>
                  <a:pt x="1112517" y="1247429"/>
                </a:lnTo>
                <a:lnTo>
                  <a:pt x="1115057" y="1191616"/>
                </a:lnTo>
                <a:lnTo>
                  <a:pt x="1117597" y="1129485"/>
                </a:ln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1269995" y="111540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1800">
              <a:ea typeface="宋体" pitchFamily="2" charset="-122"/>
            </a:endParaRPr>
          </a:p>
        </p:txBody>
      </p:sp>
      <p:sp>
        <p:nvSpPr>
          <p:cNvPr id="6" name="CoS"/>
          <p:cNvSpPr/>
          <p:nvPr userDrawn="1"/>
        </p:nvSpPr>
        <p:spPr>
          <a:xfrm flipH="1">
            <a:off x="7072330" y="6622959"/>
            <a:ext cx="1373576" cy="142876"/>
          </a:xfrm>
          <a:custGeom>
            <a:avLst/>
            <a:gdLst>
              <a:gd name="connsiteX0" fmla="*/ 0 w 2024254"/>
              <a:gd name="connsiteY0" fmla="*/ 1115321 h 2231790"/>
              <a:gd name="connsiteX1" fmla="*/ 0 w 2024254"/>
              <a:gd name="connsiteY1" fmla="*/ 1115321 h 2231790"/>
              <a:gd name="connsiteX2" fmla="*/ 2539 w 2024254"/>
              <a:gd name="connsiteY2" fmla="*/ 1119016 h 2231790"/>
              <a:gd name="connsiteX3" fmla="*/ 5080 w 2024254"/>
              <a:gd name="connsiteY3" fmla="*/ 1129377 h 2231790"/>
              <a:gd name="connsiteX4" fmla="*/ 7619 w 2024254"/>
              <a:gd name="connsiteY4" fmla="*/ 1144341 h 2231790"/>
              <a:gd name="connsiteX5" fmla="*/ 10160 w 2024254"/>
              <a:gd name="connsiteY5" fmla="*/ 1160808 h 2231790"/>
              <a:gd name="connsiteX6" fmla="*/ 12700 w 2024254"/>
              <a:gd name="connsiteY6" fmla="*/ 1175108 h 2231790"/>
              <a:gd name="connsiteX7" fmla="*/ 15239 w 2024254"/>
              <a:gd name="connsiteY7" fmla="*/ 1183560 h 2231790"/>
              <a:gd name="connsiteX8" fmla="*/ 17780 w 2024254"/>
              <a:gd name="connsiteY8" fmla="*/ 1183060 h 2231790"/>
              <a:gd name="connsiteX9" fmla="*/ 20319 w 2024254"/>
              <a:gd name="connsiteY9" fmla="*/ 1171603 h 2231790"/>
              <a:gd name="connsiteX10" fmla="*/ 22860 w 2024254"/>
              <a:gd name="connsiteY10" fmla="*/ 1148686 h 2231790"/>
              <a:gd name="connsiteX11" fmla="*/ 25400 w 2024254"/>
              <a:gd name="connsiteY11" fmla="*/ 1115511 h 2231790"/>
              <a:gd name="connsiteX12" fmla="*/ 27939 w 2024254"/>
              <a:gd name="connsiteY12" fmla="*/ 1074970 h 2231790"/>
              <a:gd name="connsiteX13" fmla="*/ 30480 w 2024254"/>
              <a:gd name="connsiteY13" fmla="*/ 1031398 h 2231790"/>
              <a:gd name="connsiteX14" fmla="*/ 33019 w 2024254"/>
              <a:gd name="connsiteY14" fmla="*/ 990106 h 2231790"/>
              <a:gd name="connsiteX15" fmla="*/ 35560 w 2024254"/>
              <a:gd name="connsiteY15" fmla="*/ 956760 h 2231790"/>
              <a:gd name="connsiteX16" fmla="*/ 38100 w 2024254"/>
              <a:gd name="connsiteY16" fmla="*/ 936665 h 2231790"/>
              <a:gd name="connsiteX17" fmla="*/ 40639 w 2024254"/>
              <a:gd name="connsiteY17" fmla="*/ 934043 h 2231790"/>
              <a:gd name="connsiteX18" fmla="*/ 43180 w 2024254"/>
              <a:gd name="connsiteY18" fmla="*/ 951399 h 2231790"/>
              <a:gd name="connsiteX19" fmla="*/ 45719 w 2024254"/>
              <a:gd name="connsiteY19" fmla="*/ 989057 h 2231790"/>
              <a:gd name="connsiteX20" fmla="*/ 48260 w 2024254"/>
              <a:gd name="connsiteY20" fmla="*/ 1044929 h 2231790"/>
              <a:gd name="connsiteX21" fmla="*/ 50800 w 2024254"/>
              <a:gd name="connsiteY21" fmla="*/ 1114565 h 2231790"/>
              <a:gd name="connsiteX22" fmla="*/ 53339 w 2024254"/>
              <a:gd name="connsiteY22" fmla="*/ 1191490 h 2231790"/>
              <a:gd name="connsiteX23" fmla="*/ 55880 w 2024254"/>
              <a:gd name="connsiteY23" fmla="*/ 1267811 h 2231790"/>
              <a:gd name="connsiteX24" fmla="*/ 58419 w 2024254"/>
              <a:gd name="connsiteY24" fmla="*/ 1335027 h 2231790"/>
              <a:gd name="connsiteX25" fmla="*/ 60960 w 2024254"/>
              <a:gd name="connsiteY25" fmla="*/ 1384963 h 2231790"/>
              <a:gd name="connsiteX26" fmla="*/ 63500 w 2024254"/>
              <a:gd name="connsiteY26" fmla="*/ 1410734 h 2231790"/>
              <a:gd name="connsiteX27" fmla="*/ 66039 w 2024254"/>
              <a:gd name="connsiteY27" fmla="*/ 1407611 h 2231790"/>
              <a:gd name="connsiteX28" fmla="*/ 68580 w 2024254"/>
              <a:gd name="connsiteY28" fmla="*/ 1373708 h 2231790"/>
              <a:gd name="connsiteX29" fmla="*/ 71119 w 2024254"/>
              <a:gd name="connsiteY29" fmla="*/ 1310376 h 2231790"/>
              <a:gd name="connsiteX30" fmla="*/ 73659 w 2024254"/>
              <a:gd name="connsiteY30" fmla="*/ 1222262 h 2231790"/>
              <a:gd name="connsiteX31" fmla="*/ 76200 w 2024254"/>
              <a:gd name="connsiteY31" fmla="*/ 1117006 h 2231790"/>
              <a:gd name="connsiteX32" fmla="*/ 78739 w 2024254"/>
              <a:gd name="connsiteY32" fmla="*/ 1004584 h 2231790"/>
              <a:gd name="connsiteX33" fmla="*/ 81280 w 2024254"/>
              <a:gd name="connsiteY33" fmla="*/ 896360 h 2231790"/>
              <a:gd name="connsiteX34" fmla="*/ 83819 w 2024254"/>
              <a:gd name="connsiteY34" fmla="*/ 803931 h 2231790"/>
              <a:gd name="connsiteX35" fmla="*/ 86359 w 2024254"/>
              <a:gd name="connsiteY35" fmla="*/ 737889 h 2231790"/>
              <a:gd name="connsiteX36" fmla="*/ 88900 w 2024254"/>
              <a:gd name="connsiteY36" fmla="*/ 706633 h 2231790"/>
              <a:gd name="connsiteX37" fmla="*/ 91439 w 2024254"/>
              <a:gd name="connsiteY37" fmla="*/ 715350 h 2231790"/>
              <a:gd name="connsiteX38" fmla="*/ 93979 w 2024254"/>
              <a:gd name="connsiteY38" fmla="*/ 765297 h 2231790"/>
              <a:gd name="connsiteX39" fmla="*/ 96519 w 2024254"/>
              <a:gd name="connsiteY39" fmla="*/ 853478 h 2231790"/>
              <a:gd name="connsiteX40" fmla="*/ 99059 w 2024254"/>
              <a:gd name="connsiteY40" fmla="*/ 972745 h 2231790"/>
              <a:gd name="connsiteX41" fmla="*/ 101600 w 2024254"/>
              <a:gd name="connsiteY41" fmla="*/ 1112365 h 2231790"/>
              <a:gd name="connsiteX42" fmla="*/ 104139 w 2024254"/>
              <a:gd name="connsiteY42" fmla="*/ 1258978 h 2231790"/>
              <a:gd name="connsiteX43" fmla="*/ 106679 w 2024254"/>
              <a:gd name="connsiteY43" fmla="*/ 1397883 h 2231790"/>
              <a:gd name="connsiteX44" fmla="*/ 109219 w 2024254"/>
              <a:gd name="connsiteY44" fmla="*/ 1514520 h 2231790"/>
              <a:gd name="connsiteX45" fmla="*/ 111759 w 2024254"/>
              <a:gd name="connsiteY45" fmla="*/ 1595990 h 2231790"/>
              <a:gd name="connsiteX46" fmla="*/ 114300 w 2024254"/>
              <a:gd name="connsiteY46" fmla="*/ 1632475 h 2231790"/>
              <a:gd name="connsiteX47" fmla="*/ 116839 w 2024254"/>
              <a:gd name="connsiteY47" fmla="*/ 1618377 h 2231790"/>
              <a:gd name="connsiteX48" fmla="*/ 119379 w 2024254"/>
              <a:gd name="connsiteY48" fmla="*/ 1553071 h 2231790"/>
              <a:gd name="connsiteX49" fmla="*/ 121919 w 2024254"/>
              <a:gd name="connsiteY49" fmla="*/ 1441157 h 2231790"/>
              <a:gd name="connsiteX50" fmla="*/ 124459 w 2024254"/>
              <a:gd name="connsiteY50" fmla="*/ 1292186 h 2231790"/>
              <a:gd name="connsiteX51" fmla="*/ 126999 w 2024254"/>
              <a:gd name="connsiteY51" fmla="*/ 1119857 h 2231790"/>
              <a:gd name="connsiteX52" fmla="*/ 129539 w 2024254"/>
              <a:gd name="connsiteY52" fmla="*/ 940755 h 2231790"/>
              <a:gd name="connsiteX53" fmla="*/ 132079 w 2024254"/>
              <a:gd name="connsiteY53" fmla="*/ 772747 h 2231790"/>
              <a:gd name="connsiteX54" fmla="*/ 134619 w 2024254"/>
              <a:gd name="connsiteY54" fmla="*/ 633193 h 2231790"/>
              <a:gd name="connsiteX55" fmla="*/ 137159 w 2024254"/>
              <a:gd name="connsiteY55" fmla="*/ 537151 h 2231790"/>
              <a:gd name="connsiteX56" fmla="*/ 139699 w 2024254"/>
              <a:gd name="connsiteY56" fmla="*/ 495758 h 2231790"/>
              <a:gd name="connsiteX57" fmla="*/ 142239 w 2024254"/>
              <a:gd name="connsiteY57" fmla="*/ 514966 h 2231790"/>
              <a:gd name="connsiteX58" fmla="*/ 144779 w 2024254"/>
              <a:gd name="connsiteY58" fmla="*/ 594772 h 2231790"/>
              <a:gd name="connsiteX59" fmla="*/ 147319 w 2024254"/>
              <a:gd name="connsiteY59" fmla="*/ 729036 h 2231790"/>
              <a:gd name="connsiteX60" fmla="*/ 149859 w 2024254"/>
              <a:gd name="connsiteY60" fmla="*/ 905921 h 2231790"/>
              <a:gd name="connsiteX61" fmla="*/ 152399 w 2024254"/>
              <a:gd name="connsiteY61" fmla="*/ 1108929 h 2231790"/>
              <a:gd name="connsiteX62" fmla="*/ 154939 w 2024254"/>
              <a:gd name="connsiteY62" fmla="*/ 1318445 h 2231790"/>
              <a:gd name="connsiteX63" fmla="*/ 157479 w 2024254"/>
              <a:gd name="connsiteY63" fmla="*/ 1513643 h 2231790"/>
              <a:gd name="connsiteX64" fmla="*/ 160019 w 2024254"/>
              <a:gd name="connsiteY64" fmla="*/ 1674559 h 2231790"/>
              <a:gd name="connsiteX65" fmla="*/ 162559 w 2024254"/>
              <a:gd name="connsiteY65" fmla="*/ 1784144 h 2231790"/>
              <a:gd name="connsiteX66" fmla="*/ 165099 w 2024254"/>
              <a:gd name="connsiteY66" fmla="*/ 1830065 h 2231790"/>
              <a:gd name="connsiteX67" fmla="*/ 167639 w 2024254"/>
              <a:gd name="connsiteY67" fmla="*/ 1806072 h 2231790"/>
              <a:gd name="connsiteX68" fmla="*/ 170179 w 2024254"/>
              <a:gd name="connsiteY68" fmla="*/ 1712785 h 2231790"/>
              <a:gd name="connsiteX69" fmla="*/ 172719 w 2024254"/>
              <a:gd name="connsiteY69" fmla="*/ 1557804 h 2231790"/>
              <a:gd name="connsiteX70" fmla="*/ 175259 w 2024254"/>
              <a:gd name="connsiteY70" fmla="*/ 1355108 h 2231790"/>
              <a:gd name="connsiteX71" fmla="*/ 177799 w 2024254"/>
              <a:gd name="connsiteY71" fmla="*/ 1123796 h 2231790"/>
              <a:gd name="connsiteX72" fmla="*/ 180339 w 2024254"/>
              <a:gd name="connsiteY72" fmla="*/ 886284 h 2231790"/>
              <a:gd name="connsiteX73" fmla="*/ 182879 w 2024254"/>
              <a:gd name="connsiteY73" fmla="*/ 666119 h 2231790"/>
              <a:gd name="connsiteX74" fmla="*/ 185419 w 2024254"/>
              <a:gd name="connsiteY74" fmla="*/ 485638 h 2231790"/>
              <a:gd name="connsiteX75" fmla="*/ 187959 w 2024254"/>
              <a:gd name="connsiteY75" fmla="*/ 363693 h 2231790"/>
              <a:gd name="connsiteX76" fmla="*/ 190499 w 2024254"/>
              <a:gd name="connsiteY76" fmla="*/ 313682 h 2231790"/>
              <a:gd name="connsiteX77" fmla="*/ 193039 w 2024254"/>
              <a:gd name="connsiteY77" fmla="*/ 342089 h 2231790"/>
              <a:gd name="connsiteX78" fmla="*/ 195579 w 2024254"/>
              <a:gd name="connsiteY78" fmla="*/ 447692 h 2231790"/>
              <a:gd name="connsiteX79" fmla="*/ 198119 w 2024254"/>
              <a:gd name="connsiteY79" fmla="*/ 621530 h 2231790"/>
              <a:gd name="connsiteX80" fmla="*/ 200659 w 2024254"/>
              <a:gd name="connsiteY80" fmla="*/ 847652 h 2231790"/>
              <a:gd name="connsiteX81" fmla="*/ 203199 w 2024254"/>
              <a:gd name="connsiteY81" fmla="*/ 1104582 h 2231790"/>
              <a:gd name="connsiteX82" fmla="*/ 205739 w 2024254"/>
              <a:gd name="connsiteY82" fmla="*/ 1367364 h 2231790"/>
              <a:gd name="connsiteX83" fmla="*/ 208279 w 2024254"/>
              <a:gd name="connsiteY83" fmla="*/ 1609999 h 2231790"/>
              <a:gd name="connsiteX84" fmla="*/ 210819 w 2024254"/>
              <a:gd name="connsiteY84" fmla="*/ 1808029 h 2231790"/>
              <a:gd name="connsiteX85" fmla="*/ 213359 w 2024254"/>
              <a:gd name="connsiteY85" fmla="*/ 1941009 h 2231790"/>
              <a:gd name="connsiteX86" fmla="*/ 215899 w 2024254"/>
              <a:gd name="connsiteY86" fmla="*/ 1994622 h 2231790"/>
              <a:gd name="connsiteX87" fmla="*/ 218439 w 2024254"/>
              <a:gd name="connsiteY87" fmla="*/ 1962214 h 2231790"/>
              <a:gd name="connsiteX88" fmla="*/ 220979 w 2024254"/>
              <a:gd name="connsiteY88" fmla="*/ 1845584 h 2231790"/>
              <a:gd name="connsiteX89" fmla="*/ 223519 w 2024254"/>
              <a:gd name="connsiteY89" fmla="*/ 1654943 h 2231790"/>
              <a:gd name="connsiteX90" fmla="*/ 226059 w 2024254"/>
              <a:gd name="connsiteY90" fmla="*/ 1408025 h 2231790"/>
              <a:gd name="connsiteX91" fmla="*/ 228600 w 2024254"/>
              <a:gd name="connsiteY91" fmla="*/ 1128434 h 2231790"/>
              <a:gd name="connsiteX92" fmla="*/ 231139 w 2024254"/>
              <a:gd name="connsiteY92" fmla="*/ 843379 h 2231790"/>
              <a:gd name="connsiteX93" fmla="*/ 233679 w 2024254"/>
              <a:gd name="connsiteY93" fmla="*/ 581014 h 2231790"/>
              <a:gd name="connsiteX94" fmla="*/ 236219 w 2024254"/>
              <a:gd name="connsiteY94" fmla="*/ 367644 h 2231790"/>
              <a:gd name="connsiteX95" fmla="*/ 238760 w 2024254"/>
              <a:gd name="connsiteY95" fmla="*/ 225078 h 2231790"/>
              <a:gd name="connsiteX96" fmla="*/ 241300 w 2024254"/>
              <a:gd name="connsiteY96" fmla="*/ 168398 h 2231790"/>
              <a:gd name="connsiteX97" fmla="*/ 243839 w 2024254"/>
              <a:gd name="connsiteY97" fmla="*/ 204361 h 2231790"/>
              <a:gd name="connsiteX98" fmla="*/ 246380 w 2024254"/>
              <a:gd name="connsiteY98" fmla="*/ 330619 h 2231790"/>
              <a:gd name="connsiteX99" fmla="*/ 248920 w 2024254"/>
              <a:gd name="connsiteY99" fmla="*/ 535836 h 2231790"/>
              <a:gd name="connsiteX100" fmla="*/ 251460 w 2024254"/>
              <a:gd name="connsiteY100" fmla="*/ 800706 h 2231790"/>
              <a:gd name="connsiteX101" fmla="*/ 254000 w 2024254"/>
              <a:gd name="connsiteY101" fmla="*/ 1099769 h 2231790"/>
              <a:gd name="connsiteX102" fmla="*/ 256540 w 2024254"/>
              <a:gd name="connsiteY102" fmla="*/ 1403872 h 2231790"/>
              <a:gd name="connsiteX103" fmla="*/ 259080 w 2024254"/>
              <a:gd name="connsiteY103" fmla="*/ 1683026 h 2231790"/>
              <a:gd name="connsiteX104" fmla="*/ 261620 w 2024254"/>
              <a:gd name="connsiteY104" fmla="*/ 1909372 h 2231790"/>
              <a:gd name="connsiteX105" fmla="*/ 264160 w 2024254"/>
              <a:gd name="connsiteY105" fmla="*/ 2059974 h 2231790"/>
              <a:gd name="connsiteX106" fmla="*/ 266700 w 2024254"/>
              <a:gd name="connsiteY106" fmla="*/ 2119153 h 2231790"/>
              <a:gd name="connsiteX107" fmla="*/ 269240 w 2024254"/>
              <a:gd name="connsiteY107" fmla="*/ 2080114 h 2231790"/>
              <a:gd name="connsiteX108" fmla="*/ 271780 w 2024254"/>
              <a:gd name="connsiteY108" fmla="*/ 1945716 h 2231790"/>
              <a:gd name="connsiteX109" fmla="*/ 274320 w 2024254"/>
              <a:gd name="connsiteY109" fmla="*/ 1728283 h 2231790"/>
              <a:gd name="connsiteX110" fmla="*/ 276860 w 2024254"/>
              <a:gd name="connsiteY110" fmla="*/ 1448476 h 2231790"/>
              <a:gd name="connsiteX111" fmla="*/ 279400 w 2024254"/>
              <a:gd name="connsiteY111" fmla="*/ 1133315 h 2231790"/>
              <a:gd name="connsiteX112" fmla="*/ 281940 w 2024254"/>
              <a:gd name="connsiteY112" fmla="*/ 813569 h 2231790"/>
              <a:gd name="connsiteX113" fmla="*/ 284480 w 2024254"/>
              <a:gd name="connsiteY113" fmla="*/ 520728 h 2231790"/>
              <a:gd name="connsiteX114" fmla="*/ 287020 w 2024254"/>
              <a:gd name="connsiteY114" fmla="*/ 283896 h 2231790"/>
              <a:gd name="connsiteX115" fmla="*/ 289560 w 2024254"/>
              <a:gd name="connsiteY115" fmla="*/ 126883 h 2231790"/>
              <a:gd name="connsiteX116" fmla="*/ 292100 w 2024254"/>
              <a:gd name="connsiteY116" fmla="*/ 65803 h 2231790"/>
              <a:gd name="connsiteX117" fmla="*/ 294640 w 2024254"/>
              <a:gd name="connsiteY117" fmla="*/ 107420 h 2231790"/>
              <a:gd name="connsiteX118" fmla="*/ 297180 w 2024254"/>
              <a:gd name="connsiteY118" fmla="*/ 248403 h 2231790"/>
              <a:gd name="connsiteX119" fmla="*/ 299720 w 2024254"/>
              <a:gd name="connsiteY119" fmla="*/ 475585 h 2231790"/>
              <a:gd name="connsiteX120" fmla="*/ 302260 w 2024254"/>
              <a:gd name="connsiteY120" fmla="*/ 767191 h 2231790"/>
              <a:gd name="connsiteX121" fmla="*/ 304800 w 2024254"/>
              <a:gd name="connsiteY121" fmla="*/ 1094938 h 2231790"/>
              <a:gd name="connsiteX122" fmla="*/ 307340 w 2024254"/>
              <a:gd name="connsiteY122" fmla="*/ 1426790 h 2231790"/>
              <a:gd name="connsiteX123" fmla="*/ 309880 w 2024254"/>
              <a:gd name="connsiteY123" fmla="*/ 1730100 h 2231790"/>
              <a:gd name="connsiteX124" fmla="*/ 312420 w 2024254"/>
              <a:gd name="connsiteY124" fmla="*/ 1974839 h 2231790"/>
              <a:gd name="connsiteX125" fmla="*/ 314960 w 2024254"/>
              <a:gd name="connsiteY125" fmla="*/ 2136579 h 2231790"/>
              <a:gd name="connsiteX126" fmla="*/ 317500 w 2024254"/>
              <a:gd name="connsiteY126" fmla="*/ 2198941 h 2231790"/>
              <a:gd name="connsiteX127" fmla="*/ 320040 w 2024254"/>
              <a:gd name="connsiteY127" fmla="*/ 2155259 h 2231790"/>
              <a:gd name="connsiteX128" fmla="*/ 322580 w 2024254"/>
              <a:gd name="connsiteY128" fmla="*/ 2009290 h 2231790"/>
              <a:gd name="connsiteX129" fmla="*/ 325120 w 2024254"/>
              <a:gd name="connsiteY129" fmla="*/ 1774893 h 2231790"/>
              <a:gd name="connsiteX130" fmla="*/ 327660 w 2024254"/>
              <a:gd name="connsiteY130" fmla="*/ 1474712 h 2231790"/>
              <a:gd name="connsiteX131" fmla="*/ 330200 w 2024254"/>
              <a:gd name="connsiteY131" fmla="*/ 1137975 h 2231790"/>
              <a:gd name="connsiteX132" fmla="*/ 332740 w 2024254"/>
              <a:gd name="connsiteY132" fmla="*/ 797639 h 2231790"/>
              <a:gd name="connsiteX133" fmla="*/ 335280 w 2024254"/>
              <a:gd name="connsiteY133" fmla="*/ 487149 h 2231790"/>
              <a:gd name="connsiteX134" fmla="*/ 337820 w 2024254"/>
              <a:gd name="connsiteY134" fmla="*/ 237137 h 2231790"/>
              <a:gd name="connsiteX135" fmla="*/ 340360 w 2024254"/>
              <a:gd name="connsiteY135" fmla="*/ 72388 h 2231790"/>
              <a:gd name="connsiteX136" fmla="*/ 342900 w 2024254"/>
              <a:gd name="connsiteY136" fmla="*/ 9374 h 2231790"/>
              <a:gd name="connsiteX137" fmla="*/ 345440 w 2024254"/>
              <a:gd name="connsiteY137" fmla="*/ 54600 h 2231790"/>
              <a:gd name="connsiteX138" fmla="*/ 347980 w 2024254"/>
              <a:gd name="connsiteY138" fmla="*/ 203934 h 2231790"/>
              <a:gd name="connsiteX139" fmla="*/ 350520 w 2024254"/>
              <a:gd name="connsiteY139" fmla="*/ 442979 h 2231790"/>
              <a:gd name="connsiteX140" fmla="*/ 353060 w 2024254"/>
              <a:gd name="connsiteY140" fmla="*/ 748476 h 2231790"/>
              <a:gd name="connsiteX141" fmla="*/ 355600 w 2024254"/>
              <a:gd name="connsiteY141" fmla="*/ 1090567 h 2231790"/>
              <a:gd name="connsiteX142" fmla="*/ 358140 w 2024254"/>
              <a:gd name="connsiteY142" fmla="*/ 1435733 h 2231790"/>
              <a:gd name="connsiteX143" fmla="*/ 360680 w 2024254"/>
              <a:gd name="connsiteY143" fmla="*/ 1750090 h 2231790"/>
              <a:gd name="connsiteX144" fmla="*/ 363220 w 2024254"/>
              <a:gd name="connsiteY144" fmla="*/ 2002725 h 2231790"/>
              <a:gd name="connsiteX145" fmla="*/ 365760 w 2024254"/>
              <a:gd name="connsiteY145" fmla="*/ 2168757 h 2231790"/>
              <a:gd name="connsiteX146" fmla="*/ 368300 w 2024254"/>
              <a:gd name="connsiteY146" fmla="*/ 2231789 h 2231790"/>
              <a:gd name="connsiteX147" fmla="*/ 370840 w 2024254"/>
              <a:gd name="connsiteY147" fmla="*/ 2185538 h 2231790"/>
              <a:gd name="connsiteX148" fmla="*/ 373380 w 2024254"/>
              <a:gd name="connsiteY148" fmla="*/ 2034461 h 2231790"/>
              <a:gd name="connsiteX149" fmla="*/ 375920 w 2024254"/>
              <a:gd name="connsiteY149" fmla="*/ 1793330 h 2231790"/>
              <a:gd name="connsiteX150" fmla="*/ 378460 w 2024254"/>
              <a:gd name="connsiteY150" fmla="*/ 1485770 h 2231790"/>
              <a:gd name="connsiteX151" fmla="*/ 381000 w 2024254"/>
              <a:gd name="connsiteY151" fmla="*/ 1141945 h 2231790"/>
              <a:gd name="connsiteX152" fmla="*/ 383540 w 2024254"/>
              <a:gd name="connsiteY152" fmla="*/ 795583 h 2231790"/>
              <a:gd name="connsiteX153" fmla="*/ 386080 w 2024254"/>
              <a:gd name="connsiteY153" fmla="*/ 480654 h 2231790"/>
              <a:gd name="connsiteX154" fmla="*/ 388620 w 2024254"/>
              <a:gd name="connsiteY154" fmla="*/ 228025 h 2231790"/>
              <a:gd name="connsiteX155" fmla="*/ 391160 w 2024254"/>
              <a:gd name="connsiteY155" fmla="*/ 62421 h 2231790"/>
              <a:gd name="connsiteX156" fmla="*/ 393700 w 2024254"/>
              <a:gd name="connsiteY156" fmla="*/ 0 h 2231790"/>
              <a:gd name="connsiteX157" fmla="*/ 396240 w 2024254"/>
              <a:gd name="connsiteY157" fmla="*/ 46764 h 2231790"/>
              <a:gd name="connsiteX158" fmla="*/ 398780 w 2024254"/>
              <a:gd name="connsiteY158" fmla="*/ 197984 h 2231790"/>
              <a:gd name="connsiteX159" fmla="*/ 401320 w 2024254"/>
              <a:gd name="connsiteY159" fmla="*/ 438678 h 2231790"/>
              <a:gd name="connsiteX160" fmla="*/ 403860 w 2024254"/>
              <a:gd name="connsiteY160" fmla="*/ 745103 h 2231790"/>
              <a:gd name="connsiteX161" fmla="*/ 406400 w 2024254"/>
              <a:gd name="connsiteY161" fmla="*/ 1087104 h 2231790"/>
              <a:gd name="connsiteX162" fmla="*/ 408940 w 2024254"/>
              <a:gd name="connsiteY162" fmla="*/ 1431095 h 2231790"/>
              <a:gd name="connsiteX163" fmla="*/ 411480 w 2024254"/>
              <a:gd name="connsiteY163" fmla="*/ 1743370 h 2231790"/>
              <a:gd name="connsiteX164" fmla="*/ 414020 w 2024254"/>
              <a:gd name="connsiteY164" fmla="*/ 1993419 h 2231790"/>
              <a:gd name="connsiteX165" fmla="*/ 416560 w 2024254"/>
              <a:gd name="connsiteY165" fmla="*/ 2156922 h 2231790"/>
              <a:gd name="connsiteX166" fmla="*/ 419100 w 2024254"/>
              <a:gd name="connsiteY166" fmla="*/ 2218119 h 2231790"/>
              <a:gd name="connsiteX167" fmla="*/ 421640 w 2024254"/>
              <a:gd name="connsiteY167" fmla="*/ 2171341 h 2231790"/>
              <a:gd name="connsiteX168" fmla="*/ 424180 w 2024254"/>
              <a:gd name="connsiteY168" fmla="*/ 2021532 h 2231790"/>
              <a:gd name="connsiteX169" fmla="*/ 426720 w 2024254"/>
              <a:gd name="connsiteY169" fmla="*/ 1783726 h 2231790"/>
              <a:gd name="connsiteX170" fmla="*/ 429260 w 2024254"/>
              <a:gd name="connsiteY170" fmla="*/ 1481539 h 2231790"/>
              <a:gd name="connsiteX171" fmla="*/ 431800 w 2024254"/>
              <a:gd name="connsiteY171" fmla="*/ 1144807 h 2231790"/>
              <a:gd name="connsiteX172" fmla="*/ 434340 w 2024254"/>
              <a:gd name="connsiteY172" fmla="*/ 806635 h 2231790"/>
              <a:gd name="connsiteX173" fmla="*/ 436880 w 2024254"/>
              <a:gd name="connsiteY173" fmla="*/ 500130 h 2231790"/>
              <a:gd name="connsiteX174" fmla="*/ 439420 w 2024254"/>
              <a:gd name="connsiteY174" fmla="*/ 255142 h 2231790"/>
              <a:gd name="connsiteX175" fmla="*/ 441960 w 2024254"/>
              <a:gd name="connsiteY175" fmla="*/ 95351 h 2231790"/>
              <a:gd name="connsiteX176" fmla="*/ 444500 w 2024254"/>
              <a:gd name="connsiteY176" fmla="*/ 35968 h 2231790"/>
              <a:gd name="connsiteX177" fmla="*/ 447040 w 2024254"/>
              <a:gd name="connsiteY177" fmla="*/ 82282 h 2231790"/>
              <a:gd name="connsiteX178" fmla="*/ 449580 w 2024254"/>
              <a:gd name="connsiteY178" fmla="*/ 229191 h 2231790"/>
              <a:gd name="connsiteX179" fmla="*/ 452120 w 2024254"/>
              <a:gd name="connsiteY179" fmla="*/ 461762 h 2231790"/>
              <a:gd name="connsiteX180" fmla="*/ 454660 w 2024254"/>
              <a:gd name="connsiteY180" fmla="*/ 756749 h 2231790"/>
              <a:gd name="connsiteX181" fmla="*/ 457200 w 2024254"/>
              <a:gd name="connsiteY181" fmla="*/ 1084926 h 2231790"/>
              <a:gd name="connsiteX182" fmla="*/ 459740 w 2024254"/>
              <a:gd name="connsiteY182" fmla="*/ 1413993 h 2231790"/>
              <a:gd name="connsiteX183" fmla="*/ 462280 w 2024254"/>
              <a:gd name="connsiteY183" fmla="*/ 1711766 h 2231790"/>
              <a:gd name="connsiteX184" fmla="*/ 464820 w 2024254"/>
              <a:gd name="connsiteY184" fmla="*/ 1949337 h 2231790"/>
              <a:gd name="connsiteX185" fmla="*/ 467360 w 2024254"/>
              <a:gd name="connsiteY185" fmla="*/ 2103890 h 2231790"/>
              <a:gd name="connsiteX186" fmla="*/ 469900 w 2024254"/>
              <a:gd name="connsiteY186" fmla="*/ 2160901 h 2231790"/>
              <a:gd name="connsiteX187" fmla="*/ 472440 w 2024254"/>
              <a:gd name="connsiteY187" fmla="*/ 2115504 h 2231790"/>
              <a:gd name="connsiteX188" fmla="*/ 474980 w 2024254"/>
              <a:gd name="connsiteY188" fmla="*/ 1972899 h 2231790"/>
              <a:gd name="connsiteX189" fmla="*/ 477520 w 2024254"/>
              <a:gd name="connsiteY189" fmla="*/ 1747771 h 2231790"/>
              <a:gd name="connsiteX190" fmla="*/ 480061 w 2024254"/>
              <a:gd name="connsiteY190" fmla="*/ 1462771 h 2231790"/>
              <a:gd name="connsiteX191" fmla="*/ 482600 w 2024254"/>
              <a:gd name="connsiteY191" fmla="*/ 1146232 h 2231790"/>
              <a:gd name="connsiteX192" fmla="*/ 485140 w 2024254"/>
              <a:gd name="connsiteY192" fmla="*/ 829345 h 2231790"/>
              <a:gd name="connsiteX193" fmla="*/ 487680 w 2024254"/>
              <a:gd name="connsiteY193" fmla="*/ 543074 h 2231790"/>
              <a:gd name="connsiteX194" fmla="*/ 490220 w 2024254"/>
              <a:gd name="connsiteY194" fmla="*/ 315119 h 2231790"/>
              <a:gd name="connsiteX195" fmla="*/ 492761 w 2024254"/>
              <a:gd name="connsiteY195" fmla="*/ 167225 h 2231790"/>
              <a:gd name="connsiteX196" fmla="*/ 495300 w 2024254"/>
              <a:gd name="connsiteY196" fmla="*/ 113105 h 2231790"/>
              <a:gd name="connsiteX197" fmla="*/ 497840 w 2024254"/>
              <a:gd name="connsiteY197" fmla="*/ 157165 h 2231790"/>
              <a:gd name="connsiteX198" fmla="*/ 500381 w 2024254"/>
              <a:gd name="connsiteY198" fmla="*/ 294162 h 2231790"/>
              <a:gd name="connsiteX199" fmla="*/ 502921 w 2024254"/>
              <a:gd name="connsiteY199" fmla="*/ 509804 h 2231790"/>
              <a:gd name="connsiteX200" fmla="*/ 505461 w 2024254"/>
              <a:gd name="connsiteY200" fmla="*/ 782246 h 2231790"/>
              <a:gd name="connsiteX201" fmla="*/ 508000 w 2024254"/>
              <a:gd name="connsiteY201" fmla="*/ 1084306 h 2231790"/>
              <a:gd name="connsiteX202" fmla="*/ 510540 w 2024254"/>
              <a:gd name="connsiteY202" fmla="*/ 1386184 h 2231790"/>
              <a:gd name="connsiteX203" fmla="*/ 513081 w 2024254"/>
              <a:gd name="connsiteY203" fmla="*/ 1658411 h 2231790"/>
              <a:gd name="connsiteX204" fmla="*/ 515621 w 2024254"/>
              <a:gd name="connsiteY204" fmla="*/ 1874740 h 2231790"/>
              <a:gd name="connsiteX205" fmla="*/ 518161 w 2024254"/>
              <a:gd name="connsiteY205" fmla="*/ 2014678 h 2231790"/>
              <a:gd name="connsiteX206" fmla="*/ 520701 w 2024254"/>
              <a:gd name="connsiteY206" fmla="*/ 2065436 h 2231790"/>
              <a:gd name="connsiteX207" fmla="*/ 523241 w 2024254"/>
              <a:gd name="connsiteY207" fmla="*/ 2023097 h 2231790"/>
              <a:gd name="connsiteX208" fmla="*/ 525781 w 2024254"/>
              <a:gd name="connsiteY208" fmla="*/ 1892893 h 2231790"/>
              <a:gd name="connsiteX209" fmla="*/ 528321 w 2024254"/>
              <a:gd name="connsiteY209" fmla="*/ 1688589 h 2231790"/>
              <a:gd name="connsiteX210" fmla="*/ 530861 w 2024254"/>
              <a:gd name="connsiteY210" fmla="*/ 1431031 h 2231790"/>
              <a:gd name="connsiteX211" fmla="*/ 533401 w 2024254"/>
              <a:gd name="connsiteY211" fmla="*/ 1146011 h 2231790"/>
              <a:gd name="connsiteX212" fmla="*/ 535941 w 2024254"/>
              <a:gd name="connsiteY212" fmla="*/ 861687 h 2231790"/>
              <a:gd name="connsiteX213" fmla="*/ 538481 w 2024254"/>
              <a:gd name="connsiteY213" fmla="*/ 605781 h 2231790"/>
              <a:gd name="connsiteX214" fmla="*/ 541021 w 2024254"/>
              <a:gd name="connsiteY214" fmla="*/ 402879 h 2231790"/>
              <a:gd name="connsiteX215" fmla="*/ 543561 w 2024254"/>
              <a:gd name="connsiteY215" fmla="*/ 272053 h 2231790"/>
              <a:gd name="connsiteX216" fmla="*/ 546101 w 2024254"/>
              <a:gd name="connsiteY216" fmla="*/ 225072 h 2231790"/>
              <a:gd name="connsiteX217" fmla="*/ 548641 w 2024254"/>
              <a:gd name="connsiteY217" fmla="*/ 265346 h 2231790"/>
              <a:gd name="connsiteX218" fmla="*/ 551181 w 2024254"/>
              <a:gd name="connsiteY218" fmla="*/ 387705 h 2231790"/>
              <a:gd name="connsiteX219" fmla="*/ 553721 w 2024254"/>
              <a:gd name="connsiteY219" fmla="*/ 579032 h 2231790"/>
              <a:gd name="connsiteX220" fmla="*/ 556261 w 2024254"/>
              <a:gd name="connsiteY220" fmla="*/ 819656 h 2231790"/>
              <a:gd name="connsiteX221" fmla="*/ 558801 w 2024254"/>
              <a:gd name="connsiteY221" fmla="*/ 1085383 h 2231790"/>
              <a:gd name="connsiteX222" fmla="*/ 561341 w 2024254"/>
              <a:gd name="connsiteY222" fmla="*/ 1349927 h 2231790"/>
              <a:gd name="connsiteX223" fmla="*/ 563881 w 2024254"/>
              <a:gd name="connsiteY223" fmla="*/ 1587522 h 2231790"/>
              <a:gd name="connsiteX224" fmla="*/ 566421 w 2024254"/>
              <a:gd name="connsiteY224" fmla="*/ 1775434 h 2231790"/>
              <a:gd name="connsiteX225" fmla="*/ 568961 w 2024254"/>
              <a:gd name="connsiteY225" fmla="*/ 1896148 h 2231790"/>
              <a:gd name="connsiteX226" fmla="*/ 571501 w 2024254"/>
              <a:gd name="connsiteY226" fmla="*/ 1938994 h 2231790"/>
              <a:gd name="connsiteX227" fmla="*/ 574041 w 2024254"/>
              <a:gd name="connsiteY227" fmla="*/ 1901088 h 2231790"/>
              <a:gd name="connsiteX228" fmla="*/ 576581 w 2024254"/>
              <a:gd name="connsiteY228" fmla="*/ 1787481 h 2231790"/>
              <a:gd name="connsiteX229" fmla="*/ 579121 w 2024254"/>
              <a:gd name="connsiteY229" fmla="*/ 1610539 h 2231790"/>
              <a:gd name="connsiteX230" fmla="*/ 581661 w 2024254"/>
              <a:gd name="connsiteY230" fmla="*/ 1388600 h 2231790"/>
              <a:gd name="connsiteX231" fmla="*/ 584201 w 2024254"/>
              <a:gd name="connsiteY231" fmla="*/ 1144079 h 2231790"/>
              <a:gd name="connsiteX232" fmla="*/ 586741 w 2024254"/>
              <a:gd name="connsiteY232" fmla="*/ 901201 h 2231790"/>
              <a:gd name="connsiteX233" fmla="*/ 589281 w 2024254"/>
              <a:gd name="connsiteY233" fmla="*/ 683593 h 2231790"/>
              <a:gd name="connsiteX234" fmla="*/ 591821 w 2024254"/>
              <a:gd name="connsiteY234" fmla="*/ 511980 h 2231790"/>
              <a:gd name="connsiteX235" fmla="*/ 594361 w 2024254"/>
              <a:gd name="connsiteY235" fmla="*/ 402209 h 2231790"/>
              <a:gd name="connsiteX236" fmla="*/ 596901 w 2024254"/>
              <a:gd name="connsiteY236" fmla="*/ 363789 h 2231790"/>
              <a:gd name="connsiteX237" fmla="*/ 599441 w 2024254"/>
              <a:gd name="connsiteY237" fmla="*/ 399073 h 2231790"/>
              <a:gd name="connsiteX238" fmla="*/ 601981 w 2024254"/>
              <a:gd name="connsiteY238" fmla="*/ 503172 h 2231790"/>
              <a:gd name="connsiteX239" fmla="*/ 604521 w 2024254"/>
              <a:gd name="connsiteY239" fmla="*/ 664572 h 2231790"/>
              <a:gd name="connsiteX240" fmla="*/ 607061 w 2024254"/>
              <a:gd name="connsiteY240" fmla="*/ 866392 h 2231790"/>
              <a:gd name="connsiteX241" fmla="*/ 609601 w 2024254"/>
              <a:gd name="connsiteY241" fmla="*/ 1088149 h 2231790"/>
              <a:gd name="connsiteX242" fmla="*/ 612141 w 2024254"/>
              <a:gd name="connsiteY242" fmla="*/ 1307838 h 2231790"/>
              <a:gd name="connsiteX243" fmla="*/ 614681 w 2024254"/>
              <a:gd name="connsiteY243" fmla="*/ 1504118 h 2231790"/>
              <a:gd name="connsiteX244" fmla="*/ 617221 w 2024254"/>
              <a:gd name="connsiteY244" fmla="*/ 1658391 h 2231790"/>
              <a:gd name="connsiteX245" fmla="*/ 619761 w 2024254"/>
              <a:gd name="connsiteY245" fmla="*/ 1756565 h 2231790"/>
              <a:gd name="connsiteX246" fmla="*/ 622301 w 2024254"/>
              <a:gd name="connsiteY246" fmla="*/ 1790339 h 2231790"/>
              <a:gd name="connsiteX247" fmla="*/ 624841 w 2024254"/>
              <a:gd name="connsiteY247" fmla="*/ 1757885 h 2231790"/>
              <a:gd name="connsiteX248" fmla="*/ 627381 w 2024254"/>
              <a:gd name="connsiteY248" fmla="*/ 1663886 h 2231790"/>
              <a:gd name="connsiteX249" fmla="*/ 629921 w 2024254"/>
              <a:gd name="connsiteY249" fmla="*/ 1518930 h 2231790"/>
              <a:gd name="connsiteX250" fmla="*/ 632461 w 2024254"/>
              <a:gd name="connsiteY250" fmla="*/ 1338331 h 2231790"/>
              <a:gd name="connsiteX251" fmla="*/ 635001 w 2024254"/>
              <a:gd name="connsiteY251" fmla="*/ 1140519 h 2231790"/>
              <a:gd name="connsiteX252" fmla="*/ 637541 w 2024254"/>
              <a:gd name="connsiteY252" fmla="*/ 945164 h 2231790"/>
              <a:gd name="connsiteX253" fmla="*/ 640081 w 2024254"/>
              <a:gd name="connsiteY253" fmla="*/ 771209 h 2231790"/>
              <a:gd name="connsiteX254" fmla="*/ 642621 w 2024254"/>
              <a:gd name="connsiteY254" fmla="*/ 635038 h 2231790"/>
              <a:gd name="connsiteX255" fmla="*/ 645161 w 2024254"/>
              <a:gd name="connsiteY255" fmla="*/ 548928 h 2231790"/>
              <a:gd name="connsiteX256" fmla="*/ 647701 w 2024254"/>
              <a:gd name="connsiteY256" fmla="*/ 519952 h 2231790"/>
              <a:gd name="connsiteX257" fmla="*/ 650241 w 2024254"/>
              <a:gd name="connsiteY257" fmla="*/ 549416 h 2231790"/>
              <a:gd name="connsiteX258" fmla="*/ 652781 w 2024254"/>
              <a:gd name="connsiteY258" fmla="*/ 632884 h 2231790"/>
              <a:gd name="connsiteX259" fmla="*/ 655321 w 2024254"/>
              <a:gd name="connsiteY259" fmla="*/ 760762 h 2231790"/>
              <a:gd name="connsiteX260" fmla="*/ 657861 w 2024254"/>
              <a:gd name="connsiteY260" fmla="*/ 919380 h 2231790"/>
              <a:gd name="connsiteX261" fmla="*/ 660401 w 2024254"/>
              <a:gd name="connsiteY261" fmla="*/ 1092445 h 2231790"/>
              <a:gd name="connsiteX262" fmla="*/ 662941 w 2024254"/>
              <a:gd name="connsiteY262" fmla="*/ 1262710 h 2231790"/>
              <a:gd name="connsiteX263" fmla="*/ 665481 w 2024254"/>
              <a:gd name="connsiteY263" fmla="*/ 1413697 h 2231790"/>
              <a:gd name="connsiteX264" fmla="*/ 668021 w 2024254"/>
              <a:gd name="connsiteY264" fmla="*/ 1531290 h 2231790"/>
              <a:gd name="connsiteX265" fmla="*/ 670561 w 2024254"/>
              <a:gd name="connsiteY265" fmla="*/ 1605057 h 2231790"/>
              <a:gd name="connsiteX266" fmla="*/ 673101 w 2024254"/>
              <a:gd name="connsiteY266" fmla="*/ 1629160 h 2231790"/>
              <a:gd name="connsiteX267" fmla="*/ 675641 w 2024254"/>
              <a:gd name="connsiteY267" fmla="*/ 1602796 h 2231790"/>
              <a:gd name="connsiteX268" fmla="*/ 678181 w 2024254"/>
              <a:gd name="connsiteY268" fmla="*/ 1530121 h 2231790"/>
              <a:gd name="connsiteX269" fmla="*/ 680721 w 2024254"/>
              <a:gd name="connsiteY269" fmla="*/ 1419687 h 2231790"/>
              <a:gd name="connsiteX270" fmla="*/ 683261 w 2024254"/>
              <a:gd name="connsiteY270" fmla="*/ 1283467 h 2231790"/>
              <a:gd name="connsiteX271" fmla="*/ 685801 w 2024254"/>
              <a:gd name="connsiteY271" fmla="*/ 1135563 h 2231790"/>
              <a:gd name="connsiteX272" fmla="*/ 688341 w 2024254"/>
              <a:gd name="connsiteY272" fmla="*/ 990756 h 2231790"/>
              <a:gd name="connsiteX273" fmla="*/ 690881 w 2024254"/>
              <a:gd name="connsiteY273" fmla="*/ 863025 h 2231790"/>
              <a:gd name="connsiteX274" fmla="*/ 693421 w 2024254"/>
              <a:gd name="connsiteY274" fmla="*/ 764198 h 2231790"/>
              <a:gd name="connsiteX275" fmla="*/ 695961 w 2024254"/>
              <a:gd name="connsiteY275" fmla="*/ 702864 h 2231790"/>
              <a:gd name="connsiteX276" fmla="*/ 698501 w 2024254"/>
              <a:gd name="connsiteY276" fmla="*/ 683635 h 2231790"/>
              <a:gd name="connsiteX277" fmla="*/ 701041 w 2024254"/>
              <a:gd name="connsiteY277" fmla="*/ 706836 h 2231790"/>
              <a:gd name="connsiteX278" fmla="*/ 703581 w 2024254"/>
              <a:gd name="connsiteY278" fmla="*/ 768622 h 2231790"/>
              <a:gd name="connsiteX279" fmla="*/ 706121 w 2024254"/>
              <a:gd name="connsiteY279" fmla="*/ 861512 h 2231790"/>
              <a:gd name="connsiteX280" fmla="*/ 708661 w 2024254"/>
              <a:gd name="connsiteY280" fmla="*/ 975259 h 2231790"/>
              <a:gd name="connsiteX281" fmla="*/ 711201 w 2024254"/>
              <a:gd name="connsiteY281" fmla="*/ 1097970 h 2231790"/>
              <a:gd name="connsiteX282" fmla="*/ 713741 w 2024254"/>
              <a:gd name="connsiteY282" fmla="*/ 1217338 h 2231790"/>
              <a:gd name="connsiteX283" fmla="*/ 716281 w 2024254"/>
              <a:gd name="connsiteY283" fmla="*/ 1321881 h 2231790"/>
              <a:gd name="connsiteX284" fmla="*/ 718821 w 2024254"/>
              <a:gd name="connsiteY284" fmla="*/ 1402036 h 2231790"/>
              <a:gd name="connsiteX285" fmla="*/ 721361 w 2024254"/>
              <a:gd name="connsiteY285" fmla="*/ 1451037 h 2231790"/>
              <a:gd name="connsiteX286" fmla="*/ 723901 w 2024254"/>
              <a:gd name="connsiteY286" fmla="*/ 1465464 h 2231790"/>
              <a:gd name="connsiteX287" fmla="*/ 726441 w 2024254"/>
              <a:gd name="connsiteY287" fmla="*/ 1445442 h 2231790"/>
              <a:gd name="connsiteX288" fmla="*/ 728981 w 2024254"/>
              <a:gd name="connsiteY288" fmla="*/ 1394479 h 2231790"/>
              <a:gd name="connsiteX289" fmla="*/ 731521 w 2024254"/>
              <a:gd name="connsiteY289" fmla="*/ 1318971 h 2231790"/>
              <a:gd name="connsiteX290" fmla="*/ 734061 w 2024254"/>
              <a:gd name="connsiteY290" fmla="*/ 1227436 h 2231790"/>
              <a:gd name="connsiteX291" fmla="*/ 736601 w 2024254"/>
              <a:gd name="connsiteY291" fmla="*/ 1129575 h 2231790"/>
              <a:gd name="connsiteX292" fmla="*/ 739141 w 2024254"/>
              <a:gd name="connsiteY292" fmla="*/ 1035248 h 2231790"/>
              <a:gd name="connsiteX293" fmla="*/ 741681 w 2024254"/>
              <a:gd name="connsiteY293" fmla="*/ 953486 h 2231790"/>
              <a:gd name="connsiteX294" fmla="*/ 744222 w 2024254"/>
              <a:gd name="connsiteY294" fmla="*/ 891630 h 2231790"/>
              <a:gd name="connsiteX295" fmla="*/ 746761 w 2024254"/>
              <a:gd name="connsiteY295" fmla="*/ 854680 h 2231790"/>
              <a:gd name="connsiteX296" fmla="*/ 749301 w 2024254"/>
              <a:gd name="connsiteY296" fmla="*/ 844911 h 2231790"/>
              <a:gd name="connsiteX297" fmla="*/ 751841 w 2024254"/>
              <a:gd name="connsiteY297" fmla="*/ 861784 h 2231790"/>
              <a:gd name="connsiteX298" fmla="*/ 754381 w 2024254"/>
              <a:gd name="connsiteY298" fmla="*/ 902146 h 2231790"/>
              <a:gd name="connsiteX299" fmla="*/ 756922 w 2024254"/>
              <a:gd name="connsiteY299" fmla="*/ 960686 h 2231790"/>
              <a:gd name="connsiteX300" fmla="*/ 759461 w 2024254"/>
              <a:gd name="connsiteY300" fmla="*/ 1030590 h 2231790"/>
              <a:gd name="connsiteX301" fmla="*/ 762001 w 2024254"/>
              <a:gd name="connsiteY301" fmla="*/ 1104304 h 2231790"/>
              <a:gd name="connsiteX302" fmla="*/ 764542 w 2024254"/>
              <a:gd name="connsiteY302" fmla="*/ 1174350 h 2231790"/>
              <a:gd name="connsiteX303" fmla="*/ 767082 w 2024254"/>
              <a:gd name="connsiteY303" fmla="*/ 1234070 h 2231790"/>
              <a:gd name="connsiteX304" fmla="*/ 769622 w 2024254"/>
              <a:gd name="connsiteY304" fmla="*/ 1278262 h 2231790"/>
              <a:gd name="connsiteX305" fmla="*/ 772161 w 2024254"/>
              <a:gd name="connsiteY305" fmla="*/ 1303618 h 2231790"/>
              <a:gd name="connsiteX306" fmla="*/ 774701 w 2024254"/>
              <a:gd name="connsiteY306" fmla="*/ 1308943 h 2231790"/>
              <a:gd name="connsiteX307" fmla="*/ 777242 w 2024254"/>
              <a:gd name="connsiteY307" fmla="*/ 1295149 h 2231790"/>
              <a:gd name="connsiteX308" fmla="*/ 779782 w 2024254"/>
              <a:gd name="connsiteY308" fmla="*/ 1265017 h 2231790"/>
              <a:gd name="connsiteX309" fmla="*/ 782322 w 2024254"/>
              <a:gd name="connsiteY309" fmla="*/ 1222791 h 2231790"/>
              <a:gd name="connsiteX310" fmla="*/ 784862 w 2024254"/>
              <a:gd name="connsiteY310" fmla="*/ 1173632 h 2231790"/>
              <a:gd name="connsiteX311" fmla="*/ 787402 w 2024254"/>
              <a:gd name="connsiteY311" fmla="*/ 1123022 h 2231790"/>
              <a:gd name="connsiteX312" fmla="*/ 789942 w 2024254"/>
              <a:gd name="connsiteY312" fmla="*/ 1076157 h 2231790"/>
              <a:gd name="connsiteX313" fmla="*/ 792482 w 2024254"/>
              <a:gd name="connsiteY313" fmla="*/ 1037429 h 2231790"/>
              <a:gd name="connsiteX314" fmla="*/ 795022 w 2024254"/>
              <a:gd name="connsiteY314" fmla="*/ 1010015 h 2231790"/>
              <a:gd name="connsiteX315" fmla="*/ 797562 w 2024254"/>
              <a:gd name="connsiteY315" fmla="*/ 995632 h 2231790"/>
              <a:gd name="connsiteX316" fmla="*/ 800102 w 2024254"/>
              <a:gd name="connsiteY316" fmla="*/ 994472 h 2231790"/>
              <a:gd name="connsiteX317" fmla="*/ 802642 w 2024254"/>
              <a:gd name="connsiteY317" fmla="*/ 1005299 h 2231790"/>
              <a:gd name="connsiteX318" fmla="*/ 805182 w 2024254"/>
              <a:gd name="connsiteY318" fmla="*/ 1025710 h 2231790"/>
              <a:gd name="connsiteX319" fmla="*/ 807722 w 2024254"/>
              <a:gd name="connsiteY319" fmla="*/ 1052496 h 2231790"/>
              <a:gd name="connsiteX320" fmla="*/ 810262 w 2024254"/>
              <a:gd name="connsiteY320" fmla="*/ 1082078 h 2231790"/>
              <a:gd name="connsiteX321" fmla="*/ 812802 w 2024254"/>
              <a:gd name="connsiteY321" fmla="*/ 1110943 h 2231790"/>
              <a:gd name="connsiteX322" fmla="*/ 815342 w 2024254"/>
              <a:gd name="connsiteY322" fmla="*/ 1136043 h 2231790"/>
              <a:gd name="connsiteX323" fmla="*/ 817882 w 2024254"/>
              <a:gd name="connsiteY323" fmla="*/ 1155114 h 2231790"/>
              <a:gd name="connsiteX324" fmla="*/ 820422 w 2024254"/>
              <a:gd name="connsiteY324" fmla="*/ 1166865 h 2231790"/>
              <a:gd name="connsiteX325" fmla="*/ 822961 w 2024254"/>
              <a:gd name="connsiteY325" fmla="*/ 1171046 h 2231790"/>
              <a:gd name="connsiteX326" fmla="*/ 825501 w 2024254"/>
              <a:gd name="connsiteY326" fmla="*/ 1168380 h 2231790"/>
              <a:gd name="connsiteX327" fmla="*/ 828041 w 2024254"/>
              <a:gd name="connsiteY327" fmla="*/ 1160375 h 2231790"/>
              <a:gd name="connsiteX328" fmla="*/ 830581 w 2024254"/>
              <a:gd name="connsiteY328" fmla="*/ 1149051 h 2231790"/>
              <a:gd name="connsiteX329" fmla="*/ 833121 w 2024254"/>
              <a:gd name="connsiteY329" fmla="*/ 1136629 h 2231790"/>
              <a:gd name="connsiteX330" fmla="*/ 835661 w 2024254"/>
              <a:gd name="connsiteY330" fmla="*/ 1125198 h 2231790"/>
              <a:gd name="connsiteX331" fmla="*/ 838201 w 2024254"/>
              <a:gd name="connsiteY331" fmla="*/ 1116437 h 2231790"/>
              <a:gd name="connsiteX332" fmla="*/ 840741 w 2024254"/>
              <a:gd name="connsiteY332" fmla="*/ 1111397 h 2231790"/>
              <a:gd name="connsiteX333" fmla="*/ 843281 w 2024254"/>
              <a:gd name="connsiteY333" fmla="*/ 1110391 h 2231790"/>
              <a:gd name="connsiteX334" fmla="*/ 845821 w 2024254"/>
              <a:gd name="connsiteY334" fmla="*/ 1112983 h 2231790"/>
              <a:gd name="connsiteX335" fmla="*/ 848361 w 2024254"/>
              <a:gd name="connsiteY335" fmla="*/ 1118095 h 2231790"/>
              <a:gd name="connsiteX336" fmla="*/ 850901 w 2024254"/>
              <a:gd name="connsiteY336" fmla="*/ 1124196 h 2231790"/>
              <a:gd name="connsiteX337" fmla="*/ 853441 w 2024254"/>
              <a:gd name="connsiteY337" fmla="*/ 1129561 h 2231790"/>
              <a:gd name="connsiteX338" fmla="*/ 855981 w 2024254"/>
              <a:gd name="connsiteY338" fmla="*/ 1132544 h 2231790"/>
              <a:gd name="connsiteX339" fmla="*/ 858521 w 2024254"/>
              <a:gd name="connsiteY339" fmla="*/ 1131859 h 2231790"/>
              <a:gd name="connsiteX340" fmla="*/ 861061 w 2024254"/>
              <a:gd name="connsiteY340" fmla="*/ 1126791 h 2231790"/>
              <a:gd name="connsiteX341" fmla="*/ 863601 w 2024254"/>
              <a:gd name="connsiteY341" fmla="*/ 1117342 h 2231790"/>
              <a:gd name="connsiteX342" fmla="*/ 866141 w 2024254"/>
              <a:gd name="connsiteY342" fmla="*/ 1104272 h 2231790"/>
              <a:gd name="connsiteX343" fmla="*/ 868681 w 2024254"/>
              <a:gd name="connsiteY343" fmla="*/ 1089032 h 2231790"/>
              <a:gd name="connsiteX344" fmla="*/ 871221 w 2024254"/>
              <a:gd name="connsiteY344" fmla="*/ 1073595 h 2231790"/>
              <a:gd name="connsiteX345" fmla="*/ 873761 w 2024254"/>
              <a:gd name="connsiteY345" fmla="*/ 1060212 h 2231790"/>
              <a:gd name="connsiteX346" fmla="*/ 876301 w 2024254"/>
              <a:gd name="connsiteY346" fmla="*/ 1051110 h 2231790"/>
              <a:gd name="connsiteX347" fmla="*/ 878841 w 2024254"/>
              <a:gd name="connsiteY347" fmla="*/ 1048180 h 2231790"/>
              <a:gd name="connsiteX348" fmla="*/ 881381 w 2024254"/>
              <a:gd name="connsiteY348" fmla="*/ 1052692 h 2231790"/>
              <a:gd name="connsiteX349" fmla="*/ 883921 w 2024254"/>
              <a:gd name="connsiteY349" fmla="*/ 1065077 h 2231790"/>
              <a:gd name="connsiteX350" fmla="*/ 886461 w 2024254"/>
              <a:gd name="connsiteY350" fmla="*/ 1084800 h 2231790"/>
              <a:gd name="connsiteX351" fmla="*/ 889000 w 2024254"/>
              <a:gd name="connsiteY351" fmla="*/ 1110354 h 2231790"/>
              <a:gd name="connsiteX352" fmla="*/ 891540 w 2024254"/>
              <a:gd name="connsiteY352" fmla="*/ 1139370 h 2231790"/>
              <a:gd name="connsiteX353" fmla="*/ 894080 w 2024254"/>
              <a:gd name="connsiteY353" fmla="*/ 1168852 h 2231790"/>
              <a:gd name="connsiteX354" fmla="*/ 896620 w 2024254"/>
              <a:gd name="connsiteY354" fmla="*/ 1195485 h 2231790"/>
              <a:gd name="connsiteX355" fmla="*/ 899160 w 2024254"/>
              <a:gd name="connsiteY355" fmla="*/ 1216018 h 2231790"/>
              <a:gd name="connsiteX356" fmla="*/ 901700 w 2024254"/>
              <a:gd name="connsiteY356" fmla="*/ 1227646 h 2231790"/>
              <a:gd name="connsiteX357" fmla="*/ 904240 w 2024254"/>
              <a:gd name="connsiteY357" fmla="*/ 1228372 h 2231790"/>
              <a:gd name="connsiteX358" fmla="*/ 906780 w 2024254"/>
              <a:gd name="connsiteY358" fmla="*/ 1217285 h 2231790"/>
              <a:gd name="connsiteX359" fmla="*/ 909320 w 2024254"/>
              <a:gd name="connsiteY359" fmla="*/ 1194733 h 2231790"/>
              <a:gd name="connsiteX360" fmla="*/ 911860 w 2024254"/>
              <a:gd name="connsiteY360" fmla="*/ 1162356 h 2231790"/>
              <a:gd name="connsiteX361" fmla="*/ 914400 w 2024254"/>
              <a:gd name="connsiteY361" fmla="*/ 1122975 h 2231790"/>
              <a:gd name="connsiteX362" fmla="*/ 916940 w 2024254"/>
              <a:gd name="connsiteY362" fmla="*/ 1080343 h 2231790"/>
              <a:gd name="connsiteX363" fmla="*/ 919480 w 2024254"/>
              <a:gd name="connsiteY363" fmla="*/ 1038778 h 2231790"/>
              <a:gd name="connsiteX364" fmla="*/ 922020 w 2024254"/>
              <a:gd name="connsiteY364" fmla="*/ 1002715 h 2231790"/>
              <a:gd name="connsiteX365" fmla="*/ 924560 w 2024254"/>
              <a:gd name="connsiteY365" fmla="*/ 976231 h 2231790"/>
              <a:gd name="connsiteX366" fmla="*/ 927100 w 2024254"/>
              <a:gd name="connsiteY366" fmla="*/ 962580 h 2231790"/>
              <a:gd name="connsiteX367" fmla="*/ 929640 w 2024254"/>
              <a:gd name="connsiteY367" fmla="*/ 963811 h 2231790"/>
              <a:gd name="connsiteX368" fmla="*/ 932180 w 2024254"/>
              <a:gd name="connsiteY368" fmla="*/ 980490 h 2231790"/>
              <a:gd name="connsiteX369" fmla="*/ 934720 w 2024254"/>
              <a:gd name="connsiteY369" fmla="*/ 1011582 h 2231790"/>
              <a:gd name="connsiteX370" fmla="*/ 937260 w 2024254"/>
              <a:gd name="connsiteY370" fmla="*/ 1054495 h 2231790"/>
              <a:gd name="connsiteX371" fmla="*/ 939800 w 2024254"/>
              <a:gd name="connsiteY371" fmla="*/ 1105298 h 2231790"/>
              <a:gd name="connsiteX372" fmla="*/ 942340 w 2024254"/>
              <a:gd name="connsiteY372" fmla="*/ 1159088 h 2231790"/>
              <a:gd name="connsiteX373" fmla="*/ 944880 w 2024254"/>
              <a:gd name="connsiteY373" fmla="*/ 1210469 h 2231790"/>
              <a:gd name="connsiteX374" fmla="*/ 947420 w 2024254"/>
              <a:gd name="connsiteY374" fmla="*/ 1254108 h 2231790"/>
              <a:gd name="connsiteX375" fmla="*/ 949960 w 2024254"/>
              <a:gd name="connsiteY375" fmla="*/ 1285291 h 2231790"/>
              <a:gd name="connsiteX376" fmla="*/ 952500 w 2024254"/>
              <a:gd name="connsiteY376" fmla="*/ 1300439 h 2231790"/>
              <a:gd name="connsiteX377" fmla="*/ 955039 w 2024254"/>
              <a:gd name="connsiteY377" fmla="*/ 1297512 h 2231790"/>
              <a:gd name="connsiteX378" fmla="*/ 957579 w 2024254"/>
              <a:gd name="connsiteY378" fmla="*/ 1276264 h 2231790"/>
              <a:gd name="connsiteX379" fmla="*/ 960119 w 2024254"/>
              <a:gd name="connsiteY379" fmla="*/ 1238325 h 2231790"/>
              <a:gd name="connsiteX380" fmla="*/ 962659 w 2024254"/>
              <a:gd name="connsiteY380" fmla="*/ 1187074 h 2231790"/>
              <a:gd name="connsiteX381" fmla="*/ 965199 w 2024254"/>
              <a:gd name="connsiteY381" fmla="*/ 1127337 h 2231790"/>
              <a:gd name="connsiteX382" fmla="*/ 967739 w 2024254"/>
              <a:gd name="connsiteY382" fmla="*/ 1064927 h 2231790"/>
              <a:gd name="connsiteX383" fmla="*/ 970279 w 2024254"/>
              <a:gd name="connsiteY383" fmla="*/ 1006066 h 2231790"/>
              <a:gd name="connsiteX384" fmla="*/ 972819 w 2024254"/>
              <a:gd name="connsiteY384" fmla="*/ 956755 h 2231790"/>
              <a:gd name="connsiteX385" fmla="*/ 975359 w 2024254"/>
              <a:gd name="connsiteY385" fmla="*/ 922156 h 2231790"/>
              <a:gd name="connsiteX386" fmla="*/ 977899 w 2024254"/>
              <a:gd name="connsiteY386" fmla="*/ 906046 h 2231790"/>
              <a:gd name="connsiteX387" fmla="*/ 980439 w 2024254"/>
              <a:gd name="connsiteY387" fmla="*/ 910403 h 2231790"/>
              <a:gd name="connsiteX388" fmla="*/ 982979 w 2024254"/>
              <a:gd name="connsiteY388" fmla="*/ 935171 h 2231790"/>
              <a:gd name="connsiteX389" fmla="*/ 985519 w 2024254"/>
              <a:gd name="connsiteY389" fmla="*/ 978232 h 2231790"/>
              <a:gd name="connsiteX390" fmla="*/ 988059 w 2024254"/>
              <a:gd name="connsiteY390" fmla="*/ 1035587 h 2231790"/>
              <a:gd name="connsiteX391" fmla="*/ 990599 w 2024254"/>
              <a:gd name="connsiteY391" fmla="*/ 1101731 h 2231790"/>
              <a:gd name="connsiteX392" fmla="*/ 993139 w 2024254"/>
              <a:gd name="connsiteY392" fmla="*/ 1170192 h 2231790"/>
              <a:gd name="connsiteX393" fmla="*/ 995679 w 2024254"/>
              <a:gd name="connsiteY393" fmla="*/ 1234172 h 2231790"/>
              <a:gd name="connsiteX394" fmla="*/ 998219 w 2024254"/>
              <a:gd name="connsiteY394" fmla="*/ 1287234 h 2231790"/>
              <a:gd name="connsiteX395" fmla="*/ 1000759 w 2024254"/>
              <a:gd name="connsiteY395" fmla="*/ 1323956 h 2231790"/>
              <a:gd name="connsiteX396" fmla="*/ 1003299 w 2024254"/>
              <a:gd name="connsiteY396" fmla="*/ 1340491 h 2231790"/>
              <a:gd name="connsiteX397" fmla="*/ 1005839 w 2024254"/>
              <a:gd name="connsiteY397" fmla="*/ 1334977 h 2231790"/>
              <a:gd name="connsiteX398" fmla="*/ 1008379 w 2024254"/>
              <a:gd name="connsiteY398" fmla="*/ 1307739 h 2231790"/>
              <a:gd name="connsiteX399" fmla="*/ 1010919 w 2024254"/>
              <a:gd name="connsiteY399" fmla="*/ 1261283 h 2231790"/>
              <a:gd name="connsiteX400" fmla="*/ 1013459 w 2024254"/>
              <a:gd name="connsiteY400" fmla="*/ 1200057 h 2231790"/>
              <a:gd name="connsiteX401" fmla="*/ 1015999 w 2024254"/>
              <a:gd name="connsiteY401" fmla="*/ 1130024 h 2231790"/>
              <a:gd name="connsiteX402" fmla="*/ 1018538 w 2024254"/>
              <a:gd name="connsiteY402" fmla="*/ 1058068 h 2231790"/>
              <a:gd name="connsiteX403" fmla="*/ 1021078 w 2024254"/>
              <a:gd name="connsiteY403" fmla="*/ 991313 h 2231790"/>
              <a:gd name="connsiteX404" fmla="*/ 1023618 w 2024254"/>
              <a:gd name="connsiteY404" fmla="*/ 936402 h 2231790"/>
              <a:gd name="connsiteX405" fmla="*/ 1026158 w 2024254"/>
              <a:gd name="connsiteY405" fmla="*/ 898833 h 2231790"/>
              <a:gd name="connsiteX406" fmla="*/ 1028698 w 2024254"/>
              <a:gd name="connsiteY406" fmla="*/ 882399 h 2231790"/>
              <a:gd name="connsiteX407" fmla="*/ 1031238 w 2024254"/>
              <a:gd name="connsiteY407" fmla="*/ 888802 h 2231790"/>
              <a:gd name="connsiteX408" fmla="*/ 1033778 w 2024254"/>
              <a:gd name="connsiteY408" fmla="*/ 917473 h 2231790"/>
              <a:gd name="connsiteX409" fmla="*/ 1036318 w 2024254"/>
              <a:gd name="connsiteY409" fmla="*/ 965626 h 2231790"/>
              <a:gd name="connsiteX410" fmla="*/ 1038858 w 2024254"/>
              <a:gd name="connsiteY410" fmla="*/ 1028533 h 2231790"/>
              <a:gd name="connsiteX411" fmla="*/ 1041398 w 2024254"/>
              <a:gd name="connsiteY411" fmla="*/ 1099991 h 2231790"/>
              <a:gd name="connsiteX412" fmla="*/ 1043938 w 2024254"/>
              <a:gd name="connsiteY412" fmla="*/ 1172945 h 2231790"/>
              <a:gd name="connsiteX413" fmla="*/ 1046478 w 2024254"/>
              <a:gd name="connsiteY413" fmla="*/ 1240193 h 2231790"/>
              <a:gd name="connsiteX414" fmla="*/ 1049018 w 2024254"/>
              <a:gd name="connsiteY414" fmla="*/ 1295104 h 2231790"/>
              <a:gd name="connsiteX415" fmla="*/ 1051558 w 2024254"/>
              <a:gd name="connsiteY415" fmla="*/ 1332283 h 2231790"/>
              <a:gd name="connsiteX416" fmla="*/ 1054098 w 2024254"/>
              <a:gd name="connsiteY416" fmla="*/ 1348106 h 2231790"/>
              <a:gd name="connsiteX417" fmla="*/ 1056638 w 2024254"/>
              <a:gd name="connsiteY417" fmla="*/ 1341079 h 2231790"/>
              <a:gd name="connsiteX418" fmla="*/ 1059178 w 2024254"/>
              <a:gd name="connsiteY418" fmla="*/ 1311979 h 2231790"/>
              <a:gd name="connsiteX419" fmla="*/ 1061718 w 2024254"/>
              <a:gd name="connsiteY419" fmla="*/ 1263767 h 2231790"/>
              <a:gd name="connsiteX420" fmla="*/ 1064258 w 2024254"/>
              <a:gd name="connsiteY420" fmla="*/ 1201287 h 2231790"/>
              <a:gd name="connsiteX421" fmla="*/ 1066798 w 2024254"/>
              <a:gd name="connsiteY421" fmla="*/ 1130770 h 2231790"/>
              <a:gd name="connsiteX422" fmla="*/ 1069338 w 2024254"/>
              <a:gd name="connsiteY422" fmla="*/ 1059209 h 2231790"/>
              <a:gd name="connsiteX423" fmla="*/ 1071878 w 2024254"/>
              <a:gd name="connsiteY423" fmla="*/ 993652 h 2231790"/>
              <a:gd name="connsiteX424" fmla="*/ 1074418 w 2024254"/>
              <a:gd name="connsiteY424" fmla="*/ 940504 h 2231790"/>
              <a:gd name="connsiteX425" fmla="*/ 1076958 w 2024254"/>
              <a:gd name="connsiteY425" fmla="*/ 904889 h 2231790"/>
              <a:gd name="connsiteX426" fmla="*/ 1079498 w 2024254"/>
              <a:gd name="connsiteY426" fmla="*/ 890155 h 2231790"/>
              <a:gd name="connsiteX427" fmla="*/ 1082038 w 2024254"/>
              <a:gd name="connsiteY427" fmla="*/ 897553 h 2231790"/>
              <a:gd name="connsiteX428" fmla="*/ 1084577 w 2024254"/>
              <a:gd name="connsiteY428" fmla="*/ 926130 h 2231790"/>
              <a:gd name="connsiteX429" fmla="*/ 1087117 w 2024254"/>
              <a:gd name="connsiteY429" fmla="*/ 972849 h 2231790"/>
              <a:gd name="connsiteX430" fmla="*/ 1089657 w 2024254"/>
              <a:gd name="connsiteY430" fmla="*/ 1032913 h 2231790"/>
              <a:gd name="connsiteX431" fmla="*/ 1092197 w 2024254"/>
              <a:gd name="connsiteY431" fmla="*/ 1100261 h 2231790"/>
              <a:gd name="connsiteX432" fmla="*/ 1094737 w 2024254"/>
              <a:gd name="connsiteY432" fmla="*/ 1168185 h 2231790"/>
              <a:gd name="connsiteX433" fmla="*/ 1097277 w 2024254"/>
              <a:gd name="connsiteY433" fmla="*/ 1230010 h 2231790"/>
              <a:gd name="connsiteX434" fmla="*/ 1099817 w 2024254"/>
              <a:gd name="connsiteY434" fmla="*/ 1279753 h 2231790"/>
              <a:gd name="connsiteX435" fmla="*/ 1102357 w 2024254"/>
              <a:gd name="connsiteY435" fmla="*/ 1312711 h 2231790"/>
              <a:gd name="connsiteX436" fmla="*/ 1104897 w 2024254"/>
              <a:gd name="connsiteY436" fmla="*/ 1325913 h 2231790"/>
              <a:gd name="connsiteX437" fmla="*/ 1107437 w 2024254"/>
              <a:gd name="connsiteY437" fmla="*/ 1318386 h 2231790"/>
              <a:gd name="connsiteX438" fmla="*/ 1109977 w 2024254"/>
              <a:gd name="connsiteY438" fmla="*/ 1291220 h 2231790"/>
              <a:gd name="connsiteX439" fmla="*/ 1112517 w 2024254"/>
              <a:gd name="connsiteY439" fmla="*/ 1247429 h 2231790"/>
              <a:gd name="connsiteX440" fmla="*/ 1115057 w 2024254"/>
              <a:gd name="connsiteY440" fmla="*/ 1191616 h 2231790"/>
              <a:gd name="connsiteX441" fmla="*/ 1117597 w 2024254"/>
              <a:gd name="connsiteY441" fmla="*/ 1129485 h 2231790"/>
              <a:gd name="connsiteX442" fmla="*/ 1120137 w 2024254"/>
              <a:gd name="connsiteY442" fmla="*/ 1067254 h 2231790"/>
              <a:gd name="connsiteX443" fmla="*/ 1122677 w 2024254"/>
              <a:gd name="connsiteY443" fmla="*/ 1011027 h 2231790"/>
              <a:gd name="connsiteX444" fmla="*/ 1125217 w 2024254"/>
              <a:gd name="connsiteY444" fmla="*/ 966186 h 2231790"/>
              <a:gd name="connsiteX445" fmla="*/ 1127757 w 2024254"/>
              <a:gd name="connsiteY445" fmla="*/ 936871 h 2231790"/>
              <a:gd name="connsiteX446" fmla="*/ 1130297 w 2024254"/>
              <a:gd name="connsiteY446" fmla="*/ 925596 h 2231790"/>
              <a:gd name="connsiteX447" fmla="*/ 1132837 w 2024254"/>
              <a:gd name="connsiteY447" fmla="*/ 933030 h 2231790"/>
              <a:gd name="connsiteX448" fmla="*/ 1135377 w 2024254"/>
              <a:gd name="connsiteY448" fmla="*/ 957978 h 2231790"/>
              <a:gd name="connsiteX449" fmla="*/ 1137917 w 2024254"/>
              <a:gd name="connsiteY449" fmla="*/ 997543 h 2231790"/>
              <a:gd name="connsiteX450" fmla="*/ 1140457 w 2024254"/>
              <a:gd name="connsiteY450" fmla="*/ 1047455 h 2231790"/>
              <a:gd name="connsiteX451" fmla="*/ 1142997 w 2024254"/>
              <a:gd name="connsiteY451" fmla="*/ 1102537 h 2231790"/>
              <a:gd name="connsiteX452" fmla="*/ 1145537 w 2024254"/>
              <a:gd name="connsiteY452" fmla="*/ 1157241 h 2231790"/>
              <a:gd name="connsiteX453" fmla="*/ 1148077 w 2024254"/>
              <a:gd name="connsiteY453" fmla="*/ 1206216 h 2231790"/>
              <a:gd name="connsiteX454" fmla="*/ 1150616 w 2024254"/>
              <a:gd name="connsiteY454" fmla="*/ 1244836 h 2231790"/>
              <a:gd name="connsiteX455" fmla="*/ 1153156 w 2024254"/>
              <a:gd name="connsiteY455" fmla="*/ 1269640 h 2231790"/>
              <a:gd name="connsiteX456" fmla="*/ 1155696 w 2024254"/>
              <a:gd name="connsiteY456" fmla="*/ 1278649 h 2231790"/>
              <a:gd name="connsiteX457" fmla="*/ 1158236 w 2024254"/>
              <a:gd name="connsiteY457" fmla="*/ 1271513 h 2231790"/>
              <a:gd name="connsiteX458" fmla="*/ 1160776 w 2024254"/>
              <a:gd name="connsiteY458" fmla="*/ 1249494 h 2231790"/>
              <a:gd name="connsiteX459" fmla="*/ 1163316 w 2024254"/>
              <a:gd name="connsiteY459" fmla="*/ 1215290 h 2231790"/>
              <a:gd name="connsiteX460" fmla="*/ 1165856 w 2024254"/>
              <a:gd name="connsiteY460" fmla="*/ 1172714 h 2231790"/>
              <a:gd name="connsiteX461" fmla="*/ 1168396 w 2024254"/>
              <a:gd name="connsiteY461" fmla="*/ 1126267 h 2231790"/>
              <a:gd name="connsiteX462" fmla="*/ 1170936 w 2024254"/>
              <a:gd name="connsiteY462" fmla="*/ 1080667 h 2231790"/>
              <a:gd name="connsiteX463" fmla="*/ 1173476 w 2024254"/>
              <a:gd name="connsiteY463" fmla="*/ 1040360 h 2231790"/>
              <a:gd name="connsiteX464" fmla="*/ 1176016 w 2024254"/>
              <a:gd name="connsiteY464" fmla="*/ 1009083 h 2231790"/>
              <a:gd name="connsiteX465" fmla="*/ 1178556 w 2024254"/>
              <a:gd name="connsiteY465" fmla="*/ 989516 h 2231790"/>
              <a:gd name="connsiteX466" fmla="*/ 1181096 w 2024254"/>
              <a:gd name="connsiteY466" fmla="*/ 983052 h 2231790"/>
              <a:gd name="connsiteX467" fmla="*/ 1183636 w 2024254"/>
              <a:gd name="connsiteY467" fmla="*/ 989709 h 2231790"/>
              <a:gd name="connsiteX468" fmla="*/ 1186176 w 2024254"/>
              <a:gd name="connsiteY468" fmla="*/ 1008192 h 2231790"/>
              <a:gd name="connsiteX469" fmla="*/ 1188716 w 2024254"/>
              <a:gd name="connsiteY469" fmla="*/ 1036079 h 2231790"/>
              <a:gd name="connsiteX470" fmla="*/ 1191256 w 2024254"/>
              <a:gd name="connsiteY470" fmla="*/ 1070123 h 2231790"/>
              <a:gd name="connsiteX471" fmla="*/ 1193796 w 2024254"/>
              <a:gd name="connsiteY471" fmla="*/ 1106622 h 2231790"/>
              <a:gd name="connsiteX472" fmla="*/ 1196336 w 2024254"/>
              <a:gd name="connsiteY472" fmla="*/ 1141825 h 2231790"/>
              <a:gd name="connsiteX473" fmla="*/ 1198876 w 2024254"/>
              <a:gd name="connsiteY473" fmla="*/ 1172314 h 2231790"/>
              <a:gd name="connsiteX474" fmla="*/ 1201416 w 2024254"/>
              <a:gd name="connsiteY474" fmla="*/ 1195347 h 2231790"/>
              <a:gd name="connsiteX475" fmla="*/ 1203956 w 2024254"/>
              <a:gd name="connsiteY475" fmla="*/ 1209101 h 2231790"/>
              <a:gd name="connsiteX476" fmla="*/ 1206496 w 2024254"/>
              <a:gd name="connsiteY476" fmla="*/ 1212810 h 2231790"/>
              <a:gd name="connsiteX477" fmla="*/ 1209036 w 2024254"/>
              <a:gd name="connsiteY477" fmla="*/ 1206790 h 2231790"/>
              <a:gd name="connsiteX478" fmla="*/ 1211576 w 2024254"/>
              <a:gd name="connsiteY478" fmla="*/ 1192335 h 2231790"/>
              <a:gd name="connsiteX479" fmla="*/ 1214116 w 2024254"/>
              <a:gd name="connsiteY479" fmla="*/ 1171524 h 2231790"/>
              <a:gd name="connsiteX480" fmla="*/ 1216655 w 2024254"/>
              <a:gd name="connsiteY480" fmla="*/ 1146951 h 2231790"/>
              <a:gd name="connsiteX481" fmla="*/ 1219195 w 2024254"/>
              <a:gd name="connsiteY481" fmla="*/ 1121413 h 2231790"/>
              <a:gd name="connsiteX482" fmla="*/ 1221735 w 2024254"/>
              <a:gd name="connsiteY482" fmla="*/ 1097595 h 2231790"/>
              <a:gd name="connsiteX483" fmla="*/ 1224275 w 2024254"/>
              <a:gd name="connsiteY483" fmla="*/ 1077788 h 2231790"/>
              <a:gd name="connsiteX484" fmla="*/ 1226815 w 2024254"/>
              <a:gd name="connsiteY484" fmla="*/ 1063663 h 2231790"/>
              <a:gd name="connsiteX485" fmla="*/ 1229355 w 2024254"/>
              <a:gd name="connsiteY485" fmla="*/ 1056136 h 2231790"/>
              <a:gd name="connsiteX486" fmla="*/ 1231895 w 2024254"/>
              <a:gd name="connsiteY486" fmla="*/ 1055317 h 2231790"/>
              <a:gd name="connsiteX487" fmla="*/ 1234435 w 2024254"/>
              <a:gd name="connsiteY487" fmla="*/ 1060568 h 2231790"/>
              <a:gd name="connsiteX488" fmla="*/ 1236975 w 2024254"/>
              <a:gd name="connsiteY488" fmla="*/ 1070626 h 2231790"/>
              <a:gd name="connsiteX489" fmla="*/ 1239515 w 2024254"/>
              <a:gd name="connsiteY489" fmla="*/ 1083810 h 2231790"/>
              <a:gd name="connsiteX490" fmla="*/ 1242055 w 2024254"/>
              <a:gd name="connsiteY490" fmla="*/ 1098249 h 2231790"/>
              <a:gd name="connsiteX491" fmla="*/ 1244595 w 2024254"/>
              <a:gd name="connsiteY491" fmla="*/ 1112125 h 2231790"/>
              <a:gd name="connsiteX492" fmla="*/ 1247135 w 2024254"/>
              <a:gd name="connsiteY492" fmla="*/ 1123895 h 2231790"/>
              <a:gd name="connsiteX493" fmla="*/ 1249675 w 2024254"/>
              <a:gd name="connsiteY493" fmla="*/ 1132457 h 2231790"/>
              <a:gd name="connsiteX494" fmla="*/ 1252215 w 2024254"/>
              <a:gd name="connsiteY494" fmla="*/ 1137258 h 2231790"/>
              <a:gd name="connsiteX495" fmla="*/ 1254755 w 2024254"/>
              <a:gd name="connsiteY495" fmla="*/ 1138319 h 2231790"/>
              <a:gd name="connsiteX496" fmla="*/ 1257295 w 2024254"/>
              <a:gd name="connsiteY496" fmla="*/ 1136186 h 2231790"/>
              <a:gd name="connsiteX497" fmla="*/ 1259835 w 2024254"/>
              <a:gd name="connsiteY497" fmla="*/ 1131812 h 2231790"/>
              <a:gd name="connsiteX498" fmla="*/ 1262375 w 2024254"/>
              <a:gd name="connsiteY498" fmla="*/ 1126392 h 2231790"/>
              <a:gd name="connsiteX499" fmla="*/ 1264915 w 2024254"/>
              <a:gd name="connsiteY499" fmla="*/ 1121170 h 2231790"/>
              <a:gd name="connsiteX500" fmla="*/ 1267455 w 2024254"/>
              <a:gd name="connsiteY500" fmla="*/ 1117243 h 2231790"/>
              <a:gd name="connsiteX501" fmla="*/ 2024254 w 2024254"/>
              <a:gd name="connsiteY501" fmla="*/ 1114382 h 2231790"/>
              <a:gd name="connsiteX0" fmla="*/ 0 w 1507039"/>
              <a:gd name="connsiteY0" fmla="*/ 1115321 h 2231790"/>
              <a:gd name="connsiteX1" fmla="*/ 0 w 1507039"/>
              <a:gd name="connsiteY1" fmla="*/ 1115321 h 2231790"/>
              <a:gd name="connsiteX2" fmla="*/ 2539 w 1507039"/>
              <a:gd name="connsiteY2" fmla="*/ 1119016 h 2231790"/>
              <a:gd name="connsiteX3" fmla="*/ 5080 w 1507039"/>
              <a:gd name="connsiteY3" fmla="*/ 1129377 h 2231790"/>
              <a:gd name="connsiteX4" fmla="*/ 7619 w 1507039"/>
              <a:gd name="connsiteY4" fmla="*/ 1144341 h 2231790"/>
              <a:gd name="connsiteX5" fmla="*/ 10160 w 1507039"/>
              <a:gd name="connsiteY5" fmla="*/ 1160808 h 2231790"/>
              <a:gd name="connsiteX6" fmla="*/ 12700 w 1507039"/>
              <a:gd name="connsiteY6" fmla="*/ 1175108 h 2231790"/>
              <a:gd name="connsiteX7" fmla="*/ 15239 w 1507039"/>
              <a:gd name="connsiteY7" fmla="*/ 1183560 h 2231790"/>
              <a:gd name="connsiteX8" fmla="*/ 17780 w 1507039"/>
              <a:gd name="connsiteY8" fmla="*/ 1183060 h 2231790"/>
              <a:gd name="connsiteX9" fmla="*/ 20319 w 1507039"/>
              <a:gd name="connsiteY9" fmla="*/ 1171603 h 2231790"/>
              <a:gd name="connsiteX10" fmla="*/ 22860 w 1507039"/>
              <a:gd name="connsiteY10" fmla="*/ 1148686 h 2231790"/>
              <a:gd name="connsiteX11" fmla="*/ 25400 w 1507039"/>
              <a:gd name="connsiteY11" fmla="*/ 1115511 h 2231790"/>
              <a:gd name="connsiteX12" fmla="*/ 27939 w 1507039"/>
              <a:gd name="connsiteY12" fmla="*/ 1074970 h 2231790"/>
              <a:gd name="connsiteX13" fmla="*/ 30480 w 1507039"/>
              <a:gd name="connsiteY13" fmla="*/ 1031398 h 2231790"/>
              <a:gd name="connsiteX14" fmla="*/ 33019 w 1507039"/>
              <a:gd name="connsiteY14" fmla="*/ 990106 h 2231790"/>
              <a:gd name="connsiteX15" fmla="*/ 35560 w 1507039"/>
              <a:gd name="connsiteY15" fmla="*/ 956760 h 2231790"/>
              <a:gd name="connsiteX16" fmla="*/ 38100 w 1507039"/>
              <a:gd name="connsiteY16" fmla="*/ 936665 h 2231790"/>
              <a:gd name="connsiteX17" fmla="*/ 40639 w 1507039"/>
              <a:gd name="connsiteY17" fmla="*/ 934043 h 2231790"/>
              <a:gd name="connsiteX18" fmla="*/ 43180 w 1507039"/>
              <a:gd name="connsiteY18" fmla="*/ 951399 h 2231790"/>
              <a:gd name="connsiteX19" fmla="*/ 45719 w 1507039"/>
              <a:gd name="connsiteY19" fmla="*/ 989057 h 2231790"/>
              <a:gd name="connsiteX20" fmla="*/ 48260 w 1507039"/>
              <a:gd name="connsiteY20" fmla="*/ 1044929 h 2231790"/>
              <a:gd name="connsiteX21" fmla="*/ 50800 w 1507039"/>
              <a:gd name="connsiteY21" fmla="*/ 1114565 h 2231790"/>
              <a:gd name="connsiteX22" fmla="*/ 53339 w 1507039"/>
              <a:gd name="connsiteY22" fmla="*/ 1191490 h 2231790"/>
              <a:gd name="connsiteX23" fmla="*/ 55880 w 1507039"/>
              <a:gd name="connsiteY23" fmla="*/ 1267811 h 2231790"/>
              <a:gd name="connsiteX24" fmla="*/ 58419 w 1507039"/>
              <a:gd name="connsiteY24" fmla="*/ 1335027 h 2231790"/>
              <a:gd name="connsiteX25" fmla="*/ 60960 w 1507039"/>
              <a:gd name="connsiteY25" fmla="*/ 1384963 h 2231790"/>
              <a:gd name="connsiteX26" fmla="*/ 63500 w 1507039"/>
              <a:gd name="connsiteY26" fmla="*/ 1410734 h 2231790"/>
              <a:gd name="connsiteX27" fmla="*/ 66039 w 1507039"/>
              <a:gd name="connsiteY27" fmla="*/ 1407611 h 2231790"/>
              <a:gd name="connsiteX28" fmla="*/ 68580 w 1507039"/>
              <a:gd name="connsiteY28" fmla="*/ 1373708 h 2231790"/>
              <a:gd name="connsiteX29" fmla="*/ 71119 w 1507039"/>
              <a:gd name="connsiteY29" fmla="*/ 1310376 h 2231790"/>
              <a:gd name="connsiteX30" fmla="*/ 73659 w 1507039"/>
              <a:gd name="connsiteY30" fmla="*/ 1222262 h 2231790"/>
              <a:gd name="connsiteX31" fmla="*/ 76200 w 1507039"/>
              <a:gd name="connsiteY31" fmla="*/ 1117006 h 2231790"/>
              <a:gd name="connsiteX32" fmla="*/ 78739 w 1507039"/>
              <a:gd name="connsiteY32" fmla="*/ 1004584 h 2231790"/>
              <a:gd name="connsiteX33" fmla="*/ 81280 w 1507039"/>
              <a:gd name="connsiteY33" fmla="*/ 896360 h 2231790"/>
              <a:gd name="connsiteX34" fmla="*/ 83819 w 1507039"/>
              <a:gd name="connsiteY34" fmla="*/ 803931 h 2231790"/>
              <a:gd name="connsiteX35" fmla="*/ 86359 w 1507039"/>
              <a:gd name="connsiteY35" fmla="*/ 737889 h 2231790"/>
              <a:gd name="connsiteX36" fmla="*/ 88900 w 1507039"/>
              <a:gd name="connsiteY36" fmla="*/ 706633 h 2231790"/>
              <a:gd name="connsiteX37" fmla="*/ 91439 w 1507039"/>
              <a:gd name="connsiteY37" fmla="*/ 715350 h 2231790"/>
              <a:gd name="connsiteX38" fmla="*/ 93979 w 1507039"/>
              <a:gd name="connsiteY38" fmla="*/ 765297 h 2231790"/>
              <a:gd name="connsiteX39" fmla="*/ 96519 w 1507039"/>
              <a:gd name="connsiteY39" fmla="*/ 853478 h 2231790"/>
              <a:gd name="connsiteX40" fmla="*/ 99059 w 1507039"/>
              <a:gd name="connsiteY40" fmla="*/ 972745 h 2231790"/>
              <a:gd name="connsiteX41" fmla="*/ 101600 w 1507039"/>
              <a:gd name="connsiteY41" fmla="*/ 1112365 h 2231790"/>
              <a:gd name="connsiteX42" fmla="*/ 104139 w 1507039"/>
              <a:gd name="connsiteY42" fmla="*/ 1258978 h 2231790"/>
              <a:gd name="connsiteX43" fmla="*/ 106679 w 1507039"/>
              <a:gd name="connsiteY43" fmla="*/ 1397883 h 2231790"/>
              <a:gd name="connsiteX44" fmla="*/ 109219 w 1507039"/>
              <a:gd name="connsiteY44" fmla="*/ 1514520 h 2231790"/>
              <a:gd name="connsiteX45" fmla="*/ 111759 w 1507039"/>
              <a:gd name="connsiteY45" fmla="*/ 1595990 h 2231790"/>
              <a:gd name="connsiteX46" fmla="*/ 114300 w 1507039"/>
              <a:gd name="connsiteY46" fmla="*/ 1632475 h 2231790"/>
              <a:gd name="connsiteX47" fmla="*/ 116839 w 1507039"/>
              <a:gd name="connsiteY47" fmla="*/ 1618377 h 2231790"/>
              <a:gd name="connsiteX48" fmla="*/ 119379 w 1507039"/>
              <a:gd name="connsiteY48" fmla="*/ 1553071 h 2231790"/>
              <a:gd name="connsiteX49" fmla="*/ 121919 w 1507039"/>
              <a:gd name="connsiteY49" fmla="*/ 1441157 h 2231790"/>
              <a:gd name="connsiteX50" fmla="*/ 124459 w 1507039"/>
              <a:gd name="connsiteY50" fmla="*/ 1292186 h 2231790"/>
              <a:gd name="connsiteX51" fmla="*/ 126999 w 1507039"/>
              <a:gd name="connsiteY51" fmla="*/ 1119857 h 2231790"/>
              <a:gd name="connsiteX52" fmla="*/ 129539 w 1507039"/>
              <a:gd name="connsiteY52" fmla="*/ 940755 h 2231790"/>
              <a:gd name="connsiteX53" fmla="*/ 132079 w 1507039"/>
              <a:gd name="connsiteY53" fmla="*/ 772747 h 2231790"/>
              <a:gd name="connsiteX54" fmla="*/ 134619 w 1507039"/>
              <a:gd name="connsiteY54" fmla="*/ 633193 h 2231790"/>
              <a:gd name="connsiteX55" fmla="*/ 137159 w 1507039"/>
              <a:gd name="connsiteY55" fmla="*/ 537151 h 2231790"/>
              <a:gd name="connsiteX56" fmla="*/ 139699 w 1507039"/>
              <a:gd name="connsiteY56" fmla="*/ 495758 h 2231790"/>
              <a:gd name="connsiteX57" fmla="*/ 142239 w 1507039"/>
              <a:gd name="connsiteY57" fmla="*/ 514966 h 2231790"/>
              <a:gd name="connsiteX58" fmla="*/ 144779 w 1507039"/>
              <a:gd name="connsiteY58" fmla="*/ 594772 h 2231790"/>
              <a:gd name="connsiteX59" fmla="*/ 147319 w 1507039"/>
              <a:gd name="connsiteY59" fmla="*/ 729036 h 2231790"/>
              <a:gd name="connsiteX60" fmla="*/ 149859 w 1507039"/>
              <a:gd name="connsiteY60" fmla="*/ 905921 h 2231790"/>
              <a:gd name="connsiteX61" fmla="*/ 152399 w 1507039"/>
              <a:gd name="connsiteY61" fmla="*/ 1108929 h 2231790"/>
              <a:gd name="connsiteX62" fmla="*/ 154939 w 1507039"/>
              <a:gd name="connsiteY62" fmla="*/ 1318445 h 2231790"/>
              <a:gd name="connsiteX63" fmla="*/ 157479 w 1507039"/>
              <a:gd name="connsiteY63" fmla="*/ 1513643 h 2231790"/>
              <a:gd name="connsiteX64" fmla="*/ 160019 w 1507039"/>
              <a:gd name="connsiteY64" fmla="*/ 1674559 h 2231790"/>
              <a:gd name="connsiteX65" fmla="*/ 162559 w 1507039"/>
              <a:gd name="connsiteY65" fmla="*/ 1784144 h 2231790"/>
              <a:gd name="connsiteX66" fmla="*/ 165099 w 1507039"/>
              <a:gd name="connsiteY66" fmla="*/ 1830065 h 2231790"/>
              <a:gd name="connsiteX67" fmla="*/ 167639 w 1507039"/>
              <a:gd name="connsiteY67" fmla="*/ 1806072 h 2231790"/>
              <a:gd name="connsiteX68" fmla="*/ 170179 w 1507039"/>
              <a:gd name="connsiteY68" fmla="*/ 1712785 h 2231790"/>
              <a:gd name="connsiteX69" fmla="*/ 172719 w 1507039"/>
              <a:gd name="connsiteY69" fmla="*/ 1557804 h 2231790"/>
              <a:gd name="connsiteX70" fmla="*/ 175259 w 1507039"/>
              <a:gd name="connsiteY70" fmla="*/ 1355108 h 2231790"/>
              <a:gd name="connsiteX71" fmla="*/ 177799 w 1507039"/>
              <a:gd name="connsiteY71" fmla="*/ 1123796 h 2231790"/>
              <a:gd name="connsiteX72" fmla="*/ 180339 w 1507039"/>
              <a:gd name="connsiteY72" fmla="*/ 886284 h 2231790"/>
              <a:gd name="connsiteX73" fmla="*/ 182879 w 1507039"/>
              <a:gd name="connsiteY73" fmla="*/ 666119 h 2231790"/>
              <a:gd name="connsiteX74" fmla="*/ 185419 w 1507039"/>
              <a:gd name="connsiteY74" fmla="*/ 485638 h 2231790"/>
              <a:gd name="connsiteX75" fmla="*/ 187959 w 1507039"/>
              <a:gd name="connsiteY75" fmla="*/ 363693 h 2231790"/>
              <a:gd name="connsiteX76" fmla="*/ 190499 w 1507039"/>
              <a:gd name="connsiteY76" fmla="*/ 313682 h 2231790"/>
              <a:gd name="connsiteX77" fmla="*/ 193039 w 1507039"/>
              <a:gd name="connsiteY77" fmla="*/ 342089 h 2231790"/>
              <a:gd name="connsiteX78" fmla="*/ 195579 w 1507039"/>
              <a:gd name="connsiteY78" fmla="*/ 447692 h 2231790"/>
              <a:gd name="connsiteX79" fmla="*/ 198119 w 1507039"/>
              <a:gd name="connsiteY79" fmla="*/ 621530 h 2231790"/>
              <a:gd name="connsiteX80" fmla="*/ 200659 w 1507039"/>
              <a:gd name="connsiteY80" fmla="*/ 847652 h 2231790"/>
              <a:gd name="connsiteX81" fmla="*/ 203199 w 1507039"/>
              <a:gd name="connsiteY81" fmla="*/ 1104582 h 2231790"/>
              <a:gd name="connsiteX82" fmla="*/ 205739 w 1507039"/>
              <a:gd name="connsiteY82" fmla="*/ 1367364 h 2231790"/>
              <a:gd name="connsiteX83" fmla="*/ 208279 w 1507039"/>
              <a:gd name="connsiteY83" fmla="*/ 1609999 h 2231790"/>
              <a:gd name="connsiteX84" fmla="*/ 210819 w 1507039"/>
              <a:gd name="connsiteY84" fmla="*/ 1808029 h 2231790"/>
              <a:gd name="connsiteX85" fmla="*/ 213359 w 1507039"/>
              <a:gd name="connsiteY85" fmla="*/ 1941009 h 2231790"/>
              <a:gd name="connsiteX86" fmla="*/ 215899 w 1507039"/>
              <a:gd name="connsiteY86" fmla="*/ 1994622 h 2231790"/>
              <a:gd name="connsiteX87" fmla="*/ 218439 w 1507039"/>
              <a:gd name="connsiteY87" fmla="*/ 1962214 h 2231790"/>
              <a:gd name="connsiteX88" fmla="*/ 220979 w 1507039"/>
              <a:gd name="connsiteY88" fmla="*/ 1845584 h 2231790"/>
              <a:gd name="connsiteX89" fmla="*/ 223519 w 1507039"/>
              <a:gd name="connsiteY89" fmla="*/ 1654943 h 2231790"/>
              <a:gd name="connsiteX90" fmla="*/ 226059 w 1507039"/>
              <a:gd name="connsiteY90" fmla="*/ 1408025 h 2231790"/>
              <a:gd name="connsiteX91" fmla="*/ 228600 w 1507039"/>
              <a:gd name="connsiteY91" fmla="*/ 1128434 h 2231790"/>
              <a:gd name="connsiteX92" fmla="*/ 231139 w 1507039"/>
              <a:gd name="connsiteY92" fmla="*/ 843379 h 2231790"/>
              <a:gd name="connsiteX93" fmla="*/ 233679 w 1507039"/>
              <a:gd name="connsiteY93" fmla="*/ 581014 h 2231790"/>
              <a:gd name="connsiteX94" fmla="*/ 236219 w 1507039"/>
              <a:gd name="connsiteY94" fmla="*/ 367644 h 2231790"/>
              <a:gd name="connsiteX95" fmla="*/ 238760 w 1507039"/>
              <a:gd name="connsiteY95" fmla="*/ 225078 h 2231790"/>
              <a:gd name="connsiteX96" fmla="*/ 241300 w 1507039"/>
              <a:gd name="connsiteY96" fmla="*/ 168398 h 2231790"/>
              <a:gd name="connsiteX97" fmla="*/ 243839 w 1507039"/>
              <a:gd name="connsiteY97" fmla="*/ 204361 h 2231790"/>
              <a:gd name="connsiteX98" fmla="*/ 246380 w 1507039"/>
              <a:gd name="connsiteY98" fmla="*/ 330619 h 2231790"/>
              <a:gd name="connsiteX99" fmla="*/ 248920 w 1507039"/>
              <a:gd name="connsiteY99" fmla="*/ 535836 h 2231790"/>
              <a:gd name="connsiteX100" fmla="*/ 251460 w 1507039"/>
              <a:gd name="connsiteY100" fmla="*/ 800706 h 2231790"/>
              <a:gd name="connsiteX101" fmla="*/ 254000 w 1507039"/>
              <a:gd name="connsiteY101" fmla="*/ 1099769 h 2231790"/>
              <a:gd name="connsiteX102" fmla="*/ 256540 w 1507039"/>
              <a:gd name="connsiteY102" fmla="*/ 1403872 h 2231790"/>
              <a:gd name="connsiteX103" fmla="*/ 259080 w 1507039"/>
              <a:gd name="connsiteY103" fmla="*/ 1683026 h 2231790"/>
              <a:gd name="connsiteX104" fmla="*/ 261620 w 1507039"/>
              <a:gd name="connsiteY104" fmla="*/ 1909372 h 2231790"/>
              <a:gd name="connsiteX105" fmla="*/ 264160 w 1507039"/>
              <a:gd name="connsiteY105" fmla="*/ 2059974 h 2231790"/>
              <a:gd name="connsiteX106" fmla="*/ 266700 w 1507039"/>
              <a:gd name="connsiteY106" fmla="*/ 2119153 h 2231790"/>
              <a:gd name="connsiteX107" fmla="*/ 269240 w 1507039"/>
              <a:gd name="connsiteY107" fmla="*/ 2080114 h 2231790"/>
              <a:gd name="connsiteX108" fmla="*/ 271780 w 1507039"/>
              <a:gd name="connsiteY108" fmla="*/ 1945716 h 2231790"/>
              <a:gd name="connsiteX109" fmla="*/ 274320 w 1507039"/>
              <a:gd name="connsiteY109" fmla="*/ 1728283 h 2231790"/>
              <a:gd name="connsiteX110" fmla="*/ 276860 w 1507039"/>
              <a:gd name="connsiteY110" fmla="*/ 1448476 h 2231790"/>
              <a:gd name="connsiteX111" fmla="*/ 279400 w 1507039"/>
              <a:gd name="connsiteY111" fmla="*/ 1133315 h 2231790"/>
              <a:gd name="connsiteX112" fmla="*/ 281940 w 1507039"/>
              <a:gd name="connsiteY112" fmla="*/ 813569 h 2231790"/>
              <a:gd name="connsiteX113" fmla="*/ 284480 w 1507039"/>
              <a:gd name="connsiteY113" fmla="*/ 520728 h 2231790"/>
              <a:gd name="connsiteX114" fmla="*/ 287020 w 1507039"/>
              <a:gd name="connsiteY114" fmla="*/ 283896 h 2231790"/>
              <a:gd name="connsiteX115" fmla="*/ 289560 w 1507039"/>
              <a:gd name="connsiteY115" fmla="*/ 126883 h 2231790"/>
              <a:gd name="connsiteX116" fmla="*/ 292100 w 1507039"/>
              <a:gd name="connsiteY116" fmla="*/ 65803 h 2231790"/>
              <a:gd name="connsiteX117" fmla="*/ 294640 w 1507039"/>
              <a:gd name="connsiteY117" fmla="*/ 107420 h 2231790"/>
              <a:gd name="connsiteX118" fmla="*/ 297180 w 1507039"/>
              <a:gd name="connsiteY118" fmla="*/ 248403 h 2231790"/>
              <a:gd name="connsiteX119" fmla="*/ 299720 w 1507039"/>
              <a:gd name="connsiteY119" fmla="*/ 475585 h 2231790"/>
              <a:gd name="connsiteX120" fmla="*/ 302260 w 1507039"/>
              <a:gd name="connsiteY120" fmla="*/ 767191 h 2231790"/>
              <a:gd name="connsiteX121" fmla="*/ 304800 w 1507039"/>
              <a:gd name="connsiteY121" fmla="*/ 1094938 h 2231790"/>
              <a:gd name="connsiteX122" fmla="*/ 307340 w 1507039"/>
              <a:gd name="connsiteY122" fmla="*/ 1426790 h 2231790"/>
              <a:gd name="connsiteX123" fmla="*/ 309880 w 1507039"/>
              <a:gd name="connsiteY123" fmla="*/ 1730100 h 2231790"/>
              <a:gd name="connsiteX124" fmla="*/ 312420 w 1507039"/>
              <a:gd name="connsiteY124" fmla="*/ 1974839 h 2231790"/>
              <a:gd name="connsiteX125" fmla="*/ 314960 w 1507039"/>
              <a:gd name="connsiteY125" fmla="*/ 2136579 h 2231790"/>
              <a:gd name="connsiteX126" fmla="*/ 317500 w 1507039"/>
              <a:gd name="connsiteY126" fmla="*/ 2198941 h 2231790"/>
              <a:gd name="connsiteX127" fmla="*/ 320040 w 1507039"/>
              <a:gd name="connsiteY127" fmla="*/ 2155259 h 2231790"/>
              <a:gd name="connsiteX128" fmla="*/ 322580 w 1507039"/>
              <a:gd name="connsiteY128" fmla="*/ 2009290 h 2231790"/>
              <a:gd name="connsiteX129" fmla="*/ 325120 w 1507039"/>
              <a:gd name="connsiteY129" fmla="*/ 1774893 h 2231790"/>
              <a:gd name="connsiteX130" fmla="*/ 327660 w 1507039"/>
              <a:gd name="connsiteY130" fmla="*/ 1474712 h 2231790"/>
              <a:gd name="connsiteX131" fmla="*/ 330200 w 1507039"/>
              <a:gd name="connsiteY131" fmla="*/ 1137975 h 2231790"/>
              <a:gd name="connsiteX132" fmla="*/ 332740 w 1507039"/>
              <a:gd name="connsiteY132" fmla="*/ 797639 h 2231790"/>
              <a:gd name="connsiteX133" fmla="*/ 335280 w 1507039"/>
              <a:gd name="connsiteY133" fmla="*/ 487149 h 2231790"/>
              <a:gd name="connsiteX134" fmla="*/ 337820 w 1507039"/>
              <a:gd name="connsiteY134" fmla="*/ 237137 h 2231790"/>
              <a:gd name="connsiteX135" fmla="*/ 340360 w 1507039"/>
              <a:gd name="connsiteY135" fmla="*/ 72388 h 2231790"/>
              <a:gd name="connsiteX136" fmla="*/ 342900 w 1507039"/>
              <a:gd name="connsiteY136" fmla="*/ 9374 h 2231790"/>
              <a:gd name="connsiteX137" fmla="*/ 345440 w 1507039"/>
              <a:gd name="connsiteY137" fmla="*/ 54600 h 2231790"/>
              <a:gd name="connsiteX138" fmla="*/ 347980 w 1507039"/>
              <a:gd name="connsiteY138" fmla="*/ 203934 h 2231790"/>
              <a:gd name="connsiteX139" fmla="*/ 350520 w 1507039"/>
              <a:gd name="connsiteY139" fmla="*/ 442979 h 2231790"/>
              <a:gd name="connsiteX140" fmla="*/ 353060 w 1507039"/>
              <a:gd name="connsiteY140" fmla="*/ 748476 h 2231790"/>
              <a:gd name="connsiteX141" fmla="*/ 355600 w 1507039"/>
              <a:gd name="connsiteY141" fmla="*/ 1090567 h 2231790"/>
              <a:gd name="connsiteX142" fmla="*/ 358140 w 1507039"/>
              <a:gd name="connsiteY142" fmla="*/ 1435733 h 2231790"/>
              <a:gd name="connsiteX143" fmla="*/ 360680 w 1507039"/>
              <a:gd name="connsiteY143" fmla="*/ 1750090 h 2231790"/>
              <a:gd name="connsiteX144" fmla="*/ 363220 w 1507039"/>
              <a:gd name="connsiteY144" fmla="*/ 2002725 h 2231790"/>
              <a:gd name="connsiteX145" fmla="*/ 365760 w 1507039"/>
              <a:gd name="connsiteY145" fmla="*/ 2168757 h 2231790"/>
              <a:gd name="connsiteX146" fmla="*/ 368300 w 1507039"/>
              <a:gd name="connsiteY146" fmla="*/ 2231789 h 2231790"/>
              <a:gd name="connsiteX147" fmla="*/ 370840 w 1507039"/>
              <a:gd name="connsiteY147" fmla="*/ 2185538 h 2231790"/>
              <a:gd name="connsiteX148" fmla="*/ 373380 w 1507039"/>
              <a:gd name="connsiteY148" fmla="*/ 2034461 h 2231790"/>
              <a:gd name="connsiteX149" fmla="*/ 375920 w 1507039"/>
              <a:gd name="connsiteY149" fmla="*/ 1793330 h 2231790"/>
              <a:gd name="connsiteX150" fmla="*/ 378460 w 1507039"/>
              <a:gd name="connsiteY150" fmla="*/ 1485770 h 2231790"/>
              <a:gd name="connsiteX151" fmla="*/ 381000 w 1507039"/>
              <a:gd name="connsiteY151" fmla="*/ 1141945 h 2231790"/>
              <a:gd name="connsiteX152" fmla="*/ 383540 w 1507039"/>
              <a:gd name="connsiteY152" fmla="*/ 795583 h 2231790"/>
              <a:gd name="connsiteX153" fmla="*/ 386080 w 1507039"/>
              <a:gd name="connsiteY153" fmla="*/ 480654 h 2231790"/>
              <a:gd name="connsiteX154" fmla="*/ 388620 w 1507039"/>
              <a:gd name="connsiteY154" fmla="*/ 228025 h 2231790"/>
              <a:gd name="connsiteX155" fmla="*/ 391160 w 1507039"/>
              <a:gd name="connsiteY155" fmla="*/ 62421 h 2231790"/>
              <a:gd name="connsiteX156" fmla="*/ 393700 w 1507039"/>
              <a:gd name="connsiteY156" fmla="*/ 0 h 2231790"/>
              <a:gd name="connsiteX157" fmla="*/ 396240 w 1507039"/>
              <a:gd name="connsiteY157" fmla="*/ 46764 h 2231790"/>
              <a:gd name="connsiteX158" fmla="*/ 398780 w 1507039"/>
              <a:gd name="connsiteY158" fmla="*/ 197984 h 2231790"/>
              <a:gd name="connsiteX159" fmla="*/ 401320 w 1507039"/>
              <a:gd name="connsiteY159" fmla="*/ 438678 h 2231790"/>
              <a:gd name="connsiteX160" fmla="*/ 403860 w 1507039"/>
              <a:gd name="connsiteY160" fmla="*/ 745103 h 2231790"/>
              <a:gd name="connsiteX161" fmla="*/ 406400 w 1507039"/>
              <a:gd name="connsiteY161" fmla="*/ 1087104 h 2231790"/>
              <a:gd name="connsiteX162" fmla="*/ 408940 w 1507039"/>
              <a:gd name="connsiteY162" fmla="*/ 1431095 h 2231790"/>
              <a:gd name="connsiteX163" fmla="*/ 411480 w 1507039"/>
              <a:gd name="connsiteY163" fmla="*/ 1743370 h 2231790"/>
              <a:gd name="connsiteX164" fmla="*/ 414020 w 1507039"/>
              <a:gd name="connsiteY164" fmla="*/ 1993419 h 2231790"/>
              <a:gd name="connsiteX165" fmla="*/ 416560 w 1507039"/>
              <a:gd name="connsiteY165" fmla="*/ 2156922 h 2231790"/>
              <a:gd name="connsiteX166" fmla="*/ 419100 w 1507039"/>
              <a:gd name="connsiteY166" fmla="*/ 2218119 h 2231790"/>
              <a:gd name="connsiteX167" fmla="*/ 421640 w 1507039"/>
              <a:gd name="connsiteY167" fmla="*/ 2171341 h 2231790"/>
              <a:gd name="connsiteX168" fmla="*/ 424180 w 1507039"/>
              <a:gd name="connsiteY168" fmla="*/ 2021532 h 2231790"/>
              <a:gd name="connsiteX169" fmla="*/ 426720 w 1507039"/>
              <a:gd name="connsiteY169" fmla="*/ 1783726 h 2231790"/>
              <a:gd name="connsiteX170" fmla="*/ 429260 w 1507039"/>
              <a:gd name="connsiteY170" fmla="*/ 1481539 h 2231790"/>
              <a:gd name="connsiteX171" fmla="*/ 431800 w 1507039"/>
              <a:gd name="connsiteY171" fmla="*/ 1144807 h 2231790"/>
              <a:gd name="connsiteX172" fmla="*/ 434340 w 1507039"/>
              <a:gd name="connsiteY172" fmla="*/ 806635 h 2231790"/>
              <a:gd name="connsiteX173" fmla="*/ 436880 w 1507039"/>
              <a:gd name="connsiteY173" fmla="*/ 500130 h 2231790"/>
              <a:gd name="connsiteX174" fmla="*/ 439420 w 1507039"/>
              <a:gd name="connsiteY174" fmla="*/ 255142 h 2231790"/>
              <a:gd name="connsiteX175" fmla="*/ 441960 w 1507039"/>
              <a:gd name="connsiteY175" fmla="*/ 95351 h 2231790"/>
              <a:gd name="connsiteX176" fmla="*/ 444500 w 1507039"/>
              <a:gd name="connsiteY176" fmla="*/ 35968 h 2231790"/>
              <a:gd name="connsiteX177" fmla="*/ 447040 w 1507039"/>
              <a:gd name="connsiteY177" fmla="*/ 82282 h 2231790"/>
              <a:gd name="connsiteX178" fmla="*/ 449580 w 1507039"/>
              <a:gd name="connsiteY178" fmla="*/ 229191 h 2231790"/>
              <a:gd name="connsiteX179" fmla="*/ 452120 w 1507039"/>
              <a:gd name="connsiteY179" fmla="*/ 461762 h 2231790"/>
              <a:gd name="connsiteX180" fmla="*/ 454660 w 1507039"/>
              <a:gd name="connsiteY180" fmla="*/ 756749 h 2231790"/>
              <a:gd name="connsiteX181" fmla="*/ 457200 w 1507039"/>
              <a:gd name="connsiteY181" fmla="*/ 1084926 h 2231790"/>
              <a:gd name="connsiteX182" fmla="*/ 459740 w 1507039"/>
              <a:gd name="connsiteY182" fmla="*/ 1413993 h 2231790"/>
              <a:gd name="connsiteX183" fmla="*/ 462280 w 1507039"/>
              <a:gd name="connsiteY183" fmla="*/ 1711766 h 2231790"/>
              <a:gd name="connsiteX184" fmla="*/ 464820 w 1507039"/>
              <a:gd name="connsiteY184" fmla="*/ 1949337 h 2231790"/>
              <a:gd name="connsiteX185" fmla="*/ 467360 w 1507039"/>
              <a:gd name="connsiteY185" fmla="*/ 2103890 h 2231790"/>
              <a:gd name="connsiteX186" fmla="*/ 469900 w 1507039"/>
              <a:gd name="connsiteY186" fmla="*/ 2160901 h 2231790"/>
              <a:gd name="connsiteX187" fmla="*/ 472440 w 1507039"/>
              <a:gd name="connsiteY187" fmla="*/ 2115504 h 2231790"/>
              <a:gd name="connsiteX188" fmla="*/ 474980 w 1507039"/>
              <a:gd name="connsiteY188" fmla="*/ 1972899 h 2231790"/>
              <a:gd name="connsiteX189" fmla="*/ 477520 w 1507039"/>
              <a:gd name="connsiteY189" fmla="*/ 1747771 h 2231790"/>
              <a:gd name="connsiteX190" fmla="*/ 480061 w 1507039"/>
              <a:gd name="connsiteY190" fmla="*/ 1462771 h 2231790"/>
              <a:gd name="connsiteX191" fmla="*/ 482600 w 1507039"/>
              <a:gd name="connsiteY191" fmla="*/ 1146232 h 2231790"/>
              <a:gd name="connsiteX192" fmla="*/ 485140 w 1507039"/>
              <a:gd name="connsiteY192" fmla="*/ 829345 h 2231790"/>
              <a:gd name="connsiteX193" fmla="*/ 487680 w 1507039"/>
              <a:gd name="connsiteY193" fmla="*/ 543074 h 2231790"/>
              <a:gd name="connsiteX194" fmla="*/ 490220 w 1507039"/>
              <a:gd name="connsiteY194" fmla="*/ 315119 h 2231790"/>
              <a:gd name="connsiteX195" fmla="*/ 492761 w 1507039"/>
              <a:gd name="connsiteY195" fmla="*/ 167225 h 2231790"/>
              <a:gd name="connsiteX196" fmla="*/ 495300 w 1507039"/>
              <a:gd name="connsiteY196" fmla="*/ 113105 h 2231790"/>
              <a:gd name="connsiteX197" fmla="*/ 497840 w 1507039"/>
              <a:gd name="connsiteY197" fmla="*/ 157165 h 2231790"/>
              <a:gd name="connsiteX198" fmla="*/ 500381 w 1507039"/>
              <a:gd name="connsiteY198" fmla="*/ 294162 h 2231790"/>
              <a:gd name="connsiteX199" fmla="*/ 502921 w 1507039"/>
              <a:gd name="connsiteY199" fmla="*/ 509804 h 2231790"/>
              <a:gd name="connsiteX200" fmla="*/ 505461 w 1507039"/>
              <a:gd name="connsiteY200" fmla="*/ 782246 h 2231790"/>
              <a:gd name="connsiteX201" fmla="*/ 508000 w 1507039"/>
              <a:gd name="connsiteY201" fmla="*/ 1084306 h 2231790"/>
              <a:gd name="connsiteX202" fmla="*/ 510540 w 1507039"/>
              <a:gd name="connsiteY202" fmla="*/ 1386184 h 2231790"/>
              <a:gd name="connsiteX203" fmla="*/ 513081 w 1507039"/>
              <a:gd name="connsiteY203" fmla="*/ 1658411 h 2231790"/>
              <a:gd name="connsiteX204" fmla="*/ 515621 w 1507039"/>
              <a:gd name="connsiteY204" fmla="*/ 1874740 h 2231790"/>
              <a:gd name="connsiteX205" fmla="*/ 518161 w 1507039"/>
              <a:gd name="connsiteY205" fmla="*/ 2014678 h 2231790"/>
              <a:gd name="connsiteX206" fmla="*/ 520701 w 1507039"/>
              <a:gd name="connsiteY206" fmla="*/ 2065436 h 2231790"/>
              <a:gd name="connsiteX207" fmla="*/ 523241 w 1507039"/>
              <a:gd name="connsiteY207" fmla="*/ 2023097 h 2231790"/>
              <a:gd name="connsiteX208" fmla="*/ 525781 w 1507039"/>
              <a:gd name="connsiteY208" fmla="*/ 1892893 h 2231790"/>
              <a:gd name="connsiteX209" fmla="*/ 528321 w 1507039"/>
              <a:gd name="connsiteY209" fmla="*/ 1688589 h 2231790"/>
              <a:gd name="connsiteX210" fmla="*/ 530861 w 1507039"/>
              <a:gd name="connsiteY210" fmla="*/ 1431031 h 2231790"/>
              <a:gd name="connsiteX211" fmla="*/ 533401 w 1507039"/>
              <a:gd name="connsiteY211" fmla="*/ 1146011 h 2231790"/>
              <a:gd name="connsiteX212" fmla="*/ 535941 w 1507039"/>
              <a:gd name="connsiteY212" fmla="*/ 861687 h 2231790"/>
              <a:gd name="connsiteX213" fmla="*/ 538481 w 1507039"/>
              <a:gd name="connsiteY213" fmla="*/ 605781 h 2231790"/>
              <a:gd name="connsiteX214" fmla="*/ 541021 w 1507039"/>
              <a:gd name="connsiteY214" fmla="*/ 402879 h 2231790"/>
              <a:gd name="connsiteX215" fmla="*/ 543561 w 1507039"/>
              <a:gd name="connsiteY215" fmla="*/ 272053 h 2231790"/>
              <a:gd name="connsiteX216" fmla="*/ 546101 w 1507039"/>
              <a:gd name="connsiteY216" fmla="*/ 225072 h 2231790"/>
              <a:gd name="connsiteX217" fmla="*/ 548641 w 1507039"/>
              <a:gd name="connsiteY217" fmla="*/ 265346 h 2231790"/>
              <a:gd name="connsiteX218" fmla="*/ 551181 w 1507039"/>
              <a:gd name="connsiteY218" fmla="*/ 387705 h 2231790"/>
              <a:gd name="connsiteX219" fmla="*/ 553721 w 1507039"/>
              <a:gd name="connsiteY219" fmla="*/ 579032 h 2231790"/>
              <a:gd name="connsiteX220" fmla="*/ 556261 w 1507039"/>
              <a:gd name="connsiteY220" fmla="*/ 819656 h 2231790"/>
              <a:gd name="connsiteX221" fmla="*/ 558801 w 1507039"/>
              <a:gd name="connsiteY221" fmla="*/ 1085383 h 2231790"/>
              <a:gd name="connsiteX222" fmla="*/ 561341 w 1507039"/>
              <a:gd name="connsiteY222" fmla="*/ 1349927 h 2231790"/>
              <a:gd name="connsiteX223" fmla="*/ 563881 w 1507039"/>
              <a:gd name="connsiteY223" fmla="*/ 1587522 h 2231790"/>
              <a:gd name="connsiteX224" fmla="*/ 566421 w 1507039"/>
              <a:gd name="connsiteY224" fmla="*/ 1775434 h 2231790"/>
              <a:gd name="connsiteX225" fmla="*/ 568961 w 1507039"/>
              <a:gd name="connsiteY225" fmla="*/ 1896148 h 2231790"/>
              <a:gd name="connsiteX226" fmla="*/ 571501 w 1507039"/>
              <a:gd name="connsiteY226" fmla="*/ 1938994 h 2231790"/>
              <a:gd name="connsiteX227" fmla="*/ 574041 w 1507039"/>
              <a:gd name="connsiteY227" fmla="*/ 1901088 h 2231790"/>
              <a:gd name="connsiteX228" fmla="*/ 576581 w 1507039"/>
              <a:gd name="connsiteY228" fmla="*/ 1787481 h 2231790"/>
              <a:gd name="connsiteX229" fmla="*/ 579121 w 1507039"/>
              <a:gd name="connsiteY229" fmla="*/ 1610539 h 2231790"/>
              <a:gd name="connsiteX230" fmla="*/ 581661 w 1507039"/>
              <a:gd name="connsiteY230" fmla="*/ 1388600 h 2231790"/>
              <a:gd name="connsiteX231" fmla="*/ 584201 w 1507039"/>
              <a:gd name="connsiteY231" fmla="*/ 1144079 h 2231790"/>
              <a:gd name="connsiteX232" fmla="*/ 586741 w 1507039"/>
              <a:gd name="connsiteY232" fmla="*/ 901201 h 2231790"/>
              <a:gd name="connsiteX233" fmla="*/ 589281 w 1507039"/>
              <a:gd name="connsiteY233" fmla="*/ 683593 h 2231790"/>
              <a:gd name="connsiteX234" fmla="*/ 591821 w 1507039"/>
              <a:gd name="connsiteY234" fmla="*/ 511980 h 2231790"/>
              <a:gd name="connsiteX235" fmla="*/ 594361 w 1507039"/>
              <a:gd name="connsiteY235" fmla="*/ 402209 h 2231790"/>
              <a:gd name="connsiteX236" fmla="*/ 596901 w 1507039"/>
              <a:gd name="connsiteY236" fmla="*/ 363789 h 2231790"/>
              <a:gd name="connsiteX237" fmla="*/ 599441 w 1507039"/>
              <a:gd name="connsiteY237" fmla="*/ 399073 h 2231790"/>
              <a:gd name="connsiteX238" fmla="*/ 601981 w 1507039"/>
              <a:gd name="connsiteY238" fmla="*/ 503172 h 2231790"/>
              <a:gd name="connsiteX239" fmla="*/ 604521 w 1507039"/>
              <a:gd name="connsiteY239" fmla="*/ 664572 h 2231790"/>
              <a:gd name="connsiteX240" fmla="*/ 607061 w 1507039"/>
              <a:gd name="connsiteY240" fmla="*/ 866392 h 2231790"/>
              <a:gd name="connsiteX241" fmla="*/ 609601 w 1507039"/>
              <a:gd name="connsiteY241" fmla="*/ 1088149 h 2231790"/>
              <a:gd name="connsiteX242" fmla="*/ 612141 w 1507039"/>
              <a:gd name="connsiteY242" fmla="*/ 1307838 h 2231790"/>
              <a:gd name="connsiteX243" fmla="*/ 614681 w 1507039"/>
              <a:gd name="connsiteY243" fmla="*/ 1504118 h 2231790"/>
              <a:gd name="connsiteX244" fmla="*/ 617221 w 1507039"/>
              <a:gd name="connsiteY244" fmla="*/ 1658391 h 2231790"/>
              <a:gd name="connsiteX245" fmla="*/ 619761 w 1507039"/>
              <a:gd name="connsiteY245" fmla="*/ 1756565 h 2231790"/>
              <a:gd name="connsiteX246" fmla="*/ 622301 w 1507039"/>
              <a:gd name="connsiteY246" fmla="*/ 1790339 h 2231790"/>
              <a:gd name="connsiteX247" fmla="*/ 624841 w 1507039"/>
              <a:gd name="connsiteY247" fmla="*/ 1757885 h 2231790"/>
              <a:gd name="connsiteX248" fmla="*/ 627381 w 1507039"/>
              <a:gd name="connsiteY248" fmla="*/ 1663886 h 2231790"/>
              <a:gd name="connsiteX249" fmla="*/ 629921 w 1507039"/>
              <a:gd name="connsiteY249" fmla="*/ 1518930 h 2231790"/>
              <a:gd name="connsiteX250" fmla="*/ 632461 w 1507039"/>
              <a:gd name="connsiteY250" fmla="*/ 1338331 h 2231790"/>
              <a:gd name="connsiteX251" fmla="*/ 635001 w 1507039"/>
              <a:gd name="connsiteY251" fmla="*/ 1140519 h 2231790"/>
              <a:gd name="connsiteX252" fmla="*/ 637541 w 1507039"/>
              <a:gd name="connsiteY252" fmla="*/ 945164 h 2231790"/>
              <a:gd name="connsiteX253" fmla="*/ 640081 w 1507039"/>
              <a:gd name="connsiteY253" fmla="*/ 771209 h 2231790"/>
              <a:gd name="connsiteX254" fmla="*/ 642621 w 1507039"/>
              <a:gd name="connsiteY254" fmla="*/ 635038 h 2231790"/>
              <a:gd name="connsiteX255" fmla="*/ 645161 w 1507039"/>
              <a:gd name="connsiteY255" fmla="*/ 548928 h 2231790"/>
              <a:gd name="connsiteX256" fmla="*/ 647701 w 1507039"/>
              <a:gd name="connsiteY256" fmla="*/ 519952 h 2231790"/>
              <a:gd name="connsiteX257" fmla="*/ 650241 w 1507039"/>
              <a:gd name="connsiteY257" fmla="*/ 549416 h 2231790"/>
              <a:gd name="connsiteX258" fmla="*/ 652781 w 1507039"/>
              <a:gd name="connsiteY258" fmla="*/ 632884 h 2231790"/>
              <a:gd name="connsiteX259" fmla="*/ 655321 w 1507039"/>
              <a:gd name="connsiteY259" fmla="*/ 760762 h 2231790"/>
              <a:gd name="connsiteX260" fmla="*/ 657861 w 1507039"/>
              <a:gd name="connsiteY260" fmla="*/ 919380 h 2231790"/>
              <a:gd name="connsiteX261" fmla="*/ 660401 w 1507039"/>
              <a:gd name="connsiteY261" fmla="*/ 1092445 h 2231790"/>
              <a:gd name="connsiteX262" fmla="*/ 662941 w 1507039"/>
              <a:gd name="connsiteY262" fmla="*/ 1262710 h 2231790"/>
              <a:gd name="connsiteX263" fmla="*/ 665481 w 1507039"/>
              <a:gd name="connsiteY263" fmla="*/ 1413697 h 2231790"/>
              <a:gd name="connsiteX264" fmla="*/ 668021 w 1507039"/>
              <a:gd name="connsiteY264" fmla="*/ 1531290 h 2231790"/>
              <a:gd name="connsiteX265" fmla="*/ 670561 w 1507039"/>
              <a:gd name="connsiteY265" fmla="*/ 1605057 h 2231790"/>
              <a:gd name="connsiteX266" fmla="*/ 673101 w 1507039"/>
              <a:gd name="connsiteY266" fmla="*/ 1629160 h 2231790"/>
              <a:gd name="connsiteX267" fmla="*/ 675641 w 1507039"/>
              <a:gd name="connsiteY267" fmla="*/ 1602796 h 2231790"/>
              <a:gd name="connsiteX268" fmla="*/ 678181 w 1507039"/>
              <a:gd name="connsiteY268" fmla="*/ 1530121 h 2231790"/>
              <a:gd name="connsiteX269" fmla="*/ 680721 w 1507039"/>
              <a:gd name="connsiteY269" fmla="*/ 1419687 h 2231790"/>
              <a:gd name="connsiteX270" fmla="*/ 683261 w 1507039"/>
              <a:gd name="connsiteY270" fmla="*/ 1283467 h 2231790"/>
              <a:gd name="connsiteX271" fmla="*/ 685801 w 1507039"/>
              <a:gd name="connsiteY271" fmla="*/ 1135563 h 2231790"/>
              <a:gd name="connsiteX272" fmla="*/ 688341 w 1507039"/>
              <a:gd name="connsiteY272" fmla="*/ 990756 h 2231790"/>
              <a:gd name="connsiteX273" fmla="*/ 690881 w 1507039"/>
              <a:gd name="connsiteY273" fmla="*/ 863025 h 2231790"/>
              <a:gd name="connsiteX274" fmla="*/ 693421 w 1507039"/>
              <a:gd name="connsiteY274" fmla="*/ 764198 h 2231790"/>
              <a:gd name="connsiteX275" fmla="*/ 695961 w 1507039"/>
              <a:gd name="connsiteY275" fmla="*/ 702864 h 2231790"/>
              <a:gd name="connsiteX276" fmla="*/ 698501 w 1507039"/>
              <a:gd name="connsiteY276" fmla="*/ 683635 h 2231790"/>
              <a:gd name="connsiteX277" fmla="*/ 701041 w 1507039"/>
              <a:gd name="connsiteY277" fmla="*/ 706836 h 2231790"/>
              <a:gd name="connsiteX278" fmla="*/ 703581 w 1507039"/>
              <a:gd name="connsiteY278" fmla="*/ 768622 h 2231790"/>
              <a:gd name="connsiteX279" fmla="*/ 706121 w 1507039"/>
              <a:gd name="connsiteY279" fmla="*/ 861512 h 2231790"/>
              <a:gd name="connsiteX280" fmla="*/ 708661 w 1507039"/>
              <a:gd name="connsiteY280" fmla="*/ 975259 h 2231790"/>
              <a:gd name="connsiteX281" fmla="*/ 711201 w 1507039"/>
              <a:gd name="connsiteY281" fmla="*/ 1097970 h 2231790"/>
              <a:gd name="connsiteX282" fmla="*/ 713741 w 1507039"/>
              <a:gd name="connsiteY282" fmla="*/ 1217338 h 2231790"/>
              <a:gd name="connsiteX283" fmla="*/ 716281 w 1507039"/>
              <a:gd name="connsiteY283" fmla="*/ 1321881 h 2231790"/>
              <a:gd name="connsiteX284" fmla="*/ 718821 w 1507039"/>
              <a:gd name="connsiteY284" fmla="*/ 1402036 h 2231790"/>
              <a:gd name="connsiteX285" fmla="*/ 721361 w 1507039"/>
              <a:gd name="connsiteY285" fmla="*/ 1451037 h 2231790"/>
              <a:gd name="connsiteX286" fmla="*/ 723901 w 1507039"/>
              <a:gd name="connsiteY286" fmla="*/ 1465464 h 2231790"/>
              <a:gd name="connsiteX287" fmla="*/ 726441 w 1507039"/>
              <a:gd name="connsiteY287" fmla="*/ 1445442 h 2231790"/>
              <a:gd name="connsiteX288" fmla="*/ 728981 w 1507039"/>
              <a:gd name="connsiteY288" fmla="*/ 1394479 h 2231790"/>
              <a:gd name="connsiteX289" fmla="*/ 731521 w 1507039"/>
              <a:gd name="connsiteY289" fmla="*/ 1318971 h 2231790"/>
              <a:gd name="connsiteX290" fmla="*/ 734061 w 1507039"/>
              <a:gd name="connsiteY290" fmla="*/ 1227436 h 2231790"/>
              <a:gd name="connsiteX291" fmla="*/ 736601 w 1507039"/>
              <a:gd name="connsiteY291" fmla="*/ 1129575 h 2231790"/>
              <a:gd name="connsiteX292" fmla="*/ 739141 w 1507039"/>
              <a:gd name="connsiteY292" fmla="*/ 1035248 h 2231790"/>
              <a:gd name="connsiteX293" fmla="*/ 741681 w 1507039"/>
              <a:gd name="connsiteY293" fmla="*/ 953486 h 2231790"/>
              <a:gd name="connsiteX294" fmla="*/ 744222 w 1507039"/>
              <a:gd name="connsiteY294" fmla="*/ 891630 h 2231790"/>
              <a:gd name="connsiteX295" fmla="*/ 746761 w 1507039"/>
              <a:gd name="connsiteY295" fmla="*/ 854680 h 2231790"/>
              <a:gd name="connsiteX296" fmla="*/ 749301 w 1507039"/>
              <a:gd name="connsiteY296" fmla="*/ 844911 h 2231790"/>
              <a:gd name="connsiteX297" fmla="*/ 751841 w 1507039"/>
              <a:gd name="connsiteY297" fmla="*/ 861784 h 2231790"/>
              <a:gd name="connsiteX298" fmla="*/ 754381 w 1507039"/>
              <a:gd name="connsiteY298" fmla="*/ 902146 h 2231790"/>
              <a:gd name="connsiteX299" fmla="*/ 756922 w 1507039"/>
              <a:gd name="connsiteY299" fmla="*/ 960686 h 2231790"/>
              <a:gd name="connsiteX300" fmla="*/ 759461 w 1507039"/>
              <a:gd name="connsiteY300" fmla="*/ 1030590 h 2231790"/>
              <a:gd name="connsiteX301" fmla="*/ 762001 w 1507039"/>
              <a:gd name="connsiteY301" fmla="*/ 1104304 h 2231790"/>
              <a:gd name="connsiteX302" fmla="*/ 764542 w 1507039"/>
              <a:gd name="connsiteY302" fmla="*/ 1174350 h 2231790"/>
              <a:gd name="connsiteX303" fmla="*/ 767082 w 1507039"/>
              <a:gd name="connsiteY303" fmla="*/ 1234070 h 2231790"/>
              <a:gd name="connsiteX304" fmla="*/ 769622 w 1507039"/>
              <a:gd name="connsiteY304" fmla="*/ 1278262 h 2231790"/>
              <a:gd name="connsiteX305" fmla="*/ 772161 w 1507039"/>
              <a:gd name="connsiteY305" fmla="*/ 1303618 h 2231790"/>
              <a:gd name="connsiteX306" fmla="*/ 774701 w 1507039"/>
              <a:gd name="connsiteY306" fmla="*/ 1308943 h 2231790"/>
              <a:gd name="connsiteX307" fmla="*/ 777242 w 1507039"/>
              <a:gd name="connsiteY307" fmla="*/ 1295149 h 2231790"/>
              <a:gd name="connsiteX308" fmla="*/ 779782 w 1507039"/>
              <a:gd name="connsiteY308" fmla="*/ 1265017 h 2231790"/>
              <a:gd name="connsiteX309" fmla="*/ 782322 w 1507039"/>
              <a:gd name="connsiteY309" fmla="*/ 1222791 h 2231790"/>
              <a:gd name="connsiteX310" fmla="*/ 784862 w 1507039"/>
              <a:gd name="connsiteY310" fmla="*/ 1173632 h 2231790"/>
              <a:gd name="connsiteX311" fmla="*/ 787402 w 1507039"/>
              <a:gd name="connsiteY311" fmla="*/ 1123022 h 2231790"/>
              <a:gd name="connsiteX312" fmla="*/ 789942 w 1507039"/>
              <a:gd name="connsiteY312" fmla="*/ 1076157 h 2231790"/>
              <a:gd name="connsiteX313" fmla="*/ 792482 w 1507039"/>
              <a:gd name="connsiteY313" fmla="*/ 1037429 h 2231790"/>
              <a:gd name="connsiteX314" fmla="*/ 795022 w 1507039"/>
              <a:gd name="connsiteY314" fmla="*/ 1010015 h 2231790"/>
              <a:gd name="connsiteX315" fmla="*/ 797562 w 1507039"/>
              <a:gd name="connsiteY315" fmla="*/ 995632 h 2231790"/>
              <a:gd name="connsiteX316" fmla="*/ 800102 w 1507039"/>
              <a:gd name="connsiteY316" fmla="*/ 994472 h 2231790"/>
              <a:gd name="connsiteX317" fmla="*/ 802642 w 1507039"/>
              <a:gd name="connsiteY317" fmla="*/ 1005299 h 2231790"/>
              <a:gd name="connsiteX318" fmla="*/ 805182 w 1507039"/>
              <a:gd name="connsiteY318" fmla="*/ 1025710 h 2231790"/>
              <a:gd name="connsiteX319" fmla="*/ 807722 w 1507039"/>
              <a:gd name="connsiteY319" fmla="*/ 1052496 h 2231790"/>
              <a:gd name="connsiteX320" fmla="*/ 810262 w 1507039"/>
              <a:gd name="connsiteY320" fmla="*/ 1082078 h 2231790"/>
              <a:gd name="connsiteX321" fmla="*/ 812802 w 1507039"/>
              <a:gd name="connsiteY321" fmla="*/ 1110943 h 2231790"/>
              <a:gd name="connsiteX322" fmla="*/ 815342 w 1507039"/>
              <a:gd name="connsiteY322" fmla="*/ 1136043 h 2231790"/>
              <a:gd name="connsiteX323" fmla="*/ 817882 w 1507039"/>
              <a:gd name="connsiteY323" fmla="*/ 1155114 h 2231790"/>
              <a:gd name="connsiteX324" fmla="*/ 820422 w 1507039"/>
              <a:gd name="connsiteY324" fmla="*/ 1166865 h 2231790"/>
              <a:gd name="connsiteX325" fmla="*/ 822961 w 1507039"/>
              <a:gd name="connsiteY325" fmla="*/ 1171046 h 2231790"/>
              <a:gd name="connsiteX326" fmla="*/ 825501 w 1507039"/>
              <a:gd name="connsiteY326" fmla="*/ 1168380 h 2231790"/>
              <a:gd name="connsiteX327" fmla="*/ 828041 w 1507039"/>
              <a:gd name="connsiteY327" fmla="*/ 1160375 h 2231790"/>
              <a:gd name="connsiteX328" fmla="*/ 830581 w 1507039"/>
              <a:gd name="connsiteY328" fmla="*/ 1149051 h 2231790"/>
              <a:gd name="connsiteX329" fmla="*/ 833121 w 1507039"/>
              <a:gd name="connsiteY329" fmla="*/ 1136629 h 2231790"/>
              <a:gd name="connsiteX330" fmla="*/ 835661 w 1507039"/>
              <a:gd name="connsiteY330" fmla="*/ 1125198 h 2231790"/>
              <a:gd name="connsiteX331" fmla="*/ 838201 w 1507039"/>
              <a:gd name="connsiteY331" fmla="*/ 1116437 h 2231790"/>
              <a:gd name="connsiteX332" fmla="*/ 840741 w 1507039"/>
              <a:gd name="connsiteY332" fmla="*/ 1111397 h 2231790"/>
              <a:gd name="connsiteX333" fmla="*/ 843281 w 1507039"/>
              <a:gd name="connsiteY333" fmla="*/ 1110391 h 2231790"/>
              <a:gd name="connsiteX334" fmla="*/ 845821 w 1507039"/>
              <a:gd name="connsiteY334" fmla="*/ 1112983 h 2231790"/>
              <a:gd name="connsiteX335" fmla="*/ 848361 w 1507039"/>
              <a:gd name="connsiteY335" fmla="*/ 1118095 h 2231790"/>
              <a:gd name="connsiteX336" fmla="*/ 850901 w 1507039"/>
              <a:gd name="connsiteY336" fmla="*/ 1124196 h 2231790"/>
              <a:gd name="connsiteX337" fmla="*/ 853441 w 1507039"/>
              <a:gd name="connsiteY337" fmla="*/ 1129561 h 2231790"/>
              <a:gd name="connsiteX338" fmla="*/ 855981 w 1507039"/>
              <a:gd name="connsiteY338" fmla="*/ 1132544 h 2231790"/>
              <a:gd name="connsiteX339" fmla="*/ 858521 w 1507039"/>
              <a:gd name="connsiteY339" fmla="*/ 1131859 h 2231790"/>
              <a:gd name="connsiteX340" fmla="*/ 861061 w 1507039"/>
              <a:gd name="connsiteY340" fmla="*/ 1126791 h 2231790"/>
              <a:gd name="connsiteX341" fmla="*/ 863601 w 1507039"/>
              <a:gd name="connsiteY341" fmla="*/ 1117342 h 2231790"/>
              <a:gd name="connsiteX342" fmla="*/ 866141 w 1507039"/>
              <a:gd name="connsiteY342" fmla="*/ 1104272 h 2231790"/>
              <a:gd name="connsiteX343" fmla="*/ 868681 w 1507039"/>
              <a:gd name="connsiteY343" fmla="*/ 1089032 h 2231790"/>
              <a:gd name="connsiteX344" fmla="*/ 871221 w 1507039"/>
              <a:gd name="connsiteY344" fmla="*/ 1073595 h 2231790"/>
              <a:gd name="connsiteX345" fmla="*/ 873761 w 1507039"/>
              <a:gd name="connsiteY345" fmla="*/ 1060212 h 2231790"/>
              <a:gd name="connsiteX346" fmla="*/ 876301 w 1507039"/>
              <a:gd name="connsiteY346" fmla="*/ 1051110 h 2231790"/>
              <a:gd name="connsiteX347" fmla="*/ 878841 w 1507039"/>
              <a:gd name="connsiteY347" fmla="*/ 1048180 h 2231790"/>
              <a:gd name="connsiteX348" fmla="*/ 881381 w 1507039"/>
              <a:gd name="connsiteY348" fmla="*/ 1052692 h 2231790"/>
              <a:gd name="connsiteX349" fmla="*/ 883921 w 1507039"/>
              <a:gd name="connsiteY349" fmla="*/ 1065077 h 2231790"/>
              <a:gd name="connsiteX350" fmla="*/ 886461 w 1507039"/>
              <a:gd name="connsiteY350" fmla="*/ 1084800 h 2231790"/>
              <a:gd name="connsiteX351" fmla="*/ 889000 w 1507039"/>
              <a:gd name="connsiteY351" fmla="*/ 1110354 h 2231790"/>
              <a:gd name="connsiteX352" fmla="*/ 891540 w 1507039"/>
              <a:gd name="connsiteY352" fmla="*/ 1139370 h 2231790"/>
              <a:gd name="connsiteX353" fmla="*/ 894080 w 1507039"/>
              <a:gd name="connsiteY353" fmla="*/ 1168852 h 2231790"/>
              <a:gd name="connsiteX354" fmla="*/ 896620 w 1507039"/>
              <a:gd name="connsiteY354" fmla="*/ 1195485 h 2231790"/>
              <a:gd name="connsiteX355" fmla="*/ 899160 w 1507039"/>
              <a:gd name="connsiteY355" fmla="*/ 1216018 h 2231790"/>
              <a:gd name="connsiteX356" fmla="*/ 901700 w 1507039"/>
              <a:gd name="connsiteY356" fmla="*/ 1227646 h 2231790"/>
              <a:gd name="connsiteX357" fmla="*/ 904240 w 1507039"/>
              <a:gd name="connsiteY357" fmla="*/ 1228372 h 2231790"/>
              <a:gd name="connsiteX358" fmla="*/ 906780 w 1507039"/>
              <a:gd name="connsiteY358" fmla="*/ 1217285 h 2231790"/>
              <a:gd name="connsiteX359" fmla="*/ 909320 w 1507039"/>
              <a:gd name="connsiteY359" fmla="*/ 1194733 h 2231790"/>
              <a:gd name="connsiteX360" fmla="*/ 911860 w 1507039"/>
              <a:gd name="connsiteY360" fmla="*/ 1162356 h 2231790"/>
              <a:gd name="connsiteX361" fmla="*/ 914400 w 1507039"/>
              <a:gd name="connsiteY361" fmla="*/ 1122975 h 2231790"/>
              <a:gd name="connsiteX362" fmla="*/ 916940 w 1507039"/>
              <a:gd name="connsiteY362" fmla="*/ 1080343 h 2231790"/>
              <a:gd name="connsiteX363" fmla="*/ 919480 w 1507039"/>
              <a:gd name="connsiteY363" fmla="*/ 1038778 h 2231790"/>
              <a:gd name="connsiteX364" fmla="*/ 922020 w 1507039"/>
              <a:gd name="connsiteY364" fmla="*/ 1002715 h 2231790"/>
              <a:gd name="connsiteX365" fmla="*/ 924560 w 1507039"/>
              <a:gd name="connsiteY365" fmla="*/ 976231 h 2231790"/>
              <a:gd name="connsiteX366" fmla="*/ 927100 w 1507039"/>
              <a:gd name="connsiteY366" fmla="*/ 962580 h 2231790"/>
              <a:gd name="connsiteX367" fmla="*/ 929640 w 1507039"/>
              <a:gd name="connsiteY367" fmla="*/ 963811 h 2231790"/>
              <a:gd name="connsiteX368" fmla="*/ 932180 w 1507039"/>
              <a:gd name="connsiteY368" fmla="*/ 980490 h 2231790"/>
              <a:gd name="connsiteX369" fmla="*/ 934720 w 1507039"/>
              <a:gd name="connsiteY369" fmla="*/ 1011582 h 2231790"/>
              <a:gd name="connsiteX370" fmla="*/ 937260 w 1507039"/>
              <a:gd name="connsiteY370" fmla="*/ 1054495 h 2231790"/>
              <a:gd name="connsiteX371" fmla="*/ 939800 w 1507039"/>
              <a:gd name="connsiteY371" fmla="*/ 1105298 h 2231790"/>
              <a:gd name="connsiteX372" fmla="*/ 942340 w 1507039"/>
              <a:gd name="connsiteY372" fmla="*/ 1159088 h 2231790"/>
              <a:gd name="connsiteX373" fmla="*/ 944880 w 1507039"/>
              <a:gd name="connsiteY373" fmla="*/ 1210469 h 2231790"/>
              <a:gd name="connsiteX374" fmla="*/ 947420 w 1507039"/>
              <a:gd name="connsiteY374" fmla="*/ 1254108 h 2231790"/>
              <a:gd name="connsiteX375" fmla="*/ 949960 w 1507039"/>
              <a:gd name="connsiteY375" fmla="*/ 1285291 h 2231790"/>
              <a:gd name="connsiteX376" fmla="*/ 952500 w 1507039"/>
              <a:gd name="connsiteY376" fmla="*/ 1300439 h 2231790"/>
              <a:gd name="connsiteX377" fmla="*/ 955039 w 1507039"/>
              <a:gd name="connsiteY377" fmla="*/ 1297512 h 2231790"/>
              <a:gd name="connsiteX378" fmla="*/ 957579 w 1507039"/>
              <a:gd name="connsiteY378" fmla="*/ 1276264 h 2231790"/>
              <a:gd name="connsiteX379" fmla="*/ 960119 w 1507039"/>
              <a:gd name="connsiteY379" fmla="*/ 1238325 h 2231790"/>
              <a:gd name="connsiteX380" fmla="*/ 962659 w 1507039"/>
              <a:gd name="connsiteY380" fmla="*/ 1187074 h 2231790"/>
              <a:gd name="connsiteX381" fmla="*/ 965199 w 1507039"/>
              <a:gd name="connsiteY381" fmla="*/ 1127337 h 2231790"/>
              <a:gd name="connsiteX382" fmla="*/ 967739 w 1507039"/>
              <a:gd name="connsiteY382" fmla="*/ 1064927 h 2231790"/>
              <a:gd name="connsiteX383" fmla="*/ 970279 w 1507039"/>
              <a:gd name="connsiteY383" fmla="*/ 1006066 h 2231790"/>
              <a:gd name="connsiteX384" fmla="*/ 972819 w 1507039"/>
              <a:gd name="connsiteY384" fmla="*/ 956755 h 2231790"/>
              <a:gd name="connsiteX385" fmla="*/ 975359 w 1507039"/>
              <a:gd name="connsiteY385" fmla="*/ 922156 h 2231790"/>
              <a:gd name="connsiteX386" fmla="*/ 977899 w 1507039"/>
              <a:gd name="connsiteY386" fmla="*/ 906046 h 2231790"/>
              <a:gd name="connsiteX387" fmla="*/ 980439 w 1507039"/>
              <a:gd name="connsiteY387" fmla="*/ 910403 h 2231790"/>
              <a:gd name="connsiteX388" fmla="*/ 982979 w 1507039"/>
              <a:gd name="connsiteY388" fmla="*/ 935171 h 2231790"/>
              <a:gd name="connsiteX389" fmla="*/ 985519 w 1507039"/>
              <a:gd name="connsiteY389" fmla="*/ 978232 h 2231790"/>
              <a:gd name="connsiteX390" fmla="*/ 988059 w 1507039"/>
              <a:gd name="connsiteY390" fmla="*/ 1035587 h 2231790"/>
              <a:gd name="connsiteX391" fmla="*/ 990599 w 1507039"/>
              <a:gd name="connsiteY391" fmla="*/ 1101731 h 2231790"/>
              <a:gd name="connsiteX392" fmla="*/ 993139 w 1507039"/>
              <a:gd name="connsiteY392" fmla="*/ 1170192 h 2231790"/>
              <a:gd name="connsiteX393" fmla="*/ 995679 w 1507039"/>
              <a:gd name="connsiteY393" fmla="*/ 1234172 h 2231790"/>
              <a:gd name="connsiteX394" fmla="*/ 998219 w 1507039"/>
              <a:gd name="connsiteY394" fmla="*/ 1287234 h 2231790"/>
              <a:gd name="connsiteX395" fmla="*/ 1000759 w 1507039"/>
              <a:gd name="connsiteY395" fmla="*/ 1323956 h 2231790"/>
              <a:gd name="connsiteX396" fmla="*/ 1003299 w 1507039"/>
              <a:gd name="connsiteY396" fmla="*/ 1340491 h 2231790"/>
              <a:gd name="connsiteX397" fmla="*/ 1005839 w 1507039"/>
              <a:gd name="connsiteY397" fmla="*/ 1334977 h 2231790"/>
              <a:gd name="connsiteX398" fmla="*/ 1008379 w 1507039"/>
              <a:gd name="connsiteY398" fmla="*/ 1307739 h 2231790"/>
              <a:gd name="connsiteX399" fmla="*/ 1010919 w 1507039"/>
              <a:gd name="connsiteY399" fmla="*/ 1261283 h 2231790"/>
              <a:gd name="connsiteX400" fmla="*/ 1013459 w 1507039"/>
              <a:gd name="connsiteY400" fmla="*/ 1200057 h 2231790"/>
              <a:gd name="connsiteX401" fmla="*/ 1015999 w 1507039"/>
              <a:gd name="connsiteY401" fmla="*/ 1130024 h 2231790"/>
              <a:gd name="connsiteX402" fmla="*/ 1018538 w 1507039"/>
              <a:gd name="connsiteY402" fmla="*/ 1058068 h 2231790"/>
              <a:gd name="connsiteX403" fmla="*/ 1021078 w 1507039"/>
              <a:gd name="connsiteY403" fmla="*/ 991313 h 2231790"/>
              <a:gd name="connsiteX404" fmla="*/ 1023618 w 1507039"/>
              <a:gd name="connsiteY404" fmla="*/ 936402 h 2231790"/>
              <a:gd name="connsiteX405" fmla="*/ 1026158 w 1507039"/>
              <a:gd name="connsiteY405" fmla="*/ 898833 h 2231790"/>
              <a:gd name="connsiteX406" fmla="*/ 1028698 w 1507039"/>
              <a:gd name="connsiteY406" fmla="*/ 882399 h 2231790"/>
              <a:gd name="connsiteX407" fmla="*/ 1031238 w 1507039"/>
              <a:gd name="connsiteY407" fmla="*/ 888802 h 2231790"/>
              <a:gd name="connsiteX408" fmla="*/ 1033778 w 1507039"/>
              <a:gd name="connsiteY408" fmla="*/ 917473 h 2231790"/>
              <a:gd name="connsiteX409" fmla="*/ 1036318 w 1507039"/>
              <a:gd name="connsiteY409" fmla="*/ 965626 h 2231790"/>
              <a:gd name="connsiteX410" fmla="*/ 1038858 w 1507039"/>
              <a:gd name="connsiteY410" fmla="*/ 1028533 h 2231790"/>
              <a:gd name="connsiteX411" fmla="*/ 1041398 w 1507039"/>
              <a:gd name="connsiteY411" fmla="*/ 1099991 h 2231790"/>
              <a:gd name="connsiteX412" fmla="*/ 1043938 w 1507039"/>
              <a:gd name="connsiteY412" fmla="*/ 1172945 h 2231790"/>
              <a:gd name="connsiteX413" fmla="*/ 1046478 w 1507039"/>
              <a:gd name="connsiteY413" fmla="*/ 1240193 h 2231790"/>
              <a:gd name="connsiteX414" fmla="*/ 1049018 w 1507039"/>
              <a:gd name="connsiteY414" fmla="*/ 1295104 h 2231790"/>
              <a:gd name="connsiteX415" fmla="*/ 1051558 w 1507039"/>
              <a:gd name="connsiteY415" fmla="*/ 1332283 h 2231790"/>
              <a:gd name="connsiteX416" fmla="*/ 1054098 w 1507039"/>
              <a:gd name="connsiteY416" fmla="*/ 1348106 h 2231790"/>
              <a:gd name="connsiteX417" fmla="*/ 1056638 w 1507039"/>
              <a:gd name="connsiteY417" fmla="*/ 1341079 h 2231790"/>
              <a:gd name="connsiteX418" fmla="*/ 1059178 w 1507039"/>
              <a:gd name="connsiteY418" fmla="*/ 1311979 h 2231790"/>
              <a:gd name="connsiteX419" fmla="*/ 1061718 w 1507039"/>
              <a:gd name="connsiteY419" fmla="*/ 1263767 h 2231790"/>
              <a:gd name="connsiteX420" fmla="*/ 1064258 w 1507039"/>
              <a:gd name="connsiteY420" fmla="*/ 1201287 h 2231790"/>
              <a:gd name="connsiteX421" fmla="*/ 1066798 w 1507039"/>
              <a:gd name="connsiteY421" fmla="*/ 1130770 h 2231790"/>
              <a:gd name="connsiteX422" fmla="*/ 1069338 w 1507039"/>
              <a:gd name="connsiteY422" fmla="*/ 1059209 h 2231790"/>
              <a:gd name="connsiteX423" fmla="*/ 1071878 w 1507039"/>
              <a:gd name="connsiteY423" fmla="*/ 993652 h 2231790"/>
              <a:gd name="connsiteX424" fmla="*/ 1074418 w 1507039"/>
              <a:gd name="connsiteY424" fmla="*/ 940504 h 2231790"/>
              <a:gd name="connsiteX425" fmla="*/ 1076958 w 1507039"/>
              <a:gd name="connsiteY425" fmla="*/ 904889 h 2231790"/>
              <a:gd name="connsiteX426" fmla="*/ 1079498 w 1507039"/>
              <a:gd name="connsiteY426" fmla="*/ 890155 h 2231790"/>
              <a:gd name="connsiteX427" fmla="*/ 1082038 w 1507039"/>
              <a:gd name="connsiteY427" fmla="*/ 897553 h 2231790"/>
              <a:gd name="connsiteX428" fmla="*/ 1084577 w 1507039"/>
              <a:gd name="connsiteY428" fmla="*/ 926130 h 2231790"/>
              <a:gd name="connsiteX429" fmla="*/ 1087117 w 1507039"/>
              <a:gd name="connsiteY429" fmla="*/ 972849 h 2231790"/>
              <a:gd name="connsiteX430" fmla="*/ 1089657 w 1507039"/>
              <a:gd name="connsiteY430" fmla="*/ 1032913 h 2231790"/>
              <a:gd name="connsiteX431" fmla="*/ 1092197 w 1507039"/>
              <a:gd name="connsiteY431" fmla="*/ 1100261 h 2231790"/>
              <a:gd name="connsiteX432" fmla="*/ 1094737 w 1507039"/>
              <a:gd name="connsiteY432" fmla="*/ 1168185 h 2231790"/>
              <a:gd name="connsiteX433" fmla="*/ 1097277 w 1507039"/>
              <a:gd name="connsiteY433" fmla="*/ 1230010 h 2231790"/>
              <a:gd name="connsiteX434" fmla="*/ 1099817 w 1507039"/>
              <a:gd name="connsiteY434" fmla="*/ 1279753 h 2231790"/>
              <a:gd name="connsiteX435" fmla="*/ 1102357 w 1507039"/>
              <a:gd name="connsiteY435" fmla="*/ 1312711 h 2231790"/>
              <a:gd name="connsiteX436" fmla="*/ 1104897 w 1507039"/>
              <a:gd name="connsiteY436" fmla="*/ 1325913 h 2231790"/>
              <a:gd name="connsiteX437" fmla="*/ 1107437 w 1507039"/>
              <a:gd name="connsiteY437" fmla="*/ 1318386 h 2231790"/>
              <a:gd name="connsiteX438" fmla="*/ 1109977 w 1507039"/>
              <a:gd name="connsiteY438" fmla="*/ 1291220 h 2231790"/>
              <a:gd name="connsiteX439" fmla="*/ 1112517 w 1507039"/>
              <a:gd name="connsiteY439" fmla="*/ 1247429 h 2231790"/>
              <a:gd name="connsiteX440" fmla="*/ 1115057 w 1507039"/>
              <a:gd name="connsiteY440" fmla="*/ 1191616 h 2231790"/>
              <a:gd name="connsiteX441" fmla="*/ 1117597 w 1507039"/>
              <a:gd name="connsiteY441" fmla="*/ 1129485 h 2231790"/>
              <a:gd name="connsiteX442" fmla="*/ 1120137 w 1507039"/>
              <a:gd name="connsiteY442" fmla="*/ 1067254 h 2231790"/>
              <a:gd name="connsiteX443" fmla="*/ 1122677 w 1507039"/>
              <a:gd name="connsiteY443" fmla="*/ 1011027 h 2231790"/>
              <a:gd name="connsiteX444" fmla="*/ 1125217 w 1507039"/>
              <a:gd name="connsiteY444" fmla="*/ 966186 h 2231790"/>
              <a:gd name="connsiteX445" fmla="*/ 1127757 w 1507039"/>
              <a:gd name="connsiteY445" fmla="*/ 936871 h 2231790"/>
              <a:gd name="connsiteX446" fmla="*/ 1130297 w 1507039"/>
              <a:gd name="connsiteY446" fmla="*/ 925596 h 2231790"/>
              <a:gd name="connsiteX447" fmla="*/ 1132837 w 1507039"/>
              <a:gd name="connsiteY447" fmla="*/ 933030 h 2231790"/>
              <a:gd name="connsiteX448" fmla="*/ 1135377 w 1507039"/>
              <a:gd name="connsiteY448" fmla="*/ 957978 h 2231790"/>
              <a:gd name="connsiteX449" fmla="*/ 1137917 w 1507039"/>
              <a:gd name="connsiteY449" fmla="*/ 997543 h 2231790"/>
              <a:gd name="connsiteX450" fmla="*/ 1140457 w 1507039"/>
              <a:gd name="connsiteY450" fmla="*/ 1047455 h 2231790"/>
              <a:gd name="connsiteX451" fmla="*/ 1142997 w 1507039"/>
              <a:gd name="connsiteY451" fmla="*/ 1102537 h 2231790"/>
              <a:gd name="connsiteX452" fmla="*/ 1145537 w 1507039"/>
              <a:gd name="connsiteY452" fmla="*/ 1157241 h 2231790"/>
              <a:gd name="connsiteX453" fmla="*/ 1148077 w 1507039"/>
              <a:gd name="connsiteY453" fmla="*/ 1206216 h 2231790"/>
              <a:gd name="connsiteX454" fmla="*/ 1150616 w 1507039"/>
              <a:gd name="connsiteY454" fmla="*/ 1244836 h 2231790"/>
              <a:gd name="connsiteX455" fmla="*/ 1153156 w 1507039"/>
              <a:gd name="connsiteY455" fmla="*/ 1269640 h 2231790"/>
              <a:gd name="connsiteX456" fmla="*/ 1155696 w 1507039"/>
              <a:gd name="connsiteY456" fmla="*/ 1278649 h 2231790"/>
              <a:gd name="connsiteX457" fmla="*/ 1158236 w 1507039"/>
              <a:gd name="connsiteY457" fmla="*/ 1271513 h 2231790"/>
              <a:gd name="connsiteX458" fmla="*/ 1160776 w 1507039"/>
              <a:gd name="connsiteY458" fmla="*/ 1249494 h 2231790"/>
              <a:gd name="connsiteX459" fmla="*/ 1163316 w 1507039"/>
              <a:gd name="connsiteY459" fmla="*/ 1215290 h 2231790"/>
              <a:gd name="connsiteX460" fmla="*/ 1165856 w 1507039"/>
              <a:gd name="connsiteY460" fmla="*/ 1172714 h 2231790"/>
              <a:gd name="connsiteX461" fmla="*/ 1168396 w 1507039"/>
              <a:gd name="connsiteY461" fmla="*/ 1126267 h 2231790"/>
              <a:gd name="connsiteX462" fmla="*/ 1170936 w 1507039"/>
              <a:gd name="connsiteY462" fmla="*/ 1080667 h 2231790"/>
              <a:gd name="connsiteX463" fmla="*/ 1173476 w 1507039"/>
              <a:gd name="connsiteY463" fmla="*/ 1040360 h 2231790"/>
              <a:gd name="connsiteX464" fmla="*/ 1176016 w 1507039"/>
              <a:gd name="connsiteY464" fmla="*/ 1009083 h 2231790"/>
              <a:gd name="connsiteX465" fmla="*/ 1178556 w 1507039"/>
              <a:gd name="connsiteY465" fmla="*/ 989516 h 2231790"/>
              <a:gd name="connsiteX466" fmla="*/ 1181096 w 1507039"/>
              <a:gd name="connsiteY466" fmla="*/ 983052 h 2231790"/>
              <a:gd name="connsiteX467" fmla="*/ 1183636 w 1507039"/>
              <a:gd name="connsiteY467" fmla="*/ 989709 h 2231790"/>
              <a:gd name="connsiteX468" fmla="*/ 1186176 w 1507039"/>
              <a:gd name="connsiteY468" fmla="*/ 1008192 h 2231790"/>
              <a:gd name="connsiteX469" fmla="*/ 1188716 w 1507039"/>
              <a:gd name="connsiteY469" fmla="*/ 1036079 h 2231790"/>
              <a:gd name="connsiteX470" fmla="*/ 1191256 w 1507039"/>
              <a:gd name="connsiteY470" fmla="*/ 1070123 h 2231790"/>
              <a:gd name="connsiteX471" fmla="*/ 1193796 w 1507039"/>
              <a:gd name="connsiteY471" fmla="*/ 1106622 h 2231790"/>
              <a:gd name="connsiteX472" fmla="*/ 1196336 w 1507039"/>
              <a:gd name="connsiteY472" fmla="*/ 1141825 h 2231790"/>
              <a:gd name="connsiteX473" fmla="*/ 1198876 w 1507039"/>
              <a:gd name="connsiteY473" fmla="*/ 1172314 h 2231790"/>
              <a:gd name="connsiteX474" fmla="*/ 1201416 w 1507039"/>
              <a:gd name="connsiteY474" fmla="*/ 1195347 h 2231790"/>
              <a:gd name="connsiteX475" fmla="*/ 1203956 w 1507039"/>
              <a:gd name="connsiteY475" fmla="*/ 1209101 h 2231790"/>
              <a:gd name="connsiteX476" fmla="*/ 1206496 w 1507039"/>
              <a:gd name="connsiteY476" fmla="*/ 1212810 h 2231790"/>
              <a:gd name="connsiteX477" fmla="*/ 1209036 w 1507039"/>
              <a:gd name="connsiteY477" fmla="*/ 1206790 h 2231790"/>
              <a:gd name="connsiteX478" fmla="*/ 1211576 w 1507039"/>
              <a:gd name="connsiteY478" fmla="*/ 1192335 h 2231790"/>
              <a:gd name="connsiteX479" fmla="*/ 1214116 w 1507039"/>
              <a:gd name="connsiteY479" fmla="*/ 1171524 h 2231790"/>
              <a:gd name="connsiteX480" fmla="*/ 1216655 w 1507039"/>
              <a:gd name="connsiteY480" fmla="*/ 1146951 h 2231790"/>
              <a:gd name="connsiteX481" fmla="*/ 1219195 w 1507039"/>
              <a:gd name="connsiteY481" fmla="*/ 1121413 h 2231790"/>
              <a:gd name="connsiteX482" fmla="*/ 1221735 w 1507039"/>
              <a:gd name="connsiteY482" fmla="*/ 1097595 h 2231790"/>
              <a:gd name="connsiteX483" fmla="*/ 1224275 w 1507039"/>
              <a:gd name="connsiteY483" fmla="*/ 1077788 h 2231790"/>
              <a:gd name="connsiteX484" fmla="*/ 1226815 w 1507039"/>
              <a:gd name="connsiteY484" fmla="*/ 1063663 h 2231790"/>
              <a:gd name="connsiteX485" fmla="*/ 1229355 w 1507039"/>
              <a:gd name="connsiteY485" fmla="*/ 1056136 h 2231790"/>
              <a:gd name="connsiteX486" fmla="*/ 1231895 w 1507039"/>
              <a:gd name="connsiteY486" fmla="*/ 1055317 h 2231790"/>
              <a:gd name="connsiteX487" fmla="*/ 1234435 w 1507039"/>
              <a:gd name="connsiteY487" fmla="*/ 1060568 h 2231790"/>
              <a:gd name="connsiteX488" fmla="*/ 1236975 w 1507039"/>
              <a:gd name="connsiteY488" fmla="*/ 1070626 h 2231790"/>
              <a:gd name="connsiteX489" fmla="*/ 1239515 w 1507039"/>
              <a:gd name="connsiteY489" fmla="*/ 1083810 h 2231790"/>
              <a:gd name="connsiteX490" fmla="*/ 1242055 w 1507039"/>
              <a:gd name="connsiteY490" fmla="*/ 1098249 h 2231790"/>
              <a:gd name="connsiteX491" fmla="*/ 1244595 w 1507039"/>
              <a:gd name="connsiteY491" fmla="*/ 1112125 h 2231790"/>
              <a:gd name="connsiteX492" fmla="*/ 1247135 w 1507039"/>
              <a:gd name="connsiteY492" fmla="*/ 1123895 h 2231790"/>
              <a:gd name="connsiteX493" fmla="*/ 1249675 w 1507039"/>
              <a:gd name="connsiteY493" fmla="*/ 1132457 h 2231790"/>
              <a:gd name="connsiteX494" fmla="*/ 1252215 w 1507039"/>
              <a:gd name="connsiteY494" fmla="*/ 1137258 h 2231790"/>
              <a:gd name="connsiteX495" fmla="*/ 1254755 w 1507039"/>
              <a:gd name="connsiteY495" fmla="*/ 1138319 h 2231790"/>
              <a:gd name="connsiteX496" fmla="*/ 1257295 w 1507039"/>
              <a:gd name="connsiteY496" fmla="*/ 1136186 h 2231790"/>
              <a:gd name="connsiteX497" fmla="*/ 1259835 w 1507039"/>
              <a:gd name="connsiteY497" fmla="*/ 1131812 h 2231790"/>
              <a:gd name="connsiteX498" fmla="*/ 1262375 w 1507039"/>
              <a:gd name="connsiteY498" fmla="*/ 1126392 h 2231790"/>
              <a:gd name="connsiteX499" fmla="*/ 1264915 w 1507039"/>
              <a:gd name="connsiteY499" fmla="*/ 1121170 h 2231790"/>
              <a:gd name="connsiteX500" fmla="*/ 1267455 w 1507039"/>
              <a:gd name="connsiteY500" fmla="*/ 1117243 h 2231790"/>
              <a:gd name="connsiteX501" fmla="*/ 1507039 w 1507039"/>
              <a:gd name="connsiteY501" fmla="*/ 1114382 h 2231790"/>
              <a:gd name="connsiteX0" fmla="*/ 0 w 1724065"/>
              <a:gd name="connsiteY0" fmla="*/ 1115321 h 2231790"/>
              <a:gd name="connsiteX1" fmla="*/ 0 w 1724065"/>
              <a:gd name="connsiteY1" fmla="*/ 1115321 h 2231790"/>
              <a:gd name="connsiteX2" fmla="*/ 2539 w 1724065"/>
              <a:gd name="connsiteY2" fmla="*/ 1119016 h 2231790"/>
              <a:gd name="connsiteX3" fmla="*/ 5080 w 1724065"/>
              <a:gd name="connsiteY3" fmla="*/ 1129377 h 2231790"/>
              <a:gd name="connsiteX4" fmla="*/ 7619 w 1724065"/>
              <a:gd name="connsiteY4" fmla="*/ 1144341 h 2231790"/>
              <a:gd name="connsiteX5" fmla="*/ 10160 w 1724065"/>
              <a:gd name="connsiteY5" fmla="*/ 1160808 h 2231790"/>
              <a:gd name="connsiteX6" fmla="*/ 12700 w 1724065"/>
              <a:gd name="connsiteY6" fmla="*/ 1175108 h 2231790"/>
              <a:gd name="connsiteX7" fmla="*/ 15239 w 1724065"/>
              <a:gd name="connsiteY7" fmla="*/ 1183560 h 2231790"/>
              <a:gd name="connsiteX8" fmla="*/ 17780 w 1724065"/>
              <a:gd name="connsiteY8" fmla="*/ 1183060 h 2231790"/>
              <a:gd name="connsiteX9" fmla="*/ 20319 w 1724065"/>
              <a:gd name="connsiteY9" fmla="*/ 1171603 h 2231790"/>
              <a:gd name="connsiteX10" fmla="*/ 22860 w 1724065"/>
              <a:gd name="connsiteY10" fmla="*/ 1148686 h 2231790"/>
              <a:gd name="connsiteX11" fmla="*/ 25400 w 1724065"/>
              <a:gd name="connsiteY11" fmla="*/ 1115511 h 2231790"/>
              <a:gd name="connsiteX12" fmla="*/ 27939 w 1724065"/>
              <a:gd name="connsiteY12" fmla="*/ 1074970 h 2231790"/>
              <a:gd name="connsiteX13" fmla="*/ 30480 w 1724065"/>
              <a:gd name="connsiteY13" fmla="*/ 1031398 h 2231790"/>
              <a:gd name="connsiteX14" fmla="*/ 33019 w 1724065"/>
              <a:gd name="connsiteY14" fmla="*/ 990106 h 2231790"/>
              <a:gd name="connsiteX15" fmla="*/ 35560 w 1724065"/>
              <a:gd name="connsiteY15" fmla="*/ 956760 h 2231790"/>
              <a:gd name="connsiteX16" fmla="*/ 38100 w 1724065"/>
              <a:gd name="connsiteY16" fmla="*/ 936665 h 2231790"/>
              <a:gd name="connsiteX17" fmla="*/ 40639 w 1724065"/>
              <a:gd name="connsiteY17" fmla="*/ 934043 h 2231790"/>
              <a:gd name="connsiteX18" fmla="*/ 43180 w 1724065"/>
              <a:gd name="connsiteY18" fmla="*/ 951399 h 2231790"/>
              <a:gd name="connsiteX19" fmla="*/ 45719 w 1724065"/>
              <a:gd name="connsiteY19" fmla="*/ 989057 h 2231790"/>
              <a:gd name="connsiteX20" fmla="*/ 48260 w 1724065"/>
              <a:gd name="connsiteY20" fmla="*/ 1044929 h 2231790"/>
              <a:gd name="connsiteX21" fmla="*/ 50800 w 1724065"/>
              <a:gd name="connsiteY21" fmla="*/ 1114565 h 2231790"/>
              <a:gd name="connsiteX22" fmla="*/ 53339 w 1724065"/>
              <a:gd name="connsiteY22" fmla="*/ 1191490 h 2231790"/>
              <a:gd name="connsiteX23" fmla="*/ 55880 w 1724065"/>
              <a:gd name="connsiteY23" fmla="*/ 1267811 h 2231790"/>
              <a:gd name="connsiteX24" fmla="*/ 58419 w 1724065"/>
              <a:gd name="connsiteY24" fmla="*/ 1335027 h 2231790"/>
              <a:gd name="connsiteX25" fmla="*/ 60960 w 1724065"/>
              <a:gd name="connsiteY25" fmla="*/ 1384963 h 2231790"/>
              <a:gd name="connsiteX26" fmla="*/ 63500 w 1724065"/>
              <a:gd name="connsiteY26" fmla="*/ 1410734 h 2231790"/>
              <a:gd name="connsiteX27" fmla="*/ 66039 w 1724065"/>
              <a:gd name="connsiteY27" fmla="*/ 1407611 h 2231790"/>
              <a:gd name="connsiteX28" fmla="*/ 68580 w 1724065"/>
              <a:gd name="connsiteY28" fmla="*/ 1373708 h 2231790"/>
              <a:gd name="connsiteX29" fmla="*/ 71119 w 1724065"/>
              <a:gd name="connsiteY29" fmla="*/ 1310376 h 2231790"/>
              <a:gd name="connsiteX30" fmla="*/ 73659 w 1724065"/>
              <a:gd name="connsiteY30" fmla="*/ 1222262 h 2231790"/>
              <a:gd name="connsiteX31" fmla="*/ 76200 w 1724065"/>
              <a:gd name="connsiteY31" fmla="*/ 1117006 h 2231790"/>
              <a:gd name="connsiteX32" fmla="*/ 78739 w 1724065"/>
              <a:gd name="connsiteY32" fmla="*/ 1004584 h 2231790"/>
              <a:gd name="connsiteX33" fmla="*/ 81280 w 1724065"/>
              <a:gd name="connsiteY33" fmla="*/ 896360 h 2231790"/>
              <a:gd name="connsiteX34" fmla="*/ 83819 w 1724065"/>
              <a:gd name="connsiteY34" fmla="*/ 803931 h 2231790"/>
              <a:gd name="connsiteX35" fmla="*/ 86359 w 1724065"/>
              <a:gd name="connsiteY35" fmla="*/ 737889 h 2231790"/>
              <a:gd name="connsiteX36" fmla="*/ 88900 w 1724065"/>
              <a:gd name="connsiteY36" fmla="*/ 706633 h 2231790"/>
              <a:gd name="connsiteX37" fmla="*/ 91439 w 1724065"/>
              <a:gd name="connsiteY37" fmla="*/ 715350 h 2231790"/>
              <a:gd name="connsiteX38" fmla="*/ 93979 w 1724065"/>
              <a:gd name="connsiteY38" fmla="*/ 765297 h 2231790"/>
              <a:gd name="connsiteX39" fmla="*/ 96519 w 1724065"/>
              <a:gd name="connsiteY39" fmla="*/ 853478 h 2231790"/>
              <a:gd name="connsiteX40" fmla="*/ 99059 w 1724065"/>
              <a:gd name="connsiteY40" fmla="*/ 972745 h 2231790"/>
              <a:gd name="connsiteX41" fmla="*/ 101600 w 1724065"/>
              <a:gd name="connsiteY41" fmla="*/ 1112365 h 2231790"/>
              <a:gd name="connsiteX42" fmla="*/ 104139 w 1724065"/>
              <a:gd name="connsiteY42" fmla="*/ 1258978 h 2231790"/>
              <a:gd name="connsiteX43" fmla="*/ 106679 w 1724065"/>
              <a:gd name="connsiteY43" fmla="*/ 1397883 h 2231790"/>
              <a:gd name="connsiteX44" fmla="*/ 109219 w 1724065"/>
              <a:gd name="connsiteY44" fmla="*/ 1514520 h 2231790"/>
              <a:gd name="connsiteX45" fmla="*/ 111759 w 1724065"/>
              <a:gd name="connsiteY45" fmla="*/ 1595990 h 2231790"/>
              <a:gd name="connsiteX46" fmla="*/ 114300 w 1724065"/>
              <a:gd name="connsiteY46" fmla="*/ 1632475 h 2231790"/>
              <a:gd name="connsiteX47" fmla="*/ 116839 w 1724065"/>
              <a:gd name="connsiteY47" fmla="*/ 1618377 h 2231790"/>
              <a:gd name="connsiteX48" fmla="*/ 119379 w 1724065"/>
              <a:gd name="connsiteY48" fmla="*/ 1553071 h 2231790"/>
              <a:gd name="connsiteX49" fmla="*/ 121919 w 1724065"/>
              <a:gd name="connsiteY49" fmla="*/ 1441157 h 2231790"/>
              <a:gd name="connsiteX50" fmla="*/ 124459 w 1724065"/>
              <a:gd name="connsiteY50" fmla="*/ 1292186 h 2231790"/>
              <a:gd name="connsiteX51" fmla="*/ 126999 w 1724065"/>
              <a:gd name="connsiteY51" fmla="*/ 1119857 h 2231790"/>
              <a:gd name="connsiteX52" fmla="*/ 129539 w 1724065"/>
              <a:gd name="connsiteY52" fmla="*/ 940755 h 2231790"/>
              <a:gd name="connsiteX53" fmla="*/ 132079 w 1724065"/>
              <a:gd name="connsiteY53" fmla="*/ 772747 h 2231790"/>
              <a:gd name="connsiteX54" fmla="*/ 134619 w 1724065"/>
              <a:gd name="connsiteY54" fmla="*/ 633193 h 2231790"/>
              <a:gd name="connsiteX55" fmla="*/ 137159 w 1724065"/>
              <a:gd name="connsiteY55" fmla="*/ 537151 h 2231790"/>
              <a:gd name="connsiteX56" fmla="*/ 139699 w 1724065"/>
              <a:gd name="connsiteY56" fmla="*/ 495758 h 2231790"/>
              <a:gd name="connsiteX57" fmla="*/ 142239 w 1724065"/>
              <a:gd name="connsiteY57" fmla="*/ 514966 h 2231790"/>
              <a:gd name="connsiteX58" fmla="*/ 144779 w 1724065"/>
              <a:gd name="connsiteY58" fmla="*/ 594772 h 2231790"/>
              <a:gd name="connsiteX59" fmla="*/ 147319 w 1724065"/>
              <a:gd name="connsiteY59" fmla="*/ 729036 h 2231790"/>
              <a:gd name="connsiteX60" fmla="*/ 149859 w 1724065"/>
              <a:gd name="connsiteY60" fmla="*/ 905921 h 2231790"/>
              <a:gd name="connsiteX61" fmla="*/ 152399 w 1724065"/>
              <a:gd name="connsiteY61" fmla="*/ 1108929 h 2231790"/>
              <a:gd name="connsiteX62" fmla="*/ 154939 w 1724065"/>
              <a:gd name="connsiteY62" fmla="*/ 1318445 h 2231790"/>
              <a:gd name="connsiteX63" fmla="*/ 157479 w 1724065"/>
              <a:gd name="connsiteY63" fmla="*/ 1513643 h 2231790"/>
              <a:gd name="connsiteX64" fmla="*/ 160019 w 1724065"/>
              <a:gd name="connsiteY64" fmla="*/ 1674559 h 2231790"/>
              <a:gd name="connsiteX65" fmla="*/ 162559 w 1724065"/>
              <a:gd name="connsiteY65" fmla="*/ 1784144 h 2231790"/>
              <a:gd name="connsiteX66" fmla="*/ 165099 w 1724065"/>
              <a:gd name="connsiteY66" fmla="*/ 1830065 h 2231790"/>
              <a:gd name="connsiteX67" fmla="*/ 167639 w 1724065"/>
              <a:gd name="connsiteY67" fmla="*/ 1806072 h 2231790"/>
              <a:gd name="connsiteX68" fmla="*/ 170179 w 1724065"/>
              <a:gd name="connsiteY68" fmla="*/ 1712785 h 2231790"/>
              <a:gd name="connsiteX69" fmla="*/ 172719 w 1724065"/>
              <a:gd name="connsiteY69" fmla="*/ 1557804 h 2231790"/>
              <a:gd name="connsiteX70" fmla="*/ 175259 w 1724065"/>
              <a:gd name="connsiteY70" fmla="*/ 1355108 h 2231790"/>
              <a:gd name="connsiteX71" fmla="*/ 177799 w 1724065"/>
              <a:gd name="connsiteY71" fmla="*/ 1123796 h 2231790"/>
              <a:gd name="connsiteX72" fmla="*/ 180339 w 1724065"/>
              <a:gd name="connsiteY72" fmla="*/ 886284 h 2231790"/>
              <a:gd name="connsiteX73" fmla="*/ 182879 w 1724065"/>
              <a:gd name="connsiteY73" fmla="*/ 666119 h 2231790"/>
              <a:gd name="connsiteX74" fmla="*/ 185419 w 1724065"/>
              <a:gd name="connsiteY74" fmla="*/ 485638 h 2231790"/>
              <a:gd name="connsiteX75" fmla="*/ 187959 w 1724065"/>
              <a:gd name="connsiteY75" fmla="*/ 363693 h 2231790"/>
              <a:gd name="connsiteX76" fmla="*/ 190499 w 1724065"/>
              <a:gd name="connsiteY76" fmla="*/ 313682 h 2231790"/>
              <a:gd name="connsiteX77" fmla="*/ 193039 w 1724065"/>
              <a:gd name="connsiteY77" fmla="*/ 342089 h 2231790"/>
              <a:gd name="connsiteX78" fmla="*/ 195579 w 1724065"/>
              <a:gd name="connsiteY78" fmla="*/ 447692 h 2231790"/>
              <a:gd name="connsiteX79" fmla="*/ 198119 w 1724065"/>
              <a:gd name="connsiteY79" fmla="*/ 621530 h 2231790"/>
              <a:gd name="connsiteX80" fmla="*/ 200659 w 1724065"/>
              <a:gd name="connsiteY80" fmla="*/ 847652 h 2231790"/>
              <a:gd name="connsiteX81" fmla="*/ 203199 w 1724065"/>
              <a:gd name="connsiteY81" fmla="*/ 1104582 h 2231790"/>
              <a:gd name="connsiteX82" fmla="*/ 205739 w 1724065"/>
              <a:gd name="connsiteY82" fmla="*/ 1367364 h 2231790"/>
              <a:gd name="connsiteX83" fmla="*/ 208279 w 1724065"/>
              <a:gd name="connsiteY83" fmla="*/ 1609999 h 2231790"/>
              <a:gd name="connsiteX84" fmla="*/ 210819 w 1724065"/>
              <a:gd name="connsiteY84" fmla="*/ 1808029 h 2231790"/>
              <a:gd name="connsiteX85" fmla="*/ 213359 w 1724065"/>
              <a:gd name="connsiteY85" fmla="*/ 1941009 h 2231790"/>
              <a:gd name="connsiteX86" fmla="*/ 215899 w 1724065"/>
              <a:gd name="connsiteY86" fmla="*/ 1994622 h 2231790"/>
              <a:gd name="connsiteX87" fmla="*/ 218439 w 1724065"/>
              <a:gd name="connsiteY87" fmla="*/ 1962214 h 2231790"/>
              <a:gd name="connsiteX88" fmla="*/ 220979 w 1724065"/>
              <a:gd name="connsiteY88" fmla="*/ 1845584 h 2231790"/>
              <a:gd name="connsiteX89" fmla="*/ 223519 w 1724065"/>
              <a:gd name="connsiteY89" fmla="*/ 1654943 h 2231790"/>
              <a:gd name="connsiteX90" fmla="*/ 226059 w 1724065"/>
              <a:gd name="connsiteY90" fmla="*/ 1408025 h 2231790"/>
              <a:gd name="connsiteX91" fmla="*/ 228600 w 1724065"/>
              <a:gd name="connsiteY91" fmla="*/ 1128434 h 2231790"/>
              <a:gd name="connsiteX92" fmla="*/ 231139 w 1724065"/>
              <a:gd name="connsiteY92" fmla="*/ 843379 h 2231790"/>
              <a:gd name="connsiteX93" fmla="*/ 233679 w 1724065"/>
              <a:gd name="connsiteY93" fmla="*/ 581014 h 2231790"/>
              <a:gd name="connsiteX94" fmla="*/ 236219 w 1724065"/>
              <a:gd name="connsiteY94" fmla="*/ 367644 h 2231790"/>
              <a:gd name="connsiteX95" fmla="*/ 238760 w 1724065"/>
              <a:gd name="connsiteY95" fmla="*/ 225078 h 2231790"/>
              <a:gd name="connsiteX96" fmla="*/ 241300 w 1724065"/>
              <a:gd name="connsiteY96" fmla="*/ 168398 h 2231790"/>
              <a:gd name="connsiteX97" fmla="*/ 243839 w 1724065"/>
              <a:gd name="connsiteY97" fmla="*/ 204361 h 2231790"/>
              <a:gd name="connsiteX98" fmla="*/ 246380 w 1724065"/>
              <a:gd name="connsiteY98" fmla="*/ 330619 h 2231790"/>
              <a:gd name="connsiteX99" fmla="*/ 248920 w 1724065"/>
              <a:gd name="connsiteY99" fmla="*/ 535836 h 2231790"/>
              <a:gd name="connsiteX100" fmla="*/ 251460 w 1724065"/>
              <a:gd name="connsiteY100" fmla="*/ 800706 h 2231790"/>
              <a:gd name="connsiteX101" fmla="*/ 254000 w 1724065"/>
              <a:gd name="connsiteY101" fmla="*/ 1099769 h 2231790"/>
              <a:gd name="connsiteX102" fmla="*/ 256540 w 1724065"/>
              <a:gd name="connsiteY102" fmla="*/ 1403872 h 2231790"/>
              <a:gd name="connsiteX103" fmla="*/ 259080 w 1724065"/>
              <a:gd name="connsiteY103" fmla="*/ 1683026 h 2231790"/>
              <a:gd name="connsiteX104" fmla="*/ 261620 w 1724065"/>
              <a:gd name="connsiteY104" fmla="*/ 1909372 h 2231790"/>
              <a:gd name="connsiteX105" fmla="*/ 264160 w 1724065"/>
              <a:gd name="connsiteY105" fmla="*/ 2059974 h 2231790"/>
              <a:gd name="connsiteX106" fmla="*/ 266700 w 1724065"/>
              <a:gd name="connsiteY106" fmla="*/ 2119153 h 2231790"/>
              <a:gd name="connsiteX107" fmla="*/ 269240 w 1724065"/>
              <a:gd name="connsiteY107" fmla="*/ 2080114 h 2231790"/>
              <a:gd name="connsiteX108" fmla="*/ 271780 w 1724065"/>
              <a:gd name="connsiteY108" fmla="*/ 1945716 h 2231790"/>
              <a:gd name="connsiteX109" fmla="*/ 274320 w 1724065"/>
              <a:gd name="connsiteY109" fmla="*/ 1728283 h 2231790"/>
              <a:gd name="connsiteX110" fmla="*/ 276860 w 1724065"/>
              <a:gd name="connsiteY110" fmla="*/ 1448476 h 2231790"/>
              <a:gd name="connsiteX111" fmla="*/ 279400 w 1724065"/>
              <a:gd name="connsiteY111" fmla="*/ 1133315 h 2231790"/>
              <a:gd name="connsiteX112" fmla="*/ 281940 w 1724065"/>
              <a:gd name="connsiteY112" fmla="*/ 813569 h 2231790"/>
              <a:gd name="connsiteX113" fmla="*/ 284480 w 1724065"/>
              <a:gd name="connsiteY113" fmla="*/ 520728 h 2231790"/>
              <a:gd name="connsiteX114" fmla="*/ 287020 w 1724065"/>
              <a:gd name="connsiteY114" fmla="*/ 283896 h 2231790"/>
              <a:gd name="connsiteX115" fmla="*/ 289560 w 1724065"/>
              <a:gd name="connsiteY115" fmla="*/ 126883 h 2231790"/>
              <a:gd name="connsiteX116" fmla="*/ 292100 w 1724065"/>
              <a:gd name="connsiteY116" fmla="*/ 65803 h 2231790"/>
              <a:gd name="connsiteX117" fmla="*/ 294640 w 1724065"/>
              <a:gd name="connsiteY117" fmla="*/ 107420 h 2231790"/>
              <a:gd name="connsiteX118" fmla="*/ 297180 w 1724065"/>
              <a:gd name="connsiteY118" fmla="*/ 248403 h 2231790"/>
              <a:gd name="connsiteX119" fmla="*/ 299720 w 1724065"/>
              <a:gd name="connsiteY119" fmla="*/ 475585 h 2231790"/>
              <a:gd name="connsiteX120" fmla="*/ 302260 w 1724065"/>
              <a:gd name="connsiteY120" fmla="*/ 767191 h 2231790"/>
              <a:gd name="connsiteX121" fmla="*/ 304800 w 1724065"/>
              <a:gd name="connsiteY121" fmla="*/ 1094938 h 2231790"/>
              <a:gd name="connsiteX122" fmla="*/ 307340 w 1724065"/>
              <a:gd name="connsiteY122" fmla="*/ 1426790 h 2231790"/>
              <a:gd name="connsiteX123" fmla="*/ 309880 w 1724065"/>
              <a:gd name="connsiteY123" fmla="*/ 1730100 h 2231790"/>
              <a:gd name="connsiteX124" fmla="*/ 312420 w 1724065"/>
              <a:gd name="connsiteY124" fmla="*/ 1974839 h 2231790"/>
              <a:gd name="connsiteX125" fmla="*/ 314960 w 1724065"/>
              <a:gd name="connsiteY125" fmla="*/ 2136579 h 2231790"/>
              <a:gd name="connsiteX126" fmla="*/ 317500 w 1724065"/>
              <a:gd name="connsiteY126" fmla="*/ 2198941 h 2231790"/>
              <a:gd name="connsiteX127" fmla="*/ 320040 w 1724065"/>
              <a:gd name="connsiteY127" fmla="*/ 2155259 h 2231790"/>
              <a:gd name="connsiteX128" fmla="*/ 322580 w 1724065"/>
              <a:gd name="connsiteY128" fmla="*/ 2009290 h 2231790"/>
              <a:gd name="connsiteX129" fmla="*/ 325120 w 1724065"/>
              <a:gd name="connsiteY129" fmla="*/ 1774893 h 2231790"/>
              <a:gd name="connsiteX130" fmla="*/ 327660 w 1724065"/>
              <a:gd name="connsiteY130" fmla="*/ 1474712 h 2231790"/>
              <a:gd name="connsiteX131" fmla="*/ 330200 w 1724065"/>
              <a:gd name="connsiteY131" fmla="*/ 1137975 h 2231790"/>
              <a:gd name="connsiteX132" fmla="*/ 332740 w 1724065"/>
              <a:gd name="connsiteY132" fmla="*/ 797639 h 2231790"/>
              <a:gd name="connsiteX133" fmla="*/ 335280 w 1724065"/>
              <a:gd name="connsiteY133" fmla="*/ 487149 h 2231790"/>
              <a:gd name="connsiteX134" fmla="*/ 337820 w 1724065"/>
              <a:gd name="connsiteY134" fmla="*/ 237137 h 2231790"/>
              <a:gd name="connsiteX135" fmla="*/ 340360 w 1724065"/>
              <a:gd name="connsiteY135" fmla="*/ 72388 h 2231790"/>
              <a:gd name="connsiteX136" fmla="*/ 342900 w 1724065"/>
              <a:gd name="connsiteY136" fmla="*/ 9374 h 2231790"/>
              <a:gd name="connsiteX137" fmla="*/ 345440 w 1724065"/>
              <a:gd name="connsiteY137" fmla="*/ 54600 h 2231790"/>
              <a:gd name="connsiteX138" fmla="*/ 347980 w 1724065"/>
              <a:gd name="connsiteY138" fmla="*/ 203934 h 2231790"/>
              <a:gd name="connsiteX139" fmla="*/ 350520 w 1724065"/>
              <a:gd name="connsiteY139" fmla="*/ 442979 h 2231790"/>
              <a:gd name="connsiteX140" fmla="*/ 353060 w 1724065"/>
              <a:gd name="connsiteY140" fmla="*/ 748476 h 2231790"/>
              <a:gd name="connsiteX141" fmla="*/ 355600 w 1724065"/>
              <a:gd name="connsiteY141" fmla="*/ 1090567 h 2231790"/>
              <a:gd name="connsiteX142" fmla="*/ 358140 w 1724065"/>
              <a:gd name="connsiteY142" fmla="*/ 1435733 h 2231790"/>
              <a:gd name="connsiteX143" fmla="*/ 360680 w 1724065"/>
              <a:gd name="connsiteY143" fmla="*/ 1750090 h 2231790"/>
              <a:gd name="connsiteX144" fmla="*/ 363220 w 1724065"/>
              <a:gd name="connsiteY144" fmla="*/ 2002725 h 2231790"/>
              <a:gd name="connsiteX145" fmla="*/ 365760 w 1724065"/>
              <a:gd name="connsiteY145" fmla="*/ 2168757 h 2231790"/>
              <a:gd name="connsiteX146" fmla="*/ 368300 w 1724065"/>
              <a:gd name="connsiteY146" fmla="*/ 2231789 h 2231790"/>
              <a:gd name="connsiteX147" fmla="*/ 370840 w 1724065"/>
              <a:gd name="connsiteY147" fmla="*/ 2185538 h 2231790"/>
              <a:gd name="connsiteX148" fmla="*/ 373380 w 1724065"/>
              <a:gd name="connsiteY148" fmla="*/ 2034461 h 2231790"/>
              <a:gd name="connsiteX149" fmla="*/ 375920 w 1724065"/>
              <a:gd name="connsiteY149" fmla="*/ 1793330 h 2231790"/>
              <a:gd name="connsiteX150" fmla="*/ 378460 w 1724065"/>
              <a:gd name="connsiteY150" fmla="*/ 1485770 h 2231790"/>
              <a:gd name="connsiteX151" fmla="*/ 381000 w 1724065"/>
              <a:gd name="connsiteY151" fmla="*/ 1141945 h 2231790"/>
              <a:gd name="connsiteX152" fmla="*/ 383540 w 1724065"/>
              <a:gd name="connsiteY152" fmla="*/ 795583 h 2231790"/>
              <a:gd name="connsiteX153" fmla="*/ 386080 w 1724065"/>
              <a:gd name="connsiteY153" fmla="*/ 480654 h 2231790"/>
              <a:gd name="connsiteX154" fmla="*/ 388620 w 1724065"/>
              <a:gd name="connsiteY154" fmla="*/ 228025 h 2231790"/>
              <a:gd name="connsiteX155" fmla="*/ 391160 w 1724065"/>
              <a:gd name="connsiteY155" fmla="*/ 62421 h 2231790"/>
              <a:gd name="connsiteX156" fmla="*/ 393700 w 1724065"/>
              <a:gd name="connsiteY156" fmla="*/ 0 h 2231790"/>
              <a:gd name="connsiteX157" fmla="*/ 396240 w 1724065"/>
              <a:gd name="connsiteY157" fmla="*/ 46764 h 2231790"/>
              <a:gd name="connsiteX158" fmla="*/ 398780 w 1724065"/>
              <a:gd name="connsiteY158" fmla="*/ 197984 h 2231790"/>
              <a:gd name="connsiteX159" fmla="*/ 401320 w 1724065"/>
              <a:gd name="connsiteY159" fmla="*/ 438678 h 2231790"/>
              <a:gd name="connsiteX160" fmla="*/ 403860 w 1724065"/>
              <a:gd name="connsiteY160" fmla="*/ 745103 h 2231790"/>
              <a:gd name="connsiteX161" fmla="*/ 406400 w 1724065"/>
              <a:gd name="connsiteY161" fmla="*/ 1087104 h 2231790"/>
              <a:gd name="connsiteX162" fmla="*/ 408940 w 1724065"/>
              <a:gd name="connsiteY162" fmla="*/ 1431095 h 2231790"/>
              <a:gd name="connsiteX163" fmla="*/ 411480 w 1724065"/>
              <a:gd name="connsiteY163" fmla="*/ 1743370 h 2231790"/>
              <a:gd name="connsiteX164" fmla="*/ 414020 w 1724065"/>
              <a:gd name="connsiteY164" fmla="*/ 1993419 h 2231790"/>
              <a:gd name="connsiteX165" fmla="*/ 416560 w 1724065"/>
              <a:gd name="connsiteY165" fmla="*/ 2156922 h 2231790"/>
              <a:gd name="connsiteX166" fmla="*/ 419100 w 1724065"/>
              <a:gd name="connsiteY166" fmla="*/ 2218119 h 2231790"/>
              <a:gd name="connsiteX167" fmla="*/ 421640 w 1724065"/>
              <a:gd name="connsiteY167" fmla="*/ 2171341 h 2231790"/>
              <a:gd name="connsiteX168" fmla="*/ 424180 w 1724065"/>
              <a:gd name="connsiteY168" fmla="*/ 2021532 h 2231790"/>
              <a:gd name="connsiteX169" fmla="*/ 426720 w 1724065"/>
              <a:gd name="connsiteY169" fmla="*/ 1783726 h 2231790"/>
              <a:gd name="connsiteX170" fmla="*/ 429260 w 1724065"/>
              <a:gd name="connsiteY170" fmla="*/ 1481539 h 2231790"/>
              <a:gd name="connsiteX171" fmla="*/ 431800 w 1724065"/>
              <a:gd name="connsiteY171" fmla="*/ 1144807 h 2231790"/>
              <a:gd name="connsiteX172" fmla="*/ 434340 w 1724065"/>
              <a:gd name="connsiteY172" fmla="*/ 806635 h 2231790"/>
              <a:gd name="connsiteX173" fmla="*/ 436880 w 1724065"/>
              <a:gd name="connsiteY173" fmla="*/ 500130 h 2231790"/>
              <a:gd name="connsiteX174" fmla="*/ 439420 w 1724065"/>
              <a:gd name="connsiteY174" fmla="*/ 255142 h 2231790"/>
              <a:gd name="connsiteX175" fmla="*/ 441960 w 1724065"/>
              <a:gd name="connsiteY175" fmla="*/ 95351 h 2231790"/>
              <a:gd name="connsiteX176" fmla="*/ 444500 w 1724065"/>
              <a:gd name="connsiteY176" fmla="*/ 35968 h 2231790"/>
              <a:gd name="connsiteX177" fmla="*/ 447040 w 1724065"/>
              <a:gd name="connsiteY177" fmla="*/ 82282 h 2231790"/>
              <a:gd name="connsiteX178" fmla="*/ 449580 w 1724065"/>
              <a:gd name="connsiteY178" fmla="*/ 229191 h 2231790"/>
              <a:gd name="connsiteX179" fmla="*/ 452120 w 1724065"/>
              <a:gd name="connsiteY179" fmla="*/ 461762 h 2231790"/>
              <a:gd name="connsiteX180" fmla="*/ 454660 w 1724065"/>
              <a:gd name="connsiteY180" fmla="*/ 756749 h 2231790"/>
              <a:gd name="connsiteX181" fmla="*/ 457200 w 1724065"/>
              <a:gd name="connsiteY181" fmla="*/ 1084926 h 2231790"/>
              <a:gd name="connsiteX182" fmla="*/ 459740 w 1724065"/>
              <a:gd name="connsiteY182" fmla="*/ 1413993 h 2231790"/>
              <a:gd name="connsiteX183" fmla="*/ 462280 w 1724065"/>
              <a:gd name="connsiteY183" fmla="*/ 1711766 h 2231790"/>
              <a:gd name="connsiteX184" fmla="*/ 464820 w 1724065"/>
              <a:gd name="connsiteY184" fmla="*/ 1949337 h 2231790"/>
              <a:gd name="connsiteX185" fmla="*/ 467360 w 1724065"/>
              <a:gd name="connsiteY185" fmla="*/ 2103890 h 2231790"/>
              <a:gd name="connsiteX186" fmla="*/ 469900 w 1724065"/>
              <a:gd name="connsiteY186" fmla="*/ 2160901 h 2231790"/>
              <a:gd name="connsiteX187" fmla="*/ 472440 w 1724065"/>
              <a:gd name="connsiteY187" fmla="*/ 2115504 h 2231790"/>
              <a:gd name="connsiteX188" fmla="*/ 474980 w 1724065"/>
              <a:gd name="connsiteY188" fmla="*/ 1972899 h 2231790"/>
              <a:gd name="connsiteX189" fmla="*/ 477520 w 1724065"/>
              <a:gd name="connsiteY189" fmla="*/ 1747771 h 2231790"/>
              <a:gd name="connsiteX190" fmla="*/ 480061 w 1724065"/>
              <a:gd name="connsiteY190" fmla="*/ 1462771 h 2231790"/>
              <a:gd name="connsiteX191" fmla="*/ 482600 w 1724065"/>
              <a:gd name="connsiteY191" fmla="*/ 1146232 h 2231790"/>
              <a:gd name="connsiteX192" fmla="*/ 485140 w 1724065"/>
              <a:gd name="connsiteY192" fmla="*/ 829345 h 2231790"/>
              <a:gd name="connsiteX193" fmla="*/ 487680 w 1724065"/>
              <a:gd name="connsiteY193" fmla="*/ 543074 h 2231790"/>
              <a:gd name="connsiteX194" fmla="*/ 490220 w 1724065"/>
              <a:gd name="connsiteY194" fmla="*/ 315119 h 2231790"/>
              <a:gd name="connsiteX195" fmla="*/ 492761 w 1724065"/>
              <a:gd name="connsiteY195" fmla="*/ 167225 h 2231790"/>
              <a:gd name="connsiteX196" fmla="*/ 495300 w 1724065"/>
              <a:gd name="connsiteY196" fmla="*/ 113105 h 2231790"/>
              <a:gd name="connsiteX197" fmla="*/ 497840 w 1724065"/>
              <a:gd name="connsiteY197" fmla="*/ 157165 h 2231790"/>
              <a:gd name="connsiteX198" fmla="*/ 500381 w 1724065"/>
              <a:gd name="connsiteY198" fmla="*/ 294162 h 2231790"/>
              <a:gd name="connsiteX199" fmla="*/ 502921 w 1724065"/>
              <a:gd name="connsiteY199" fmla="*/ 509804 h 2231790"/>
              <a:gd name="connsiteX200" fmla="*/ 505461 w 1724065"/>
              <a:gd name="connsiteY200" fmla="*/ 782246 h 2231790"/>
              <a:gd name="connsiteX201" fmla="*/ 508000 w 1724065"/>
              <a:gd name="connsiteY201" fmla="*/ 1084306 h 2231790"/>
              <a:gd name="connsiteX202" fmla="*/ 510540 w 1724065"/>
              <a:gd name="connsiteY202" fmla="*/ 1386184 h 2231790"/>
              <a:gd name="connsiteX203" fmla="*/ 513081 w 1724065"/>
              <a:gd name="connsiteY203" fmla="*/ 1658411 h 2231790"/>
              <a:gd name="connsiteX204" fmla="*/ 515621 w 1724065"/>
              <a:gd name="connsiteY204" fmla="*/ 1874740 h 2231790"/>
              <a:gd name="connsiteX205" fmla="*/ 518161 w 1724065"/>
              <a:gd name="connsiteY205" fmla="*/ 2014678 h 2231790"/>
              <a:gd name="connsiteX206" fmla="*/ 520701 w 1724065"/>
              <a:gd name="connsiteY206" fmla="*/ 2065436 h 2231790"/>
              <a:gd name="connsiteX207" fmla="*/ 523241 w 1724065"/>
              <a:gd name="connsiteY207" fmla="*/ 2023097 h 2231790"/>
              <a:gd name="connsiteX208" fmla="*/ 525781 w 1724065"/>
              <a:gd name="connsiteY208" fmla="*/ 1892893 h 2231790"/>
              <a:gd name="connsiteX209" fmla="*/ 528321 w 1724065"/>
              <a:gd name="connsiteY209" fmla="*/ 1688589 h 2231790"/>
              <a:gd name="connsiteX210" fmla="*/ 530861 w 1724065"/>
              <a:gd name="connsiteY210" fmla="*/ 1431031 h 2231790"/>
              <a:gd name="connsiteX211" fmla="*/ 533401 w 1724065"/>
              <a:gd name="connsiteY211" fmla="*/ 1146011 h 2231790"/>
              <a:gd name="connsiteX212" fmla="*/ 535941 w 1724065"/>
              <a:gd name="connsiteY212" fmla="*/ 861687 h 2231790"/>
              <a:gd name="connsiteX213" fmla="*/ 538481 w 1724065"/>
              <a:gd name="connsiteY213" fmla="*/ 605781 h 2231790"/>
              <a:gd name="connsiteX214" fmla="*/ 541021 w 1724065"/>
              <a:gd name="connsiteY214" fmla="*/ 402879 h 2231790"/>
              <a:gd name="connsiteX215" fmla="*/ 543561 w 1724065"/>
              <a:gd name="connsiteY215" fmla="*/ 272053 h 2231790"/>
              <a:gd name="connsiteX216" fmla="*/ 546101 w 1724065"/>
              <a:gd name="connsiteY216" fmla="*/ 225072 h 2231790"/>
              <a:gd name="connsiteX217" fmla="*/ 548641 w 1724065"/>
              <a:gd name="connsiteY217" fmla="*/ 265346 h 2231790"/>
              <a:gd name="connsiteX218" fmla="*/ 551181 w 1724065"/>
              <a:gd name="connsiteY218" fmla="*/ 387705 h 2231790"/>
              <a:gd name="connsiteX219" fmla="*/ 553721 w 1724065"/>
              <a:gd name="connsiteY219" fmla="*/ 579032 h 2231790"/>
              <a:gd name="connsiteX220" fmla="*/ 556261 w 1724065"/>
              <a:gd name="connsiteY220" fmla="*/ 819656 h 2231790"/>
              <a:gd name="connsiteX221" fmla="*/ 558801 w 1724065"/>
              <a:gd name="connsiteY221" fmla="*/ 1085383 h 2231790"/>
              <a:gd name="connsiteX222" fmla="*/ 561341 w 1724065"/>
              <a:gd name="connsiteY222" fmla="*/ 1349927 h 2231790"/>
              <a:gd name="connsiteX223" fmla="*/ 563881 w 1724065"/>
              <a:gd name="connsiteY223" fmla="*/ 1587522 h 2231790"/>
              <a:gd name="connsiteX224" fmla="*/ 566421 w 1724065"/>
              <a:gd name="connsiteY224" fmla="*/ 1775434 h 2231790"/>
              <a:gd name="connsiteX225" fmla="*/ 568961 w 1724065"/>
              <a:gd name="connsiteY225" fmla="*/ 1896148 h 2231790"/>
              <a:gd name="connsiteX226" fmla="*/ 571501 w 1724065"/>
              <a:gd name="connsiteY226" fmla="*/ 1938994 h 2231790"/>
              <a:gd name="connsiteX227" fmla="*/ 574041 w 1724065"/>
              <a:gd name="connsiteY227" fmla="*/ 1901088 h 2231790"/>
              <a:gd name="connsiteX228" fmla="*/ 576581 w 1724065"/>
              <a:gd name="connsiteY228" fmla="*/ 1787481 h 2231790"/>
              <a:gd name="connsiteX229" fmla="*/ 579121 w 1724065"/>
              <a:gd name="connsiteY229" fmla="*/ 1610539 h 2231790"/>
              <a:gd name="connsiteX230" fmla="*/ 581661 w 1724065"/>
              <a:gd name="connsiteY230" fmla="*/ 1388600 h 2231790"/>
              <a:gd name="connsiteX231" fmla="*/ 584201 w 1724065"/>
              <a:gd name="connsiteY231" fmla="*/ 1144079 h 2231790"/>
              <a:gd name="connsiteX232" fmla="*/ 586741 w 1724065"/>
              <a:gd name="connsiteY232" fmla="*/ 901201 h 2231790"/>
              <a:gd name="connsiteX233" fmla="*/ 589281 w 1724065"/>
              <a:gd name="connsiteY233" fmla="*/ 683593 h 2231790"/>
              <a:gd name="connsiteX234" fmla="*/ 591821 w 1724065"/>
              <a:gd name="connsiteY234" fmla="*/ 511980 h 2231790"/>
              <a:gd name="connsiteX235" fmla="*/ 594361 w 1724065"/>
              <a:gd name="connsiteY235" fmla="*/ 402209 h 2231790"/>
              <a:gd name="connsiteX236" fmla="*/ 596901 w 1724065"/>
              <a:gd name="connsiteY236" fmla="*/ 363789 h 2231790"/>
              <a:gd name="connsiteX237" fmla="*/ 599441 w 1724065"/>
              <a:gd name="connsiteY237" fmla="*/ 399073 h 2231790"/>
              <a:gd name="connsiteX238" fmla="*/ 601981 w 1724065"/>
              <a:gd name="connsiteY238" fmla="*/ 503172 h 2231790"/>
              <a:gd name="connsiteX239" fmla="*/ 604521 w 1724065"/>
              <a:gd name="connsiteY239" fmla="*/ 664572 h 2231790"/>
              <a:gd name="connsiteX240" fmla="*/ 607061 w 1724065"/>
              <a:gd name="connsiteY240" fmla="*/ 866392 h 2231790"/>
              <a:gd name="connsiteX241" fmla="*/ 609601 w 1724065"/>
              <a:gd name="connsiteY241" fmla="*/ 1088149 h 2231790"/>
              <a:gd name="connsiteX242" fmla="*/ 612141 w 1724065"/>
              <a:gd name="connsiteY242" fmla="*/ 1307838 h 2231790"/>
              <a:gd name="connsiteX243" fmla="*/ 614681 w 1724065"/>
              <a:gd name="connsiteY243" fmla="*/ 1504118 h 2231790"/>
              <a:gd name="connsiteX244" fmla="*/ 617221 w 1724065"/>
              <a:gd name="connsiteY244" fmla="*/ 1658391 h 2231790"/>
              <a:gd name="connsiteX245" fmla="*/ 619761 w 1724065"/>
              <a:gd name="connsiteY245" fmla="*/ 1756565 h 2231790"/>
              <a:gd name="connsiteX246" fmla="*/ 622301 w 1724065"/>
              <a:gd name="connsiteY246" fmla="*/ 1790339 h 2231790"/>
              <a:gd name="connsiteX247" fmla="*/ 624841 w 1724065"/>
              <a:gd name="connsiteY247" fmla="*/ 1757885 h 2231790"/>
              <a:gd name="connsiteX248" fmla="*/ 627381 w 1724065"/>
              <a:gd name="connsiteY248" fmla="*/ 1663886 h 2231790"/>
              <a:gd name="connsiteX249" fmla="*/ 629921 w 1724065"/>
              <a:gd name="connsiteY249" fmla="*/ 1518930 h 2231790"/>
              <a:gd name="connsiteX250" fmla="*/ 632461 w 1724065"/>
              <a:gd name="connsiteY250" fmla="*/ 1338331 h 2231790"/>
              <a:gd name="connsiteX251" fmla="*/ 635001 w 1724065"/>
              <a:gd name="connsiteY251" fmla="*/ 1140519 h 2231790"/>
              <a:gd name="connsiteX252" fmla="*/ 637541 w 1724065"/>
              <a:gd name="connsiteY252" fmla="*/ 945164 h 2231790"/>
              <a:gd name="connsiteX253" fmla="*/ 640081 w 1724065"/>
              <a:gd name="connsiteY253" fmla="*/ 771209 h 2231790"/>
              <a:gd name="connsiteX254" fmla="*/ 642621 w 1724065"/>
              <a:gd name="connsiteY254" fmla="*/ 635038 h 2231790"/>
              <a:gd name="connsiteX255" fmla="*/ 645161 w 1724065"/>
              <a:gd name="connsiteY255" fmla="*/ 548928 h 2231790"/>
              <a:gd name="connsiteX256" fmla="*/ 647701 w 1724065"/>
              <a:gd name="connsiteY256" fmla="*/ 519952 h 2231790"/>
              <a:gd name="connsiteX257" fmla="*/ 650241 w 1724065"/>
              <a:gd name="connsiteY257" fmla="*/ 549416 h 2231790"/>
              <a:gd name="connsiteX258" fmla="*/ 652781 w 1724065"/>
              <a:gd name="connsiteY258" fmla="*/ 632884 h 2231790"/>
              <a:gd name="connsiteX259" fmla="*/ 655321 w 1724065"/>
              <a:gd name="connsiteY259" fmla="*/ 760762 h 2231790"/>
              <a:gd name="connsiteX260" fmla="*/ 657861 w 1724065"/>
              <a:gd name="connsiteY260" fmla="*/ 919380 h 2231790"/>
              <a:gd name="connsiteX261" fmla="*/ 660401 w 1724065"/>
              <a:gd name="connsiteY261" fmla="*/ 1092445 h 2231790"/>
              <a:gd name="connsiteX262" fmla="*/ 662941 w 1724065"/>
              <a:gd name="connsiteY262" fmla="*/ 1262710 h 2231790"/>
              <a:gd name="connsiteX263" fmla="*/ 665481 w 1724065"/>
              <a:gd name="connsiteY263" fmla="*/ 1413697 h 2231790"/>
              <a:gd name="connsiteX264" fmla="*/ 668021 w 1724065"/>
              <a:gd name="connsiteY264" fmla="*/ 1531290 h 2231790"/>
              <a:gd name="connsiteX265" fmla="*/ 670561 w 1724065"/>
              <a:gd name="connsiteY265" fmla="*/ 1605057 h 2231790"/>
              <a:gd name="connsiteX266" fmla="*/ 673101 w 1724065"/>
              <a:gd name="connsiteY266" fmla="*/ 1629160 h 2231790"/>
              <a:gd name="connsiteX267" fmla="*/ 675641 w 1724065"/>
              <a:gd name="connsiteY267" fmla="*/ 1602796 h 2231790"/>
              <a:gd name="connsiteX268" fmla="*/ 678181 w 1724065"/>
              <a:gd name="connsiteY268" fmla="*/ 1530121 h 2231790"/>
              <a:gd name="connsiteX269" fmla="*/ 680721 w 1724065"/>
              <a:gd name="connsiteY269" fmla="*/ 1419687 h 2231790"/>
              <a:gd name="connsiteX270" fmla="*/ 683261 w 1724065"/>
              <a:gd name="connsiteY270" fmla="*/ 1283467 h 2231790"/>
              <a:gd name="connsiteX271" fmla="*/ 685801 w 1724065"/>
              <a:gd name="connsiteY271" fmla="*/ 1135563 h 2231790"/>
              <a:gd name="connsiteX272" fmla="*/ 688341 w 1724065"/>
              <a:gd name="connsiteY272" fmla="*/ 990756 h 2231790"/>
              <a:gd name="connsiteX273" fmla="*/ 690881 w 1724065"/>
              <a:gd name="connsiteY273" fmla="*/ 863025 h 2231790"/>
              <a:gd name="connsiteX274" fmla="*/ 693421 w 1724065"/>
              <a:gd name="connsiteY274" fmla="*/ 764198 h 2231790"/>
              <a:gd name="connsiteX275" fmla="*/ 695961 w 1724065"/>
              <a:gd name="connsiteY275" fmla="*/ 702864 h 2231790"/>
              <a:gd name="connsiteX276" fmla="*/ 698501 w 1724065"/>
              <a:gd name="connsiteY276" fmla="*/ 683635 h 2231790"/>
              <a:gd name="connsiteX277" fmla="*/ 701041 w 1724065"/>
              <a:gd name="connsiteY277" fmla="*/ 706836 h 2231790"/>
              <a:gd name="connsiteX278" fmla="*/ 703581 w 1724065"/>
              <a:gd name="connsiteY278" fmla="*/ 768622 h 2231790"/>
              <a:gd name="connsiteX279" fmla="*/ 706121 w 1724065"/>
              <a:gd name="connsiteY279" fmla="*/ 861512 h 2231790"/>
              <a:gd name="connsiteX280" fmla="*/ 708661 w 1724065"/>
              <a:gd name="connsiteY280" fmla="*/ 975259 h 2231790"/>
              <a:gd name="connsiteX281" fmla="*/ 711201 w 1724065"/>
              <a:gd name="connsiteY281" fmla="*/ 1097970 h 2231790"/>
              <a:gd name="connsiteX282" fmla="*/ 713741 w 1724065"/>
              <a:gd name="connsiteY282" fmla="*/ 1217338 h 2231790"/>
              <a:gd name="connsiteX283" fmla="*/ 716281 w 1724065"/>
              <a:gd name="connsiteY283" fmla="*/ 1321881 h 2231790"/>
              <a:gd name="connsiteX284" fmla="*/ 718821 w 1724065"/>
              <a:gd name="connsiteY284" fmla="*/ 1402036 h 2231790"/>
              <a:gd name="connsiteX285" fmla="*/ 721361 w 1724065"/>
              <a:gd name="connsiteY285" fmla="*/ 1451037 h 2231790"/>
              <a:gd name="connsiteX286" fmla="*/ 723901 w 1724065"/>
              <a:gd name="connsiteY286" fmla="*/ 1465464 h 2231790"/>
              <a:gd name="connsiteX287" fmla="*/ 726441 w 1724065"/>
              <a:gd name="connsiteY287" fmla="*/ 1445442 h 2231790"/>
              <a:gd name="connsiteX288" fmla="*/ 728981 w 1724065"/>
              <a:gd name="connsiteY288" fmla="*/ 1394479 h 2231790"/>
              <a:gd name="connsiteX289" fmla="*/ 731521 w 1724065"/>
              <a:gd name="connsiteY289" fmla="*/ 1318971 h 2231790"/>
              <a:gd name="connsiteX290" fmla="*/ 734061 w 1724065"/>
              <a:gd name="connsiteY290" fmla="*/ 1227436 h 2231790"/>
              <a:gd name="connsiteX291" fmla="*/ 736601 w 1724065"/>
              <a:gd name="connsiteY291" fmla="*/ 1129575 h 2231790"/>
              <a:gd name="connsiteX292" fmla="*/ 739141 w 1724065"/>
              <a:gd name="connsiteY292" fmla="*/ 1035248 h 2231790"/>
              <a:gd name="connsiteX293" fmla="*/ 741681 w 1724065"/>
              <a:gd name="connsiteY293" fmla="*/ 953486 h 2231790"/>
              <a:gd name="connsiteX294" fmla="*/ 744222 w 1724065"/>
              <a:gd name="connsiteY294" fmla="*/ 891630 h 2231790"/>
              <a:gd name="connsiteX295" fmla="*/ 746761 w 1724065"/>
              <a:gd name="connsiteY295" fmla="*/ 854680 h 2231790"/>
              <a:gd name="connsiteX296" fmla="*/ 749301 w 1724065"/>
              <a:gd name="connsiteY296" fmla="*/ 844911 h 2231790"/>
              <a:gd name="connsiteX297" fmla="*/ 751841 w 1724065"/>
              <a:gd name="connsiteY297" fmla="*/ 861784 h 2231790"/>
              <a:gd name="connsiteX298" fmla="*/ 754381 w 1724065"/>
              <a:gd name="connsiteY298" fmla="*/ 902146 h 2231790"/>
              <a:gd name="connsiteX299" fmla="*/ 756922 w 1724065"/>
              <a:gd name="connsiteY299" fmla="*/ 960686 h 2231790"/>
              <a:gd name="connsiteX300" fmla="*/ 759461 w 1724065"/>
              <a:gd name="connsiteY300" fmla="*/ 1030590 h 2231790"/>
              <a:gd name="connsiteX301" fmla="*/ 762001 w 1724065"/>
              <a:gd name="connsiteY301" fmla="*/ 1104304 h 2231790"/>
              <a:gd name="connsiteX302" fmla="*/ 764542 w 1724065"/>
              <a:gd name="connsiteY302" fmla="*/ 1174350 h 2231790"/>
              <a:gd name="connsiteX303" fmla="*/ 767082 w 1724065"/>
              <a:gd name="connsiteY303" fmla="*/ 1234070 h 2231790"/>
              <a:gd name="connsiteX304" fmla="*/ 769622 w 1724065"/>
              <a:gd name="connsiteY304" fmla="*/ 1278262 h 2231790"/>
              <a:gd name="connsiteX305" fmla="*/ 772161 w 1724065"/>
              <a:gd name="connsiteY305" fmla="*/ 1303618 h 2231790"/>
              <a:gd name="connsiteX306" fmla="*/ 774701 w 1724065"/>
              <a:gd name="connsiteY306" fmla="*/ 1308943 h 2231790"/>
              <a:gd name="connsiteX307" fmla="*/ 777242 w 1724065"/>
              <a:gd name="connsiteY307" fmla="*/ 1295149 h 2231790"/>
              <a:gd name="connsiteX308" fmla="*/ 779782 w 1724065"/>
              <a:gd name="connsiteY308" fmla="*/ 1265017 h 2231790"/>
              <a:gd name="connsiteX309" fmla="*/ 782322 w 1724065"/>
              <a:gd name="connsiteY309" fmla="*/ 1222791 h 2231790"/>
              <a:gd name="connsiteX310" fmla="*/ 784862 w 1724065"/>
              <a:gd name="connsiteY310" fmla="*/ 1173632 h 2231790"/>
              <a:gd name="connsiteX311" fmla="*/ 787402 w 1724065"/>
              <a:gd name="connsiteY311" fmla="*/ 1123022 h 2231790"/>
              <a:gd name="connsiteX312" fmla="*/ 789942 w 1724065"/>
              <a:gd name="connsiteY312" fmla="*/ 1076157 h 2231790"/>
              <a:gd name="connsiteX313" fmla="*/ 792482 w 1724065"/>
              <a:gd name="connsiteY313" fmla="*/ 1037429 h 2231790"/>
              <a:gd name="connsiteX314" fmla="*/ 795022 w 1724065"/>
              <a:gd name="connsiteY314" fmla="*/ 1010015 h 2231790"/>
              <a:gd name="connsiteX315" fmla="*/ 797562 w 1724065"/>
              <a:gd name="connsiteY315" fmla="*/ 995632 h 2231790"/>
              <a:gd name="connsiteX316" fmla="*/ 800102 w 1724065"/>
              <a:gd name="connsiteY316" fmla="*/ 994472 h 2231790"/>
              <a:gd name="connsiteX317" fmla="*/ 802642 w 1724065"/>
              <a:gd name="connsiteY317" fmla="*/ 1005299 h 2231790"/>
              <a:gd name="connsiteX318" fmla="*/ 805182 w 1724065"/>
              <a:gd name="connsiteY318" fmla="*/ 1025710 h 2231790"/>
              <a:gd name="connsiteX319" fmla="*/ 807722 w 1724065"/>
              <a:gd name="connsiteY319" fmla="*/ 1052496 h 2231790"/>
              <a:gd name="connsiteX320" fmla="*/ 810262 w 1724065"/>
              <a:gd name="connsiteY320" fmla="*/ 1082078 h 2231790"/>
              <a:gd name="connsiteX321" fmla="*/ 812802 w 1724065"/>
              <a:gd name="connsiteY321" fmla="*/ 1110943 h 2231790"/>
              <a:gd name="connsiteX322" fmla="*/ 815342 w 1724065"/>
              <a:gd name="connsiteY322" fmla="*/ 1136043 h 2231790"/>
              <a:gd name="connsiteX323" fmla="*/ 817882 w 1724065"/>
              <a:gd name="connsiteY323" fmla="*/ 1155114 h 2231790"/>
              <a:gd name="connsiteX324" fmla="*/ 820422 w 1724065"/>
              <a:gd name="connsiteY324" fmla="*/ 1166865 h 2231790"/>
              <a:gd name="connsiteX325" fmla="*/ 822961 w 1724065"/>
              <a:gd name="connsiteY325" fmla="*/ 1171046 h 2231790"/>
              <a:gd name="connsiteX326" fmla="*/ 825501 w 1724065"/>
              <a:gd name="connsiteY326" fmla="*/ 1168380 h 2231790"/>
              <a:gd name="connsiteX327" fmla="*/ 828041 w 1724065"/>
              <a:gd name="connsiteY327" fmla="*/ 1160375 h 2231790"/>
              <a:gd name="connsiteX328" fmla="*/ 830581 w 1724065"/>
              <a:gd name="connsiteY328" fmla="*/ 1149051 h 2231790"/>
              <a:gd name="connsiteX329" fmla="*/ 833121 w 1724065"/>
              <a:gd name="connsiteY329" fmla="*/ 1136629 h 2231790"/>
              <a:gd name="connsiteX330" fmla="*/ 835661 w 1724065"/>
              <a:gd name="connsiteY330" fmla="*/ 1125198 h 2231790"/>
              <a:gd name="connsiteX331" fmla="*/ 838201 w 1724065"/>
              <a:gd name="connsiteY331" fmla="*/ 1116437 h 2231790"/>
              <a:gd name="connsiteX332" fmla="*/ 840741 w 1724065"/>
              <a:gd name="connsiteY332" fmla="*/ 1111397 h 2231790"/>
              <a:gd name="connsiteX333" fmla="*/ 843281 w 1724065"/>
              <a:gd name="connsiteY333" fmla="*/ 1110391 h 2231790"/>
              <a:gd name="connsiteX334" fmla="*/ 845821 w 1724065"/>
              <a:gd name="connsiteY334" fmla="*/ 1112983 h 2231790"/>
              <a:gd name="connsiteX335" fmla="*/ 848361 w 1724065"/>
              <a:gd name="connsiteY335" fmla="*/ 1118095 h 2231790"/>
              <a:gd name="connsiteX336" fmla="*/ 850901 w 1724065"/>
              <a:gd name="connsiteY336" fmla="*/ 1124196 h 2231790"/>
              <a:gd name="connsiteX337" fmla="*/ 853441 w 1724065"/>
              <a:gd name="connsiteY337" fmla="*/ 1129561 h 2231790"/>
              <a:gd name="connsiteX338" fmla="*/ 855981 w 1724065"/>
              <a:gd name="connsiteY338" fmla="*/ 1132544 h 2231790"/>
              <a:gd name="connsiteX339" fmla="*/ 858521 w 1724065"/>
              <a:gd name="connsiteY339" fmla="*/ 1131859 h 2231790"/>
              <a:gd name="connsiteX340" fmla="*/ 861061 w 1724065"/>
              <a:gd name="connsiteY340" fmla="*/ 1126791 h 2231790"/>
              <a:gd name="connsiteX341" fmla="*/ 863601 w 1724065"/>
              <a:gd name="connsiteY341" fmla="*/ 1117342 h 2231790"/>
              <a:gd name="connsiteX342" fmla="*/ 866141 w 1724065"/>
              <a:gd name="connsiteY342" fmla="*/ 1104272 h 2231790"/>
              <a:gd name="connsiteX343" fmla="*/ 868681 w 1724065"/>
              <a:gd name="connsiteY343" fmla="*/ 1089032 h 2231790"/>
              <a:gd name="connsiteX344" fmla="*/ 871221 w 1724065"/>
              <a:gd name="connsiteY344" fmla="*/ 1073595 h 2231790"/>
              <a:gd name="connsiteX345" fmla="*/ 873761 w 1724065"/>
              <a:gd name="connsiteY345" fmla="*/ 1060212 h 2231790"/>
              <a:gd name="connsiteX346" fmla="*/ 876301 w 1724065"/>
              <a:gd name="connsiteY346" fmla="*/ 1051110 h 2231790"/>
              <a:gd name="connsiteX347" fmla="*/ 878841 w 1724065"/>
              <a:gd name="connsiteY347" fmla="*/ 1048180 h 2231790"/>
              <a:gd name="connsiteX348" fmla="*/ 881381 w 1724065"/>
              <a:gd name="connsiteY348" fmla="*/ 1052692 h 2231790"/>
              <a:gd name="connsiteX349" fmla="*/ 883921 w 1724065"/>
              <a:gd name="connsiteY349" fmla="*/ 1065077 h 2231790"/>
              <a:gd name="connsiteX350" fmla="*/ 886461 w 1724065"/>
              <a:gd name="connsiteY350" fmla="*/ 1084800 h 2231790"/>
              <a:gd name="connsiteX351" fmla="*/ 889000 w 1724065"/>
              <a:gd name="connsiteY351" fmla="*/ 1110354 h 2231790"/>
              <a:gd name="connsiteX352" fmla="*/ 891540 w 1724065"/>
              <a:gd name="connsiteY352" fmla="*/ 1139370 h 2231790"/>
              <a:gd name="connsiteX353" fmla="*/ 894080 w 1724065"/>
              <a:gd name="connsiteY353" fmla="*/ 1168852 h 2231790"/>
              <a:gd name="connsiteX354" fmla="*/ 896620 w 1724065"/>
              <a:gd name="connsiteY354" fmla="*/ 1195485 h 2231790"/>
              <a:gd name="connsiteX355" fmla="*/ 899160 w 1724065"/>
              <a:gd name="connsiteY355" fmla="*/ 1216018 h 2231790"/>
              <a:gd name="connsiteX356" fmla="*/ 901700 w 1724065"/>
              <a:gd name="connsiteY356" fmla="*/ 1227646 h 2231790"/>
              <a:gd name="connsiteX357" fmla="*/ 904240 w 1724065"/>
              <a:gd name="connsiteY357" fmla="*/ 1228372 h 2231790"/>
              <a:gd name="connsiteX358" fmla="*/ 906780 w 1724065"/>
              <a:gd name="connsiteY358" fmla="*/ 1217285 h 2231790"/>
              <a:gd name="connsiteX359" fmla="*/ 909320 w 1724065"/>
              <a:gd name="connsiteY359" fmla="*/ 1194733 h 2231790"/>
              <a:gd name="connsiteX360" fmla="*/ 911860 w 1724065"/>
              <a:gd name="connsiteY360" fmla="*/ 1162356 h 2231790"/>
              <a:gd name="connsiteX361" fmla="*/ 914400 w 1724065"/>
              <a:gd name="connsiteY361" fmla="*/ 1122975 h 2231790"/>
              <a:gd name="connsiteX362" fmla="*/ 916940 w 1724065"/>
              <a:gd name="connsiteY362" fmla="*/ 1080343 h 2231790"/>
              <a:gd name="connsiteX363" fmla="*/ 919480 w 1724065"/>
              <a:gd name="connsiteY363" fmla="*/ 1038778 h 2231790"/>
              <a:gd name="connsiteX364" fmla="*/ 922020 w 1724065"/>
              <a:gd name="connsiteY364" fmla="*/ 1002715 h 2231790"/>
              <a:gd name="connsiteX365" fmla="*/ 924560 w 1724065"/>
              <a:gd name="connsiteY365" fmla="*/ 976231 h 2231790"/>
              <a:gd name="connsiteX366" fmla="*/ 927100 w 1724065"/>
              <a:gd name="connsiteY366" fmla="*/ 962580 h 2231790"/>
              <a:gd name="connsiteX367" fmla="*/ 929640 w 1724065"/>
              <a:gd name="connsiteY367" fmla="*/ 963811 h 2231790"/>
              <a:gd name="connsiteX368" fmla="*/ 932180 w 1724065"/>
              <a:gd name="connsiteY368" fmla="*/ 980490 h 2231790"/>
              <a:gd name="connsiteX369" fmla="*/ 934720 w 1724065"/>
              <a:gd name="connsiteY369" fmla="*/ 1011582 h 2231790"/>
              <a:gd name="connsiteX370" fmla="*/ 937260 w 1724065"/>
              <a:gd name="connsiteY370" fmla="*/ 1054495 h 2231790"/>
              <a:gd name="connsiteX371" fmla="*/ 939800 w 1724065"/>
              <a:gd name="connsiteY371" fmla="*/ 1105298 h 2231790"/>
              <a:gd name="connsiteX372" fmla="*/ 942340 w 1724065"/>
              <a:gd name="connsiteY372" fmla="*/ 1159088 h 2231790"/>
              <a:gd name="connsiteX373" fmla="*/ 944880 w 1724065"/>
              <a:gd name="connsiteY373" fmla="*/ 1210469 h 2231790"/>
              <a:gd name="connsiteX374" fmla="*/ 947420 w 1724065"/>
              <a:gd name="connsiteY374" fmla="*/ 1254108 h 2231790"/>
              <a:gd name="connsiteX375" fmla="*/ 949960 w 1724065"/>
              <a:gd name="connsiteY375" fmla="*/ 1285291 h 2231790"/>
              <a:gd name="connsiteX376" fmla="*/ 952500 w 1724065"/>
              <a:gd name="connsiteY376" fmla="*/ 1300439 h 2231790"/>
              <a:gd name="connsiteX377" fmla="*/ 955039 w 1724065"/>
              <a:gd name="connsiteY377" fmla="*/ 1297512 h 2231790"/>
              <a:gd name="connsiteX378" fmla="*/ 957579 w 1724065"/>
              <a:gd name="connsiteY378" fmla="*/ 1276264 h 2231790"/>
              <a:gd name="connsiteX379" fmla="*/ 960119 w 1724065"/>
              <a:gd name="connsiteY379" fmla="*/ 1238325 h 2231790"/>
              <a:gd name="connsiteX380" fmla="*/ 962659 w 1724065"/>
              <a:gd name="connsiteY380" fmla="*/ 1187074 h 2231790"/>
              <a:gd name="connsiteX381" fmla="*/ 965199 w 1724065"/>
              <a:gd name="connsiteY381" fmla="*/ 1127337 h 2231790"/>
              <a:gd name="connsiteX382" fmla="*/ 967739 w 1724065"/>
              <a:gd name="connsiteY382" fmla="*/ 1064927 h 2231790"/>
              <a:gd name="connsiteX383" fmla="*/ 970279 w 1724065"/>
              <a:gd name="connsiteY383" fmla="*/ 1006066 h 2231790"/>
              <a:gd name="connsiteX384" fmla="*/ 972819 w 1724065"/>
              <a:gd name="connsiteY384" fmla="*/ 956755 h 2231790"/>
              <a:gd name="connsiteX385" fmla="*/ 975359 w 1724065"/>
              <a:gd name="connsiteY385" fmla="*/ 922156 h 2231790"/>
              <a:gd name="connsiteX386" fmla="*/ 977899 w 1724065"/>
              <a:gd name="connsiteY386" fmla="*/ 906046 h 2231790"/>
              <a:gd name="connsiteX387" fmla="*/ 980439 w 1724065"/>
              <a:gd name="connsiteY387" fmla="*/ 910403 h 2231790"/>
              <a:gd name="connsiteX388" fmla="*/ 982979 w 1724065"/>
              <a:gd name="connsiteY388" fmla="*/ 935171 h 2231790"/>
              <a:gd name="connsiteX389" fmla="*/ 985519 w 1724065"/>
              <a:gd name="connsiteY389" fmla="*/ 978232 h 2231790"/>
              <a:gd name="connsiteX390" fmla="*/ 988059 w 1724065"/>
              <a:gd name="connsiteY390" fmla="*/ 1035587 h 2231790"/>
              <a:gd name="connsiteX391" fmla="*/ 990599 w 1724065"/>
              <a:gd name="connsiteY391" fmla="*/ 1101731 h 2231790"/>
              <a:gd name="connsiteX392" fmla="*/ 993139 w 1724065"/>
              <a:gd name="connsiteY392" fmla="*/ 1170192 h 2231790"/>
              <a:gd name="connsiteX393" fmla="*/ 995679 w 1724065"/>
              <a:gd name="connsiteY393" fmla="*/ 1234172 h 2231790"/>
              <a:gd name="connsiteX394" fmla="*/ 998219 w 1724065"/>
              <a:gd name="connsiteY394" fmla="*/ 1287234 h 2231790"/>
              <a:gd name="connsiteX395" fmla="*/ 1000759 w 1724065"/>
              <a:gd name="connsiteY395" fmla="*/ 1323956 h 2231790"/>
              <a:gd name="connsiteX396" fmla="*/ 1003299 w 1724065"/>
              <a:gd name="connsiteY396" fmla="*/ 1340491 h 2231790"/>
              <a:gd name="connsiteX397" fmla="*/ 1005839 w 1724065"/>
              <a:gd name="connsiteY397" fmla="*/ 1334977 h 2231790"/>
              <a:gd name="connsiteX398" fmla="*/ 1008379 w 1724065"/>
              <a:gd name="connsiteY398" fmla="*/ 1307739 h 2231790"/>
              <a:gd name="connsiteX399" fmla="*/ 1010919 w 1724065"/>
              <a:gd name="connsiteY399" fmla="*/ 1261283 h 2231790"/>
              <a:gd name="connsiteX400" fmla="*/ 1013459 w 1724065"/>
              <a:gd name="connsiteY400" fmla="*/ 1200057 h 2231790"/>
              <a:gd name="connsiteX401" fmla="*/ 1015999 w 1724065"/>
              <a:gd name="connsiteY401" fmla="*/ 1130024 h 2231790"/>
              <a:gd name="connsiteX402" fmla="*/ 1018538 w 1724065"/>
              <a:gd name="connsiteY402" fmla="*/ 1058068 h 2231790"/>
              <a:gd name="connsiteX403" fmla="*/ 1021078 w 1724065"/>
              <a:gd name="connsiteY403" fmla="*/ 991313 h 2231790"/>
              <a:gd name="connsiteX404" fmla="*/ 1023618 w 1724065"/>
              <a:gd name="connsiteY404" fmla="*/ 936402 h 2231790"/>
              <a:gd name="connsiteX405" fmla="*/ 1026158 w 1724065"/>
              <a:gd name="connsiteY405" fmla="*/ 898833 h 2231790"/>
              <a:gd name="connsiteX406" fmla="*/ 1028698 w 1724065"/>
              <a:gd name="connsiteY406" fmla="*/ 882399 h 2231790"/>
              <a:gd name="connsiteX407" fmla="*/ 1031238 w 1724065"/>
              <a:gd name="connsiteY407" fmla="*/ 888802 h 2231790"/>
              <a:gd name="connsiteX408" fmla="*/ 1033778 w 1724065"/>
              <a:gd name="connsiteY408" fmla="*/ 917473 h 2231790"/>
              <a:gd name="connsiteX409" fmla="*/ 1036318 w 1724065"/>
              <a:gd name="connsiteY409" fmla="*/ 965626 h 2231790"/>
              <a:gd name="connsiteX410" fmla="*/ 1038858 w 1724065"/>
              <a:gd name="connsiteY410" fmla="*/ 1028533 h 2231790"/>
              <a:gd name="connsiteX411" fmla="*/ 1041398 w 1724065"/>
              <a:gd name="connsiteY411" fmla="*/ 1099991 h 2231790"/>
              <a:gd name="connsiteX412" fmla="*/ 1043938 w 1724065"/>
              <a:gd name="connsiteY412" fmla="*/ 1172945 h 2231790"/>
              <a:gd name="connsiteX413" fmla="*/ 1046478 w 1724065"/>
              <a:gd name="connsiteY413" fmla="*/ 1240193 h 2231790"/>
              <a:gd name="connsiteX414" fmla="*/ 1049018 w 1724065"/>
              <a:gd name="connsiteY414" fmla="*/ 1295104 h 2231790"/>
              <a:gd name="connsiteX415" fmla="*/ 1051558 w 1724065"/>
              <a:gd name="connsiteY415" fmla="*/ 1332283 h 2231790"/>
              <a:gd name="connsiteX416" fmla="*/ 1054098 w 1724065"/>
              <a:gd name="connsiteY416" fmla="*/ 1348106 h 2231790"/>
              <a:gd name="connsiteX417" fmla="*/ 1056638 w 1724065"/>
              <a:gd name="connsiteY417" fmla="*/ 1341079 h 2231790"/>
              <a:gd name="connsiteX418" fmla="*/ 1059178 w 1724065"/>
              <a:gd name="connsiteY418" fmla="*/ 1311979 h 2231790"/>
              <a:gd name="connsiteX419" fmla="*/ 1061718 w 1724065"/>
              <a:gd name="connsiteY419" fmla="*/ 1263767 h 2231790"/>
              <a:gd name="connsiteX420" fmla="*/ 1064258 w 1724065"/>
              <a:gd name="connsiteY420" fmla="*/ 1201287 h 2231790"/>
              <a:gd name="connsiteX421" fmla="*/ 1066798 w 1724065"/>
              <a:gd name="connsiteY421" fmla="*/ 1130770 h 2231790"/>
              <a:gd name="connsiteX422" fmla="*/ 1069338 w 1724065"/>
              <a:gd name="connsiteY422" fmla="*/ 1059209 h 2231790"/>
              <a:gd name="connsiteX423" fmla="*/ 1071878 w 1724065"/>
              <a:gd name="connsiteY423" fmla="*/ 993652 h 2231790"/>
              <a:gd name="connsiteX424" fmla="*/ 1074418 w 1724065"/>
              <a:gd name="connsiteY424" fmla="*/ 940504 h 2231790"/>
              <a:gd name="connsiteX425" fmla="*/ 1076958 w 1724065"/>
              <a:gd name="connsiteY425" fmla="*/ 904889 h 2231790"/>
              <a:gd name="connsiteX426" fmla="*/ 1079498 w 1724065"/>
              <a:gd name="connsiteY426" fmla="*/ 890155 h 2231790"/>
              <a:gd name="connsiteX427" fmla="*/ 1082038 w 1724065"/>
              <a:gd name="connsiteY427" fmla="*/ 897553 h 2231790"/>
              <a:gd name="connsiteX428" fmla="*/ 1084577 w 1724065"/>
              <a:gd name="connsiteY428" fmla="*/ 926130 h 2231790"/>
              <a:gd name="connsiteX429" fmla="*/ 1087117 w 1724065"/>
              <a:gd name="connsiteY429" fmla="*/ 972849 h 2231790"/>
              <a:gd name="connsiteX430" fmla="*/ 1089657 w 1724065"/>
              <a:gd name="connsiteY430" fmla="*/ 1032913 h 2231790"/>
              <a:gd name="connsiteX431" fmla="*/ 1092197 w 1724065"/>
              <a:gd name="connsiteY431" fmla="*/ 1100261 h 2231790"/>
              <a:gd name="connsiteX432" fmla="*/ 1094737 w 1724065"/>
              <a:gd name="connsiteY432" fmla="*/ 1168185 h 2231790"/>
              <a:gd name="connsiteX433" fmla="*/ 1097277 w 1724065"/>
              <a:gd name="connsiteY433" fmla="*/ 1230010 h 2231790"/>
              <a:gd name="connsiteX434" fmla="*/ 1099817 w 1724065"/>
              <a:gd name="connsiteY434" fmla="*/ 1279753 h 2231790"/>
              <a:gd name="connsiteX435" fmla="*/ 1102357 w 1724065"/>
              <a:gd name="connsiteY435" fmla="*/ 1312711 h 2231790"/>
              <a:gd name="connsiteX436" fmla="*/ 1104897 w 1724065"/>
              <a:gd name="connsiteY436" fmla="*/ 1325913 h 2231790"/>
              <a:gd name="connsiteX437" fmla="*/ 1107437 w 1724065"/>
              <a:gd name="connsiteY437" fmla="*/ 1318386 h 2231790"/>
              <a:gd name="connsiteX438" fmla="*/ 1109977 w 1724065"/>
              <a:gd name="connsiteY438" fmla="*/ 1291220 h 2231790"/>
              <a:gd name="connsiteX439" fmla="*/ 1112517 w 1724065"/>
              <a:gd name="connsiteY439" fmla="*/ 1247429 h 2231790"/>
              <a:gd name="connsiteX440" fmla="*/ 1115057 w 1724065"/>
              <a:gd name="connsiteY440" fmla="*/ 1191616 h 2231790"/>
              <a:gd name="connsiteX441" fmla="*/ 1117597 w 1724065"/>
              <a:gd name="connsiteY441" fmla="*/ 1129485 h 2231790"/>
              <a:gd name="connsiteX442" fmla="*/ 1120137 w 1724065"/>
              <a:gd name="connsiteY442" fmla="*/ 1067254 h 2231790"/>
              <a:gd name="connsiteX443" fmla="*/ 1122677 w 1724065"/>
              <a:gd name="connsiteY443" fmla="*/ 1011027 h 2231790"/>
              <a:gd name="connsiteX444" fmla="*/ 1125217 w 1724065"/>
              <a:gd name="connsiteY444" fmla="*/ 966186 h 2231790"/>
              <a:gd name="connsiteX445" fmla="*/ 1127757 w 1724065"/>
              <a:gd name="connsiteY445" fmla="*/ 936871 h 2231790"/>
              <a:gd name="connsiteX446" fmla="*/ 1130297 w 1724065"/>
              <a:gd name="connsiteY446" fmla="*/ 925596 h 2231790"/>
              <a:gd name="connsiteX447" fmla="*/ 1132837 w 1724065"/>
              <a:gd name="connsiteY447" fmla="*/ 933030 h 2231790"/>
              <a:gd name="connsiteX448" fmla="*/ 1135377 w 1724065"/>
              <a:gd name="connsiteY448" fmla="*/ 957978 h 2231790"/>
              <a:gd name="connsiteX449" fmla="*/ 1137917 w 1724065"/>
              <a:gd name="connsiteY449" fmla="*/ 997543 h 2231790"/>
              <a:gd name="connsiteX450" fmla="*/ 1140457 w 1724065"/>
              <a:gd name="connsiteY450" fmla="*/ 1047455 h 2231790"/>
              <a:gd name="connsiteX451" fmla="*/ 1142997 w 1724065"/>
              <a:gd name="connsiteY451" fmla="*/ 1102537 h 2231790"/>
              <a:gd name="connsiteX452" fmla="*/ 1145537 w 1724065"/>
              <a:gd name="connsiteY452" fmla="*/ 1157241 h 2231790"/>
              <a:gd name="connsiteX453" fmla="*/ 1148077 w 1724065"/>
              <a:gd name="connsiteY453" fmla="*/ 1206216 h 2231790"/>
              <a:gd name="connsiteX454" fmla="*/ 1150616 w 1724065"/>
              <a:gd name="connsiteY454" fmla="*/ 1244836 h 2231790"/>
              <a:gd name="connsiteX455" fmla="*/ 1153156 w 1724065"/>
              <a:gd name="connsiteY455" fmla="*/ 1269640 h 2231790"/>
              <a:gd name="connsiteX456" fmla="*/ 1155696 w 1724065"/>
              <a:gd name="connsiteY456" fmla="*/ 1278649 h 2231790"/>
              <a:gd name="connsiteX457" fmla="*/ 1158236 w 1724065"/>
              <a:gd name="connsiteY457" fmla="*/ 1271513 h 2231790"/>
              <a:gd name="connsiteX458" fmla="*/ 1160776 w 1724065"/>
              <a:gd name="connsiteY458" fmla="*/ 1249494 h 2231790"/>
              <a:gd name="connsiteX459" fmla="*/ 1163316 w 1724065"/>
              <a:gd name="connsiteY459" fmla="*/ 1215290 h 2231790"/>
              <a:gd name="connsiteX460" fmla="*/ 1165856 w 1724065"/>
              <a:gd name="connsiteY460" fmla="*/ 1172714 h 2231790"/>
              <a:gd name="connsiteX461" fmla="*/ 1168396 w 1724065"/>
              <a:gd name="connsiteY461" fmla="*/ 1126267 h 2231790"/>
              <a:gd name="connsiteX462" fmla="*/ 1170936 w 1724065"/>
              <a:gd name="connsiteY462" fmla="*/ 1080667 h 2231790"/>
              <a:gd name="connsiteX463" fmla="*/ 1173476 w 1724065"/>
              <a:gd name="connsiteY463" fmla="*/ 1040360 h 2231790"/>
              <a:gd name="connsiteX464" fmla="*/ 1176016 w 1724065"/>
              <a:gd name="connsiteY464" fmla="*/ 1009083 h 2231790"/>
              <a:gd name="connsiteX465" fmla="*/ 1178556 w 1724065"/>
              <a:gd name="connsiteY465" fmla="*/ 989516 h 2231790"/>
              <a:gd name="connsiteX466" fmla="*/ 1181096 w 1724065"/>
              <a:gd name="connsiteY466" fmla="*/ 983052 h 2231790"/>
              <a:gd name="connsiteX467" fmla="*/ 1183636 w 1724065"/>
              <a:gd name="connsiteY467" fmla="*/ 989709 h 2231790"/>
              <a:gd name="connsiteX468" fmla="*/ 1186176 w 1724065"/>
              <a:gd name="connsiteY468" fmla="*/ 1008192 h 2231790"/>
              <a:gd name="connsiteX469" fmla="*/ 1188716 w 1724065"/>
              <a:gd name="connsiteY469" fmla="*/ 1036079 h 2231790"/>
              <a:gd name="connsiteX470" fmla="*/ 1191256 w 1724065"/>
              <a:gd name="connsiteY470" fmla="*/ 1070123 h 2231790"/>
              <a:gd name="connsiteX471" fmla="*/ 1193796 w 1724065"/>
              <a:gd name="connsiteY471" fmla="*/ 1106622 h 2231790"/>
              <a:gd name="connsiteX472" fmla="*/ 1196336 w 1724065"/>
              <a:gd name="connsiteY472" fmla="*/ 1141825 h 2231790"/>
              <a:gd name="connsiteX473" fmla="*/ 1198876 w 1724065"/>
              <a:gd name="connsiteY473" fmla="*/ 1172314 h 2231790"/>
              <a:gd name="connsiteX474" fmla="*/ 1201416 w 1724065"/>
              <a:gd name="connsiteY474" fmla="*/ 1195347 h 2231790"/>
              <a:gd name="connsiteX475" fmla="*/ 1203956 w 1724065"/>
              <a:gd name="connsiteY475" fmla="*/ 1209101 h 2231790"/>
              <a:gd name="connsiteX476" fmla="*/ 1206496 w 1724065"/>
              <a:gd name="connsiteY476" fmla="*/ 1212810 h 2231790"/>
              <a:gd name="connsiteX477" fmla="*/ 1209036 w 1724065"/>
              <a:gd name="connsiteY477" fmla="*/ 1206790 h 2231790"/>
              <a:gd name="connsiteX478" fmla="*/ 1211576 w 1724065"/>
              <a:gd name="connsiteY478" fmla="*/ 1192335 h 2231790"/>
              <a:gd name="connsiteX479" fmla="*/ 1214116 w 1724065"/>
              <a:gd name="connsiteY479" fmla="*/ 1171524 h 2231790"/>
              <a:gd name="connsiteX480" fmla="*/ 1216655 w 1724065"/>
              <a:gd name="connsiteY480" fmla="*/ 1146951 h 2231790"/>
              <a:gd name="connsiteX481" fmla="*/ 1219195 w 1724065"/>
              <a:gd name="connsiteY481" fmla="*/ 1121413 h 2231790"/>
              <a:gd name="connsiteX482" fmla="*/ 1221735 w 1724065"/>
              <a:gd name="connsiteY482" fmla="*/ 1097595 h 2231790"/>
              <a:gd name="connsiteX483" fmla="*/ 1224275 w 1724065"/>
              <a:gd name="connsiteY483" fmla="*/ 1077788 h 2231790"/>
              <a:gd name="connsiteX484" fmla="*/ 1226815 w 1724065"/>
              <a:gd name="connsiteY484" fmla="*/ 1063663 h 2231790"/>
              <a:gd name="connsiteX485" fmla="*/ 1229355 w 1724065"/>
              <a:gd name="connsiteY485" fmla="*/ 1056136 h 2231790"/>
              <a:gd name="connsiteX486" fmla="*/ 1231895 w 1724065"/>
              <a:gd name="connsiteY486" fmla="*/ 1055317 h 2231790"/>
              <a:gd name="connsiteX487" fmla="*/ 1234435 w 1724065"/>
              <a:gd name="connsiteY487" fmla="*/ 1060568 h 2231790"/>
              <a:gd name="connsiteX488" fmla="*/ 1236975 w 1724065"/>
              <a:gd name="connsiteY488" fmla="*/ 1070626 h 2231790"/>
              <a:gd name="connsiteX489" fmla="*/ 1239515 w 1724065"/>
              <a:gd name="connsiteY489" fmla="*/ 1083810 h 2231790"/>
              <a:gd name="connsiteX490" fmla="*/ 1242055 w 1724065"/>
              <a:gd name="connsiteY490" fmla="*/ 1098249 h 2231790"/>
              <a:gd name="connsiteX491" fmla="*/ 1244595 w 1724065"/>
              <a:gd name="connsiteY491" fmla="*/ 1112125 h 2231790"/>
              <a:gd name="connsiteX492" fmla="*/ 1247135 w 1724065"/>
              <a:gd name="connsiteY492" fmla="*/ 1123895 h 2231790"/>
              <a:gd name="connsiteX493" fmla="*/ 1249675 w 1724065"/>
              <a:gd name="connsiteY493" fmla="*/ 1132457 h 2231790"/>
              <a:gd name="connsiteX494" fmla="*/ 1252215 w 1724065"/>
              <a:gd name="connsiteY494" fmla="*/ 1137258 h 2231790"/>
              <a:gd name="connsiteX495" fmla="*/ 1254755 w 1724065"/>
              <a:gd name="connsiteY495" fmla="*/ 1138319 h 2231790"/>
              <a:gd name="connsiteX496" fmla="*/ 1257295 w 1724065"/>
              <a:gd name="connsiteY496" fmla="*/ 1136186 h 2231790"/>
              <a:gd name="connsiteX497" fmla="*/ 1259835 w 1724065"/>
              <a:gd name="connsiteY497" fmla="*/ 1131812 h 2231790"/>
              <a:gd name="connsiteX498" fmla="*/ 1262375 w 1724065"/>
              <a:gd name="connsiteY498" fmla="*/ 1126392 h 2231790"/>
              <a:gd name="connsiteX499" fmla="*/ 1264915 w 1724065"/>
              <a:gd name="connsiteY499" fmla="*/ 1121170 h 2231790"/>
              <a:gd name="connsiteX500" fmla="*/ 1267455 w 1724065"/>
              <a:gd name="connsiteY500" fmla="*/ 1117243 h 2231790"/>
              <a:gd name="connsiteX501" fmla="*/ 1724065 w 1724065"/>
              <a:gd name="connsiteY501" fmla="*/ 1114382 h 2231790"/>
              <a:gd name="connsiteX0" fmla="*/ 0 w 2070428"/>
              <a:gd name="connsiteY0" fmla="*/ 1115321 h 2231790"/>
              <a:gd name="connsiteX1" fmla="*/ 0 w 2070428"/>
              <a:gd name="connsiteY1" fmla="*/ 1115321 h 2231790"/>
              <a:gd name="connsiteX2" fmla="*/ 2539 w 2070428"/>
              <a:gd name="connsiteY2" fmla="*/ 1119016 h 2231790"/>
              <a:gd name="connsiteX3" fmla="*/ 5080 w 2070428"/>
              <a:gd name="connsiteY3" fmla="*/ 1129377 h 2231790"/>
              <a:gd name="connsiteX4" fmla="*/ 7619 w 2070428"/>
              <a:gd name="connsiteY4" fmla="*/ 1144341 h 2231790"/>
              <a:gd name="connsiteX5" fmla="*/ 10160 w 2070428"/>
              <a:gd name="connsiteY5" fmla="*/ 1160808 h 2231790"/>
              <a:gd name="connsiteX6" fmla="*/ 12700 w 2070428"/>
              <a:gd name="connsiteY6" fmla="*/ 1175108 h 2231790"/>
              <a:gd name="connsiteX7" fmla="*/ 15239 w 2070428"/>
              <a:gd name="connsiteY7" fmla="*/ 1183560 h 2231790"/>
              <a:gd name="connsiteX8" fmla="*/ 17780 w 2070428"/>
              <a:gd name="connsiteY8" fmla="*/ 1183060 h 2231790"/>
              <a:gd name="connsiteX9" fmla="*/ 20319 w 2070428"/>
              <a:gd name="connsiteY9" fmla="*/ 1171603 h 2231790"/>
              <a:gd name="connsiteX10" fmla="*/ 22860 w 2070428"/>
              <a:gd name="connsiteY10" fmla="*/ 1148686 h 2231790"/>
              <a:gd name="connsiteX11" fmla="*/ 25400 w 2070428"/>
              <a:gd name="connsiteY11" fmla="*/ 1115511 h 2231790"/>
              <a:gd name="connsiteX12" fmla="*/ 27939 w 2070428"/>
              <a:gd name="connsiteY12" fmla="*/ 1074970 h 2231790"/>
              <a:gd name="connsiteX13" fmla="*/ 30480 w 2070428"/>
              <a:gd name="connsiteY13" fmla="*/ 1031398 h 2231790"/>
              <a:gd name="connsiteX14" fmla="*/ 33019 w 2070428"/>
              <a:gd name="connsiteY14" fmla="*/ 990106 h 2231790"/>
              <a:gd name="connsiteX15" fmla="*/ 35560 w 2070428"/>
              <a:gd name="connsiteY15" fmla="*/ 956760 h 2231790"/>
              <a:gd name="connsiteX16" fmla="*/ 38100 w 2070428"/>
              <a:gd name="connsiteY16" fmla="*/ 936665 h 2231790"/>
              <a:gd name="connsiteX17" fmla="*/ 40639 w 2070428"/>
              <a:gd name="connsiteY17" fmla="*/ 934043 h 2231790"/>
              <a:gd name="connsiteX18" fmla="*/ 43180 w 2070428"/>
              <a:gd name="connsiteY18" fmla="*/ 951399 h 2231790"/>
              <a:gd name="connsiteX19" fmla="*/ 45719 w 2070428"/>
              <a:gd name="connsiteY19" fmla="*/ 989057 h 2231790"/>
              <a:gd name="connsiteX20" fmla="*/ 48260 w 2070428"/>
              <a:gd name="connsiteY20" fmla="*/ 1044929 h 2231790"/>
              <a:gd name="connsiteX21" fmla="*/ 50800 w 2070428"/>
              <a:gd name="connsiteY21" fmla="*/ 1114565 h 2231790"/>
              <a:gd name="connsiteX22" fmla="*/ 53339 w 2070428"/>
              <a:gd name="connsiteY22" fmla="*/ 1191490 h 2231790"/>
              <a:gd name="connsiteX23" fmla="*/ 55880 w 2070428"/>
              <a:gd name="connsiteY23" fmla="*/ 1267811 h 2231790"/>
              <a:gd name="connsiteX24" fmla="*/ 58419 w 2070428"/>
              <a:gd name="connsiteY24" fmla="*/ 1335027 h 2231790"/>
              <a:gd name="connsiteX25" fmla="*/ 60960 w 2070428"/>
              <a:gd name="connsiteY25" fmla="*/ 1384963 h 2231790"/>
              <a:gd name="connsiteX26" fmla="*/ 63500 w 2070428"/>
              <a:gd name="connsiteY26" fmla="*/ 1410734 h 2231790"/>
              <a:gd name="connsiteX27" fmla="*/ 66039 w 2070428"/>
              <a:gd name="connsiteY27" fmla="*/ 1407611 h 2231790"/>
              <a:gd name="connsiteX28" fmla="*/ 68580 w 2070428"/>
              <a:gd name="connsiteY28" fmla="*/ 1373708 h 2231790"/>
              <a:gd name="connsiteX29" fmla="*/ 71119 w 2070428"/>
              <a:gd name="connsiteY29" fmla="*/ 1310376 h 2231790"/>
              <a:gd name="connsiteX30" fmla="*/ 73659 w 2070428"/>
              <a:gd name="connsiteY30" fmla="*/ 1222262 h 2231790"/>
              <a:gd name="connsiteX31" fmla="*/ 76200 w 2070428"/>
              <a:gd name="connsiteY31" fmla="*/ 1117006 h 2231790"/>
              <a:gd name="connsiteX32" fmla="*/ 78739 w 2070428"/>
              <a:gd name="connsiteY32" fmla="*/ 1004584 h 2231790"/>
              <a:gd name="connsiteX33" fmla="*/ 81280 w 2070428"/>
              <a:gd name="connsiteY33" fmla="*/ 896360 h 2231790"/>
              <a:gd name="connsiteX34" fmla="*/ 83819 w 2070428"/>
              <a:gd name="connsiteY34" fmla="*/ 803931 h 2231790"/>
              <a:gd name="connsiteX35" fmla="*/ 86359 w 2070428"/>
              <a:gd name="connsiteY35" fmla="*/ 737889 h 2231790"/>
              <a:gd name="connsiteX36" fmla="*/ 88900 w 2070428"/>
              <a:gd name="connsiteY36" fmla="*/ 706633 h 2231790"/>
              <a:gd name="connsiteX37" fmla="*/ 91439 w 2070428"/>
              <a:gd name="connsiteY37" fmla="*/ 715350 h 2231790"/>
              <a:gd name="connsiteX38" fmla="*/ 93979 w 2070428"/>
              <a:gd name="connsiteY38" fmla="*/ 765297 h 2231790"/>
              <a:gd name="connsiteX39" fmla="*/ 96519 w 2070428"/>
              <a:gd name="connsiteY39" fmla="*/ 853478 h 2231790"/>
              <a:gd name="connsiteX40" fmla="*/ 99059 w 2070428"/>
              <a:gd name="connsiteY40" fmla="*/ 972745 h 2231790"/>
              <a:gd name="connsiteX41" fmla="*/ 101600 w 2070428"/>
              <a:gd name="connsiteY41" fmla="*/ 1112365 h 2231790"/>
              <a:gd name="connsiteX42" fmla="*/ 104139 w 2070428"/>
              <a:gd name="connsiteY42" fmla="*/ 1258978 h 2231790"/>
              <a:gd name="connsiteX43" fmla="*/ 106679 w 2070428"/>
              <a:gd name="connsiteY43" fmla="*/ 1397883 h 2231790"/>
              <a:gd name="connsiteX44" fmla="*/ 109219 w 2070428"/>
              <a:gd name="connsiteY44" fmla="*/ 1514520 h 2231790"/>
              <a:gd name="connsiteX45" fmla="*/ 111759 w 2070428"/>
              <a:gd name="connsiteY45" fmla="*/ 1595990 h 2231790"/>
              <a:gd name="connsiteX46" fmla="*/ 114300 w 2070428"/>
              <a:gd name="connsiteY46" fmla="*/ 1632475 h 2231790"/>
              <a:gd name="connsiteX47" fmla="*/ 116839 w 2070428"/>
              <a:gd name="connsiteY47" fmla="*/ 1618377 h 2231790"/>
              <a:gd name="connsiteX48" fmla="*/ 119379 w 2070428"/>
              <a:gd name="connsiteY48" fmla="*/ 1553071 h 2231790"/>
              <a:gd name="connsiteX49" fmla="*/ 121919 w 2070428"/>
              <a:gd name="connsiteY49" fmla="*/ 1441157 h 2231790"/>
              <a:gd name="connsiteX50" fmla="*/ 124459 w 2070428"/>
              <a:gd name="connsiteY50" fmla="*/ 1292186 h 2231790"/>
              <a:gd name="connsiteX51" fmla="*/ 126999 w 2070428"/>
              <a:gd name="connsiteY51" fmla="*/ 1119857 h 2231790"/>
              <a:gd name="connsiteX52" fmla="*/ 129539 w 2070428"/>
              <a:gd name="connsiteY52" fmla="*/ 940755 h 2231790"/>
              <a:gd name="connsiteX53" fmla="*/ 132079 w 2070428"/>
              <a:gd name="connsiteY53" fmla="*/ 772747 h 2231790"/>
              <a:gd name="connsiteX54" fmla="*/ 134619 w 2070428"/>
              <a:gd name="connsiteY54" fmla="*/ 633193 h 2231790"/>
              <a:gd name="connsiteX55" fmla="*/ 137159 w 2070428"/>
              <a:gd name="connsiteY55" fmla="*/ 537151 h 2231790"/>
              <a:gd name="connsiteX56" fmla="*/ 139699 w 2070428"/>
              <a:gd name="connsiteY56" fmla="*/ 495758 h 2231790"/>
              <a:gd name="connsiteX57" fmla="*/ 142239 w 2070428"/>
              <a:gd name="connsiteY57" fmla="*/ 514966 h 2231790"/>
              <a:gd name="connsiteX58" fmla="*/ 144779 w 2070428"/>
              <a:gd name="connsiteY58" fmla="*/ 594772 h 2231790"/>
              <a:gd name="connsiteX59" fmla="*/ 147319 w 2070428"/>
              <a:gd name="connsiteY59" fmla="*/ 729036 h 2231790"/>
              <a:gd name="connsiteX60" fmla="*/ 149859 w 2070428"/>
              <a:gd name="connsiteY60" fmla="*/ 905921 h 2231790"/>
              <a:gd name="connsiteX61" fmla="*/ 152399 w 2070428"/>
              <a:gd name="connsiteY61" fmla="*/ 1108929 h 2231790"/>
              <a:gd name="connsiteX62" fmla="*/ 154939 w 2070428"/>
              <a:gd name="connsiteY62" fmla="*/ 1318445 h 2231790"/>
              <a:gd name="connsiteX63" fmla="*/ 157479 w 2070428"/>
              <a:gd name="connsiteY63" fmla="*/ 1513643 h 2231790"/>
              <a:gd name="connsiteX64" fmla="*/ 160019 w 2070428"/>
              <a:gd name="connsiteY64" fmla="*/ 1674559 h 2231790"/>
              <a:gd name="connsiteX65" fmla="*/ 162559 w 2070428"/>
              <a:gd name="connsiteY65" fmla="*/ 1784144 h 2231790"/>
              <a:gd name="connsiteX66" fmla="*/ 165099 w 2070428"/>
              <a:gd name="connsiteY66" fmla="*/ 1830065 h 2231790"/>
              <a:gd name="connsiteX67" fmla="*/ 167639 w 2070428"/>
              <a:gd name="connsiteY67" fmla="*/ 1806072 h 2231790"/>
              <a:gd name="connsiteX68" fmla="*/ 170179 w 2070428"/>
              <a:gd name="connsiteY68" fmla="*/ 1712785 h 2231790"/>
              <a:gd name="connsiteX69" fmla="*/ 172719 w 2070428"/>
              <a:gd name="connsiteY69" fmla="*/ 1557804 h 2231790"/>
              <a:gd name="connsiteX70" fmla="*/ 175259 w 2070428"/>
              <a:gd name="connsiteY70" fmla="*/ 1355108 h 2231790"/>
              <a:gd name="connsiteX71" fmla="*/ 177799 w 2070428"/>
              <a:gd name="connsiteY71" fmla="*/ 1123796 h 2231790"/>
              <a:gd name="connsiteX72" fmla="*/ 180339 w 2070428"/>
              <a:gd name="connsiteY72" fmla="*/ 886284 h 2231790"/>
              <a:gd name="connsiteX73" fmla="*/ 182879 w 2070428"/>
              <a:gd name="connsiteY73" fmla="*/ 666119 h 2231790"/>
              <a:gd name="connsiteX74" fmla="*/ 185419 w 2070428"/>
              <a:gd name="connsiteY74" fmla="*/ 485638 h 2231790"/>
              <a:gd name="connsiteX75" fmla="*/ 187959 w 2070428"/>
              <a:gd name="connsiteY75" fmla="*/ 363693 h 2231790"/>
              <a:gd name="connsiteX76" fmla="*/ 190499 w 2070428"/>
              <a:gd name="connsiteY76" fmla="*/ 313682 h 2231790"/>
              <a:gd name="connsiteX77" fmla="*/ 193039 w 2070428"/>
              <a:gd name="connsiteY77" fmla="*/ 342089 h 2231790"/>
              <a:gd name="connsiteX78" fmla="*/ 195579 w 2070428"/>
              <a:gd name="connsiteY78" fmla="*/ 447692 h 2231790"/>
              <a:gd name="connsiteX79" fmla="*/ 198119 w 2070428"/>
              <a:gd name="connsiteY79" fmla="*/ 621530 h 2231790"/>
              <a:gd name="connsiteX80" fmla="*/ 200659 w 2070428"/>
              <a:gd name="connsiteY80" fmla="*/ 847652 h 2231790"/>
              <a:gd name="connsiteX81" fmla="*/ 203199 w 2070428"/>
              <a:gd name="connsiteY81" fmla="*/ 1104582 h 2231790"/>
              <a:gd name="connsiteX82" fmla="*/ 205739 w 2070428"/>
              <a:gd name="connsiteY82" fmla="*/ 1367364 h 2231790"/>
              <a:gd name="connsiteX83" fmla="*/ 208279 w 2070428"/>
              <a:gd name="connsiteY83" fmla="*/ 1609999 h 2231790"/>
              <a:gd name="connsiteX84" fmla="*/ 210819 w 2070428"/>
              <a:gd name="connsiteY84" fmla="*/ 1808029 h 2231790"/>
              <a:gd name="connsiteX85" fmla="*/ 213359 w 2070428"/>
              <a:gd name="connsiteY85" fmla="*/ 1941009 h 2231790"/>
              <a:gd name="connsiteX86" fmla="*/ 215899 w 2070428"/>
              <a:gd name="connsiteY86" fmla="*/ 1994622 h 2231790"/>
              <a:gd name="connsiteX87" fmla="*/ 218439 w 2070428"/>
              <a:gd name="connsiteY87" fmla="*/ 1962214 h 2231790"/>
              <a:gd name="connsiteX88" fmla="*/ 220979 w 2070428"/>
              <a:gd name="connsiteY88" fmla="*/ 1845584 h 2231790"/>
              <a:gd name="connsiteX89" fmla="*/ 223519 w 2070428"/>
              <a:gd name="connsiteY89" fmla="*/ 1654943 h 2231790"/>
              <a:gd name="connsiteX90" fmla="*/ 226059 w 2070428"/>
              <a:gd name="connsiteY90" fmla="*/ 1408025 h 2231790"/>
              <a:gd name="connsiteX91" fmla="*/ 228600 w 2070428"/>
              <a:gd name="connsiteY91" fmla="*/ 1128434 h 2231790"/>
              <a:gd name="connsiteX92" fmla="*/ 231139 w 2070428"/>
              <a:gd name="connsiteY92" fmla="*/ 843379 h 2231790"/>
              <a:gd name="connsiteX93" fmla="*/ 233679 w 2070428"/>
              <a:gd name="connsiteY93" fmla="*/ 581014 h 2231790"/>
              <a:gd name="connsiteX94" fmla="*/ 236219 w 2070428"/>
              <a:gd name="connsiteY94" fmla="*/ 367644 h 2231790"/>
              <a:gd name="connsiteX95" fmla="*/ 238760 w 2070428"/>
              <a:gd name="connsiteY95" fmla="*/ 225078 h 2231790"/>
              <a:gd name="connsiteX96" fmla="*/ 241300 w 2070428"/>
              <a:gd name="connsiteY96" fmla="*/ 168398 h 2231790"/>
              <a:gd name="connsiteX97" fmla="*/ 243839 w 2070428"/>
              <a:gd name="connsiteY97" fmla="*/ 204361 h 2231790"/>
              <a:gd name="connsiteX98" fmla="*/ 246380 w 2070428"/>
              <a:gd name="connsiteY98" fmla="*/ 330619 h 2231790"/>
              <a:gd name="connsiteX99" fmla="*/ 248920 w 2070428"/>
              <a:gd name="connsiteY99" fmla="*/ 535836 h 2231790"/>
              <a:gd name="connsiteX100" fmla="*/ 251460 w 2070428"/>
              <a:gd name="connsiteY100" fmla="*/ 800706 h 2231790"/>
              <a:gd name="connsiteX101" fmla="*/ 254000 w 2070428"/>
              <a:gd name="connsiteY101" fmla="*/ 1099769 h 2231790"/>
              <a:gd name="connsiteX102" fmla="*/ 256540 w 2070428"/>
              <a:gd name="connsiteY102" fmla="*/ 1403872 h 2231790"/>
              <a:gd name="connsiteX103" fmla="*/ 259080 w 2070428"/>
              <a:gd name="connsiteY103" fmla="*/ 1683026 h 2231790"/>
              <a:gd name="connsiteX104" fmla="*/ 261620 w 2070428"/>
              <a:gd name="connsiteY104" fmla="*/ 1909372 h 2231790"/>
              <a:gd name="connsiteX105" fmla="*/ 264160 w 2070428"/>
              <a:gd name="connsiteY105" fmla="*/ 2059974 h 2231790"/>
              <a:gd name="connsiteX106" fmla="*/ 266700 w 2070428"/>
              <a:gd name="connsiteY106" fmla="*/ 2119153 h 2231790"/>
              <a:gd name="connsiteX107" fmla="*/ 269240 w 2070428"/>
              <a:gd name="connsiteY107" fmla="*/ 2080114 h 2231790"/>
              <a:gd name="connsiteX108" fmla="*/ 271780 w 2070428"/>
              <a:gd name="connsiteY108" fmla="*/ 1945716 h 2231790"/>
              <a:gd name="connsiteX109" fmla="*/ 274320 w 2070428"/>
              <a:gd name="connsiteY109" fmla="*/ 1728283 h 2231790"/>
              <a:gd name="connsiteX110" fmla="*/ 276860 w 2070428"/>
              <a:gd name="connsiteY110" fmla="*/ 1448476 h 2231790"/>
              <a:gd name="connsiteX111" fmla="*/ 279400 w 2070428"/>
              <a:gd name="connsiteY111" fmla="*/ 1133315 h 2231790"/>
              <a:gd name="connsiteX112" fmla="*/ 281940 w 2070428"/>
              <a:gd name="connsiteY112" fmla="*/ 813569 h 2231790"/>
              <a:gd name="connsiteX113" fmla="*/ 284480 w 2070428"/>
              <a:gd name="connsiteY113" fmla="*/ 520728 h 2231790"/>
              <a:gd name="connsiteX114" fmla="*/ 287020 w 2070428"/>
              <a:gd name="connsiteY114" fmla="*/ 283896 h 2231790"/>
              <a:gd name="connsiteX115" fmla="*/ 289560 w 2070428"/>
              <a:gd name="connsiteY115" fmla="*/ 126883 h 2231790"/>
              <a:gd name="connsiteX116" fmla="*/ 292100 w 2070428"/>
              <a:gd name="connsiteY116" fmla="*/ 65803 h 2231790"/>
              <a:gd name="connsiteX117" fmla="*/ 294640 w 2070428"/>
              <a:gd name="connsiteY117" fmla="*/ 107420 h 2231790"/>
              <a:gd name="connsiteX118" fmla="*/ 297180 w 2070428"/>
              <a:gd name="connsiteY118" fmla="*/ 248403 h 2231790"/>
              <a:gd name="connsiteX119" fmla="*/ 299720 w 2070428"/>
              <a:gd name="connsiteY119" fmla="*/ 475585 h 2231790"/>
              <a:gd name="connsiteX120" fmla="*/ 302260 w 2070428"/>
              <a:gd name="connsiteY120" fmla="*/ 767191 h 2231790"/>
              <a:gd name="connsiteX121" fmla="*/ 304800 w 2070428"/>
              <a:gd name="connsiteY121" fmla="*/ 1094938 h 2231790"/>
              <a:gd name="connsiteX122" fmla="*/ 307340 w 2070428"/>
              <a:gd name="connsiteY122" fmla="*/ 1426790 h 2231790"/>
              <a:gd name="connsiteX123" fmla="*/ 309880 w 2070428"/>
              <a:gd name="connsiteY123" fmla="*/ 1730100 h 2231790"/>
              <a:gd name="connsiteX124" fmla="*/ 312420 w 2070428"/>
              <a:gd name="connsiteY124" fmla="*/ 1974839 h 2231790"/>
              <a:gd name="connsiteX125" fmla="*/ 314960 w 2070428"/>
              <a:gd name="connsiteY125" fmla="*/ 2136579 h 2231790"/>
              <a:gd name="connsiteX126" fmla="*/ 317500 w 2070428"/>
              <a:gd name="connsiteY126" fmla="*/ 2198941 h 2231790"/>
              <a:gd name="connsiteX127" fmla="*/ 320040 w 2070428"/>
              <a:gd name="connsiteY127" fmla="*/ 2155259 h 2231790"/>
              <a:gd name="connsiteX128" fmla="*/ 322580 w 2070428"/>
              <a:gd name="connsiteY128" fmla="*/ 2009290 h 2231790"/>
              <a:gd name="connsiteX129" fmla="*/ 325120 w 2070428"/>
              <a:gd name="connsiteY129" fmla="*/ 1774893 h 2231790"/>
              <a:gd name="connsiteX130" fmla="*/ 327660 w 2070428"/>
              <a:gd name="connsiteY130" fmla="*/ 1474712 h 2231790"/>
              <a:gd name="connsiteX131" fmla="*/ 330200 w 2070428"/>
              <a:gd name="connsiteY131" fmla="*/ 1137975 h 2231790"/>
              <a:gd name="connsiteX132" fmla="*/ 332740 w 2070428"/>
              <a:gd name="connsiteY132" fmla="*/ 797639 h 2231790"/>
              <a:gd name="connsiteX133" fmla="*/ 335280 w 2070428"/>
              <a:gd name="connsiteY133" fmla="*/ 487149 h 2231790"/>
              <a:gd name="connsiteX134" fmla="*/ 337820 w 2070428"/>
              <a:gd name="connsiteY134" fmla="*/ 237137 h 2231790"/>
              <a:gd name="connsiteX135" fmla="*/ 340360 w 2070428"/>
              <a:gd name="connsiteY135" fmla="*/ 72388 h 2231790"/>
              <a:gd name="connsiteX136" fmla="*/ 342900 w 2070428"/>
              <a:gd name="connsiteY136" fmla="*/ 9374 h 2231790"/>
              <a:gd name="connsiteX137" fmla="*/ 345440 w 2070428"/>
              <a:gd name="connsiteY137" fmla="*/ 54600 h 2231790"/>
              <a:gd name="connsiteX138" fmla="*/ 347980 w 2070428"/>
              <a:gd name="connsiteY138" fmla="*/ 203934 h 2231790"/>
              <a:gd name="connsiteX139" fmla="*/ 350520 w 2070428"/>
              <a:gd name="connsiteY139" fmla="*/ 442979 h 2231790"/>
              <a:gd name="connsiteX140" fmla="*/ 353060 w 2070428"/>
              <a:gd name="connsiteY140" fmla="*/ 748476 h 2231790"/>
              <a:gd name="connsiteX141" fmla="*/ 355600 w 2070428"/>
              <a:gd name="connsiteY141" fmla="*/ 1090567 h 2231790"/>
              <a:gd name="connsiteX142" fmla="*/ 358140 w 2070428"/>
              <a:gd name="connsiteY142" fmla="*/ 1435733 h 2231790"/>
              <a:gd name="connsiteX143" fmla="*/ 360680 w 2070428"/>
              <a:gd name="connsiteY143" fmla="*/ 1750090 h 2231790"/>
              <a:gd name="connsiteX144" fmla="*/ 363220 w 2070428"/>
              <a:gd name="connsiteY144" fmla="*/ 2002725 h 2231790"/>
              <a:gd name="connsiteX145" fmla="*/ 365760 w 2070428"/>
              <a:gd name="connsiteY145" fmla="*/ 2168757 h 2231790"/>
              <a:gd name="connsiteX146" fmla="*/ 368300 w 2070428"/>
              <a:gd name="connsiteY146" fmla="*/ 2231789 h 2231790"/>
              <a:gd name="connsiteX147" fmla="*/ 370840 w 2070428"/>
              <a:gd name="connsiteY147" fmla="*/ 2185538 h 2231790"/>
              <a:gd name="connsiteX148" fmla="*/ 373380 w 2070428"/>
              <a:gd name="connsiteY148" fmla="*/ 2034461 h 2231790"/>
              <a:gd name="connsiteX149" fmla="*/ 375920 w 2070428"/>
              <a:gd name="connsiteY149" fmla="*/ 1793330 h 2231790"/>
              <a:gd name="connsiteX150" fmla="*/ 378460 w 2070428"/>
              <a:gd name="connsiteY150" fmla="*/ 1485770 h 2231790"/>
              <a:gd name="connsiteX151" fmla="*/ 381000 w 2070428"/>
              <a:gd name="connsiteY151" fmla="*/ 1141945 h 2231790"/>
              <a:gd name="connsiteX152" fmla="*/ 383540 w 2070428"/>
              <a:gd name="connsiteY152" fmla="*/ 795583 h 2231790"/>
              <a:gd name="connsiteX153" fmla="*/ 386080 w 2070428"/>
              <a:gd name="connsiteY153" fmla="*/ 480654 h 2231790"/>
              <a:gd name="connsiteX154" fmla="*/ 388620 w 2070428"/>
              <a:gd name="connsiteY154" fmla="*/ 228025 h 2231790"/>
              <a:gd name="connsiteX155" fmla="*/ 391160 w 2070428"/>
              <a:gd name="connsiteY155" fmla="*/ 62421 h 2231790"/>
              <a:gd name="connsiteX156" fmla="*/ 393700 w 2070428"/>
              <a:gd name="connsiteY156" fmla="*/ 0 h 2231790"/>
              <a:gd name="connsiteX157" fmla="*/ 396240 w 2070428"/>
              <a:gd name="connsiteY157" fmla="*/ 46764 h 2231790"/>
              <a:gd name="connsiteX158" fmla="*/ 398780 w 2070428"/>
              <a:gd name="connsiteY158" fmla="*/ 197984 h 2231790"/>
              <a:gd name="connsiteX159" fmla="*/ 401320 w 2070428"/>
              <a:gd name="connsiteY159" fmla="*/ 438678 h 2231790"/>
              <a:gd name="connsiteX160" fmla="*/ 403860 w 2070428"/>
              <a:gd name="connsiteY160" fmla="*/ 745103 h 2231790"/>
              <a:gd name="connsiteX161" fmla="*/ 406400 w 2070428"/>
              <a:gd name="connsiteY161" fmla="*/ 1087104 h 2231790"/>
              <a:gd name="connsiteX162" fmla="*/ 408940 w 2070428"/>
              <a:gd name="connsiteY162" fmla="*/ 1431095 h 2231790"/>
              <a:gd name="connsiteX163" fmla="*/ 411480 w 2070428"/>
              <a:gd name="connsiteY163" fmla="*/ 1743370 h 2231790"/>
              <a:gd name="connsiteX164" fmla="*/ 414020 w 2070428"/>
              <a:gd name="connsiteY164" fmla="*/ 1993419 h 2231790"/>
              <a:gd name="connsiteX165" fmla="*/ 416560 w 2070428"/>
              <a:gd name="connsiteY165" fmla="*/ 2156922 h 2231790"/>
              <a:gd name="connsiteX166" fmla="*/ 419100 w 2070428"/>
              <a:gd name="connsiteY166" fmla="*/ 2218119 h 2231790"/>
              <a:gd name="connsiteX167" fmla="*/ 421640 w 2070428"/>
              <a:gd name="connsiteY167" fmla="*/ 2171341 h 2231790"/>
              <a:gd name="connsiteX168" fmla="*/ 424180 w 2070428"/>
              <a:gd name="connsiteY168" fmla="*/ 2021532 h 2231790"/>
              <a:gd name="connsiteX169" fmla="*/ 426720 w 2070428"/>
              <a:gd name="connsiteY169" fmla="*/ 1783726 h 2231790"/>
              <a:gd name="connsiteX170" fmla="*/ 429260 w 2070428"/>
              <a:gd name="connsiteY170" fmla="*/ 1481539 h 2231790"/>
              <a:gd name="connsiteX171" fmla="*/ 431800 w 2070428"/>
              <a:gd name="connsiteY171" fmla="*/ 1144807 h 2231790"/>
              <a:gd name="connsiteX172" fmla="*/ 434340 w 2070428"/>
              <a:gd name="connsiteY172" fmla="*/ 806635 h 2231790"/>
              <a:gd name="connsiteX173" fmla="*/ 436880 w 2070428"/>
              <a:gd name="connsiteY173" fmla="*/ 500130 h 2231790"/>
              <a:gd name="connsiteX174" fmla="*/ 439420 w 2070428"/>
              <a:gd name="connsiteY174" fmla="*/ 255142 h 2231790"/>
              <a:gd name="connsiteX175" fmla="*/ 441960 w 2070428"/>
              <a:gd name="connsiteY175" fmla="*/ 95351 h 2231790"/>
              <a:gd name="connsiteX176" fmla="*/ 444500 w 2070428"/>
              <a:gd name="connsiteY176" fmla="*/ 35968 h 2231790"/>
              <a:gd name="connsiteX177" fmla="*/ 447040 w 2070428"/>
              <a:gd name="connsiteY177" fmla="*/ 82282 h 2231790"/>
              <a:gd name="connsiteX178" fmla="*/ 449580 w 2070428"/>
              <a:gd name="connsiteY178" fmla="*/ 229191 h 2231790"/>
              <a:gd name="connsiteX179" fmla="*/ 452120 w 2070428"/>
              <a:gd name="connsiteY179" fmla="*/ 461762 h 2231790"/>
              <a:gd name="connsiteX180" fmla="*/ 454660 w 2070428"/>
              <a:gd name="connsiteY180" fmla="*/ 756749 h 2231790"/>
              <a:gd name="connsiteX181" fmla="*/ 457200 w 2070428"/>
              <a:gd name="connsiteY181" fmla="*/ 1084926 h 2231790"/>
              <a:gd name="connsiteX182" fmla="*/ 459740 w 2070428"/>
              <a:gd name="connsiteY182" fmla="*/ 1413993 h 2231790"/>
              <a:gd name="connsiteX183" fmla="*/ 462280 w 2070428"/>
              <a:gd name="connsiteY183" fmla="*/ 1711766 h 2231790"/>
              <a:gd name="connsiteX184" fmla="*/ 464820 w 2070428"/>
              <a:gd name="connsiteY184" fmla="*/ 1949337 h 2231790"/>
              <a:gd name="connsiteX185" fmla="*/ 467360 w 2070428"/>
              <a:gd name="connsiteY185" fmla="*/ 2103890 h 2231790"/>
              <a:gd name="connsiteX186" fmla="*/ 469900 w 2070428"/>
              <a:gd name="connsiteY186" fmla="*/ 2160901 h 2231790"/>
              <a:gd name="connsiteX187" fmla="*/ 472440 w 2070428"/>
              <a:gd name="connsiteY187" fmla="*/ 2115504 h 2231790"/>
              <a:gd name="connsiteX188" fmla="*/ 474980 w 2070428"/>
              <a:gd name="connsiteY188" fmla="*/ 1972899 h 2231790"/>
              <a:gd name="connsiteX189" fmla="*/ 477520 w 2070428"/>
              <a:gd name="connsiteY189" fmla="*/ 1747771 h 2231790"/>
              <a:gd name="connsiteX190" fmla="*/ 480061 w 2070428"/>
              <a:gd name="connsiteY190" fmla="*/ 1462771 h 2231790"/>
              <a:gd name="connsiteX191" fmla="*/ 482600 w 2070428"/>
              <a:gd name="connsiteY191" fmla="*/ 1146232 h 2231790"/>
              <a:gd name="connsiteX192" fmla="*/ 485140 w 2070428"/>
              <a:gd name="connsiteY192" fmla="*/ 829345 h 2231790"/>
              <a:gd name="connsiteX193" fmla="*/ 487680 w 2070428"/>
              <a:gd name="connsiteY193" fmla="*/ 543074 h 2231790"/>
              <a:gd name="connsiteX194" fmla="*/ 490220 w 2070428"/>
              <a:gd name="connsiteY194" fmla="*/ 315119 h 2231790"/>
              <a:gd name="connsiteX195" fmla="*/ 492761 w 2070428"/>
              <a:gd name="connsiteY195" fmla="*/ 167225 h 2231790"/>
              <a:gd name="connsiteX196" fmla="*/ 495300 w 2070428"/>
              <a:gd name="connsiteY196" fmla="*/ 113105 h 2231790"/>
              <a:gd name="connsiteX197" fmla="*/ 497840 w 2070428"/>
              <a:gd name="connsiteY197" fmla="*/ 157165 h 2231790"/>
              <a:gd name="connsiteX198" fmla="*/ 500381 w 2070428"/>
              <a:gd name="connsiteY198" fmla="*/ 294162 h 2231790"/>
              <a:gd name="connsiteX199" fmla="*/ 502921 w 2070428"/>
              <a:gd name="connsiteY199" fmla="*/ 509804 h 2231790"/>
              <a:gd name="connsiteX200" fmla="*/ 505461 w 2070428"/>
              <a:gd name="connsiteY200" fmla="*/ 782246 h 2231790"/>
              <a:gd name="connsiteX201" fmla="*/ 508000 w 2070428"/>
              <a:gd name="connsiteY201" fmla="*/ 1084306 h 2231790"/>
              <a:gd name="connsiteX202" fmla="*/ 510540 w 2070428"/>
              <a:gd name="connsiteY202" fmla="*/ 1386184 h 2231790"/>
              <a:gd name="connsiteX203" fmla="*/ 513081 w 2070428"/>
              <a:gd name="connsiteY203" fmla="*/ 1658411 h 2231790"/>
              <a:gd name="connsiteX204" fmla="*/ 515621 w 2070428"/>
              <a:gd name="connsiteY204" fmla="*/ 1874740 h 2231790"/>
              <a:gd name="connsiteX205" fmla="*/ 518161 w 2070428"/>
              <a:gd name="connsiteY205" fmla="*/ 2014678 h 2231790"/>
              <a:gd name="connsiteX206" fmla="*/ 520701 w 2070428"/>
              <a:gd name="connsiteY206" fmla="*/ 2065436 h 2231790"/>
              <a:gd name="connsiteX207" fmla="*/ 523241 w 2070428"/>
              <a:gd name="connsiteY207" fmla="*/ 2023097 h 2231790"/>
              <a:gd name="connsiteX208" fmla="*/ 525781 w 2070428"/>
              <a:gd name="connsiteY208" fmla="*/ 1892893 h 2231790"/>
              <a:gd name="connsiteX209" fmla="*/ 528321 w 2070428"/>
              <a:gd name="connsiteY209" fmla="*/ 1688589 h 2231790"/>
              <a:gd name="connsiteX210" fmla="*/ 530861 w 2070428"/>
              <a:gd name="connsiteY210" fmla="*/ 1431031 h 2231790"/>
              <a:gd name="connsiteX211" fmla="*/ 533401 w 2070428"/>
              <a:gd name="connsiteY211" fmla="*/ 1146011 h 2231790"/>
              <a:gd name="connsiteX212" fmla="*/ 535941 w 2070428"/>
              <a:gd name="connsiteY212" fmla="*/ 861687 h 2231790"/>
              <a:gd name="connsiteX213" fmla="*/ 538481 w 2070428"/>
              <a:gd name="connsiteY213" fmla="*/ 605781 h 2231790"/>
              <a:gd name="connsiteX214" fmla="*/ 541021 w 2070428"/>
              <a:gd name="connsiteY214" fmla="*/ 402879 h 2231790"/>
              <a:gd name="connsiteX215" fmla="*/ 543561 w 2070428"/>
              <a:gd name="connsiteY215" fmla="*/ 272053 h 2231790"/>
              <a:gd name="connsiteX216" fmla="*/ 546101 w 2070428"/>
              <a:gd name="connsiteY216" fmla="*/ 225072 h 2231790"/>
              <a:gd name="connsiteX217" fmla="*/ 548641 w 2070428"/>
              <a:gd name="connsiteY217" fmla="*/ 265346 h 2231790"/>
              <a:gd name="connsiteX218" fmla="*/ 551181 w 2070428"/>
              <a:gd name="connsiteY218" fmla="*/ 387705 h 2231790"/>
              <a:gd name="connsiteX219" fmla="*/ 553721 w 2070428"/>
              <a:gd name="connsiteY219" fmla="*/ 579032 h 2231790"/>
              <a:gd name="connsiteX220" fmla="*/ 556261 w 2070428"/>
              <a:gd name="connsiteY220" fmla="*/ 819656 h 2231790"/>
              <a:gd name="connsiteX221" fmla="*/ 558801 w 2070428"/>
              <a:gd name="connsiteY221" fmla="*/ 1085383 h 2231790"/>
              <a:gd name="connsiteX222" fmla="*/ 561341 w 2070428"/>
              <a:gd name="connsiteY222" fmla="*/ 1349927 h 2231790"/>
              <a:gd name="connsiteX223" fmla="*/ 563881 w 2070428"/>
              <a:gd name="connsiteY223" fmla="*/ 1587522 h 2231790"/>
              <a:gd name="connsiteX224" fmla="*/ 566421 w 2070428"/>
              <a:gd name="connsiteY224" fmla="*/ 1775434 h 2231790"/>
              <a:gd name="connsiteX225" fmla="*/ 568961 w 2070428"/>
              <a:gd name="connsiteY225" fmla="*/ 1896148 h 2231790"/>
              <a:gd name="connsiteX226" fmla="*/ 571501 w 2070428"/>
              <a:gd name="connsiteY226" fmla="*/ 1938994 h 2231790"/>
              <a:gd name="connsiteX227" fmla="*/ 574041 w 2070428"/>
              <a:gd name="connsiteY227" fmla="*/ 1901088 h 2231790"/>
              <a:gd name="connsiteX228" fmla="*/ 576581 w 2070428"/>
              <a:gd name="connsiteY228" fmla="*/ 1787481 h 2231790"/>
              <a:gd name="connsiteX229" fmla="*/ 579121 w 2070428"/>
              <a:gd name="connsiteY229" fmla="*/ 1610539 h 2231790"/>
              <a:gd name="connsiteX230" fmla="*/ 581661 w 2070428"/>
              <a:gd name="connsiteY230" fmla="*/ 1388600 h 2231790"/>
              <a:gd name="connsiteX231" fmla="*/ 584201 w 2070428"/>
              <a:gd name="connsiteY231" fmla="*/ 1144079 h 2231790"/>
              <a:gd name="connsiteX232" fmla="*/ 586741 w 2070428"/>
              <a:gd name="connsiteY232" fmla="*/ 901201 h 2231790"/>
              <a:gd name="connsiteX233" fmla="*/ 589281 w 2070428"/>
              <a:gd name="connsiteY233" fmla="*/ 683593 h 2231790"/>
              <a:gd name="connsiteX234" fmla="*/ 591821 w 2070428"/>
              <a:gd name="connsiteY234" fmla="*/ 511980 h 2231790"/>
              <a:gd name="connsiteX235" fmla="*/ 594361 w 2070428"/>
              <a:gd name="connsiteY235" fmla="*/ 402209 h 2231790"/>
              <a:gd name="connsiteX236" fmla="*/ 596901 w 2070428"/>
              <a:gd name="connsiteY236" fmla="*/ 363789 h 2231790"/>
              <a:gd name="connsiteX237" fmla="*/ 599441 w 2070428"/>
              <a:gd name="connsiteY237" fmla="*/ 399073 h 2231790"/>
              <a:gd name="connsiteX238" fmla="*/ 601981 w 2070428"/>
              <a:gd name="connsiteY238" fmla="*/ 503172 h 2231790"/>
              <a:gd name="connsiteX239" fmla="*/ 604521 w 2070428"/>
              <a:gd name="connsiteY239" fmla="*/ 664572 h 2231790"/>
              <a:gd name="connsiteX240" fmla="*/ 607061 w 2070428"/>
              <a:gd name="connsiteY240" fmla="*/ 866392 h 2231790"/>
              <a:gd name="connsiteX241" fmla="*/ 609601 w 2070428"/>
              <a:gd name="connsiteY241" fmla="*/ 1088149 h 2231790"/>
              <a:gd name="connsiteX242" fmla="*/ 612141 w 2070428"/>
              <a:gd name="connsiteY242" fmla="*/ 1307838 h 2231790"/>
              <a:gd name="connsiteX243" fmla="*/ 614681 w 2070428"/>
              <a:gd name="connsiteY243" fmla="*/ 1504118 h 2231790"/>
              <a:gd name="connsiteX244" fmla="*/ 617221 w 2070428"/>
              <a:gd name="connsiteY244" fmla="*/ 1658391 h 2231790"/>
              <a:gd name="connsiteX245" fmla="*/ 619761 w 2070428"/>
              <a:gd name="connsiteY245" fmla="*/ 1756565 h 2231790"/>
              <a:gd name="connsiteX246" fmla="*/ 622301 w 2070428"/>
              <a:gd name="connsiteY246" fmla="*/ 1790339 h 2231790"/>
              <a:gd name="connsiteX247" fmla="*/ 624841 w 2070428"/>
              <a:gd name="connsiteY247" fmla="*/ 1757885 h 2231790"/>
              <a:gd name="connsiteX248" fmla="*/ 627381 w 2070428"/>
              <a:gd name="connsiteY248" fmla="*/ 1663886 h 2231790"/>
              <a:gd name="connsiteX249" fmla="*/ 629921 w 2070428"/>
              <a:gd name="connsiteY249" fmla="*/ 1518930 h 2231790"/>
              <a:gd name="connsiteX250" fmla="*/ 632461 w 2070428"/>
              <a:gd name="connsiteY250" fmla="*/ 1338331 h 2231790"/>
              <a:gd name="connsiteX251" fmla="*/ 635001 w 2070428"/>
              <a:gd name="connsiteY251" fmla="*/ 1140519 h 2231790"/>
              <a:gd name="connsiteX252" fmla="*/ 637541 w 2070428"/>
              <a:gd name="connsiteY252" fmla="*/ 945164 h 2231790"/>
              <a:gd name="connsiteX253" fmla="*/ 640081 w 2070428"/>
              <a:gd name="connsiteY253" fmla="*/ 771209 h 2231790"/>
              <a:gd name="connsiteX254" fmla="*/ 642621 w 2070428"/>
              <a:gd name="connsiteY254" fmla="*/ 635038 h 2231790"/>
              <a:gd name="connsiteX255" fmla="*/ 645161 w 2070428"/>
              <a:gd name="connsiteY255" fmla="*/ 548928 h 2231790"/>
              <a:gd name="connsiteX256" fmla="*/ 647701 w 2070428"/>
              <a:gd name="connsiteY256" fmla="*/ 519952 h 2231790"/>
              <a:gd name="connsiteX257" fmla="*/ 650241 w 2070428"/>
              <a:gd name="connsiteY257" fmla="*/ 549416 h 2231790"/>
              <a:gd name="connsiteX258" fmla="*/ 652781 w 2070428"/>
              <a:gd name="connsiteY258" fmla="*/ 632884 h 2231790"/>
              <a:gd name="connsiteX259" fmla="*/ 655321 w 2070428"/>
              <a:gd name="connsiteY259" fmla="*/ 760762 h 2231790"/>
              <a:gd name="connsiteX260" fmla="*/ 657861 w 2070428"/>
              <a:gd name="connsiteY260" fmla="*/ 919380 h 2231790"/>
              <a:gd name="connsiteX261" fmla="*/ 660401 w 2070428"/>
              <a:gd name="connsiteY261" fmla="*/ 1092445 h 2231790"/>
              <a:gd name="connsiteX262" fmla="*/ 662941 w 2070428"/>
              <a:gd name="connsiteY262" fmla="*/ 1262710 h 2231790"/>
              <a:gd name="connsiteX263" fmla="*/ 665481 w 2070428"/>
              <a:gd name="connsiteY263" fmla="*/ 1413697 h 2231790"/>
              <a:gd name="connsiteX264" fmla="*/ 668021 w 2070428"/>
              <a:gd name="connsiteY264" fmla="*/ 1531290 h 2231790"/>
              <a:gd name="connsiteX265" fmla="*/ 670561 w 2070428"/>
              <a:gd name="connsiteY265" fmla="*/ 1605057 h 2231790"/>
              <a:gd name="connsiteX266" fmla="*/ 673101 w 2070428"/>
              <a:gd name="connsiteY266" fmla="*/ 1629160 h 2231790"/>
              <a:gd name="connsiteX267" fmla="*/ 675641 w 2070428"/>
              <a:gd name="connsiteY267" fmla="*/ 1602796 h 2231790"/>
              <a:gd name="connsiteX268" fmla="*/ 678181 w 2070428"/>
              <a:gd name="connsiteY268" fmla="*/ 1530121 h 2231790"/>
              <a:gd name="connsiteX269" fmla="*/ 680721 w 2070428"/>
              <a:gd name="connsiteY269" fmla="*/ 1419687 h 2231790"/>
              <a:gd name="connsiteX270" fmla="*/ 683261 w 2070428"/>
              <a:gd name="connsiteY270" fmla="*/ 1283467 h 2231790"/>
              <a:gd name="connsiteX271" fmla="*/ 685801 w 2070428"/>
              <a:gd name="connsiteY271" fmla="*/ 1135563 h 2231790"/>
              <a:gd name="connsiteX272" fmla="*/ 688341 w 2070428"/>
              <a:gd name="connsiteY272" fmla="*/ 990756 h 2231790"/>
              <a:gd name="connsiteX273" fmla="*/ 690881 w 2070428"/>
              <a:gd name="connsiteY273" fmla="*/ 863025 h 2231790"/>
              <a:gd name="connsiteX274" fmla="*/ 693421 w 2070428"/>
              <a:gd name="connsiteY274" fmla="*/ 764198 h 2231790"/>
              <a:gd name="connsiteX275" fmla="*/ 695961 w 2070428"/>
              <a:gd name="connsiteY275" fmla="*/ 702864 h 2231790"/>
              <a:gd name="connsiteX276" fmla="*/ 698501 w 2070428"/>
              <a:gd name="connsiteY276" fmla="*/ 683635 h 2231790"/>
              <a:gd name="connsiteX277" fmla="*/ 701041 w 2070428"/>
              <a:gd name="connsiteY277" fmla="*/ 706836 h 2231790"/>
              <a:gd name="connsiteX278" fmla="*/ 703581 w 2070428"/>
              <a:gd name="connsiteY278" fmla="*/ 768622 h 2231790"/>
              <a:gd name="connsiteX279" fmla="*/ 706121 w 2070428"/>
              <a:gd name="connsiteY279" fmla="*/ 861512 h 2231790"/>
              <a:gd name="connsiteX280" fmla="*/ 708661 w 2070428"/>
              <a:gd name="connsiteY280" fmla="*/ 975259 h 2231790"/>
              <a:gd name="connsiteX281" fmla="*/ 711201 w 2070428"/>
              <a:gd name="connsiteY281" fmla="*/ 1097970 h 2231790"/>
              <a:gd name="connsiteX282" fmla="*/ 713741 w 2070428"/>
              <a:gd name="connsiteY282" fmla="*/ 1217338 h 2231790"/>
              <a:gd name="connsiteX283" fmla="*/ 716281 w 2070428"/>
              <a:gd name="connsiteY283" fmla="*/ 1321881 h 2231790"/>
              <a:gd name="connsiteX284" fmla="*/ 718821 w 2070428"/>
              <a:gd name="connsiteY284" fmla="*/ 1402036 h 2231790"/>
              <a:gd name="connsiteX285" fmla="*/ 721361 w 2070428"/>
              <a:gd name="connsiteY285" fmla="*/ 1451037 h 2231790"/>
              <a:gd name="connsiteX286" fmla="*/ 723901 w 2070428"/>
              <a:gd name="connsiteY286" fmla="*/ 1465464 h 2231790"/>
              <a:gd name="connsiteX287" fmla="*/ 726441 w 2070428"/>
              <a:gd name="connsiteY287" fmla="*/ 1445442 h 2231790"/>
              <a:gd name="connsiteX288" fmla="*/ 728981 w 2070428"/>
              <a:gd name="connsiteY288" fmla="*/ 1394479 h 2231790"/>
              <a:gd name="connsiteX289" fmla="*/ 731521 w 2070428"/>
              <a:gd name="connsiteY289" fmla="*/ 1318971 h 2231790"/>
              <a:gd name="connsiteX290" fmla="*/ 734061 w 2070428"/>
              <a:gd name="connsiteY290" fmla="*/ 1227436 h 2231790"/>
              <a:gd name="connsiteX291" fmla="*/ 736601 w 2070428"/>
              <a:gd name="connsiteY291" fmla="*/ 1129575 h 2231790"/>
              <a:gd name="connsiteX292" fmla="*/ 739141 w 2070428"/>
              <a:gd name="connsiteY292" fmla="*/ 1035248 h 2231790"/>
              <a:gd name="connsiteX293" fmla="*/ 741681 w 2070428"/>
              <a:gd name="connsiteY293" fmla="*/ 953486 h 2231790"/>
              <a:gd name="connsiteX294" fmla="*/ 744222 w 2070428"/>
              <a:gd name="connsiteY294" fmla="*/ 891630 h 2231790"/>
              <a:gd name="connsiteX295" fmla="*/ 746761 w 2070428"/>
              <a:gd name="connsiteY295" fmla="*/ 854680 h 2231790"/>
              <a:gd name="connsiteX296" fmla="*/ 749301 w 2070428"/>
              <a:gd name="connsiteY296" fmla="*/ 844911 h 2231790"/>
              <a:gd name="connsiteX297" fmla="*/ 751841 w 2070428"/>
              <a:gd name="connsiteY297" fmla="*/ 861784 h 2231790"/>
              <a:gd name="connsiteX298" fmla="*/ 754381 w 2070428"/>
              <a:gd name="connsiteY298" fmla="*/ 902146 h 2231790"/>
              <a:gd name="connsiteX299" fmla="*/ 756922 w 2070428"/>
              <a:gd name="connsiteY299" fmla="*/ 960686 h 2231790"/>
              <a:gd name="connsiteX300" fmla="*/ 759461 w 2070428"/>
              <a:gd name="connsiteY300" fmla="*/ 1030590 h 2231790"/>
              <a:gd name="connsiteX301" fmla="*/ 762001 w 2070428"/>
              <a:gd name="connsiteY301" fmla="*/ 1104304 h 2231790"/>
              <a:gd name="connsiteX302" fmla="*/ 764542 w 2070428"/>
              <a:gd name="connsiteY302" fmla="*/ 1174350 h 2231790"/>
              <a:gd name="connsiteX303" fmla="*/ 767082 w 2070428"/>
              <a:gd name="connsiteY303" fmla="*/ 1234070 h 2231790"/>
              <a:gd name="connsiteX304" fmla="*/ 769622 w 2070428"/>
              <a:gd name="connsiteY304" fmla="*/ 1278262 h 2231790"/>
              <a:gd name="connsiteX305" fmla="*/ 772161 w 2070428"/>
              <a:gd name="connsiteY305" fmla="*/ 1303618 h 2231790"/>
              <a:gd name="connsiteX306" fmla="*/ 774701 w 2070428"/>
              <a:gd name="connsiteY306" fmla="*/ 1308943 h 2231790"/>
              <a:gd name="connsiteX307" fmla="*/ 777242 w 2070428"/>
              <a:gd name="connsiteY307" fmla="*/ 1295149 h 2231790"/>
              <a:gd name="connsiteX308" fmla="*/ 779782 w 2070428"/>
              <a:gd name="connsiteY308" fmla="*/ 1265017 h 2231790"/>
              <a:gd name="connsiteX309" fmla="*/ 782322 w 2070428"/>
              <a:gd name="connsiteY309" fmla="*/ 1222791 h 2231790"/>
              <a:gd name="connsiteX310" fmla="*/ 784862 w 2070428"/>
              <a:gd name="connsiteY310" fmla="*/ 1173632 h 2231790"/>
              <a:gd name="connsiteX311" fmla="*/ 787402 w 2070428"/>
              <a:gd name="connsiteY311" fmla="*/ 1123022 h 2231790"/>
              <a:gd name="connsiteX312" fmla="*/ 789942 w 2070428"/>
              <a:gd name="connsiteY312" fmla="*/ 1076157 h 2231790"/>
              <a:gd name="connsiteX313" fmla="*/ 792482 w 2070428"/>
              <a:gd name="connsiteY313" fmla="*/ 1037429 h 2231790"/>
              <a:gd name="connsiteX314" fmla="*/ 795022 w 2070428"/>
              <a:gd name="connsiteY314" fmla="*/ 1010015 h 2231790"/>
              <a:gd name="connsiteX315" fmla="*/ 797562 w 2070428"/>
              <a:gd name="connsiteY315" fmla="*/ 995632 h 2231790"/>
              <a:gd name="connsiteX316" fmla="*/ 800102 w 2070428"/>
              <a:gd name="connsiteY316" fmla="*/ 994472 h 2231790"/>
              <a:gd name="connsiteX317" fmla="*/ 802642 w 2070428"/>
              <a:gd name="connsiteY317" fmla="*/ 1005299 h 2231790"/>
              <a:gd name="connsiteX318" fmla="*/ 805182 w 2070428"/>
              <a:gd name="connsiteY318" fmla="*/ 1025710 h 2231790"/>
              <a:gd name="connsiteX319" fmla="*/ 807722 w 2070428"/>
              <a:gd name="connsiteY319" fmla="*/ 1052496 h 2231790"/>
              <a:gd name="connsiteX320" fmla="*/ 810262 w 2070428"/>
              <a:gd name="connsiteY320" fmla="*/ 1082078 h 2231790"/>
              <a:gd name="connsiteX321" fmla="*/ 812802 w 2070428"/>
              <a:gd name="connsiteY321" fmla="*/ 1110943 h 2231790"/>
              <a:gd name="connsiteX322" fmla="*/ 815342 w 2070428"/>
              <a:gd name="connsiteY322" fmla="*/ 1136043 h 2231790"/>
              <a:gd name="connsiteX323" fmla="*/ 817882 w 2070428"/>
              <a:gd name="connsiteY323" fmla="*/ 1155114 h 2231790"/>
              <a:gd name="connsiteX324" fmla="*/ 820422 w 2070428"/>
              <a:gd name="connsiteY324" fmla="*/ 1166865 h 2231790"/>
              <a:gd name="connsiteX325" fmla="*/ 822961 w 2070428"/>
              <a:gd name="connsiteY325" fmla="*/ 1171046 h 2231790"/>
              <a:gd name="connsiteX326" fmla="*/ 825501 w 2070428"/>
              <a:gd name="connsiteY326" fmla="*/ 1168380 h 2231790"/>
              <a:gd name="connsiteX327" fmla="*/ 828041 w 2070428"/>
              <a:gd name="connsiteY327" fmla="*/ 1160375 h 2231790"/>
              <a:gd name="connsiteX328" fmla="*/ 830581 w 2070428"/>
              <a:gd name="connsiteY328" fmla="*/ 1149051 h 2231790"/>
              <a:gd name="connsiteX329" fmla="*/ 833121 w 2070428"/>
              <a:gd name="connsiteY329" fmla="*/ 1136629 h 2231790"/>
              <a:gd name="connsiteX330" fmla="*/ 835661 w 2070428"/>
              <a:gd name="connsiteY330" fmla="*/ 1125198 h 2231790"/>
              <a:gd name="connsiteX331" fmla="*/ 838201 w 2070428"/>
              <a:gd name="connsiteY331" fmla="*/ 1116437 h 2231790"/>
              <a:gd name="connsiteX332" fmla="*/ 840741 w 2070428"/>
              <a:gd name="connsiteY332" fmla="*/ 1111397 h 2231790"/>
              <a:gd name="connsiteX333" fmla="*/ 843281 w 2070428"/>
              <a:gd name="connsiteY333" fmla="*/ 1110391 h 2231790"/>
              <a:gd name="connsiteX334" fmla="*/ 845821 w 2070428"/>
              <a:gd name="connsiteY334" fmla="*/ 1112983 h 2231790"/>
              <a:gd name="connsiteX335" fmla="*/ 848361 w 2070428"/>
              <a:gd name="connsiteY335" fmla="*/ 1118095 h 2231790"/>
              <a:gd name="connsiteX336" fmla="*/ 850901 w 2070428"/>
              <a:gd name="connsiteY336" fmla="*/ 1124196 h 2231790"/>
              <a:gd name="connsiteX337" fmla="*/ 853441 w 2070428"/>
              <a:gd name="connsiteY337" fmla="*/ 1129561 h 2231790"/>
              <a:gd name="connsiteX338" fmla="*/ 855981 w 2070428"/>
              <a:gd name="connsiteY338" fmla="*/ 1132544 h 2231790"/>
              <a:gd name="connsiteX339" fmla="*/ 858521 w 2070428"/>
              <a:gd name="connsiteY339" fmla="*/ 1131859 h 2231790"/>
              <a:gd name="connsiteX340" fmla="*/ 861061 w 2070428"/>
              <a:gd name="connsiteY340" fmla="*/ 1126791 h 2231790"/>
              <a:gd name="connsiteX341" fmla="*/ 863601 w 2070428"/>
              <a:gd name="connsiteY341" fmla="*/ 1117342 h 2231790"/>
              <a:gd name="connsiteX342" fmla="*/ 866141 w 2070428"/>
              <a:gd name="connsiteY342" fmla="*/ 1104272 h 2231790"/>
              <a:gd name="connsiteX343" fmla="*/ 868681 w 2070428"/>
              <a:gd name="connsiteY343" fmla="*/ 1089032 h 2231790"/>
              <a:gd name="connsiteX344" fmla="*/ 871221 w 2070428"/>
              <a:gd name="connsiteY344" fmla="*/ 1073595 h 2231790"/>
              <a:gd name="connsiteX345" fmla="*/ 873761 w 2070428"/>
              <a:gd name="connsiteY345" fmla="*/ 1060212 h 2231790"/>
              <a:gd name="connsiteX346" fmla="*/ 876301 w 2070428"/>
              <a:gd name="connsiteY346" fmla="*/ 1051110 h 2231790"/>
              <a:gd name="connsiteX347" fmla="*/ 878841 w 2070428"/>
              <a:gd name="connsiteY347" fmla="*/ 1048180 h 2231790"/>
              <a:gd name="connsiteX348" fmla="*/ 881381 w 2070428"/>
              <a:gd name="connsiteY348" fmla="*/ 1052692 h 2231790"/>
              <a:gd name="connsiteX349" fmla="*/ 883921 w 2070428"/>
              <a:gd name="connsiteY349" fmla="*/ 1065077 h 2231790"/>
              <a:gd name="connsiteX350" fmla="*/ 886461 w 2070428"/>
              <a:gd name="connsiteY350" fmla="*/ 1084800 h 2231790"/>
              <a:gd name="connsiteX351" fmla="*/ 889000 w 2070428"/>
              <a:gd name="connsiteY351" fmla="*/ 1110354 h 2231790"/>
              <a:gd name="connsiteX352" fmla="*/ 891540 w 2070428"/>
              <a:gd name="connsiteY352" fmla="*/ 1139370 h 2231790"/>
              <a:gd name="connsiteX353" fmla="*/ 894080 w 2070428"/>
              <a:gd name="connsiteY353" fmla="*/ 1168852 h 2231790"/>
              <a:gd name="connsiteX354" fmla="*/ 896620 w 2070428"/>
              <a:gd name="connsiteY354" fmla="*/ 1195485 h 2231790"/>
              <a:gd name="connsiteX355" fmla="*/ 899160 w 2070428"/>
              <a:gd name="connsiteY355" fmla="*/ 1216018 h 2231790"/>
              <a:gd name="connsiteX356" fmla="*/ 901700 w 2070428"/>
              <a:gd name="connsiteY356" fmla="*/ 1227646 h 2231790"/>
              <a:gd name="connsiteX357" fmla="*/ 904240 w 2070428"/>
              <a:gd name="connsiteY357" fmla="*/ 1228372 h 2231790"/>
              <a:gd name="connsiteX358" fmla="*/ 906780 w 2070428"/>
              <a:gd name="connsiteY358" fmla="*/ 1217285 h 2231790"/>
              <a:gd name="connsiteX359" fmla="*/ 909320 w 2070428"/>
              <a:gd name="connsiteY359" fmla="*/ 1194733 h 2231790"/>
              <a:gd name="connsiteX360" fmla="*/ 911860 w 2070428"/>
              <a:gd name="connsiteY360" fmla="*/ 1162356 h 2231790"/>
              <a:gd name="connsiteX361" fmla="*/ 914400 w 2070428"/>
              <a:gd name="connsiteY361" fmla="*/ 1122975 h 2231790"/>
              <a:gd name="connsiteX362" fmla="*/ 916940 w 2070428"/>
              <a:gd name="connsiteY362" fmla="*/ 1080343 h 2231790"/>
              <a:gd name="connsiteX363" fmla="*/ 919480 w 2070428"/>
              <a:gd name="connsiteY363" fmla="*/ 1038778 h 2231790"/>
              <a:gd name="connsiteX364" fmla="*/ 922020 w 2070428"/>
              <a:gd name="connsiteY364" fmla="*/ 1002715 h 2231790"/>
              <a:gd name="connsiteX365" fmla="*/ 924560 w 2070428"/>
              <a:gd name="connsiteY365" fmla="*/ 976231 h 2231790"/>
              <a:gd name="connsiteX366" fmla="*/ 927100 w 2070428"/>
              <a:gd name="connsiteY366" fmla="*/ 962580 h 2231790"/>
              <a:gd name="connsiteX367" fmla="*/ 929640 w 2070428"/>
              <a:gd name="connsiteY367" fmla="*/ 963811 h 2231790"/>
              <a:gd name="connsiteX368" fmla="*/ 932180 w 2070428"/>
              <a:gd name="connsiteY368" fmla="*/ 980490 h 2231790"/>
              <a:gd name="connsiteX369" fmla="*/ 934720 w 2070428"/>
              <a:gd name="connsiteY369" fmla="*/ 1011582 h 2231790"/>
              <a:gd name="connsiteX370" fmla="*/ 937260 w 2070428"/>
              <a:gd name="connsiteY370" fmla="*/ 1054495 h 2231790"/>
              <a:gd name="connsiteX371" fmla="*/ 939800 w 2070428"/>
              <a:gd name="connsiteY371" fmla="*/ 1105298 h 2231790"/>
              <a:gd name="connsiteX372" fmla="*/ 942340 w 2070428"/>
              <a:gd name="connsiteY372" fmla="*/ 1159088 h 2231790"/>
              <a:gd name="connsiteX373" fmla="*/ 944880 w 2070428"/>
              <a:gd name="connsiteY373" fmla="*/ 1210469 h 2231790"/>
              <a:gd name="connsiteX374" fmla="*/ 947420 w 2070428"/>
              <a:gd name="connsiteY374" fmla="*/ 1254108 h 2231790"/>
              <a:gd name="connsiteX375" fmla="*/ 949960 w 2070428"/>
              <a:gd name="connsiteY375" fmla="*/ 1285291 h 2231790"/>
              <a:gd name="connsiteX376" fmla="*/ 952500 w 2070428"/>
              <a:gd name="connsiteY376" fmla="*/ 1300439 h 2231790"/>
              <a:gd name="connsiteX377" fmla="*/ 955039 w 2070428"/>
              <a:gd name="connsiteY377" fmla="*/ 1297512 h 2231790"/>
              <a:gd name="connsiteX378" fmla="*/ 957579 w 2070428"/>
              <a:gd name="connsiteY378" fmla="*/ 1276264 h 2231790"/>
              <a:gd name="connsiteX379" fmla="*/ 960119 w 2070428"/>
              <a:gd name="connsiteY379" fmla="*/ 1238325 h 2231790"/>
              <a:gd name="connsiteX380" fmla="*/ 962659 w 2070428"/>
              <a:gd name="connsiteY380" fmla="*/ 1187074 h 2231790"/>
              <a:gd name="connsiteX381" fmla="*/ 965199 w 2070428"/>
              <a:gd name="connsiteY381" fmla="*/ 1127337 h 2231790"/>
              <a:gd name="connsiteX382" fmla="*/ 967739 w 2070428"/>
              <a:gd name="connsiteY382" fmla="*/ 1064927 h 2231790"/>
              <a:gd name="connsiteX383" fmla="*/ 970279 w 2070428"/>
              <a:gd name="connsiteY383" fmla="*/ 1006066 h 2231790"/>
              <a:gd name="connsiteX384" fmla="*/ 972819 w 2070428"/>
              <a:gd name="connsiteY384" fmla="*/ 956755 h 2231790"/>
              <a:gd name="connsiteX385" fmla="*/ 975359 w 2070428"/>
              <a:gd name="connsiteY385" fmla="*/ 922156 h 2231790"/>
              <a:gd name="connsiteX386" fmla="*/ 977899 w 2070428"/>
              <a:gd name="connsiteY386" fmla="*/ 906046 h 2231790"/>
              <a:gd name="connsiteX387" fmla="*/ 980439 w 2070428"/>
              <a:gd name="connsiteY387" fmla="*/ 910403 h 2231790"/>
              <a:gd name="connsiteX388" fmla="*/ 982979 w 2070428"/>
              <a:gd name="connsiteY388" fmla="*/ 935171 h 2231790"/>
              <a:gd name="connsiteX389" fmla="*/ 985519 w 2070428"/>
              <a:gd name="connsiteY389" fmla="*/ 978232 h 2231790"/>
              <a:gd name="connsiteX390" fmla="*/ 988059 w 2070428"/>
              <a:gd name="connsiteY390" fmla="*/ 1035587 h 2231790"/>
              <a:gd name="connsiteX391" fmla="*/ 990599 w 2070428"/>
              <a:gd name="connsiteY391" fmla="*/ 1101731 h 2231790"/>
              <a:gd name="connsiteX392" fmla="*/ 993139 w 2070428"/>
              <a:gd name="connsiteY392" fmla="*/ 1170192 h 2231790"/>
              <a:gd name="connsiteX393" fmla="*/ 995679 w 2070428"/>
              <a:gd name="connsiteY393" fmla="*/ 1234172 h 2231790"/>
              <a:gd name="connsiteX394" fmla="*/ 998219 w 2070428"/>
              <a:gd name="connsiteY394" fmla="*/ 1287234 h 2231790"/>
              <a:gd name="connsiteX395" fmla="*/ 1000759 w 2070428"/>
              <a:gd name="connsiteY395" fmla="*/ 1323956 h 2231790"/>
              <a:gd name="connsiteX396" fmla="*/ 1003299 w 2070428"/>
              <a:gd name="connsiteY396" fmla="*/ 1340491 h 2231790"/>
              <a:gd name="connsiteX397" fmla="*/ 1005839 w 2070428"/>
              <a:gd name="connsiteY397" fmla="*/ 1334977 h 2231790"/>
              <a:gd name="connsiteX398" fmla="*/ 1008379 w 2070428"/>
              <a:gd name="connsiteY398" fmla="*/ 1307739 h 2231790"/>
              <a:gd name="connsiteX399" fmla="*/ 1010919 w 2070428"/>
              <a:gd name="connsiteY399" fmla="*/ 1261283 h 2231790"/>
              <a:gd name="connsiteX400" fmla="*/ 1013459 w 2070428"/>
              <a:gd name="connsiteY400" fmla="*/ 1200057 h 2231790"/>
              <a:gd name="connsiteX401" fmla="*/ 1015999 w 2070428"/>
              <a:gd name="connsiteY401" fmla="*/ 1130024 h 2231790"/>
              <a:gd name="connsiteX402" fmla="*/ 1018538 w 2070428"/>
              <a:gd name="connsiteY402" fmla="*/ 1058068 h 2231790"/>
              <a:gd name="connsiteX403" fmla="*/ 1021078 w 2070428"/>
              <a:gd name="connsiteY403" fmla="*/ 991313 h 2231790"/>
              <a:gd name="connsiteX404" fmla="*/ 1023618 w 2070428"/>
              <a:gd name="connsiteY404" fmla="*/ 936402 h 2231790"/>
              <a:gd name="connsiteX405" fmla="*/ 1026158 w 2070428"/>
              <a:gd name="connsiteY405" fmla="*/ 898833 h 2231790"/>
              <a:gd name="connsiteX406" fmla="*/ 1028698 w 2070428"/>
              <a:gd name="connsiteY406" fmla="*/ 882399 h 2231790"/>
              <a:gd name="connsiteX407" fmla="*/ 1031238 w 2070428"/>
              <a:gd name="connsiteY407" fmla="*/ 888802 h 2231790"/>
              <a:gd name="connsiteX408" fmla="*/ 1033778 w 2070428"/>
              <a:gd name="connsiteY408" fmla="*/ 917473 h 2231790"/>
              <a:gd name="connsiteX409" fmla="*/ 1036318 w 2070428"/>
              <a:gd name="connsiteY409" fmla="*/ 965626 h 2231790"/>
              <a:gd name="connsiteX410" fmla="*/ 1038858 w 2070428"/>
              <a:gd name="connsiteY410" fmla="*/ 1028533 h 2231790"/>
              <a:gd name="connsiteX411" fmla="*/ 1041398 w 2070428"/>
              <a:gd name="connsiteY411" fmla="*/ 1099991 h 2231790"/>
              <a:gd name="connsiteX412" fmla="*/ 1043938 w 2070428"/>
              <a:gd name="connsiteY412" fmla="*/ 1172945 h 2231790"/>
              <a:gd name="connsiteX413" fmla="*/ 1046478 w 2070428"/>
              <a:gd name="connsiteY413" fmla="*/ 1240193 h 2231790"/>
              <a:gd name="connsiteX414" fmla="*/ 1049018 w 2070428"/>
              <a:gd name="connsiteY414" fmla="*/ 1295104 h 2231790"/>
              <a:gd name="connsiteX415" fmla="*/ 1051558 w 2070428"/>
              <a:gd name="connsiteY415" fmla="*/ 1332283 h 2231790"/>
              <a:gd name="connsiteX416" fmla="*/ 1054098 w 2070428"/>
              <a:gd name="connsiteY416" fmla="*/ 1348106 h 2231790"/>
              <a:gd name="connsiteX417" fmla="*/ 1056638 w 2070428"/>
              <a:gd name="connsiteY417" fmla="*/ 1341079 h 2231790"/>
              <a:gd name="connsiteX418" fmla="*/ 1059178 w 2070428"/>
              <a:gd name="connsiteY418" fmla="*/ 1311979 h 2231790"/>
              <a:gd name="connsiteX419" fmla="*/ 1061718 w 2070428"/>
              <a:gd name="connsiteY419" fmla="*/ 1263767 h 2231790"/>
              <a:gd name="connsiteX420" fmla="*/ 1064258 w 2070428"/>
              <a:gd name="connsiteY420" fmla="*/ 1201287 h 2231790"/>
              <a:gd name="connsiteX421" fmla="*/ 1066798 w 2070428"/>
              <a:gd name="connsiteY421" fmla="*/ 1130770 h 2231790"/>
              <a:gd name="connsiteX422" fmla="*/ 1069338 w 2070428"/>
              <a:gd name="connsiteY422" fmla="*/ 1059209 h 2231790"/>
              <a:gd name="connsiteX423" fmla="*/ 1071878 w 2070428"/>
              <a:gd name="connsiteY423" fmla="*/ 993652 h 2231790"/>
              <a:gd name="connsiteX424" fmla="*/ 1074418 w 2070428"/>
              <a:gd name="connsiteY424" fmla="*/ 940504 h 2231790"/>
              <a:gd name="connsiteX425" fmla="*/ 1076958 w 2070428"/>
              <a:gd name="connsiteY425" fmla="*/ 904889 h 2231790"/>
              <a:gd name="connsiteX426" fmla="*/ 1079498 w 2070428"/>
              <a:gd name="connsiteY426" fmla="*/ 890155 h 2231790"/>
              <a:gd name="connsiteX427" fmla="*/ 1082038 w 2070428"/>
              <a:gd name="connsiteY427" fmla="*/ 897553 h 2231790"/>
              <a:gd name="connsiteX428" fmla="*/ 1084577 w 2070428"/>
              <a:gd name="connsiteY428" fmla="*/ 926130 h 2231790"/>
              <a:gd name="connsiteX429" fmla="*/ 1087117 w 2070428"/>
              <a:gd name="connsiteY429" fmla="*/ 972849 h 2231790"/>
              <a:gd name="connsiteX430" fmla="*/ 1089657 w 2070428"/>
              <a:gd name="connsiteY430" fmla="*/ 1032913 h 2231790"/>
              <a:gd name="connsiteX431" fmla="*/ 1092197 w 2070428"/>
              <a:gd name="connsiteY431" fmla="*/ 1100261 h 2231790"/>
              <a:gd name="connsiteX432" fmla="*/ 1094737 w 2070428"/>
              <a:gd name="connsiteY432" fmla="*/ 1168185 h 2231790"/>
              <a:gd name="connsiteX433" fmla="*/ 1097277 w 2070428"/>
              <a:gd name="connsiteY433" fmla="*/ 1230010 h 2231790"/>
              <a:gd name="connsiteX434" fmla="*/ 1099817 w 2070428"/>
              <a:gd name="connsiteY434" fmla="*/ 1279753 h 2231790"/>
              <a:gd name="connsiteX435" fmla="*/ 1102357 w 2070428"/>
              <a:gd name="connsiteY435" fmla="*/ 1312711 h 2231790"/>
              <a:gd name="connsiteX436" fmla="*/ 1104897 w 2070428"/>
              <a:gd name="connsiteY436" fmla="*/ 1325913 h 2231790"/>
              <a:gd name="connsiteX437" fmla="*/ 1107437 w 2070428"/>
              <a:gd name="connsiteY437" fmla="*/ 1318386 h 2231790"/>
              <a:gd name="connsiteX438" fmla="*/ 1109977 w 2070428"/>
              <a:gd name="connsiteY438" fmla="*/ 1291220 h 2231790"/>
              <a:gd name="connsiteX439" fmla="*/ 1112517 w 2070428"/>
              <a:gd name="connsiteY439" fmla="*/ 1247429 h 2231790"/>
              <a:gd name="connsiteX440" fmla="*/ 1115057 w 2070428"/>
              <a:gd name="connsiteY440" fmla="*/ 1191616 h 2231790"/>
              <a:gd name="connsiteX441" fmla="*/ 1117597 w 2070428"/>
              <a:gd name="connsiteY441" fmla="*/ 1129485 h 2231790"/>
              <a:gd name="connsiteX442" fmla="*/ 1120137 w 2070428"/>
              <a:gd name="connsiteY442" fmla="*/ 1067254 h 2231790"/>
              <a:gd name="connsiteX443" fmla="*/ 1122677 w 2070428"/>
              <a:gd name="connsiteY443" fmla="*/ 1011027 h 2231790"/>
              <a:gd name="connsiteX444" fmla="*/ 1125217 w 2070428"/>
              <a:gd name="connsiteY444" fmla="*/ 966186 h 2231790"/>
              <a:gd name="connsiteX445" fmla="*/ 1127757 w 2070428"/>
              <a:gd name="connsiteY445" fmla="*/ 936871 h 2231790"/>
              <a:gd name="connsiteX446" fmla="*/ 1130297 w 2070428"/>
              <a:gd name="connsiteY446" fmla="*/ 925596 h 2231790"/>
              <a:gd name="connsiteX447" fmla="*/ 1132837 w 2070428"/>
              <a:gd name="connsiteY447" fmla="*/ 933030 h 2231790"/>
              <a:gd name="connsiteX448" fmla="*/ 1135377 w 2070428"/>
              <a:gd name="connsiteY448" fmla="*/ 957978 h 2231790"/>
              <a:gd name="connsiteX449" fmla="*/ 1137917 w 2070428"/>
              <a:gd name="connsiteY449" fmla="*/ 997543 h 2231790"/>
              <a:gd name="connsiteX450" fmla="*/ 1140457 w 2070428"/>
              <a:gd name="connsiteY450" fmla="*/ 1047455 h 2231790"/>
              <a:gd name="connsiteX451" fmla="*/ 1142997 w 2070428"/>
              <a:gd name="connsiteY451" fmla="*/ 1102537 h 2231790"/>
              <a:gd name="connsiteX452" fmla="*/ 1145537 w 2070428"/>
              <a:gd name="connsiteY452" fmla="*/ 1157241 h 2231790"/>
              <a:gd name="connsiteX453" fmla="*/ 1148077 w 2070428"/>
              <a:gd name="connsiteY453" fmla="*/ 1206216 h 2231790"/>
              <a:gd name="connsiteX454" fmla="*/ 1150616 w 2070428"/>
              <a:gd name="connsiteY454" fmla="*/ 1244836 h 2231790"/>
              <a:gd name="connsiteX455" fmla="*/ 1153156 w 2070428"/>
              <a:gd name="connsiteY455" fmla="*/ 1269640 h 2231790"/>
              <a:gd name="connsiteX456" fmla="*/ 1155696 w 2070428"/>
              <a:gd name="connsiteY456" fmla="*/ 1278649 h 2231790"/>
              <a:gd name="connsiteX457" fmla="*/ 1158236 w 2070428"/>
              <a:gd name="connsiteY457" fmla="*/ 1271513 h 2231790"/>
              <a:gd name="connsiteX458" fmla="*/ 1160776 w 2070428"/>
              <a:gd name="connsiteY458" fmla="*/ 1249494 h 2231790"/>
              <a:gd name="connsiteX459" fmla="*/ 1163316 w 2070428"/>
              <a:gd name="connsiteY459" fmla="*/ 1215290 h 2231790"/>
              <a:gd name="connsiteX460" fmla="*/ 1165856 w 2070428"/>
              <a:gd name="connsiteY460" fmla="*/ 1172714 h 2231790"/>
              <a:gd name="connsiteX461" fmla="*/ 1168396 w 2070428"/>
              <a:gd name="connsiteY461" fmla="*/ 1126267 h 2231790"/>
              <a:gd name="connsiteX462" fmla="*/ 1170936 w 2070428"/>
              <a:gd name="connsiteY462" fmla="*/ 1080667 h 2231790"/>
              <a:gd name="connsiteX463" fmla="*/ 1173476 w 2070428"/>
              <a:gd name="connsiteY463" fmla="*/ 1040360 h 2231790"/>
              <a:gd name="connsiteX464" fmla="*/ 1176016 w 2070428"/>
              <a:gd name="connsiteY464" fmla="*/ 1009083 h 2231790"/>
              <a:gd name="connsiteX465" fmla="*/ 1178556 w 2070428"/>
              <a:gd name="connsiteY465" fmla="*/ 989516 h 2231790"/>
              <a:gd name="connsiteX466" fmla="*/ 1181096 w 2070428"/>
              <a:gd name="connsiteY466" fmla="*/ 983052 h 2231790"/>
              <a:gd name="connsiteX467" fmla="*/ 1183636 w 2070428"/>
              <a:gd name="connsiteY467" fmla="*/ 989709 h 2231790"/>
              <a:gd name="connsiteX468" fmla="*/ 1186176 w 2070428"/>
              <a:gd name="connsiteY468" fmla="*/ 1008192 h 2231790"/>
              <a:gd name="connsiteX469" fmla="*/ 1188716 w 2070428"/>
              <a:gd name="connsiteY469" fmla="*/ 1036079 h 2231790"/>
              <a:gd name="connsiteX470" fmla="*/ 1191256 w 2070428"/>
              <a:gd name="connsiteY470" fmla="*/ 1070123 h 2231790"/>
              <a:gd name="connsiteX471" fmla="*/ 1193796 w 2070428"/>
              <a:gd name="connsiteY471" fmla="*/ 1106622 h 2231790"/>
              <a:gd name="connsiteX472" fmla="*/ 1196336 w 2070428"/>
              <a:gd name="connsiteY472" fmla="*/ 1141825 h 2231790"/>
              <a:gd name="connsiteX473" fmla="*/ 1198876 w 2070428"/>
              <a:gd name="connsiteY473" fmla="*/ 1172314 h 2231790"/>
              <a:gd name="connsiteX474" fmla="*/ 1201416 w 2070428"/>
              <a:gd name="connsiteY474" fmla="*/ 1195347 h 2231790"/>
              <a:gd name="connsiteX475" fmla="*/ 1203956 w 2070428"/>
              <a:gd name="connsiteY475" fmla="*/ 1209101 h 2231790"/>
              <a:gd name="connsiteX476" fmla="*/ 1206496 w 2070428"/>
              <a:gd name="connsiteY476" fmla="*/ 1212810 h 2231790"/>
              <a:gd name="connsiteX477" fmla="*/ 1209036 w 2070428"/>
              <a:gd name="connsiteY477" fmla="*/ 1206790 h 2231790"/>
              <a:gd name="connsiteX478" fmla="*/ 1211576 w 2070428"/>
              <a:gd name="connsiteY478" fmla="*/ 1192335 h 2231790"/>
              <a:gd name="connsiteX479" fmla="*/ 1214116 w 2070428"/>
              <a:gd name="connsiteY479" fmla="*/ 1171524 h 2231790"/>
              <a:gd name="connsiteX480" fmla="*/ 1216655 w 2070428"/>
              <a:gd name="connsiteY480" fmla="*/ 1146951 h 2231790"/>
              <a:gd name="connsiteX481" fmla="*/ 1219195 w 2070428"/>
              <a:gd name="connsiteY481" fmla="*/ 1121413 h 2231790"/>
              <a:gd name="connsiteX482" fmla="*/ 1221735 w 2070428"/>
              <a:gd name="connsiteY482" fmla="*/ 1097595 h 2231790"/>
              <a:gd name="connsiteX483" fmla="*/ 1224275 w 2070428"/>
              <a:gd name="connsiteY483" fmla="*/ 1077788 h 2231790"/>
              <a:gd name="connsiteX484" fmla="*/ 1226815 w 2070428"/>
              <a:gd name="connsiteY484" fmla="*/ 1063663 h 2231790"/>
              <a:gd name="connsiteX485" fmla="*/ 1229355 w 2070428"/>
              <a:gd name="connsiteY485" fmla="*/ 1056136 h 2231790"/>
              <a:gd name="connsiteX486" fmla="*/ 1231895 w 2070428"/>
              <a:gd name="connsiteY486" fmla="*/ 1055317 h 2231790"/>
              <a:gd name="connsiteX487" fmla="*/ 1234435 w 2070428"/>
              <a:gd name="connsiteY487" fmla="*/ 1060568 h 2231790"/>
              <a:gd name="connsiteX488" fmla="*/ 1236975 w 2070428"/>
              <a:gd name="connsiteY488" fmla="*/ 1070626 h 2231790"/>
              <a:gd name="connsiteX489" fmla="*/ 1239515 w 2070428"/>
              <a:gd name="connsiteY489" fmla="*/ 1083810 h 2231790"/>
              <a:gd name="connsiteX490" fmla="*/ 1242055 w 2070428"/>
              <a:gd name="connsiteY490" fmla="*/ 1098249 h 2231790"/>
              <a:gd name="connsiteX491" fmla="*/ 1244595 w 2070428"/>
              <a:gd name="connsiteY491" fmla="*/ 1112125 h 2231790"/>
              <a:gd name="connsiteX492" fmla="*/ 1247135 w 2070428"/>
              <a:gd name="connsiteY492" fmla="*/ 1123895 h 2231790"/>
              <a:gd name="connsiteX493" fmla="*/ 1249675 w 2070428"/>
              <a:gd name="connsiteY493" fmla="*/ 1132457 h 2231790"/>
              <a:gd name="connsiteX494" fmla="*/ 1252215 w 2070428"/>
              <a:gd name="connsiteY494" fmla="*/ 1137258 h 2231790"/>
              <a:gd name="connsiteX495" fmla="*/ 1254755 w 2070428"/>
              <a:gd name="connsiteY495" fmla="*/ 1138319 h 2231790"/>
              <a:gd name="connsiteX496" fmla="*/ 1257295 w 2070428"/>
              <a:gd name="connsiteY496" fmla="*/ 1136186 h 2231790"/>
              <a:gd name="connsiteX497" fmla="*/ 1259835 w 2070428"/>
              <a:gd name="connsiteY497" fmla="*/ 1131812 h 2231790"/>
              <a:gd name="connsiteX498" fmla="*/ 1262375 w 2070428"/>
              <a:gd name="connsiteY498" fmla="*/ 1126392 h 2231790"/>
              <a:gd name="connsiteX499" fmla="*/ 1264915 w 2070428"/>
              <a:gd name="connsiteY499" fmla="*/ 1121170 h 2231790"/>
              <a:gd name="connsiteX500" fmla="*/ 1267455 w 2070428"/>
              <a:gd name="connsiteY500" fmla="*/ 1117243 h 2231790"/>
              <a:gd name="connsiteX501" fmla="*/ 2070428 w 2070428"/>
              <a:gd name="connsiteY501" fmla="*/ 1114382 h 223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Lst>
            <a:rect l="l" t="t" r="r" b="b"/>
            <a:pathLst>
              <a:path w="2070428"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cubicBezTo>
                  <a:pt x="49107" y="1068141"/>
                  <a:pt x="49953" y="1091353"/>
                  <a:pt x="50800" y="1114565"/>
                </a:cubicBezTo>
                <a:cubicBezTo>
                  <a:pt x="51646" y="1140207"/>
                  <a:pt x="52493" y="1165848"/>
                  <a:pt x="53339" y="1191490"/>
                </a:cubicBezTo>
                <a:lnTo>
                  <a:pt x="55880" y="1267811"/>
                </a:lnTo>
                <a:cubicBezTo>
                  <a:pt x="56726" y="1290216"/>
                  <a:pt x="57573" y="1312622"/>
                  <a:pt x="58419" y="1335027"/>
                </a:cubicBezTo>
                <a:lnTo>
                  <a:pt x="60960" y="1384963"/>
                </a:lnTo>
                <a:lnTo>
                  <a:pt x="63500" y="1410734"/>
                </a:lnTo>
                <a:lnTo>
                  <a:pt x="66039" y="1407611"/>
                </a:lnTo>
                <a:lnTo>
                  <a:pt x="68580" y="1373708"/>
                </a:lnTo>
                <a:cubicBezTo>
                  <a:pt x="69426" y="1352597"/>
                  <a:pt x="70273" y="1331487"/>
                  <a:pt x="71119" y="1310376"/>
                </a:cubicBezTo>
                <a:cubicBezTo>
                  <a:pt x="71966" y="1281005"/>
                  <a:pt x="72812" y="1251633"/>
                  <a:pt x="73659" y="1222262"/>
                </a:cubicBezTo>
                <a:lnTo>
                  <a:pt x="76200" y="1117006"/>
                </a:lnTo>
                <a:cubicBezTo>
                  <a:pt x="77046" y="1079532"/>
                  <a:pt x="77893" y="1042058"/>
                  <a:pt x="78739" y="1004584"/>
                </a:cubicBezTo>
                <a:lnTo>
                  <a:pt x="81280" y="896360"/>
                </a:lnTo>
                <a:cubicBezTo>
                  <a:pt x="82126" y="865550"/>
                  <a:pt x="82973" y="834741"/>
                  <a:pt x="83819" y="803931"/>
                </a:cubicBezTo>
                <a:cubicBezTo>
                  <a:pt x="84666" y="781917"/>
                  <a:pt x="85512" y="759903"/>
                  <a:pt x="86359" y="737889"/>
                </a:cubicBezTo>
                <a:lnTo>
                  <a:pt x="88900" y="706633"/>
                </a:lnTo>
                <a:lnTo>
                  <a:pt x="91439" y="715350"/>
                </a:lnTo>
                <a:lnTo>
                  <a:pt x="93979" y="765297"/>
                </a:lnTo>
                <a:cubicBezTo>
                  <a:pt x="94826" y="794691"/>
                  <a:pt x="95672" y="824084"/>
                  <a:pt x="96519" y="853478"/>
                </a:cubicBezTo>
                <a:cubicBezTo>
                  <a:pt x="97366" y="893234"/>
                  <a:pt x="98212" y="932989"/>
                  <a:pt x="99059" y="972745"/>
                </a:cubicBezTo>
                <a:lnTo>
                  <a:pt x="101600" y="1112365"/>
                </a:lnTo>
                <a:cubicBezTo>
                  <a:pt x="102446" y="1161236"/>
                  <a:pt x="103293" y="1210107"/>
                  <a:pt x="104139" y="1258978"/>
                </a:cubicBezTo>
                <a:cubicBezTo>
                  <a:pt x="104986" y="1305280"/>
                  <a:pt x="105832" y="1351581"/>
                  <a:pt x="106679" y="1397883"/>
                </a:cubicBezTo>
                <a:cubicBezTo>
                  <a:pt x="107526" y="1436762"/>
                  <a:pt x="108372" y="1475641"/>
                  <a:pt x="109219" y="1514520"/>
                </a:cubicBezTo>
                <a:cubicBezTo>
                  <a:pt x="110066" y="1541677"/>
                  <a:pt x="110912" y="1568833"/>
                  <a:pt x="111759" y="1595990"/>
                </a:cubicBezTo>
                <a:lnTo>
                  <a:pt x="114300" y="1632475"/>
                </a:lnTo>
                <a:lnTo>
                  <a:pt x="116839" y="1618377"/>
                </a:lnTo>
                <a:lnTo>
                  <a:pt x="119379" y="1553071"/>
                </a:lnTo>
                <a:cubicBezTo>
                  <a:pt x="120226" y="1515766"/>
                  <a:pt x="121072" y="1478462"/>
                  <a:pt x="121919" y="1441157"/>
                </a:cubicBezTo>
                <a:cubicBezTo>
                  <a:pt x="122766" y="1391500"/>
                  <a:pt x="123612" y="1341843"/>
                  <a:pt x="124459" y="1292186"/>
                </a:cubicBezTo>
                <a:cubicBezTo>
                  <a:pt x="125306" y="1234743"/>
                  <a:pt x="126152" y="1177300"/>
                  <a:pt x="126999" y="1119857"/>
                </a:cubicBezTo>
                <a:cubicBezTo>
                  <a:pt x="127846" y="1060156"/>
                  <a:pt x="128692" y="1000456"/>
                  <a:pt x="129539" y="940755"/>
                </a:cubicBezTo>
                <a:cubicBezTo>
                  <a:pt x="130386" y="884752"/>
                  <a:pt x="131232" y="828750"/>
                  <a:pt x="132079" y="772747"/>
                </a:cubicBezTo>
                <a:cubicBezTo>
                  <a:pt x="132926" y="726229"/>
                  <a:pt x="133772" y="679711"/>
                  <a:pt x="134619" y="633193"/>
                </a:cubicBezTo>
                <a:cubicBezTo>
                  <a:pt x="135466" y="601179"/>
                  <a:pt x="136312" y="569165"/>
                  <a:pt x="137159" y="537151"/>
                </a:cubicBezTo>
                <a:lnTo>
                  <a:pt x="139699" y="495758"/>
                </a:lnTo>
                <a:lnTo>
                  <a:pt x="142239" y="514966"/>
                </a:lnTo>
                <a:cubicBezTo>
                  <a:pt x="143086" y="541568"/>
                  <a:pt x="143932" y="568170"/>
                  <a:pt x="144779" y="594772"/>
                </a:cubicBezTo>
                <a:cubicBezTo>
                  <a:pt x="145626" y="639527"/>
                  <a:pt x="146472" y="684281"/>
                  <a:pt x="147319" y="729036"/>
                </a:cubicBezTo>
                <a:cubicBezTo>
                  <a:pt x="148166" y="787998"/>
                  <a:pt x="149012" y="846959"/>
                  <a:pt x="149859" y="905921"/>
                </a:cubicBezTo>
                <a:cubicBezTo>
                  <a:pt x="150706" y="973590"/>
                  <a:pt x="151552" y="1041260"/>
                  <a:pt x="152399" y="1108929"/>
                </a:cubicBezTo>
                <a:cubicBezTo>
                  <a:pt x="153246" y="1178768"/>
                  <a:pt x="154092" y="1248606"/>
                  <a:pt x="154939" y="1318445"/>
                </a:cubicBezTo>
                <a:cubicBezTo>
                  <a:pt x="155786" y="1383511"/>
                  <a:pt x="156632" y="1448577"/>
                  <a:pt x="157479" y="1513643"/>
                </a:cubicBezTo>
                <a:cubicBezTo>
                  <a:pt x="158326" y="1567282"/>
                  <a:pt x="159172" y="1620920"/>
                  <a:pt x="160019" y="1674559"/>
                </a:cubicBezTo>
                <a:cubicBezTo>
                  <a:pt x="160866" y="1711087"/>
                  <a:pt x="161712" y="1747616"/>
                  <a:pt x="162559" y="1784144"/>
                </a:cubicBezTo>
                <a:lnTo>
                  <a:pt x="165099" y="1830065"/>
                </a:lnTo>
                <a:lnTo>
                  <a:pt x="167639" y="1806072"/>
                </a:lnTo>
                <a:cubicBezTo>
                  <a:pt x="168486" y="1774976"/>
                  <a:pt x="169332" y="1743881"/>
                  <a:pt x="170179" y="1712785"/>
                </a:cubicBezTo>
                <a:cubicBezTo>
                  <a:pt x="171026" y="1661125"/>
                  <a:pt x="171872" y="1609464"/>
                  <a:pt x="172719" y="1557804"/>
                </a:cubicBezTo>
                <a:cubicBezTo>
                  <a:pt x="173566" y="1490239"/>
                  <a:pt x="174412" y="1422673"/>
                  <a:pt x="175259" y="1355108"/>
                </a:cubicBezTo>
                <a:cubicBezTo>
                  <a:pt x="176106" y="1278004"/>
                  <a:pt x="176952" y="1200900"/>
                  <a:pt x="177799" y="1123796"/>
                </a:cubicBezTo>
                <a:cubicBezTo>
                  <a:pt x="178646" y="1044625"/>
                  <a:pt x="179492" y="965455"/>
                  <a:pt x="180339" y="886284"/>
                </a:cubicBezTo>
                <a:cubicBezTo>
                  <a:pt x="181186" y="812896"/>
                  <a:pt x="182032" y="739507"/>
                  <a:pt x="182879" y="666119"/>
                </a:cubicBezTo>
                <a:cubicBezTo>
                  <a:pt x="183726" y="605959"/>
                  <a:pt x="184572" y="545798"/>
                  <a:pt x="185419" y="485638"/>
                </a:cubicBezTo>
                <a:cubicBezTo>
                  <a:pt x="186266" y="444990"/>
                  <a:pt x="187112" y="404341"/>
                  <a:pt x="187959" y="363693"/>
                </a:cubicBezTo>
                <a:lnTo>
                  <a:pt x="190499" y="313682"/>
                </a:lnTo>
                <a:lnTo>
                  <a:pt x="193039" y="342089"/>
                </a:lnTo>
                <a:cubicBezTo>
                  <a:pt x="193886" y="377290"/>
                  <a:pt x="194732" y="412491"/>
                  <a:pt x="195579" y="447692"/>
                </a:cubicBezTo>
                <a:cubicBezTo>
                  <a:pt x="196426" y="505638"/>
                  <a:pt x="197272" y="563584"/>
                  <a:pt x="198119" y="621530"/>
                </a:cubicBezTo>
                <a:cubicBezTo>
                  <a:pt x="198966" y="696904"/>
                  <a:pt x="199812" y="772278"/>
                  <a:pt x="200659" y="847652"/>
                </a:cubicBezTo>
                <a:cubicBezTo>
                  <a:pt x="201506" y="933295"/>
                  <a:pt x="202352" y="1018939"/>
                  <a:pt x="203199" y="1104582"/>
                </a:cubicBezTo>
                <a:cubicBezTo>
                  <a:pt x="204046" y="1192176"/>
                  <a:pt x="204892" y="1279770"/>
                  <a:pt x="205739" y="1367364"/>
                </a:cubicBezTo>
                <a:cubicBezTo>
                  <a:pt x="206586" y="1448242"/>
                  <a:pt x="207432" y="1529121"/>
                  <a:pt x="208279" y="1609999"/>
                </a:cubicBezTo>
                <a:cubicBezTo>
                  <a:pt x="209126" y="1676009"/>
                  <a:pt x="209972" y="1742019"/>
                  <a:pt x="210819" y="1808029"/>
                </a:cubicBezTo>
                <a:cubicBezTo>
                  <a:pt x="211666" y="1852356"/>
                  <a:pt x="212512" y="1896682"/>
                  <a:pt x="213359" y="1941009"/>
                </a:cubicBezTo>
                <a:lnTo>
                  <a:pt x="215899" y="1994622"/>
                </a:lnTo>
                <a:lnTo>
                  <a:pt x="218439" y="1962214"/>
                </a:lnTo>
                <a:cubicBezTo>
                  <a:pt x="219286" y="1923337"/>
                  <a:pt x="220132" y="1884461"/>
                  <a:pt x="220979" y="1845584"/>
                </a:cubicBezTo>
                <a:cubicBezTo>
                  <a:pt x="221826" y="1782037"/>
                  <a:pt x="222672" y="1718490"/>
                  <a:pt x="223519" y="1654943"/>
                </a:cubicBezTo>
                <a:cubicBezTo>
                  <a:pt x="224366" y="1572637"/>
                  <a:pt x="225212" y="1490331"/>
                  <a:pt x="226059" y="1408025"/>
                </a:cubicBezTo>
                <a:lnTo>
                  <a:pt x="228600" y="1128434"/>
                </a:lnTo>
                <a:cubicBezTo>
                  <a:pt x="229446" y="1033416"/>
                  <a:pt x="230293" y="938397"/>
                  <a:pt x="231139" y="843379"/>
                </a:cubicBezTo>
                <a:cubicBezTo>
                  <a:pt x="231986" y="755924"/>
                  <a:pt x="232832" y="668469"/>
                  <a:pt x="233679" y="581014"/>
                </a:cubicBezTo>
                <a:cubicBezTo>
                  <a:pt x="234526" y="509891"/>
                  <a:pt x="235372" y="438767"/>
                  <a:pt x="236219" y="367644"/>
                </a:cubicBezTo>
                <a:lnTo>
                  <a:pt x="238760" y="225078"/>
                </a:lnTo>
                <a:lnTo>
                  <a:pt x="241300" y="168398"/>
                </a:lnTo>
                <a:lnTo>
                  <a:pt x="243839" y="204361"/>
                </a:lnTo>
                <a:lnTo>
                  <a:pt x="246380" y="330619"/>
                </a:lnTo>
                <a:cubicBezTo>
                  <a:pt x="247227" y="399025"/>
                  <a:pt x="248073" y="467430"/>
                  <a:pt x="248920" y="535836"/>
                </a:cubicBezTo>
                <a:cubicBezTo>
                  <a:pt x="249767" y="624126"/>
                  <a:pt x="250613" y="712416"/>
                  <a:pt x="251460" y="800706"/>
                </a:cubicBezTo>
                <a:cubicBezTo>
                  <a:pt x="252307" y="900394"/>
                  <a:pt x="253153" y="1000081"/>
                  <a:pt x="254000" y="1099769"/>
                </a:cubicBezTo>
                <a:cubicBezTo>
                  <a:pt x="254847" y="1201137"/>
                  <a:pt x="255693" y="1302504"/>
                  <a:pt x="256540" y="1403872"/>
                </a:cubicBezTo>
                <a:cubicBezTo>
                  <a:pt x="257387" y="1496923"/>
                  <a:pt x="258233" y="1589975"/>
                  <a:pt x="259080" y="1683026"/>
                </a:cubicBezTo>
                <a:cubicBezTo>
                  <a:pt x="259927" y="1758475"/>
                  <a:pt x="260773" y="1833923"/>
                  <a:pt x="261620" y="1909372"/>
                </a:cubicBezTo>
                <a:cubicBezTo>
                  <a:pt x="262467" y="1959573"/>
                  <a:pt x="263313" y="2009773"/>
                  <a:pt x="264160" y="2059974"/>
                </a:cubicBezTo>
                <a:lnTo>
                  <a:pt x="266700" y="2119153"/>
                </a:lnTo>
                <a:lnTo>
                  <a:pt x="269240" y="2080114"/>
                </a:lnTo>
                <a:cubicBezTo>
                  <a:pt x="270087" y="2035315"/>
                  <a:pt x="270933" y="1990515"/>
                  <a:pt x="271780" y="1945716"/>
                </a:cubicBezTo>
                <a:cubicBezTo>
                  <a:pt x="272627" y="1873238"/>
                  <a:pt x="273473" y="1800761"/>
                  <a:pt x="274320" y="1728283"/>
                </a:cubicBezTo>
                <a:cubicBezTo>
                  <a:pt x="275167" y="1635014"/>
                  <a:pt x="276013" y="1541745"/>
                  <a:pt x="276860" y="1448476"/>
                </a:cubicBezTo>
                <a:cubicBezTo>
                  <a:pt x="277707" y="1343422"/>
                  <a:pt x="278553" y="1238369"/>
                  <a:pt x="279400" y="1133315"/>
                </a:cubicBezTo>
                <a:cubicBezTo>
                  <a:pt x="280247" y="1026733"/>
                  <a:pt x="281093" y="920151"/>
                  <a:pt x="281940" y="813569"/>
                </a:cubicBezTo>
                <a:cubicBezTo>
                  <a:pt x="282787" y="715955"/>
                  <a:pt x="283633" y="618342"/>
                  <a:pt x="284480" y="520728"/>
                </a:cubicBezTo>
                <a:cubicBezTo>
                  <a:pt x="285327" y="441784"/>
                  <a:pt x="286173" y="362840"/>
                  <a:pt x="287020" y="283896"/>
                </a:cubicBezTo>
                <a:cubicBezTo>
                  <a:pt x="287867" y="231558"/>
                  <a:pt x="288713" y="179221"/>
                  <a:pt x="289560" y="126883"/>
                </a:cubicBezTo>
                <a:lnTo>
                  <a:pt x="292100" y="65803"/>
                </a:lnTo>
                <a:lnTo>
                  <a:pt x="294640" y="107420"/>
                </a:lnTo>
                <a:cubicBezTo>
                  <a:pt x="295487" y="154414"/>
                  <a:pt x="296333" y="201409"/>
                  <a:pt x="297180" y="248403"/>
                </a:cubicBezTo>
                <a:cubicBezTo>
                  <a:pt x="298027" y="324130"/>
                  <a:pt x="298873" y="399858"/>
                  <a:pt x="299720" y="475585"/>
                </a:cubicBezTo>
                <a:cubicBezTo>
                  <a:pt x="300567" y="572787"/>
                  <a:pt x="301413" y="669989"/>
                  <a:pt x="302260" y="767191"/>
                </a:cubicBezTo>
                <a:cubicBezTo>
                  <a:pt x="303107" y="876440"/>
                  <a:pt x="303953" y="985689"/>
                  <a:pt x="304800" y="1094938"/>
                </a:cubicBezTo>
                <a:cubicBezTo>
                  <a:pt x="305647" y="1205555"/>
                  <a:pt x="306493" y="1316173"/>
                  <a:pt x="307340" y="1426790"/>
                </a:cubicBezTo>
                <a:cubicBezTo>
                  <a:pt x="308187" y="1527893"/>
                  <a:pt x="309033" y="1628997"/>
                  <a:pt x="309880" y="1730100"/>
                </a:cubicBezTo>
                <a:cubicBezTo>
                  <a:pt x="310727" y="1811680"/>
                  <a:pt x="311573" y="1893259"/>
                  <a:pt x="312420" y="1974839"/>
                </a:cubicBezTo>
                <a:cubicBezTo>
                  <a:pt x="313267" y="2028752"/>
                  <a:pt x="314113" y="2082666"/>
                  <a:pt x="314960" y="2136579"/>
                </a:cubicBezTo>
                <a:cubicBezTo>
                  <a:pt x="315807" y="2157366"/>
                  <a:pt x="316653" y="2178154"/>
                  <a:pt x="317500" y="2198941"/>
                </a:cubicBezTo>
                <a:lnTo>
                  <a:pt x="320040" y="2155259"/>
                </a:lnTo>
                <a:cubicBezTo>
                  <a:pt x="320887" y="2106603"/>
                  <a:pt x="321733" y="2057946"/>
                  <a:pt x="322580" y="2009290"/>
                </a:cubicBezTo>
                <a:cubicBezTo>
                  <a:pt x="323427" y="1931158"/>
                  <a:pt x="324273" y="1853025"/>
                  <a:pt x="325120" y="1774893"/>
                </a:cubicBezTo>
                <a:cubicBezTo>
                  <a:pt x="325967" y="1674833"/>
                  <a:pt x="326813" y="1574772"/>
                  <a:pt x="327660" y="1474712"/>
                </a:cubicBezTo>
                <a:cubicBezTo>
                  <a:pt x="328507" y="1362466"/>
                  <a:pt x="329353" y="1250221"/>
                  <a:pt x="330200" y="1137975"/>
                </a:cubicBezTo>
                <a:cubicBezTo>
                  <a:pt x="331047" y="1024530"/>
                  <a:pt x="331893" y="911084"/>
                  <a:pt x="332740" y="797639"/>
                </a:cubicBezTo>
                <a:cubicBezTo>
                  <a:pt x="333587" y="694142"/>
                  <a:pt x="334433" y="590646"/>
                  <a:pt x="335280" y="487149"/>
                </a:cubicBezTo>
                <a:cubicBezTo>
                  <a:pt x="336127" y="403812"/>
                  <a:pt x="336973" y="320474"/>
                  <a:pt x="337820" y="237137"/>
                </a:cubicBezTo>
                <a:cubicBezTo>
                  <a:pt x="338667" y="182221"/>
                  <a:pt x="339513" y="127304"/>
                  <a:pt x="340360" y="72388"/>
                </a:cubicBezTo>
                <a:lnTo>
                  <a:pt x="342900" y="9374"/>
                </a:lnTo>
                <a:lnTo>
                  <a:pt x="345440" y="54600"/>
                </a:lnTo>
                <a:cubicBezTo>
                  <a:pt x="346287" y="104378"/>
                  <a:pt x="347133" y="154156"/>
                  <a:pt x="347980" y="203934"/>
                </a:cubicBezTo>
                <a:cubicBezTo>
                  <a:pt x="348827" y="283616"/>
                  <a:pt x="349673" y="363297"/>
                  <a:pt x="350520" y="442979"/>
                </a:cubicBezTo>
                <a:cubicBezTo>
                  <a:pt x="351367" y="544811"/>
                  <a:pt x="352213" y="646644"/>
                  <a:pt x="353060" y="748476"/>
                </a:cubicBezTo>
                <a:cubicBezTo>
                  <a:pt x="353907" y="862506"/>
                  <a:pt x="354753" y="976537"/>
                  <a:pt x="355600" y="1090567"/>
                </a:cubicBezTo>
                <a:cubicBezTo>
                  <a:pt x="356447" y="1205622"/>
                  <a:pt x="357293" y="1320678"/>
                  <a:pt x="358140" y="1435733"/>
                </a:cubicBezTo>
                <a:cubicBezTo>
                  <a:pt x="358987" y="1540519"/>
                  <a:pt x="359833" y="1645304"/>
                  <a:pt x="360680" y="1750090"/>
                </a:cubicBezTo>
                <a:cubicBezTo>
                  <a:pt x="361527" y="1834302"/>
                  <a:pt x="362373" y="1918513"/>
                  <a:pt x="363220" y="2002725"/>
                </a:cubicBezTo>
                <a:cubicBezTo>
                  <a:pt x="364067" y="2058069"/>
                  <a:pt x="364913" y="2113413"/>
                  <a:pt x="365760" y="2168757"/>
                </a:cubicBezTo>
                <a:lnTo>
                  <a:pt x="368300" y="2231789"/>
                </a:lnTo>
                <a:lnTo>
                  <a:pt x="370840" y="2185538"/>
                </a:lnTo>
                <a:cubicBezTo>
                  <a:pt x="371687" y="2135179"/>
                  <a:pt x="372533" y="2084820"/>
                  <a:pt x="373380" y="2034461"/>
                </a:cubicBezTo>
                <a:cubicBezTo>
                  <a:pt x="374227" y="1954084"/>
                  <a:pt x="375073" y="1873707"/>
                  <a:pt x="375920" y="1793330"/>
                </a:cubicBezTo>
                <a:cubicBezTo>
                  <a:pt x="376767" y="1690810"/>
                  <a:pt x="377613" y="1588290"/>
                  <a:pt x="378460" y="1485770"/>
                </a:cubicBezTo>
                <a:cubicBezTo>
                  <a:pt x="379307" y="1371162"/>
                  <a:pt x="380153" y="1256553"/>
                  <a:pt x="381000" y="1141945"/>
                </a:cubicBezTo>
                <a:cubicBezTo>
                  <a:pt x="381847" y="1026491"/>
                  <a:pt x="382693" y="911037"/>
                  <a:pt x="383540" y="795583"/>
                </a:cubicBezTo>
                <a:cubicBezTo>
                  <a:pt x="384387" y="690607"/>
                  <a:pt x="385233" y="585630"/>
                  <a:pt x="386080" y="480654"/>
                </a:cubicBezTo>
                <a:cubicBezTo>
                  <a:pt x="386927" y="396444"/>
                  <a:pt x="387773" y="312235"/>
                  <a:pt x="388620" y="228025"/>
                </a:cubicBezTo>
                <a:cubicBezTo>
                  <a:pt x="389467" y="172824"/>
                  <a:pt x="390313" y="117622"/>
                  <a:pt x="391160" y="62421"/>
                </a:cubicBezTo>
                <a:lnTo>
                  <a:pt x="393700" y="0"/>
                </a:lnTo>
                <a:lnTo>
                  <a:pt x="396240" y="46764"/>
                </a:lnTo>
                <a:cubicBezTo>
                  <a:pt x="397087" y="97171"/>
                  <a:pt x="397933" y="147577"/>
                  <a:pt x="398780" y="197984"/>
                </a:cubicBezTo>
                <a:cubicBezTo>
                  <a:pt x="399627" y="278215"/>
                  <a:pt x="400473" y="358447"/>
                  <a:pt x="401320" y="438678"/>
                </a:cubicBezTo>
                <a:cubicBezTo>
                  <a:pt x="402167" y="540820"/>
                  <a:pt x="403013" y="642961"/>
                  <a:pt x="403860" y="745103"/>
                </a:cubicBezTo>
                <a:cubicBezTo>
                  <a:pt x="404707" y="859103"/>
                  <a:pt x="405553" y="973104"/>
                  <a:pt x="406400" y="1087104"/>
                </a:cubicBezTo>
                <a:cubicBezTo>
                  <a:pt x="407247" y="1201768"/>
                  <a:pt x="408093" y="1316431"/>
                  <a:pt x="408940" y="1431095"/>
                </a:cubicBezTo>
                <a:cubicBezTo>
                  <a:pt x="409787" y="1535187"/>
                  <a:pt x="410633" y="1639278"/>
                  <a:pt x="411480" y="1743370"/>
                </a:cubicBezTo>
                <a:cubicBezTo>
                  <a:pt x="412327" y="1826720"/>
                  <a:pt x="413173" y="1910069"/>
                  <a:pt x="414020" y="1993419"/>
                </a:cubicBezTo>
                <a:cubicBezTo>
                  <a:pt x="414867" y="2047920"/>
                  <a:pt x="415713" y="2102421"/>
                  <a:pt x="416560" y="2156922"/>
                </a:cubicBezTo>
                <a:lnTo>
                  <a:pt x="419100" y="2218119"/>
                </a:lnTo>
                <a:lnTo>
                  <a:pt x="421640" y="2171341"/>
                </a:lnTo>
                <a:cubicBezTo>
                  <a:pt x="422487" y="2121405"/>
                  <a:pt x="423333" y="2071468"/>
                  <a:pt x="424180" y="2021532"/>
                </a:cubicBezTo>
                <a:cubicBezTo>
                  <a:pt x="425027" y="1942263"/>
                  <a:pt x="425873" y="1862995"/>
                  <a:pt x="426720" y="1783726"/>
                </a:cubicBezTo>
                <a:cubicBezTo>
                  <a:pt x="427567" y="1682997"/>
                  <a:pt x="428413" y="1582268"/>
                  <a:pt x="429260" y="1481539"/>
                </a:cubicBezTo>
                <a:cubicBezTo>
                  <a:pt x="430107" y="1369295"/>
                  <a:pt x="430953" y="1257051"/>
                  <a:pt x="431800" y="1144807"/>
                </a:cubicBezTo>
                <a:cubicBezTo>
                  <a:pt x="432647" y="1032083"/>
                  <a:pt x="433493" y="919359"/>
                  <a:pt x="434340" y="806635"/>
                </a:cubicBezTo>
                <a:cubicBezTo>
                  <a:pt x="435187" y="704467"/>
                  <a:pt x="436033" y="602298"/>
                  <a:pt x="436880" y="500130"/>
                </a:cubicBezTo>
                <a:cubicBezTo>
                  <a:pt x="437727" y="418467"/>
                  <a:pt x="438573" y="336805"/>
                  <a:pt x="439420" y="255142"/>
                </a:cubicBezTo>
                <a:cubicBezTo>
                  <a:pt x="440267" y="201878"/>
                  <a:pt x="441113" y="148615"/>
                  <a:pt x="441960" y="95351"/>
                </a:cubicBezTo>
                <a:lnTo>
                  <a:pt x="444500" y="35968"/>
                </a:lnTo>
                <a:lnTo>
                  <a:pt x="447040" y="82282"/>
                </a:lnTo>
                <a:cubicBezTo>
                  <a:pt x="447887" y="131252"/>
                  <a:pt x="448733" y="180221"/>
                  <a:pt x="449580" y="229191"/>
                </a:cubicBezTo>
                <a:cubicBezTo>
                  <a:pt x="450427" y="306715"/>
                  <a:pt x="451273" y="384238"/>
                  <a:pt x="452120" y="461762"/>
                </a:cubicBezTo>
                <a:cubicBezTo>
                  <a:pt x="452967" y="560091"/>
                  <a:pt x="453813" y="658420"/>
                  <a:pt x="454660" y="756749"/>
                </a:cubicBezTo>
                <a:cubicBezTo>
                  <a:pt x="455507" y="866141"/>
                  <a:pt x="456353" y="975534"/>
                  <a:pt x="457200" y="1084926"/>
                </a:cubicBezTo>
                <a:cubicBezTo>
                  <a:pt x="458047" y="1194615"/>
                  <a:pt x="458893" y="1304304"/>
                  <a:pt x="459740" y="1413993"/>
                </a:cubicBezTo>
                <a:cubicBezTo>
                  <a:pt x="460587" y="1513251"/>
                  <a:pt x="461433" y="1612508"/>
                  <a:pt x="462280" y="1711766"/>
                </a:cubicBezTo>
                <a:cubicBezTo>
                  <a:pt x="463127" y="1790956"/>
                  <a:pt x="463973" y="1870147"/>
                  <a:pt x="464820" y="1949337"/>
                </a:cubicBezTo>
                <a:cubicBezTo>
                  <a:pt x="465667" y="2000855"/>
                  <a:pt x="466513" y="2052372"/>
                  <a:pt x="467360" y="2103890"/>
                </a:cubicBezTo>
                <a:lnTo>
                  <a:pt x="469900" y="2160901"/>
                </a:lnTo>
                <a:lnTo>
                  <a:pt x="472440" y="2115504"/>
                </a:lnTo>
                <a:cubicBezTo>
                  <a:pt x="473287" y="2067969"/>
                  <a:pt x="474133" y="2020434"/>
                  <a:pt x="474980" y="1972899"/>
                </a:cubicBezTo>
                <a:cubicBezTo>
                  <a:pt x="475827" y="1897856"/>
                  <a:pt x="476673" y="1822814"/>
                  <a:pt x="477520" y="1747771"/>
                </a:cubicBezTo>
                <a:lnTo>
                  <a:pt x="480061" y="1462771"/>
                </a:lnTo>
                <a:cubicBezTo>
                  <a:pt x="480907" y="1357258"/>
                  <a:pt x="481754" y="1251745"/>
                  <a:pt x="482600" y="1146232"/>
                </a:cubicBezTo>
                <a:cubicBezTo>
                  <a:pt x="483447" y="1040603"/>
                  <a:pt x="484293" y="934974"/>
                  <a:pt x="485140" y="829345"/>
                </a:cubicBezTo>
                <a:cubicBezTo>
                  <a:pt x="485987" y="733921"/>
                  <a:pt x="486833" y="638498"/>
                  <a:pt x="487680" y="543074"/>
                </a:cubicBezTo>
                <a:cubicBezTo>
                  <a:pt x="488527" y="467089"/>
                  <a:pt x="489373" y="391104"/>
                  <a:pt x="490220" y="315119"/>
                </a:cubicBezTo>
                <a:lnTo>
                  <a:pt x="492761" y="167225"/>
                </a:lnTo>
                <a:lnTo>
                  <a:pt x="495300" y="113105"/>
                </a:lnTo>
                <a:lnTo>
                  <a:pt x="497840" y="157165"/>
                </a:lnTo>
                <a:lnTo>
                  <a:pt x="500381" y="294162"/>
                </a:lnTo>
                <a:cubicBezTo>
                  <a:pt x="501228" y="366043"/>
                  <a:pt x="502074" y="437923"/>
                  <a:pt x="502921" y="509804"/>
                </a:cubicBezTo>
                <a:cubicBezTo>
                  <a:pt x="503768" y="600618"/>
                  <a:pt x="504614" y="691432"/>
                  <a:pt x="505461" y="782246"/>
                </a:cubicBezTo>
                <a:cubicBezTo>
                  <a:pt x="506307" y="882933"/>
                  <a:pt x="507154" y="983619"/>
                  <a:pt x="508000" y="1084306"/>
                </a:cubicBezTo>
                <a:cubicBezTo>
                  <a:pt x="508847" y="1184932"/>
                  <a:pt x="509693" y="1285558"/>
                  <a:pt x="510540" y="1386184"/>
                </a:cubicBezTo>
                <a:lnTo>
                  <a:pt x="513081" y="1658411"/>
                </a:lnTo>
                <a:cubicBezTo>
                  <a:pt x="513928" y="1730521"/>
                  <a:pt x="514774" y="1802630"/>
                  <a:pt x="515621" y="1874740"/>
                </a:cubicBezTo>
                <a:cubicBezTo>
                  <a:pt x="516468" y="1921386"/>
                  <a:pt x="517314" y="1968032"/>
                  <a:pt x="518161" y="2014678"/>
                </a:cubicBezTo>
                <a:lnTo>
                  <a:pt x="520701" y="2065436"/>
                </a:lnTo>
                <a:lnTo>
                  <a:pt x="523241" y="2023097"/>
                </a:lnTo>
                <a:cubicBezTo>
                  <a:pt x="524088" y="1979696"/>
                  <a:pt x="524934" y="1936294"/>
                  <a:pt x="525781" y="1892893"/>
                </a:cubicBezTo>
                <a:cubicBezTo>
                  <a:pt x="526628" y="1824792"/>
                  <a:pt x="527474" y="1756690"/>
                  <a:pt x="528321" y="1688589"/>
                </a:cubicBezTo>
                <a:cubicBezTo>
                  <a:pt x="529168" y="1602736"/>
                  <a:pt x="530014" y="1516884"/>
                  <a:pt x="530861" y="1431031"/>
                </a:cubicBezTo>
                <a:cubicBezTo>
                  <a:pt x="531708" y="1336024"/>
                  <a:pt x="532554" y="1241018"/>
                  <a:pt x="533401" y="1146011"/>
                </a:cubicBezTo>
                <a:cubicBezTo>
                  <a:pt x="534248" y="1051236"/>
                  <a:pt x="535094" y="956462"/>
                  <a:pt x="535941" y="861687"/>
                </a:cubicBezTo>
                <a:cubicBezTo>
                  <a:pt x="536788" y="776385"/>
                  <a:pt x="537634" y="691083"/>
                  <a:pt x="538481" y="605781"/>
                </a:cubicBezTo>
                <a:cubicBezTo>
                  <a:pt x="539328" y="538147"/>
                  <a:pt x="540174" y="470513"/>
                  <a:pt x="541021" y="402879"/>
                </a:cubicBezTo>
                <a:cubicBezTo>
                  <a:pt x="541868" y="359270"/>
                  <a:pt x="542714" y="315662"/>
                  <a:pt x="543561" y="272053"/>
                </a:cubicBezTo>
                <a:lnTo>
                  <a:pt x="546101" y="225072"/>
                </a:lnTo>
                <a:lnTo>
                  <a:pt x="548641" y="265346"/>
                </a:lnTo>
                <a:cubicBezTo>
                  <a:pt x="549488" y="306132"/>
                  <a:pt x="550334" y="346919"/>
                  <a:pt x="551181" y="387705"/>
                </a:cubicBezTo>
                <a:cubicBezTo>
                  <a:pt x="552028" y="451481"/>
                  <a:pt x="552874" y="515256"/>
                  <a:pt x="553721" y="579032"/>
                </a:cubicBezTo>
                <a:cubicBezTo>
                  <a:pt x="554568" y="659240"/>
                  <a:pt x="555414" y="739448"/>
                  <a:pt x="556261" y="819656"/>
                </a:cubicBezTo>
                <a:cubicBezTo>
                  <a:pt x="557108" y="908232"/>
                  <a:pt x="557954" y="996807"/>
                  <a:pt x="558801" y="1085383"/>
                </a:cubicBezTo>
                <a:cubicBezTo>
                  <a:pt x="559648" y="1173564"/>
                  <a:pt x="560494" y="1261746"/>
                  <a:pt x="561341" y="1349927"/>
                </a:cubicBezTo>
                <a:cubicBezTo>
                  <a:pt x="562188" y="1429125"/>
                  <a:pt x="563034" y="1508324"/>
                  <a:pt x="563881" y="1587522"/>
                </a:cubicBezTo>
                <a:cubicBezTo>
                  <a:pt x="564728" y="1650159"/>
                  <a:pt x="565574" y="1712797"/>
                  <a:pt x="566421" y="1775434"/>
                </a:cubicBezTo>
                <a:cubicBezTo>
                  <a:pt x="567268" y="1815672"/>
                  <a:pt x="568114" y="1855910"/>
                  <a:pt x="568961" y="1896148"/>
                </a:cubicBezTo>
                <a:lnTo>
                  <a:pt x="571501" y="1938994"/>
                </a:lnTo>
                <a:lnTo>
                  <a:pt x="574041" y="1901088"/>
                </a:lnTo>
                <a:cubicBezTo>
                  <a:pt x="574888" y="1863219"/>
                  <a:pt x="575734" y="1825350"/>
                  <a:pt x="576581" y="1787481"/>
                </a:cubicBezTo>
                <a:cubicBezTo>
                  <a:pt x="577428" y="1728500"/>
                  <a:pt x="578274" y="1669520"/>
                  <a:pt x="579121" y="1610539"/>
                </a:cubicBezTo>
                <a:cubicBezTo>
                  <a:pt x="579968" y="1536559"/>
                  <a:pt x="580814" y="1462580"/>
                  <a:pt x="581661" y="1388600"/>
                </a:cubicBezTo>
                <a:cubicBezTo>
                  <a:pt x="582508" y="1307093"/>
                  <a:pt x="583354" y="1225586"/>
                  <a:pt x="584201" y="1144079"/>
                </a:cubicBezTo>
                <a:cubicBezTo>
                  <a:pt x="585048" y="1063120"/>
                  <a:pt x="585894" y="982160"/>
                  <a:pt x="586741" y="901201"/>
                </a:cubicBezTo>
                <a:cubicBezTo>
                  <a:pt x="587588" y="828665"/>
                  <a:pt x="588434" y="756129"/>
                  <a:pt x="589281" y="683593"/>
                </a:cubicBezTo>
                <a:cubicBezTo>
                  <a:pt x="590128" y="626389"/>
                  <a:pt x="590974" y="569184"/>
                  <a:pt x="591821" y="511980"/>
                </a:cubicBezTo>
                <a:cubicBezTo>
                  <a:pt x="592668" y="475390"/>
                  <a:pt x="593514" y="438799"/>
                  <a:pt x="594361" y="402209"/>
                </a:cubicBezTo>
                <a:lnTo>
                  <a:pt x="596901" y="363789"/>
                </a:lnTo>
                <a:lnTo>
                  <a:pt x="599441" y="399073"/>
                </a:lnTo>
                <a:cubicBezTo>
                  <a:pt x="600288" y="433773"/>
                  <a:pt x="601134" y="468472"/>
                  <a:pt x="601981" y="503172"/>
                </a:cubicBezTo>
                <a:cubicBezTo>
                  <a:pt x="602828" y="556972"/>
                  <a:pt x="603674" y="610772"/>
                  <a:pt x="604521" y="664572"/>
                </a:cubicBezTo>
                <a:cubicBezTo>
                  <a:pt x="605368" y="731845"/>
                  <a:pt x="606214" y="799119"/>
                  <a:pt x="607061" y="866392"/>
                </a:cubicBezTo>
                <a:cubicBezTo>
                  <a:pt x="607908" y="940311"/>
                  <a:pt x="608754" y="1014230"/>
                  <a:pt x="609601" y="1088149"/>
                </a:cubicBezTo>
                <a:cubicBezTo>
                  <a:pt x="610448" y="1161379"/>
                  <a:pt x="611294" y="1234608"/>
                  <a:pt x="612141" y="1307838"/>
                </a:cubicBezTo>
                <a:cubicBezTo>
                  <a:pt x="612988" y="1373265"/>
                  <a:pt x="613834" y="1438691"/>
                  <a:pt x="614681" y="1504118"/>
                </a:cubicBezTo>
                <a:cubicBezTo>
                  <a:pt x="615528" y="1555542"/>
                  <a:pt x="616374" y="1606967"/>
                  <a:pt x="617221" y="1658391"/>
                </a:cubicBezTo>
                <a:cubicBezTo>
                  <a:pt x="618068" y="1691116"/>
                  <a:pt x="618914" y="1723840"/>
                  <a:pt x="619761" y="1756565"/>
                </a:cubicBezTo>
                <a:lnTo>
                  <a:pt x="622301" y="1790339"/>
                </a:lnTo>
                <a:lnTo>
                  <a:pt x="624841" y="1757885"/>
                </a:lnTo>
                <a:cubicBezTo>
                  <a:pt x="625688" y="1726552"/>
                  <a:pt x="626534" y="1695219"/>
                  <a:pt x="627381" y="1663886"/>
                </a:cubicBezTo>
                <a:cubicBezTo>
                  <a:pt x="628228" y="1615567"/>
                  <a:pt x="629074" y="1567249"/>
                  <a:pt x="629921" y="1518930"/>
                </a:cubicBezTo>
                <a:cubicBezTo>
                  <a:pt x="630768" y="1458730"/>
                  <a:pt x="631614" y="1398531"/>
                  <a:pt x="632461" y="1338331"/>
                </a:cubicBezTo>
                <a:cubicBezTo>
                  <a:pt x="633308" y="1272394"/>
                  <a:pt x="634154" y="1206456"/>
                  <a:pt x="635001" y="1140519"/>
                </a:cubicBezTo>
                <a:cubicBezTo>
                  <a:pt x="635848" y="1075401"/>
                  <a:pt x="636694" y="1010282"/>
                  <a:pt x="637541" y="945164"/>
                </a:cubicBezTo>
                <a:cubicBezTo>
                  <a:pt x="638388" y="887179"/>
                  <a:pt x="639234" y="829194"/>
                  <a:pt x="640081" y="771209"/>
                </a:cubicBezTo>
                <a:cubicBezTo>
                  <a:pt x="640928" y="725819"/>
                  <a:pt x="641774" y="680428"/>
                  <a:pt x="642621" y="635038"/>
                </a:cubicBezTo>
                <a:cubicBezTo>
                  <a:pt x="643468" y="606335"/>
                  <a:pt x="644314" y="577631"/>
                  <a:pt x="645161" y="548928"/>
                </a:cubicBezTo>
                <a:lnTo>
                  <a:pt x="647701" y="519952"/>
                </a:lnTo>
                <a:lnTo>
                  <a:pt x="650241" y="549416"/>
                </a:lnTo>
                <a:cubicBezTo>
                  <a:pt x="651088" y="577239"/>
                  <a:pt x="651934" y="605061"/>
                  <a:pt x="652781" y="632884"/>
                </a:cubicBezTo>
                <a:cubicBezTo>
                  <a:pt x="653628" y="675510"/>
                  <a:pt x="654474" y="718136"/>
                  <a:pt x="655321" y="760762"/>
                </a:cubicBezTo>
                <a:cubicBezTo>
                  <a:pt x="656168" y="813635"/>
                  <a:pt x="657014" y="866507"/>
                  <a:pt x="657861" y="919380"/>
                </a:cubicBezTo>
                <a:cubicBezTo>
                  <a:pt x="658708" y="977068"/>
                  <a:pt x="659554" y="1034757"/>
                  <a:pt x="660401" y="1092445"/>
                </a:cubicBezTo>
                <a:cubicBezTo>
                  <a:pt x="661248" y="1149200"/>
                  <a:pt x="662094" y="1205955"/>
                  <a:pt x="662941" y="1262710"/>
                </a:cubicBezTo>
                <a:cubicBezTo>
                  <a:pt x="663788" y="1313039"/>
                  <a:pt x="664634" y="1363368"/>
                  <a:pt x="665481" y="1413697"/>
                </a:cubicBezTo>
                <a:cubicBezTo>
                  <a:pt x="666328" y="1452895"/>
                  <a:pt x="667174" y="1492092"/>
                  <a:pt x="668021" y="1531290"/>
                </a:cubicBezTo>
                <a:cubicBezTo>
                  <a:pt x="668868" y="1555879"/>
                  <a:pt x="669714" y="1580468"/>
                  <a:pt x="670561" y="1605057"/>
                </a:cubicBezTo>
                <a:lnTo>
                  <a:pt x="673101" y="1629160"/>
                </a:lnTo>
                <a:lnTo>
                  <a:pt x="675641" y="1602796"/>
                </a:lnTo>
                <a:cubicBezTo>
                  <a:pt x="676488" y="1578571"/>
                  <a:pt x="677334" y="1554346"/>
                  <a:pt x="678181" y="1530121"/>
                </a:cubicBezTo>
                <a:cubicBezTo>
                  <a:pt x="679028" y="1493310"/>
                  <a:pt x="679874" y="1456498"/>
                  <a:pt x="680721" y="1419687"/>
                </a:cubicBezTo>
                <a:cubicBezTo>
                  <a:pt x="681568" y="1374280"/>
                  <a:pt x="682414" y="1328874"/>
                  <a:pt x="683261" y="1283467"/>
                </a:cubicBezTo>
                <a:cubicBezTo>
                  <a:pt x="684108" y="1234166"/>
                  <a:pt x="684954" y="1184864"/>
                  <a:pt x="685801" y="1135563"/>
                </a:cubicBezTo>
                <a:cubicBezTo>
                  <a:pt x="686648" y="1087294"/>
                  <a:pt x="687494" y="1039025"/>
                  <a:pt x="688341" y="990756"/>
                </a:cubicBezTo>
                <a:cubicBezTo>
                  <a:pt x="689188" y="948179"/>
                  <a:pt x="690034" y="905602"/>
                  <a:pt x="690881" y="863025"/>
                </a:cubicBezTo>
                <a:cubicBezTo>
                  <a:pt x="691728" y="830083"/>
                  <a:pt x="692574" y="797140"/>
                  <a:pt x="693421" y="764198"/>
                </a:cubicBezTo>
                <a:lnTo>
                  <a:pt x="695961" y="702864"/>
                </a:lnTo>
                <a:lnTo>
                  <a:pt x="698501" y="683635"/>
                </a:lnTo>
                <a:lnTo>
                  <a:pt x="701041" y="706836"/>
                </a:lnTo>
                <a:lnTo>
                  <a:pt x="703581" y="768622"/>
                </a:lnTo>
                <a:cubicBezTo>
                  <a:pt x="704428" y="799585"/>
                  <a:pt x="705274" y="830549"/>
                  <a:pt x="706121" y="861512"/>
                </a:cubicBezTo>
                <a:cubicBezTo>
                  <a:pt x="706968" y="899428"/>
                  <a:pt x="707814" y="937343"/>
                  <a:pt x="708661" y="975259"/>
                </a:cubicBezTo>
                <a:cubicBezTo>
                  <a:pt x="709508" y="1016163"/>
                  <a:pt x="710354" y="1057066"/>
                  <a:pt x="711201" y="1097970"/>
                </a:cubicBezTo>
                <a:cubicBezTo>
                  <a:pt x="712048" y="1137759"/>
                  <a:pt x="712894" y="1177549"/>
                  <a:pt x="713741" y="1217338"/>
                </a:cubicBezTo>
                <a:cubicBezTo>
                  <a:pt x="714588" y="1252186"/>
                  <a:pt x="715434" y="1287033"/>
                  <a:pt x="716281" y="1321881"/>
                </a:cubicBezTo>
                <a:cubicBezTo>
                  <a:pt x="717128" y="1348599"/>
                  <a:pt x="717974" y="1375318"/>
                  <a:pt x="718821" y="1402036"/>
                </a:cubicBezTo>
                <a:lnTo>
                  <a:pt x="721361" y="1451037"/>
                </a:lnTo>
                <a:lnTo>
                  <a:pt x="723901" y="1465464"/>
                </a:lnTo>
                <a:lnTo>
                  <a:pt x="726441" y="1445442"/>
                </a:lnTo>
                <a:lnTo>
                  <a:pt x="728981" y="1394479"/>
                </a:lnTo>
                <a:cubicBezTo>
                  <a:pt x="729828" y="1369310"/>
                  <a:pt x="730674" y="1344140"/>
                  <a:pt x="731521" y="1318971"/>
                </a:cubicBezTo>
                <a:cubicBezTo>
                  <a:pt x="732368" y="1288459"/>
                  <a:pt x="733214" y="1257948"/>
                  <a:pt x="734061" y="1227436"/>
                </a:cubicBezTo>
                <a:cubicBezTo>
                  <a:pt x="734908" y="1194816"/>
                  <a:pt x="735754" y="1162195"/>
                  <a:pt x="736601" y="1129575"/>
                </a:cubicBezTo>
                <a:cubicBezTo>
                  <a:pt x="737448" y="1098133"/>
                  <a:pt x="738294" y="1066690"/>
                  <a:pt x="739141" y="1035248"/>
                </a:cubicBezTo>
                <a:cubicBezTo>
                  <a:pt x="739988" y="1007994"/>
                  <a:pt x="740834" y="980740"/>
                  <a:pt x="741681" y="953486"/>
                </a:cubicBezTo>
                <a:lnTo>
                  <a:pt x="744222" y="891630"/>
                </a:lnTo>
                <a:lnTo>
                  <a:pt x="746761" y="854680"/>
                </a:lnTo>
                <a:lnTo>
                  <a:pt x="749301" y="844911"/>
                </a:lnTo>
                <a:lnTo>
                  <a:pt x="751841" y="861784"/>
                </a:lnTo>
                <a:lnTo>
                  <a:pt x="754381" y="902146"/>
                </a:lnTo>
                <a:lnTo>
                  <a:pt x="756922" y="960686"/>
                </a:lnTo>
                <a:cubicBezTo>
                  <a:pt x="757768" y="983987"/>
                  <a:pt x="758615" y="1007289"/>
                  <a:pt x="759461" y="1030590"/>
                </a:cubicBezTo>
                <a:cubicBezTo>
                  <a:pt x="760308" y="1055161"/>
                  <a:pt x="761154" y="1079733"/>
                  <a:pt x="762001" y="1104304"/>
                </a:cubicBez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cubicBezTo>
                  <a:pt x="966046" y="1106534"/>
                  <a:pt x="966892" y="1085730"/>
                  <a:pt x="967739" y="1064927"/>
                </a:cubicBezTo>
                <a:lnTo>
                  <a:pt x="970279" y="1006066"/>
                </a:lnTo>
                <a:lnTo>
                  <a:pt x="972819" y="956755"/>
                </a:lnTo>
                <a:lnTo>
                  <a:pt x="975359" y="922156"/>
                </a:lnTo>
                <a:lnTo>
                  <a:pt x="977899" y="906046"/>
                </a:lnTo>
                <a:lnTo>
                  <a:pt x="980439" y="910403"/>
                </a:lnTo>
                <a:lnTo>
                  <a:pt x="982979" y="935171"/>
                </a:lnTo>
                <a:lnTo>
                  <a:pt x="985519" y="978232"/>
                </a:lnTo>
                <a:lnTo>
                  <a:pt x="988059" y="1035587"/>
                </a:lnTo>
                <a:cubicBezTo>
                  <a:pt x="988906" y="1057635"/>
                  <a:pt x="989752" y="1079683"/>
                  <a:pt x="990599" y="1101731"/>
                </a:cubicBezTo>
                <a:cubicBezTo>
                  <a:pt x="991446" y="1124551"/>
                  <a:pt x="992292" y="1147372"/>
                  <a:pt x="993139" y="1170192"/>
                </a:cubicBezTo>
                <a:lnTo>
                  <a:pt x="995679" y="1234172"/>
                </a:lnTo>
                <a:lnTo>
                  <a:pt x="998219" y="1287234"/>
                </a:lnTo>
                <a:lnTo>
                  <a:pt x="1000759" y="1323956"/>
                </a:lnTo>
                <a:lnTo>
                  <a:pt x="1003299" y="1340491"/>
                </a:lnTo>
                <a:lnTo>
                  <a:pt x="1005839" y="1334977"/>
                </a:lnTo>
                <a:lnTo>
                  <a:pt x="1008379" y="1307739"/>
                </a:lnTo>
                <a:lnTo>
                  <a:pt x="1010919" y="1261283"/>
                </a:lnTo>
                <a:lnTo>
                  <a:pt x="1013459" y="1200057"/>
                </a:lnTo>
                <a:cubicBezTo>
                  <a:pt x="1014306" y="1176713"/>
                  <a:pt x="1015152" y="1153368"/>
                  <a:pt x="1015999" y="1130024"/>
                </a:cubicBezTo>
                <a:cubicBezTo>
                  <a:pt x="1016845" y="1106039"/>
                  <a:pt x="1017692" y="1082053"/>
                  <a:pt x="1018538" y="1058068"/>
                </a:cubicBezTo>
                <a:lnTo>
                  <a:pt x="1021078" y="991313"/>
                </a:lnTo>
                <a:lnTo>
                  <a:pt x="1023618" y="936402"/>
                </a:lnTo>
                <a:lnTo>
                  <a:pt x="1026158" y="898833"/>
                </a:lnTo>
                <a:lnTo>
                  <a:pt x="1028698" y="882399"/>
                </a:lnTo>
                <a:lnTo>
                  <a:pt x="1031238" y="888802"/>
                </a:lnTo>
                <a:lnTo>
                  <a:pt x="1033778" y="917473"/>
                </a:lnTo>
                <a:lnTo>
                  <a:pt x="1036318" y="965626"/>
                </a:lnTo>
                <a:lnTo>
                  <a:pt x="1038858" y="1028533"/>
                </a:lnTo>
                <a:cubicBezTo>
                  <a:pt x="1039705" y="1052352"/>
                  <a:pt x="1040551" y="1076172"/>
                  <a:pt x="1041398" y="1099991"/>
                </a:cubicBezTo>
                <a:cubicBezTo>
                  <a:pt x="1042245" y="1124309"/>
                  <a:pt x="1043091" y="1148627"/>
                  <a:pt x="1043938" y="1172945"/>
                </a:cubicBezTo>
                <a:cubicBezTo>
                  <a:pt x="1044785" y="1195361"/>
                  <a:pt x="1045631" y="1217777"/>
                  <a:pt x="1046478" y="1240193"/>
                </a:cubicBezTo>
                <a:lnTo>
                  <a:pt x="1049018" y="1295104"/>
                </a:lnTo>
                <a:lnTo>
                  <a:pt x="1051558" y="1332283"/>
                </a:lnTo>
                <a:lnTo>
                  <a:pt x="1054098" y="1348106"/>
                </a:lnTo>
                <a:lnTo>
                  <a:pt x="1056638" y="1341079"/>
                </a:lnTo>
                <a:lnTo>
                  <a:pt x="1059178" y="1311979"/>
                </a:lnTo>
                <a:lnTo>
                  <a:pt x="1061718" y="1263767"/>
                </a:lnTo>
                <a:lnTo>
                  <a:pt x="1064258" y="1201287"/>
                </a:lnTo>
                <a:cubicBezTo>
                  <a:pt x="1065105" y="1177781"/>
                  <a:pt x="1065951" y="1154276"/>
                  <a:pt x="1066798" y="1130770"/>
                </a:cubicBezTo>
                <a:cubicBezTo>
                  <a:pt x="1067645" y="1106916"/>
                  <a:pt x="1068491" y="1083063"/>
                  <a:pt x="1069338" y="1059209"/>
                </a:cubicBezTo>
                <a:cubicBezTo>
                  <a:pt x="1070185" y="1037357"/>
                  <a:pt x="1071031" y="1015504"/>
                  <a:pt x="1071878" y="993652"/>
                </a:cubicBezTo>
                <a:lnTo>
                  <a:pt x="1074418" y="940504"/>
                </a:lnTo>
                <a:lnTo>
                  <a:pt x="1076958" y="904889"/>
                </a:lnTo>
                <a:lnTo>
                  <a:pt x="1079498" y="890155"/>
                </a:lnTo>
                <a:lnTo>
                  <a:pt x="1082038" y="897553"/>
                </a:lnTo>
                <a:lnTo>
                  <a:pt x="1084577" y="926130"/>
                </a:lnTo>
                <a:lnTo>
                  <a:pt x="1087117" y="972849"/>
                </a:lnTo>
                <a:lnTo>
                  <a:pt x="1089657" y="1032913"/>
                </a:lnTo>
                <a:cubicBezTo>
                  <a:pt x="1090504" y="1055362"/>
                  <a:pt x="1091350" y="1077812"/>
                  <a:pt x="1092197" y="1100261"/>
                </a:cubicBezTo>
                <a:cubicBezTo>
                  <a:pt x="1093044" y="1122902"/>
                  <a:pt x="1093890" y="1145544"/>
                  <a:pt x="1094737" y="1168185"/>
                </a:cubicBezTo>
                <a:lnTo>
                  <a:pt x="1097277" y="1230010"/>
                </a:lnTo>
                <a:lnTo>
                  <a:pt x="1099817" y="1279753"/>
                </a:lnTo>
                <a:lnTo>
                  <a:pt x="1102357" y="1312711"/>
                </a:lnTo>
                <a:lnTo>
                  <a:pt x="1104897" y="1325913"/>
                </a:lnTo>
                <a:lnTo>
                  <a:pt x="1107437" y="1318386"/>
                </a:lnTo>
                <a:lnTo>
                  <a:pt x="1109977" y="1291220"/>
                </a:lnTo>
                <a:lnTo>
                  <a:pt x="1112517" y="1247429"/>
                </a:lnTo>
                <a:lnTo>
                  <a:pt x="1115057" y="1191616"/>
                </a:lnTo>
                <a:cubicBezTo>
                  <a:pt x="1115904" y="1170906"/>
                  <a:pt x="1116750" y="1150195"/>
                  <a:pt x="1117597" y="1129485"/>
                </a:cubicBez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2070428" y="111438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1800">
              <a:ea typeface="宋体" pitchFamily="2" charset="-122"/>
            </a:endParaRPr>
          </a:p>
        </p:txBody>
      </p:sp>
      <p:sp>
        <p:nvSpPr>
          <p:cNvPr id="8" name="标题 1"/>
          <p:cNvSpPr>
            <a:spLocks noGrp="1"/>
          </p:cNvSpPr>
          <p:nvPr>
            <p:ph type="title"/>
          </p:nvPr>
        </p:nvSpPr>
        <p:spPr>
          <a:xfrm>
            <a:off x="1142976" y="500042"/>
            <a:ext cx="6715172" cy="846158"/>
          </a:xfrm>
        </p:spPr>
        <p:txBody>
          <a:bodyPr>
            <a:normAutofit/>
          </a:bodyPr>
          <a:lstStyle>
            <a:lvl1pPr>
              <a:defRPr sz="3200"/>
            </a:lvl1pPr>
          </a:lstStyle>
          <a:p>
            <a:r>
              <a:rPr lang="zh-CN" altLang="en-US" dirty="0" smtClean="0"/>
              <a:t>单击此处编辑母版标题样式</a:t>
            </a:r>
            <a:endParaRPr lang="zh-CN" altLang="en-US" dirty="0"/>
          </a:p>
        </p:txBody>
      </p:sp>
      <p:sp>
        <p:nvSpPr>
          <p:cNvPr id="9" name="内容占位符 2"/>
          <p:cNvSpPr>
            <a:spLocks noGrp="1"/>
          </p:cNvSpPr>
          <p:nvPr>
            <p:ph idx="1"/>
          </p:nvPr>
        </p:nvSpPr>
        <p:spPr>
          <a:xfrm>
            <a:off x="457200" y="1600200"/>
            <a:ext cx="8229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4811824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84863340-33A7-40D5-9EB7-DB4B5511EFC3}"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4CD50E-AB85-487F-8D82-C91415ED30DF}" type="slidenum">
              <a:rPr lang="zh-CN" altLang="en-US" smtClean="0">
                <a:solidFill>
                  <a:srgbClr val="00B0F0"/>
                </a:solidFill>
              </a:rPr>
              <a:pPr/>
              <a:t>‹#›</a:t>
            </a:fld>
            <a:r>
              <a:rPr lang="en-US" altLang="zh-CN" dirty="0" smtClean="0">
                <a:solidFill>
                  <a:prstClr val="black">
                    <a:tint val="75000"/>
                  </a:prstClr>
                </a:solidFill>
              </a:rPr>
              <a:t>/42</a:t>
            </a:r>
            <a:endParaRPr lang="zh-CN" altLang="en-US" dirty="0">
              <a:solidFill>
                <a:prstClr val="black">
                  <a:tint val="75000"/>
                </a:prstClr>
              </a:solidFill>
            </a:endParaRPr>
          </a:p>
        </p:txBody>
      </p:sp>
    </p:spTree>
    <p:extLst>
      <p:ext uri="{BB962C8B-B14F-4D97-AF65-F5344CB8AC3E}">
        <p14:creationId xmlns:p14="http://schemas.microsoft.com/office/powerpoint/2010/main" val="35047109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0024668-91BB-4D6C-9EDC-13C1CE66080E}"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23572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2A9D6A6E-87EB-468A-8829-DDAFCCDB9F7C}"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8126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2EFD5E52-CF80-4CC7-8A54-37046ED49216}"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47789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F4DCEAB0-5FC5-4B87-A1AA-F9F000C17635}"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3207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AFAAFCDF-71B6-4DFB-92D6-27800A0D46EA}"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88FDF0C-565D-4FB3-BF38-BA798B975941}"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764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AED7D-E9A3-4C9A-A89E-87CC39D7CC04}"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3038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5981A5C4-A9F2-4A36-8174-1E638A8E77F0}"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8886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D7F0FD0D-9C3B-4528-885A-76F010EC9AFA}"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4751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FA7FB26-C843-461A-B276-8179427BEB99}"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9577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D5980A8-25EA-461A-8A1D-FC1F92B38796}" type="datetime1">
              <a:rPr lang="zh-CN" altLang="en-US" smtClean="0">
                <a:solidFill>
                  <a:prstClr val="black">
                    <a:tint val="75000"/>
                  </a:prstClr>
                </a:solidFill>
              </a:rPr>
              <a:pPr/>
              <a:t>16/5/26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4CD50E-AB85-487F-8D82-C91415ED30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1450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00100" y="3690938"/>
            <a:ext cx="7543800" cy="1866900"/>
          </a:xfrm>
        </p:spPr>
        <p:txBody>
          <a:bodyPr/>
          <a:lstStyle>
            <a:lvl1pPr>
              <a:defRPr sz="3400"/>
            </a:lvl1pPr>
          </a:lstStyle>
          <a:p>
            <a:r>
              <a:rPr lang="en-US" altLang="zh-CN"/>
              <a:t>Click to edit Master title style</a:t>
            </a:r>
          </a:p>
        </p:txBody>
      </p:sp>
      <p:sp>
        <p:nvSpPr>
          <p:cNvPr id="7182" name="Rectangle 14" hidden="1"/>
          <p:cNvSpPr>
            <a:spLocks noGrp="1" noChangeArrowheads="1"/>
          </p:cNvSpPr>
          <p:nvPr>
            <p:ph type="subTitle" sz="quarter" idx="1"/>
          </p:nvPr>
        </p:nvSpPr>
        <p:spPr>
          <a:xfrm>
            <a:off x="800100" y="4762500"/>
            <a:ext cx="7543800" cy="304800"/>
          </a:xfrm>
        </p:spPr>
        <p:txBody>
          <a:bodyPr/>
          <a:lstStyle>
            <a:lvl1pPr marL="0" indent="0">
              <a:spcBef>
                <a:spcPct val="0"/>
              </a:spcBef>
              <a:defRPr sz="1900" noProof="1">
                <a:solidFill>
                  <a:srgbClr val="FFFFFF"/>
                </a:solidFill>
              </a:defRPr>
            </a:lvl1pPr>
          </a:lstStyle>
          <a:p>
            <a:r>
              <a:rPr lang="en-US" noProof="1"/>
              <a:t>Formatvorlage des Untertitelmasters durch Klicken bearbeiten</a:t>
            </a:r>
          </a:p>
        </p:txBody>
      </p:sp>
      <p:sp>
        <p:nvSpPr>
          <p:cNvPr id="8" name="Rectangle 15" hidden="1"/>
          <p:cNvSpPr>
            <a:spLocks noGrp="1" noChangeArrowheads="1"/>
          </p:cNvSpPr>
          <p:nvPr>
            <p:ph type="ftr" sz="quarter" idx="10"/>
            <p:custDataLst>
              <p:tags r:id="rId1"/>
            </p:custDataLst>
          </p:nvPr>
        </p:nvSpPr>
        <p:spPr bwMode="auto">
          <a:xfrm>
            <a:off x="2032000" y="6578600"/>
            <a:ext cx="5080000" cy="152400"/>
          </a:xfrm>
          <a:prstGeom prst="rect">
            <a:avLst/>
          </a:prstGeom>
          <a:ln w="0">
            <a:miter lim="800000"/>
            <a:headEnd/>
            <a:tailEnd/>
          </a:ln>
        </p:spPr>
        <p:txBody>
          <a:bodyPr vert="horz" wrap="square" lIns="0" tIns="0" rIns="0" bIns="0" numCol="1" anchor="b" anchorCtr="0" compatLnSpc="1">
            <a:prstTxWarp prst="textNoShape">
              <a:avLst/>
            </a:prstTxWarp>
          </a:bodyPr>
          <a:lstStyle>
            <a:lvl1pPr algn="ctr">
              <a:defRPr sz="800" noProof="1">
                <a:solidFill>
                  <a:srgbClr val="FFFFFF"/>
                </a:solidFill>
                <a:latin typeface="Arial" pitchFamily="34" charset="0"/>
                <a:ea typeface="+mn-ea"/>
              </a:defRPr>
            </a:lvl1pPr>
          </a:lstStyle>
          <a:p>
            <a:pPr>
              <a:defRPr/>
            </a:pPr>
            <a:endParaRPr lang="zh-CN" altLang="en-US"/>
          </a:p>
        </p:txBody>
      </p:sp>
      <p:sp>
        <p:nvSpPr>
          <p:cNvPr id="9" name="Rectangle 16" hidden="1"/>
          <p:cNvSpPr>
            <a:spLocks noGrp="1" noChangeArrowheads="1"/>
          </p:cNvSpPr>
          <p:nvPr>
            <p:ph type="dt" sz="quarter" idx="11"/>
            <p:custDataLst>
              <p:tags r:id="rId2"/>
            </p:custDataLst>
          </p:nvPr>
        </p:nvSpPr>
        <p:spPr/>
        <p:txBody>
          <a:bodyPr/>
          <a:lstStyle>
            <a:lvl1pPr>
              <a:defRPr/>
            </a:lvl1pPr>
          </a:lstStyle>
          <a:p>
            <a:pPr>
              <a:defRPr/>
            </a:pPr>
            <a:fld id="{554D70DA-2AD1-4861-8225-20F4CF34B514}" type="datetime1">
              <a:rPr lang="zh-CN" altLang="en-US" smtClean="0"/>
              <a:pPr>
                <a:defRPr/>
              </a:pPr>
              <a:t>16/5/26</a:t>
            </a:fld>
            <a:endParaRPr lang="de-DE"/>
          </a:p>
        </p:txBody>
      </p:sp>
      <p:sp>
        <p:nvSpPr>
          <p:cNvPr id="10" name="Rectangle 17" hidden="1"/>
          <p:cNvSpPr>
            <a:spLocks noGrp="1" noChangeArrowheads="1"/>
          </p:cNvSpPr>
          <p:nvPr>
            <p:ph type="sldNum" sz="quarter" idx="12"/>
            <p:custDataLst>
              <p:tags r:id="rId3"/>
            </p:custDataLst>
          </p:nvPr>
        </p:nvSpPr>
        <p:spPr bwMode="auto">
          <a:xfrm>
            <a:off x="8578850" y="6578600"/>
            <a:ext cx="317500" cy="152400"/>
          </a:xfrm>
          <a:prstGeom prst="rect">
            <a:avLst/>
          </a:prstGeom>
          <a:ln w="0">
            <a:miter lim="800000"/>
            <a:headEnd/>
            <a:tailEnd/>
          </a:ln>
        </p:spPr>
        <p:txBody>
          <a:bodyPr vert="horz" wrap="square" lIns="0" tIns="0" rIns="0" bIns="0" numCol="1" anchor="t" anchorCtr="0" compatLnSpc="1">
            <a:prstTxWarp prst="textNoShape">
              <a:avLst/>
            </a:prstTxWarp>
          </a:bodyPr>
          <a:lstStyle>
            <a:lvl1pPr algn="r">
              <a:defRPr sz="1000" noProof="1">
                <a:solidFill>
                  <a:srgbClr val="FFFFFF"/>
                </a:solidFill>
                <a:latin typeface="Arial" pitchFamily="34" charset="0"/>
                <a:ea typeface="+mn-ea"/>
              </a:defRPr>
            </a:lvl1pPr>
          </a:lstStyle>
          <a:p>
            <a:pPr>
              <a:defRPr/>
            </a:pPr>
            <a:fld id="{67609B62-706E-4D36-BD2B-F18BEE62B936}" type="slidenum">
              <a:rPr/>
              <a:pPr>
                <a:defRPr/>
              </a:pPr>
              <a:t>‹#›</a:t>
            </a:fld>
            <a:endParaRPr lang="zh-CN" altLang="en-US"/>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92113" y="228581"/>
            <a:ext cx="8359775" cy="557213"/>
          </a:xfrm>
        </p:spPr>
        <p:txBody>
          <a:bodyPr/>
          <a:lstStyle>
            <a:lvl1pPr>
              <a:defRPr>
                <a:solidFill>
                  <a:srgbClr val="0070C0"/>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Rectangle 16" hidden="1"/>
          <p:cNvSpPr>
            <a:spLocks noGrp="1" noChangeArrowheads="1"/>
          </p:cNvSpPr>
          <p:nvPr>
            <p:ph type="dt" sz="half" idx="10"/>
            <p:custDataLst>
              <p:tags r:id="rId1"/>
            </p:custDataLst>
          </p:nvPr>
        </p:nvSpPr>
        <p:spPr/>
        <p:txBody>
          <a:bodyPr/>
          <a:lstStyle>
            <a:lvl1pPr>
              <a:defRPr/>
            </a:lvl1pPr>
          </a:lstStyle>
          <a:p>
            <a:pPr>
              <a:defRPr/>
            </a:pPr>
            <a:fld id="{2CC7B366-5EA0-47EB-A5FD-6A2550CC76C2}"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AFAAFCDF-71B6-4DFB-92D6-27800A0D46EA}"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92113" y="1714500"/>
            <a:ext cx="4103687"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714500"/>
            <a:ext cx="4103688"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6" hidden="1"/>
          <p:cNvSpPr>
            <a:spLocks noGrp="1" noChangeArrowheads="1"/>
          </p:cNvSpPr>
          <p:nvPr>
            <p:ph type="dt" sz="half" idx="10"/>
            <p:custDataLst>
              <p:tags r:id="rId1"/>
            </p:custDataLst>
          </p:nvPr>
        </p:nvSpPr>
        <p:spPr>
          <a:ln/>
        </p:spPr>
        <p:txBody>
          <a:bodyPr/>
          <a:lstStyle>
            <a:lvl1pPr>
              <a:defRPr/>
            </a:lvl1pPr>
          </a:lstStyle>
          <a:p>
            <a:pPr>
              <a:defRPr/>
            </a:pPr>
            <a:fld id="{F0620F91-D121-4B39-8A99-CD1D077E62A1}" type="datetime1">
              <a:rPr lang="zh-CN" altLang="en-US" smtClean="0"/>
              <a:pPr>
                <a:defRPr/>
              </a:pPr>
              <a:t>16/5/26</a:t>
            </a:fld>
            <a:endParaRPr lang="de-DE"/>
          </a:p>
        </p:txBody>
      </p:sp>
      <p:pic>
        <p:nvPicPr>
          <p:cNvPr id="6"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92113" y="1714500"/>
            <a:ext cx="4103687"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714500"/>
            <a:ext cx="4103688"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6" hidden="1"/>
          <p:cNvSpPr>
            <a:spLocks noGrp="1" noChangeArrowheads="1"/>
          </p:cNvSpPr>
          <p:nvPr>
            <p:ph type="dt" sz="half" idx="10"/>
            <p:custDataLst>
              <p:tags r:id="rId1"/>
            </p:custDataLst>
          </p:nvPr>
        </p:nvSpPr>
        <p:spPr>
          <a:ln/>
        </p:spPr>
        <p:txBody>
          <a:bodyPr/>
          <a:lstStyle>
            <a:lvl1pPr>
              <a:defRPr/>
            </a:lvl1pPr>
          </a:lstStyle>
          <a:p>
            <a:pPr>
              <a:defRPr/>
            </a:pPr>
            <a:fld id="{F0620F91-D121-4B39-8A99-CD1D077E62A1}"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6" hidden="1"/>
          <p:cNvSpPr>
            <a:spLocks noGrp="1" noChangeArrowheads="1"/>
          </p:cNvSpPr>
          <p:nvPr>
            <p:ph type="dt" sz="half" idx="10"/>
            <p:custDataLst>
              <p:tags r:id="rId1"/>
            </p:custDataLst>
          </p:nvPr>
        </p:nvSpPr>
        <p:spPr>
          <a:ln/>
        </p:spPr>
        <p:txBody>
          <a:bodyPr/>
          <a:lstStyle>
            <a:lvl1pPr>
              <a:defRPr/>
            </a:lvl1pPr>
          </a:lstStyle>
          <a:p>
            <a:pPr>
              <a:defRPr/>
            </a:pPr>
            <a:fld id="{5BA888CB-646A-430F-BBD4-11A92A362E35}" type="datetime1">
              <a:rPr lang="zh-CN" altLang="en-US" smtClean="0"/>
              <a:pPr>
                <a:defRPr/>
              </a:pPr>
              <a:t>16/5/26</a:t>
            </a:fld>
            <a:endParaRPr lang="de-DE"/>
          </a:p>
        </p:txBody>
      </p:sp>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6" hidden="1"/>
          <p:cNvSpPr>
            <a:spLocks noGrp="1" noChangeArrowheads="1"/>
          </p:cNvSpPr>
          <p:nvPr>
            <p:ph type="dt" sz="half" idx="10"/>
            <p:custDataLst>
              <p:tags r:id="rId1"/>
            </p:custDataLst>
          </p:nvPr>
        </p:nvSpPr>
        <p:spPr>
          <a:ln/>
        </p:spPr>
        <p:txBody>
          <a:bodyPr/>
          <a:lstStyle>
            <a:lvl1pPr>
              <a:defRPr/>
            </a:lvl1pPr>
          </a:lstStyle>
          <a:p>
            <a:pPr>
              <a:defRPr/>
            </a:pPr>
            <a:fld id="{CE4F4A96-0906-4B0D-93FF-75F9577630E2}" type="datetime1">
              <a:rPr lang="zh-CN" altLang="en-US" smtClean="0"/>
              <a:pPr>
                <a:defRPr/>
              </a:pPr>
              <a:t>16/5/26</a:t>
            </a:fld>
            <a:endParaRPr lang="de-DE"/>
          </a:p>
        </p:txBody>
      </p:sp>
      <p:pic>
        <p:nvPicPr>
          <p:cNvPr id="4"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6" hidden="1"/>
          <p:cNvSpPr>
            <a:spLocks noGrp="1" noChangeArrowheads="1"/>
          </p:cNvSpPr>
          <p:nvPr>
            <p:ph type="dt" sz="half" idx="10"/>
            <p:custDataLst>
              <p:tags r:id="rId1"/>
            </p:custDataLst>
          </p:nvPr>
        </p:nvSpPr>
        <p:spPr>
          <a:ln/>
        </p:spPr>
        <p:txBody>
          <a:bodyPr/>
          <a:lstStyle>
            <a:lvl1pPr>
              <a:defRPr/>
            </a:lvl1pPr>
          </a:lstStyle>
          <a:p>
            <a:pPr>
              <a:defRPr/>
            </a:pPr>
            <a:fld id="{19AA9564-3CCB-432F-B709-C552811D217D}" type="datetime1">
              <a:rPr lang="zh-CN" altLang="en-US" smtClean="0"/>
              <a:pPr>
                <a:defRPr/>
              </a:pPr>
              <a:t>16/5/26</a:t>
            </a:fld>
            <a:endParaRPr lang="de-DE"/>
          </a:p>
        </p:txBody>
      </p:sp>
      <p:pic>
        <p:nvPicPr>
          <p:cNvPr id="3"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16" hidden="1"/>
          <p:cNvSpPr>
            <a:spLocks noGrp="1" noChangeArrowheads="1"/>
          </p:cNvSpPr>
          <p:nvPr>
            <p:ph type="dt" sz="half" idx="10"/>
            <p:custDataLst>
              <p:tags r:id="rId1"/>
            </p:custDataLst>
          </p:nvPr>
        </p:nvSpPr>
        <p:spPr>
          <a:ln/>
        </p:spPr>
        <p:txBody>
          <a:bodyPr/>
          <a:lstStyle>
            <a:lvl1pPr>
              <a:defRPr/>
            </a:lvl1pPr>
          </a:lstStyle>
          <a:p>
            <a:pPr>
              <a:defRPr/>
            </a:pPr>
            <a:fld id="{5D2622FD-6E22-4BB2-B287-F40D19B9C312}" type="datetime1">
              <a:rPr lang="zh-CN" altLang="en-US" smtClean="0"/>
              <a:pPr>
                <a:defRPr/>
              </a:pPr>
              <a:t>16/5/26</a:t>
            </a:fld>
            <a:endParaRPr lang="de-DE"/>
          </a:p>
        </p:txBody>
      </p:sp>
      <p:pic>
        <p:nvPicPr>
          <p:cNvPr id="6"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16" hidden="1"/>
          <p:cNvSpPr>
            <a:spLocks noGrp="1" noChangeArrowheads="1"/>
          </p:cNvSpPr>
          <p:nvPr>
            <p:ph type="dt" sz="half" idx="10"/>
            <p:custDataLst>
              <p:tags r:id="rId1"/>
            </p:custDataLst>
          </p:nvPr>
        </p:nvSpPr>
        <p:spPr>
          <a:ln/>
        </p:spPr>
        <p:txBody>
          <a:bodyPr/>
          <a:lstStyle>
            <a:lvl1pPr>
              <a:defRPr/>
            </a:lvl1pPr>
          </a:lstStyle>
          <a:p>
            <a:pPr>
              <a:defRPr/>
            </a:pPr>
            <a:fld id="{6E890897-BDAD-4E54-822A-0630DD5C4D74}" type="datetime1">
              <a:rPr lang="zh-CN" altLang="en-US" smtClean="0"/>
              <a:pPr>
                <a:defRPr/>
              </a:pPr>
              <a:t>16/5/26</a:t>
            </a:fld>
            <a:endParaRPr lang="de-DE"/>
          </a:p>
        </p:txBody>
      </p:sp>
      <p:pic>
        <p:nvPicPr>
          <p:cNvPr id="6"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B98F08C7-40EA-4768-AC38-5A2A305DE1A4}" type="datetime1">
              <a:rPr lang="zh-CN" altLang="en-US" smtClean="0"/>
              <a:pPr>
                <a:defRPr/>
              </a:pPr>
              <a:t>16/5/26</a:t>
            </a:fld>
            <a:endParaRPr lang="de-DE"/>
          </a:p>
        </p:txBody>
      </p:sp>
      <p:pic>
        <p:nvPicPr>
          <p:cNvPr id="5"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2738" y="565150"/>
            <a:ext cx="2089150" cy="55308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92113" y="565150"/>
            <a:ext cx="6118225" cy="55308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C75C0494-3B2F-4A9D-A343-175F0FA0AAA5}" type="datetime1">
              <a:rPr lang="zh-CN" altLang="en-US" smtClean="0"/>
              <a:pPr>
                <a:defRPr/>
              </a:pPr>
              <a:t>16/5/26</a:t>
            </a:fld>
            <a:endParaRPr lang="de-DE"/>
          </a:p>
        </p:txBody>
      </p:sp>
      <p:pic>
        <p:nvPicPr>
          <p:cNvPr id="5"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92113" y="565150"/>
            <a:ext cx="8359775" cy="9144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92113" y="1714500"/>
            <a:ext cx="8359775" cy="4381500"/>
          </a:xfrm>
        </p:spPr>
        <p:txBody>
          <a:bodyPr/>
          <a:lstStyle/>
          <a:p>
            <a:pPr lvl="0"/>
            <a:endParaRPr lang="zh-CN" altLang="en-US" noProof="0"/>
          </a:p>
        </p:txBody>
      </p:sp>
      <p:sp>
        <p:nvSpPr>
          <p:cNvPr id="4" name="Rectangle 16" hidden="1"/>
          <p:cNvSpPr>
            <a:spLocks noGrp="1" noChangeArrowheads="1"/>
          </p:cNvSpPr>
          <p:nvPr>
            <p:ph type="dt" sz="half" idx="10"/>
            <p:custDataLst>
              <p:tags r:id="rId1"/>
            </p:custDataLst>
          </p:nvPr>
        </p:nvSpPr>
        <p:spPr>
          <a:ln/>
        </p:spPr>
        <p:txBody>
          <a:bodyPr/>
          <a:lstStyle>
            <a:lvl1pPr>
              <a:defRPr/>
            </a:lvl1pPr>
          </a:lstStyle>
          <a:p>
            <a:pPr>
              <a:defRPr/>
            </a:pPr>
            <a:fld id="{674A25A0-237D-41F1-A296-6C5FF5029BBC}" type="datetime1">
              <a:rPr lang="zh-CN" altLang="en-US" smtClean="0"/>
              <a:pPr>
                <a:defRPr/>
              </a:pPr>
              <a:t>16/5/26</a:t>
            </a:fld>
            <a:endParaRPr lang="de-DE"/>
          </a:p>
        </p:txBody>
      </p:sp>
      <p:pic>
        <p:nvPicPr>
          <p:cNvPr id="5"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1_标题幻灯片">
    <p:bg>
      <p:bgPr>
        <a:solidFill>
          <a:srgbClr val="005AFF">
            <a:alpha val="0"/>
          </a:srgbClr>
        </a:solidFill>
        <a:effectLst/>
      </p:bgPr>
    </p:bg>
    <p:spTree>
      <p:nvGrpSpPr>
        <p:cNvPr id="1" name=""/>
        <p:cNvGrpSpPr/>
        <p:nvPr/>
      </p:nvGrpSpPr>
      <p:grpSpPr>
        <a:xfrm>
          <a:off x="0" y="0"/>
          <a:ext cx="0" cy="0"/>
          <a:chOff x="0" y="0"/>
          <a:chExt cx="0" cy="0"/>
        </a:xfrm>
      </p:grpSpPr>
      <p:sp>
        <p:nvSpPr>
          <p:cNvPr id="11277" name="Rectangle 13"/>
          <p:cNvSpPr>
            <a:spLocks noGrp="1" noChangeArrowheads="1"/>
          </p:cNvSpPr>
          <p:nvPr>
            <p:ph type="ctrTitle" sz="quarter"/>
            <p:custDataLst>
              <p:tags r:id="rId1"/>
            </p:custDataLst>
          </p:nvPr>
        </p:nvSpPr>
        <p:spPr>
          <a:xfrm>
            <a:off x="800100" y="2895600"/>
            <a:ext cx="7543800" cy="1866900"/>
          </a:xfrm>
        </p:spPr>
        <p:txBody>
          <a:bodyPr/>
          <a:lstStyle>
            <a:lvl1pPr>
              <a:defRPr sz="3600">
                <a:solidFill>
                  <a:srgbClr val="FFFFFF"/>
                </a:solidFill>
              </a:defRPr>
            </a:lvl1pPr>
          </a:lstStyle>
          <a:p>
            <a:r>
              <a:rPr lang="en-GB" dirty="0"/>
              <a:t>Click to edit Master title style</a:t>
            </a:r>
          </a:p>
        </p:txBody>
      </p:sp>
      <p:sp>
        <p:nvSpPr>
          <p:cNvPr id="4" name="CoS"/>
          <p:cNvSpPr/>
          <p:nvPr userDrawn="1"/>
        </p:nvSpPr>
        <p:spPr>
          <a:xfrm>
            <a:off x="2001838" y="285727"/>
            <a:ext cx="785812" cy="130175"/>
          </a:xfrm>
          <a:custGeom>
            <a:avLst/>
            <a:gdLst/>
            <a:ahLst/>
            <a:cxnLst/>
            <a:rect l="0" t="0" r="0" b="0"/>
            <a:pathLst>
              <a:path w="1269996"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lnTo>
                  <a:pt x="50800" y="1114565"/>
                </a:lnTo>
                <a:lnTo>
                  <a:pt x="53339" y="1191490"/>
                </a:lnTo>
                <a:lnTo>
                  <a:pt x="55880" y="1267811"/>
                </a:lnTo>
                <a:lnTo>
                  <a:pt x="58419" y="1335027"/>
                </a:lnTo>
                <a:lnTo>
                  <a:pt x="60960" y="1384963"/>
                </a:lnTo>
                <a:lnTo>
                  <a:pt x="63500" y="1410734"/>
                </a:lnTo>
                <a:lnTo>
                  <a:pt x="66039" y="1407611"/>
                </a:lnTo>
                <a:lnTo>
                  <a:pt x="68580" y="1373708"/>
                </a:lnTo>
                <a:lnTo>
                  <a:pt x="71119" y="1310376"/>
                </a:lnTo>
                <a:lnTo>
                  <a:pt x="73659" y="1222262"/>
                </a:lnTo>
                <a:lnTo>
                  <a:pt x="76200" y="1117006"/>
                </a:lnTo>
                <a:lnTo>
                  <a:pt x="78739" y="1004584"/>
                </a:lnTo>
                <a:lnTo>
                  <a:pt x="81280" y="896360"/>
                </a:lnTo>
                <a:lnTo>
                  <a:pt x="83819" y="803931"/>
                </a:lnTo>
                <a:lnTo>
                  <a:pt x="86359" y="737889"/>
                </a:lnTo>
                <a:lnTo>
                  <a:pt x="88900" y="706633"/>
                </a:lnTo>
                <a:lnTo>
                  <a:pt x="91439" y="715350"/>
                </a:lnTo>
                <a:lnTo>
                  <a:pt x="93979" y="765297"/>
                </a:lnTo>
                <a:lnTo>
                  <a:pt x="96519" y="853478"/>
                </a:lnTo>
                <a:lnTo>
                  <a:pt x="99059" y="972745"/>
                </a:lnTo>
                <a:lnTo>
                  <a:pt x="101600" y="1112365"/>
                </a:lnTo>
                <a:lnTo>
                  <a:pt x="104139" y="1258978"/>
                </a:lnTo>
                <a:lnTo>
                  <a:pt x="106679" y="1397883"/>
                </a:lnTo>
                <a:lnTo>
                  <a:pt x="109219" y="1514520"/>
                </a:lnTo>
                <a:lnTo>
                  <a:pt x="111759" y="1595990"/>
                </a:lnTo>
                <a:lnTo>
                  <a:pt x="114300" y="1632475"/>
                </a:lnTo>
                <a:lnTo>
                  <a:pt x="116839" y="1618377"/>
                </a:lnTo>
                <a:lnTo>
                  <a:pt x="119379" y="1553071"/>
                </a:lnTo>
                <a:lnTo>
                  <a:pt x="121919" y="1441157"/>
                </a:lnTo>
                <a:lnTo>
                  <a:pt x="124459" y="1292186"/>
                </a:lnTo>
                <a:lnTo>
                  <a:pt x="126999" y="1119857"/>
                </a:lnTo>
                <a:lnTo>
                  <a:pt x="129539" y="940755"/>
                </a:lnTo>
                <a:lnTo>
                  <a:pt x="132079" y="772747"/>
                </a:lnTo>
                <a:lnTo>
                  <a:pt x="134619" y="633193"/>
                </a:lnTo>
                <a:lnTo>
                  <a:pt x="137159" y="537151"/>
                </a:lnTo>
                <a:lnTo>
                  <a:pt x="139699" y="495758"/>
                </a:lnTo>
                <a:lnTo>
                  <a:pt x="142239" y="514966"/>
                </a:lnTo>
                <a:lnTo>
                  <a:pt x="144779" y="594772"/>
                </a:lnTo>
                <a:lnTo>
                  <a:pt x="147319" y="729036"/>
                </a:lnTo>
                <a:lnTo>
                  <a:pt x="149859" y="905921"/>
                </a:lnTo>
                <a:lnTo>
                  <a:pt x="152399" y="1108929"/>
                </a:lnTo>
                <a:lnTo>
                  <a:pt x="154939" y="1318445"/>
                </a:lnTo>
                <a:lnTo>
                  <a:pt x="157479" y="1513643"/>
                </a:lnTo>
                <a:lnTo>
                  <a:pt x="160019" y="1674559"/>
                </a:lnTo>
                <a:lnTo>
                  <a:pt x="162559" y="1784144"/>
                </a:lnTo>
                <a:lnTo>
                  <a:pt x="165099" y="1830065"/>
                </a:lnTo>
                <a:lnTo>
                  <a:pt x="167639" y="1806072"/>
                </a:lnTo>
                <a:lnTo>
                  <a:pt x="170179" y="1712785"/>
                </a:lnTo>
                <a:lnTo>
                  <a:pt x="172719" y="1557804"/>
                </a:lnTo>
                <a:lnTo>
                  <a:pt x="175259" y="1355108"/>
                </a:lnTo>
                <a:lnTo>
                  <a:pt x="177799" y="1123796"/>
                </a:lnTo>
                <a:lnTo>
                  <a:pt x="180339" y="886284"/>
                </a:lnTo>
                <a:lnTo>
                  <a:pt x="182879" y="666119"/>
                </a:lnTo>
                <a:lnTo>
                  <a:pt x="185419" y="485638"/>
                </a:lnTo>
                <a:lnTo>
                  <a:pt x="187959" y="363693"/>
                </a:lnTo>
                <a:lnTo>
                  <a:pt x="190499" y="313682"/>
                </a:lnTo>
                <a:lnTo>
                  <a:pt x="193039" y="342089"/>
                </a:lnTo>
                <a:lnTo>
                  <a:pt x="195579" y="447692"/>
                </a:lnTo>
                <a:lnTo>
                  <a:pt x="198119" y="621530"/>
                </a:lnTo>
                <a:lnTo>
                  <a:pt x="200659" y="847652"/>
                </a:lnTo>
                <a:lnTo>
                  <a:pt x="203199" y="1104582"/>
                </a:lnTo>
                <a:lnTo>
                  <a:pt x="205739" y="1367364"/>
                </a:lnTo>
                <a:lnTo>
                  <a:pt x="208279" y="1609999"/>
                </a:lnTo>
                <a:lnTo>
                  <a:pt x="210819" y="1808029"/>
                </a:lnTo>
                <a:lnTo>
                  <a:pt x="213359" y="1941009"/>
                </a:lnTo>
                <a:lnTo>
                  <a:pt x="215899" y="1994622"/>
                </a:lnTo>
                <a:lnTo>
                  <a:pt x="218439" y="1962214"/>
                </a:lnTo>
                <a:lnTo>
                  <a:pt x="220979" y="1845584"/>
                </a:lnTo>
                <a:lnTo>
                  <a:pt x="223519" y="1654943"/>
                </a:lnTo>
                <a:lnTo>
                  <a:pt x="226059" y="1408025"/>
                </a:lnTo>
                <a:lnTo>
                  <a:pt x="228600" y="1128434"/>
                </a:lnTo>
                <a:lnTo>
                  <a:pt x="231139" y="843379"/>
                </a:lnTo>
                <a:lnTo>
                  <a:pt x="233679" y="581014"/>
                </a:lnTo>
                <a:lnTo>
                  <a:pt x="236219" y="367644"/>
                </a:lnTo>
                <a:lnTo>
                  <a:pt x="238760" y="225078"/>
                </a:lnTo>
                <a:lnTo>
                  <a:pt x="241300" y="168398"/>
                </a:lnTo>
                <a:lnTo>
                  <a:pt x="243839" y="204361"/>
                </a:lnTo>
                <a:lnTo>
                  <a:pt x="246380" y="330619"/>
                </a:lnTo>
                <a:lnTo>
                  <a:pt x="248920" y="535836"/>
                </a:lnTo>
                <a:lnTo>
                  <a:pt x="251460" y="800706"/>
                </a:lnTo>
                <a:lnTo>
                  <a:pt x="254000" y="1099769"/>
                </a:lnTo>
                <a:lnTo>
                  <a:pt x="256540" y="1403872"/>
                </a:lnTo>
                <a:lnTo>
                  <a:pt x="259080" y="1683026"/>
                </a:lnTo>
                <a:lnTo>
                  <a:pt x="261620" y="1909372"/>
                </a:lnTo>
                <a:lnTo>
                  <a:pt x="264160" y="2059974"/>
                </a:lnTo>
                <a:lnTo>
                  <a:pt x="266700" y="2119153"/>
                </a:lnTo>
                <a:lnTo>
                  <a:pt x="269240" y="2080114"/>
                </a:lnTo>
                <a:lnTo>
                  <a:pt x="271780" y="1945716"/>
                </a:lnTo>
                <a:lnTo>
                  <a:pt x="274320" y="1728283"/>
                </a:lnTo>
                <a:lnTo>
                  <a:pt x="276860" y="1448476"/>
                </a:lnTo>
                <a:lnTo>
                  <a:pt x="279400" y="1133315"/>
                </a:lnTo>
                <a:lnTo>
                  <a:pt x="281940" y="813569"/>
                </a:lnTo>
                <a:lnTo>
                  <a:pt x="284480" y="520728"/>
                </a:lnTo>
                <a:lnTo>
                  <a:pt x="287020" y="283896"/>
                </a:lnTo>
                <a:lnTo>
                  <a:pt x="289560" y="126883"/>
                </a:lnTo>
                <a:lnTo>
                  <a:pt x="292100" y="65803"/>
                </a:lnTo>
                <a:lnTo>
                  <a:pt x="294640" y="107420"/>
                </a:lnTo>
                <a:lnTo>
                  <a:pt x="297180" y="248403"/>
                </a:lnTo>
                <a:lnTo>
                  <a:pt x="299720" y="475585"/>
                </a:lnTo>
                <a:lnTo>
                  <a:pt x="302260" y="767191"/>
                </a:lnTo>
                <a:lnTo>
                  <a:pt x="304800" y="1094938"/>
                </a:lnTo>
                <a:lnTo>
                  <a:pt x="307340" y="1426790"/>
                </a:lnTo>
                <a:lnTo>
                  <a:pt x="309880" y="1730100"/>
                </a:lnTo>
                <a:lnTo>
                  <a:pt x="312420" y="1974839"/>
                </a:lnTo>
                <a:lnTo>
                  <a:pt x="314960" y="2136579"/>
                </a:lnTo>
                <a:lnTo>
                  <a:pt x="317500" y="2198941"/>
                </a:lnTo>
                <a:lnTo>
                  <a:pt x="320040" y="2155259"/>
                </a:lnTo>
                <a:lnTo>
                  <a:pt x="322580" y="2009290"/>
                </a:lnTo>
                <a:lnTo>
                  <a:pt x="325120" y="1774893"/>
                </a:lnTo>
                <a:lnTo>
                  <a:pt x="327660" y="1474712"/>
                </a:lnTo>
                <a:lnTo>
                  <a:pt x="330200" y="1137975"/>
                </a:lnTo>
                <a:lnTo>
                  <a:pt x="332740" y="797639"/>
                </a:lnTo>
                <a:lnTo>
                  <a:pt x="335280" y="487149"/>
                </a:lnTo>
                <a:lnTo>
                  <a:pt x="337820" y="237137"/>
                </a:lnTo>
                <a:lnTo>
                  <a:pt x="340360" y="72388"/>
                </a:lnTo>
                <a:lnTo>
                  <a:pt x="342900" y="9374"/>
                </a:lnTo>
                <a:lnTo>
                  <a:pt x="345440" y="54600"/>
                </a:lnTo>
                <a:lnTo>
                  <a:pt x="347980" y="203934"/>
                </a:lnTo>
                <a:lnTo>
                  <a:pt x="350520" y="442979"/>
                </a:lnTo>
                <a:lnTo>
                  <a:pt x="353060" y="748476"/>
                </a:lnTo>
                <a:lnTo>
                  <a:pt x="355600" y="1090567"/>
                </a:lnTo>
                <a:lnTo>
                  <a:pt x="358140" y="1435733"/>
                </a:lnTo>
                <a:lnTo>
                  <a:pt x="360680" y="1750090"/>
                </a:lnTo>
                <a:lnTo>
                  <a:pt x="363220" y="2002725"/>
                </a:lnTo>
                <a:lnTo>
                  <a:pt x="365760" y="2168757"/>
                </a:lnTo>
                <a:lnTo>
                  <a:pt x="368300" y="2231789"/>
                </a:lnTo>
                <a:lnTo>
                  <a:pt x="370840" y="2185538"/>
                </a:lnTo>
                <a:lnTo>
                  <a:pt x="373380" y="2034461"/>
                </a:lnTo>
                <a:lnTo>
                  <a:pt x="375920" y="1793330"/>
                </a:lnTo>
                <a:lnTo>
                  <a:pt x="378460" y="1485770"/>
                </a:lnTo>
                <a:lnTo>
                  <a:pt x="381000" y="1141945"/>
                </a:lnTo>
                <a:lnTo>
                  <a:pt x="383540" y="795583"/>
                </a:lnTo>
                <a:lnTo>
                  <a:pt x="386080" y="480654"/>
                </a:lnTo>
                <a:lnTo>
                  <a:pt x="388620" y="228025"/>
                </a:lnTo>
                <a:lnTo>
                  <a:pt x="391160" y="62421"/>
                </a:lnTo>
                <a:lnTo>
                  <a:pt x="393700" y="0"/>
                </a:lnTo>
                <a:lnTo>
                  <a:pt x="396240" y="46764"/>
                </a:lnTo>
                <a:lnTo>
                  <a:pt x="398780" y="197984"/>
                </a:lnTo>
                <a:lnTo>
                  <a:pt x="401320" y="438678"/>
                </a:lnTo>
                <a:lnTo>
                  <a:pt x="403860" y="745103"/>
                </a:lnTo>
                <a:lnTo>
                  <a:pt x="406400" y="1087104"/>
                </a:lnTo>
                <a:lnTo>
                  <a:pt x="408940" y="1431095"/>
                </a:lnTo>
                <a:lnTo>
                  <a:pt x="411480" y="1743370"/>
                </a:lnTo>
                <a:lnTo>
                  <a:pt x="414020" y="1993419"/>
                </a:lnTo>
                <a:lnTo>
                  <a:pt x="416560" y="2156922"/>
                </a:lnTo>
                <a:lnTo>
                  <a:pt x="419100" y="2218119"/>
                </a:lnTo>
                <a:lnTo>
                  <a:pt x="421640" y="2171341"/>
                </a:lnTo>
                <a:lnTo>
                  <a:pt x="424180" y="2021532"/>
                </a:lnTo>
                <a:lnTo>
                  <a:pt x="426720" y="1783726"/>
                </a:lnTo>
                <a:lnTo>
                  <a:pt x="429260" y="1481539"/>
                </a:lnTo>
                <a:lnTo>
                  <a:pt x="431800" y="1144807"/>
                </a:lnTo>
                <a:lnTo>
                  <a:pt x="434340" y="806635"/>
                </a:lnTo>
                <a:lnTo>
                  <a:pt x="436880" y="500130"/>
                </a:lnTo>
                <a:lnTo>
                  <a:pt x="439420" y="255142"/>
                </a:lnTo>
                <a:lnTo>
                  <a:pt x="441960" y="95351"/>
                </a:lnTo>
                <a:lnTo>
                  <a:pt x="444500" y="35968"/>
                </a:lnTo>
                <a:lnTo>
                  <a:pt x="447040" y="82282"/>
                </a:lnTo>
                <a:lnTo>
                  <a:pt x="449580" y="229191"/>
                </a:lnTo>
                <a:lnTo>
                  <a:pt x="452120" y="461762"/>
                </a:lnTo>
                <a:lnTo>
                  <a:pt x="454660" y="756749"/>
                </a:lnTo>
                <a:lnTo>
                  <a:pt x="457200" y="1084926"/>
                </a:lnTo>
                <a:lnTo>
                  <a:pt x="459740" y="1413993"/>
                </a:lnTo>
                <a:lnTo>
                  <a:pt x="462280" y="1711766"/>
                </a:lnTo>
                <a:lnTo>
                  <a:pt x="464820" y="1949337"/>
                </a:lnTo>
                <a:lnTo>
                  <a:pt x="467360" y="2103890"/>
                </a:lnTo>
                <a:lnTo>
                  <a:pt x="469900" y="2160901"/>
                </a:lnTo>
                <a:lnTo>
                  <a:pt x="472440" y="2115504"/>
                </a:lnTo>
                <a:lnTo>
                  <a:pt x="474980" y="1972899"/>
                </a:lnTo>
                <a:lnTo>
                  <a:pt x="477520" y="1747771"/>
                </a:lnTo>
                <a:lnTo>
                  <a:pt x="480061" y="1462771"/>
                </a:lnTo>
                <a:lnTo>
                  <a:pt x="482600" y="1146232"/>
                </a:lnTo>
                <a:lnTo>
                  <a:pt x="485140" y="829345"/>
                </a:lnTo>
                <a:lnTo>
                  <a:pt x="487680" y="543074"/>
                </a:lnTo>
                <a:lnTo>
                  <a:pt x="490220" y="315119"/>
                </a:lnTo>
                <a:lnTo>
                  <a:pt x="492761" y="167225"/>
                </a:lnTo>
                <a:lnTo>
                  <a:pt x="495300" y="113105"/>
                </a:lnTo>
                <a:lnTo>
                  <a:pt x="497840" y="157165"/>
                </a:lnTo>
                <a:lnTo>
                  <a:pt x="500381" y="294162"/>
                </a:lnTo>
                <a:lnTo>
                  <a:pt x="502921" y="509804"/>
                </a:lnTo>
                <a:lnTo>
                  <a:pt x="505461" y="782246"/>
                </a:lnTo>
                <a:lnTo>
                  <a:pt x="508000" y="1084306"/>
                </a:lnTo>
                <a:lnTo>
                  <a:pt x="510540" y="1386184"/>
                </a:lnTo>
                <a:lnTo>
                  <a:pt x="513081" y="1658411"/>
                </a:lnTo>
                <a:lnTo>
                  <a:pt x="515621" y="1874740"/>
                </a:lnTo>
                <a:lnTo>
                  <a:pt x="518161" y="2014678"/>
                </a:lnTo>
                <a:lnTo>
                  <a:pt x="520701" y="2065436"/>
                </a:lnTo>
                <a:lnTo>
                  <a:pt x="523241" y="2023097"/>
                </a:lnTo>
                <a:lnTo>
                  <a:pt x="525781" y="1892893"/>
                </a:lnTo>
                <a:lnTo>
                  <a:pt x="528321" y="1688589"/>
                </a:lnTo>
                <a:lnTo>
                  <a:pt x="530861" y="1431031"/>
                </a:lnTo>
                <a:lnTo>
                  <a:pt x="533401" y="1146011"/>
                </a:lnTo>
                <a:lnTo>
                  <a:pt x="535941" y="861687"/>
                </a:lnTo>
                <a:lnTo>
                  <a:pt x="538481" y="605781"/>
                </a:lnTo>
                <a:lnTo>
                  <a:pt x="541021" y="402879"/>
                </a:lnTo>
                <a:lnTo>
                  <a:pt x="543561" y="272053"/>
                </a:lnTo>
                <a:lnTo>
                  <a:pt x="546101" y="225072"/>
                </a:lnTo>
                <a:lnTo>
                  <a:pt x="548641" y="265346"/>
                </a:lnTo>
                <a:lnTo>
                  <a:pt x="551181" y="387705"/>
                </a:lnTo>
                <a:lnTo>
                  <a:pt x="553721" y="579032"/>
                </a:lnTo>
                <a:lnTo>
                  <a:pt x="556261" y="819656"/>
                </a:lnTo>
                <a:lnTo>
                  <a:pt x="558801" y="1085383"/>
                </a:lnTo>
                <a:lnTo>
                  <a:pt x="561341" y="1349927"/>
                </a:lnTo>
                <a:lnTo>
                  <a:pt x="563881" y="1587522"/>
                </a:lnTo>
                <a:lnTo>
                  <a:pt x="566421" y="1775434"/>
                </a:lnTo>
                <a:lnTo>
                  <a:pt x="568961" y="1896148"/>
                </a:lnTo>
                <a:lnTo>
                  <a:pt x="571501" y="1938994"/>
                </a:lnTo>
                <a:lnTo>
                  <a:pt x="574041" y="1901088"/>
                </a:lnTo>
                <a:lnTo>
                  <a:pt x="576581" y="1787481"/>
                </a:lnTo>
                <a:lnTo>
                  <a:pt x="579121" y="1610539"/>
                </a:lnTo>
                <a:lnTo>
                  <a:pt x="581661" y="1388600"/>
                </a:lnTo>
                <a:lnTo>
                  <a:pt x="584201" y="1144079"/>
                </a:lnTo>
                <a:lnTo>
                  <a:pt x="586741" y="901201"/>
                </a:lnTo>
                <a:lnTo>
                  <a:pt x="589281" y="683593"/>
                </a:lnTo>
                <a:lnTo>
                  <a:pt x="591821" y="511980"/>
                </a:lnTo>
                <a:lnTo>
                  <a:pt x="594361" y="402209"/>
                </a:lnTo>
                <a:lnTo>
                  <a:pt x="596901" y="363789"/>
                </a:lnTo>
                <a:lnTo>
                  <a:pt x="599441" y="399073"/>
                </a:lnTo>
                <a:lnTo>
                  <a:pt x="601981" y="503172"/>
                </a:lnTo>
                <a:lnTo>
                  <a:pt x="604521" y="664572"/>
                </a:lnTo>
                <a:lnTo>
                  <a:pt x="607061" y="866392"/>
                </a:lnTo>
                <a:lnTo>
                  <a:pt x="609601" y="1088149"/>
                </a:lnTo>
                <a:lnTo>
                  <a:pt x="612141" y="1307838"/>
                </a:lnTo>
                <a:lnTo>
                  <a:pt x="614681" y="1504118"/>
                </a:lnTo>
                <a:lnTo>
                  <a:pt x="617221" y="1658391"/>
                </a:lnTo>
                <a:lnTo>
                  <a:pt x="619761" y="1756565"/>
                </a:lnTo>
                <a:lnTo>
                  <a:pt x="622301" y="1790339"/>
                </a:lnTo>
                <a:lnTo>
                  <a:pt x="624841" y="1757885"/>
                </a:lnTo>
                <a:lnTo>
                  <a:pt x="627381" y="1663886"/>
                </a:lnTo>
                <a:lnTo>
                  <a:pt x="629921" y="1518930"/>
                </a:lnTo>
                <a:lnTo>
                  <a:pt x="632461" y="1338331"/>
                </a:lnTo>
                <a:lnTo>
                  <a:pt x="635001" y="1140519"/>
                </a:lnTo>
                <a:lnTo>
                  <a:pt x="637541" y="945164"/>
                </a:lnTo>
                <a:lnTo>
                  <a:pt x="640081" y="771209"/>
                </a:lnTo>
                <a:lnTo>
                  <a:pt x="642621" y="635038"/>
                </a:lnTo>
                <a:lnTo>
                  <a:pt x="645161" y="548928"/>
                </a:lnTo>
                <a:lnTo>
                  <a:pt x="647701" y="519952"/>
                </a:lnTo>
                <a:lnTo>
                  <a:pt x="650241" y="549416"/>
                </a:lnTo>
                <a:lnTo>
                  <a:pt x="652781" y="632884"/>
                </a:lnTo>
                <a:lnTo>
                  <a:pt x="655321" y="760762"/>
                </a:lnTo>
                <a:lnTo>
                  <a:pt x="657861" y="919380"/>
                </a:lnTo>
                <a:lnTo>
                  <a:pt x="660401" y="1092445"/>
                </a:lnTo>
                <a:lnTo>
                  <a:pt x="662941" y="1262710"/>
                </a:lnTo>
                <a:lnTo>
                  <a:pt x="665481" y="1413697"/>
                </a:lnTo>
                <a:lnTo>
                  <a:pt x="668021" y="1531290"/>
                </a:lnTo>
                <a:lnTo>
                  <a:pt x="670561" y="1605057"/>
                </a:lnTo>
                <a:lnTo>
                  <a:pt x="673101" y="1629160"/>
                </a:lnTo>
                <a:lnTo>
                  <a:pt x="675641" y="1602796"/>
                </a:lnTo>
                <a:lnTo>
                  <a:pt x="678181" y="1530121"/>
                </a:lnTo>
                <a:lnTo>
                  <a:pt x="680721" y="1419687"/>
                </a:lnTo>
                <a:lnTo>
                  <a:pt x="683261" y="1283467"/>
                </a:lnTo>
                <a:lnTo>
                  <a:pt x="685801" y="1135563"/>
                </a:lnTo>
                <a:lnTo>
                  <a:pt x="688341" y="990756"/>
                </a:lnTo>
                <a:lnTo>
                  <a:pt x="690881" y="863025"/>
                </a:lnTo>
                <a:lnTo>
                  <a:pt x="693421" y="764198"/>
                </a:lnTo>
                <a:lnTo>
                  <a:pt x="695961" y="702864"/>
                </a:lnTo>
                <a:lnTo>
                  <a:pt x="698501" y="683635"/>
                </a:lnTo>
                <a:lnTo>
                  <a:pt x="701041" y="706836"/>
                </a:lnTo>
                <a:lnTo>
                  <a:pt x="703581" y="768622"/>
                </a:lnTo>
                <a:lnTo>
                  <a:pt x="706121" y="861512"/>
                </a:lnTo>
                <a:lnTo>
                  <a:pt x="708661" y="975259"/>
                </a:lnTo>
                <a:lnTo>
                  <a:pt x="711201" y="1097970"/>
                </a:lnTo>
                <a:lnTo>
                  <a:pt x="713741" y="1217338"/>
                </a:lnTo>
                <a:lnTo>
                  <a:pt x="716281" y="1321881"/>
                </a:lnTo>
                <a:lnTo>
                  <a:pt x="718821" y="1402036"/>
                </a:lnTo>
                <a:lnTo>
                  <a:pt x="721361" y="1451037"/>
                </a:lnTo>
                <a:lnTo>
                  <a:pt x="723901" y="1465464"/>
                </a:lnTo>
                <a:lnTo>
                  <a:pt x="726441" y="1445442"/>
                </a:lnTo>
                <a:lnTo>
                  <a:pt x="728981" y="1394479"/>
                </a:lnTo>
                <a:lnTo>
                  <a:pt x="731521" y="1318971"/>
                </a:lnTo>
                <a:lnTo>
                  <a:pt x="734061" y="1227436"/>
                </a:lnTo>
                <a:lnTo>
                  <a:pt x="736601" y="1129575"/>
                </a:lnTo>
                <a:lnTo>
                  <a:pt x="739141" y="1035248"/>
                </a:lnTo>
                <a:lnTo>
                  <a:pt x="741681" y="953486"/>
                </a:lnTo>
                <a:lnTo>
                  <a:pt x="744222" y="891630"/>
                </a:lnTo>
                <a:lnTo>
                  <a:pt x="746761" y="854680"/>
                </a:lnTo>
                <a:lnTo>
                  <a:pt x="749301" y="844911"/>
                </a:lnTo>
                <a:lnTo>
                  <a:pt x="751841" y="861784"/>
                </a:lnTo>
                <a:lnTo>
                  <a:pt x="754381" y="902146"/>
                </a:lnTo>
                <a:lnTo>
                  <a:pt x="756922" y="960686"/>
                </a:lnTo>
                <a:lnTo>
                  <a:pt x="759461" y="1030590"/>
                </a:lnTo>
                <a:lnTo>
                  <a:pt x="762001" y="1104304"/>
                </a:ln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lnTo>
                  <a:pt x="967739" y="1064927"/>
                </a:lnTo>
                <a:lnTo>
                  <a:pt x="970279" y="1006066"/>
                </a:lnTo>
                <a:lnTo>
                  <a:pt x="972819" y="956755"/>
                </a:lnTo>
                <a:lnTo>
                  <a:pt x="975359" y="922156"/>
                </a:lnTo>
                <a:lnTo>
                  <a:pt x="977899" y="906046"/>
                </a:lnTo>
                <a:lnTo>
                  <a:pt x="980439" y="910403"/>
                </a:lnTo>
                <a:lnTo>
                  <a:pt x="982979" y="935171"/>
                </a:lnTo>
                <a:lnTo>
                  <a:pt x="985519" y="978232"/>
                </a:lnTo>
                <a:lnTo>
                  <a:pt x="988059" y="1035587"/>
                </a:lnTo>
                <a:lnTo>
                  <a:pt x="990599" y="1101731"/>
                </a:lnTo>
                <a:lnTo>
                  <a:pt x="993139" y="1170192"/>
                </a:lnTo>
                <a:lnTo>
                  <a:pt x="995679" y="1234172"/>
                </a:lnTo>
                <a:lnTo>
                  <a:pt x="998219" y="1287234"/>
                </a:lnTo>
                <a:lnTo>
                  <a:pt x="1000759" y="1323956"/>
                </a:lnTo>
                <a:lnTo>
                  <a:pt x="1003299" y="1340491"/>
                </a:lnTo>
                <a:lnTo>
                  <a:pt x="1005839" y="1334977"/>
                </a:lnTo>
                <a:lnTo>
                  <a:pt x="1008379" y="1307739"/>
                </a:lnTo>
                <a:lnTo>
                  <a:pt x="1010919" y="1261283"/>
                </a:lnTo>
                <a:lnTo>
                  <a:pt x="1013459" y="1200057"/>
                </a:lnTo>
                <a:lnTo>
                  <a:pt x="1015999" y="1130024"/>
                </a:lnTo>
                <a:lnTo>
                  <a:pt x="1018538" y="1058068"/>
                </a:lnTo>
                <a:lnTo>
                  <a:pt x="1021078" y="991313"/>
                </a:lnTo>
                <a:lnTo>
                  <a:pt x="1023618" y="936402"/>
                </a:lnTo>
                <a:lnTo>
                  <a:pt x="1026158" y="898833"/>
                </a:lnTo>
                <a:lnTo>
                  <a:pt x="1028698" y="882399"/>
                </a:lnTo>
                <a:lnTo>
                  <a:pt x="1031238" y="888802"/>
                </a:lnTo>
                <a:lnTo>
                  <a:pt x="1033778" y="917473"/>
                </a:lnTo>
                <a:lnTo>
                  <a:pt x="1036318" y="965626"/>
                </a:lnTo>
                <a:lnTo>
                  <a:pt x="1038858" y="1028533"/>
                </a:lnTo>
                <a:lnTo>
                  <a:pt x="1041398" y="1099991"/>
                </a:lnTo>
                <a:lnTo>
                  <a:pt x="1043938" y="1172945"/>
                </a:lnTo>
                <a:lnTo>
                  <a:pt x="1046478" y="1240193"/>
                </a:lnTo>
                <a:lnTo>
                  <a:pt x="1049018" y="1295104"/>
                </a:lnTo>
                <a:lnTo>
                  <a:pt x="1051558" y="1332283"/>
                </a:lnTo>
                <a:lnTo>
                  <a:pt x="1054098" y="1348106"/>
                </a:lnTo>
                <a:lnTo>
                  <a:pt x="1056638" y="1341079"/>
                </a:lnTo>
                <a:lnTo>
                  <a:pt x="1059178" y="1311979"/>
                </a:lnTo>
                <a:lnTo>
                  <a:pt x="1061718" y="1263767"/>
                </a:lnTo>
                <a:lnTo>
                  <a:pt x="1064258" y="1201287"/>
                </a:lnTo>
                <a:lnTo>
                  <a:pt x="1066798" y="1130770"/>
                </a:lnTo>
                <a:lnTo>
                  <a:pt x="1069338" y="1059209"/>
                </a:lnTo>
                <a:lnTo>
                  <a:pt x="1071878" y="993652"/>
                </a:lnTo>
                <a:lnTo>
                  <a:pt x="1074418" y="940504"/>
                </a:lnTo>
                <a:lnTo>
                  <a:pt x="1076958" y="904889"/>
                </a:lnTo>
                <a:lnTo>
                  <a:pt x="1079498" y="890155"/>
                </a:lnTo>
                <a:lnTo>
                  <a:pt x="1082038" y="897553"/>
                </a:lnTo>
                <a:lnTo>
                  <a:pt x="1084577" y="926130"/>
                </a:lnTo>
                <a:lnTo>
                  <a:pt x="1087117" y="972849"/>
                </a:lnTo>
                <a:lnTo>
                  <a:pt x="1089657" y="1032913"/>
                </a:lnTo>
                <a:lnTo>
                  <a:pt x="1092197" y="1100261"/>
                </a:lnTo>
                <a:lnTo>
                  <a:pt x="1094737" y="1168185"/>
                </a:lnTo>
                <a:lnTo>
                  <a:pt x="1097277" y="1230010"/>
                </a:lnTo>
                <a:lnTo>
                  <a:pt x="1099817" y="1279753"/>
                </a:lnTo>
                <a:lnTo>
                  <a:pt x="1102357" y="1312711"/>
                </a:lnTo>
                <a:lnTo>
                  <a:pt x="1104897" y="1325913"/>
                </a:lnTo>
                <a:lnTo>
                  <a:pt x="1107437" y="1318386"/>
                </a:lnTo>
                <a:lnTo>
                  <a:pt x="1109977" y="1291220"/>
                </a:lnTo>
                <a:lnTo>
                  <a:pt x="1112517" y="1247429"/>
                </a:lnTo>
                <a:lnTo>
                  <a:pt x="1115057" y="1191616"/>
                </a:lnTo>
                <a:lnTo>
                  <a:pt x="1117597" y="1129485"/>
                </a:ln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1269995" y="111540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zh-CN" altLang="en-US">
              <a:solidFill>
                <a:srgbClr val="000000"/>
              </a:solidFill>
              <a:ea typeface="宋体" pitchFamily="2" charset="-122"/>
            </a:endParaRPr>
          </a:p>
        </p:txBody>
      </p:sp>
      <p:sp>
        <p:nvSpPr>
          <p:cNvPr id="5" name="CoS"/>
          <p:cNvSpPr/>
          <p:nvPr userDrawn="1"/>
        </p:nvSpPr>
        <p:spPr>
          <a:xfrm flipH="1">
            <a:off x="715963" y="328589"/>
            <a:ext cx="1281112" cy="44450"/>
          </a:xfrm>
          <a:custGeom>
            <a:avLst/>
            <a:gdLst>
              <a:gd name="connsiteX0" fmla="*/ 0 w 2024254"/>
              <a:gd name="connsiteY0" fmla="*/ 1115321 h 2231790"/>
              <a:gd name="connsiteX1" fmla="*/ 0 w 2024254"/>
              <a:gd name="connsiteY1" fmla="*/ 1115321 h 2231790"/>
              <a:gd name="connsiteX2" fmla="*/ 2539 w 2024254"/>
              <a:gd name="connsiteY2" fmla="*/ 1119016 h 2231790"/>
              <a:gd name="connsiteX3" fmla="*/ 5080 w 2024254"/>
              <a:gd name="connsiteY3" fmla="*/ 1129377 h 2231790"/>
              <a:gd name="connsiteX4" fmla="*/ 7619 w 2024254"/>
              <a:gd name="connsiteY4" fmla="*/ 1144341 h 2231790"/>
              <a:gd name="connsiteX5" fmla="*/ 10160 w 2024254"/>
              <a:gd name="connsiteY5" fmla="*/ 1160808 h 2231790"/>
              <a:gd name="connsiteX6" fmla="*/ 12700 w 2024254"/>
              <a:gd name="connsiteY6" fmla="*/ 1175108 h 2231790"/>
              <a:gd name="connsiteX7" fmla="*/ 15239 w 2024254"/>
              <a:gd name="connsiteY7" fmla="*/ 1183560 h 2231790"/>
              <a:gd name="connsiteX8" fmla="*/ 17780 w 2024254"/>
              <a:gd name="connsiteY8" fmla="*/ 1183060 h 2231790"/>
              <a:gd name="connsiteX9" fmla="*/ 20319 w 2024254"/>
              <a:gd name="connsiteY9" fmla="*/ 1171603 h 2231790"/>
              <a:gd name="connsiteX10" fmla="*/ 22860 w 2024254"/>
              <a:gd name="connsiteY10" fmla="*/ 1148686 h 2231790"/>
              <a:gd name="connsiteX11" fmla="*/ 25400 w 2024254"/>
              <a:gd name="connsiteY11" fmla="*/ 1115511 h 2231790"/>
              <a:gd name="connsiteX12" fmla="*/ 27939 w 2024254"/>
              <a:gd name="connsiteY12" fmla="*/ 1074970 h 2231790"/>
              <a:gd name="connsiteX13" fmla="*/ 30480 w 2024254"/>
              <a:gd name="connsiteY13" fmla="*/ 1031398 h 2231790"/>
              <a:gd name="connsiteX14" fmla="*/ 33019 w 2024254"/>
              <a:gd name="connsiteY14" fmla="*/ 990106 h 2231790"/>
              <a:gd name="connsiteX15" fmla="*/ 35560 w 2024254"/>
              <a:gd name="connsiteY15" fmla="*/ 956760 h 2231790"/>
              <a:gd name="connsiteX16" fmla="*/ 38100 w 2024254"/>
              <a:gd name="connsiteY16" fmla="*/ 936665 h 2231790"/>
              <a:gd name="connsiteX17" fmla="*/ 40639 w 2024254"/>
              <a:gd name="connsiteY17" fmla="*/ 934043 h 2231790"/>
              <a:gd name="connsiteX18" fmla="*/ 43180 w 2024254"/>
              <a:gd name="connsiteY18" fmla="*/ 951399 h 2231790"/>
              <a:gd name="connsiteX19" fmla="*/ 45719 w 2024254"/>
              <a:gd name="connsiteY19" fmla="*/ 989057 h 2231790"/>
              <a:gd name="connsiteX20" fmla="*/ 48260 w 2024254"/>
              <a:gd name="connsiteY20" fmla="*/ 1044929 h 2231790"/>
              <a:gd name="connsiteX21" fmla="*/ 50800 w 2024254"/>
              <a:gd name="connsiteY21" fmla="*/ 1114565 h 2231790"/>
              <a:gd name="connsiteX22" fmla="*/ 53339 w 2024254"/>
              <a:gd name="connsiteY22" fmla="*/ 1191490 h 2231790"/>
              <a:gd name="connsiteX23" fmla="*/ 55880 w 2024254"/>
              <a:gd name="connsiteY23" fmla="*/ 1267811 h 2231790"/>
              <a:gd name="connsiteX24" fmla="*/ 58419 w 2024254"/>
              <a:gd name="connsiteY24" fmla="*/ 1335027 h 2231790"/>
              <a:gd name="connsiteX25" fmla="*/ 60960 w 2024254"/>
              <a:gd name="connsiteY25" fmla="*/ 1384963 h 2231790"/>
              <a:gd name="connsiteX26" fmla="*/ 63500 w 2024254"/>
              <a:gd name="connsiteY26" fmla="*/ 1410734 h 2231790"/>
              <a:gd name="connsiteX27" fmla="*/ 66039 w 2024254"/>
              <a:gd name="connsiteY27" fmla="*/ 1407611 h 2231790"/>
              <a:gd name="connsiteX28" fmla="*/ 68580 w 2024254"/>
              <a:gd name="connsiteY28" fmla="*/ 1373708 h 2231790"/>
              <a:gd name="connsiteX29" fmla="*/ 71119 w 2024254"/>
              <a:gd name="connsiteY29" fmla="*/ 1310376 h 2231790"/>
              <a:gd name="connsiteX30" fmla="*/ 73659 w 2024254"/>
              <a:gd name="connsiteY30" fmla="*/ 1222262 h 2231790"/>
              <a:gd name="connsiteX31" fmla="*/ 76200 w 2024254"/>
              <a:gd name="connsiteY31" fmla="*/ 1117006 h 2231790"/>
              <a:gd name="connsiteX32" fmla="*/ 78739 w 2024254"/>
              <a:gd name="connsiteY32" fmla="*/ 1004584 h 2231790"/>
              <a:gd name="connsiteX33" fmla="*/ 81280 w 2024254"/>
              <a:gd name="connsiteY33" fmla="*/ 896360 h 2231790"/>
              <a:gd name="connsiteX34" fmla="*/ 83819 w 2024254"/>
              <a:gd name="connsiteY34" fmla="*/ 803931 h 2231790"/>
              <a:gd name="connsiteX35" fmla="*/ 86359 w 2024254"/>
              <a:gd name="connsiteY35" fmla="*/ 737889 h 2231790"/>
              <a:gd name="connsiteX36" fmla="*/ 88900 w 2024254"/>
              <a:gd name="connsiteY36" fmla="*/ 706633 h 2231790"/>
              <a:gd name="connsiteX37" fmla="*/ 91439 w 2024254"/>
              <a:gd name="connsiteY37" fmla="*/ 715350 h 2231790"/>
              <a:gd name="connsiteX38" fmla="*/ 93979 w 2024254"/>
              <a:gd name="connsiteY38" fmla="*/ 765297 h 2231790"/>
              <a:gd name="connsiteX39" fmla="*/ 96519 w 2024254"/>
              <a:gd name="connsiteY39" fmla="*/ 853478 h 2231790"/>
              <a:gd name="connsiteX40" fmla="*/ 99059 w 2024254"/>
              <a:gd name="connsiteY40" fmla="*/ 972745 h 2231790"/>
              <a:gd name="connsiteX41" fmla="*/ 101600 w 2024254"/>
              <a:gd name="connsiteY41" fmla="*/ 1112365 h 2231790"/>
              <a:gd name="connsiteX42" fmla="*/ 104139 w 2024254"/>
              <a:gd name="connsiteY42" fmla="*/ 1258978 h 2231790"/>
              <a:gd name="connsiteX43" fmla="*/ 106679 w 2024254"/>
              <a:gd name="connsiteY43" fmla="*/ 1397883 h 2231790"/>
              <a:gd name="connsiteX44" fmla="*/ 109219 w 2024254"/>
              <a:gd name="connsiteY44" fmla="*/ 1514520 h 2231790"/>
              <a:gd name="connsiteX45" fmla="*/ 111759 w 2024254"/>
              <a:gd name="connsiteY45" fmla="*/ 1595990 h 2231790"/>
              <a:gd name="connsiteX46" fmla="*/ 114300 w 2024254"/>
              <a:gd name="connsiteY46" fmla="*/ 1632475 h 2231790"/>
              <a:gd name="connsiteX47" fmla="*/ 116839 w 2024254"/>
              <a:gd name="connsiteY47" fmla="*/ 1618377 h 2231790"/>
              <a:gd name="connsiteX48" fmla="*/ 119379 w 2024254"/>
              <a:gd name="connsiteY48" fmla="*/ 1553071 h 2231790"/>
              <a:gd name="connsiteX49" fmla="*/ 121919 w 2024254"/>
              <a:gd name="connsiteY49" fmla="*/ 1441157 h 2231790"/>
              <a:gd name="connsiteX50" fmla="*/ 124459 w 2024254"/>
              <a:gd name="connsiteY50" fmla="*/ 1292186 h 2231790"/>
              <a:gd name="connsiteX51" fmla="*/ 126999 w 2024254"/>
              <a:gd name="connsiteY51" fmla="*/ 1119857 h 2231790"/>
              <a:gd name="connsiteX52" fmla="*/ 129539 w 2024254"/>
              <a:gd name="connsiteY52" fmla="*/ 940755 h 2231790"/>
              <a:gd name="connsiteX53" fmla="*/ 132079 w 2024254"/>
              <a:gd name="connsiteY53" fmla="*/ 772747 h 2231790"/>
              <a:gd name="connsiteX54" fmla="*/ 134619 w 2024254"/>
              <a:gd name="connsiteY54" fmla="*/ 633193 h 2231790"/>
              <a:gd name="connsiteX55" fmla="*/ 137159 w 2024254"/>
              <a:gd name="connsiteY55" fmla="*/ 537151 h 2231790"/>
              <a:gd name="connsiteX56" fmla="*/ 139699 w 2024254"/>
              <a:gd name="connsiteY56" fmla="*/ 495758 h 2231790"/>
              <a:gd name="connsiteX57" fmla="*/ 142239 w 2024254"/>
              <a:gd name="connsiteY57" fmla="*/ 514966 h 2231790"/>
              <a:gd name="connsiteX58" fmla="*/ 144779 w 2024254"/>
              <a:gd name="connsiteY58" fmla="*/ 594772 h 2231790"/>
              <a:gd name="connsiteX59" fmla="*/ 147319 w 2024254"/>
              <a:gd name="connsiteY59" fmla="*/ 729036 h 2231790"/>
              <a:gd name="connsiteX60" fmla="*/ 149859 w 2024254"/>
              <a:gd name="connsiteY60" fmla="*/ 905921 h 2231790"/>
              <a:gd name="connsiteX61" fmla="*/ 152399 w 2024254"/>
              <a:gd name="connsiteY61" fmla="*/ 1108929 h 2231790"/>
              <a:gd name="connsiteX62" fmla="*/ 154939 w 2024254"/>
              <a:gd name="connsiteY62" fmla="*/ 1318445 h 2231790"/>
              <a:gd name="connsiteX63" fmla="*/ 157479 w 2024254"/>
              <a:gd name="connsiteY63" fmla="*/ 1513643 h 2231790"/>
              <a:gd name="connsiteX64" fmla="*/ 160019 w 2024254"/>
              <a:gd name="connsiteY64" fmla="*/ 1674559 h 2231790"/>
              <a:gd name="connsiteX65" fmla="*/ 162559 w 2024254"/>
              <a:gd name="connsiteY65" fmla="*/ 1784144 h 2231790"/>
              <a:gd name="connsiteX66" fmla="*/ 165099 w 2024254"/>
              <a:gd name="connsiteY66" fmla="*/ 1830065 h 2231790"/>
              <a:gd name="connsiteX67" fmla="*/ 167639 w 2024254"/>
              <a:gd name="connsiteY67" fmla="*/ 1806072 h 2231790"/>
              <a:gd name="connsiteX68" fmla="*/ 170179 w 2024254"/>
              <a:gd name="connsiteY68" fmla="*/ 1712785 h 2231790"/>
              <a:gd name="connsiteX69" fmla="*/ 172719 w 2024254"/>
              <a:gd name="connsiteY69" fmla="*/ 1557804 h 2231790"/>
              <a:gd name="connsiteX70" fmla="*/ 175259 w 2024254"/>
              <a:gd name="connsiteY70" fmla="*/ 1355108 h 2231790"/>
              <a:gd name="connsiteX71" fmla="*/ 177799 w 2024254"/>
              <a:gd name="connsiteY71" fmla="*/ 1123796 h 2231790"/>
              <a:gd name="connsiteX72" fmla="*/ 180339 w 2024254"/>
              <a:gd name="connsiteY72" fmla="*/ 886284 h 2231790"/>
              <a:gd name="connsiteX73" fmla="*/ 182879 w 2024254"/>
              <a:gd name="connsiteY73" fmla="*/ 666119 h 2231790"/>
              <a:gd name="connsiteX74" fmla="*/ 185419 w 2024254"/>
              <a:gd name="connsiteY74" fmla="*/ 485638 h 2231790"/>
              <a:gd name="connsiteX75" fmla="*/ 187959 w 2024254"/>
              <a:gd name="connsiteY75" fmla="*/ 363693 h 2231790"/>
              <a:gd name="connsiteX76" fmla="*/ 190499 w 2024254"/>
              <a:gd name="connsiteY76" fmla="*/ 313682 h 2231790"/>
              <a:gd name="connsiteX77" fmla="*/ 193039 w 2024254"/>
              <a:gd name="connsiteY77" fmla="*/ 342089 h 2231790"/>
              <a:gd name="connsiteX78" fmla="*/ 195579 w 2024254"/>
              <a:gd name="connsiteY78" fmla="*/ 447692 h 2231790"/>
              <a:gd name="connsiteX79" fmla="*/ 198119 w 2024254"/>
              <a:gd name="connsiteY79" fmla="*/ 621530 h 2231790"/>
              <a:gd name="connsiteX80" fmla="*/ 200659 w 2024254"/>
              <a:gd name="connsiteY80" fmla="*/ 847652 h 2231790"/>
              <a:gd name="connsiteX81" fmla="*/ 203199 w 2024254"/>
              <a:gd name="connsiteY81" fmla="*/ 1104582 h 2231790"/>
              <a:gd name="connsiteX82" fmla="*/ 205739 w 2024254"/>
              <a:gd name="connsiteY82" fmla="*/ 1367364 h 2231790"/>
              <a:gd name="connsiteX83" fmla="*/ 208279 w 2024254"/>
              <a:gd name="connsiteY83" fmla="*/ 1609999 h 2231790"/>
              <a:gd name="connsiteX84" fmla="*/ 210819 w 2024254"/>
              <a:gd name="connsiteY84" fmla="*/ 1808029 h 2231790"/>
              <a:gd name="connsiteX85" fmla="*/ 213359 w 2024254"/>
              <a:gd name="connsiteY85" fmla="*/ 1941009 h 2231790"/>
              <a:gd name="connsiteX86" fmla="*/ 215899 w 2024254"/>
              <a:gd name="connsiteY86" fmla="*/ 1994622 h 2231790"/>
              <a:gd name="connsiteX87" fmla="*/ 218439 w 2024254"/>
              <a:gd name="connsiteY87" fmla="*/ 1962214 h 2231790"/>
              <a:gd name="connsiteX88" fmla="*/ 220979 w 2024254"/>
              <a:gd name="connsiteY88" fmla="*/ 1845584 h 2231790"/>
              <a:gd name="connsiteX89" fmla="*/ 223519 w 2024254"/>
              <a:gd name="connsiteY89" fmla="*/ 1654943 h 2231790"/>
              <a:gd name="connsiteX90" fmla="*/ 226059 w 2024254"/>
              <a:gd name="connsiteY90" fmla="*/ 1408025 h 2231790"/>
              <a:gd name="connsiteX91" fmla="*/ 228600 w 2024254"/>
              <a:gd name="connsiteY91" fmla="*/ 1128434 h 2231790"/>
              <a:gd name="connsiteX92" fmla="*/ 231139 w 2024254"/>
              <a:gd name="connsiteY92" fmla="*/ 843379 h 2231790"/>
              <a:gd name="connsiteX93" fmla="*/ 233679 w 2024254"/>
              <a:gd name="connsiteY93" fmla="*/ 581014 h 2231790"/>
              <a:gd name="connsiteX94" fmla="*/ 236219 w 2024254"/>
              <a:gd name="connsiteY94" fmla="*/ 367644 h 2231790"/>
              <a:gd name="connsiteX95" fmla="*/ 238760 w 2024254"/>
              <a:gd name="connsiteY95" fmla="*/ 225078 h 2231790"/>
              <a:gd name="connsiteX96" fmla="*/ 241300 w 2024254"/>
              <a:gd name="connsiteY96" fmla="*/ 168398 h 2231790"/>
              <a:gd name="connsiteX97" fmla="*/ 243839 w 2024254"/>
              <a:gd name="connsiteY97" fmla="*/ 204361 h 2231790"/>
              <a:gd name="connsiteX98" fmla="*/ 246380 w 2024254"/>
              <a:gd name="connsiteY98" fmla="*/ 330619 h 2231790"/>
              <a:gd name="connsiteX99" fmla="*/ 248920 w 2024254"/>
              <a:gd name="connsiteY99" fmla="*/ 535836 h 2231790"/>
              <a:gd name="connsiteX100" fmla="*/ 251460 w 2024254"/>
              <a:gd name="connsiteY100" fmla="*/ 800706 h 2231790"/>
              <a:gd name="connsiteX101" fmla="*/ 254000 w 2024254"/>
              <a:gd name="connsiteY101" fmla="*/ 1099769 h 2231790"/>
              <a:gd name="connsiteX102" fmla="*/ 256540 w 2024254"/>
              <a:gd name="connsiteY102" fmla="*/ 1403872 h 2231790"/>
              <a:gd name="connsiteX103" fmla="*/ 259080 w 2024254"/>
              <a:gd name="connsiteY103" fmla="*/ 1683026 h 2231790"/>
              <a:gd name="connsiteX104" fmla="*/ 261620 w 2024254"/>
              <a:gd name="connsiteY104" fmla="*/ 1909372 h 2231790"/>
              <a:gd name="connsiteX105" fmla="*/ 264160 w 2024254"/>
              <a:gd name="connsiteY105" fmla="*/ 2059974 h 2231790"/>
              <a:gd name="connsiteX106" fmla="*/ 266700 w 2024254"/>
              <a:gd name="connsiteY106" fmla="*/ 2119153 h 2231790"/>
              <a:gd name="connsiteX107" fmla="*/ 269240 w 2024254"/>
              <a:gd name="connsiteY107" fmla="*/ 2080114 h 2231790"/>
              <a:gd name="connsiteX108" fmla="*/ 271780 w 2024254"/>
              <a:gd name="connsiteY108" fmla="*/ 1945716 h 2231790"/>
              <a:gd name="connsiteX109" fmla="*/ 274320 w 2024254"/>
              <a:gd name="connsiteY109" fmla="*/ 1728283 h 2231790"/>
              <a:gd name="connsiteX110" fmla="*/ 276860 w 2024254"/>
              <a:gd name="connsiteY110" fmla="*/ 1448476 h 2231790"/>
              <a:gd name="connsiteX111" fmla="*/ 279400 w 2024254"/>
              <a:gd name="connsiteY111" fmla="*/ 1133315 h 2231790"/>
              <a:gd name="connsiteX112" fmla="*/ 281940 w 2024254"/>
              <a:gd name="connsiteY112" fmla="*/ 813569 h 2231790"/>
              <a:gd name="connsiteX113" fmla="*/ 284480 w 2024254"/>
              <a:gd name="connsiteY113" fmla="*/ 520728 h 2231790"/>
              <a:gd name="connsiteX114" fmla="*/ 287020 w 2024254"/>
              <a:gd name="connsiteY114" fmla="*/ 283896 h 2231790"/>
              <a:gd name="connsiteX115" fmla="*/ 289560 w 2024254"/>
              <a:gd name="connsiteY115" fmla="*/ 126883 h 2231790"/>
              <a:gd name="connsiteX116" fmla="*/ 292100 w 2024254"/>
              <a:gd name="connsiteY116" fmla="*/ 65803 h 2231790"/>
              <a:gd name="connsiteX117" fmla="*/ 294640 w 2024254"/>
              <a:gd name="connsiteY117" fmla="*/ 107420 h 2231790"/>
              <a:gd name="connsiteX118" fmla="*/ 297180 w 2024254"/>
              <a:gd name="connsiteY118" fmla="*/ 248403 h 2231790"/>
              <a:gd name="connsiteX119" fmla="*/ 299720 w 2024254"/>
              <a:gd name="connsiteY119" fmla="*/ 475585 h 2231790"/>
              <a:gd name="connsiteX120" fmla="*/ 302260 w 2024254"/>
              <a:gd name="connsiteY120" fmla="*/ 767191 h 2231790"/>
              <a:gd name="connsiteX121" fmla="*/ 304800 w 2024254"/>
              <a:gd name="connsiteY121" fmla="*/ 1094938 h 2231790"/>
              <a:gd name="connsiteX122" fmla="*/ 307340 w 2024254"/>
              <a:gd name="connsiteY122" fmla="*/ 1426790 h 2231790"/>
              <a:gd name="connsiteX123" fmla="*/ 309880 w 2024254"/>
              <a:gd name="connsiteY123" fmla="*/ 1730100 h 2231790"/>
              <a:gd name="connsiteX124" fmla="*/ 312420 w 2024254"/>
              <a:gd name="connsiteY124" fmla="*/ 1974839 h 2231790"/>
              <a:gd name="connsiteX125" fmla="*/ 314960 w 2024254"/>
              <a:gd name="connsiteY125" fmla="*/ 2136579 h 2231790"/>
              <a:gd name="connsiteX126" fmla="*/ 317500 w 2024254"/>
              <a:gd name="connsiteY126" fmla="*/ 2198941 h 2231790"/>
              <a:gd name="connsiteX127" fmla="*/ 320040 w 2024254"/>
              <a:gd name="connsiteY127" fmla="*/ 2155259 h 2231790"/>
              <a:gd name="connsiteX128" fmla="*/ 322580 w 2024254"/>
              <a:gd name="connsiteY128" fmla="*/ 2009290 h 2231790"/>
              <a:gd name="connsiteX129" fmla="*/ 325120 w 2024254"/>
              <a:gd name="connsiteY129" fmla="*/ 1774893 h 2231790"/>
              <a:gd name="connsiteX130" fmla="*/ 327660 w 2024254"/>
              <a:gd name="connsiteY130" fmla="*/ 1474712 h 2231790"/>
              <a:gd name="connsiteX131" fmla="*/ 330200 w 2024254"/>
              <a:gd name="connsiteY131" fmla="*/ 1137975 h 2231790"/>
              <a:gd name="connsiteX132" fmla="*/ 332740 w 2024254"/>
              <a:gd name="connsiteY132" fmla="*/ 797639 h 2231790"/>
              <a:gd name="connsiteX133" fmla="*/ 335280 w 2024254"/>
              <a:gd name="connsiteY133" fmla="*/ 487149 h 2231790"/>
              <a:gd name="connsiteX134" fmla="*/ 337820 w 2024254"/>
              <a:gd name="connsiteY134" fmla="*/ 237137 h 2231790"/>
              <a:gd name="connsiteX135" fmla="*/ 340360 w 2024254"/>
              <a:gd name="connsiteY135" fmla="*/ 72388 h 2231790"/>
              <a:gd name="connsiteX136" fmla="*/ 342900 w 2024254"/>
              <a:gd name="connsiteY136" fmla="*/ 9374 h 2231790"/>
              <a:gd name="connsiteX137" fmla="*/ 345440 w 2024254"/>
              <a:gd name="connsiteY137" fmla="*/ 54600 h 2231790"/>
              <a:gd name="connsiteX138" fmla="*/ 347980 w 2024254"/>
              <a:gd name="connsiteY138" fmla="*/ 203934 h 2231790"/>
              <a:gd name="connsiteX139" fmla="*/ 350520 w 2024254"/>
              <a:gd name="connsiteY139" fmla="*/ 442979 h 2231790"/>
              <a:gd name="connsiteX140" fmla="*/ 353060 w 2024254"/>
              <a:gd name="connsiteY140" fmla="*/ 748476 h 2231790"/>
              <a:gd name="connsiteX141" fmla="*/ 355600 w 2024254"/>
              <a:gd name="connsiteY141" fmla="*/ 1090567 h 2231790"/>
              <a:gd name="connsiteX142" fmla="*/ 358140 w 2024254"/>
              <a:gd name="connsiteY142" fmla="*/ 1435733 h 2231790"/>
              <a:gd name="connsiteX143" fmla="*/ 360680 w 2024254"/>
              <a:gd name="connsiteY143" fmla="*/ 1750090 h 2231790"/>
              <a:gd name="connsiteX144" fmla="*/ 363220 w 2024254"/>
              <a:gd name="connsiteY144" fmla="*/ 2002725 h 2231790"/>
              <a:gd name="connsiteX145" fmla="*/ 365760 w 2024254"/>
              <a:gd name="connsiteY145" fmla="*/ 2168757 h 2231790"/>
              <a:gd name="connsiteX146" fmla="*/ 368300 w 2024254"/>
              <a:gd name="connsiteY146" fmla="*/ 2231789 h 2231790"/>
              <a:gd name="connsiteX147" fmla="*/ 370840 w 2024254"/>
              <a:gd name="connsiteY147" fmla="*/ 2185538 h 2231790"/>
              <a:gd name="connsiteX148" fmla="*/ 373380 w 2024254"/>
              <a:gd name="connsiteY148" fmla="*/ 2034461 h 2231790"/>
              <a:gd name="connsiteX149" fmla="*/ 375920 w 2024254"/>
              <a:gd name="connsiteY149" fmla="*/ 1793330 h 2231790"/>
              <a:gd name="connsiteX150" fmla="*/ 378460 w 2024254"/>
              <a:gd name="connsiteY150" fmla="*/ 1485770 h 2231790"/>
              <a:gd name="connsiteX151" fmla="*/ 381000 w 2024254"/>
              <a:gd name="connsiteY151" fmla="*/ 1141945 h 2231790"/>
              <a:gd name="connsiteX152" fmla="*/ 383540 w 2024254"/>
              <a:gd name="connsiteY152" fmla="*/ 795583 h 2231790"/>
              <a:gd name="connsiteX153" fmla="*/ 386080 w 2024254"/>
              <a:gd name="connsiteY153" fmla="*/ 480654 h 2231790"/>
              <a:gd name="connsiteX154" fmla="*/ 388620 w 2024254"/>
              <a:gd name="connsiteY154" fmla="*/ 228025 h 2231790"/>
              <a:gd name="connsiteX155" fmla="*/ 391160 w 2024254"/>
              <a:gd name="connsiteY155" fmla="*/ 62421 h 2231790"/>
              <a:gd name="connsiteX156" fmla="*/ 393700 w 2024254"/>
              <a:gd name="connsiteY156" fmla="*/ 0 h 2231790"/>
              <a:gd name="connsiteX157" fmla="*/ 396240 w 2024254"/>
              <a:gd name="connsiteY157" fmla="*/ 46764 h 2231790"/>
              <a:gd name="connsiteX158" fmla="*/ 398780 w 2024254"/>
              <a:gd name="connsiteY158" fmla="*/ 197984 h 2231790"/>
              <a:gd name="connsiteX159" fmla="*/ 401320 w 2024254"/>
              <a:gd name="connsiteY159" fmla="*/ 438678 h 2231790"/>
              <a:gd name="connsiteX160" fmla="*/ 403860 w 2024254"/>
              <a:gd name="connsiteY160" fmla="*/ 745103 h 2231790"/>
              <a:gd name="connsiteX161" fmla="*/ 406400 w 2024254"/>
              <a:gd name="connsiteY161" fmla="*/ 1087104 h 2231790"/>
              <a:gd name="connsiteX162" fmla="*/ 408940 w 2024254"/>
              <a:gd name="connsiteY162" fmla="*/ 1431095 h 2231790"/>
              <a:gd name="connsiteX163" fmla="*/ 411480 w 2024254"/>
              <a:gd name="connsiteY163" fmla="*/ 1743370 h 2231790"/>
              <a:gd name="connsiteX164" fmla="*/ 414020 w 2024254"/>
              <a:gd name="connsiteY164" fmla="*/ 1993419 h 2231790"/>
              <a:gd name="connsiteX165" fmla="*/ 416560 w 2024254"/>
              <a:gd name="connsiteY165" fmla="*/ 2156922 h 2231790"/>
              <a:gd name="connsiteX166" fmla="*/ 419100 w 2024254"/>
              <a:gd name="connsiteY166" fmla="*/ 2218119 h 2231790"/>
              <a:gd name="connsiteX167" fmla="*/ 421640 w 2024254"/>
              <a:gd name="connsiteY167" fmla="*/ 2171341 h 2231790"/>
              <a:gd name="connsiteX168" fmla="*/ 424180 w 2024254"/>
              <a:gd name="connsiteY168" fmla="*/ 2021532 h 2231790"/>
              <a:gd name="connsiteX169" fmla="*/ 426720 w 2024254"/>
              <a:gd name="connsiteY169" fmla="*/ 1783726 h 2231790"/>
              <a:gd name="connsiteX170" fmla="*/ 429260 w 2024254"/>
              <a:gd name="connsiteY170" fmla="*/ 1481539 h 2231790"/>
              <a:gd name="connsiteX171" fmla="*/ 431800 w 2024254"/>
              <a:gd name="connsiteY171" fmla="*/ 1144807 h 2231790"/>
              <a:gd name="connsiteX172" fmla="*/ 434340 w 2024254"/>
              <a:gd name="connsiteY172" fmla="*/ 806635 h 2231790"/>
              <a:gd name="connsiteX173" fmla="*/ 436880 w 2024254"/>
              <a:gd name="connsiteY173" fmla="*/ 500130 h 2231790"/>
              <a:gd name="connsiteX174" fmla="*/ 439420 w 2024254"/>
              <a:gd name="connsiteY174" fmla="*/ 255142 h 2231790"/>
              <a:gd name="connsiteX175" fmla="*/ 441960 w 2024254"/>
              <a:gd name="connsiteY175" fmla="*/ 95351 h 2231790"/>
              <a:gd name="connsiteX176" fmla="*/ 444500 w 2024254"/>
              <a:gd name="connsiteY176" fmla="*/ 35968 h 2231790"/>
              <a:gd name="connsiteX177" fmla="*/ 447040 w 2024254"/>
              <a:gd name="connsiteY177" fmla="*/ 82282 h 2231790"/>
              <a:gd name="connsiteX178" fmla="*/ 449580 w 2024254"/>
              <a:gd name="connsiteY178" fmla="*/ 229191 h 2231790"/>
              <a:gd name="connsiteX179" fmla="*/ 452120 w 2024254"/>
              <a:gd name="connsiteY179" fmla="*/ 461762 h 2231790"/>
              <a:gd name="connsiteX180" fmla="*/ 454660 w 2024254"/>
              <a:gd name="connsiteY180" fmla="*/ 756749 h 2231790"/>
              <a:gd name="connsiteX181" fmla="*/ 457200 w 2024254"/>
              <a:gd name="connsiteY181" fmla="*/ 1084926 h 2231790"/>
              <a:gd name="connsiteX182" fmla="*/ 459740 w 2024254"/>
              <a:gd name="connsiteY182" fmla="*/ 1413993 h 2231790"/>
              <a:gd name="connsiteX183" fmla="*/ 462280 w 2024254"/>
              <a:gd name="connsiteY183" fmla="*/ 1711766 h 2231790"/>
              <a:gd name="connsiteX184" fmla="*/ 464820 w 2024254"/>
              <a:gd name="connsiteY184" fmla="*/ 1949337 h 2231790"/>
              <a:gd name="connsiteX185" fmla="*/ 467360 w 2024254"/>
              <a:gd name="connsiteY185" fmla="*/ 2103890 h 2231790"/>
              <a:gd name="connsiteX186" fmla="*/ 469900 w 2024254"/>
              <a:gd name="connsiteY186" fmla="*/ 2160901 h 2231790"/>
              <a:gd name="connsiteX187" fmla="*/ 472440 w 2024254"/>
              <a:gd name="connsiteY187" fmla="*/ 2115504 h 2231790"/>
              <a:gd name="connsiteX188" fmla="*/ 474980 w 2024254"/>
              <a:gd name="connsiteY188" fmla="*/ 1972899 h 2231790"/>
              <a:gd name="connsiteX189" fmla="*/ 477520 w 2024254"/>
              <a:gd name="connsiteY189" fmla="*/ 1747771 h 2231790"/>
              <a:gd name="connsiteX190" fmla="*/ 480061 w 2024254"/>
              <a:gd name="connsiteY190" fmla="*/ 1462771 h 2231790"/>
              <a:gd name="connsiteX191" fmla="*/ 482600 w 2024254"/>
              <a:gd name="connsiteY191" fmla="*/ 1146232 h 2231790"/>
              <a:gd name="connsiteX192" fmla="*/ 485140 w 2024254"/>
              <a:gd name="connsiteY192" fmla="*/ 829345 h 2231790"/>
              <a:gd name="connsiteX193" fmla="*/ 487680 w 2024254"/>
              <a:gd name="connsiteY193" fmla="*/ 543074 h 2231790"/>
              <a:gd name="connsiteX194" fmla="*/ 490220 w 2024254"/>
              <a:gd name="connsiteY194" fmla="*/ 315119 h 2231790"/>
              <a:gd name="connsiteX195" fmla="*/ 492761 w 2024254"/>
              <a:gd name="connsiteY195" fmla="*/ 167225 h 2231790"/>
              <a:gd name="connsiteX196" fmla="*/ 495300 w 2024254"/>
              <a:gd name="connsiteY196" fmla="*/ 113105 h 2231790"/>
              <a:gd name="connsiteX197" fmla="*/ 497840 w 2024254"/>
              <a:gd name="connsiteY197" fmla="*/ 157165 h 2231790"/>
              <a:gd name="connsiteX198" fmla="*/ 500381 w 2024254"/>
              <a:gd name="connsiteY198" fmla="*/ 294162 h 2231790"/>
              <a:gd name="connsiteX199" fmla="*/ 502921 w 2024254"/>
              <a:gd name="connsiteY199" fmla="*/ 509804 h 2231790"/>
              <a:gd name="connsiteX200" fmla="*/ 505461 w 2024254"/>
              <a:gd name="connsiteY200" fmla="*/ 782246 h 2231790"/>
              <a:gd name="connsiteX201" fmla="*/ 508000 w 2024254"/>
              <a:gd name="connsiteY201" fmla="*/ 1084306 h 2231790"/>
              <a:gd name="connsiteX202" fmla="*/ 510540 w 2024254"/>
              <a:gd name="connsiteY202" fmla="*/ 1386184 h 2231790"/>
              <a:gd name="connsiteX203" fmla="*/ 513081 w 2024254"/>
              <a:gd name="connsiteY203" fmla="*/ 1658411 h 2231790"/>
              <a:gd name="connsiteX204" fmla="*/ 515621 w 2024254"/>
              <a:gd name="connsiteY204" fmla="*/ 1874740 h 2231790"/>
              <a:gd name="connsiteX205" fmla="*/ 518161 w 2024254"/>
              <a:gd name="connsiteY205" fmla="*/ 2014678 h 2231790"/>
              <a:gd name="connsiteX206" fmla="*/ 520701 w 2024254"/>
              <a:gd name="connsiteY206" fmla="*/ 2065436 h 2231790"/>
              <a:gd name="connsiteX207" fmla="*/ 523241 w 2024254"/>
              <a:gd name="connsiteY207" fmla="*/ 2023097 h 2231790"/>
              <a:gd name="connsiteX208" fmla="*/ 525781 w 2024254"/>
              <a:gd name="connsiteY208" fmla="*/ 1892893 h 2231790"/>
              <a:gd name="connsiteX209" fmla="*/ 528321 w 2024254"/>
              <a:gd name="connsiteY209" fmla="*/ 1688589 h 2231790"/>
              <a:gd name="connsiteX210" fmla="*/ 530861 w 2024254"/>
              <a:gd name="connsiteY210" fmla="*/ 1431031 h 2231790"/>
              <a:gd name="connsiteX211" fmla="*/ 533401 w 2024254"/>
              <a:gd name="connsiteY211" fmla="*/ 1146011 h 2231790"/>
              <a:gd name="connsiteX212" fmla="*/ 535941 w 2024254"/>
              <a:gd name="connsiteY212" fmla="*/ 861687 h 2231790"/>
              <a:gd name="connsiteX213" fmla="*/ 538481 w 2024254"/>
              <a:gd name="connsiteY213" fmla="*/ 605781 h 2231790"/>
              <a:gd name="connsiteX214" fmla="*/ 541021 w 2024254"/>
              <a:gd name="connsiteY214" fmla="*/ 402879 h 2231790"/>
              <a:gd name="connsiteX215" fmla="*/ 543561 w 2024254"/>
              <a:gd name="connsiteY215" fmla="*/ 272053 h 2231790"/>
              <a:gd name="connsiteX216" fmla="*/ 546101 w 2024254"/>
              <a:gd name="connsiteY216" fmla="*/ 225072 h 2231790"/>
              <a:gd name="connsiteX217" fmla="*/ 548641 w 2024254"/>
              <a:gd name="connsiteY217" fmla="*/ 265346 h 2231790"/>
              <a:gd name="connsiteX218" fmla="*/ 551181 w 2024254"/>
              <a:gd name="connsiteY218" fmla="*/ 387705 h 2231790"/>
              <a:gd name="connsiteX219" fmla="*/ 553721 w 2024254"/>
              <a:gd name="connsiteY219" fmla="*/ 579032 h 2231790"/>
              <a:gd name="connsiteX220" fmla="*/ 556261 w 2024254"/>
              <a:gd name="connsiteY220" fmla="*/ 819656 h 2231790"/>
              <a:gd name="connsiteX221" fmla="*/ 558801 w 2024254"/>
              <a:gd name="connsiteY221" fmla="*/ 1085383 h 2231790"/>
              <a:gd name="connsiteX222" fmla="*/ 561341 w 2024254"/>
              <a:gd name="connsiteY222" fmla="*/ 1349927 h 2231790"/>
              <a:gd name="connsiteX223" fmla="*/ 563881 w 2024254"/>
              <a:gd name="connsiteY223" fmla="*/ 1587522 h 2231790"/>
              <a:gd name="connsiteX224" fmla="*/ 566421 w 2024254"/>
              <a:gd name="connsiteY224" fmla="*/ 1775434 h 2231790"/>
              <a:gd name="connsiteX225" fmla="*/ 568961 w 2024254"/>
              <a:gd name="connsiteY225" fmla="*/ 1896148 h 2231790"/>
              <a:gd name="connsiteX226" fmla="*/ 571501 w 2024254"/>
              <a:gd name="connsiteY226" fmla="*/ 1938994 h 2231790"/>
              <a:gd name="connsiteX227" fmla="*/ 574041 w 2024254"/>
              <a:gd name="connsiteY227" fmla="*/ 1901088 h 2231790"/>
              <a:gd name="connsiteX228" fmla="*/ 576581 w 2024254"/>
              <a:gd name="connsiteY228" fmla="*/ 1787481 h 2231790"/>
              <a:gd name="connsiteX229" fmla="*/ 579121 w 2024254"/>
              <a:gd name="connsiteY229" fmla="*/ 1610539 h 2231790"/>
              <a:gd name="connsiteX230" fmla="*/ 581661 w 2024254"/>
              <a:gd name="connsiteY230" fmla="*/ 1388600 h 2231790"/>
              <a:gd name="connsiteX231" fmla="*/ 584201 w 2024254"/>
              <a:gd name="connsiteY231" fmla="*/ 1144079 h 2231790"/>
              <a:gd name="connsiteX232" fmla="*/ 586741 w 2024254"/>
              <a:gd name="connsiteY232" fmla="*/ 901201 h 2231790"/>
              <a:gd name="connsiteX233" fmla="*/ 589281 w 2024254"/>
              <a:gd name="connsiteY233" fmla="*/ 683593 h 2231790"/>
              <a:gd name="connsiteX234" fmla="*/ 591821 w 2024254"/>
              <a:gd name="connsiteY234" fmla="*/ 511980 h 2231790"/>
              <a:gd name="connsiteX235" fmla="*/ 594361 w 2024254"/>
              <a:gd name="connsiteY235" fmla="*/ 402209 h 2231790"/>
              <a:gd name="connsiteX236" fmla="*/ 596901 w 2024254"/>
              <a:gd name="connsiteY236" fmla="*/ 363789 h 2231790"/>
              <a:gd name="connsiteX237" fmla="*/ 599441 w 2024254"/>
              <a:gd name="connsiteY237" fmla="*/ 399073 h 2231790"/>
              <a:gd name="connsiteX238" fmla="*/ 601981 w 2024254"/>
              <a:gd name="connsiteY238" fmla="*/ 503172 h 2231790"/>
              <a:gd name="connsiteX239" fmla="*/ 604521 w 2024254"/>
              <a:gd name="connsiteY239" fmla="*/ 664572 h 2231790"/>
              <a:gd name="connsiteX240" fmla="*/ 607061 w 2024254"/>
              <a:gd name="connsiteY240" fmla="*/ 866392 h 2231790"/>
              <a:gd name="connsiteX241" fmla="*/ 609601 w 2024254"/>
              <a:gd name="connsiteY241" fmla="*/ 1088149 h 2231790"/>
              <a:gd name="connsiteX242" fmla="*/ 612141 w 2024254"/>
              <a:gd name="connsiteY242" fmla="*/ 1307838 h 2231790"/>
              <a:gd name="connsiteX243" fmla="*/ 614681 w 2024254"/>
              <a:gd name="connsiteY243" fmla="*/ 1504118 h 2231790"/>
              <a:gd name="connsiteX244" fmla="*/ 617221 w 2024254"/>
              <a:gd name="connsiteY244" fmla="*/ 1658391 h 2231790"/>
              <a:gd name="connsiteX245" fmla="*/ 619761 w 2024254"/>
              <a:gd name="connsiteY245" fmla="*/ 1756565 h 2231790"/>
              <a:gd name="connsiteX246" fmla="*/ 622301 w 2024254"/>
              <a:gd name="connsiteY246" fmla="*/ 1790339 h 2231790"/>
              <a:gd name="connsiteX247" fmla="*/ 624841 w 2024254"/>
              <a:gd name="connsiteY247" fmla="*/ 1757885 h 2231790"/>
              <a:gd name="connsiteX248" fmla="*/ 627381 w 2024254"/>
              <a:gd name="connsiteY248" fmla="*/ 1663886 h 2231790"/>
              <a:gd name="connsiteX249" fmla="*/ 629921 w 2024254"/>
              <a:gd name="connsiteY249" fmla="*/ 1518930 h 2231790"/>
              <a:gd name="connsiteX250" fmla="*/ 632461 w 2024254"/>
              <a:gd name="connsiteY250" fmla="*/ 1338331 h 2231790"/>
              <a:gd name="connsiteX251" fmla="*/ 635001 w 2024254"/>
              <a:gd name="connsiteY251" fmla="*/ 1140519 h 2231790"/>
              <a:gd name="connsiteX252" fmla="*/ 637541 w 2024254"/>
              <a:gd name="connsiteY252" fmla="*/ 945164 h 2231790"/>
              <a:gd name="connsiteX253" fmla="*/ 640081 w 2024254"/>
              <a:gd name="connsiteY253" fmla="*/ 771209 h 2231790"/>
              <a:gd name="connsiteX254" fmla="*/ 642621 w 2024254"/>
              <a:gd name="connsiteY254" fmla="*/ 635038 h 2231790"/>
              <a:gd name="connsiteX255" fmla="*/ 645161 w 2024254"/>
              <a:gd name="connsiteY255" fmla="*/ 548928 h 2231790"/>
              <a:gd name="connsiteX256" fmla="*/ 647701 w 2024254"/>
              <a:gd name="connsiteY256" fmla="*/ 519952 h 2231790"/>
              <a:gd name="connsiteX257" fmla="*/ 650241 w 2024254"/>
              <a:gd name="connsiteY257" fmla="*/ 549416 h 2231790"/>
              <a:gd name="connsiteX258" fmla="*/ 652781 w 2024254"/>
              <a:gd name="connsiteY258" fmla="*/ 632884 h 2231790"/>
              <a:gd name="connsiteX259" fmla="*/ 655321 w 2024254"/>
              <a:gd name="connsiteY259" fmla="*/ 760762 h 2231790"/>
              <a:gd name="connsiteX260" fmla="*/ 657861 w 2024254"/>
              <a:gd name="connsiteY260" fmla="*/ 919380 h 2231790"/>
              <a:gd name="connsiteX261" fmla="*/ 660401 w 2024254"/>
              <a:gd name="connsiteY261" fmla="*/ 1092445 h 2231790"/>
              <a:gd name="connsiteX262" fmla="*/ 662941 w 2024254"/>
              <a:gd name="connsiteY262" fmla="*/ 1262710 h 2231790"/>
              <a:gd name="connsiteX263" fmla="*/ 665481 w 2024254"/>
              <a:gd name="connsiteY263" fmla="*/ 1413697 h 2231790"/>
              <a:gd name="connsiteX264" fmla="*/ 668021 w 2024254"/>
              <a:gd name="connsiteY264" fmla="*/ 1531290 h 2231790"/>
              <a:gd name="connsiteX265" fmla="*/ 670561 w 2024254"/>
              <a:gd name="connsiteY265" fmla="*/ 1605057 h 2231790"/>
              <a:gd name="connsiteX266" fmla="*/ 673101 w 2024254"/>
              <a:gd name="connsiteY266" fmla="*/ 1629160 h 2231790"/>
              <a:gd name="connsiteX267" fmla="*/ 675641 w 2024254"/>
              <a:gd name="connsiteY267" fmla="*/ 1602796 h 2231790"/>
              <a:gd name="connsiteX268" fmla="*/ 678181 w 2024254"/>
              <a:gd name="connsiteY268" fmla="*/ 1530121 h 2231790"/>
              <a:gd name="connsiteX269" fmla="*/ 680721 w 2024254"/>
              <a:gd name="connsiteY269" fmla="*/ 1419687 h 2231790"/>
              <a:gd name="connsiteX270" fmla="*/ 683261 w 2024254"/>
              <a:gd name="connsiteY270" fmla="*/ 1283467 h 2231790"/>
              <a:gd name="connsiteX271" fmla="*/ 685801 w 2024254"/>
              <a:gd name="connsiteY271" fmla="*/ 1135563 h 2231790"/>
              <a:gd name="connsiteX272" fmla="*/ 688341 w 2024254"/>
              <a:gd name="connsiteY272" fmla="*/ 990756 h 2231790"/>
              <a:gd name="connsiteX273" fmla="*/ 690881 w 2024254"/>
              <a:gd name="connsiteY273" fmla="*/ 863025 h 2231790"/>
              <a:gd name="connsiteX274" fmla="*/ 693421 w 2024254"/>
              <a:gd name="connsiteY274" fmla="*/ 764198 h 2231790"/>
              <a:gd name="connsiteX275" fmla="*/ 695961 w 2024254"/>
              <a:gd name="connsiteY275" fmla="*/ 702864 h 2231790"/>
              <a:gd name="connsiteX276" fmla="*/ 698501 w 2024254"/>
              <a:gd name="connsiteY276" fmla="*/ 683635 h 2231790"/>
              <a:gd name="connsiteX277" fmla="*/ 701041 w 2024254"/>
              <a:gd name="connsiteY277" fmla="*/ 706836 h 2231790"/>
              <a:gd name="connsiteX278" fmla="*/ 703581 w 2024254"/>
              <a:gd name="connsiteY278" fmla="*/ 768622 h 2231790"/>
              <a:gd name="connsiteX279" fmla="*/ 706121 w 2024254"/>
              <a:gd name="connsiteY279" fmla="*/ 861512 h 2231790"/>
              <a:gd name="connsiteX280" fmla="*/ 708661 w 2024254"/>
              <a:gd name="connsiteY280" fmla="*/ 975259 h 2231790"/>
              <a:gd name="connsiteX281" fmla="*/ 711201 w 2024254"/>
              <a:gd name="connsiteY281" fmla="*/ 1097970 h 2231790"/>
              <a:gd name="connsiteX282" fmla="*/ 713741 w 2024254"/>
              <a:gd name="connsiteY282" fmla="*/ 1217338 h 2231790"/>
              <a:gd name="connsiteX283" fmla="*/ 716281 w 2024254"/>
              <a:gd name="connsiteY283" fmla="*/ 1321881 h 2231790"/>
              <a:gd name="connsiteX284" fmla="*/ 718821 w 2024254"/>
              <a:gd name="connsiteY284" fmla="*/ 1402036 h 2231790"/>
              <a:gd name="connsiteX285" fmla="*/ 721361 w 2024254"/>
              <a:gd name="connsiteY285" fmla="*/ 1451037 h 2231790"/>
              <a:gd name="connsiteX286" fmla="*/ 723901 w 2024254"/>
              <a:gd name="connsiteY286" fmla="*/ 1465464 h 2231790"/>
              <a:gd name="connsiteX287" fmla="*/ 726441 w 2024254"/>
              <a:gd name="connsiteY287" fmla="*/ 1445442 h 2231790"/>
              <a:gd name="connsiteX288" fmla="*/ 728981 w 2024254"/>
              <a:gd name="connsiteY288" fmla="*/ 1394479 h 2231790"/>
              <a:gd name="connsiteX289" fmla="*/ 731521 w 2024254"/>
              <a:gd name="connsiteY289" fmla="*/ 1318971 h 2231790"/>
              <a:gd name="connsiteX290" fmla="*/ 734061 w 2024254"/>
              <a:gd name="connsiteY290" fmla="*/ 1227436 h 2231790"/>
              <a:gd name="connsiteX291" fmla="*/ 736601 w 2024254"/>
              <a:gd name="connsiteY291" fmla="*/ 1129575 h 2231790"/>
              <a:gd name="connsiteX292" fmla="*/ 739141 w 2024254"/>
              <a:gd name="connsiteY292" fmla="*/ 1035248 h 2231790"/>
              <a:gd name="connsiteX293" fmla="*/ 741681 w 2024254"/>
              <a:gd name="connsiteY293" fmla="*/ 953486 h 2231790"/>
              <a:gd name="connsiteX294" fmla="*/ 744222 w 2024254"/>
              <a:gd name="connsiteY294" fmla="*/ 891630 h 2231790"/>
              <a:gd name="connsiteX295" fmla="*/ 746761 w 2024254"/>
              <a:gd name="connsiteY295" fmla="*/ 854680 h 2231790"/>
              <a:gd name="connsiteX296" fmla="*/ 749301 w 2024254"/>
              <a:gd name="connsiteY296" fmla="*/ 844911 h 2231790"/>
              <a:gd name="connsiteX297" fmla="*/ 751841 w 2024254"/>
              <a:gd name="connsiteY297" fmla="*/ 861784 h 2231790"/>
              <a:gd name="connsiteX298" fmla="*/ 754381 w 2024254"/>
              <a:gd name="connsiteY298" fmla="*/ 902146 h 2231790"/>
              <a:gd name="connsiteX299" fmla="*/ 756922 w 2024254"/>
              <a:gd name="connsiteY299" fmla="*/ 960686 h 2231790"/>
              <a:gd name="connsiteX300" fmla="*/ 759461 w 2024254"/>
              <a:gd name="connsiteY300" fmla="*/ 1030590 h 2231790"/>
              <a:gd name="connsiteX301" fmla="*/ 762001 w 2024254"/>
              <a:gd name="connsiteY301" fmla="*/ 1104304 h 2231790"/>
              <a:gd name="connsiteX302" fmla="*/ 764542 w 2024254"/>
              <a:gd name="connsiteY302" fmla="*/ 1174350 h 2231790"/>
              <a:gd name="connsiteX303" fmla="*/ 767082 w 2024254"/>
              <a:gd name="connsiteY303" fmla="*/ 1234070 h 2231790"/>
              <a:gd name="connsiteX304" fmla="*/ 769622 w 2024254"/>
              <a:gd name="connsiteY304" fmla="*/ 1278262 h 2231790"/>
              <a:gd name="connsiteX305" fmla="*/ 772161 w 2024254"/>
              <a:gd name="connsiteY305" fmla="*/ 1303618 h 2231790"/>
              <a:gd name="connsiteX306" fmla="*/ 774701 w 2024254"/>
              <a:gd name="connsiteY306" fmla="*/ 1308943 h 2231790"/>
              <a:gd name="connsiteX307" fmla="*/ 777242 w 2024254"/>
              <a:gd name="connsiteY307" fmla="*/ 1295149 h 2231790"/>
              <a:gd name="connsiteX308" fmla="*/ 779782 w 2024254"/>
              <a:gd name="connsiteY308" fmla="*/ 1265017 h 2231790"/>
              <a:gd name="connsiteX309" fmla="*/ 782322 w 2024254"/>
              <a:gd name="connsiteY309" fmla="*/ 1222791 h 2231790"/>
              <a:gd name="connsiteX310" fmla="*/ 784862 w 2024254"/>
              <a:gd name="connsiteY310" fmla="*/ 1173632 h 2231790"/>
              <a:gd name="connsiteX311" fmla="*/ 787402 w 2024254"/>
              <a:gd name="connsiteY311" fmla="*/ 1123022 h 2231790"/>
              <a:gd name="connsiteX312" fmla="*/ 789942 w 2024254"/>
              <a:gd name="connsiteY312" fmla="*/ 1076157 h 2231790"/>
              <a:gd name="connsiteX313" fmla="*/ 792482 w 2024254"/>
              <a:gd name="connsiteY313" fmla="*/ 1037429 h 2231790"/>
              <a:gd name="connsiteX314" fmla="*/ 795022 w 2024254"/>
              <a:gd name="connsiteY314" fmla="*/ 1010015 h 2231790"/>
              <a:gd name="connsiteX315" fmla="*/ 797562 w 2024254"/>
              <a:gd name="connsiteY315" fmla="*/ 995632 h 2231790"/>
              <a:gd name="connsiteX316" fmla="*/ 800102 w 2024254"/>
              <a:gd name="connsiteY316" fmla="*/ 994472 h 2231790"/>
              <a:gd name="connsiteX317" fmla="*/ 802642 w 2024254"/>
              <a:gd name="connsiteY317" fmla="*/ 1005299 h 2231790"/>
              <a:gd name="connsiteX318" fmla="*/ 805182 w 2024254"/>
              <a:gd name="connsiteY318" fmla="*/ 1025710 h 2231790"/>
              <a:gd name="connsiteX319" fmla="*/ 807722 w 2024254"/>
              <a:gd name="connsiteY319" fmla="*/ 1052496 h 2231790"/>
              <a:gd name="connsiteX320" fmla="*/ 810262 w 2024254"/>
              <a:gd name="connsiteY320" fmla="*/ 1082078 h 2231790"/>
              <a:gd name="connsiteX321" fmla="*/ 812802 w 2024254"/>
              <a:gd name="connsiteY321" fmla="*/ 1110943 h 2231790"/>
              <a:gd name="connsiteX322" fmla="*/ 815342 w 2024254"/>
              <a:gd name="connsiteY322" fmla="*/ 1136043 h 2231790"/>
              <a:gd name="connsiteX323" fmla="*/ 817882 w 2024254"/>
              <a:gd name="connsiteY323" fmla="*/ 1155114 h 2231790"/>
              <a:gd name="connsiteX324" fmla="*/ 820422 w 2024254"/>
              <a:gd name="connsiteY324" fmla="*/ 1166865 h 2231790"/>
              <a:gd name="connsiteX325" fmla="*/ 822961 w 2024254"/>
              <a:gd name="connsiteY325" fmla="*/ 1171046 h 2231790"/>
              <a:gd name="connsiteX326" fmla="*/ 825501 w 2024254"/>
              <a:gd name="connsiteY326" fmla="*/ 1168380 h 2231790"/>
              <a:gd name="connsiteX327" fmla="*/ 828041 w 2024254"/>
              <a:gd name="connsiteY327" fmla="*/ 1160375 h 2231790"/>
              <a:gd name="connsiteX328" fmla="*/ 830581 w 2024254"/>
              <a:gd name="connsiteY328" fmla="*/ 1149051 h 2231790"/>
              <a:gd name="connsiteX329" fmla="*/ 833121 w 2024254"/>
              <a:gd name="connsiteY329" fmla="*/ 1136629 h 2231790"/>
              <a:gd name="connsiteX330" fmla="*/ 835661 w 2024254"/>
              <a:gd name="connsiteY330" fmla="*/ 1125198 h 2231790"/>
              <a:gd name="connsiteX331" fmla="*/ 838201 w 2024254"/>
              <a:gd name="connsiteY331" fmla="*/ 1116437 h 2231790"/>
              <a:gd name="connsiteX332" fmla="*/ 840741 w 2024254"/>
              <a:gd name="connsiteY332" fmla="*/ 1111397 h 2231790"/>
              <a:gd name="connsiteX333" fmla="*/ 843281 w 2024254"/>
              <a:gd name="connsiteY333" fmla="*/ 1110391 h 2231790"/>
              <a:gd name="connsiteX334" fmla="*/ 845821 w 2024254"/>
              <a:gd name="connsiteY334" fmla="*/ 1112983 h 2231790"/>
              <a:gd name="connsiteX335" fmla="*/ 848361 w 2024254"/>
              <a:gd name="connsiteY335" fmla="*/ 1118095 h 2231790"/>
              <a:gd name="connsiteX336" fmla="*/ 850901 w 2024254"/>
              <a:gd name="connsiteY336" fmla="*/ 1124196 h 2231790"/>
              <a:gd name="connsiteX337" fmla="*/ 853441 w 2024254"/>
              <a:gd name="connsiteY337" fmla="*/ 1129561 h 2231790"/>
              <a:gd name="connsiteX338" fmla="*/ 855981 w 2024254"/>
              <a:gd name="connsiteY338" fmla="*/ 1132544 h 2231790"/>
              <a:gd name="connsiteX339" fmla="*/ 858521 w 2024254"/>
              <a:gd name="connsiteY339" fmla="*/ 1131859 h 2231790"/>
              <a:gd name="connsiteX340" fmla="*/ 861061 w 2024254"/>
              <a:gd name="connsiteY340" fmla="*/ 1126791 h 2231790"/>
              <a:gd name="connsiteX341" fmla="*/ 863601 w 2024254"/>
              <a:gd name="connsiteY341" fmla="*/ 1117342 h 2231790"/>
              <a:gd name="connsiteX342" fmla="*/ 866141 w 2024254"/>
              <a:gd name="connsiteY342" fmla="*/ 1104272 h 2231790"/>
              <a:gd name="connsiteX343" fmla="*/ 868681 w 2024254"/>
              <a:gd name="connsiteY343" fmla="*/ 1089032 h 2231790"/>
              <a:gd name="connsiteX344" fmla="*/ 871221 w 2024254"/>
              <a:gd name="connsiteY344" fmla="*/ 1073595 h 2231790"/>
              <a:gd name="connsiteX345" fmla="*/ 873761 w 2024254"/>
              <a:gd name="connsiteY345" fmla="*/ 1060212 h 2231790"/>
              <a:gd name="connsiteX346" fmla="*/ 876301 w 2024254"/>
              <a:gd name="connsiteY346" fmla="*/ 1051110 h 2231790"/>
              <a:gd name="connsiteX347" fmla="*/ 878841 w 2024254"/>
              <a:gd name="connsiteY347" fmla="*/ 1048180 h 2231790"/>
              <a:gd name="connsiteX348" fmla="*/ 881381 w 2024254"/>
              <a:gd name="connsiteY348" fmla="*/ 1052692 h 2231790"/>
              <a:gd name="connsiteX349" fmla="*/ 883921 w 2024254"/>
              <a:gd name="connsiteY349" fmla="*/ 1065077 h 2231790"/>
              <a:gd name="connsiteX350" fmla="*/ 886461 w 2024254"/>
              <a:gd name="connsiteY350" fmla="*/ 1084800 h 2231790"/>
              <a:gd name="connsiteX351" fmla="*/ 889000 w 2024254"/>
              <a:gd name="connsiteY351" fmla="*/ 1110354 h 2231790"/>
              <a:gd name="connsiteX352" fmla="*/ 891540 w 2024254"/>
              <a:gd name="connsiteY352" fmla="*/ 1139370 h 2231790"/>
              <a:gd name="connsiteX353" fmla="*/ 894080 w 2024254"/>
              <a:gd name="connsiteY353" fmla="*/ 1168852 h 2231790"/>
              <a:gd name="connsiteX354" fmla="*/ 896620 w 2024254"/>
              <a:gd name="connsiteY354" fmla="*/ 1195485 h 2231790"/>
              <a:gd name="connsiteX355" fmla="*/ 899160 w 2024254"/>
              <a:gd name="connsiteY355" fmla="*/ 1216018 h 2231790"/>
              <a:gd name="connsiteX356" fmla="*/ 901700 w 2024254"/>
              <a:gd name="connsiteY356" fmla="*/ 1227646 h 2231790"/>
              <a:gd name="connsiteX357" fmla="*/ 904240 w 2024254"/>
              <a:gd name="connsiteY357" fmla="*/ 1228372 h 2231790"/>
              <a:gd name="connsiteX358" fmla="*/ 906780 w 2024254"/>
              <a:gd name="connsiteY358" fmla="*/ 1217285 h 2231790"/>
              <a:gd name="connsiteX359" fmla="*/ 909320 w 2024254"/>
              <a:gd name="connsiteY359" fmla="*/ 1194733 h 2231790"/>
              <a:gd name="connsiteX360" fmla="*/ 911860 w 2024254"/>
              <a:gd name="connsiteY360" fmla="*/ 1162356 h 2231790"/>
              <a:gd name="connsiteX361" fmla="*/ 914400 w 2024254"/>
              <a:gd name="connsiteY361" fmla="*/ 1122975 h 2231790"/>
              <a:gd name="connsiteX362" fmla="*/ 916940 w 2024254"/>
              <a:gd name="connsiteY362" fmla="*/ 1080343 h 2231790"/>
              <a:gd name="connsiteX363" fmla="*/ 919480 w 2024254"/>
              <a:gd name="connsiteY363" fmla="*/ 1038778 h 2231790"/>
              <a:gd name="connsiteX364" fmla="*/ 922020 w 2024254"/>
              <a:gd name="connsiteY364" fmla="*/ 1002715 h 2231790"/>
              <a:gd name="connsiteX365" fmla="*/ 924560 w 2024254"/>
              <a:gd name="connsiteY365" fmla="*/ 976231 h 2231790"/>
              <a:gd name="connsiteX366" fmla="*/ 927100 w 2024254"/>
              <a:gd name="connsiteY366" fmla="*/ 962580 h 2231790"/>
              <a:gd name="connsiteX367" fmla="*/ 929640 w 2024254"/>
              <a:gd name="connsiteY367" fmla="*/ 963811 h 2231790"/>
              <a:gd name="connsiteX368" fmla="*/ 932180 w 2024254"/>
              <a:gd name="connsiteY368" fmla="*/ 980490 h 2231790"/>
              <a:gd name="connsiteX369" fmla="*/ 934720 w 2024254"/>
              <a:gd name="connsiteY369" fmla="*/ 1011582 h 2231790"/>
              <a:gd name="connsiteX370" fmla="*/ 937260 w 2024254"/>
              <a:gd name="connsiteY370" fmla="*/ 1054495 h 2231790"/>
              <a:gd name="connsiteX371" fmla="*/ 939800 w 2024254"/>
              <a:gd name="connsiteY371" fmla="*/ 1105298 h 2231790"/>
              <a:gd name="connsiteX372" fmla="*/ 942340 w 2024254"/>
              <a:gd name="connsiteY372" fmla="*/ 1159088 h 2231790"/>
              <a:gd name="connsiteX373" fmla="*/ 944880 w 2024254"/>
              <a:gd name="connsiteY373" fmla="*/ 1210469 h 2231790"/>
              <a:gd name="connsiteX374" fmla="*/ 947420 w 2024254"/>
              <a:gd name="connsiteY374" fmla="*/ 1254108 h 2231790"/>
              <a:gd name="connsiteX375" fmla="*/ 949960 w 2024254"/>
              <a:gd name="connsiteY375" fmla="*/ 1285291 h 2231790"/>
              <a:gd name="connsiteX376" fmla="*/ 952500 w 2024254"/>
              <a:gd name="connsiteY376" fmla="*/ 1300439 h 2231790"/>
              <a:gd name="connsiteX377" fmla="*/ 955039 w 2024254"/>
              <a:gd name="connsiteY377" fmla="*/ 1297512 h 2231790"/>
              <a:gd name="connsiteX378" fmla="*/ 957579 w 2024254"/>
              <a:gd name="connsiteY378" fmla="*/ 1276264 h 2231790"/>
              <a:gd name="connsiteX379" fmla="*/ 960119 w 2024254"/>
              <a:gd name="connsiteY379" fmla="*/ 1238325 h 2231790"/>
              <a:gd name="connsiteX380" fmla="*/ 962659 w 2024254"/>
              <a:gd name="connsiteY380" fmla="*/ 1187074 h 2231790"/>
              <a:gd name="connsiteX381" fmla="*/ 965199 w 2024254"/>
              <a:gd name="connsiteY381" fmla="*/ 1127337 h 2231790"/>
              <a:gd name="connsiteX382" fmla="*/ 967739 w 2024254"/>
              <a:gd name="connsiteY382" fmla="*/ 1064927 h 2231790"/>
              <a:gd name="connsiteX383" fmla="*/ 970279 w 2024254"/>
              <a:gd name="connsiteY383" fmla="*/ 1006066 h 2231790"/>
              <a:gd name="connsiteX384" fmla="*/ 972819 w 2024254"/>
              <a:gd name="connsiteY384" fmla="*/ 956755 h 2231790"/>
              <a:gd name="connsiteX385" fmla="*/ 975359 w 2024254"/>
              <a:gd name="connsiteY385" fmla="*/ 922156 h 2231790"/>
              <a:gd name="connsiteX386" fmla="*/ 977899 w 2024254"/>
              <a:gd name="connsiteY386" fmla="*/ 906046 h 2231790"/>
              <a:gd name="connsiteX387" fmla="*/ 980439 w 2024254"/>
              <a:gd name="connsiteY387" fmla="*/ 910403 h 2231790"/>
              <a:gd name="connsiteX388" fmla="*/ 982979 w 2024254"/>
              <a:gd name="connsiteY388" fmla="*/ 935171 h 2231790"/>
              <a:gd name="connsiteX389" fmla="*/ 985519 w 2024254"/>
              <a:gd name="connsiteY389" fmla="*/ 978232 h 2231790"/>
              <a:gd name="connsiteX390" fmla="*/ 988059 w 2024254"/>
              <a:gd name="connsiteY390" fmla="*/ 1035587 h 2231790"/>
              <a:gd name="connsiteX391" fmla="*/ 990599 w 2024254"/>
              <a:gd name="connsiteY391" fmla="*/ 1101731 h 2231790"/>
              <a:gd name="connsiteX392" fmla="*/ 993139 w 2024254"/>
              <a:gd name="connsiteY392" fmla="*/ 1170192 h 2231790"/>
              <a:gd name="connsiteX393" fmla="*/ 995679 w 2024254"/>
              <a:gd name="connsiteY393" fmla="*/ 1234172 h 2231790"/>
              <a:gd name="connsiteX394" fmla="*/ 998219 w 2024254"/>
              <a:gd name="connsiteY394" fmla="*/ 1287234 h 2231790"/>
              <a:gd name="connsiteX395" fmla="*/ 1000759 w 2024254"/>
              <a:gd name="connsiteY395" fmla="*/ 1323956 h 2231790"/>
              <a:gd name="connsiteX396" fmla="*/ 1003299 w 2024254"/>
              <a:gd name="connsiteY396" fmla="*/ 1340491 h 2231790"/>
              <a:gd name="connsiteX397" fmla="*/ 1005839 w 2024254"/>
              <a:gd name="connsiteY397" fmla="*/ 1334977 h 2231790"/>
              <a:gd name="connsiteX398" fmla="*/ 1008379 w 2024254"/>
              <a:gd name="connsiteY398" fmla="*/ 1307739 h 2231790"/>
              <a:gd name="connsiteX399" fmla="*/ 1010919 w 2024254"/>
              <a:gd name="connsiteY399" fmla="*/ 1261283 h 2231790"/>
              <a:gd name="connsiteX400" fmla="*/ 1013459 w 2024254"/>
              <a:gd name="connsiteY400" fmla="*/ 1200057 h 2231790"/>
              <a:gd name="connsiteX401" fmla="*/ 1015999 w 2024254"/>
              <a:gd name="connsiteY401" fmla="*/ 1130024 h 2231790"/>
              <a:gd name="connsiteX402" fmla="*/ 1018538 w 2024254"/>
              <a:gd name="connsiteY402" fmla="*/ 1058068 h 2231790"/>
              <a:gd name="connsiteX403" fmla="*/ 1021078 w 2024254"/>
              <a:gd name="connsiteY403" fmla="*/ 991313 h 2231790"/>
              <a:gd name="connsiteX404" fmla="*/ 1023618 w 2024254"/>
              <a:gd name="connsiteY404" fmla="*/ 936402 h 2231790"/>
              <a:gd name="connsiteX405" fmla="*/ 1026158 w 2024254"/>
              <a:gd name="connsiteY405" fmla="*/ 898833 h 2231790"/>
              <a:gd name="connsiteX406" fmla="*/ 1028698 w 2024254"/>
              <a:gd name="connsiteY406" fmla="*/ 882399 h 2231790"/>
              <a:gd name="connsiteX407" fmla="*/ 1031238 w 2024254"/>
              <a:gd name="connsiteY407" fmla="*/ 888802 h 2231790"/>
              <a:gd name="connsiteX408" fmla="*/ 1033778 w 2024254"/>
              <a:gd name="connsiteY408" fmla="*/ 917473 h 2231790"/>
              <a:gd name="connsiteX409" fmla="*/ 1036318 w 2024254"/>
              <a:gd name="connsiteY409" fmla="*/ 965626 h 2231790"/>
              <a:gd name="connsiteX410" fmla="*/ 1038858 w 2024254"/>
              <a:gd name="connsiteY410" fmla="*/ 1028533 h 2231790"/>
              <a:gd name="connsiteX411" fmla="*/ 1041398 w 2024254"/>
              <a:gd name="connsiteY411" fmla="*/ 1099991 h 2231790"/>
              <a:gd name="connsiteX412" fmla="*/ 1043938 w 2024254"/>
              <a:gd name="connsiteY412" fmla="*/ 1172945 h 2231790"/>
              <a:gd name="connsiteX413" fmla="*/ 1046478 w 2024254"/>
              <a:gd name="connsiteY413" fmla="*/ 1240193 h 2231790"/>
              <a:gd name="connsiteX414" fmla="*/ 1049018 w 2024254"/>
              <a:gd name="connsiteY414" fmla="*/ 1295104 h 2231790"/>
              <a:gd name="connsiteX415" fmla="*/ 1051558 w 2024254"/>
              <a:gd name="connsiteY415" fmla="*/ 1332283 h 2231790"/>
              <a:gd name="connsiteX416" fmla="*/ 1054098 w 2024254"/>
              <a:gd name="connsiteY416" fmla="*/ 1348106 h 2231790"/>
              <a:gd name="connsiteX417" fmla="*/ 1056638 w 2024254"/>
              <a:gd name="connsiteY417" fmla="*/ 1341079 h 2231790"/>
              <a:gd name="connsiteX418" fmla="*/ 1059178 w 2024254"/>
              <a:gd name="connsiteY418" fmla="*/ 1311979 h 2231790"/>
              <a:gd name="connsiteX419" fmla="*/ 1061718 w 2024254"/>
              <a:gd name="connsiteY419" fmla="*/ 1263767 h 2231790"/>
              <a:gd name="connsiteX420" fmla="*/ 1064258 w 2024254"/>
              <a:gd name="connsiteY420" fmla="*/ 1201287 h 2231790"/>
              <a:gd name="connsiteX421" fmla="*/ 1066798 w 2024254"/>
              <a:gd name="connsiteY421" fmla="*/ 1130770 h 2231790"/>
              <a:gd name="connsiteX422" fmla="*/ 1069338 w 2024254"/>
              <a:gd name="connsiteY422" fmla="*/ 1059209 h 2231790"/>
              <a:gd name="connsiteX423" fmla="*/ 1071878 w 2024254"/>
              <a:gd name="connsiteY423" fmla="*/ 993652 h 2231790"/>
              <a:gd name="connsiteX424" fmla="*/ 1074418 w 2024254"/>
              <a:gd name="connsiteY424" fmla="*/ 940504 h 2231790"/>
              <a:gd name="connsiteX425" fmla="*/ 1076958 w 2024254"/>
              <a:gd name="connsiteY425" fmla="*/ 904889 h 2231790"/>
              <a:gd name="connsiteX426" fmla="*/ 1079498 w 2024254"/>
              <a:gd name="connsiteY426" fmla="*/ 890155 h 2231790"/>
              <a:gd name="connsiteX427" fmla="*/ 1082038 w 2024254"/>
              <a:gd name="connsiteY427" fmla="*/ 897553 h 2231790"/>
              <a:gd name="connsiteX428" fmla="*/ 1084577 w 2024254"/>
              <a:gd name="connsiteY428" fmla="*/ 926130 h 2231790"/>
              <a:gd name="connsiteX429" fmla="*/ 1087117 w 2024254"/>
              <a:gd name="connsiteY429" fmla="*/ 972849 h 2231790"/>
              <a:gd name="connsiteX430" fmla="*/ 1089657 w 2024254"/>
              <a:gd name="connsiteY430" fmla="*/ 1032913 h 2231790"/>
              <a:gd name="connsiteX431" fmla="*/ 1092197 w 2024254"/>
              <a:gd name="connsiteY431" fmla="*/ 1100261 h 2231790"/>
              <a:gd name="connsiteX432" fmla="*/ 1094737 w 2024254"/>
              <a:gd name="connsiteY432" fmla="*/ 1168185 h 2231790"/>
              <a:gd name="connsiteX433" fmla="*/ 1097277 w 2024254"/>
              <a:gd name="connsiteY433" fmla="*/ 1230010 h 2231790"/>
              <a:gd name="connsiteX434" fmla="*/ 1099817 w 2024254"/>
              <a:gd name="connsiteY434" fmla="*/ 1279753 h 2231790"/>
              <a:gd name="connsiteX435" fmla="*/ 1102357 w 2024254"/>
              <a:gd name="connsiteY435" fmla="*/ 1312711 h 2231790"/>
              <a:gd name="connsiteX436" fmla="*/ 1104897 w 2024254"/>
              <a:gd name="connsiteY436" fmla="*/ 1325913 h 2231790"/>
              <a:gd name="connsiteX437" fmla="*/ 1107437 w 2024254"/>
              <a:gd name="connsiteY437" fmla="*/ 1318386 h 2231790"/>
              <a:gd name="connsiteX438" fmla="*/ 1109977 w 2024254"/>
              <a:gd name="connsiteY438" fmla="*/ 1291220 h 2231790"/>
              <a:gd name="connsiteX439" fmla="*/ 1112517 w 2024254"/>
              <a:gd name="connsiteY439" fmla="*/ 1247429 h 2231790"/>
              <a:gd name="connsiteX440" fmla="*/ 1115057 w 2024254"/>
              <a:gd name="connsiteY440" fmla="*/ 1191616 h 2231790"/>
              <a:gd name="connsiteX441" fmla="*/ 1117597 w 2024254"/>
              <a:gd name="connsiteY441" fmla="*/ 1129485 h 2231790"/>
              <a:gd name="connsiteX442" fmla="*/ 1120137 w 2024254"/>
              <a:gd name="connsiteY442" fmla="*/ 1067254 h 2231790"/>
              <a:gd name="connsiteX443" fmla="*/ 1122677 w 2024254"/>
              <a:gd name="connsiteY443" fmla="*/ 1011027 h 2231790"/>
              <a:gd name="connsiteX444" fmla="*/ 1125217 w 2024254"/>
              <a:gd name="connsiteY444" fmla="*/ 966186 h 2231790"/>
              <a:gd name="connsiteX445" fmla="*/ 1127757 w 2024254"/>
              <a:gd name="connsiteY445" fmla="*/ 936871 h 2231790"/>
              <a:gd name="connsiteX446" fmla="*/ 1130297 w 2024254"/>
              <a:gd name="connsiteY446" fmla="*/ 925596 h 2231790"/>
              <a:gd name="connsiteX447" fmla="*/ 1132837 w 2024254"/>
              <a:gd name="connsiteY447" fmla="*/ 933030 h 2231790"/>
              <a:gd name="connsiteX448" fmla="*/ 1135377 w 2024254"/>
              <a:gd name="connsiteY448" fmla="*/ 957978 h 2231790"/>
              <a:gd name="connsiteX449" fmla="*/ 1137917 w 2024254"/>
              <a:gd name="connsiteY449" fmla="*/ 997543 h 2231790"/>
              <a:gd name="connsiteX450" fmla="*/ 1140457 w 2024254"/>
              <a:gd name="connsiteY450" fmla="*/ 1047455 h 2231790"/>
              <a:gd name="connsiteX451" fmla="*/ 1142997 w 2024254"/>
              <a:gd name="connsiteY451" fmla="*/ 1102537 h 2231790"/>
              <a:gd name="connsiteX452" fmla="*/ 1145537 w 2024254"/>
              <a:gd name="connsiteY452" fmla="*/ 1157241 h 2231790"/>
              <a:gd name="connsiteX453" fmla="*/ 1148077 w 2024254"/>
              <a:gd name="connsiteY453" fmla="*/ 1206216 h 2231790"/>
              <a:gd name="connsiteX454" fmla="*/ 1150616 w 2024254"/>
              <a:gd name="connsiteY454" fmla="*/ 1244836 h 2231790"/>
              <a:gd name="connsiteX455" fmla="*/ 1153156 w 2024254"/>
              <a:gd name="connsiteY455" fmla="*/ 1269640 h 2231790"/>
              <a:gd name="connsiteX456" fmla="*/ 1155696 w 2024254"/>
              <a:gd name="connsiteY456" fmla="*/ 1278649 h 2231790"/>
              <a:gd name="connsiteX457" fmla="*/ 1158236 w 2024254"/>
              <a:gd name="connsiteY457" fmla="*/ 1271513 h 2231790"/>
              <a:gd name="connsiteX458" fmla="*/ 1160776 w 2024254"/>
              <a:gd name="connsiteY458" fmla="*/ 1249494 h 2231790"/>
              <a:gd name="connsiteX459" fmla="*/ 1163316 w 2024254"/>
              <a:gd name="connsiteY459" fmla="*/ 1215290 h 2231790"/>
              <a:gd name="connsiteX460" fmla="*/ 1165856 w 2024254"/>
              <a:gd name="connsiteY460" fmla="*/ 1172714 h 2231790"/>
              <a:gd name="connsiteX461" fmla="*/ 1168396 w 2024254"/>
              <a:gd name="connsiteY461" fmla="*/ 1126267 h 2231790"/>
              <a:gd name="connsiteX462" fmla="*/ 1170936 w 2024254"/>
              <a:gd name="connsiteY462" fmla="*/ 1080667 h 2231790"/>
              <a:gd name="connsiteX463" fmla="*/ 1173476 w 2024254"/>
              <a:gd name="connsiteY463" fmla="*/ 1040360 h 2231790"/>
              <a:gd name="connsiteX464" fmla="*/ 1176016 w 2024254"/>
              <a:gd name="connsiteY464" fmla="*/ 1009083 h 2231790"/>
              <a:gd name="connsiteX465" fmla="*/ 1178556 w 2024254"/>
              <a:gd name="connsiteY465" fmla="*/ 989516 h 2231790"/>
              <a:gd name="connsiteX466" fmla="*/ 1181096 w 2024254"/>
              <a:gd name="connsiteY466" fmla="*/ 983052 h 2231790"/>
              <a:gd name="connsiteX467" fmla="*/ 1183636 w 2024254"/>
              <a:gd name="connsiteY467" fmla="*/ 989709 h 2231790"/>
              <a:gd name="connsiteX468" fmla="*/ 1186176 w 2024254"/>
              <a:gd name="connsiteY468" fmla="*/ 1008192 h 2231790"/>
              <a:gd name="connsiteX469" fmla="*/ 1188716 w 2024254"/>
              <a:gd name="connsiteY469" fmla="*/ 1036079 h 2231790"/>
              <a:gd name="connsiteX470" fmla="*/ 1191256 w 2024254"/>
              <a:gd name="connsiteY470" fmla="*/ 1070123 h 2231790"/>
              <a:gd name="connsiteX471" fmla="*/ 1193796 w 2024254"/>
              <a:gd name="connsiteY471" fmla="*/ 1106622 h 2231790"/>
              <a:gd name="connsiteX472" fmla="*/ 1196336 w 2024254"/>
              <a:gd name="connsiteY472" fmla="*/ 1141825 h 2231790"/>
              <a:gd name="connsiteX473" fmla="*/ 1198876 w 2024254"/>
              <a:gd name="connsiteY473" fmla="*/ 1172314 h 2231790"/>
              <a:gd name="connsiteX474" fmla="*/ 1201416 w 2024254"/>
              <a:gd name="connsiteY474" fmla="*/ 1195347 h 2231790"/>
              <a:gd name="connsiteX475" fmla="*/ 1203956 w 2024254"/>
              <a:gd name="connsiteY475" fmla="*/ 1209101 h 2231790"/>
              <a:gd name="connsiteX476" fmla="*/ 1206496 w 2024254"/>
              <a:gd name="connsiteY476" fmla="*/ 1212810 h 2231790"/>
              <a:gd name="connsiteX477" fmla="*/ 1209036 w 2024254"/>
              <a:gd name="connsiteY477" fmla="*/ 1206790 h 2231790"/>
              <a:gd name="connsiteX478" fmla="*/ 1211576 w 2024254"/>
              <a:gd name="connsiteY478" fmla="*/ 1192335 h 2231790"/>
              <a:gd name="connsiteX479" fmla="*/ 1214116 w 2024254"/>
              <a:gd name="connsiteY479" fmla="*/ 1171524 h 2231790"/>
              <a:gd name="connsiteX480" fmla="*/ 1216655 w 2024254"/>
              <a:gd name="connsiteY480" fmla="*/ 1146951 h 2231790"/>
              <a:gd name="connsiteX481" fmla="*/ 1219195 w 2024254"/>
              <a:gd name="connsiteY481" fmla="*/ 1121413 h 2231790"/>
              <a:gd name="connsiteX482" fmla="*/ 1221735 w 2024254"/>
              <a:gd name="connsiteY482" fmla="*/ 1097595 h 2231790"/>
              <a:gd name="connsiteX483" fmla="*/ 1224275 w 2024254"/>
              <a:gd name="connsiteY483" fmla="*/ 1077788 h 2231790"/>
              <a:gd name="connsiteX484" fmla="*/ 1226815 w 2024254"/>
              <a:gd name="connsiteY484" fmla="*/ 1063663 h 2231790"/>
              <a:gd name="connsiteX485" fmla="*/ 1229355 w 2024254"/>
              <a:gd name="connsiteY485" fmla="*/ 1056136 h 2231790"/>
              <a:gd name="connsiteX486" fmla="*/ 1231895 w 2024254"/>
              <a:gd name="connsiteY486" fmla="*/ 1055317 h 2231790"/>
              <a:gd name="connsiteX487" fmla="*/ 1234435 w 2024254"/>
              <a:gd name="connsiteY487" fmla="*/ 1060568 h 2231790"/>
              <a:gd name="connsiteX488" fmla="*/ 1236975 w 2024254"/>
              <a:gd name="connsiteY488" fmla="*/ 1070626 h 2231790"/>
              <a:gd name="connsiteX489" fmla="*/ 1239515 w 2024254"/>
              <a:gd name="connsiteY489" fmla="*/ 1083810 h 2231790"/>
              <a:gd name="connsiteX490" fmla="*/ 1242055 w 2024254"/>
              <a:gd name="connsiteY490" fmla="*/ 1098249 h 2231790"/>
              <a:gd name="connsiteX491" fmla="*/ 1244595 w 2024254"/>
              <a:gd name="connsiteY491" fmla="*/ 1112125 h 2231790"/>
              <a:gd name="connsiteX492" fmla="*/ 1247135 w 2024254"/>
              <a:gd name="connsiteY492" fmla="*/ 1123895 h 2231790"/>
              <a:gd name="connsiteX493" fmla="*/ 1249675 w 2024254"/>
              <a:gd name="connsiteY493" fmla="*/ 1132457 h 2231790"/>
              <a:gd name="connsiteX494" fmla="*/ 1252215 w 2024254"/>
              <a:gd name="connsiteY494" fmla="*/ 1137258 h 2231790"/>
              <a:gd name="connsiteX495" fmla="*/ 1254755 w 2024254"/>
              <a:gd name="connsiteY495" fmla="*/ 1138319 h 2231790"/>
              <a:gd name="connsiteX496" fmla="*/ 1257295 w 2024254"/>
              <a:gd name="connsiteY496" fmla="*/ 1136186 h 2231790"/>
              <a:gd name="connsiteX497" fmla="*/ 1259835 w 2024254"/>
              <a:gd name="connsiteY497" fmla="*/ 1131812 h 2231790"/>
              <a:gd name="connsiteX498" fmla="*/ 1262375 w 2024254"/>
              <a:gd name="connsiteY498" fmla="*/ 1126392 h 2231790"/>
              <a:gd name="connsiteX499" fmla="*/ 1264915 w 2024254"/>
              <a:gd name="connsiteY499" fmla="*/ 1121170 h 2231790"/>
              <a:gd name="connsiteX500" fmla="*/ 1267455 w 2024254"/>
              <a:gd name="connsiteY500" fmla="*/ 1117243 h 2231790"/>
              <a:gd name="connsiteX501" fmla="*/ 2024254 w 2024254"/>
              <a:gd name="connsiteY501" fmla="*/ 1114382 h 2231790"/>
              <a:gd name="connsiteX0" fmla="*/ 0 w 1507039"/>
              <a:gd name="connsiteY0" fmla="*/ 1115321 h 2231790"/>
              <a:gd name="connsiteX1" fmla="*/ 0 w 1507039"/>
              <a:gd name="connsiteY1" fmla="*/ 1115321 h 2231790"/>
              <a:gd name="connsiteX2" fmla="*/ 2539 w 1507039"/>
              <a:gd name="connsiteY2" fmla="*/ 1119016 h 2231790"/>
              <a:gd name="connsiteX3" fmla="*/ 5080 w 1507039"/>
              <a:gd name="connsiteY3" fmla="*/ 1129377 h 2231790"/>
              <a:gd name="connsiteX4" fmla="*/ 7619 w 1507039"/>
              <a:gd name="connsiteY4" fmla="*/ 1144341 h 2231790"/>
              <a:gd name="connsiteX5" fmla="*/ 10160 w 1507039"/>
              <a:gd name="connsiteY5" fmla="*/ 1160808 h 2231790"/>
              <a:gd name="connsiteX6" fmla="*/ 12700 w 1507039"/>
              <a:gd name="connsiteY6" fmla="*/ 1175108 h 2231790"/>
              <a:gd name="connsiteX7" fmla="*/ 15239 w 1507039"/>
              <a:gd name="connsiteY7" fmla="*/ 1183560 h 2231790"/>
              <a:gd name="connsiteX8" fmla="*/ 17780 w 1507039"/>
              <a:gd name="connsiteY8" fmla="*/ 1183060 h 2231790"/>
              <a:gd name="connsiteX9" fmla="*/ 20319 w 1507039"/>
              <a:gd name="connsiteY9" fmla="*/ 1171603 h 2231790"/>
              <a:gd name="connsiteX10" fmla="*/ 22860 w 1507039"/>
              <a:gd name="connsiteY10" fmla="*/ 1148686 h 2231790"/>
              <a:gd name="connsiteX11" fmla="*/ 25400 w 1507039"/>
              <a:gd name="connsiteY11" fmla="*/ 1115511 h 2231790"/>
              <a:gd name="connsiteX12" fmla="*/ 27939 w 1507039"/>
              <a:gd name="connsiteY12" fmla="*/ 1074970 h 2231790"/>
              <a:gd name="connsiteX13" fmla="*/ 30480 w 1507039"/>
              <a:gd name="connsiteY13" fmla="*/ 1031398 h 2231790"/>
              <a:gd name="connsiteX14" fmla="*/ 33019 w 1507039"/>
              <a:gd name="connsiteY14" fmla="*/ 990106 h 2231790"/>
              <a:gd name="connsiteX15" fmla="*/ 35560 w 1507039"/>
              <a:gd name="connsiteY15" fmla="*/ 956760 h 2231790"/>
              <a:gd name="connsiteX16" fmla="*/ 38100 w 1507039"/>
              <a:gd name="connsiteY16" fmla="*/ 936665 h 2231790"/>
              <a:gd name="connsiteX17" fmla="*/ 40639 w 1507039"/>
              <a:gd name="connsiteY17" fmla="*/ 934043 h 2231790"/>
              <a:gd name="connsiteX18" fmla="*/ 43180 w 1507039"/>
              <a:gd name="connsiteY18" fmla="*/ 951399 h 2231790"/>
              <a:gd name="connsiteX19" fmla="*/ 45719 w 1507039"/>
              <a:gd name="connsiteY19" fmla="*/ 989057 h 2231790"/>
              <a:gd name="connsiteX20" fmla="*/ 48260 w 1507039"/>
              <a:gd name="connsiteY20" fmla="*/ 1044929 h 2231790"/>
              <a:gd name="connsiteX21" fmla="*/ 50800 w 1507039"/>
              <a:gd name="connsiteY21" fmla="*/ 1114565 h 2231790"/>
              <a:gd name="connsiteX22" fmla="*/ 53339 w 1507039"/>
              <a:gd name="connsiteY22" fmla="*/ 1191490 h 2231790"/>
              <a:gd name="connsiteX23" fmla="*/ 55880 w 1507039"/>
              <a:gd name="connsiteY23" fmla="*/ 1267811 h 2231790"/>
              <a:gd name="connsiteX24" fmla="*/ 58419 w 1507039"/>
              <a:gd name="connsiteY24" fmla="*/ 1335027 h 2231790"/>
              <a:gd name="connsiteX25" fmla="*/ 60960 w 1507039"/>
              <a:gd name="connsiteY25" fmla="*/ 1384963 h 2231790"/>
              <a:gd name="connsiteX26" fmla="*/ 63500 w 1507039"/>
              <a:gd name="connsiteY26" fmla="*/ 1410734 h 2231790"/>
              <a:gd name="connsiteX27" fmla="*/ 66039 w 1507039"/>
              <a:gd name="connsiteY27" fmla="*/ 1407611 h 2231790"/>
              <a:gd name="connsiteX28" fmla="*/ 68580 w 1507039"/>
              <a:gd name="connsiteY28" fmla="*/ 1373708 h 2231790"/>
              <a:gd name="connsiteX29" fmla="*/ 71119 w 1507039"/>
              <a:gd name="connsiteY29" fmla="*/ 1310376 h 2231790"/>
              <a:gd name="connsiteX30" fmla="*/ 73659 w 1507039"/>
              <a:gd name="connsiteY30" fmla="*/ 1222262 h 2231790"/>
              <a:gd name="connsiteX31" fmla="*/ 76200 w 1507039"/>
              <a:gd name="connsiteY31" fmla="*/ 1117006 h 2231790"/>
              <a:gd name="connsiteX32" fmla="*/ 78739 w 1507039"/>
              <a:gd name="connsiteY32" fmla="*/ 1004584 h 2231790"/>
              <a:gd name="connsiteX33" fmla="*/ 81280 w 1507039"/>
              <a:gd name="connsiteY33" fmla="*/ 896360 h 2231790"/>
              <a:gd name="connsiteX34" fmla="*/ 83819 w 1507039"/>
              <a:gd name="connsiteY34" fmla="*/ 803931 h 2231790"/>
              <a:gd name="connsiteX35" fmla="*/ 86359 w 1507039"/>
              <a:gd name="connsiteY35" fmla="*/ 737889 h 2231790"/>
              <a:gd name="connsiteX36" fmla="*/ 88900 w 1507039"/>
              <a:gd name="connsiteY36" fmla="*/ 706633 h 2231790"/>
              <a:gd name="connsiteX37" fmla="*/ 91439 w 1507039"/>
              <a:gd name="connsiteY37" fmla="*/ 715350 h 2231790"/>
              <a:gd name="connsiteX38" fmla="*/ 93979 w 1507039"/>
              <a:gd name="connsiteY38" fmla="*/ 765297 h 2231790"/>
              <a:gd name="connsiteX39" fmla="*/ 96519 w 1507039"/>
              <a:gd name="connsiteY39" fmla="*/ 853478 h 2231790"/>
              <a:gd name="connsiteX40" fmla="*/ 99059 w 1507039"/>
              <a:gd name="connsiteY40" fmla="*/ 972745 h 2231790"/>
              <a:gd name="connsiteX41" fmla="*/ 101600 w 1507039"/>
              <a:gd name="connsiteY41" fmla="*/ 1112365 h 2231790"/>
              <a:gd name="connsiteX42" fmla="*/ 104139 w 1507039"/>
              <a:gd name="connsiteY42" fmla="*/ 1258978 h 2231790"/>
              <a:gd name="connsiteX43" fmla="*/ 106679 w 1507039"/>
              <a:gd name="connsiteY43" fmla="*/ 1397883 h 2231790"/>
              <a:gd name="connsiteX44" fmla="*/ 109219 w 1507039"/>
              <a:gd name="connsiteY44" fmla="*/ 1514520 h 2231790"/>
              <a:gd name="connsiteX45" fmla="*/ 111759 w 1507039"/>
              <a:gd name="connsiteY45" fmla="*/ 1595990 h 2231790"/>
              <a:gd name="connsiteX46" fmla="*/ 114300 w 1507039"/>
              <a:gd name="connsiteY46" fmla="*/ 1632475 h 2231790"/>
              <a:gd name="connsiteX47" fmla="*/ 116839 w 1507039"/>
              <a:gd name="connsiteY47" fmla="*/ 1618377 h 2231790"/>
              <a:gd name="connsiteX48" fmla="*/ 119379 w 1507039"/>
              <a:gd name="connsiteY48" fmla="*/ 1553071 h 2231790"/>
              <a:gd name="connsiteX49" fmla="*/ 121919 w 1507039"/>
              <a:gd name="connsiteY49" fmla="*/ 1441157 h 2231790"/>
              <a:gd name="connsiteX50" fmla="*/ 124459 w 1507039"/>
              <a:gd name="connsiteY50" fmla="*/ 1292186 h 2231790"/>
              <a:gd name="connsiteX51" fmla="*/ 126999 w 1507039"/>
              <a:gd name="connsiteY51" fmla="*/ 1119857 h 2231790"/>
              <a:gd name="connsiteX52" fmla="*/ 129539 w 1507039"/>
              <a:gd name="connsiteY52" fmla="*/ 940755 h 2231790"/>
              <a:gd name="connsiteX53" fmla="*/ 132079 w 1507039"/>
              <a:gd name="connsiteY53" fmla="*/ 772747 h 2231790"/>
              <a:gd name="connsiteX54" fmla="*/ 134619 w 1507039"/>
              <a:gd name="connsiteY54" fmla="*/ 633193 h 2231790"/>
              <a:gd name="connsiteX55" fmla="*/ 137159 w 1507039"/>
              <a:gd name="connsiteY55" fmla="*/ 537151 h 2231790"/>
              <a:gd name="connsiteX56" fmla="*/ 139699 w 1507039"/>
              <a:gd name="connsiteY56" fmla="*/ 495758 h 2231790"/>
              <a:gd name="connsiteX57" fmla="*/ 142239 w 1507039"/>
              <a:gd name="connsiteY57" fmla="*/ 514966 h 2231790"/>
              <a:gd name="connsiteX58" fmla="*/ 144779 w 1507039"/>
              <a:gd name="connsiteY58" fmla="*/ 594772 h 2231790"/>
              <a:gd name="connsiteX59" fmla="*/ 147319 w 1507039"/>
              <a:gd name="connsiteY59" fmla="*/ 729036 h 2231790"/>
              <a:gd name="connsiteX60" fmla="*/ 149859 w 1507039"/>
              <a:gd name="connsiteY60" fmla="*/ 905921 h 2231790"/>
              <a:gd name="connsiteX61" fmla="*/ 152399 w 1507039"/>
              <a:gd name="connsiteY61" fmla="*/ 1108929 h 2231790"/>
              <a:gd name="connsiteX62" fmla="*/ 154939 w 1507039"/>
              <a:gd name="connsiteY62" fmla="*/ 1318445 h 2231790"/>
              <a:gd name="connsiteX63" fmla="*/ 157479 w 1507039"/>
              <a:gd name="connsiteY63" fmla="*/ 1513643 h 2231790"/>
              <a:gd name="connsiteX64" fmla="*/ 160019 w 1507039"/>
              <a:gd name="connsiteY64" fmla="*/ 1674559 h 2231790"/>
              <a:gd name="connsiteX65" fmla="*/ 162559 w 1507039"/>
              <a:gd name="connsiteY65" fmla="*/ 1784144 h 2231790"/>
              <a:gd name="connsiteX66" fmla="*/ 165099 w 1507039"/>
              <a:gd name="connsiteY66" fmla="*/ 1830065 h 2231790"/>
              <a:gd name="connsiteX67" fmla="*/ 167639 w 1507039"/>
              <a:gd name="connsiteY67" fmla="*/ 1806072 h 2231790"/>
              <a:gd name="connsiteX68" fmla="*/ 170179 w 1507039"/>
              <a:gd name="connsiteY68" fmla="*/ 1712785 h 2231790"/>
              <a:gd name="connsiteX69" fmla="*/ 172719 w 1507039"/>
              <a:gd name="connsiteY69" fmla="*/ 1557804 h 2231790"/>
              <a:gd name="connsiteX70" fmla="*/ 175259 w 1507039"/>
              <a:gd name="connsiteY70" fmla="*/ 1355108 h 2231790"/>
              <a:gd name="connsiteX71" fmla="*/ 177799 w 1507039"/>
              <a:gd name="connsiteY71" fmla="*/ 1123796 h 2231790"/>
              <a:gd name="connsiteX72" fmla="*/ 180339 w 1507039"/>
              <a:gd name="connsiteY72" fmla="*/ 886284 h 2231790"/>
              <a:gd name="connsiteX73" fmla="*/ 182879 w 1507039"/>
              <a:gd name="connsiteY73" fmla="*/ 666119 h 2231790"/>
              <a:gd name="connsiteX74" fmla="*/ 185419 w 1507039"/>
              <a:gd name="connsiteY74" fmla="*/ 485638 h 2231790"/>
              <a:gd name="connsiteX75" fmla="*/ 187959 w 1507039"/>
              <a:gd name="connsiteY75" fmla="*/ 363693 h 2231790"/>
              <a:gd name="connsiteX76" fmla="*/ 190499 w 1507039"/>
              <a:gd name="connsiteY76" fmla="*/ 313682 h 2231790"/>
              <a:gd name="connsiteX77" fmla="*/ 193039 w 1507039"/>
              <a:gd name="connsiteY77" fmla="*/ 342089 h 2231790"/>
              <a:gd name="connsiteX78" fmla="*/ 195579 w 1507039"/>
              <a:gd name="connsiteY78" fmla="*/ 447692 h 2231790"/>
              <a:gd name="connsiteX79" fmla="*/ 198119 w 1507039"/>
              <a:gd name="connsiteY79" fmla="*/ 621530 h 2231790"/>
              <a:gd name="connsiteX80" fmla="*/ 200659 w 1507039"/>
              <a:gd name="connsiteY80" fmla="*/ 847652 h 2231790"/>
              <a:gd name="connsiteX81" fmla="*/ 203199 w 1507039"/>
              <a:gd name="connsiteY81" fmla="*/ 1104582 h 2231790"/>
              <a:gd name="connsiteX82" fmla="*/ 205739 w 1507039"/>
              <a:gd name="connsiteY82" fmla="*/ 1367364 h 2231790"/>
              <a:gd name="connsiteX83" fmla="*/ 208279 w 1507039"/>
              <a:gd name="connsiteY83" fmla="*/ 1609999 h 2231790"/>
              <a:gd name="connsiteX84" fmla="*/ 210819 w 1507039"/>
              <a:gd name="connsiteY84" fmla="*/ 1808029 h 2231790"/>
              <a:gd name="connsiteX85" fmla="*/ 213359 w 1507039"/>
              <a:gd name="connsiteY85" fmla="*/ 1941009 h 2231790"/>
              <a:gd name="connsiteX86" fmla="*/ 215899 w 1507039"/>
              <a:gd name="connsiteY86" fmla="*/ 1994622 h 2231790"/>
              <a:gd name="connsiteX87" fmla="*/ 218439 w 1507039"/>
              <a:gd name="connsiteY87" fmla="*/ 1962214 h 2231790"/>
              <a:gd name="connsiteX88" fmla="*/ 220979 w 1507039"/>
              <a:gd name="connsiteY88" fmla="*/ 1845584 h 2231790"/>
              <a:gd name="connsiteX89" fmla="*/ 223519 w 1507039"/>
              <a:gd name="connsiteY89" fmla="*/ 1654943 h 2231790"/>
              <a:gd name="connsiteX90" fmla="*/ 226059 w 1507039"/>
              <a:gd name="connsiteY90" fmla="*/ 1408025 h 2231790"/>
              <a:gd name="connsiteX91" fmla="*/ 228600 w 1507039"/>
              <a:gd name="connsiteY91" fmla="*/ 1128434 h 2231790"/>
              <a:gd name="connsiteX92" fmla="*/ 231139 w 1507039"/>
              <a:gd name="connsiteY92" fmla="*/ 843379 h 2231790"/>
              <a:gd name="connsiteX93" fmla="*/ 233679 w 1507039"/>
              <a:gd name="connsiteY93" fmla="*/ 581014 h 2231790"/>
              <a:gd name="connsiteX94" fmla="*/ 236219 w 1507039"/>
              <a:gd name="connsiteY94" fmla="*/ 367644 h 2231790"/>
              <a:gd name="connsiteX95" fmla="*/ 238760 w 1507039"/>
              <a:gd name="connsiteY95" fmla="*/ 225078 h 2231790"/>
              <a:gd name="connsiteX96" fmla="*/ 241300 w 1507039"/>
              <a:gd name="connsiteY96" fmla="*/ 168398 h 2231790"/>
              <a:gd name="connsiteX97" fmla="*/ 243839 w 1507039"/>
              <a:gd name="connsiteY97" fmla="*/ 204361 h 2231790"/>
              <a:gd name="connsiteX98" fmla="*/ 246380 w 1507039"/>
              <a:gd name="connsiteY98" fmla="*/ 330619 h 2231790"/>
              <a:gd name="connsiteX99" fmla="*/ 248920 w 1507039"/>
              <a:gd name="connsiteY99" fmla="*/ 535836 h 2231790"/>
              <a:gd name="connsiteX100" fmla="*/ 251460 w 1507039"/>
              <a:gd name="connsiteY100" fmla="*/ 800706 h 2231790"/>
              <a:gd name="connsiteX101" fmla="*/ 254000 w 1507039"/>
              <a:gd name="connsiteY101" fmla="*/ 1099769 h 2231790"/>
              <a:gd name="connsiteX102" fmla="*/ 256540 w 1507039"/>
              <a:gd name="connsiteY102" fmla="*/ 1403872 h 2231790"/>
              <a:gd name="connsiteX103" fmla="*/ 259080 w 1507039"/>
              <a:gd name="connsiteY103" fmla="*/ 1683026 h 2231790"/>
              <a:gd name="connsiteX104" fmla="*/ 261620 w 1507039"/>
              <a:gd name="connsiteY104" fmla="*/ 1909372 h 2231790"/>
              <a:gd name="connsiteX105" fmla="*/ 264160 w 1507039"/>
              <a:gd name="connsiteY105" fmla="*/ 2059974 h 2231790"/>
              <a:gd name="connsiteX106" fmla="*/ 266700 w 1507039"/>
              <a:gd name="connsiteY106" fmla="*/ 2119153 h 2231790"/>
              <a:gd name="connsiteX107" fmla="*/ 269240 w 1507039"/>
              <a:gd name="connsiteY107" fmla="*/ 2080114 h 2231790"/>
              <a:gd name="connsiteX108" fmla="*/ 271780 w 1507039"/>
              <a:gd name="connsiteY108" fmla="*/ 1945716 h 2231790"/>
              <a:gd name="connsiteX109" fmla="*/ 274320 w 1507039"/>
              <a:gd name="connsiteY109" fmla="*/ 1728283 h 2231790"/>
              <a:gd name="connsiteX110" fmla="*/ 276860 w 1507039"/>
              <a:gd name="connsiteY110" fmla="*/ 1448476 h 2231790"/>
              <a:gd name="connsiteX111" fmla="*/ 279400 w 1507039"/>
              <a:gd name="connsiteY111" fmla="*/ 1133315 h 2231790"/>
              <a:gd name="connsiteX112" fmla="*/ 281940 w 1507039"/>
              <a:gd name="connsiteY112" fmla="*/ 813569 h 2231790"/>
              <a:gd name="connsiteX113" fmla="*/ 284480 w 1507039"/>
              <a:gd name="connsiteY113" fmla="*/ 520728 h 2231790"/>
              <a:gd name="connsiteX114" fmla="*/ 287020 w 1507039"/>
              <a:gd name="connsiteY114" fmla="*/ 283896 h 2231790"/>
              <a:gd name="connsiteX115" fmla="*/ 289560 w 1507039"/>
              <a:gd name="connsiteY115" fmla="*/ 126883 h 2231790"/>
              <a:gd name="connsiteX116" fmla="*/ 292100 w 1507039"/>
              <a:gd name="connsiteY116" fmla="*/ 65803 h 2231790"/>
              <a:gd name="connsiteX117" fmla="*/ 294640 w 1507039"/>
              <a:gd name="connsiteY117" fmla="*/ 107420 h 2231790"/>
              <a:gd name="connsiteX118" fmla="*/ 297180 w 1507039"/>
              <a:gd name="connsiteY118" fmla="*/ 248403 h 2231790"/>
              <a:gd name="connsiteX119" fmla="*/ 299720 w 1507039"/>
              <a:gd name="connsiteY119" fmla="*/ 475585 h 2231790"/>
              <a:gd name="connsiteX120" fmla="*/ 302260 w 1507039"/>
              <a:gd name="connsiteY120" fmla="*/ 767191 h 2231790"/>
              <a:gd name="connsiteX121" fmla="*/ 304800 w 1507039"/>
              <a:gd name="connsiteY121" fmla="*/ 1094938 h 2231790"/>
              <a:gd name="connsiteX122" fmla="*/ 307340 w 1507039"/>
              <a:gd name="connsiteY122" fmla="*/ 1426790 h 2231790"/>
              <a:gd name="connsiteX123" fmla="*/ 309880 w 1507039"/>
              <a:gd name="connsiteY123" fmla="*/ 1730100 h 2231790"/>
              <a:gd name="connsiteX124" fmla="*/ 312420 w 1507039"/>
              <a:gd name="connsiteY124" fmla="*/ 1974839 h 2231790"/>
              <a:gd name="connsiteX125" fmla="*/ 314960 w 1507039"/>
              <a:gd name="connsiteY125" fmla="*/ 2136579 h 2231790"/>
              <a:gd name="connsiteX126" fmla="*/ 317500 w 1507039"/>
              <a:gd name="connsiteY126" fmla="*/ 2198941 h 2231790"/>
              <a:gd name="connsiteX127" fmla="*/ 320040 w 1507039"/>
              <a:gd name="connsiteY127" fmla="*/ 2155259 h 2231790"/>
              <a:gd name="connsiteX128" fmla="*/ 322580 w 1507039"/>
              <a:gd name="connsiteY128" fmla="*/ 2009290 h 2231790"/>
              <a:gd name="connsiteX129" fmla="*/ 325120 w 1507039"/>
              <a:gd name="connsiteY129" fmla="*/ 1774893 h 2231790"/>
              <a:gd name="connsiteX130" fmla="*/ 327660 w 1507039"/>
              <a:gd name="connsiteY130" fmla="*/ 1474712 h 2231790"/>
              <a:gd name="connsiteX131" fmla="*/ 330200 w 1507039"/>
              <a:gd name="connsiteY131" fmla="*/ 1137975 h 2231790"/>
              <a:gd name="connsiteX132" fmla="*/ 332740 w 1507039"/>
              <a:gd name="connsiteY132" fmla="*/ 797639 h 2231790"/>
              <a:gd name="connsiteX133" fmla="*/ 335280 w 1507039"/>
              <a:gd name="connsiteY133" fmla="*/ 487149 h 2231790"/>
              <a:gd name="connsiteX134" fmla="*/ 337820 w 1507039"/>
              <a:gd name="connsiteY134" fmla="*/ 237137 h 2231790"/>
              <a:gd name="connsiteX135" fmla="*/ 340360 w 1507039"/>
              <a:gd name="connsiteY135" fmla="*/ 72388 h 2231790"/>
              <a:gd name="connsiteX136" fmla="*/ 342900 w 1507039"/>
              <a:gd name="connsiteY136" fmla="*/ 9374 h 2231790"/>
              <a:gd name="connsiteX137" fmla="*/ 345440 w 1507039"/>
              <a:gd name="connsiteY137" fmla="*/ 54600 h 2231790"/>
              <a:gd name="connsiteX138" fmla="*/ 347980 w 1507039"/>
              <a:gd name="connsiteY138" fmla="*/ 203934 h 2231790"/>
              <a:gd name="connsiteX139" fmla="*/ 350520 w 1507039"/>
              <a:gd name="connsiteY139" fmla="*/ 442979 h 2231790"/>
              <a:gd name="connsiteX140" fmla="*/ 353060 w 1507039"/>
              <a:gd name="connsiteY140" fmla="*/ 748476 h 2231790"/>
              <a:gd name="connsiteX141" fmla="*/ 355600 w 1507039"/>
              <a:gd name="connsiteY141" fmla="*/ 1090567 h 2231790"/>
              <a:gd name="connsiteX142" fmla="*/ 358140 w 1507039"/>
              <a:gd name="connsiteY142" fmla="*/ 1435733 h 2231790"/>
              <a:gd name="connsiteX143" fmla="*/ 360680 w 1507039"/>
              <a:gd name="connsiteY143" fmla="*/ 1750090 h 2231790"/>
              <a:gd name="connsiteX144" fmla="*/ 363220 w 1507039"/>
              <a:gd name="connsiteY144" fmla="*/ 2002725 h 2231790"/>
              <a:gd name="connsiteX145" fmla="*/ 365760 w 1507039"/>
              <a:gd name="connsiteY145" fmla="*/ 2168757 h 2231790"/>
              <a:gd name="connsiteX146" fmla="*/ 368300 w 1507039"/>
              <a:gd name="connsiteY146" fmla="*/ 2231789 h 2231790"/>
              <a:gd name="connsiteX147" fmla="*/ 370840 w 1507039"/>
              <a:gd name="connsiteY147" fmla="*/ 2185538 h 2231790"/>
              <a:gd name="connsiteX148" fmla="*/ 373380 w 1507039"/>
              <a:gd name="connsiteY148" fmla="*/ 2034461 h 2231790"/>
              <a:gd name="connsiteX149" fmla="*/ 375920 w 1507039"/>
              <a:gd name="connsiteY149" fmla="*/ 1793330 h 2231790"/>
              <a:gd name="connsiteX150" fmla="*/ 378460 w 1507039"/>
              <a:gd name="connsiteY150" fmla="*/ 1485770 h 2231790"/>
              <a:gd name="connsiteX151" fmla="*/ 381000 w 1507039"/>
              <a:gd name="connsiteY151" fmla="*/ 1141945 h 2231790"/>
              <a:gd name="connsiteX152" fmla="*/ 383540 w 1507039"/>
              <a:gd name="connsiteY152" fmla="*/ 795583 h 2231790"/>
              <a:gd name="connsiteX153" fmla="*/ 386080 w 1507039"/>
              <a:gd name="connsiteY153" fmla="*/ 480654 h 2231790"/>
              <a:gd name="connsiteX154" fmla="*/ 388620 w 1507039"/>
              <a:gd name="connsiteY154" fmla="*/ 228025 h 2231790"/>
              <a:gd name="connsiteX155" fmla="*/ 391160 w 1507039"/>
              <a:gd name="connsiteY155" fmla="*/ 62421 h 2231790"/>
              <a:gd name="connsiteX156" fmla="*/ 393700 w 1507039"/>
              <a:gd name="connsiteY156" fmla="*/ 0 h 2231790"/>
              <a:gd name="connsiteX157" fmla="*/ 396240 w 1507039"/>
              <a:gd name="connsiteY157" fmla="*/ 46764 h 2231790"/>
              <a:gd name="connsiteX158" fmla="*/ 398780 w 1507039"/>
              <a:gd name="connsiteY158" fmla="*/ 197984 h 2231790"/>
              <a:gd name="connsiteX159" fmla="*/ 401320 w 1507039"/>
              <a:gd name="connsiteY159" fmla="*/ 438678 h 2231790"/>
              <a:gd name="connsiteX160" fmla="*/ 403860 w 1507039"/>
              <a:gd name="connsiteY160" fmla="*/ 745103 h 2231790"/>
              <a:gd name="connsiteX161" fmla="*/ 406400 w 1507039"/>
              <a:gd name="connsiteY161" fmla="*/ 1087104 h 2231790"/>
              <a:gd name="connsiteX162" fmla="*/ 408940 w 1507039"/>
              <a:gd name="connsiteY162" fmla="*/ 1431095 h 2231790"/>
              <a:gd name="connsiteX163" fmla="*/ 411480 w 1507039"/>
              <a:gd name="connsiteY163" fmla="*/ 1743370 h 2231790"/>
              <a:gd name="connsiteX164" fmla="*/ 414020 w 1507039"/>
              <a:gd name="connsiteY164" fmla="*/ 1993419 h 2231790"/>
              <a:gd name="connsiteX165" fmla="*/ 416560 w 1507039"/>
              <a:gd name="connsiteY165" fmla="*/ 2156922 h 2231790"/>
              <a:gd name="connsiteX166" fmla="*/ 419100 w 1507039"/>
              <a:gd name="connsiteY166" fmla="*/ 2218119 h 2231790"/>
              <a:gd name="connsiteX167" fmla="*/ 421640 w 1507039"/>
              <a:gd name="connsiteY167" fmla="*/ 2171341 h 2231790"/>
              <a:gd name="connsiteX168" fmla="*/ 424180 w 1507039"/>
              <a:gd name="connsiteY168" fmla="*/ 2021532 h 2231790"/>
              <a:gd name="connsiteX169" fmla="*/ 426720 w 1507039"/>
              <a:gd name="connsiteY169" fmla="*/ 1783726 h 2231790"/>
              <a:gd name="connsiteX170" fmla="*/ 429260 w 1507039"/>
              <a:gd name="connsiteY170" fmla="*/ 1481539 h 2231790"/>
              <a:gd name="connsiteX171" fmla="*/ 431800 w 1507039"/>
              <a:gd name="connsiteY171" fmla="*/ 1144807 h 2231790"/>
              <a:gd name="connsiteX172" fmla="*/ 434340 w 1507039"/>
              <a:gd name="connsiteY172" fmla="*/ 806635 h 2231790"/>
              <a:gd name="connsiteX173" fmla="*/ 436880 w 1507039"/>
              <a:gd name="connsiteY173" fmla="*/ 500130 h 2231790"/>
              <a:gd name="connsiteX174" fmla="*/ 439420 w 1507039"/>
              <a:gd name="connsiteY174" fmla="*/ 255142 h 2231790"/>
              <a:gd name="connsiteX175" fmla="*/ 441960 w 1507039"/>
              <a:gd name="connsiteY175" fmla="*/ 95351 h 2231790"/>
              <a:gd name="connsiteX176" fmla="*/ 444500 w 1507039"/>
              <a:gd name="connsiteY176" fmla="*/ 35968 h 2231790"/>
              <a:gd name="connsiteX177" fmla="*/ 447040 w 1507039"/>
              <a:gd name="connsiteY177" fmla="*/ 82282 h 2231790"/>
              <a:gd name="connsiteX178" fmla="*/ 449580 w 1507039"/>
              <a:gd name="connsiteY178" fmla="*/ 229191 h 2231790"/>
              <a:gd name="connsiteX179" fmla="*/ 452120 w 1507039"/>
              <a:gd name="connsiteY179" fmla="*/ 461762 h 2231790"/>
              <a:gd name="connsiteX180" fmla="*/ 454660 w 1507039"/>
              <a:gd name="connsiteY180" fmla="*/ 756749 h 2231790"/>
              <a:gd name="connsiteX181" fmla="*/ 457200 w 1507039"/>
              <a:gd name="connsiteY181" fmla="*/ 1084926 h 2231790"/>
              <a:gd name="connsiteX182" fmla="*/ 459740 w 1507039"/>
              <a:gd name="connsiteY182" fmla="*/ 1413993 h 2231790"/>
              <a:gd name="connsiteX183" fmla="*/ 462280 w 1507039"/>
              <a:gd name="connsiteY183" fmla="*/ 1711766 h 2231790"/>
              <a:gd name="connsiteX184" fmla="*/ 464820 w 1507039"/>
              <a:gd name="connsiteY184" fmla="*/ 1949337 h 2231790"/>
              <a:gd name="connsiteX185" fmla="*/ 467360 w 1507039"/>
              <a:gd name="connsiteY185" fmla="*/ 2103890 h 2231790"/>
              <a:gd name="connsiteX186" fmla="*/ 469900 w 1507039"/>
              <a:gd name="connsiteY186" fmla="*/ 2160901 h 2231790"/>
              <a:gd name="connsiteX187" fmla="*/ 472440 w 1507039"/>
              <a:gd name="connsiteY187" fmla="*/ 2115504 h 2231790"/>
              <a:gd name="connsiteX188" fmla="*/ 474980 w 1507039"/>
              <a:gd name="connsiteY188" fmla="*/ 1972899 h 2231790"/>
              <a:gd name="connsiteX189" fmla="*/ 477520 w 1507039"/>
              <a:gd name="connsiteY189" fmla="*/ 1747771 h 2231790"/>
              <a:gd name="connsiteX190" fmla="*/ 480061 w 1507039"/>
              <a:gd name="connsiteY190" fmla="*/ 1462771 h 2231790"/>
              <a:gd name="connsiteX191" fmla="*/ 482600 w 1507039"/>
              <a:gd name="connsiteY191" fmla="*/ 1146232 h 2231790"/>
              <a:gd name="connsiteX192" fmla="*/ 485140 w 1507039"/>
              <a:gd name="connsiteY192" fmla="*/ 829345 h 2231790"/>
              <a:gd name="connsiteX193" fmla="*/ 487680 w 1507039"/>
              <a:gd name="connsiteY193" fmla="*/ 543074 h 2231790"/>
              <a:gd name="connsiteX194" fmla="*/ 490220 w 1507039"/>
              <a:gd name="connsiteY194" fmla="*/ 315119 h 2231790"/>
              <a:gd name="connsiteX195" fmla="*/ 492761 w 1507039"/>
              <a:gd name="connsiteY195" fmla="*/ 167225 h 2231790"/>
              <a:gd name="connsiteX196" fmla="*/ 495300 w 1507039"/>
              <a:gd name="connsiteY196" fmla="*/ 113105 h 2231790"/>
              <a:gd name="connsiteX197" fmla="*/ 497840 w 1507039"/>
              <a:gd name="connsiteY197" fmla="*/ 157165 h 2231790"/>
              <a:gd name="connsiteX198" fmla="*/ 500381 w 1507039"/>
              <a:gd name="connsiteY198" fmla="*/ 294162 h 2231790"/>
              <a:gd name="connsiteX199" fmla="*/ 502921 w 1507039"/>
              <a:gd name="connsiteY199" fmla="*/ 509804 h 2231790"/>
              <a:gd name="connsiteX200" fmla="*/ 505461 w 1507039"/>
              <a:gd name="connsiteY200" fmla="*/ 782246 h 2231790"/>
              <a:gd name="connsiteX201" fmla="*/ 508000 w 1507039"/>
              <a:gd name="connsiteY201" fmla="*/ 1084306 h 2231790"/>
              <a:gd name="connsiteX202" fmla="*/ 510540 w 1507039"/>
              <a:gd name="connsiteY202" fmla="*/ 1386184 h 2231790"/>
              <a:gd name="connsiteX203" fmla="*/ 513081 w 1507039"/>
              <a:gd name="connsiteY203" fmla="*/ 1658411 h 2231790"/>
              <a:gd name="connsiteX204" fmla="*/ 515621 w 1507039"/>
              <a:gd name="connsiteY204" fmla="*/ 1874740 h 2231790"/>
              <a:gd name="connsiteX205" fmla="*/ 518161 w 1507039"/>
              <a:gd name="connsiteY205" fmla="*/ 2014678 h 2231790"/>
              <a:gd name="connsiteX206" fmla="*/ 520701 w 1507039"/>
              <a:gd name="connsiteY206" fmla="*/ 2065436 h 2231790"/>
              <a:gd name="connsiteX207" fmla="*/ 523241 w 1507039"/>
              <a:gd name="connsiteY207" fmla="*/ 2023097 h 2231790"/>
              <a:gd name="connsiteX208" fmla="*/ 525781 w 1507039"/>
              <a:gd name="connsiteY208" fmla="*/ 1892893 h 2231790"/>
              <a:gd name="connsiteX209" fmla="*/ 528321 w 1507039"/>
              <a:gd name="connsiteY209" fmla="*/ 1688589 h 2231790"/>
              <a:gd name="connsiteX210" fmla="*/ 530861 w 1507039"/>
              <a:gd name="connsiteY210" fmla="*/ 1431031 h 2231790"/>
              <a:gd name="connsiteX211" fmla="*/ 533401 w 1507039"/>
              <a:gd name="connsiteY211" fmla="*/ 1146011 h 2231790"/>
              <a:gd name="connsiteX212" fmla="*/ 535941 w 1507039"/>
              <a:gd name="connsiteY212" fmla="*/ 861687 h 2231790"/>
              <a:gd name="connsiteX213" fmla="*/ 538481 w 1507039"/>
              <a:gd name="connsiteY213" fmla="*/ 605781 h 2231790"/>
              <a:gd name="connsiteX214" fmla="*/ 541021 w 1507039"/>
              <a:gd name="connsiteY214" fmla="*/ 402879 h 2231790"/>
              <a:gd name="connsiteX215" fmla="*/ 543561 w 1507039"/>
              <a:gd name="connsiteY215" fmla="*/ 272053 h 2231790"/>
              <a:gd name="connsiteX216" fmla="*/ 546101 w 1507039"/>
              <a:gd name="connsiteY216" fmla="*/ 225072 h 2231790"/>
              <a:gd name="connsiteX217" fmla="*/ 548641 w 1507039"/>
              <a:gd name="connsiteY217" fmla="*/ 265346 h 2231790"/>
              <a:gd name="connsiteX218" fmla="*/ 551181 w 1507039"/>
              <a:gd name="connsiteY218" fmla="*/ 387705 h 2231790"/>
              <a:gd name="connsiteX219" fmla="*/ 553721 w 1507039"/>
              <a:gd name="connsiteY219" fmla="*/ 579032 h 2231790"/>
              <a:gd name="connsiteX220" fmla="*/ 556261 w 1507039"/>
              <a:gd name="connsiteY220" fmla="*/ 819656 h 2231790"/>
              <a:gd name="connsiteX221" fmla="*/ 558801 w 1507039"/>
              <a:gd name="connsiteY221" fmla="*/ 1085383 h 2231790"/>
              <a:gd name="connsiteX222" fmla="*/ 561341 w 1507039"/>
              <a:gd name="connsiteY222" fmla="*/ 1349927 h 2231790"/>
              <a:gd name="connsiteX223" fmla="*/ 563881 w 1507039"/>
              <a:gd name="connsiteY223" fmla="*/ 1587522 h 2231790"/>
              <a:gd name="connsiteX224" fmla="*/ 566421 w 1507039"/>
              <a:gd name="connsiteY224" fmla="*/ 1775434 h 2231790"/>
              <a:gd name="connsiteX225" fmla="*/ 568961 w 1507039"/>
              <a:gd name="connsiteY225" fmla="*/ 1896148 h 2231790"/>
              <a:gd name="connsiteX226" fmla="*/ 571501 w 1507039"/>
              <a:gd name="connsiteY226" fmla="*/ 1938994 h 2231790"/>
              <a:gd name="connsiteX227" fmla="*/ 574041 w 1507039"/>
              <a:gd name="connsiteY227" fmla="*/ 1901088 h 2231790"/>
              <a:gd name="connsiteX228" fmla="*/ 576581 w 1507039"/>
              <a:gd name="connsiteY228" fmla="*/ 1787481 h 2231790"/>
              <a:gd name="connsiteX229" fmla="*/ 579121 w 1507039"/>
              <a:gd name="connsiteY229" fmla="*/ 1610539 h 2231790"/>
              <a:gd name="connsiteX230" fmla="*/ 581661 w 1507039"/>
              <a:gd name="connsiteY230" fmla="*/ 1388600 h 2231790"/>
              <a:gd name="connsiteX231" fmla="*/ 584201 w 1507039"/>
              <a:gd name="connsiteY231" fmla="*/ 1144079 h 2231790"/>
              <a:gd name="connsiteX232" fmla="*/ 586741 w 1507039"/>
              <a:gd name="connsiteY232" fmla="*/ 901201 h 2231790"/>
              <a:gd name="connsiteX233" fmla="*/ 589281 w 1507039"/>
              <a:gd name="connsiteY233" fmla="*/ 683593 h 2231790"/>
              <a:gd name="connsiteX234" fmla="*/ 591821 w 1507039"/>
              <a:gd name="connsiteY234" fmla="*/ 511980 h 2231790"/>
              <a:gd name="connsiteX235" fmla="*/ 594361 w 1507039"/>
              <a:gd name="connsiteY235" fmla="*/ 402209 h 2231790"/>
              <a:gd name="connsiteX236" fmla="*/ 596901 w 1507039"/>
              <a:gd name="connsiteY236" fmla="*/ 363789 h 2231790"/>
              <a:gd name="connsiteX237" fmla="*/ 599441 w 1507039"/>
              <a:gd name="connsiteY237" fmla="*/ 399073 h 2231790"/>
              <a:gd name="connsiteX238" fmla="*/ 601981 w 1507039"/>
              <a:gd name="connsiteY238" fmla="*/ 503172 h 2231790"/>
              <a:gd name="connsiteX239" fmla="*/ 604521 w 1507039"/>
              <a:gd name="connsiteY239" fmla="*/ 664572 h 2231790"/>
              <a:gd name="connsiteX240" fmla="*/ 607061 w 1507039"/>
              <a:gd name="connsiteY240" fmla="*/ 866392 h 2231790"/>
              <a:gd name="connsiteX241" fmla="*/ 609601 w 1507039"/>
              <a:gd name="connsiteY241" fmla="*/ 1088149 h 2231790"/>
              <a:gd name="connsiteX242" fmla="*/ 612141 w 1507039"/>
              <a:gd name="connsiteY242" fmla="*/ 1307838 h 2231790"/>
              <a:gd name="connsiteX243" fmla="*/ 614681 w 1507039"/>
              <a:gd name="connsiteY243" fmla="*/ 1504118 h 2231790"/>
              <a:gd name="connsiteX244" fmla="*/ 617221 w 1507039"/>
              <a:gd name="connsiteY244" fmla="*/ 1658391 h 2231790"/>
              <a:gd name="connsiteX245" fmla="*/ 619761 w 1507039"/>
              <a:gd name="connsiteY245" fmla="*/ 1756565 h 2231790"/>
              <a:gd name="connsiteX246" fmla="*/ 622301 w 1507039"/>
              <a:gd name="connsiteY246" fmla="*/ 1790339 h 2231790"/>
              <a:gd name="connsiteX247" fmla="*/ 624841 w 1507039"/>
              <a:gd name="connsiteY247" fmla="*/ 1757885 h 2231790"/>
              <a:gd name="connsiteX248" fmla="*/ 627381 w 1507039"/>
              <a:gd name="connsiteY248" fmla="*/ 1663886 h 2231790"/>
              <a:gd name="connsiteX249" fmla="*/ 629921 w 1507039"/>
              <a:gd name="connsiteY249" fmla="*/ 1518930 h 2231790"/>
              <a:gd name="connsiteX250" fmla="*/ 632461 w 1507039"/>
              <a:gd name="connsiteY250" fmla="*/ 1338331 h 2231790"/>
              <a:gd name="connsiteX251" fmla="*/ 635001 w 1507039"/>
              <a:gd name="connsiteY251" fmla="*/ 1140519 h 2231790"/>
              <a:gd name="connsiteX252" fmla="*/ 637541 w 1507039"/>
              <a:gd name="connsiteY252" fmla="*/ 945164 h 2231790"/>
              <a:gd name="connsiteX253" fmla="*/ 640081 w 1507039"/>
              <a:gd name="connsiteY253" fmla="*/ 771209 h 2231790"/>
              <a:gd name="connsiteX254" fmla="*/ 642621 w 1507039"/>
              <a:gd name="connsiteY254" fmla="*/ 635038 h 2231790"/>
              <a:gd name="connsiteX255" fmla="*/ 645161 w 1507039"/>
              <a:gd name="connsiteY255" fmla="*/ 548928 h 2231790"/>
              <a:gd name="connsiteX256" fmla="*/ 647701 w 1507039"/>
              <a:gd name="connsiteY256" fmla="*/ 519952 h 2231790"/>
              <a:gd name="connsiteX257" fmla="*/ 650241 w 1507039"/>
              <a:gd name="connsiteY257" fmla="*/ 549416 h 2231790"/>
              <a:gd name="connsiteX258" fmla="*/ 652781 w 1507039"/>
              <a:gd name="connsiteY258" fmla="*/ 632884 h 2231790"/>
              <a:gd name="connsiteX259" fmla="*/ 655321 w 1507039"/>
              <a:gd name="connsiteY259" fmla="*/ 760762 h 2231790"/>
              <a:gd name="connsiteX260" fmla="*/ 657861 w 1507039"/>
              <a:gd name="connsiteY260" fmla="*/ 919380 h 2231790"/>
              <a:gd name="connsiteX261" fmla="*/ 660401 w 1507039"/>
              <a:gd name="connsiteY261" fmla="*/ 1092445 h 2231790"/>
              <a:gd name="connsiteX262" fmla="*/ 662941 w 1507039"/>
              <a:gd name="connsiteY262" fmla="*/ 1262710 h 2231790"/>
              <a:gd name="connsiteX263" fmla="*/ 665481 w 1507039"/>
              <a:gd name="connsiteY263" fmla="*/ 1413697 h 2231790"/>
              <a:gd name="connsiteX264" fmla="*/ 668021 w 1507039"/>
              <a:gd name="connsiteY264" fmla="*/ 1531290 h 2231790"/>
              <a:gd name="connsiteX265" fmla="*/ 670561 w 1507039"/>
              <a:gd name="connsiteY265" fmla="*/ 1605057 h 2231790"/>
              <a:gd name="connsiteX266" fmla="*/ 673101 w 1507039"/>
              <a:gd name="connsiteY266" fmla="*/ 1629160 h 2231790"/>
              <a:gd name="connsiteX267" fmla="*/ 675641 w 1507039"/>
              <a:gd name="connsiteY267" fmla="*/ 1602796 h 2231790"/>
              <a:gd name="connsiteX268" fmla="*/ 678181 w 1507039"/>
              <a:gd name="connsiteY268" fmla="*/ 1530121 h 2231790"/>
              <a:gd name="connsiteX269" fmla="*/ 680721 w 1507039"/>
              <a:gd name="connsiteY269" fmla="*/ 1419687 h 2231790"/>
              <a:gd name="connsiteX270" fmla="*/ 683261 w 1507039"/>
              <a:gd name="connsiteY270" fmla="*/ 1283467 h 2231790"/>
              <a:gd name="connsiteX271" fmla="*/ 685801 w 1507039"/>
              <a:gd name="connsiteY271" fmla="*/ 1135563 h 2231790"/>
              <a:gd name="connsiteX272" fmla="*/ 688341 w 1507039"/>
              <a:gd name="connsiteY272" fmla="*/ 990756 h 2231790"/>
              <a:gd name="connsiteX273" fmla="*/ 690881 w 1507039"/>
              <a:gd name="connsiteY273" fmla="*/ 863025 h 2231790"/>
              <a:gd name="connsiteX274" fmla="*/ 693421 w 1507039"/>
              <a:gd name="connsiteY274" fmla="*/ 764198 h 2231790"/>
              <a:gd name="connsiteX275" fmla="*/ 695961 w 1507039"/>
              <a:gd name="connsiteY275" fmla="*/ 702864 h 2231790"/>
              <a:gd name="connsiteX276" fmla="*/ 698501 w 1507039"/>
              <a:gd name="connsiteY276" fmla="*/ 683635 h 2231790"/>
              <a:gd name="connsiteX277" fmla="*/ 701041 w 1507039"/>
              <a:gd name="connsiteY277" fmla="*/ 706836 h 2231790"/>
              <a:gd name="connsiteX278" fmla="*/ 703581 w 1507039"/>
              <a:gd name="connsiteY278" fmla="*/ 768622 h 2231790"/>
              <a:gd name="connsiteX279" fmla="*/ 706121 w 1507039"/>
              <a:gd name="connsiteY279" fmla="*/ 861512 h 2231790"/>
              <a:gd name="connsiteX280" fmla="*/ 708661 w 1507039"/>
              <a:gd name="connsiteY280" fmla="*/ 975259 h 2231790"/>
              <a:gd name="connsiteX281" fmla="*/ 711201 w 1507039"/>
              <a:gd name="connsiteY281" fmla="*/ 1097970 h 2231790"/>
              <a:gd name="connsiteX282" fmla="*/ 713741 w 1507039"/>
              <a:gd name="connsiteY282" fmla="*/ 1217338 h 2231790"/>
              <a:gd name="connsiteX283" fmla="*/ 716281 w 1507039"/>
              <a:gd name="connsiteY283" fmla="*/ 1321881 h 2231790"/>
              <a:gd name="connsiteX284" fmla="*/ 718821 w 1507039"/>
              <a:gd name="connsiteY284" fmla="*/ 1402036 h 2231790"/>
              <a:gd name="connsiteX285" fmla="*/ 721361 w 1507039"/>
              <a:gd name="connsiteY285" fmla="*/ 1451037 h 2231790"/>
              <a:gd name="connsiteX286" fmla="*/ 723901 w 1507039"/>
              <a:gd name="connsiteY286" fmla="*/ 1465464 h 2231790"/>
              <a:gd name="connsiteX287" fmla="*/ 726441 w 1507039"/>
              <a:gd name="connsiteY287" fmla="*/ 1445442 h 2231790"/>
              <a:gd name="connsiteX288" fmla="*/ 728981 w 1507039"/>
              <a:gd name="connsiteY288" fmla="*/ 1394479 h 2231790"/>
              <a:gd name="connsiteX289" fmla="*/ 731521 w 1507039"/>
              <a:gd name="connsiteY289" fmla="*/ 1318971 h 2231790"/>
              <a:gd name="connsiteX290" fmla="*/ 734061 w 1507039"/>
              <a:gd name="connsiteY290" fmla="*/ 1227436 h 2231790"/>
              <a:gd name="connsiteX291" fmla="*/ 736601 w 1507039"/>
              <a:gd name="connsiteY291" fmla="*/ 1129575 h 2231790"/>
              <a:gd name="connsiteX292" fmla="*/ 739141 w 1507039"/>
              <a:gd name="connsiteY292" fmla="*/ 1035248 h 2231790"/>
              <a:gd name="connsiteX293" fmla="*/ 741681 w 1507039"/>
              <a:gd name="connsiteY293" fmla="*/ 953486 h 2231790"/>
              <a:gd name="connsiteX294" fmla="*/ 744222 w 1507039"/>
              <a:gd name="connsiteY294" fmla="*/ 891630 h 2231790"/>
              <a:gd name="connsiteX295" fmla="*/ 746761 w 1507039"/>
              <a:gd name="connsiteY295" fmla="*/ 854680 h 2231790"/>
              <a:gd name="connsiteX296" fmla="*/ 749301 w 1507039"/>
              <a:gd name="connsiteY296" fmla="*/ 844911 h 2231790"/>
              <a:gd name="connsiteX297" fmla="*/ 751841 w 1507039"/>
              <a:gd name="connsiteY297" fmla="*/ 861784 h 2231790"/>
              <a:gd name="connsiteX298" fmla="*/ 754381 w 1507039"/>
              <a:gd name="connsiteY298" fmla="*/ 902146 h 2231790"/>
              <a:gd name="connsiteX299" fmla="*/ 756922 w 1507039"/>
              <a:gd name="connsiteY299" fmla="*/ 960686 h 2231790"/>
              <a:gd name="connsiteX300" fmla="*/ 759461 w 1507039"/>
              <a:gd name="connsiteY300" fmla="*/ 1030590 h 2231790"/>
              <a:gd name="connsiteX301" fmla="*/ 762001 w 1507039"/>
              <a:gd name="connsiteY301" fmla="*/ 1104304 h 2231790"/>
              <a:gd name="connsiteX302" fmla="*/ 764542 w 1507039"/>
              <a:gd name="connsiteY302" fmla="*/ 1174350 h 2231790"/>
              <a:gd name="connsiteX303" fmla="*/ 767082 w 1507039"/>
              <a:gd name="connsiteY303" fmla="*/ 1234070 h 2231790"/>
              <a:gd name="connsiteX304" fmla="*/ 769622 w 1507039"/>
              <a:gd name="connsiteY304" fmla="*/ 1278262 h 2231790"/>
              <a:gd name="connsiteX305" fmla="*/ 772161 w 1507039"/>
              <a:gd name="connsiteY305" fmla="*/ 1303618 h 2231790"/>
              <a:gd name="connsiteX306" fmla="*/ 774701 w 1507039"/>
              <a:gd name="connsiteY306" fmla="*/ 1308943 h 2231790"/>
              <a:gd name="connsiteX307" fmla="*/ 777242 w 1507039"/>
              <a:gd name="connsiteY307" fmla="*/ 1295149 h 2231790"/>
              <a:gd name="connsiteX308" fmla="*/ 779782 w 1507039"/>
              <a:gd name="connsiteY308" fmla="*/ 1265017 h 2231790"/>
              <a:gd name="connsiteX309" fmla="*/ 782322 w 1507039"/>
              <a:gd name="connsiteY309" fmla="*/ 1222791 h 2231790"/>
              <a:gd name="connsiteX310" fmla="*/ 784862 w 1507039"/>
              <a:gd name="connsiteY310" fmla="*/ 1173632 h 2231790"/>
              <a:gd name="connsiteX311" fmla="*/ 787402 w 1507039"/>
              <a:gd name="connsiteY311" fmla="*/ 1123022 h 2231790"/>
              <a:gd name="connsiteX312" fmla="*/ 789942 w 1507039"/>
              <a:gd name="connsiteY312" fmla="*/ 1076157 h 2231790"/>
              <a:gd name="connsiteX313" fmla="*/ 792482 w 1507039"/>
              <a:gd name="connsiteY313" fmla="*/ 1037429 h 2231790"/>
              <a:gd name="connsiteX314" fmla="*/ 795022 w 1507039"/>
              <a:gd name="connsiteY314" fmla="*/ 1010015 h 2231790"/>
              <a:gd name="connsiteX315" fmla="*/ 797562 w 1507039"/>
              <a:gd name="connsiteY315" fmla="*/ 995632 h 2231790"/>
              <a:gd name="connsiteX316" fmla="*/ 800102 w 1507039"/>
              <a:gd name="connsiteY316" fmla="*/ 994472 h 2231790"/>
              <a:gd name="connsiteX317" fmla="*/ 802642 w 1507039"/>
              <a:gd name="connsiteY317" fmla="*/ 1005299 h 2231790"/>
              <a:gd name="connsiteX318" fmla="*/ 805182 w 1507039"/>
              <a:gd name="connsiteY318" fmla="*/ 1025710 h 2231790"/>
              <a:gd name="connsiteX319" fmla="*/ 807722 w 1507039"/>
              <a:gd name="connsiteY319" fmla="*/ 1052496 h 2231790"/>
              <a:gd name="connsiteX320" fmla="*/ 810262 w 1507039"/>
              <a:gd name="connsiteY320" fmla="*/ 1082078 h 2231790"/>
              <a:gd name="connsiteX321" fmla="*/ 812802 w 1507039"/>
              <a:gd name="connsiteY321" fmla="*/ 1110943 h 2231790"/>
              <a:gd name="connsiteX322" fmla="*/ 815342 w 1507039"/>
              <a:gd name="connsiteY322" fmla="*/ 1136043 h 2231790"/>
              <a:gd name="connsiteX323" fmla="*/ 817882 w 1507039"/>
              <a:gd name="connsiteY323" fmla="*/ 1155114 h 2231790"/>
              <a:gd name="connsiteX324" fmla="*/ 820422 w 1507039"/>
              <a:gd name="connsiteY324" fmla="*/ 1166865 h 2231790"/>
              <a:gd name="connsiteX325" fmla="*/ 822961 w 1507039"/>
              <a:gd name="connsiteY325" fmla="*/ 1171046 h 2231790"/>
              <a:gd name="connsiteX326" fmla="*/ 825501 w 1507039"/>
              <a:gd name="connsiteY326" fmla="*/ 1168380 h 2231790"/>
              <a:gd name="connsiteX327" fmla="*/ 828041 w 1507039"/>
              <a:gd name="connsiteY327" fmla="*/ 1160375 h 2231790"/>
              <a:gd name="connsiteX328" fmla="*/ 830581 w 1507039"/>
              <a:gd name="connsiteY328" fmla="*/ 1149051 h 2231790"/>
              <a:gd name="connsiteX329" fmla="*/ 833121 w 1507039"/>
              <a:gd name="connsiteY329" fmla="*/ 1136629 h 2231790"/>
              <a:gd name="connsiteX330" fmla="*/ 835661 w 1507039"/>
              <a:gd name="connsiteY330" fmla="*/ 1125198 h 2231790"/>
              <a:gd name="connsiteX331" fmla="*/ 838201 w 1507039"/>
              <a:gd name="connsiteY331" fmla="*/ 1116437 h 2231790"/>
              <a:gd name="connsiteX332" fmla="*/ 840741 w 1507039"/>
              <a:gd name="connsiteY332" fmla="*/ 1111397 h 2231790"/>
              <a:gd name="connsiteX333" fmla="*/ 843281 w 1507039"/>
              <a:gd name="connsiteY333" fmla="*/ 1110391 h 2231790"/>
              <a:gd name="connsiteX334" fmla="*/ 845821 w 1507039"/>
              <a:gd name="connsiteY334" fmla="*/ 1112983 h 2231790"/>
              <a:gd name="connsiteX335" fmla="*/ 848361 w 1507039"/>
              <a:gd name="connsiteY335" fmla="*/ 1118095 h 2231790"/>
              <a:gd name="connsiteX336" fmla="*/ 850901 w 1507039"/>
              <a:gd name="connsiteY336" fmla="*/ 1124196 h 2231790"/>
              <a:gd name="connsiteX337" fmla="*/ 853441 w 1507039"/>
              <a:gd name="connsiteY337" fmla="*/ 1129561 h 2231790"/>
              <a:gd name="connsiteX338" fmla="*/ 855981 w 1507039"/>
              <a:gd name="connsiteY338" fmla="*/ 1132544 h 2231790"/>
              <a:gd name="connsiteX339" fmla="*/ 858521 w 1507039"/>
              <a:gd name="connsiteY339" fmla="*/ 1131859 h 2231790"/>
              <a:gd name="connsiteX340" fmla="*/ 861061 w 1507039"/>
              <a:gd name="connsiteY340" fmla="*/ 1126791 h 2231790"/>
              <a:gd name="connsiteX341" fmla="*/ 863601 w 1507039"/>
              <a:gd name="connsiteY341" fmla="*/ 1117342 h 2231790"/>
              <a:gd name="connsiteX342" fmla="*/ 866141 w 1507039"/>
              <a:gd name="connsiteY342" fmla="*/ 1104272 h 2231790"/>
              <a:gd name="connsiteX343" fmla="*/ 868681 w 1507039"/>
              <a:gd name="connsiteY343" fmla="*/ 1089032 h 2231790"/>
              <a:gd name="connsiteX344" fmla="*/ 871221 w 1507039"/>
              <a:gd name="connsiteY344" fmla="*/ 1073595 h 2231790"/>
              <a:gd name="connsiteX345" fmla="*/ 873761 w 1507039"/>
              <a:gd name="connsiteY345" fmla="*/ 1060212 h 2231790"/>
              <a:gd name="connsiteX346" fmla="*/ 876301 w 1507039"/>
              <a:gd name="connsiteY346" fmla="*/ 1051110 h 2231790"/>
              <a:gd name="connsiteX347" fmla="*/ 878841 w 1507039"/>
              <a:gd name="connsiteY347" fmla="*/ 1048180 h 2231790"/>
              <a:gd name="connsiteX348" fmla="*/ 881381 w 1507039"/>
              <a:gd name="connsiteY348" fmla="*/ 1052692 h 2231790"/>
              <a:gd name="connsiteX349" fmla="*/ 883921 w 1507039"/>
              <a:gd name="connsiteY349" fmla="*/ 1065077 h 2231790"/>
              <a:gd name="connsiteX350" fmla="*/ 886461 w 1507039"/>
              <a:gd name="connsiteY350" fmla="*/ 1084800 h 2231790"/>
              <a:gd name="connsiteX351" fmla="*/ 889000 w 1507039"/>
              <a:gd name="connsiteY351" fmla="*/ 1110354 h 2231790"/>
              <a:gd name="connsiteX352" fmla="*/ 891540 w 1507039"/>
              <a:gd name="connsiteY352" fmla="*/ 1139370 h 2231790"/>
              <a:gd name="connsiteX353" fmla="*/ 894080 w 1507039"/>
              <a:gd name="connsiteY353" fmla="*/ 1168852 h 2231790"/>
              <a:gd name="connsiteX354" fmla="*/ 896620 w 1507039"/>
              <a:gd name="connsiteY354" fmla="*/ 1195485 h 2231790"/>
              <a:gd name="connsiteX355" fmla="*/ 899160 w 1507039"/>
              <a:gd name="connsiteY355" fmla="*/ 1216018 h 2231790"/>
              <a:gd name="connsiteX356" fmla="*/ 901700 w 1507039"/>
              <a:gd name="connsiteY356" fmla="*/ 1227646 h 2231790"/>
              <a:gd name="connsiteX357" fmla="*/ 904240 w 1507039"/>
              <a:gd name="connsiteY357" fmla="*/ 1228372 h 2231790"/>
              <a:gd name="connsiteX358" fmla="*/ 906780 w 1507039"/>
              <a:gd name="connsiteY358" fmla="*/ 1217285 h 2231790"/>
              <a:gd name="connsiteX359" fmla="*/ 909320 w 1507039"/>
              <a:gd name="connsiteY359" fmla="*/ 1194733 h 2231790"/>
              <a:gd name="connsiteX360" fmla="*/ 911860 w 1507039"/>
              <a:gd name="connsiteY360" fmla="*/ 1162356 h 2231790"/>
              <a:gd name="connsiteX361" fmla="*/ 914400 w 1507039"/>
              <a:gd name="connsiteY361" fmla="*/ 1122975 h 2231790"/>
              <a:gd name="connsiteX362" fmla="*/ 916940 w 1507039"/>
              <a:gd name="connsiteY362" fmla="*/ 1080343 h 2231790"/>
              <a:gd name="connsiteX363" fmla="*/ 919480 w 1507039"/>
              <a:gd name="connsiteY363" fmla="*/ 1038778 h 2231790"/>
              <a:gd name="connsiteX364" fmla="*/ 922020 w 1507039"/>
              <a:gd name="connsiteY364" fmla="*/ 1002715 h 2231790"/>
              <a:gd name="connsiteX365" fmla="*/ 924560 w 1507039"/>
              <a:gd name="connsiteY365" fmla="*/ 976231 h 2231790"/>
              <a:gd name="connsiteX366" fmla="*/ 927100 w 1507039"/>
              <a:gd name="connsiteY366" fmla="*/ 962580 h 2231790"/>
              <a:gd name="connsiteX367" fmla="*/ 929640 w 1507039"/>
              <a:gd name="connsiteY367" fmla="*/ 963811 h 2231790"/>
              <a:gd name="connsiteX368" fmla="*/ 932180 w 1507039"/>
              <a:gd name="connsiteY368" fmla="*/ 980490 h 2231790"/>
              <a:gd name="connsiteX369" fmla="*/ 934720 w 1507039"/>
              <a:gd name="connsiteY369" fmla="*/ 1011582 h 2231790"/>
              <a:gd name="connsiteX370" fmla="*/ 937260 w 1507039"/>
              <a:gd name="connsiteY370" fmla="*/ 1054495 h 2231790"/>
              <a:gd name="connsiteX371" fmla="*/ 939800 w 1507039"/>
              <a:gd name="connsiteY371" fmla="*/ 1105298 h 2231790"/>
              <a:gd name="connsiteX372" fmla="*/ 942340 w 1507039"/>
              <a:gd name="connsiteY372" fmla="*/ 1159088 h 2231790"/>
              <a:gd name="connsiteX373" fmla="*/ 944880 w 1507039"/>
              <a:gd name="connsiteY373" fmla="*/ 1210469 h 2231790"/>
              <a:gd name="connsiteX374" fmla="*/ 947420 w 1507039"/>
              <a:gd name="connsiteY374" fmla="*/ 1254108 h 2231790"/>
              <a:gd name="connsiteX375" fmla="*/ 949960 w 1507039"/>
              <a:gd name="connsiteY375" fmla="*/ 1285291 h 2231790"/>
              <a:gd name="connsiteX376" fmla="*/ 952500 w 1507039"/>
              <a:gd name="connsiteY376" fmla="*/ 1300439 h 2231790"/>
              <a:gd name="connsiteX377" fmla="*/ 955039 w 1507039"/>
              <a:gd name="connsiteY377" fmla="*/ 1297512 h 2231790"/>
              <a:gd name="connsiteX378" fmla="*/ 957579 w 1507039"/>
              <a:gd name="connsiteY378" fmla="*/ 1276264 h 2231790"/>
              <a:gd name="connsiteX379" fmla="*/ 960119 w 1507039"/>
              <a:gd name="connsiteY379" fmla="*/ 1238325 h 2231790"/>
              <a:gd name="connsiteX380" fmla="*/ 962659 w 1507039"/>
              <a:gd name="connsiteY380" fmla="*/ 1187074 h 2231790"/>
              <a:gd name="connsiteX381" fmla="*/ 965199 w 1507039"/>
              <a:gd name="connsiteY381" fmla="*/ 1127337 h 2231790"/>
              <a:gd name="connsiteX382" fmla="*/ 967739 w 1507039"/>
              <a:gd name="connsiteY382" fmla="*/ 1064927 h 2231790"/>
              <a:gd name="connsiteX383" fmla="*/ 970279 w 1507039"/>
              <a:gd name="connsiteY383" fmla="*/ 1006066 h 2231790"/>
              <a:gd name="connsiteX384" fmla="*/ 972819 w 1507039"/>
              <a:gd name="connsiteY384" fmla="*/ 956755 h 2231790"/>
              <a:gd name="connsiteX385" fmla="*/ 975359 w 1507039"/>
              <a:gd name="connsiteY385" fmla="*/ 922156 h 2231790"/>
              <a:gd name="connsiteX386" fmla="*/ 977899 w 1507039"/>
              <a:gd name="connsiteY386" fmla="*/ 906046 h 2231790"/>
              <a:gd name="connsiteX387" fmla="*/ 980439 w 1507039"/>
              <a:gd name="connsiteY387" fmla="*/ 910403 h 2231790"/>
              <a:gd name="connsiteX388" fmla="*/ 982979 w 1507039"/>
              <a:gd name="connsiteY388" fmla="*/ 935171 h 2231790"/>
              <a:gd name="connsiteX389" fmla="*/ 985519 w 1507039"/>
              <a:gd name="connsiteY389" fmla="*/ 978232 h 2231790"/>
              <a:gd name="connsiteX390" fmla="*/ 988059 w 1507039"/>
              <a:gd name="connsiteY390" fmla="*/ 1035587 h 2231790"/>
              <a:gd name="connsiteX391" fmla="*/ 990599 w 1507039"/>
              <a:gd name="connsiteY391" fmla="*/ 1101731 h 2231790"/>
              <a:gd name="connsiteX392" fmla="*/ 993139 w 1507039"/>
              <a:gd name="connsiteY392" fmla="*/ 1170192 h 2231790"/>
              <a:gd name="connsiteX393" fmla="*/ 995679 w 1507039"/>
              <a:gd name="connsiteY393" fmla="*/ 1234172 h 2231790"/>
              <a:gd name="connsiteX394" fmla="*/ 998219 w 1507039"/>
              <a:gd name="connsiteY394" fmla="*/ 1287234 h 2231790"/>
              <a:gd name="connsiteX395" fmla="*/ 1000759 w 1507039"/>
              <a:gd name="connsiteY395" fmla="*/ 1323956 h 2231790"/>
              <a:gd name="connsiteX396" fmla="*/ 1003299 w 1507039"/>
              <a:gd name="connsiteY396" fmla="*/ 1340491 h 2231790"/>
              <a:gd name="connsiteX397" fmla="*/ 1005839 w 1507039"/>
              <a:gd name="connsiteY397" fmla="*/ 1334977 h 2231790"/>
              <a:gd name="connsiteX398" fmla="*/ 1008379 w 1507039"/>
              <a:gd name="connsiteY398" fmla="*/ 1307739 h 2231790"/>
              <a:gd name="connsiteX399" fmla="*/ 1010919 w 1507039"/>
              <a:gd name="connsiteY399" fmla="*/ 1261283 h 2231790"/>
              <a:gd name="connsiteX400" fmla="*/ 1013459 w 1507039"/>
              <a:gd name="connsiteY400" fmla="*/ 1200057 h 2231790"/>
              <a:gd name="connsiteX401" fmla="*/ 1015999 w 1507039"/>
              <a:gd name="connsiteY401" fmla="*/ 1130024 h 2231790"/>
              <a:gd name="connsiteX402" fmla="*/ 1018538 w 1507039"/>
              <a:gd name="connsiteY402" fmla="*/ 1058068 h 2231790"/>
              <a:gd name="connsiteX403" fmla="*/ 1021078 w 1507039"/>
              <a:gd name="connsiteY403" fmla="*/ 991313 h 2231790"/>
              <a:gd name="connsiteX404" fmla="*/ 1023618 w 1507039"/>
              <a:gd name="connsiteY404" fmla="*/ 936402 h 2231790"/>
              <a:gd name="connsiteX405" fmla="*/ 1026158 w 1507039"/>
              <a:gd name="connsiteY405" fmla="*/ 898833 h 2231790"/>
              <a:gd name="connsiteX406" fmla="*/ 1028698 w 1507039"/>
              <a:gd name="connsiteY406" fmla="*/ 882399 h 2231790"/>
              <a:gd name="connsiteX407" fmla="*/ 1031238 w 1507039"/>
              <a:gd name="connsiteY407" fmla="*/ 888802 h 2231790"/>
              <a:gd name="connsiteX408" fmla="*/ 1033778 w 1507039"/>
              <a:gd name="connsiteY408" fmla="*/ 917473 h 2231790"/>
              <a:gd name="connsiteX409" fmla="*/ 1036318 w 1507039"/>
              <a:gd name="connsiteY409" fmla="*/ 965626 h 2231790"/>
              <a:gd name="connsiteX410" fmla="*/ 1038858 w 1507039"/>
              <a:gd name="connsiteY410" fmla="*/ 1028533 h 2231790"/>
              <a:gd name="connsiteX411" fmla="*/ 1041398 w 1507039"/>
              <a:gd name="connsiteY411" fmla="*/ 1099991 h 2231790"/>
              <a:gd name="connsiteX412" fmla="*/ 1043938 w 1507039"/>
              <a:gd name="connsiteY412" fmla="*/ 1172945 h 2231790"/>
              <a:gd name="connsiteX413" fmla="*/ 1046478 w 1507039"/>
              <a:gd name="connsiteY413" fmla="*/ 1240193 h 2231790"/>
              <a:gd name="connsiteX414" fmla="*/ 1049018 w 1507039"/>
              <a:gd name="connsiteY414" fmla="*/ 1295104 h 2231790"/>
              <a:gd name="connsiteX415" fmla="*/ 1051558 w 1507039"/>
              <a:gd name="connsiteY415" fmla="*/ 1332283 h 2231790"/>
              <a:gd name="connsiteX416" fmla="*/ 1054098 w 1507039"/>
              <a:gd name="connsiteY416" fmla="*/ 1348106 h 2231790"/>
              <a:gd name="connsiteX417" fmla="*/ 1056638 w 1507039"/>
              <a:gd name="connsiteY417" fmla="*/ 1341079 h 2231790"/>
              <a:gd name="connsiteX418" fmla="*/ 1059178 w 1507039"/>
              <a:gd name="connsiteY418" fmla="*/ 1311979 h 2231790"/>
              <a:gd name="connsiteX419" fmla="*/ 1061718 w 1507039"/>
              <a:gd name="connsiteY419" fmla="*/ 1263767 h 2231790"/>
              <a:gd name="connsiteX420" fmla="*/ 1064258 w 1507039"/>
              <a:gd name="connsiteY420" fmla="*/ 1201287 h 2231790"/>
              <a:gd name="connsiteX421" fmla="*/ 1066798 w 1507039"/>
              <a:gd name="connsiteY421" fmla="*/ 1130770 h 2231790"/>
              <a:gd name="connsiteX422" fmla="*/ 1069338 w 1507039"/>
              <a:gd name="connsiteY422" fmla="*/ 1059209 h 2231790"/>
              <a:gd name="connsiteX423" fmla="*/ 1071878 w 1507039"/>
              <a:gd name="connsiteY423" fmla="*/ 993652 h 2231790"/>
              <a:gd name="connsiteX424" fmla="*/ 1074418 w 1507039"/>
              <a:gd name="connsiteY424" fmla="*/ 940504 h 2231790"/>
              <a:gd name="connsiteX425" fmla="*/ 1076958 w 1507039"/>
              <a:gd name="connsiteY425" fmla="*/ 904889 h 2231790"/>
              <a:gd name="connsiteX426" fmla="*/ 1079498 w 1507039"/>
              <a:gd name="connsiteY426" fmla="*/ 890155 h 2231790"/>
              <a:gd name="connsiteX427" fmla="*/ 1082038 w 1507039"/>
              <a:gd name="connsiteY427" fmla="*/ 897553 h 2231790"/>
              <a:gd name="connsiteX428" fmla="*/ 1084577 w 1507039"/>
              <a:gd name="connsiteY428" fmla="*/ 926130 h 2231790"/>
              <a:gd name="connsiteX429" fmla="*/ 1087117 w 1507039"/>
              <a:gd name="connsiteY429" fmla="*/ 972849 h 2231790"/>
              <a:gd name="connsiteX430" fmla="*/ 1089657 w 1507039"/>
              <a:gd name="connsiteY430" fmla="*/ 1032913 h 2231790"/>
              <a:gd name="connsiteX431" fmla="*/ 1092197 w 1507039"/>
              <a:gd name="connsiteY431" fmla="*/ 1100261 h 2231790"/>
              <a:gd name="connsiteX432" fmla="*/ 1094737 w 1507039"/>
              <a:gd name="connsiteY432" fmla="*/ 1168185 h 2231790"/>
              <a:gd name="connsiteX433" fmla="*/ 1097277 w 1507039"/>
              <a:gd name="connsiteY433" fmla="*/ 1230010 h 2231790"/>
              <a:gd name="connsiteX434" fmla="*/ 1099817 w 1507039"/>
              <a:gd name="connsiteY434" fmla="*/ 1279753 h 2231790"/>
              <a:gd name="connsiteX435" fmla="*/ 1102357 w 1507039"/>
              <a:gd name="connsiteY435" fmla="*/ 1312711 h 2231790"/>
              <a:gd name="connsiteX436" fmla="*/ 1104897 w 1507039"/>
              <a:gd name="connsiteY436" fmla="*/ 1325913 h 2231790"/>
              <a:gd name="connsiteX437" fmla="*/ 1107437 w 1507039"/>
              <a:gd name="connsiteY437" fmla="*/ 1318386 h 2231790"/>
              <a:gd name="connsiteX438" fmla="*/ 1109977 w 1507039"/>
              <a:gd name="connsiteY438" fmla="*/ 1291220 h 2231790"/>
              <a:gd name="connsiteX439" fmla="*/ 1112517 w 1507039"/>
              <a:gd name="connsiteY439" fmla="*/ 1247429 h 2231790"/>
              <a:gd name="connsiteX440" fmla="*/ 1115057 w 1507039"/>
              <a:gd name="connsiteY440" fmla="*/ 1191616 h 2231790"/>
              <a:gd name="connsiteX441" fmla="*/ 1117597 w 1507039"/>
              <a:gd name="connsiteY441" fmla="*/ 1129485 h 2231790"/>
              <a:gd name="connsiteX442" fmla="*/ 1120137 w 1507039"/>
              <a:gd name="connsiteY442" fmla="*/ 1067254 h 2231790"/>
              <a:gd name="connsiteX443" fmla="*/ 1122677 w 1507039"/>
              <a:gd name="connsiteY443" fmla="*/ 1011027 h 2231790"/>
              <a:gd name="connsiteX444" fmla="*/ 1125217 w 1507039"/>
              <a:gd name="connsiteY444" fmla="*/ 966186 h 2231790"/>
              <a:gd name="connsiteX445" fmla="*/ 1127757 w 1507039"/>
              <a:gd name="connsiteY445" fmla="*/ 936871 h 2231790"/>
              <a:gd name="connsiteX446" fmla="*/ 1130297 w 1507039"/>
              <a:gd name="connsiteY446" fmla="*/ 925596 h 2231790"/>
              <a:gd name="connsiteX447" fmla="*/ 1132837 w 1507039"/>
              <a:gd name="connsiteY447" fmla="*/ 933030 h 2231790"/>
              <a:gd name="connsiteX448" fmla="*/ 1135377 w 1507039"/>
              <a:gd name="connsiteY448" fmla="*/ 957978 h 2231790"/>
              <a:gd name="connsiteX449" fmla="*/ 1137917 w 1507039"/>
              <a:gd name="connsiteY449" fmla="*/ 997543 h 2231790"/>
              <a:gd name="connsiteX450" fmla="*/ 1140457 w 1507039"/>
              <a:gd name="connsiteY450" fmla="*/ 1047455 h 2231790"/>
              <a:gd name="connsiteX451" fmla="*/ 1142997 w 1507039"/>
              <a:gd name="connsiteY451" fmla="*/ 1102537 h 2231790"/>
              <a:gd name="connsiteX452" fmla="*/ 1145537 w 1507039"/>
              <a:gd name="connsiteY452" fmla="*/ 1157241 h 2231790"/>
              <a:gd name="connsiteX453" fmla="*/ 1148077 w 1507039"/>
              <a:gd name="connsiteY453" fmla="*/ 1206216 h 2231790"/>
              <a:gd name="connsiteX454" fmla="*/ 1150616 w 1507039"/>
              <a:gd name="connsiteY454" fmla="*/ 1244836 h 2231790"/>
              <a:gd name="connsiteX455" fmla="*/ 1153156 w 1507039"/>
              <a:gd name="connsiteY455" fmla="*/ 1269640 h 2231790"/>
              <a:gd name="connsiteX456" fmla="*/ 1155696 w 1507039"/>
              <a:gd name="connsiteY456" fmla="*/ 1278649 h 2231790"/>
              <a:gd name="connsiteX457" fmla="*/ 1158236 w 1507039"/>
              <a:gd name="connsiteY457" fmla="*/ 1271513 h 2231790"/>
              <a:gd name="connsiteX458" fmla="*/ 1160776 w 1507039"/>
              <a:gd name="connsiteY458" fmla="*/ 1249494 h 2231790"/>
              <a:gd name="connsiteX459" fmla="*/ 1163316 w 1507039"/>
              <a:gd name="connsiteY459" fmla="*/ 1215290 h 2231790"/>
              <a:gd name="connsiteX460" fmla="*/ 1165856 w 1507039"/>
              <a:gd name="connsiteY460" fmla="*/ 1172714 h 2231790"/>
              <a:gd name="connsiteX461" fmla="*/ 1168396 w 1507039"/>
              <a:gd name="connsiteY461" fmla="*/ 1126267 h 2231790"/>
              <a:gd name="connsiteX462" fmla="*/ 1170936 w 1507039"/>
              <a:gd name="connsiteY462" fmla="*/ 1080667 h 2231790"/>
              <a:gd name="connsiteX463" fmla="*/ 1173476 w 1507039"/>
              <a:gd name="connsiteY463" fmla="*/ 1040360 h 2231790"/>
              <a:gd name="connsiteX464" fmla="*/ 1176016 w 1507039"/>
              <a:gd name="connsiteY464" fmla="*/ 1009083 h 2231790"/>
              <a:gd name="connsiteX465" fmla="*/ 1178556 w 1507039"/>
              <a:gd name="connsiteY465" fmla="*/ 989516 h 2231790"/>
              <a:gd name="connsiteX466" fmla="*/ 1181096 w 1507039"/>
              <a:gd name="connsiteY466" fmla="*/ 983052 h 2231790"/>
              <a:gd name="connsiteX467" fmla="*/ 1183636 w 1507039"/>
              <a:gd name="connsiteY467" fmla="*/ 989709 h 2231790"/>
              <a:gd name="connsiteX468" fmla="*/ 1186176 w 1507039"/>
              <a:gd name="connsiteY468" fmla="*/ 1008192 h 2231790"/>
              <a:gd name="connsiteX469" fmla="*/ 1188716 w 1507039"/>
              <a:gd name="connsiteY469" fmla="*/ 1036079 h 2231790"/>
              <a:gd name="connsiteX470" fmla="*/ 1191256 w 1507039"/>
              <a:gd name="connsiteY470" fmla="*/ 1070123 h 2231790"/>
              <a:gd name="connsiteX471" fmla="*/ 1193796 w 1507039"/>
              <a:gd name="connsiteY471" fmla="*/ 1106622 h 2231790"/>
              <a:gd name="connsiteX472" fmla="*/ 1196336 w 1507039"/>
              <a:gd name="connsiteY472" fmla="*/ 1141825 h 2231790"/>
              <a:gd name="connsiteX473" fmla="*/ 1198876 w 1507039"/>
              <a:gd name="connsiteY473" fmla="*/ 1172314 h 2231790"/>
              <a:gd name="connsiteX474" fmla="*/ 1201416 w 1507039"/>
              <a:gd name="connsiteY474" fmla="*/ 1195347 h 2231790"/>
              <a:gd name="connsiteX475" fmla="*/ 1203956 w 1507039"/>
              <a:gd name="connsiteY475" fmla="*/ 1209101 h 2231790"/>
              <a:gd name="connsiteX476" fmla="*/ 1206496 w 1507039"/>
              <a:gd name="connsiteY476" fmla="*/ 1212810 h 2231790"/>
              <a:gd name="connsiteX477" fmla="*/ 1209036 w 1507039"/>
              <a:gd name="connsiteY477" fmla="*/ 1206790 h 2231790"/>
              <a:gd name="connsiteX478" fmla="*/ 1211576 w 1507039"/>
              <a:gd name="connsiteY478" fmla="*/ 1192335 h 2231790"/>
              <a:gd name="connsiteX479" fmla="*/ 1214116 w 1507039"/>
              <a:gd name="connsiteY479" fmla="*/ 1171524 h 2231790"/>
              <a:gd name="connsiteX480" fmla="*/ 1216655 w 1507039"/>
              <a:gd name="connsiteY480" fmla="*/ 1146951 h 2231790"/>
              <a:gd name="connsiteX481" fmla="*/ 1219195 w 1507039"/>
              <a:gd name="connsiteY481" fmla="*/ 1121413 h 2231790"/>
              <a:gd name="connsiteX482" fmla="*/ 1221735 w 1507039"/>
              <a:gd name="connsiteY482" fmla="*/ 1097595 h 2231790"/>
              <a:gd name="connsiteX483" fmla="*/ 1224275 w 1507039"/>
              <a:gd name="connsiteY483" fmla="*/ 1077788 h 2231790"/>
              <a:gd name="connsiteX484" fmla="*/ 1226815 w 1507039"/>
              <a:gd name="connsiteY484" fmla="*/ 1063663 h 2231790"/>
              <a:gd name="connsiteX485" fmla="*/ 1229355 w 1507039"/>
              <a:gd name="connsiteY485" fmla="*/ 1056136 h 2231790"/>
              <a:gd name="connsiteX486" fmla="*/ 1231895 w 1507039"/>
              <a:gd name="connsiteY486" fmla="*/ 1055317 h 2231790"/>
              <a:gd name="connsiteX487" fmla="*/ 1234435 w 1507039"/>
              <a:gd name="connsiteY487" fmla="*/ 1060568 h 2231790"/>
              <a:gd name="connsiteX488" fmla="*/ 1236975 w 1507039"/>
              <a:gd name="connsiteY488" fmla="*/ 1070626 h 2231790"/>
              <a:gd name="connsiteX489" fmla="*/ 1239515 w 1507039"/>
              <a:gd name="connsiteY489" fmla="*/ 1083810 h 2231790"/>
              <a:gd name="connsiteX490" fmla="*/ 1242055 w 1507039"/>
              <a:gd name="connsiteY490" fmla="*/ 1098249 h 2231790"/>
              <a:gd name="connsiteX491" fmla="*/ 1244595 w 1507039"/>
              <a:gd name="connsiteY491" fmla="*/ 1112125 h 2231790"/>
              <a:gd name="connsiteX492" fmla="*/ 1247135 w 1507039"/>
              <a:gd name="connsiteY492" fmla="*/ 1123895 h 2231790"/>
              <a:gd name="connsiteX493" fmla="*/ 1249675 w 1507039"/>
              <a:gd name="connsiteY493" fmla="*/ 1132457 h 2231790"/>
              <a:gd name="connsiteX494" fmla="*/ 1252215 w 1507039"/>
              <a:gd name="connsiteY494" fmla="*/ 1137258 h 2231790"/>
              <a:gd name="connsiteX495" fmla="*/ 1254755 w 1507039"/>
              <a:gd name="connsiteY495" fmla="*/ 1138319 h 2231790"/>
              <a:gd name="connsiteX496" fmla="*/ 1257295 w 1507039"/>
              <a:gd name="connsiteY496" fmla="*/ 1136186 h 2231790"/>
              <a:gd name="connsiteX497" fmla="*/ 1259835 w 1507039"/>
              <a:gd name="connsiteY497" fmla="*/ 1131812 h 2231790"/>
              <a:gd name="connsiteX498" fmla="*/ 1262375 w 1507039"/>
              <a:gd name="connsiteY498" fmla="*/ 1126392 h 2231790"/>
              <a:gd name="connsiteX499" fmla="*/ 1264915 w 1507039"/>
              <a:gd name="connsiteY499" fmla="*/ 1121170 h 2231790"/>
              <a:gd name="connsiteX500" fmla="*/ 1267455 w 1507039"/>
              <a:gd name="connsiteY500" fmla="*/ 1117243 h 2231790"/>
              <a:gd name="connsiteX501" fmla="*/ 1507039 w 1507039"/>
              <a:gd name="connsiteY501" fmla="*/ 1114382 h 2231790"/>
              <a:gd name="connsiteX0" fmla="*/ 0 w 1724065"/>
              <a:gd name="connsiteY0" fmla="*/ 1115321 h 2231790"/>
              <a:gd name="connsiteX1" fmla="*/ 0 w 1724065"/>
              <a:gd name="connsiteY1" fmla="*/ 1115321 h 2231790"/>
              <a:gd name="connsiteX2" fmla="*/ 2539 w 1724065"/>
              <a:gd name="connsiteY2" fmla="*/ 1119016 h 2231790"/>
              <a:gd name="connsiteX3" fmla="*/ 5080 w 1724065"/>
              <a:gd name="connsiteY3" fmla="*/ 1129377 h 2231790"/>
              <a:gd name="connsiteX4" fmla="*/ 7619 w 1724065"/>
              <a:gd name="connsiteY4" fmla="*/ 1144341 h 2231790"/>
              <a:gd name="connsiteX5" fmla="*/ 10160 w 1724065"/>
              <a:gd name="connsiteY5" fmla="*/ 1160808 h 2231790"/>
              <a:gd name="connsiteX6" fmla="*/ 12700 w 1724065"/>
              <a:gd name="connsiteY6" fmla="*/ 1175108 h 2231790"/>
              <a:gd name="connsiteX7" fmla="*/ 15239 w 1724065"/>
              <a:gd name="connsiteY7" fmla="*/ 1183560 h 2231790"/>
              <a:gd name="connsiteX8" fmla="*/ 17780 w 1724065"/>
              <a:gd name="connsiteY8" fmla="*/ 1183060 h 2231790"/>
              <a:gd name="connsiteX9" fmla="*/ 20319 w 1724065"/>
              <a:gd name="connsiteY9" fmla="*/ 1171603 h 2231790"/>
              <a:gd name="connsiteX10" fmla="*/ 22860 w 1724065"/>
              <a:gd name="connsiteY10" fmla="*/ 1148686 h 2231790"/>
              <a:gd name="connsiteX11" fmla="*/ 25400 w 1724065"/>
              <a:gd name="connsiteY11" fmla="*/ 1115511 h 2231790"/>
              <a:gd name="connsiteX12" fmla="*/ 27939 w 1724065"/>
              <a:gd name="connsiteY12" fmla="*/ 1074970 h 2231790"/>
              <a:gd name="connsiteX13" fmla="*/ 30480 w 1724065"/>
              <a:gd name="connsiteY13" fmla="*/ 1031398 h 2231790"/>
              <a:gd name="connsiteX14" fmla="*/ 33019 w 1724065"/>
              <a:gd name="connsiteY14" fmla="*/ 990106 h 2231790"/>
              <a:gd name="connsiteX15" fmla="*/ 35560 w 1724065"/>
              <a:gd name="connsiteY15" fmla="*/ 956760 h 2231790"/>
              <a:gd name="connsiteX16" fmla="*/ 38100 w 1724065"/>
              <a:gd name="connsiteY16" fmla="*/ 936665 h 2231790"/>
              <a:gd name="connsiteX17" fmla="*/ 40639 w 1724065"/>
              <a:gd name="connsiteY17" fmla="*/ 934043 h 2231790"/>
              <a:gd name="connsiteX18" fmla="*/ 43180 w 1724065"/>
              <a:gd name="connsiteY18" fmla="*/ 951399 h 2231790"/>
              <a:gd name="connsiteX19" fmla="*/ 45719 w 1724065"/>
              <a:gd name="connsiteY19" fmla="*/ 989057 h 2231790"/>
              <a:gd name="connsiteX20" fmla="*/ 48260 w 1724065"/>
              <a:gd name="connsiteY20" fmla="*/ 1044929 h 2231790"/>
              <a:gd name="connsiteX21" fmla="*/ 50800 w 1724065"/>
              <a:gd name="connsiteY21" fmla="*/ 1114565 h 2231790"/>
              <a:gd name="connsiteX22" fmla="*/ 53339 w 1724065"/>
              <a:gd name="connsiteY22" fmla="*/ 1191490 h 2231790"/>
              <a:gd name="connsiteX23" fmla="*/ 55880 w 1724065"/>
              <a:gd name="connsiteY23" fmla="*/ 1267811 h 2231790"/>
              <a:gd name="connsiteX24" fmla="*/ 58419 w 1724065"/>
              <a:gd name="connsiteY24" fmla="*/ 1335027 h 2231790"/>
              <a:gd name="connsiteX25" fmla="*/ 60960 w 1724065"/>
              <a:gd name="connsiteY25" fmla="*/ 1384963 h 2231790"/>
              <a:gd name="connsiteX26" fmla="*/ 63500 w 1724065"/>
              <a:gd name="connsiteY26" fmla="*/ 1410734 h 2231790"/>
              <a:gd name="connsiteX27" fmla="*/ 66039 w 1724065"/>
              <a:gd name="connsiteY27" fmla="*/ 1407611 h 2231790"/>
              <a:gd name="connsiteX28" fmla="*/ 68580 w 1724065"/>
              <a:gd name="connsiteY28" fmla="*/ 1373708 h 2231790"/>
              <a:gd name="connsiteX29" fmla="*/ 71119 w 1724065"/>
              <a:gd name="connsiteY29" fmla="*/ 1310376 h 2231790"/>
              <a:gd name="connsiteX30" fmla="*/ 73659 w 1724065"/>
              <a:gd name="connsiteY30" fmla="*/ 1222262 h 2231790"/>
              <a:gd name="connsiteX31" fmla="*/ 76200 w 1724065"/>
              <a:gd name="connsiteY31" fmla="*/ 1117006 h 2231790"/>
              <a:gd name="connsiteX32" fmla="*/ 78739 w 1724065"/>
              <a:gd name="connsiteY32" fmla="*/ 1004584 h 2231790"/>
              <a:gd name="connsiteX33" fmla="*/ 81280 w 1724065"/>
              <a:gd name="connsiteY33" fmla="*/ 896360 h 2231790"/>
              <a:gd name="connsiteX34" fmla="*/ 83819 w 1724065"/>
              <a:gd name="connsiteY34" fmla="*/ 803931 h 2231790"/>
              <a:gd name="connsiteX35" fmla="*/ 86359 w 1724065"/>
              <a:gd name="connsiteY35" fmla="*/ 737889 h 2231790"/>
              <a:gd name="connsiteX36" fmla="*/ 88900 w 1724065"/>
              <a:gd name="connsiteY36" fmla="*/ 706633 h 2231790"/>
              <a:gd name="connsiteX37" fmla="*/ 91439 w 1724065"/>
              <a:gd name="connsiteY37" fmla="*/ 715350 h 2231790"/>
              <a:gd name="connsiteX38" fmla="*/ 93979 w 1724065"/>
              <a:gd name="connsiteY38" fmla="*/ 765297 h 2231790"/>
              <a:gd name="connsiteX39" fmla="*/ 96519 w 1724065"/>
              <a:gd name="connsiteY39" fmla="*/ 853478 h 2231790"/>
              <a:gd name="connsiteX40" fmla="*/ 99059 w 1724065"/>
              <a:gd name="connsiteY40" fmla="*/ 972745 h 2231790"/>
              <a:gd name="connsiteX41" fmla="*/ 101600 w 1724065"/>
              <a:gd name="connsiteY41" fmla="*/ 1112365 h 2231790"/>
              <a:gd name="connsiteX42" fmla="*/ 104139 w 1724065"/>
              <a:gd name="connsiteY42" fmla="*/ 1258978 h 2231790"/>
              <a:gd name="connsiteX43" fmla="*/ 106679 w 1724065"/>
              <a:gd name="connsiteY43" fmla="*/ 1397883 h 2231790"/>
              <a:gd name="connsiteX44" fmla="*/ 109219 w 1724065"/>
              <a:gd name="connsiteY44" fmla="*/ 1514520 h 2231790"/>
              <a:gd name="connsiteX45" fmla="*/ 111759 w 1724065"/>
              <a:gd name="connsiteY45" fmla="*/ 1595990 h 2231790"/>
              <a:gd name="connsiteX46" fmla="*/ 114300 w 1724065"/>
              <a:gd name="connsiteY46" fmla="*/ 1632475 h 2231790"/>
              <a:gd name="connsiteX47" fmla="*/ 116839 w 1724065"/>
              <a:gd name="connsiteY47" fmla="*/ 1618377 h 2231790"/>
              <a:gd name="connsiteX48" fmla="*/ 119379 w 1724065"/>
              <a:gd name="connsiteY48" fmla="*/ 1553071 h 2231790"/>
              <a:gd name="connsiteX49" fmla="*/ 121919 w 1724065"/>
              <a:gd name="connsiteY49" fmla="*/ 1441157 h 2231790"/>
              <a:gd name="connsiteX50" fmla="*/ 124459 w 1724065"/>
              <a:gd name="connsiteY50" fmla="*/ 1292186 h 2231790"/>
              <a:gd name="connsiteX51" fmla="*/ 126999 w 1724065"/>
              <a:gd name="connsiteY51" fmla="*/ 1119857 h 2231790"/>
              <a:gd name="connsiteX52" fmla="*/ 129539 w 1724065"/>
              <a:gd name="connsiteY52" fmla="*/ 940755 h 2231790"/>
              <a:gd name="connsiteX53" fmla="*/ 132079 w 1724065"/>
              <a:gd name="connsiteY53" fmla="*/ 772747 h 2231790"/>
              <a:gd name="connsiteX54" fmla="*/ 134619 w 1724065"/>
              <a:gd name="connsiteY54" fmla="*/ 633193 h 2231790"/>
              <a:gd name="connsiteX55" fmla="*/ 137159 w 1724065"/>
              <a:gd name="connsiteY55" fmla="*/ 537151 h 2231790"/>
              <a:gd name="connsiteX56" fmla="*/ 139699 w 1724065"/>
              <a:gd name="connsiteY56" fmla="*/ 495758 h 2231790"/>
              <a:gd name="connsiteX57" fmla="*/ 142239 w 1724065"/>
              <a:gd name="connsiteY57" fmla="*/ 514966 h 2231790"/>
              <a:gd name="connsiteX58" fmla="*/ 144779 w 1724065"/>
              <a:gd name="connsiteY58" fmla="*/ 594772 h 2231790"/>
              <a:gd name="connsiteX59" fmla="*/ 147319 w 1724065"/>
              <a:gd name="connsiteY59" fmla="*/ 729036 h 2231790"/>
              <a:gd name="connsiteX60" fmla="*/ 149859 w 1724065"/>
              <a:gd name="connsiteY60" fmla="*/ 905921 h 2231790"/>
              <a:gd name="connsiteX61" fmla="*/ 152399 w 1724065"/>
              <a:gd name="connsiteY61" fmla="*/ 1108929 h 2231790"/>
              <a:gd name="connsiteX62" fmla="*/ 154939 w 1724065"/>
              <a:gd name="connsiteY62" fmla="*/ 1318445 h 2231790"/>
              <a:gd name="connsiteX63" fmla="*/ 157479 w 1724065"/>
              <a:gd name="connsiteY63" fmla="*/ 1513643 h 2231790"/>
              <a:gd name="connsiteX64" fmla="*/ 160019 w 1724065"/>
              <a:gd name="connsiteY64" fmla="*/ 1674559 h 2231790"/>
              <a:gd name="connsiteX65" fmla="*/ 162559 w 1724065"/>
              <a:gd name="connsiteY65" fmla="*/ 1784144 h 2231790"/>
              <a:gd name="connsiteX66" fmla="*/ 165099 w 1724065"/>
              <a:gd name="connsiteY66" fmla="*/ 1830065 h 2231790"/>
              <a:gd name="connsiteX67" fmla="*/ 167639 w 1724065"/>
              <a:gd name="connsiteY67" fmla="*/ 1806072 h 2231790"/>
              <a:gd name="connsiteX68" fmla="*/ 170179 w 1724065"/>
              <a:gd name="connsiteY68" fmla="*/ 1712785 h 2231790"/>
              <a:gd name="connsiteX69" fmla="*/ 172719 w 1724065"/>
              <a:gd name="connsiteY69" fmla="*/ 1557804 h 2231790"/>
              <a:gd name="connsiteX70" fmla="*/ 175259 w 1724065"/>
              <a:gd name="connsiteY70" fmla="*/ 1355108 h 2231790"/>
              <a:gd name="connsiteX71" fmla="*/ 177799 w 1724065"/>
              <a:gd name="connsiteY71" fmla="*/ 1123796 h 2231790"/>
              <a:gd name="connsiteX72" fmla="*/ 180339 w 1724065"/>
              <a:gd name="connsiteY72" fmla="*/ 886284 h 2231790"/>
              <a:gd name="connsiteX73" fmla="*/ 182879 w 1724065"/>
              <a:gd name="connsiteY73" fmla="*/ 666119 h 2231790"/>
              <a:gd name="connsiteX74" fmla="*/ 185419 w 1724065"/>
              <a:gd name="connsiteY74" fmla="*/ 485638 h 2231790"/>
              <a:gd name="connsiteX75" fmla="*/ 187959 w 1724065"/>
              <a:gd name="connsiteY75" fmla="*/ 363693 h 2231790"/>
              <a:gd name="connsiteX76" fmla="*/ 190499 w 1724065"/>
              <a:gd name="connsiteY76" fmla="*/ 313682 h 2231790"/>
              <a:gd name="connsiteX77" fmla="*/ 193039 w 1724065"/>
              <a:gd name="connsiteY77" fmla="*/ 342089 h 2231790"/>
              <a:gd name="connsiteX78" fmla="*/ 195579 w 1724065"/>
              <a:gd name="connsiteY78" fmla="*/ 447692 h 2231790"/>
              <a:gd name="connsiteX79" fmla="*/ 198119 w 1724065"/>
              <a:gd name="connsiteY79" fmla="*/ 621530 h 2231790"/>
              <a:gd name="connsiteX80" fmla="*/ 200659 w 1724065"/>
              <a:gd name="connsiteY80" fmla="*/ 847652 h 2231790"/>
              <a:gd name="connsiteX81" fmla="*/ 203199 w 1724065"/>
              <a:gd name="connsiteY81" fmla="*/ 1104582 h 2231790"/>
              <a:gd name="connsiteX82" fmla="*/ 205739 w 1724065"/>
              <a:gd name="connsiteY82" fmla="*/ 1367364 h 2231790"/>
              <a:gd name="connsiteX83" fmla="*/ 208279 w 1724065"/>
              <a:gd name="connsiteY83" fmla="*/ 1609999 h 2231790"/>
              <a:gd name="connsiteX84" fmla="*/ 210819 w 1724065"/>
              <a:gd name="connsiteY84" fmla="*/ 1808029 h 2231790"/>
              <a:gd name="connsiteX85" fmla="*/ 213359 w 1724065"/>
              <a:gd name="connsiteY85" fmla="*/ 1941009 h 2231790"/>
              <a:gd name="connsiteX86" fmla="*/ 215899 w 1724065"/>
              <a:gd name="connsiteY86" fmla="*/ 1994622 h 2231790"/>
              <a:gd name="connsiteX87" fmla="*/ 218439 w 1724065"/>
              <a:gd name="connsiteY87" fmla="*/ 1962214 h 2231790"/>
              <a:gd name="connsiteX88" fmla="*/ 220979 w 1724065"/>
              <a:gd name="connsiteY88" fmla="*/ 1845584 h 2231790"/>
              <a:gd name="connsiteX89" fmla="*/ 223519 w 1724065"/>
              <a:gd name="connsiteY89" fmla="*/ 1654943 h 2231790"/>
              <a:gd name="connsiteX90" fmla="*/ 226059 w 1724065"/>
              <a:gd name="connsiteY90" fmla="*/ 1408025 h 2231790"/>
              <a:gd name="connsiteX91" fmla="*/ 228600 w 1724065"/>
              <a:gd name="connsiteY91" fmla="*/ 1128434 h 2231790"/>
              <a:gd name="connsiteX92" fmla="*/ 231139 w 1724065"/>
              <a:gd name="connsiteY92" fmla="*/ 843379 h 2231790"/>
              <a:gd name="connsiteX93" fmla="*/ 233679 w 1724065"/>
              <a:gd name="connsiteY93" fmla="*/ 581014 h 2231790"/>
              <a:gd name="connsiteX94" fmla="*/ 236219 w 1724065"/>
              <a:gd name="connsiteY94" fmla="*/ 367644 h 2231790"/>
              <a:gd name="connsiteX95" fmla="*/ 238760 w 1724065"/>
              <a:gd name="connsiteY95" fmla="*/ 225078 h 2231790"/>
              <a:gd name="connsiteX96" fmla="*/ 241300 w 1724065"/>
              <a:gd name="connsiteY96" fmla="*/ 168398 h 2231790"/>
              <a:gd name="connsiteX97" fmla="*/ 243839 w 1724065"/>
              <a:gd name="connsiteY97" fmla="*/ 204361 h 2231790"/>
              <a:gd name="connsiteX98" fmla="*/ 246380 w 1724065"/>
              <a:gd name="connsiteY98" fmla="*/ 330619 h 2231790"/>
              <a:gd name="connsiteX99" fmla="*/ 248920 w 1724065"/>
              <a:gd name="connsiteY99" fmla="*/ 535836 h 2231790"/>
              <a:gd name="connsiteX100" fmla="*/ 251460 w 1724065"/>
              <a:gd name="connsiteY100" fmla="*/ 800706 h 2231790"/>
              <a:gd name="connsiteX101" fmla="*/ 254000 w 1724065"/>
              <a:gd name="connsiteY101" fmla="*/ 1099769 h 2231790"/>
              <a:gd name="connsiteX102" fmla="*/ 256540 w 1724065"/>
              <a:gd name="connsiteY102" fmla="*/ 1403872 h 2231790"/>
              <a:gd name="connsiteX103" fmla="*/ 259080 w 1724065"/>
              <a:gd name="connsiteY103" fmla="*/ 1683026 h 2231790"/>
              <a:gd name="connsiteX104" fmla="*/ 261620 w 1724065"/>
              <a:gd name="connsiteY104" fmla="*/ 1909372 h 2231790"/>
              <a:gd name="connsiteX105" fmla="*/ 264160 w 1724065"/>
              <a:gd name="connsiteY105" fmla="*/ 2059974 h 2231790"/>
              <a:gd name="connsiteX106" fmla="*/ 266700 w 1724065"/>
              <a:gd name="connsiteY106" fmla="*/ 2119153 h 2231790"/>
              <a:gd name="connsiteX107" fmla="*/ 269240 w 1724065"/>
              <a:gd name="connsiteY107" fmla="*/ 2080114 h 2231790"/>
              <a:gd name="connsiteX108" fmla="*/ 271780 w 1724065"/>
              <a:gd name="connsiteY108" fmla="*/ 1945716 h 2231790"/>
              <a:gd name="connsiteX109" fmla="*/ 274320 w 1724065"/>
              <a:gd name="connsiteY109" fmla="*/ 1728283 h 2231790"/>
              <a:gd name="connsiteX110" fmla="*/ 276860 w 1724065"/>
              <a:gd name="connsiteY110" fmla="*/ 1448476 h 2231790"/>
              <a:gd name="connsiteX111" fmla="*/ 279400 w 1724065"/>
              <a:gd name="connsiteY111" fmla="*/ 1133315 h 2231790"/>
              <a:gd name="connsiteX112" fmla="*/ 281940 w 1724065"/>
              <a:gd name="connsiteY112" fmla="*/ 813569 h 2231790"/>
              <a:gd name="connsiteX113" fmla="*/ 284480 w 1724065"/>
              <a:gd name="connsiteY113" fmla="*/ 520728 h 2231790"/>
              <a:gd name="connsiteX114" fmla="*/ 287020 w 1724065"/>
              <a:gd name="connsiteY114" fmla="*/ 283896 h 2231790"/>
              <a:gd name="connsiteX115" fmla="*/ 289560 w 1724065"/>
              <a:gd name="connsiteY115" fmla="*/ 126883 h 2231790"/>
              <a:gd name="connsiteX116" fmla="*/ 292100 w 1724065"/>
              <a:gd name="connsiteY116" fmla="*/ 65803 h 2231790"/>
              <a:gd name="connsiteX117" fmla="*/ 294640 w 1724065"/>
              <a:gd name="connsiteY117" fmla="*/ 107420 h 2231790"/>
              <a:gd name="connsiteX118" fmla="*/ 297180 w 1724065"/>
              <a:gd name="connsiteY118" fmla="*/ 248403 h 2231790"/>
              <a:gd name="connsiteX119" fmla="*/ 299720 w 1724065"/>
              <a:gd name="connsiteY119" fmla="*/ 475585 h 2231790"/>
              <a:gd name="connsiteX120" fmla="*/ 302260 w 1724065"/>
              <a:gd name="connsiteY120" fmla="*/ 767191 h 2231790"/>
              <a:gd name="connsiteX121" fmla="*/ 304800 w 1724065"/>
              <a:gd name="connsiteY121" fmla="*/ 1094938 h 2231790"/>
              <a:gd name="connsiteX122" fmla="*/ 307340 w 1724065"/>
              <a:gd name="connsiteY122" fmla="*/ 1426790 h 2231790"/>
              <a:gd name="connsiteX123" fmla="*/ 309880 w 1724065"/>
              <a:gd name="connsiteY123" fmla="*/ 1730100 h 2231790"/>
              <a:gd name="connsiteX124" fmla="*/ 312420 w 1724065"/>
              <a:gd name="connsiteY124" fmla="*/ 1974839 h 2231790"/>
              <a:gd name="connsiteX125" fmla="*/ 314960 w 1724065"/>
              <a:gd name="connsiteY125" fmla="*/ 2136579 h 2231790"/>
              <a:gd name="connsiteX126" fmla="*/ 317500 w 1724065"/>
              <a:gd name="connsiteY126" fmla="*/ 2198941 h 2231790"/>
              <a:gd name="connsiteX127" fmla="*/ 320040 w 1724065"/>
              <a:gd name="connsiteY127" fmla="*/ 2155259 h 2231790"/>
              <a:gd name="connsiteX128" fmla="*/ 322580 w 1724065"/>
              <a:gd name="connsiteY128" fmla="*/ 2009290 h 2231790"/>
              <a:gd name="connsiteX129" fmla="*/ 325120 w 1724065"/>
              <a:gd name="connsiteY129" fmla="*/ 1774893 h 2231790"/>
              <a:gd name="connsiteX130" fmla="*/ 327660 w 1724065"/>
              <a:gd name="connsiteY130" fmla="*/ 1474712 h 2231790"/>
              <a:gd name="connsiteX131" fmla="*/ 330200 w 1724065"/>
              <a:gd name="connsiteY131" fmla="*/ 1137975 h 2231790"/>
              <a:gd name="connsiteX132" fmla="*/ 332740 w 1724065"/>
              <a:gd name="connsiteY132" fmla="*/ 797639 h 2231790"/>
              <a:gd name="connsiteX133" fmla="*/ 335280 w 1724065"/>
              <a:gd name="connsiteY133" fmla="*/ 487149 h 2231790"/>
              <a:gd name="connsiteX134" fmla="*/ 337820 w 1724065"/>
              <a:gd name="connsiteY134" fmla="*/ 237137 h 2231790"/>
              <a:gd name="connsiteX135" fmla="*/ 340360 w 1724065"/>
              <a:gd name="connsiteY135" fmla="*/ 72388 h 2231790"/>
              <a:gd name="connsiteX136" fmla="*/ 342900 w 1724065"/>
              <a:gd name="connsiteY136" fmla="*/ 9374 h 2231790"/>
              <a:gd name="connsiteX137" fmla="*/ 345440 w 1724065"/>
              <a:gd name="connsiteY137" fmla="*/ 54600 h 2231790"/>
              <a:gd name="connsiteX138" fmla="*/ 347980 w 1724065"/>
              <a:gd name="connsiteY138" fmla="*/ 203934 h 2231790"/>
              <a:gd name="connsiteX139" fmla="*/ 350520 w 1724065"/>
              <a:gd name="connsiteY139" fmla="*/ 442979 h 2231790"/>
              <a:gd name="connsiteX140" fmla="*/ 353060 w 1724065"/>
              <a:gd name="connsiteY140" fmla="*/ 748476 h 2231790"/>
              <a:gd name="connsiteX141" fmla="*/ 355600 w 1724065"/>
              <a:gd name="connsiteY141" fmla="*/ 1090567 h 2231790"/>
              <a:gd name="connsiteX142" fmla="*/ 358140 w 1724065"/>
              <a:gd name="connsiteY142" fmla="*/ 1435733 h 2231790"/>
              <a:gd name="connsiteX143" fmla="*/ 360680 w 1724065"/>
              <a:gd name="connsiteY143" fmla="*/ 1750090 h 2231790"/>
              <a:gd name="connsiteX144" fmla="*/ 363220 w 1724065"/>
              <a:gd name="connsiteY144" fmla="*/ 2002725 h 2231790"/>
              <a:gd name="connsiteX145" fmla="*/ 365760 w 1724065"/>
              <a:gd name="connsiteY145" fmla="*/ 2168757 h 2231790"/>
              <a:gd name="connsiteX146" fmla="*/ 368300 w 1724065"/>
              <a:gd name="connsiteY146" fmla="*/ 2231789 h 2231790"/>
              <a:gd name="connsiteX147" fmla="*/ 370840 w 1724065"/>
              <a:gd name="connsiteY147" fmla="*/ 2185538 h 2231790"/>
              <a:gd name="connsiteX148" fmla="*/ 373380 w 1724065"/>
              <a:gd name="connsiteY148" fmla="*/ 2034461 h 2231790"/>
              <a:gd name="connsiteX149" fmla="*/ 375920 w 1724065"/>
              <a:gd name="connsiteY149" fmla="*/ 1793330 h 2231790"/>
              <a:gd name="connsiteX150" fmla="*/ 378460 w 1724065"/>
              <a:gd name="connsiteY150" fmla="*/ 1485770 h 2231790"/>
              <a:gd name="connsiteX151" fmla="*/ 381000 w 1724065"/>
              <a:gd name="connsiteY151" fmla="*/ 1141945 h 2231790"/>
              <a:gd name="connsiteX152" fmla="*/ 383540 w 1724065"/>
              <a:gd name="connsiteY152" fmla="*/ 795583 h 2231790"/>
              <a:gd name="connsiteX153" fmla="*/ 386080 w 1724065"/>
              <a:gd name="connsiteY153" fmla="*/ 480654 h 2231790"/>
              <a:gd name="connsiteX154" fmla="*/ 388620 w 1724065"/>
              <a:gd name="connsiteY154" fmla="*/ 228025 h 2231790"/>
              <a:gd name="connsiteX155" fmla="*/ 391160 w 1724065"/>
              <a:gd name="connsiteY155" fmla="*/ 62421 h 2231790"/>
              <a:gd name="connsiteX156" fmla="*/ 393700 w 1724065"/>
              <a:gd name="connsiteY156" fmla="*/ 0 h 2231790"/>
              <a:gd name="connsiteX157" fmla="*/ 396240 w 1724065"/>
              <a:gd name="connsiteY157" fmla="*/ 46764 h 2231790"/>
              <a:gd name="connsiteX158" fmla="*/ 398780 w 1724065"/>
              <a:gd name="connsiteY158" fmla="*/ 197984 h 2231790"/>
              <a:gd name="connsiteX159" fmla="*/ 401320 w 1724065"/>
              <a:gd name="connsiteY159" fmla="*/ 438678 h 2231790"/>
              <a:gd name="connsiteX160" fmla="*/ 403860 w 1724065"/>
              <a:gd name="connsiteY160" fmla="*/ 745103 h 2231790"/>
              <a:gd name="connsiteX161" fmla="*/ 406400 w 1724065"/>
              <a:gd name="connsiteY161" fmla="*/ 1087104 h 2231790"/>
              <a:gd name="connsiteX162" fmla="*/ 408940 w 1724065"/>
              <a:gd name="connsiteY162" fmla="*/ 1431095 h 2231790"/>
              <a:gd name="connsiteX163" fmla="*/ 411480 w 1724065"/>
              <a:gd name="connsiteY163" fmla="*/ 1743370 h 2231790"/>
              <a:gd name="connsiteX164" fmla="*/ 414020 w 1724065"/>
              <a:gd name="connsiteY164" fmla="*/ 1993419 h 2231790"/>
              <a:gd name="connsiteX165" fmla="*/ 416560 w 1724065"/>
              <a:gd name="connsiteY165" fmla="*/ 2156922 h 2231790"/>
              <a:gd name="connsiteX166" fmla="*/ 419100 w 1724065"/>
              <a:gd name="connsiteY166" fmla="*/ 2218119 h 2231790"/>
              <a:gd name="connsiteX167" fmla="*/ 421640 w 1724065"/>
              <a:gd name="connsiteY167" fmla="*/ 2171341 h 2231790"/>
              <a:gd name="connsiteX168" fmla="*/ 424180 w 1724065"/>
              <a:gd name="connsiteY168" fmla="*/ 2021532 h 2231790"/>
              <a:gd name="connsiteX169" fmla="*/ 426720 w 1724065"/>
              <a:gd name="connsiteY169" fmla="*/ 1783726 h 2231790"/>
              <a:gd name="connsiteX170" fmla="*/ 429260 w 1724065"/>
              <a:gd name="connsiteY170" fmla="*/ 1481539 h 2231790"/>
              <a:gd name="connsiteX171" fmla="*/ 431800 w 1724065"/>
              <a:gd name="connsiteY171" fmla="*/ 1144807 h 2231790"/>
              <a:gd name="connsiteX172" fmla="*/ 434340 w 1724065"/>
              <a:gd name="connsiteY172" fmla="*/ 806635 h 2231790"/>
              <a:gd name="connsiteX173" fmla="*/ 436880 w 1724065"/>
              <a:gd name="connsiteY173" fmla="*/ 500130 h 2231790"/>
              <a:gd name="connsiteX174" fmla="*/ 439420 w 1724065"/>
              <a:gd name="connsiteY174" fmla="*/ 255142 h 2231790"/>
              <a:gd name="connsiteX175" fmla="*/ 441960 w 1724065"/>
              <a:gd name="connsiteY175" fmla="*/ 95351 h 2231790"/>
              <a:gd name="connsiteX176" fmla="*/ 444500 w 1724065"/>
              <a:gd name="connsiteY176" fmla="*/ 35968 h 2231790"/>
              <a:gd name="connsiteX177" fmla="*/ 447040 w 1724065"/>
              <a:gd name="connsiteY177" fmla="*/ 82282 h 2231790"/>
              <a:gd name="connsiteX178" fmla="*/ 449580 w 1724065"/>
              <a:gd name="connsiteY178" fmla="*/ 229191 h 2231790"/>
              <a:gd name="connsiteX179" fmla="*/ 452120 w 1724065"/>
              <a:gd name="connsiteY179" fmla="*/ 461762 h 2231790"/>
              <a:gd name="connsiteX180" fmla="*/ 454660 w 1724065"/>
              <a:gd name="connsiteY180" fmla="*/ 756749 h 2231790"/>
              <a:gd name="connsiteX181" fmla="*/ 457200 w 1724065"/>
              <a:gd name="connsiteY181" fmla="*/ 1084926 h 2231790"/>
              <a:gd name="connsiteX182" fmla="*/ 459740 w 1724065"/>
              <a:gd name="connsiteY182" fmla="*/ 1413993 h 2231790"/>
              <a:gd name="connsiteX183" fmla="*/ 462280 w 1724065"/>
              <a:gd name="connsiteY183" fmla="*/ 1711766 h 2231790"/>
              <a:gd name="connsiteX184" fmla="*/ 464820 w 1724065"/>
              <a:gd name="connsiteY184" fmla="*/ 1949337 h 2231790"/>
              <a:gd name="connsiteX185" fmla="*/ 467360 w 1724065"/>
              <a:gd name="connsiteY185" fmla="*/ 2103890 h 2231790"/>
              <a:gd name="connsiteX186" fmla="*/ 469900 w 1724065"/>
              <a:gd name="connsiteY186" fmla="*/ 2160901 h 2231790"/>
              <a:gd name="connsiteX187" fmla="*/ 472440 w 1724065"/>
              <a:gd name="connsiteY187" fmla="*/ 2115504 h 2231790"/>
              <a:gd name="connsiteX188" fmla="*/ 474980 w 1724065"/>
              <a:gd name="connsiteY188" fmla="*/ 1972899 h 2231790"/>
              <a:gd name="connsiteX189" fmla="*/ 477520 w 1724065"/>
              <a:gd name="connsiteY189" fmla="*/ 1747771 h 2231790"/>
              <a:gd name="connsiteX190" fmla="*/ 480061 w 1724065"/>
              <a:gd name="connsiteY190" fmla="*/ 1462771 h 2231790"/>
              <a:gd name="connsiteX191" fmla="*/ 482600 w 1724065"/>
              <a:gd name="connsiteY191" fmla="*/ 1146232 h 2231790"/>
              <a:gd name="connsiteX192" fmla="*/ 485140 w 1724065"/>
              <a:gd name="connsiteY192" fmla="*/ 829345 h 2231790"/>
              <a:gd name="connsiteX193" fmla="*/ 487680 w 1724065"/>
              <a:gd name="connsiteY193" fmla="*/ 543074 h 2231790"/>
              <a:gd name="connsiteX194" fmla="*/ 490220 w 1724065"/>
              <a:gd name="connsiteY194" fmla="*/ 315119 h 2231790"/>
              <a:gd name="connsiteX195" fmla="*/ 492761 w 1724065"/>
              <a:gd name="connsiteY195" fmla="*/ 167225 h 2231790"/>
              <a:gd name="connsiteX196" fmla="*/ 495300 w 1724065"/>
              <a:gd name="connsiteY196" fmla="*/ 113105 h 2231790"/>
              <a:gd name="connsiteX197" fmla="*/ 497840 w 1724065"/>
              <a:gd name="connsiteY197" fmla="*/ 157165 h 2231790"/>
              <a:gd name="connsiteX198" fmla="*/ 500381 w 1724065"/>
              <a:gd name="connsiteY198" fmla="*/ 294162 h 2231790"/>
              <a:gd name="connsiteX199" fmla="*/ 502921 w 1724065"/>
              <a:gd name="connsiteY199" fmla="*/ 509804 h 2231790"/>
              <a:gd name="connsiteX200" fmla="*/ 505461 w 1724065"/>
              <a:gd name="connsiteY200" fmla="*/ 782246 h 2231790"/>
              <a:gd name="connsiteX201" fmla="*/ 508000 w 1724065"/>
              <a:gd name="connsiteY201" fmla="*/ 1084306 h 2231790"/>
              <a:gd name="connsiteX202" fmla="*/ 510540 w 1724065"/>
              <a:gd name="connsiteY202" fmla="*/ 1386184 h 2231790"/>
              <a:gd name="connsiteX203" fmla="*/ 513081 w 1724065"/>
              <a:gd name="connsiteY203" fmla="*/ 1658411 h 2231790"/>
              <a:gd name="connsiteX204" fmla="*/ 515621 w 1724065"/>
              <a:gd name="connsiteY204" fmla="*/ 1874740 h 2231790"/>
              <a:gd name="connsiteX205" fmla="*/ 518161 w 1724065"/>
              <a:gd name="connsiteY205" fmla="*/ 2014678 h 2231790"/>
              <a:gd name="connsiteX206" fmla="*/ 520701 w 1724065"/>
              <a:gd name="connsiteY206" fmla="*/ 2065436 h 2231790"/>
              <a:gd name="connsiteX207" fmla="*/ 523241 w 1724065"/>
              <a:gd name="connsiteY207" fmla="*/ 2023097 h 2231790"/>
              <a:gd name="connsiteX208" fmla="*/ 525781 w 1724065"/>
              <a:gd name="connsiteY208" fmla="*/ 1892893 h 2231790"/>
              <a:gd name="connsiteX209" fmla="*/ 528321 w 1724065"/>
              <a:gd name="connsiteY209" fmla="*/ 1688589 h 2231790"/>
              <a:gd name="connsiteX210" fmla="*/ 530861 w 1724065"/>
              <a:gd name="connsiteY210" fmla="*/ 1431031 h 2231790"/>
              <a:gd name="connsiteX211" fmla="*/ 533401 w 1724065"/>
              <a:gd name="connsiteY211" fmla="*/ 1146011 h 2231790"/>
              <a:gd name="connsiteX212" fmla="*/ 535941 w 1724065"/>
              <a:gd name="connsiteY212" fmla="*/ 861687 h 2231790"/>
              <a:gd name="connsiteX213" fmla="*/ 538481 w 1724065"/>
              <a:gd name="connsiteY213" fmla="*/ 605781 h 2231790"/>
              <a:gd name="connsiteX214" fmla="*/ 541021 w 1724065"/>
              <a:gd name="connsiteY214" fmla="*/ 402879 h 2231790"/>
              <a:gd name="connsiteX215" fmla="*/ 543561 w 1724065"/>
              <a:gd name="connsiteY215" fmla="*/ 272053 h 2231790"/>
              <a:gd name="connsiteX216" fmla="*/ 546101 w 1724065"/>
              <a:gd name="connsiteY216" fmla="*/ 225072 h 2231790"/>
              <a:gd name="connsiteX217" fmla="*/ 548641 w 1724065"/>
              <a:gd name="connsiteY217" fmla="*/ 265346 h 2231790"/>
              <a:gd name="connsiteX218" fmla="*/ 551181 w 1724065"/>
              <a:gd name="connsiteY218" fmla="*/ 387705 h 2231790"/>
              <a:gd name="connsiteX219" fmla="*/ 553721 w 1724065"/>
              <a:gd name="connsiteY219" fmla="*/ 579032 h 2231790"/>
              <a:gd name="connsiteX220" fmla="*/ 556261 w 1724065"/>
              <a:gd name="connsiteY220" fmla="*/ 819656 h 2231790"/>
              <a:gd name="connsiteX221" fmla="*/ 558801 w 1724065"/>
              <a:gd name="connsiteY221" fmla="*/ 1085383 h 2231790"/>
              <a:gd name="connsiteX222" fmla="*/ 561341 w 1724065"/>
              <a:gd name="connsiteY222" fmla="*/ 1349927 h 2231790"/>
              <a:gd name="connsiteX223" fmla="*/ 563881 w 1724065"/>
              <a:gd name="connsiteY223" fmla="*/ 1587522 h 2231790"/>
              <a:gd name="connsiteX224" fmla="*/ 566421 w 1724065"/>
              <a:gd name="connsiteY224" fmla="*/ 1775434 h 2231790"/>
              <a:gd name="connsiteX225" fmla="*/ 568961 w 1724065"/>
              <a:gd name="connsiteY225" fmla="*/ 1896148 h 2231790"/>
              <a:gd name="connsiteX226" fmla="*/ 571501 w 1724065"/>
              <a:gd name="connsiteY226" fmla="*/ 1938994 h 2231790"/>
              <a:gd name="connsiteX227" fmla="*/ 574041 w 1724065"/>
              <a:gd name="connsiteY227" fmla="*/ 1901088 h 2231790"/>
              <a:gd name="connsiteX228" fmla="*/ 576581 w 1724065"/>
              <a:gd name="connsiteY228" fmla="*/ 1787481 h 2231790"/>
              <a:gd name="connsiteX229" fmla="*/ 579121 w 1724065"/>
              <a:gd name="connsiteY229" fmla="*/ 1610539 h 2231790"/>
              <a:gd name="connsiteX230" fmla="*/ 581661 w 1724065"/>
              <a:gd name="connsiteY230" fmla="*/ 1388600 h 2231790"/>
              <a:gd name="connsiteX231" fmla="*/ 584201 w 1724065"/>
              <a:gd name="connsiteY231" fmla="*/ 1144079 h 2231790"/>
              <a:gd name="connsiteX232" fmla="*/ 586741 w 1724065"/>
              <a:gd name="connsiteY232" fmla="*/ 901201 h 2231790"/>
              <a:gd name="connsiteX233" fmla="*/ 589281 w 1724065"/>
              <a:gd name="connsiteY233" fmla="*/ 683593 h 2231790"/>
              <a:gd name="connsiteX234" fmla="*/ 591821 w 1724065"/>
              <a:gd name="connsiteY234" fmla="*/ 511980 h 2231790"/>
              <a:gd name="connsiteX235" fmla="*/ 594361 w 1724065"/>
              <a:gd name="connsiteY235" fmla="*/ 402209 h 2231790"/>
              <a:gd name="connsiteX236" fmla="*/ 596901 w 1724065"/>
              <a:gd name="connsiteY236" fmla="*/ 363789 h 2231790"/>
              <a:gd name="connsiteX237" fmla="*/ 599441 w 1724065"/>
              <a:gd name="connsiteY237" fmla="*/ 399073 h 2231790"/>
              <a:gd name="connsiteX238" fmla="*/ 601981 w 1724065"/>
              <a:gd name="connsiteY238" fmla="*/ 503172 h 2231790"/>
              <a:gd name="connsiteX239" fmla="*/ 604521 w 1724065"/>
              <a:gd name="connsiteY239" fmla="*/ 664572 h 2231790"/>
              <a:gd name="connsiteX240" fmla="*/ 607061 w 1724065"/>
              <a:gd name="connsiteY240" fmla="*/ 866392 h 2231790"/>
              <a:gd name="connsiteX241" fmla="*/ 609601 w 1724065"/>
              <a:gd name="connsiteY241" fmla="*/ 1088149 h 2231790"/>
              <a:gd name="connsiteX242" fmla="*/ 612141 w 1724065"/>
              <a:gd name="connsiteY242" fmla="*/ 1307838 h 2231790"/>
              <a:gd name="connsiteX243" fmla="*/ 614681 w 1724065"/>
              <a:gd name="connsiteY243" fmla="*/ 1504118 h 2231790"/>
              <a:gd name="connsiteX244" fmla="*/ 617221 w 1724065"/>
              <a:gd name="connsiteY244" fmla="*/ 1658391 h 2231790"/>
              <a:gd name="connsiteX245" fmla="*/ 619761 w 1724065"/>
              <a:gd name="connsiteY245" fmla="*/ 1756565 h 2231790"/>
              <a:gd name="connsiteX246" fmla="*/ 622301 w 1724065"/>
              <a:gd name="connsiteY246" fmla="*/ 1790339 h 2231790"/>
              <a:gd name="connsiteX247" fmla="*/ 624841 w 1724065"/>
              <a:gd name="connsiteY247" fmla="*/ 1757885 h 2231790"/>
              <a:gd name="connsiteX248" fmla="*/ 627381 w 1724065"/>
              <a:gd name="connsiteY248" fmla="*/ 1663886 h 2231790"/>
              <a:gd name="connsiteX249" fmla="*/ 629921 w 1724065"/>
              <a:gd name="connsiteY249" fmla="*/ 1518930 h 2231790"/>
              <a:gd name="connsiteX250" fmla="*/ 632461 w 1724065"/>
              <a:gd name="connsiteY250" fmla="*/ 1338331 h 2231790"/>
              <a:gd name="connsiteX251" fmla="*/ 635001 w 1724065"/>
              <a:gd name="connsiteY251" fmla="*/ 1140519 h 2231790"/>
              <a:gd name="connsiteX252" fmla="*/ 637541 w 1724065"/>
              <a:gd name="connsiteY252" fmla="*/ 945164 h 2231790"/>
              <a:gd name="connsiteX253" fmla="*/ 640081 w 1724065"/>
              <a:gd name="connsiteY253" fmla="*/ 771209 h 2231790"/>
              <a:gd name="connsiteX254" fmla="*/ 642621 w 1724065"/>
              <a:gd name="connsiteY254" fmla="*/ 635038 h 2231790"/>
              <a:gd name="connsiteX255" fmla="*/ 645161 w 1724065"/>
              <a:gd name="connsiteY255" fmla="*/ 548928 h 2231790"/>
              <a:gd name="connsiteX256" fmla="*/ 647701 w 1724065"/>
              <a:gd name="connsiteY256" fmla="*/ 519952 h 2231790"/>
              <a:gd name="connsiteX257" fmla="*/ 650241 w 1724065"/>
              <a:gd name="connsiteY257" fmla="*/ 549416 h 2231790"/>
              <a:gd name="connsiteX258" fmla="*/ 652781 w 1724065"/>
              <a:gd name="connsiteY258" fmla="*/ 632884 h 2231790"/>
              <a:gd name="connsiteX259" fmla="*/ 655321 w 1724065"/>
              <a:gd name="connsiteY259" fmla="*/ 760762 h 2231790"/>
              <a:gd name="connsiteX260" fmla="*/ 657861 w 1724065"/>
              <a:gd name="connsiteY260" fmla="*/ 919380 h 2231790"/>
              <a:gd name="connsiteX261" fmla="*/ 660401 w 1724065"/>
              <a:gd name="connsiteY261" fmla="*/ 1092445 h 2231790"/>
              <a:gd name="connsiteX262" fmla="*/ 662941 w 1724065"/>
              <a:gd name="connsiteY262" fmla="*/ 1262710 h 2231790"/>
              <a:gd name="connsiteX263" fmla="*/ 665481 w 1724065"/>
              <a:gd name="connsiteY263" fmla="*/ 1413697 h 2231790"/>
              <a:gd name="connsiteX264" fmla="*/ 668021 w 1724065"/>
              <a:gd name="connsiteY264" fmla="*/ 1531290 h 2231790"/>
              <a:gd name="connsiteX265" fmla="*/ 670561 w 1724065"/>
              <a:gd name="connsiteY265" fmla="*/ 1605057 h 2231790"/>
              <a:gd name="connsiteX266" fmla="*/ 673101 w 1724065"/>
              <a:gd name="connsiteY266" fmla="*/ 1629160 h 2231790"/>
              <a:gd name="connsiteX267" fmla="*/ 675641 w 1724065"/>
              <a:gd name="connsiteY267" fmla="*/ 1602796 h 2231790"/>
              <a:gd name="connsiteX268" fmla="*/ 678181 w 1724065"/>
              <a:gd name="connsiteY268" fmla="*/ 1530121 h 2231790"/>
              <a:gd name="connsiteX269" fmla="*/ 680721 w 1724065"/>
              <a:gd name="connsiteY269" fmla="*/ 1419687 h 2231790"/>
              <a:gd name="connsiteX270" fmla="*/ 683261 w 1724065"/>
              <a:gd name="connsiteY270" fmla="*/ 1283467 h 2231790"/>
              <a:gd name="connsiteX271" fmla="*/ 685801 w 1724065"/>
              <a:gd name="connsiteY271" fmla="*/ 1135563 h 2231790"/>
              <a:gd name="connsiteX272" fmla="*/ 688341 w 1724065"/>
              <a:gd name="connsiteY272" fmla="*/ 990756 h 2231790"/>
              <a:gd name="connsiteX273" fmla="*/ 690881 w 1724065"/>
              <a:gd name="connsiteY273" fmla="*/ 863025 h 2231790"/>
              <a:gd name="connsiteX274" fmla="*/ 693421 w 1724065"/>
              <a:gd name="connsiteY274" fmla="*/ 764198 h 2231790"/>
              <a:gd name="connsiteX275" fmla="*/ 695961 w 1724065"/>
              <a:gd name="connsiteY275" fmla="*/ 702864 h 2231790"/>
              <a:gd name="connsiteX276" fmla="*/ 698501 w 1724065"/>
              <a:gd name="connsiteY276" fmla="*/ 683635 h 2231790"/>
              <a:gd name="connsiteX277" fmla="*/ 701041 w 1724065"/>
              <a:gd name="connsiteY277" fmla="*/ 706836 h 2231790"/>
              <a:gd name="connsiteX278" fmla="*/ 703581 w 1724065"/>
              <a:gd name="connsiteY278" fmla="*/ 768622 h 2231790"/>
              <a:gd name="connsiteX279" fmla="*/ 706121 w 1724065"/>
              <a:gd name="connsiteY279" fmla="*/ 861512 h 2231790"/>
              <a:gd name="connsiteX280" fmla="*/ 708661 w 1724065"/>
              <a:gd name="connsiteY280" fmla="*/ 975259 h 2231790"/>
              <a:gd name="connsiteX281" fmla="*/ 711201 w 1724065"/>
              <a:gd name="connsiteY281" fmla="*/ 1097970 h 2231790"/>
              <a:gd name="connsiteX282" fmla="*/ 713741 w 1724065"/>
              <a:gd name="connsiteY282" fmla="*/ 1217338 h 2231790"/>
              <a:gd name="connsiteX283" fmla="*/ 716281 w 1724065"/>
              <a:gd name="connsiteY283" fmla="*/ 1321881 h 2231790"/>
              <a:gd name="connsiteX284" fmla="*/ 718821 w 1724065"/>
              <a:gd name="connsiteY284" fmla="*/ 1402036 h 2231790"/>
              <a:gd name="connsiteX285" fmla="*/ 721361 w 1724065"/>
              <a:gd name="connsiteY285" fmla="*/ 1451037 h 2231790"/>
              <a:gd name="connsiteX286" fmla="*/ 723901 w 1724065"/>
              <a:gd name="connsiteY286" fmla="*/ 1465464 h 2231790"/>
              <a:gd name="connsiteX287" fmla="*/ 726441 w 1724065"/>
              <a:gd name="connsiteY287" fmla="*/ 1445442 h 2231790"/>
              <a:gd name="connsiteX288" fmla="*/ 728981 w 1724065"/>
              <a:gd name="connsiteY288" fmla="*/ 1394479 h 2231790"/>
              <a:gd name="connsiteX289" fmla="*/ 731521 w 1724065"/>
              <a:gd name="connsiteY289" fmla="*/ 1318971 h 2231790"/>
              <a:gd name="connsiteX290" fmla="*/ 734061 w 1724065"/>
              <a:gd name="connsiteY290" fmla="*/ 1227436 h 2231790"/>
              <a:gd name="connsiteX291" fmla="*/ 736601 w 1724065"/>
              <a:gd name="connsiteY291" fmla="*/ 1129575 h 2231790"/>
              <a:gd name="connsiteX292" fmla="*/ 739141 w 1724065"/>
              <a:gd name="connsiteY292" fmla="*/ 1035248 h 2231790"/>
              <a:gd name="connsiteX293" fmla="*/ 741681 w 1724065"/>
              <a:gd name="connsiteY293" fmla="*/ 953486 h 2231790"/>
              <a:gd name="connsiteX294" fmla="*/ 744222 w 1724065"/>
              <a:gd name="connsiteY294" fmla="*/ 891630 h 2231790"/>
              <a:gd name="connsiteX295" fmla="*/ 746761 w 1724065"/>
              <a:gd name="connsiteY295" fmla="*/ 854680 h 2231790"/>
              <a:gd name="connsiteX296" fmla="*/ 749301 w 1724065"/>
              <a:gd name="connsiteY296" fmla="*/ 844911 h 2231790"/>
              <a:gd name="connsiteX297" fmla="*/ 751841 w 1724065"/>
              <a:gd name="connsiteY297" fmla="*/ 861784 h 2231790"/>
              <a:gd name="connsiteX298" fmla="*/ 754381 w 1724065"/>
              <a:gd name="connsiteY298" fmla="*/ 902146 h 2231790"/>
              <a:gd name="connsiteX299" fmla="*/ 756922 w 1724065"/>
              <a:gd name="connsiteY299" fmla="*/ 960686 h 2231790"/>
              <a:gd name="connsiteX300" fmla="*/ 759461 w 1724065"/>
              <a:gd name="connsiteY300" fmla="*/ 1030590 h 2231790"/>
              <a:gd name="connsiteX301" fmla="*/ 762001 w 1724065"/>
              <a:gd name="connsiteY301" fmla="*/ 1104304 h 2231790"/>
              <a:gd name="connsiteX302" fmla="*/ 764542 w 1724065"/>
              <a:gd name="connsiteY302" fmla="*/ 1174350 h 2231790"/>
              <a:gd name="connsiteX303" fmla="*/ 767082 w 1724065"/>
              <a:gd name="connsiteY303" fmla="*/ 1234070 h 2231790"/>
              <a:gd name="connsiteX304" fmla="*/ 769622 w 1724065"/>
              <a:gd name="connsiteY304" fmla="*/ 1278262 h 2231790"/>
              <a:gd name="connsiteX305" fmla="*/ 772161 w 1724065"/>
              <a:gd name="connsiteY305" fmla="*/ 1303618 h 2231790"/>
              <a:gd name="connsiteX306" fmla="*/ 774701 w 1724065"/>
              <a:gd name="connsiteY306" fmla="*/ 1308943 h 2231790"/>
              <a:gd name="connsiteX307" fmla="*/ 777242 w 1724065"/>
              <a:gd name="connsiteY307" fmla="*/ 1295149 h 2231790"/>
              <a:gd name="connsiteX308" fmla="*/ 779782 w 1724065"/>
              <a:gd name="connsiteY308" fmla="*/ 1265017 h 2231790"/>
              <a:gd name="connsiteX309" fmla="*/ 782322 w 1724065"/>
              <a:gd name="connsiteY309" fmla="*/ 1222791 h 2231790"/>
              <a:gd name="connsiteX310" fmla="*/ 784862 w 1724065"/>
              <a:gd name="connsiteY310" fmla="*/ 1173632 h 2231790"/>
              <a:gd name="connsiteX311" fmla="*/ 787402 w 1724065"/>
              <a:gd name="connsiteY311" fmla="*/ 1123022 h 2231790"/>
              <a:gd name="connsiteX312" fmla="*/ 789942 w 1724065"/>
              <a:gd name="connsiteY312" fmla="*/ 1076157 h 2231790"/>
              <a:gd name="connsiteX313" fmla="*/ 792482 w 1724065"/>
              <a:gd name="connsiteY313" fmla="*/ 1037429 h 2231790"/>
              <a:gd name="connsiteX314" fmla="*/ 795022 w 1724065"/>
              <a:gd name="connsiteY314" fmla="*/ 1010015 h 2231790"/>
              <a:gd name="connsiteX315" fmla="*/ 797562 w 1724065"/>
              <a:gd name="connsiteY315" fmla="*/ 995632 h 2231790"/>
              <a:gd name="connsiteX316" fmla="*/ 800102 w 1724065"/>
              <a:gd name="connsiteY316" fmla="*/ 994472 h 2231790"/>
              <a:gd name="connsiteX317" fmla="*/ 802642 w 1724065"/>
              <a:gd name="connsiteY317" fmla="*/ 1005299 h 2231790"/>
              <a:gd name="connsiteX318" fmla="*/ 805182 w 1724065"/>
              <a:gd name="connsiteY318" fmla="*/ 1025710 h 2231790"/>
              <a:gd name="connsiteX319" fmla="*/ 807722 w 1724065"/>
              <a:gd name="connsiteY319" fmla="*/ 1052496 h 2231790"/>
              <a:gd name="connsiteX320" fmla="*/ 810262 w 1724065"/>
              <a:gd name="connsiteY320" fmla="*/ 1082078 h 2231790"/>
              <a:gd name="connsiteX321" fmla="*/ 812802 w 1724065"/>
              <a:gd name="connsiteY321" fmla="*/ 1110943 h 2231790"/>
              <a:gd name="connsiteX322" fmla="*/ 815342 w 1724065"/>
              <a:gd name="connsiteY322" fmla="*/ 1136043 h 2231790"/>
              <a:gd name="connsiteX323" fmla="*/ 817882 w 1724065"/>
              <a:gd name="connsiteY323" fmla="*/ 1155114 h 2231790"/>
              <a:gd name="connsiteX324" fmla="*/ 820422 w 1724065"/>
              <a:gd name="connsiteY324" fmla="*/ 1166865 h 2231790"/>
              <a:gd name="connsiteX325" fmla="*/ 822961 w 1724065"/>
              <a:gd name="connsiteY325" fmla="*/ 1171046 h 2231790"/>
              <a:gd name="connsiteX326" fmla="*/ 825501 w 1724065"/>
              <a:gd name="connsiteY326" fmla="*/ 1168380 h 2231790"/>
              <a:gd name="connsiteX327" fmla="*/ 828041 w 1724065"/>
              <a:gd name="connsiteY327" fmla="*/ 1160375 h 2231790"/>
              <a:gd name="connsiteX328" fmla="*/ 830581 w 1724065"/>
              <a:gd name="connsiteY328" fmla="*/ 1149051 h 2231790"/>
              <a:gd name="connsiteX329" fmla="*/ 833121 w 1724065"/>
              <a:gd name="connsiteY329" fmla="*/ 1136629 h 2231790"/>
              <a:gd name="connsiteX330" fmla="*/ 835661 w 1724065"/>
              <a:gd name="connsiteY330" fmla="*/ 1125198 h 2231790"/>
              <a:gd name="connsiteX331" fmla="*/ 838201 w 1724065"/>
              <a:gd name="connsiteY331" fmla="*/ 1116437 h 2231790"/>
              <a:gd name="connsiteX332" fmla="*/ 840741 w 1724065"/>
              <a:gd name="connsiteY332" fmla="*/ 1111397 h 2231790"/>
              <a:gd name="connsiteX333" fmla="*/ 843281 w 1724065"/>
              <a:gd name="connsiteY333" fmla="*/ 1110391 h 2231790"/>
              <a:gd name="connsiteX334" fmla="*/ 845821 w 1724065"/>
              <a:gd name="connsiteY334" fmla="*/ 1112983 h 2231790"/>
              <a:gd name="connsiteX335" fmla="*/ 848361 w 1724065"/>
              <a:gd name="connsiteY335" fmla="*/ 1118095 h 2231790"/>
              <a:gd name="connsiteX336" fmla="*/ 850901 w 1724065"/>
              <a:gd name="connsiteY336" fmla="*/ 1124196 h 2231790"/>
              <a:gd name="connsiteX337" fmla="*/ 853441 w 1724065"/>
              <a:gd name="connsiteY337" fmla="*/ 1129561 h 2231790"/>
              <a:gd name="connsiteX338" fmla="*/ 855981 w 1724065"/>
              <a:gd name="connsiteY338" fmla="*/ 1132544 h 2231790"/>
              <a:gd name="connsiteX339" fmla="*/ 858521 w 1724065"/>
              <a:gd name="connsiteY339" fmla="*/ 1131859 h 2231790"/>
              <a:gd name="connsiteX340" fmla="*/ 861061 w 1724065"/>
              <a:gd name="connsiteY340" fmla="*/ 1126791 h 2231790"/>
              <a:gd name="connsiteX341" fmla="*/ 863601 w 1724065"/>
              <a:gd name="connsiteY341" fmla="*/ 1117342 h 2231790"/>
              <a:gd name="connsiteX342" fmla="*/ 866141 w 1724065"/>
              <a:gd name="connsiteY342" fmla="*/ 1104272 h 2231790"/>
              <a:gd name="connsiteX343" fmla="*/ 868681 w 1724065"/>
              <a:gd name="connsiteY343" fmla="*/ 1089032 h 2231790"/>
              <a:gd name="connsiteX344" fmla="*/ 871221 w 1724065"/>
              <a:gd name="connsiteY344" fmla="*/ 1073595 h 2231790"/>
              <a:gd name="connsiteX345" fmla="*/ 873761 w 1724065"/>
              <a:gd name="connsiteY345" fmla="*/ 1060212 h 2231790"/>
              <a:gd name="connsiteX346" fmla="*/ 876301 w 1724065"/>
              <a:gd name="connsiteY346" fmla="*/ 1051110 h 2231790"/>
              <a:gd name="connsiteX347" fmla="*/ 878841 w 1724065"/>
              <a:gd name="connsiteY347" fmla="*/ 1048180 h 2231790"/>
              <a:gd name="connsiteX348" fmla="*/ 881381 w 1724065"/>
              <a:gd name="connsiteY348" fmla="*/ 1052692 h 2231790"/>
              <a:gd name="connsiteX349" fmla="*/ 883921 w 1724065"/>
              <a:gd name="connsiteY349" fmla="*/ 1065077 h 2231790"/>
              <a:gd name="connsiteX350" fmla="*/ 886461 w 1724065"/>
              <a:gd name="connsiteY350" fmla="*/ 1084800 h 2231790"/>
              <a:gd name="connsiteX351" fmla="*/ 889000 w 1724065"/>
              <a:gd name="connsiteY351" fmla="*/ 1110354 h 2231790"/>
              <a:gd name="connsiteX352" fmla="*/ 891540 w 1724065"/>
              <a:gd name="connsiteY352" fmla="*/ 1139370 h 2231790"/>
              <a:gd name="connsiteX353" fmla="*/ 894080 w 1724065"/>
              <a:gd name="connsiteY353" fmla="*/ 1168852 h 2231790"/>
              <a:gd name="connsiteX354" fmla="*/ 896620 w 1724065"/>
              <a:gd name="connsiteY354" fmla="*/ 1195485 h 2231790"/>
              <a:gd name="connsiteX355" fmla="*/ 899160 w 1724065"/>
              <a:gd name="connsiteY355" fmla="*/ 1216018 h 2231790"/>
              <a:gd name="connsiteX356" fmla="*/ 901700 w 1724065"/>
              <a:gd name="connsiteY356" fmla="*/ 1227646 h 2231790"/>
              <a:gd name="connsiteX357" fmla="*/ 904240 w 1724065"/>
              <a:gd name="connsiteY357" fmla="*/ 1228372 h 2231790"/>
              <a:gd name="connsiteX358" fmla="*/ 906780 w 1724065"/>
              <a:gd name="connsiteY358" fmla="*/ 1217285 h 2231790"/>
              <a:gd name="connsiteX359" fmla="*/ 909320 w 1724065"/>
              <a:gd name="connsiteY359" fmla="*/ 1194733 h 2231790"/>
              <a:gd name="connsiteX360" fmla="*/ 911860 w 1724065"/>
              <a:gd name="connsiteY360" fmla="*/ 1162356 h 2231790"/>
              <a:gd name="connsiteX361" fmla="*/ 914400 w 1724065"/>
              <a:gd name="connsiteY361" fmla="*/ 1122975 h 2231790"/>
              <a:gd name="connsiteX362" fmla="*/ 916940 w 1724065"/>
              <a:gd name="connsiteY362" fmla="*/ 1080343 h 2231790"/>
              <a:gd name="connsiteX363" fmla="*/ 919480 w 1724065"/>
              <a:gd name="connsiteY363" fmla="*/ 1038778 h 2231790"/>
              <a:gd name="connsiteX364" fmla="*/ 922020 w 1724065"/>
              <a:gd name="connsiteY364" fmla="*/ 1002715 h 2231790"/>
              <a:gd name="connsiteX365" fmla="*/ 924560 w 1724065"/>
              <a:gd name="connsiteY365" fmla="*/ 976231 h 2231790"/>
              <a:gd name="connsiteX366" fmla="*/ 927100 w 1724065"/>
              <a:gd name="connsiteY366" fmla="*/ 962580 h 2231790"/>
              <a:gd name="connsiteX367" fmla="*/ 929640 w 1724065"/>
              <a:gd name="connsiteY367" fmla="*/ 963811 h 2231790"/>
              <a:gd name="connsiteX368" fmla="*/ 932180 w 1724065"/>
              <a:gd name="connsiteY368" fmla="*/ 980490 h 2231790"/>
              <a:gd name="connsiteX369" fmla="*/ 934720 w 1724065"/>
              <a:gd name="connsiteY369" fmla="*/ 1011582 h 2231790"/>
              <a:gd name="connsiteX370" fmla="*/ 937260 w 1724065"/>
              <a:gd name="connsiteY370" fmla="*/ 1054495 h 2231790"/>
              <a:gd name="connsiteX371" fmla="*/ 939800 w 1724065"/>
              <a:gd name="connsiteY371" fmla="*/ 1105298 h 2231790"/>
              <a:gd name="connsiteX372" fmla="*/ 942340 w 1724065"/>
              <a:gd name="connsiteY372" fmla="*/ 1159088 h 2231790"/>
              <a:gd name="connsiteX373" fmla="*/ 944880 w 1724065"/>
              <a:gd name="connsiteY373" fmla="*/ 1210469 h 2231790"/>
              <a:gd name="connsiteX374" fmla="*/ 947420 w 1724065"/>
              <a:gd name="connsiteY374" fmla="*/ 1254108 h 2231790"/>
              <a:gd name="connsiteX375" fmla="*/ 949960 w 1724065"/>
              <a:gd name="connsiteY375" fmla="*/ 1285291 h 2231790"/>
              <a:gd name="connsiteX376" fmla="*/ 952500 w 1724065"/>
              <a:gd name="connsiteY376" fmla="*/ 1300439 h 2231790"/>
              <a:gd name="connsiteX377" fmla="*/ 955039 w 1724065"/>
              <a:gd name="connsiteY377" fmla="*/ 1297512 h 2231790"/>
              <a:gd name="connsiteX378" fmla="*/ 957579 w 1724065"/>
              <a:gd name="connsiteY378" fmla="*/ 1276264 h 2231790"/>
              <a:gd name="connsiteX379" fmla="*/ 960119 w 1724065"/>
              <a:gd name="connsiteY379" fmla="*/ 1238325 h 2231790"/>
              <a:gd name="connsiteX380" fmla="*/ 962659 w 1724065"/>
              <a:gd name="connsiteY380" fmla="*/ 1187074 h 2231790"/>
              <a:gd name="connsiteX381" fmla="*/ 965199 w 1724065"/>
              <a:gd name="connsiteY381" fmla="*/ 1127337 h 2231790"/>
              <a:gd name="connsiteX382" fmla="*/ 967739 w 1724065"/>
              <a:gd name="connsiteY382" fmla="*/ 1064927 h 2231790"/>
              <a:gd name="connsiteX383" fmla="*/ 970279 w 1724065"/>
              <a:gd name="connsiteY383" fmla="*/ 1006066 h 2231790"/>
              <a:gd name="connsiteX384" fmla="*/ 972819 w 1724065"/>
              <a:gd name="connsiteY384" fmla="*/ 956755 h 2231790"/>
              <a:gd name="connsiteX385" fmla="*/ 975359 w 1724065"/>
              <a:gd name="connsiteY385" fmla="*/ 922156 h 2231790"/>
              <a:gd name="connsiteX386" fmla="*/ 977899 w 1724065"/>
              <a:gd name="connsiteY386" fmla="*/ 906046 h 2231790"/>
              <a:gd name="connsiteX387" fmla="*/ 980439 w 1724065"/>
              <a:gd name="connsiteY387" fmla="*/ 910403 h 2231790"/>
              <a:gd name="connsiteX388" fmla="*/ 982979 w 1724065"/>
              <a:gd name="connsiteY388" fmla="*/ 935171 h 2231790"/>
              <a:gd name="connsiteX389" fmla="*/ 985519 w 1724065"/>
              <a:gd name="connsiteY389" fmla="*/ 978232 h 2231790"/>
              <a:gd name="connsiteX390" fmla="*/ 988059 w 1724065"/>
              <a:gd name="connsiteY390" fmla="*/ 1035587 h 2231790"/>
              <a:gd name="connsiteX391" fmla="*/ 990599 w 1724065"/>
              <a:gd name="connsiteY391" fmla="*/ 1101731 h 2231790"/>
              <a:gd name="connsiteX392" fmla="*/ 993139 w 1724065"/>
              <a:gd name="connsiteY392" fmla="*/ 1170192 h 2231790"/>
              <a:gd name="connsiteX393" fmla="*/ 995679 w 1724065"/>
              <a:gd name="connsiteY393" fmla="*/ 1234172 h 2231790"/>
              <a:gd name="connsiteX394" fmla="*/ 998219 w 1724065"/>
              <a:gd name="connsiteY394" fmla="*/ 1287234 h 2231790"/>
              <a:gd name="connsiteX395" fmla="*/ 1000759 w 1724065"/>
              <a:gd name="connsiteY395" fmla="*/ 1323956 h 2231790"/>
              <a:gd name="connsiteX396" fmla="*/ 1003299 w 1724065"/>
              <a:gd name="connsiteY396" fmla="*/ 1340491 h 2231790"/>
              <a:gd name="connsiteX397" fmla="*/ 1005839 w 1724065"/>
              <a:gd name="connsiteY397" fmla="*/ 1334977 h 2231790"/>
              <a:gd name="connsiteX398" fmla="*/ 1008379 w 1724065"/>
              <a:gd name="connsiteY398" fmla="*/ 1307739 h 2231790"/>
              <a:gd name="connsiteX399" fmla="*/ 1010919 w 1724065"/>
              <a:gd name="connsiteY399" fmla="*/ 1261283 h 2231790"/>
              <a:gd name="connsiteX400" fmla="*/ 1013459 w 1724065"/>
              <a:gd name="connsiteY400" fmla="*/ 1200057 h 2231790"/>
              <a:gd name="connsiteX401" fmla="*/ 1015999 w 1724065"/>
              <a:gd name="connsiteY401" fmla="*/ 1130024 h 2231790"/>
              <a:gd name="connsiteX402" fmla="*/ 1018538 w 1724065"/>
              <a:gd name="connsiteY402" fmla="*/ 1058068 h 2231790"/>
              <a:gd name="connsiteX403" fmla="*/ 1021078 w 1724065"/>
              <a:gd name="connsiteY403" fmla="*/ 991313 h 2231790"/>
              <a:gd name="connsiteX404" fmla="*/ 1023618 w 1724065"/>
              <a:gd name="connsiteY404" fmla="*/ 936402 h 2231790"/>
              <a:gd name="connsiteX405" fmla="*/ 1026158 w 1724065"/>
              <a:gd name="connsiteY405" fmla="*/ 898833 h 2231790"/>
              <a:gd name="connsiteX406" fmla="*/ 1028698 w 1724065"/>
              <a:gd name="connsiteY406" fmla="*/ 882399 h 2231790"/>
              <a:gd name="connsiteX407" fmla="*/ 1031238 w 1724065"/>
              <a:gd name="connsiteY407" fmla="*/ 888802 h 2231790"/>
              <a:gd name="connsiteX408" fmla="*/ 1033778 w 1724065"/>
              <a:gd name="connsiteY408" fmla="*/ 917473 h 2231790"/>
              <a:gd name="connsiteX409" fmla="*/ 1036318 w 1724065"/>
              <a:gd name="connsiteY409" fmla="*/ 965626 h 2231790"/>
              <a:gd name="connsiteX410" fmla="*/ 1038858 w 1724065"/>
              <a:gd name="connsiteY410" fmla="*/ 1028533 h 2231790"/>
              <a:gd name="connsiteX411" fmla="*/ 1041398 w 1724065"/>
              <a:gd name="connsiteY411" fmla="*/ 1099991 h 2231790"/>
              <a:gd name="connsiteX412" fmla="*/ 1043938 w 1724065"/>
              <a:gd name="connsiteY412" fmla="*/ 1172945 h 2231790"/>
              <a:gd name="connsiteX413" fmla="*/ 1046478 w 1724065"/>
              <a:gd name="connsiteY413" fmla="*/ 1240193 h 2231790"/>
              <a:gd name="connsiteX414" fmla="*/ 1049018 w 1724065"/>
              <a:gd name="connsiteY414" fmla="*/ 1295104 h 2231790"/>
              <a:gd name="connsiteX415" fmla="*/ 1051558 w 1724065"/>
              <a:gd name="connsiteY415" fmla="*/ 1332283 h 2231790"/>
              <a:gd name="connsiteX416" fmla="*/ 1054098 w 1724065"/>
              <a:gd name="connsiteY416" fmla="*/ 1348106 h 2231790"/>
              <a:gd name="connsiteX417" fmla="*/ 1056638 w 1724065"/>
              <a:gd name="connsiteY417" fmla="*/ 1341079 h 2231790"/>
              <a:gd name="connsiteX418" fmla="*/ 1059178 w 1724065"/>
              <a:gd name="connsiteY418" fmla="*/ 1311979 h 2231790"/>
              <a:gd name="connsiteX419" fmla="*/ 1061718 w 1724065"/>
              <a:gd name="connsiteY419" fmla="*/ 1263767 h 2231790"/>
              <a:gd name="connsiteX420" fmla="*/ 1064258 w 1724065"/>
              <a:gd name="connsiteY420" fmla="*/ 1201287 h 2231790"/>
              <a:gd name="connsiteX421" fmla="*/ 1066798 w 1724065"/>
              <a:gd name="connsiteY421" fmla="*/ 1130770 h 2231790"/>
              <a:gd name="connsiteX422" fmla="*/ 1069338 w 1724065"/>
              <a:gd name="connsiteY422" fmla="*/ 1059209 h 2231790"/>
              <a:gd name="connsiteX423" fmla="*/ 1071878 w 1724065"/>
              <a:gd name="connsiteY423" fmla="*/ 993652 h 2231790"/>
              <a:gd name="connsiteX424" fmla="*/ 1074418 w 1724065"/>
              <a:gd name="connsiteY424" fmla="*/ 940504 h 2231790"/>
              <a:gd name="connsiteX425" fmla="*/ 1076958 w 1724065"/>
              <a:gd name="connsiteY425" fmla="*/ 904889 h 2231790"/>
              <a:gd name="connsiteX426" fmla="*/ 1079498 w 1724065"/>
              <a:gd name="connsiteY426" fmla="*/ 890155 h 2231790"/>
              <a:gd name="connsiteX427" fmla="*/ 1082038 w 1724065"/>
              <a:gd name="connsiteY427" fmla="*/ 897553 h 2231790"/>
              <a:gd name="connsiteX428" fmla="*/ 1084577 w 1724065"/>
              <a:gd name="connsiteY428" fmla="*/ 926130 h 2231790"/>
              <a:gd name="connsiteX429" fmla="*/ 1087117 w 1724065"/>
              <a:gd name="connsiteY429" fmla="*/ 972849 h 2231790"/>
              <a:gd name="connsiteX430" fmla="*/ 1089657 w 1724065"/>
              <a:gd name="connsiteY430" fmla="*/ 1032913 h 2231790"/>
              <a:gd name="connsiteX431" fmla="*/ 1092197 w 1724065"/>
              <a:gd name="connsiteY431" fmla="*/ 1100261 h 2231790"/>
              <a:gd name="connsiteX432" fmla="*/ 1094737 w 1724065"/>
              <a:gd name="connsiteY432" fmla="*/ 1168185 h 2231790"/>
              <a:gd name="connsiteX433" fmla="*/ 1097277 w 1724065"/>
              <a:gd name="connsiteY433" fmla="*/ 1230010 h 2231790"/>
              <a:gd name="connsiteX434" fmla="*/ 1099817 w 1724065"/>
              <a:gd name="connsiteY434" fmla="*/ 1279753 h 2231790"/>
              <a:gd name="connsiteX435" fmla="*/ 1102357 w 1724065"/>
              <a:gd name="connsiteY435" fmla="*/ 1312711 h 2231790"/>
              <a:gd name="connsiteX436" fmla="*/ 1104897 w 1724065"/>
              <a:gd name="connsiteY436" fmla="*/ 1325913 h 2231790"/>
              <a:gd name="connsiteX437" fmla="*/ 1107437 w 1724065"/>
              <a:gd name="connsiteY437" fmla="*/ 1318386 h 2231790"/>
              <a:gd name="connsiteX438" fmla="*/ 1109977 w 1724065"/>
              <a:gd name="connsiteY438" fmla="*/ 1291220 h 2231790"/>
              <a:gd name="connsiteX439" fmla="*/ 1112517 w 1724065"/>
              <a:gd name="connsiteY439" fmla="*/ 1247429 h 2231790"/>
              <a:gd name="connsiteX440" fmla="*/ 1115057 w 1724065"/>
              <a:gd name="connsiteY440" fmla="*/ 1191616 h 2231790"/>
              <a:gd name="connsiteX441" fmla="*/ 1117597 w 1724065"/>
              <a:gd name="connsiteY441" fmla="*/ 1129485 h 2231790"/>
              <a:gd name="connsiteX442" fmla="*/ 1120137 w 1724065"/>
              <a:gd name="connsiteY442" fmla="*/ 1067254 h 2231790"/>
              <a:gd name="connsiteX443" fmla="*/ 1122677 w 1724065"/>
              <a:gd name="connsiteY443" fmla="*/ 1011027 h 2231790"/>
              <a:gd name="connsiteX444" fmla="*/ 1125217 w 1724065"/>
              <a:gd name="connsiteY444" fmla="*/ 966186 h 2231790"/>
              <a:gd name="connsiteX445" fmla="*/ 1127757 w 1724065"/>
              <a:gd name="connsiteY445" fmla="*/ 936871 h 2231790"/>
              <a:gd name="connsiteX446" fmla="*/ 1130297 w 1724065"/>
              <a:gd name="connsiteY446" fmla="*/ 925596 h 2231790"/>
              <a:gd name="connsiteX447" fmla="*/ 1132837 w 1724065"/>
              <a:gd name="connsiteY447" fmla="*/ 933030 h 2231790"/>
              <a:gd name="connsiteX448" fmla="*/ 1135377 w 1724065"/>
              <a:gd name="connsiteY448" fmla="*/ 957978 h 2231790"/>
              <a:gd name="connsiteX449" fmla="*/ 1137917 w 1724065"/>
              <a:gd name="connsiteY449" fmla="*/ 997543 h 2231790"/>
              <a:gd name="connsiteX450" fmla="*/ 1140457 w 1724065"/>
              <a:gd name="connsiteY450" fmla="*/ 1047455 h 2231790"/>
              <a:gd name="connsiteX451" fmla="*/ 1142997 w 1724065"/>
              <a:gd name="connsiteY451" fmla="*/ 1102537 h 2231790"/>
              <a:gd name="connsiteX452" fmla="*/ 1145537 w 1724065"/>
              <a:gd name="connsiteY452" fmla="*/ 1157241 h 2231790"/>
              <a:gd name="connsiteX453" fmla="*/ 1148077 w 1724065"/>
              <a:gd name="connsiteY453" fmla="*/ 1206216 h 2231790"/>
              <a:gd name="connsiteX454" fmla="*/ 1150616 w 1724065"/>
              <a:gd name="connsiteY454" fmla="*/ 1244836 h 2231790"/>
              <a:gd name="connsiteX455" fmla="*/ 1153156 w 1724065"/>
              <a:gd name="connsiteY455" fmla="*/ 1269640 h 2231790"/>
              <a:gd name="connsiteX456" fmla="*/ 1155696 w 1724065"/>
              <a:gd name="connsiteY456" fmla="*/ 1278649 h 2231790"/>
              <a:gd name="connsiteX457" fmla="*/ 1158236 w 1724065"/>
              <a:gd name="connsiteY457" fmla="*/ 1271513 h 2231790"/>
              <a:gd name="connsiteX458" fmla="*/ 1160776 w 1724065"/>
              <a:gd name="connsiteY458" fmla="*/ 1249494 h 2231790"/>
              <a:gd name="connsiteX459" fmla="*/ 1163316 w 1724065"/>
              <a:gd name="connsiteY459" fmla="*/ 1215290 h 2231790"/>
              <a:gd name="connsiteX460" fmla="*/ 1165856 w 1724065"/>
              <a:gd name="connsiteY460" fmla="*/ 1172714 h 2231790"/>
              <a:gd name="connsiteX461" fmla="*/ 1168396 w 1724065"/>
              <a:gd name="connsiteY461" fmla="*/ 1126267 h 2231790"/>
              <a:gd name="connsiteX462" fmla="*/ 1170936 w 1724065"/>
              <a:gd name="connsiteY462" fmla="*/ 1080667 h 2231790"/>
              <a:gd name="connsiteX463" fmla="*/ 1173476 w 1724065"/>
              <a:gd name="connsiteY463" fmla="*/ 1040360 h 2231790"/>
              <a:gd name="connsiteX464" fmla="*/ 1176016 w 1724065"/>
              <a:gd name="connsiteY464" fmla="*/ 1009083 h 2231790"/>
              <a:gd name="connsiteX465" fmla="*/ 1178556 w 1724065"/>
              <a:gd name="connsiteY465" fmla="*/ 989516 h 2231790"/>
              <a:gd name="connsiteX466" fmla="*/ 1181096 w 1724065"/>
              <a:gd name="connsiteY466" fmla="*/ 983052 h 2231790"/>
              <a:gd name="connsiteX467" fmla="*/ 1183636 w 1724065"/>
              <a:gd name="connsiteY467" fmla="*/ 989709 h 2231790"/>
              <a:gd name="connsiteX468" fmla="*/ 1186176 w 1724065"/>
              <a:gd name="connsiteY468" fmla="*/ 1008192 h 2231790"/>
              <a:gd name="connsiteX469" fmla="*/ 1188716 w 1724065"/>
              <a:gd name="connsiteY469" fmla="*/ 1036079 h 2231790"/>
              <a:gd name="connsiteX470" fmla="*/ 1191256 w 1724065"/>
              <a:gd name="connsiteY470" fmla="*/ 1070123 h 2231790"/>
              <a:gd name="connsiteX471" fmla="*/ 1193796 w 1724065"/>
              <a:gd name="connsiteY471" fmla="*/ 1106622 h 2231790"/>
              <a:gd name="connsiteX472" fmla="*/ 1196336 w 1724065"/>
              <a:gd name="connsiteY472" fmla="*/ 1141825 h 2231790"/>
              <a:gd name="connsiteX473" fmla="*/ 1198876 w 1724065"/>
              <a:gd name="connsiteY473" fmla="*/ 1172314 h 2231790"/>
              <a:gd name="connsiteX474" fmla="*/ 1201416 w 1724065"/>
              <a:gd name="connsiteY474" fmla="*/ 1195347 h 2231790"/>
              <a:gd name="connsiteX475" fmla="*/ 1203956 w 1724065"/>
              <a:gd name="connsiteY475" fmla="*/ 1209101 h 2231790"/>
              <a:gd name="connsiteX476" fmla="*/ 1206496 w 1724065"/>
              <a:gd name="connsiteY476" fmla="*/ 1212810 h 2231790"/>
              <a:gd name="connsiteX477" fmla="*/ 1209036 w 1724065"/>
              <a:gd name="connsiteY477" fmla="*/ 1206790 h 2231790"/>
              <a:gd name="connsiteX478" fmla="*/ 1211576 w 1724065"/>
              <a:gd name="connsiteY478" fmla="*/ 1192335 h 2231790"/>
              <a:gd name="connsiteX479" fmla="*/ 1214116 w 1724065"/>
              <a:gd name="connsiteY479" fmla="*/ 1171524 h 2231790"/>
              <a:gd name="connsiteX480" fmla="*/ 1216655 w 1724065"/>
              <a:gd name="connsiteY480" fmla="*/ 1146951 h 2231790"/>
              <a:gd name="connsiteX481" fmla="*/ 1219195 w 1724065"/>
              <a:gd name="connsiteY481" fmla="*/ 1121413 h 2231790"/>
              <a:gd name="connsiteX482" fmla="*/ 1221735 w 1724065"/>
              <a:gd name="connsiteY482" fmla="*/ 1097595 h 2231790"/>
              <a:gd name="connsiteX483" fmla="*/ 1224275 w 1724065"/>
              <a:gd name="connsiteY483" fmla="*/ 1077788 h 2231790"/>
              <a:gd name="connsiteX484" fmla="*/ 1226815 w 1724065"/>
              <a:gd name="connsiteY484" fmla="*/ 1063663 h 2231790"/>
              <a:gd name="connsiteX485" fmla="*/ 1229355 w 1724065"/>
              <a:gd name="connsiteY485" fmla="*/ 1056136 h 2231790"/>
              <a:gd name="connsiteX486" fmla="*/ 1231895 w 1724065"/>
              <a:gd name="connsiteY486" fmla="*/ 1055317 h 2231790"/>
              <a:gd name="connsiteX487" fmla="*/ 1234435 w 1724065"/>
              <a:gd name="connsiteY487" fmla="*/ 1060568 h 2231790"/>
              <a:gd name="connsiteX488" fmla="*/ 1236975 w 1724065"/>
              <a:gd name="connsiteY488" fmla="*/ 1070626 h 2231790"/>
              <a:gd name="connsiteX489" fmla="*/ 1239515 w 1724065"/>
              <a:gd name="connsiteY489" fmla="*/ 1083810 h 2231790"/>
              <a:gd name="connsiteX490" fmla="*/ 1242055 w 1724065"/>
              <a:gd name="connsiteY490" fmla="*/ 1098249 h 2231790"/>
              <a:gd name="connsiteX491" fmla="*/ 1244595 w 1724065"/>
              <a:gd name="connsiteY491" fmla="*/ 1112125 h 2231790"/>
              <a:gd name="connsiteX492" fmla="*/ 1247135 w 1724065"/>
              <a:gd name="connsiteY492" fmla="*/ 1123895 h 2231790"/>
              <a:gd name="connsiteX493" fmla="*/ 1249675 w 1724065"/>
              <a:gd name="connsiteY493" fmla="*/ 1132457 h 2231790"/>
              <a:gd name="connsiteX494" fmla="*/ 1252215 w 1724065"/>
              <a:gd name="connsiteY494" fmla="*/ 1137258 h 2231790"/>
              <a:gd name="connsiteX495" fmla="*/ 1254755 w 1724065"/>
              <a:gd name="connsiteY495" fmla="*/ 1138319 h 2231790"/>
              <a:gd name="connsiteX496" fmla="*/ 1257295 w 1724065"/>
              <a:gd name="connsiteY496" fmla="*/ 1136186 h 2231790"/>
              <a:gd name="connsiteX497" fmla="*/ 1259835 w 1724065"/>
              <a:gd name="connsiteY497" fmla="*/ 1131812 h 2231790"/>
              <a:gd name="connsiteX498" fmla="*/ 1262375 w 1724065"/>
              <a:gd name="connsiteY498" fmla="*/ 1126392 h 2231790"/>
              <a:gd name="connsiteX499" fmla="*/ 1264915 w 1724065"/>
              <a:gd name="connsiteY499" fmla="*/ 1121170 h 2231790"/>
              <a:gd name="connsiteX500" fmla="*/ 1267455 w 1724065"/>
              <a:gd name="connsiteY500" fmla="*/ 1117243 h 2231790"/>
              <a:gd name="connsiteX501" fmla="*/ 1724065 w 1724065"/>
              <a:gd name="connsiteY501" fmla="*/ 1114382 h 2231790"/>
              <a:gd name="connsiteX0" fmla="*/ 0 w 2070428"/>
              <a:gd name="connsiteY0" fmla="*/ 1115321 h 2231790"/>
              <a:gd name="connsiteX1" fmla="*/ 0 w 2070428"/>
              <a:gd name="connsiteY1" fmla="*/ 1115321 h 2231790"/>
              <a:gd name="connsiteX2" fmla="*/ 2539 w 2070428"/>
              <a:gd name="connsiteY2" fmla="*/ 1119016 h 2231790"/>
              <a:gd name="connsiteX3" fmla="*/ 5080 w 2070428"/>
              <a:gd name="connsiteY3" fmla="*/ 1129377 h 2231790"/>
              <a:gd name="connsiteX4" fmla="*/ 7619 w 2070428"/>
              <a:gd name="connsiteY4" fmla="*/ 1144341 h 2231790"/>
              <a:gd name="connsiteX5" fmla="*/ 10160 w 2070428"/>
              <a:gd name="connsiteY5" fmla="*/ 1160808 h 2231790"/>
              <a:gd name="connsiteX6" fmla="*/ 12700 w 2070428"/>
              <a:gd name="connsiteY6" fmla="*/ 1175108 h 2231790"/>
              <a:gd name="connsiteX7" fmla="*/ 15239 w 2070428"/>
              <a:gd name="connsiteY7" fmla="*/ 1183560 h 2231790"/>
              <a:gd name="connsiteX8" fmla="*/ 17780 w 2070428"/>
              <a:gd name="connsiteY8" fmla="*/ 1183060 h 2231790"/>
              <a:gd name="connsiteX9" fmla="*/ 20319 w 2070428"/>
              <a:gd name="connsiteY9" fmla="*/ 1171603 h 2231790"/>
              <a:gd name="connsiteX10" fmla="*/ 22860 w 2070428"/>
              <a:gd name="connsiteY10" fmla="*/ 1148686 h 2231790"/>
              <a:gd name="connsiteX11" fmla="*/ 25400 w 2070428"/>
              <a:gd name="connsiteY11" fmla="*/ 1115511 h 2231790"/>
              <a:gd name="connsiteX12" fmla="*/ 27939 w 2070428"/>
              <a:gd name="connsiteY12" fmla="*/ 1074970 h 2231790"/>
              <a:gd name="connsiteX13" fmla="*/ 30480 w 2070428"/>
              <a:gd name="connsiteY13" fmla="*/ 1031398 h 2231790"/>
              <a:gd name="connsiteX14" fmla="*/ 33019 w 2070428"/>
              <a:gd name="connsiteY14" fmla="*/ 990106 h 2231790"/>
              <a:gd name="connsiteX15" fmla="*/ 35560 w 2070428"/>
              <a:gd name="connsiteY15" fmla="*/ 956760 h 2231790"/>
              <a:gd name="connsiteX16" fmla="*/ 38100 w 2070428"/>
              <a:gd name="connsiteY16" fmla="*/ 936665 h 2231790"/>
              <a:gd name="connsiteX17" fmla="*/ 40639 w 2070428"/>
              <a:gd name="connsiteY17" fmla="*/ 934043 h 2231790"/>
              <a:gd name="connsiteX18" fmla="*/ 43180 w 2070428"/>
              <a:gd name="connsiteY18" fmla="*/ 951399 h 2231790"/>
              <a:gd name="connsiteX19" fmla="*/ 45719 w 2070428"/>
              <a:gd name="connsiteY19" fmla="*/ 989057 h 2231790"/>
              <a:gd name="connsiteX20" fmla="*/ 48260 w 2070428"/>
              <a:gd name="connsiteY20" fmla="*/ 1044929 h 2231790"/>
              <a:gd name="connsiteX21" fmla="*/ 50800 w 2070428"/>
              <a:gd name="connsiteY21" fmla="*/ 1114565 h 2231790"/>
              <a:gd name="connsiteX22" fmla="*/ 53339 w 2070428"/>
              <a:gd name="connsiteY22" fmla="*/ 1191490 h 2231790"/>
              <a:gd name="connsiteX23" fmla="*/ 55880 w 2070428"/>
              <a:gd name="connsiteY23" fmla="*/ 1267811 h 2231790"/>
              <a:gd name="connsiteX24" fmla="*/ 58419 w 2070428"/>
              <a:gd name="connsiteY24" fmla="*/ 1335027 h 2231790"/>
              <a:gd name="connsiteX25" fmla="*/ 60960 w 2070428"/>
              <a:gd name="connsiteY25" fmla="*/ 1384963 h 2231790"/>
              <a:gd name="connsiteX26" fmla="*/ 63500 w 2070428"/>
              <a:gd name="connsiteY26" fmla="*/ 1410734 h 2231790"/>
              <a:gd name="connsiteX27" fmla="*/ 66039 w 2070428"/>
              <a:gd name="connsiteY27" fmla="*/ 1407611 h 2231790"/>
              <a:gd name="connsiteX28" fmla="*/ 68580 w 2070428"/>
              <a:gd name="connsiteY28" fmla="*/ 1373708 h 2231790"/>
              <a:gd name="connsiteX29" fmla="*/ 71119 w 2070428"/>
              <a:gd name="connsiteY29" fmla="*/ 1310376 h 2231790"/>
              <a:gd name="connsiteX30" fmla="*/ 73659 w 2070428"/>
              <a:gd name="connsiteY30" fmla="*/ 1222262 h 2231790"/>
              <a:gd name="connsiteX31" fmla="*/ 76200 w 2070428"/>
              <a:gd name="connsiteY31" fmla="*/ 1117006 h 2231790"/>
              <a:gd name="connsiteX32" fmla="*/ 78739 w 2070428"/>
              <a:gd name="connsiteY32" fmla="*/ 1004584 h 2231790"/>
              <a:gd name="connsiteX33" fmla="*/ 81280 w 2070428"/>
              <a:gd name="connsiteY33" fmla="*/ 896360 h 2231790"/>
              <a:gd name="connsiteX34" fmla="*/ 83819 w 2070428"/>
              <a:gd name="connsiteY34" fmla="*/ 803931 h 2231790"/>
              <a:gd name="connsiteX35" fmla="*/ 86359 w 2070428"/>
              <a:gd name="connsiteY35" fmla="*/ 737889 h 2231790"/>
              <a:gd name="connsiteX36" fmla="*/ 88900 w 2070428"/>
              <a:gd name="connsiteY36" fmla="*/ 706633 h 2231790"/>
              <a:gd name="connsiteX37" fmla="*/ 91439 w 2070428"/>
              <a:gd name="connsiteY37" fmla="*/ 715350 h 2231790"/>
              <a:gd name="connsiteX38" fmla="*/ 93979 w 2070428"/>
              <a:gd name="connsiteY38" fmla="*/ 765297 h 2231790"/>
              <a:gd name="connsiteX39" fmla="*/ 96519 w 2070428"/>
              <a:gd name="connsiteY39" fmla="*/ 853478 h 2231790"/>
              <a:gd name="connsiteX40" fmla="*/ 99059 w 2070428"/>
              <a:gd name="connsiteY40" fmla="*/ 972745 h 2231790"/>
              <a:gd name="connsiteX41" fmla="*/ 101600 w 2070428"/>
              <a:gd name="connsiteY41" fmla="*/ 1112365 h 2231790"/>
              <a:gd name="connsiteX42" fmla="*/ 104139 w 2070428"/>
              <a:gd name="connsiteY42" fmla="*/ 1258978 h 2231790"/>
              <a:gd name="connsiteX43" fmla="*/ 106679 w 2070428"/>
              <a:gd name="connsiteY43" fmla="*/ 1397883 h 2231790"/>
              <a:gd name="connsiteX44" fmla="*/ 109219 w 2070428"/>
              <a:gd name="connsiteY44" fmla="*/ 1514520 h 2231790"/>
              <a:gd name="connsiteX45" fmla="*/ 111759 w 2070428"/>
              <a:gd name="connsiteY45" fmla="*/ 1595990 h 2231790"/>
              <a:gd name="connsiteX46" fmla="*/ 114300 w 2070428"/>
              <a:gd name="connsiteY46" fmla="*/ 1632475 h 2231790"/>
              <a:gd name="connsiteX47" fmla="*/ 116839 w 2070428"/>
              <a:gd name="connsiteY47" fmla="*/ 1618377 h 2231790"/>
              <a:gd name="connsiteX48" fmla="*/ 119379 w 2070428"/>
              <a:gd name="connsiteY48" fmla="*/ 1553071 h 2231790"/>
              <a:gd name="connsiteX49" fmla="*/ 121919 w 2070428"/>
              <a:gd name="connsiteY49" fmla="*/ 1441157 h 2231790"/>
              <a:gd name="connsiteX50" fmla="*/ 124459 w 2070428"/>
              <a:gd name="connsiteY50" fmla="*/ 1292186 h 2231790"/>
              <a:gd name="connsiteX51" fmla="*/ 126999 w 2070428"/>
              <a:gd name="connsiteY51" fmla="*/ 1119857 h 2231790"/>
              <a:gd name="connsiteX52" fmla="*/ 129539 w 2070428"/>
              <a:gd name="connsiteY52" fmla="*/ 940755 h 2231790"/>
              <a:gd name="connsiteX53" fmla="*/ 132079 w 2070428"/>
              <a:gd name="connsiteY53" fmla="*/ 772747 h 2231790"/>
              <a:gd name="connsiteX54" fmla="*/ 134619 w 2070428"/>
              <a:gd name="connsiteY54" fmla="*/ 633193 h 2231790"/>
              <a:gd name="connsiteX55" fmla="*/ 137159 w 2070428"/>
              <a:gd name="connsiteY55" fmla="*/ 537151 h 2231790"/>
              <a:gd name="connsiteX56" fmla="*/ 139699 w 2070428"/>
              <a:gd name="connsiteY56" fmla="*/ 495758 h 2231790"/>
              <a:gd name="connsiteX57" fmla="*/ 142239 w 2070428"/>
              <a:gd name="connsiteY57" fmla="*/ 514966 h 2231790"/>
              <a:gd name="connsiteX58" fmla="*/ 144779 w 2070428"/>
              <a:gd name="connsiteY58" fmla="*/ 594772 h 2231790"/>
              <a:gd name="connsiteX59" fmla="*/ 147319 w 2070428"/>
              <a:gd name="connsiteY59" fmla="*/ 729036 h 2231790"/>
              <a:gd name="connsiteX60" fmla="*/ 149859 w 2070428"/>
              <a:gd name="connsiteY60" fmla="*/ 905921 h 2231790"/>
              <a:gd name="connsiteX61" fmla="*/ 152399 w 2070428"/>
              <a:gd name="connsiteY61" fmla="*/ 1108929 h 2231790"/>
              <a:gd name="connsiteX62" fmla="*/ 154939 w 2070428"/>
              <a:gd name="connsiteY62" fmla="*/ 1318445 h 2231790"/>
              <a:gd name="connsiteX63" fmla="*/ 157479 w 2070428"/>
              <a:gd name="connsiteY63" fmla="*/ 1513643 h 2231790"/>
              <a:gd name="connsiteX64" fmla="*/ 160019 w 2070428"/>
              <a:gd name="connsiteY64" fmla="*/ 1674559 h 2231790"/>
              <a:gd name="connsiteX65" fmla="*/ 162559 w 2070428"/>
              <a:gd name="connsiteY65" fmla="*/ 1784144 h 2231790"/>
              <a:gd name="connsiteX66" fmla="*/ 165099 w 2070428"/>
              <a:gd name="connsiteY66" fmla="*/ 1830065 h 2231790"/>
              <a:gd name="connsiteX67" fmla="*/ 167639 w 2070428"/>
              <a:gd name="connsiteY67" fmla="*/ 1806072 h 2231790"/>
              <a:gd name="connsiteX68" fmla="*/ 170179 w 2070428"/>
              <a:gd name="connsiteY68" fmla="*/ 1712785 h 2231790"/>
              <a:gd name="connsiteX69" fmla="*/ 172719 w 2070428"/>
              <a:gd name="connsiteY69" fmla="*/ 1557804 h 2231790"/>
              <a:gd name="connsiteX70" fmla="*/ 175259 w 2070428"/>
              <a:gd name="connsiteY70" fmla="*/ 1355108 h 2231790"/>
              <a:gd name="connsiteX71" fmla="*/ 177799 w 2070428"/>
              <a:gd name="connsiteY71" fmla="*/ 1123796 h 2231790"/>
              <a:gd name="connsiteX72" fmla="*/ 180339 w 2070428"/>
              <a:gd name="connsiteY72" fmla="*/ 886284 h 2231790"/>
              <a:gd name="connsiteX73" fmla="*/ 182879 w 2070428"/>
              <a:gd name="connsiteY73" fmla="*/ 666119 h 2231790"/>
              <a:gd name="connsiteX74" fmla="*/ 185419 w 2070428"/>
              <a:gd name="connsiteY74" fmla="*/ 485638 h 2231790"/>
              <a:gd name="connsiteX75" fmla="*/ 187959 w 2070428"/>
              <a:gd name="connsiteY75" fmla="*/ 363693 h 2231790"/>
              <a:gd name="connsiteX76" fmla="*/ 190499 w 2070428"/>
              <a:gd name="connsiteY76" fmla="*/ 313682 h 2231790"/>
              <a:gd name="connsiteX77" fmla="*/ 193039 w 2070428"/>
              <a:gd name="connsiteY77" fmla="*/ 342089 h 2231790"/>
              <a:gd name="connsiteX78" fmla="*/ 195579 w 2070428"/>
              <a:gd name="connsiteY78" fmla="*/ 447692 h 2231790"/>
              <a:gd name="connsiteX79" fmla="*/ 198119 w 2070428"/>
              <a:gd name="connsiteY79" fmla="*/ 621530 h 2231790"/>
              <a:gd name="connsiteX80" fmla="*/ 200659 w 2070428"/>
              <a:gd name="connsiteY80" fmla="*/ 847652 h 2231790"/>
              <a:gd name="connsiteX81" fmla="*/ 203199 w 2070428"/>
              <a:gd name="connsiteY81" fmla="*/ 1104582 h 2231790"/>
              <a:gd name="connsiteX82" fmla="*/ 205739 w 2070428"/>
              <a:gd name="connsiteY82" fmla="*/ 1367364 h 2231790"/>
              <a:gd name="connsiteX83" fmla="*/ 208279 w 2070428"/>
              <a:gd name="connsiteY83" fmla="*/ 1609999 h 2231790"/>
              <a:gd name="connsiteX84" fmla="*/ 210819 w 2070428"/>
              <a:gd name="connsiteY84" fmla="*/ 1808029 h 2231790"/>
              <a:gd name="connsiteX85" fmla="*/ 213359 w 2070428"/>
              <a:gd name="connsiteY85" fmla="*/ 1941009 h 2231790"/>
              <a:gd name="connsiteX86" fmla="*/ 215899 w 2070428"/>
              <a:gd name="connsiteY86" fmla="*/ 1994622 h 2231790"/>
              <a:gd name="connsiteX87" fmla="*/ 218439 w 2070428"/>
              <a:gd name="connsiteY87" fmla="*/ 1962214 h 2231790"/>
              <a:gd name="connsiteX88" fmla="*/ 220979 w 2070428"/>
              <a:gd name="connsiteY88" fmla="*/ 1845584 h 2231790"/>
              <a:gd name="connsiteX89" fmla="*/ 223519 w 2070428"/>
              <a:gd name="connsiteY89" fmla="*/ 1654943 h 2231790"/>
              <a:gd name="connsiteX90" fmla="*/ 226059 w 2070428"/>
              <a:gd name="connsiteY90" fmla="*/ 1408025 h 2231790"/>
              <a:gd name="connsiteX91" fmla="*/ 228600 w 2070428"/>
              <a:gd name="connsiteY91" fmla="*/ 1128434 h 2231790"/>
              <a:gd name="connsiteX92" fmla="*/ 231139 w 2070428"/>
              <a:gd name="connsiteY92" fmla="*/ 843379 h 2231790"/>
              <a:gd name="connsiteX93" fmla="*/ 233679 w 2070428"/>
              <a:gd name="connsiteY93" fmla="*/ 581014 h 2231790"/>
              <a:gd name="connsiteX94" fmla="*/ 236219 w 2070428"/>
              <a:gd name="connsiteY94" fmla="*/ 367644 h 2231790"/>
              <a:gd name="connsiteX95" fmla="*/ 238760 w 2070428"/>
              <a:gd name="connsiteY95" fmla="*/ 225078 h 2231790"/>
              <a:gd name="connsiteX96" fmla="*/ 241300 w 2070428"/>
              <a:gd name="connsiteY96" fmla="*/ 168398 h 2231790"/>
              <a:gd name="connsiteX97" fmla="*/ 243839 w 2070428"/>
              <a:gd name="connsiteY97" fmla="*/ 204361 h 2231790"/>
              <a:gd name="connsiteX98" fmla="*/ 246380 w 2070428"/>
              <a:gd name="connsiteY98" fmla="*/ 330619 h 2231790"/>
              <a:gd name="connsiteX99" fmla="*/ 248920 w 2070428"/>
              <a:gd name="connsiteY99" fmla="*/ 535836 h 2231790"/>
              <a:gd name="connsiteX100" fmla="*/ 251460 w 2070428"/>
              <a:gd name="connsiteY100" fmla="*/ 800706 h 2231790"/>
              <a:gd name="connsiteX101" fmla="*/ 254000 w 2070428"/>
              <a:gd name="connsiteY101" fmla="*/ 1099769 h 2231790"/>
              <a:gd name="connsiteX102" fmla="*/ 256540 w 2070428"/>
              <a:gd name="connsiteY102" fmla="*/ 1403872 h 2231790"/>
              <a:gd name="connsiteX103" fmla="*/ 259080 w 2070428"/>
              <a:gd name="connsiteY103" fmla="*/ 1683026 h 2231790"/>
              <a:gd name="connsiteX104" fmla="*/ 261620 w 2070428"/>
              <a:gd name="connsiteY104" fmla="*/ 1909372 h 2231790"/>
              <a:gd name="connsiteX105" fmla="*/ 264160 w 2070428"/>
              <a:gd name="connsiteY105" fmla="*/ 2059974 h 2231790"/>
              <a:gd name="connsiteX106" fmla="*/ 266700 w 2070428"/>
              <a:gd name="connsiteY106" fmla="*/ 2119153 h 2231790"/>
              <a:gd name="connsiteX107" fmla="*/ 269240 w 2070428"/>
              <a:gd name="connsiteY107" fmla="*/ 2080114 h 2231790"/>
              <a:gd name="connsiteX108" fmla="*/ 271780 w 2070428"/>
              <a:gd name="connsiteY108" fmla="*/ 1945716 h 2231790"/>
              <a:gd name="connsiteX109" fmla="*/ 274320 w 2070428"/>
              <a:gd name="connsiteY109" fmla="*/ 1728283 h 2231790"/>
              <a:gd name="connsiteX110" fmla="*/ 276860 w 2070428"/>
              <a:gd name="connsiteY110" fmla="*/ 1448476 h 2231790"/>
              <a:gd name="connsiteX111" fmla="*/ 279400 w 2070428"/>
              <a:gd name="connsiteY111" fmla="*/ 1133315 h 2231790"/>
              <a:gd name="connsiteX112" fmla="*/ 281940 w 2070428"/>
              <a:gd name="connsiteY112" fmla="*/ 813569 h 2231790"/>
              <a:gd name="connsiteX113" fmla="*/ 284480 w 2070428"/>
              <a:gd name="connsiteY113" fmla="*/ 520728 h 2231790"/>
              <a:gd name="connsiteX114" fmla="*/ 287020 w 2070428"/>
              <a:gd name="connsiteY114" fmla="*/ 283896 h 2231790"/>
              <a:gd name="connsiteX115" fmla="*/ 289560 w 2070428"/>
              <a:gd name="connsiteY115" fmla="*/ 126883 h 2231790"/>
              <a:gd name="connsiteX116" fmla="*/ 292100 w 2070428"/>
              <a:gd name="connsiteY116" fmla="*/ 65803 h 2231790"/>
              <a:gd name="connsiteX117" fmla="*/ 294640 w 2070428"/>
              <a:gd name="connsiteY117" fmla="*/ 107420 h 2231790"/>
              <a:gd name="connsiteX118" fmla="*/ 297180 w 2070428"/>
              <a:gd name="connsiteY118" fmla="*/ 248403 h 2231790"/>
              <a:gd name="connsiteX119" fmla="*/ 299720 w 2070428"/>
              <a:gd name="connsiteY119" fmla="*/ 475585 h 2231790"/>
              <a:gd name="connsiteX120" fmla="*/ 302260 w 2070428"/>
              <a:gd name="connsiteY120" fmla="*/ 767191 h 2231790"/>
              <a:gd name="connsiteX121" fmla="*/ 304800 w 2070428"/>
              <a:gd name="connsiteY121" fmla="*/ 1094938 h 2231790"/>
              <a:gd name="connsiteX122" fmla="*/ 307340 w 2070428"/>
              <a:gd name="connsiteY122" fmla="*/ 1426790 h 2231790"/>
              <a:gd name="connsiteX123" fmla="*/ 309880 w 2070428"/>
              <a:gd name="connsiteY123" fmla="*/ 1730100 h 2231790"/>
              <a:gd name="connsiteX124" fmla="*/ 312420 w 2070428"/>
              <a:gd name="connsiteY124" fmla="*/ 1974839 h 2231790"/>
              <a:gd name="connsiteX125" fmla="*/ 314960 w 2070428"/>
              <a:gd name="connsiteY125" fmla="*/ 2136579 h 2231790"/>
              <a:gd name="connsiteX126" fmla="*/ 317500 w 2070428"/>
              <a:gd name="connsiteY126" fmla="*/ 2198941 h 2231790"/>
              <a:gd name="connsiteX127" fmla="*/ 320040 w 2070428"/>
              <a:gd name="connsiteY127" fmla="*/ 2155259 h 2231790"/>
              <a:gd name="connsiteX128" fmla="*/ 322580 w 2070428"/>
              <a:gd name="connsiteY128" fmla="*/ 2009290 h 2231790"/>
              <a:gd name="connsiteX129" fmla="*/ 325120 w 2070428"/>
              <a:gd name="connsiteY129" fmla="*/ 1774893 h 2231790"/>
              <a:gd name="connsiteX130" fmla="*/ 327660 w 2070428"/>
              <a:gd name="connsiteY130" fmla="*/ 1474712 h 2231790"/>
              <a:gd name="connsiteX131" fmla="*/ 330200 w 2070428"/>
              <a:gd name="connsiteY131" fmla="*/ 1137975 h 2231790"/>
              <a:gd name="connsiteX132" fmla="*/ 332740 w 2070428"/>
              <a:gd name="connsiteY132" fmla="*/ 797639 h 2231790"/>
              <a:gd name="connsiteX133" fmla="*/ 335280 w 2070428"/>
              <a:gd name="connsiteY133" fmla="*/ 487149 h 2231790"/>
              <a:gd name="connsiteX134" fmla="*/ 337820 w 2070428"/>
              <a:gd name="connsiteY134" fmla="*/ 237137 h 2231790"/>
              <a:gd name="connsiteX135" fmla="*/ 340360 w 2070428"/>
              <a:gd name="connsiteY135" fmla="*/ 72388 h 2231790"/>
              <a:gd name="connsiteX136" fmla="*/ 342900 w 2070428"/>
              <a:gd name="connsiteY136" fmla="*/ 9374 h 2231790"/>
              <a:gd name="connsiteX137" fmla="*/ 345440 w 2070428"/>
              <a:gd name="connsiteY137" fmla="*/ 54600 h 2231790"/>
              <a:gd name="connsiteX138" fmla="*/ 347980 w 2070428"/>
              <a:gd name="connsiteY138" fmla="*/ 203934 h 2231790"/>
              <a:gd name="connsiteX139" fmla="*/ 350520 w 2070428"/>
              <a:gd name="connsiteY139" fmla="*/ 442979 h 2231790"/>
              <a:gd name="connsiteX140" fmla="*/ 353060 w 2070428"/>
              <a:gd name="connsiteY140" fmla="*/ 748476 h 2231790"/>
              <a:gd name="connsiteX141" fmla="*/ 355600 w 2070428"/>
              <a:gd name="connsiteY141" fmla="*/ 1090567 h 2231790"/>
              <a:gd name="connsiteX142" fmla="*/ 358140 w 2070428"/>
              <a:gd name="connsiteY142" fmla="*/ 1435733 h 2231790"/>
              <a:gd name="connsiteX143" fmla="*/ 360680 w 2070428"/>
              <a:gd name="connsiteY143" fmla="*/ 1750090 h 2231790"/>
              <a:gd name="connsiteX144" fmla="*/ 363220 w 2070428"/>
              <a:gd name="connsiteY144" fmla="*/ 2002725 h 2231790"/>
              <a:gd name="connsiteX145" fmla="*/ 365760 w 2070428"/>
              <a:gd name="connsiteY145" fmla="*/ 2168757 h 2231790"/>
              <a:gd name="connsiteX146" fmla="*/ 368300 w 2070428"/>
              <a:gd name="connsiteY146" fmla="*/ 2231789 h 2231790"/>
              <a:gd name="connsiteX147" fmla="*/ 370840 w 2070428"/>
              <a:gd name="connsiteY147" fmla="*/ 2185538 h 2231790"/>
              <a:gd name="connsiteX148" fmla="*/ 373380 w 2070428"/>
              <a:gd name="connsiteY148" fmla="*/ 2034461 h 2231790"/>
              <a:gd name="connsiteX149" fmla="*/ 375920 w 2070428"/>
              <a:gd name="connsiteY149" fmla="*/ 1793330 h 2231790"/>
              <a:gd name="connsiteX150" fmla="*/ 378460 w 2070428"/>
              <a:gd name="connsiteY150" fmla="*/ 1485770 h 2231790"/>
              <a:gd name="connsiteX151" fmla="*/ 381000 w 2070428"/>
              <a:gd name="connsiteY151" fmla="*/ 1141945 h 2231790"/>
              <a:gd name="connsiteX152" fmla="*/ 383540 w 2070428"/>
              <a:gd name="connsiteY152" fmla="*/ 795583 h 2231790"/>
              <a:gd name="connsiteX153" fmla="*/ 386080 w 2070428"/>
              <a:gd name="connsiteY153" fmla="*/ 480654 h 2231790"/>
              <a:gd name="connsiteX154" fmla="*/ 388620 w 2070428"/>
              <a:gd name="connsiteY154" fmla="*/ 228025 h 2231790"/>
              <a:gd name="connsiteX155" fmla="*/ 391160 w 2070428"/>
              <a:gd name="connsiteY155" fmla="*/ 62421 h 2231790"/>
              <a:gd name="connsiteX156" fmla="*/ 393700 w 2070428"/>
              <a:gd name="connsiteY156" fmla="*/ 0 h 2231790"/>
              <a:gd name="connsiteX157" fmla="*/ 396240 w 2070428"/>
              <a:gd name="connsiteY157" fmla="*/ 46764 h 2231790"/>
              <a:gd name="connsiteX158" fmla="*/ 398780 w 2070428"/>
              <a:gd name="connsiteY158" fmla="*/ 197984 h 2231790"/>
              <a:gd name="connsiteX159" fmla="*/ 401320 w 2070428"/>
              <a:gd name="connsiteY159" fmla="*/ 438678 h 2231790"/>
              <a:gd name="connsiteX160" fmla="*/ 403860 w 2070428"/>
              <a:gd name="connsiteY160" fmla="*/ 745103 h 2231790"/>
              <a:gd name="connsiteX161" fmla="*/ 406400 w 2070428"/>
              <a:gd name="connsiteY161" fmla="*/ 1087104 h 2231790"/>
              <a:gd name="connsiteX162" fmla="*/ 408940 w 2070428"/>
              <a:gd name="connsiteY162" fmla="*/ 1431095 h 2231790"/>
              <a:gd name="connsiteX163" fmla="*/ 411480 w 2070428"/>
              <a:gd name="connsiteY163" fmla="*/ 1743370 h 2231790"/>
              <a:gd name="connsiteX164" fmla="*/ 414020 w 2070428"/>
              <a:gd name="connsiteY164" fmla="*/ 1993419 h 2231790"/>
              <a:gd name="connsiteX165" fmla="*/ 416560 w 2070428"/>
              <a:gd name="connsiteY165" fmla="*/ 2156922 h 2231790"/>
              <a:gd name="connsiteX166" fmla="*/ 419100 w 2070428"/>
              <a:gd name="connsiteY166" fmla="*/ 2218119 h 2231790"/>
              <a:gd name="connsiteX167" fmla="*/ 421640 w 2070428"/>
              <a:gd name="connsiteY167" fmla="*/ 2171341 h 2231790"/>
              <a:gd name="connsiteX168" fmla="*/ 424180 w 2070428"/>
              <a:gd name="connsiteY168" fmla="*/ 2021532 h 2231790"/>
              <a:gd name="connsiteX169" fmla="*/ 426720 w 2070428"/>
              <a:gd name="connsiteY169" fmla="*/ 1783726 h 2231790"/>
              <a:gd name="connsiteX170" fmla="*/ 429260 w 2070428"/>
              <a:gd name="connsiteY170" fmla="*/ 1481539 h 2231790"/>
              <a:gd name="connsiteX171" fmla="*/ 431800 w 2070428"/>
              <a:gd name="connsiteY171" fmla="*/ 1144807 h 2231790"/>
              <a:gd name="connsiteX172" fmla="*/ 434340 w 2070428"/>
              <a:gd name="connsiteY172" fmla="*/ 806635 h 2231790"/>
              <a:gd name="connsiteX173" fmla="*/ 436880 w 2070428"/>
              <a:gd name="connsiteY173" fmla="*/ 500130 h 2231790"/>
              <a:gd name="connsiteX174" fmla="*/ 439420 w 2070428"/>
              <a:gd name="connsiteY174" fmla="*/ 255142 h 2231790"/>
              <a:gd name="connsiteX175" fmla="*/ 441960 w 2070428"/>
              <a:gd name="connsiteY175" fmla="*/ 95351 h 2231790"/>
              <a:gd name="connsiteX176" fmla="*/ 444500 w 2070428"/>
              <a:gd name="connsiteY176" fmla="*/ 35968 h 2231790"/>
              <a:gd name="connsiteX177" fmla="*/ 447040 w 2070428"/>
              <a:gd name="connsiteY177" fmla="*/ 82282 h 2231790"/>
              <a:gd name="connsiteX178" fmla="*/ 449580 w 2070428"/>
              <a:gd name="connsiteY178" fmla="*/ 229191 h 2231790"/>
              <a:gd name="connsiteX179" fmla="*/ 452120 w 2070428"/>
              <a:gd name="connsiteY179" fmla="*/ 461762 h 2231790"/>
              <a:gd name="connsiteX180" fmla="*/ 454660 w 2070428"/>
              <a:gd name="connsiteY180" fmla="*/ 756749 h 2231790"/>
              <a:gd name="connsiteX181" fmla="*/ 457200 w 2070428"/>
              <a:gd name="connsiteY181" fmla="*/ 1084926 h 2231790"/>
              <a:gd name="connsiteX182" fmla="*/ 459740 w 2070428"/>
              <a:gd name="connsiteY182" fmla="*/ 1413993 h 2231790"/>
              <a:gd name="connsiteX183" fmla="*/ 462280 w 2070428"/>
              <a:gd name="connsiteY183" fmla="*/ 1711766 h 2231790"/>
              <a:gd name="connsiteX184" fmla="*/ 464820 w 2070428"/>
              <a:gd name="connsiteY184" fmla="*/ 1949337 h 2231790"/>
              <a:gd name="connsiteX185" fmla="*/ 467360 w 2070428"/>
              <a:gd name="connsiteY185" fmla="*/ 2103890 h 2231790"/>
              <a:gd name="connsiteX186" fmla="*/ 469900 w 2070428"/>
              <a:gd name="connsiteY186" fmla="*/ 2160901 h 2231790"/>
              <a:gd name="connsiteX187" fmla="*/ 472440 w 2070428"/>
              <a:gd name="connsiteY187" fmla="*/ 2115504 h 2231790"/>
              <a:gd name="connsiteX188" fmla="*/ 474980 w 2070428"/>
              <a:gd name="connsiteY188" fmla="*/ 1972899 h 2231790"/>
              <a:gd name="connsiteX189" fmla="*/ 477520 w 2070428"/>
              <a:gd name="connsiteY189" fmla="*/ 1747771 h 2231790"/>
              <a:gd name="connsiteX190" fmla="*/ 480061 w 2070428"/>
              <a:gd name="connsiteY190" fmla="*/ 1462771 h 2231790"/>
              <a:gd name="connsiteX191" fmla="*/ 482600 w 2070428"/>
              <a:gd name="connsiteY191" fmla="*/ 1146232 h 2231790"/>
              <a:gd name="connsiteX192" fmla="*/ 485140 w 2070428"/>
              <a:gd name="connsiteY192" fmla="*/ 829345 h 2231790"/>
              <a:gd name="connsiteX193" fmla="*/ 487680 w 2070428"/>
              <a:gd name="connsiteY193" fmla="*/ 543074 h 2231790"/>
              <a:gd name="connsiteX194" fmla="*/ 490220 w 2070428"/>
              <a:gd name="connsiteY194" fmla="*/ 315119 h 2231790"/>
              <a:gd name="connsiteX195" fmla="*/ 492761 w 2070428"/>
              <a:gd name="connsiteY195" fmla="*/ 167225 h 2231790"/>
              <a:gd name="connsiteX196" fmla="*/ 495300 w 2070428"/>
              <a:gd name="connsiteY196" fmla="*/ 113105 h 2231790"/>
              <a:gd name="connsiteX197" fmla="*/ 497840 w 2070428"/>
              <a:gd name="connsiteY197" fmla="*/ 157165 h 2231790"/>
              <a:gd name="connsiteX198" fmla="*/ 500381 w 2070428"/>
              <a:gd name="connsiteY198" fmla="*/ 294162 h 2231790"/>
              <a:gd name="connsiteX199" fmla="*/ 502921 w 2070428"/>
              <a:gd name="connsiteY199" fmla="*/ 509804 h 2231790"/>
              <a:gd name="connsiteX200" fmla="*/ 505461 w 2070428"/>
              <a:gd name="connsiteY200" fmla="*/ 782246 h 2231790"/>
              <a:gd name="connsiteX201" fmla="*/ 508000 w 2070428"/>
              <a:gd name="connsiteY201" fmla="*/ 1084306 h 2231790"/>
              <a:gd name="connsiteX202" fmla="*/ 510540 w 2070428"/>
              <a:gd name="connsiteY202" fmla="*/ 1386184 h 2231790"/>
              <a:gd name="connsiteX203" fmla="*/ 513081 w 2070428"/>
              <a:gd name="connsiteY203" fmla="*/ 1658411 h 2231790"/>
              <a:gd name="connsiteX204" fmla="*/ 515621 w 2070428"/>
              <a:gd name="connsiteY204" fmla="*/ 1874740 h 2231790"/>
              <a:gd name="connsiteX205" fmla="*/ 518161 w 2070428"/>
              <a:gd name="connsiteY205" fmla="*/ 2014678 h 2231790"/>
              <a:gd name="connsiteX206" fmla="*/ 520701 w 2070428"/>
              <a:gd name="connsiteY206" fmla="*/ 2065436 h 2231790"/>
              <a:gd name="connsiteX207" fmla="*/ 523241 w 2070428"/>
              <a:gd name="connsiteY207" fmla="*/ 2023097 h 2231790"/>
              <a:gd name="connsiteX208" fmla="*/ 525781 w 2070428"/>
              <a:gd name="connsiteY208" fmla="*/ 1892893 h 2231790"/>
              <a:gd name="connsiteX209" fmla="*/ 528321 w 2070428"/>
              <a:gd name="connsiteY209" fmla="*/ 1688589 h 2231790"/>
              <a:gd name="connsiteX210" fmla="*/ 530861 w 2070428"/>
              <a:gd name="connsiteY210" fmla="*/ 1431031 h 2231790"/>
              <a:gd name="connsiteX211" fmla="*/ 533401 w 2070428"/>
              <a:gd name="connsiteY211" fmla="*/ 1146011 h 2231790"/>
              <a:gd name="connsiteX212" fmla="*/ 535941 w 2070428"/>
              <a:gd name="connsiteY212" fmla="*/ 861687 h 2231790"/>
              <a:gd name="connsiteX213" fmla="*/ 538481 w 2070428"/>
              <a:gd name="connsiteY213" fmla="*/ 605781 h 2231790"/>
              <a:gd name="connsiteX214" fmla="*/ 541021 w 2070428"/>
              <a:gd name="connsiteY214" fmla="*/ 402879 h 2231790"/>
              <a:gd name="connsiteX215" fmla="*/ 543561 w 2070428"/>
              <a:gd name="connsiteY215" fmla="*/ 272053 h 2231790"/>
              <a:gd name="connsiteX216" fmla="*/ 546101 w 2070428"/>
              <a:gd name="connsiteY216" fmla="*/ 225072 h 2231790"/>
              <a:gd name="connsiteX217" fmla="*/ 548641 w 2070428"/>
              <a:gd name="connsiteY217" fmla="*/ 265346 h 2231790"/>
              <a:gd name="connsiteX218" fmla="*/ 551181 w 2070428"/>
              <a:gd name="connsiteY218" fmla="*/ 387705 h 2231790"/>
              <a:gd name="connsiteX219" fmla="*/ 553721 w 2070428"/>
              <a:gd name="connsiteY219" fmla="*/ 579032 h 2231790"/>
              <a:gd name="connsiteX220" fmla="*/ 556261 w 2070428"/>
              <a:gd name="connsiteY220" fmla="*/ 819656 h 2231790"/>
              <a:gd name="connsiteX221" fmla="*/ 558801 w 2070428"/>
              <a:gd name="connsiteY221" fmla="*/ 1085383 h 2231790"/>
              <a:gd name="connsiteX222" fmla="*/ 561341 w 2070428"/>
              <a:gd name="connsiteY222" fmla="*/ 1349927 h 2231790"/>
              <a:gd name="connsiteX223" fmla="*/ 563881 w 2070428"/>
              <a:gd name="connsiteY223" fmla="*/ 1587522 h 2231790"/>
              <a:gd name="connsiteX224" fmla="*/ 566421 w 2070428"/>
              <a:gd name="connsiteY224" fmla="*/ 1775434 h 2231790"/>
              <a:gd name="connsiteX225" fmla="*/ 568961 w 2070428"/>
              <a:gd name="connsiteY225" fmla="*/ 1896148 h 2231790"/>
              <a:gd name="connsiteX226" fmla="*/ 571501 w 2070428"/>
              <a:gd name="connsiteY226" fmla="*/ 1938994 h 2231790"/>
              <a:gd name="connsiteX227" fmla="*/ 574041 w 2070428"/>
              <a:gd name="connsiteY227" fmla="*/ 1901088 h 2231790"/>
              <a:gd name="connsiteX228" fmla="*/ 576581 w 2070428"/>
              <a:gd name="connsiteY228" fmla="*/ 1787481 h 2231790"/>
              <a:gd name="connsiteX229" fmla="*/ 579121 w 2070428"/>
              <a:gd name="connsiteY229" fmla="*/ 1610539 h 2231790"/>
              <a:gd name="connsiteX230" fmla="*/ 581661 w 2070428"/>
              <a:gd name="connsiteY230" fmla="*/ 1388600 h 2231790"/>
              <a:gd name="connsiteX231" fmla="*/ 584201 w 2070428"/>
              <a:gd name="connsiteY231" fmla="*/ 1144079 h 2231790"/>
              <a:gd name="connsiteX232" fmla="*/ 586741 w 2070428"/>
              <a:gd name="connsiteY232" fmla="*/ 901201 h 2231790"/>
              <a:gd name="connsiteX233" fmla="*/ 589281 w 2070428"/>
              <a:gd name="connsiteY233" fmla="*/ 683593 h 2231790"/>
              <a:gd name="connsiteX234" fmla="*/ 591821 w 2070428"/>
              <a:gd name="connsiteY234" fmla="*/ 511980 h 2231790"/>
              <a:gd name="connsiteX235" fmla="*/ 594361 w 2070428"/>
              <a:gd name="connsiteY235" fmla="*/ 402209 h 2231790"/>
              <a:gd name="connsiteX236" fmla="*/ 596901 w 2070428"/>
              <a:gd name="connsiteY236" fmla="*/ 363789 h 2231790"/>
              <a:gd name="connsiteX237" fmla="*/ 599441 w 2070428"/>
              <a:gd name="connsiteY237" fmla="*/ 399073 h 2231790"/>
              <a:gd name="connsiteX238" fmla="*/ 601981 w 2070428"/>
              <a:gd name="connsiteY238" fmla="*/ 503172 h 2231790"/>
              <a:gd name="connsiteX239" fmla="*/ 604521 w 2070428"/>
              <a:gd name="connsiteY239" fmla="*/ 664572 h 2231790"/>
              <a:gd name="connsiteX240" fmla="*/ 607061 w 2070428"/>
              <a:gd name="connsiteY240" fmla="*/ 866392 h 2231790"/>
              <a:gd name="connsiteX241" fmla="*/ 609601 w 2070428"/>
              <a:gd name="connsiteY241" fmla="*/ 1088149 h 2231790"/>
              <a:gd name="connsiteX242" fmla="*/ 612141 w 2070428"/>
              <a:gd name="connsiteY242" fmla="*/ 1307838 h 2231790"/>
              <a:gd name="connsiteX243" fmla="*/ 614681 w 2070428"/>
              <a:gd name="connsiteY243" fmla="*/ 1504118 h 2231790"/>
              <a:gd name="connsiteX244" fmla="*/ 617221 w 2070428"/>
              <a:gd name="connsiteY244" fmla="*/ 1658391 h 2231790"/>
              <a:gd name="connsiteX245" fmla="*/ 619761 w 2070428"/>
              <a:gd name="connsiteY245" fmla="*/ 1756565 h 2231790"/>
              <a:gd name="connsiteX246" fmla="*/ 622301 w 2070428"/>
              <a:gd name="connsiteY246" fmla="*/ 1790339 h 2231790"/>
              <a:gd name="connsiteX247" fmla="*/ 624841 w 2070428"/>
              <a:gd name="connsiteY247" fmla="*/ 1757885 h 2231790"/>
              <a:gd name="connsiteX248" fmla="*/ 627381 w 2070428"/>
              <a:gd name="connsiteY248" fmla="*/ 1663886 h 2231790"/>
              <a:gd name="connsiteX249" fmla="*/ 629921 w 2070428"/>
              <a:gd name="connsiteY249" fmla="*/ 1518930 h 2231790"/>
              <a:gd name="connsiteX250" fmla="*/ 632461 w 2070428"/>
              <a:gd name="connsiteY250" fmla="*/ 1338331 h 2231790"/>
              <a:gd name="connsiteX251" fmla="*/ 635001 w 2070428"/>
              <a:gd name="connsiteY251" fmla="*/ 1140519 h 2231790"/>
              <a:gd name="connsiteX252" fmla="*/ 637541 w 2070428"/>
              <a:gd name="connsiteY252" fmla="*/ 945164 h 2231790"/>
              <a:gd name="connsiteX253" fmla="*/ 640081 w 2070428"/>
              <a:gd name="connsiteY253" fmla="*/ 771209 h 2231790"/>
              <a:gd name="connsiteX254" fmla="*/ 642621 w 2070428"/>
              <a:gd name="connsiteY254" fmla="*/ 635038 h 2231790"/>
              <a:gd name="connsiteX255" fmla="*/ 645161 w 2070428"/>
              <a:gd name="connsiteY255" fmla="*/ 548928 h 2231790"/>
              <a:gd name="connsiteX256" fmla="*/ 647701 w 2070428"/>
              <a:gd name="connsiteY256" fmla="*/ 519952 h 2231790"/>
              <a:gd name="connsiteX257" fmla="*/ 650241 w 2070428"/>
              <a:gd name="connsiteY257" fmla="*/ 549416 h 2231790"/>
              <a:gd name="connsiteX258" fmla="*/ 652781 w 2070428"/>
              <a:gd name="connsiteY258" fmla="*/ 632884 h 2231790"/>
              <a:gd name="connsiteX259" fmla="*/ 655321 w 2070428"/>
              <a:gd name="connsiteY259" fmla="*/ 760762 h 2231790"/>
              <a:gd name="connsiteX260" fmla="*/ 657861 w 2070428"/>
              <a:gd name="connsiteY260" fmla="*/ 919380 h 2231790"/>
              <a:gd name="connsiteX261" fmla="*/ 660401 w 2070428"/>
              <a:gd name="connsiteY261" fmla="*/ 1092445 h 2231790"/>
              <a:gd name="connsiteX262" fmla="*/ 662941 w 2070428"/>
              <a:gd name="connsiteY262" fmla="*/ 1262710 h 2231790"/>
              <a:gd name="connsiteX263" fmla="*/ 665481 w 2070428"/>
              <a:gd name="connsiteY263" fmla="*/ 1413697 h 2231790"/>
              <a:gd name="connsiteX264" fmla="*/ 668021 w 2070428"/>
              <a:gd name="connsiteY264" fmla="*/ 1531290 h 2231790"/>
              <a:gd name="connsiteX265" fmla="*/ 670561 w 2070428"/>
              <a:gd name="connsiteY265" fmla="*/ 1605057 h 2231790"/>
              <a:gd name="connsiteX266" fmla="*/ 673101 w 2070428"/>
              <a:gd name="connsiteY266" fmla="*/ 1629160 h 2231790"/>
              <a:gd name="connsiteX267" fmla="*/ 675641 w 2070428"/>
              <a:gd name="connsiteY267" fmla="*/ 1602796 h 2231790"/>
              <a:gd name="connsiteX268" fmla="*/ 678181 w 2070428"/>
              <a:gd name="connsiteY268" fmla="*/ 1530121 h 2231790"/>
              <a:gd name="connsiteX269" fmla="*/ 680721 w 2070428"/>
              <a:gd name="connsiteY269" fmla="*/ 1419687 h 2231790"/>
              <a:gd name="connsiteX270" fmla="*/ 683261 w 2070428"/>
              <a:gd name="connsiteY270" fmla="*/ 1283467 h 2231790"/>
              <a:gd name="connsiteX271" fmla="*/ 685801 w 2070428"/>
              <a:gd name="connsiteY271" fmla="*/ 1135563 h 2231790"/>
              <a:gd name="connsiteX272" fmla="*/ 688341 w 2070428"/>
              <a:gd name="connsiteY272" fmla="*/ 990756 h 2231790"/>
              <a:gd name="connsiteX273" fmla="*/ 690881 w 2070428"/>
              <a:gd name="connsiteY273" fmla="*/ 863025 h 2231790"/>
              <a:gd name="connsiteX274" fmla="*/ 693421 w 2070428"/>
              <a:gd name="connsiteY274" fmla="*/ 764198 h 2231790"/>
              <a:gd name="connsiteX275" fmla="*/ 695961 w 2070428"/>
              <a:gd name="connsiteY275" fmla="*/ 702864 h 2231790"/>
              <a:gd name="connsiteX276" fmla="*/ 698501 w 2070428"/>
              <a:gd name="connsiteY276" fmla="*/ 683635 h 2231790"/>
              <a:gd name="connsiteX277" fmla="*/ 701041 w 2070428"/>
              <a:gd name="connsiteY277" fmla="*/ 706836 h 2231790"/>
              <a:gd name="connsiteX278" fmla="*/ 703581 w 2070428"/>
              <a:gd name="connsiteY278" fmla="*/ 768622 h 2231790"/>
              <a:gd name="connsiteX279" fmla="*/ 706121 w 2070428"/>
              <a:gd name="connsiteY279" fmla="*/ 861512 h 2231790"/>
              <a:gd name="connsiteX280" fmla="*/ 708661 w 2070428"/>
              <a:gd name="connsiteY280" fmla="*/ 975259 h 2231790"/>
              <a:gd name="connsiteX281" fmla="*/ 711201 w 2070428"/>
              <a:gd name="connsiteY281" fmla="*/ 1097970 h 2231790"/>
              <a:gd name="connsiteX282" fmla="*/ 713741 w 2070428"/>
              <a:gd name="connsiteY282" fmla="*/ 1217338 h 2231790"/>
              <a:gd name="connsiteX283" fmla="*/ 716281 w 2070428"/>
              <a:gd name="connsiteY283" fmla="*/ 1321881 h 2231790"/>
              <a:gd name="connsiteX284" fmla="*/ 718821 w 2070428"/>
              <a:gd name="connsiteY284" fmla="*/ 1402036 h 2231790"/>
              <a:gd name="connsiteX285" fmla="*/ 721361 w 2070428"/>
              <a:gd name="connsiteY285" fmla="*/ 1451037 h 2231790"/>
              <a:gd name="connsiteX286" fmla="*/ 723901 w 2070428"/>
              <a:gd name="connsiteY286" fmla="*/ 1465464 h 2231790"/>
              <a:gd name="connsiteX287" fmla="*/ 726441 w 2070428"/>
              <a:gd name="connsiteY287" fmla="*/ 1445442 h 2231790"/>
              <a:gd name="connsiteX288" fmla="*/ 728981 w 2070428"/>
              <a:gd name="connsiteY288" fmla="*/ 1394479 h 2231790"/>
              <a:gd name="connsiteX289" fmla="*/ 731521 w 2070428"/>
              <a:gd name="connsiteY289" fmla="*/ 1318971 h 2231790"/>
              <a:gd name="connsiteX290" fmla="*/ 734061 w 2070428"/>
              <a:gd name="connsiteY290" fmla="*/ 1227436 h 2231790"/>
              <a:gd name="connsiteX291" fmla="*/ 736601 w 2070428"/>
              <a:gd name="connsiteY291" fmla="*/ 1129575 h 2231790"/>
              <a:gd name="connsiteX292" fmla="*/ 739141 w 2070428"/>
              <a:gd name="connsiteY292" fmla="*/ 1035248 h 2231790"/>
              <a:gd name="connsiteX293" fmla="*/ 741681 w 2070428"/>
              <a:gd name="connsiteY293" fmla="*/ 953486 h 2231790"/>
              <a:gd name="connsiteX294" fmla="*/ 744222 w 2070428"/>
              <a:gd name="connsiteY294" fmla="*/ 891630 h 2231790"/>
              <a:gd name="connsiteX295" fmla="*/ 746761 w 2070428"/>
              <a:gd name="connsiteY295" fmla="*/ 854680 h 2231790"/>
              <a:gd name="connsiteX296" fmla="*/ 749301 w 2070428"/>
              <a:gd name="connsiteY296" fmla="*/ 844911 h 2231790"/>
              <a:gd name="connsiteX297" fmla="*/ 751841 w 2070428"/>
              <a:gd name="connsiteY297" fmla="*/ 861784 h 2231790"/>
              <a:gd name="connsiteX298" fmla="*/ 754381 w 2070428"/>
              <a:gd name="connsiteY298" fmla="*/ 902146 h 2231790"/>
              <a:gd name="connsiteX299" fmla="*/ 756922 w 2070428"/>
              <a:gd name="connsiteY299" fmla="*/ 960686 h 2231790"/>
              <a:gd name="connsiteX300" fmla="*/ 759461 w 2070428"/>
              <a:gd name="connsiteY300" fmla="*/ 1030590 h 2231790"/>
              <a:gd name="connsiteX301" fmla="*/ 762001 w 2070428"/>
              <a:gd name="connsiteY301" fmla="*/ 1104304 h 2231790"/>
              <a:gd name="connsiteX302" fmla="*/ 764542 w 2070428"/>
              <a:gd name="connsiteY302" fmla="*/ 1174350 h 2231790"/>
              <a:gd name="connsiteX303" fmla="*/ 767082 w 2070428"/>
              <a:gd name="connsiteY303" fmla="*/ 1234070 h 2231790"/>
              <a:gd name="connsiteX304" fmla="*/ 769622 w 2070428"/>
              <a:gd name="connsiteY304" fmla="*/ 1278262 h 2231790"/>
              <a:gd name="connsiteX305" fmla="*/ 772161 w 2070428"/>
              <a:gd name="connsiteY305" fmla="*/ 1303618 h 2231790"/>
              <a:gd name="connsiteX306" fmla="*/ 774701 w 2070428"/>
              <a:gd name="connsiteY306" fmla="*/ 1308943 h 2231790"/>
              <a:gd name="connsiteX307" fmla="*/ 777242 w 2070428"/>
              <a:gd name="connsiteY307" fmla="*/ 1295149 h 2231790"/>
              <a:gd name="connsiteX308" fmla="*/ 779782 w 2070428"/>
              <a:gd name="connsiteY308" fmla="*/ 1265017 h 2231790"/>
              <a:gd name="connsiteX309" fmla="*/ 782322 w 2070428"/>
              <a:gd name="connsiteY309" fmla="*/ 1222791 h 2231790"/>
              <a:gd name="connsiteX310" fmla="*/ 784862 w 2070428"/>
              <a:gd name="connsiteY310" fmla="*/ 1173632 h 2231790"/>
              <a:gd name="connsiteX311" fmla="*/ 787402 w 2070428"/>
              <a:gd name="connsiteY311" fmla="*/ 1123022 h 2231790"/>
              <a:gd name="connsiteX312" fmla="*/ 789942 w 2070428"/>
              <a:gd name="connsiteY312" fmla="*/ 1076157 h 2231790"/>
              <a:gd name="connsiteX313" fmla="*/ 792482 w 2070428"/>
              <a:gd name="connsiteY313" fmla="*/ 1037429 h 2231790"/>
              <a:gd name="connsiteX314" fmla="*/ 795022 w 2070428"/>
              <a:gd name="connsiteY314" fmla="*/ 1010015 h 2231790"/>
              <a:gd name="connsiteX315" fmla="*/ 797562 w 2070428"/>
              <a:gd name="connsiteY315" fmla="*/ 995632 h 2231790"/>
              <a:gd name="connsiteX316" fmla="*/ 800102 w 2070428"/>
              <a:gd name="connsiteY316" fmla="*/ 994472 h 2231790"/>
              <a:gd name="connsiteX317" fmla="*/ 802642 w 2070428"/>
              <a:gd name="connsiteY317" fmla="*/ 1005299 h 2231790"/>
              <a:gd name="connsiteX318" fmla="*/ 805182 w 2070428"/>
              <a:gd name="connsiteY318" fmla="*/ 1025710 h 2231790"/>
              <a:gd name="connsiteX319" fmla="*/ 807722 w 2070428"/>
              <a:gd name="connsiteY319" fmla="*/ 1052496 h 2231790"/>
              <a:gd name="connsiteX320" fmla="*/ 810262 w 2070428"/>
              <a:gd name="connsiteY320" fmla="*/ 1082078 h 2231790"/>
              <a:gd name="connsiteX321" fmla="*/ 812802 w 2070428"/>
              <a:gd name="connsiteY321" fmla="*/ 1110943 h 2231790"/>
              <a:gd name="connsiteX322" fmla="*/ 815342 w 2070428"/>
              <a:gd name="connsiteY322" fmla="*/ 1136043 h 2231790"/>
              <a:gd name="connsiteX323" fmla="*/ 817882 w 2070428"/>
              <a:gd name="connsiteY323" fmla="*/ 1155114 h 2231790"/>
              <a:gd name="connsiteX324" fmla="*/ 820422 w 2070428"/>
              <a:gd name="connsiteY324" fmla="*/ 1166865 h 2231790"/>
              <a:gd name="connsiteX325" fmla="*/ 822961 w 2070428"/>
              <a:gd name="connsiteY325" fmla="*/ 1171046 h 2231790"/>
              <a:gd name="connsiteX326" fmla="*/ 825501 w 2070428"/>
              <a:gd name="connsiteY326" fmla="*/ 1168380 h 2231790"/>
              <a:gd name="connsiteX327" fmla="*/ 828041 w 2070428"/>
              <a:gd name="connsiteY327" fmla="*/ 1160375 h 2231790"/>
              <a:gd name="connsiteX328" fmla="*/ 830581 w 2070428"/>
              <a:gd name="connsiteY328" fmla="*/ 1149051 h 2231790"/>
              <a:gd name="connsiteX329" fmla="*/ 833121 w 2070428"/>
              <a:gd name="connsiteY329" fmla="*/ 1136629 h 2231790"/>
              <a:gd name="connsiteX330" fmla="*/ 835661 w 2070428"/>
              <a:gd name="connsiteY330" fmla="*/ 1125198 h 2231790"/>
              <a:gd name="connsiteX331" fmla="*/ 838201 w 2070428"/>
              <a:gd name="connsiteY331" fmla="*/ 1116437 h 2231790"/>
              <a:gd name="connsiteX332" fmla="*/ 840741 w 2070428"/>
              <a:gd name="connsiteY332" fmla="*/ 1111397 h 2231790"/>
              <a:gd name="connsiteX333" fmla="*/ 843281 w 2070428"/>
              <a:gd name="connsiteY333" fmla="*/ 1110391 h 2231790"/>
              <a:gd name="connsiteX334" fmla="*/ 845821 w 2070428"/>
              <a:gd name="connsiteY334" fmla="*/ 1112983 h 2231790"/>
              <a:gd name="connsiteX335" fmla="*/ 848361 w 2070428"/>
              <a:gd name="connsiteY335" fmla="*/ 1118095 h 2231790"/>
              <a:gd name="connsiteX336" fmla="*/ 850901 w 2070428"/>
              <a:gd name="connsiteY336" fmla="*/ 1124196 h 2231790"/>
              <a:gd name="connsiteX337" fmla="*/ 853441 w 2070428"/>
              <a:gd name="connsiteY337" fmla="*/ 1129561 h 2231790"/>
              <a:gd name="connsiteX338" fmla="*/ 855981 w 2070428"/>
              <a:gd name="connsiteY338" fmla="*/ 1132544 h 2231790"/>
              <a:gd name="connsiteX339" fmla="*/ 858521 w 2070428"/>
              <a:gd name="connsiteY339" fmla="*/ 1131859 h 2231790"/>
              <a:gd name="connsiteX340" fmla="*/ 861061 w 2070428"/>
              <a:gd name="connsiteY340" fmla="*/ 1126791 h 2231790"/>
              <a:gd name="connsiteX341" fmla="*/ 863601 w 2070428"/>
              <a:gd name="connsiteY341" fmla="*/ 1117342 h 2231790"/>
              <a:gd name="connsiteX342" fmla="*/ 866141 w 2070428"/>
              <a:gd name="connsiteY342" fmla="*/ 1104272 h 2231790"/>
              <a:gd name="connsiteX343" fmla="*/ 868681 w 2070428"/>
              <a:gd name="connsiteY343" fmla="*/ 1089032 h 2231790"/>
              <a:gd name="connsiteX344" fmla="*/ 871221 w 2070428"/>
              <a:gd name="connsiteY344" fmla="*/ 1073595 h 2231790"/>
              <a:gd name="connsiteX345" fmla="*/ 873761 w 2070428"/>
              <a:gd name="connsiteY345" fmla="*/ 1060212 h 2231790"/>
              <a:gd name="connsiteX346" fmla="*/ 876301 w 2070428"/>
              <a:gd name="connsiteY346" fmla="*/ 1051110 h 2231790"/>
              <a:gd name="connsiteX347" fmla="*/ 878841 w 2070428"/>
              <a:gd name="connsiteY347" fmla="*/ 1048180 h 2231790"/>
              <a:gd name="connsiteX348" fmla="*/ 881381 w 2070428"/>
              <a:gd name="connsiteY348" fmla="*/ 1052692 h 2231790"/>
              <a:gd name="connsiteX349" fmla="*/ 883921 w 2070428"/>
              <a:gd name="connsiteY349" fmla="*/ 1065077 h 2231790"/>
              <a:gd name="connsiteX350" fmla="*/ 886461 w 2070428"/>
              <a:gd name="connsiteY350" fmla="*/ 1084800 h 2231790"/>
              <a:gd name="connsiteX351" fmla="*/ 889000 w 2070428"/>
              <a:gd name="connsiteY351" fmla="*/ 1110354 h 2231790"/>
              <a:gd name="connsiteX352" fmla="*/ 891540 w 2070428"/>
              <a:gd name="connsiteY352" fmla="*/ 1139370 h 2231790"/>
              <a:gd name="connsiteX353" fmla="*/ 894080 w 2070428"/>
              <a:gd name="connsiteY353" fmla="*/ 1168852 h 2231790"/>
              <a:gd name="connsiteX354" fmla="*/ 896620 w 2070428"/>
              <a:gd name="connsiteY354" fmla="*/ 1195485 h 2231790"/>
              <a:gd name="connsiteX355" fmla="*/ 899160 w 2070428"/>
              <a:gd name="connsiteY355" fmla="*/ 1216018 h 2231790"/>
              <a:gd name="connsiteX356" fmla="*/ 901700 w 2070428"/>
              <a:gd name="connsiteY356" fmla="*/ 1227646 h 2231790"/>
              <a:gd name="connsiteX357" fmla="*/ 904240 w 2070428"/>
              <a:gd name="connsiteY357" fmla="*/ 1228372 h 2231790"/>
              <a:gd name="connsiteX358" fmla="*/ 906780 w 2070428"/>
              <a:gd name="connsiteY358" fmla="*/ 1217285 h 2231790"/>
              <a:gd name="connsiteX359" fmla="*/ 909320 w 2070428"/>
              <a:gd name="connsiteY359" fmla="*/ 1194733 h 2231790"/>
              <a:gd name="connsiteX360" fmla="*/ 911860 w 2070428"/>
              <a:gd name="connsiteY360" fmla="*/ 1162356 h 2231790"/>
              <a:gd name="connsiteX361" fmla="*/ 914400 w 2070428"/>
              <a:gd name="connsiteY361" fmla="*/ 1122975 h 2231790"/>
              <a:gd name="connsiteX362" fmla="*/ 916940 w 2070428"/>
              <a:gd name="connsiteY362" fmla="*/ 1080343 h 2231790"/>
              <a:gd name="connsiteX363" fmla="*/ 919480 w 2070428"/>
              <a:gd name="connsiteY363" fmla="*/ 1038778 h 2231790"/>
              <a:gd name="connsiteX364" fmla="*/ 922020 w 2070428"/>
              <a:gd name="connsiteY364" fmla="*/ 1002715 h 2231790"/>
              <a:gd name="connsiteX365" fmla="*/ 924560 w 2070428"/>
              <a:gd name="connsiteY365" fmla="*/ 976231 h 2231790"/>
              <a:gd name="connsiteX366" fmla="*/ 927100 w 2070428"/>
              <a:gd name="connsiteY366" fmla="*/ 962580 h 2231790"/>
              <a:gd name="connsiteX367" fmla="*/ 929640 w 2070428"/>
              <a:gd name="connsiteY367" fmla="*/ 963811 h 2231790"/>
              <a:gd name="connsiteX368" fmla="*/ 932180 w 2070428"/>
              <a:gd name="connsiteY368" fmla="*/ 980490 h 2231790"/>
              <a:gd name="connsiteX369" fmla="*/ 934720 w 2070428"/>
              <a:gd name="connsiteY369" fmla="*/ 1011582 h 2231790"/>
              <a:gd name="connsiteX370" fmla="*/ 937260 w 2070428"/>
              <a:gd name="connsiteY370" fmla="*/ 1054495 h 2231790"/>
              <a:gd name="connsiteX371" fmla="*/ 939800 w 2070428"/>
              <a:gd name="connsiteY371" fmla="*/ 1105298 h 2231790"/>
              <a:gd name="connsiteX372" fmla="*/ 942340 w 2070428"/>
              <a:gd name="connsiteY372" fmla="*/ 1159088 h 2231790"/>
              <a:gd name="connsiteX373" fmla="*/ 944880 w 2070428"/>
              <a:gd name="connsiteY373" fmla="*/ 1210469 h 2231790"/>
              <a:gd name="connsiteX374" fmla="*/ 947420 w 2070428"/>
              <a:gd name="connsiteY374" fmla="*/ 1254108 h 2231790"/>
              <a:gd name="connsiteX375" fmla="*/ 949960 w 2070428"/>
              <a:gd name="connsiteY375" fmla="*/ 1285291 h 2231790"/>
              <a:gd name="connsiteX376" fmla="*/ 952500 w 2070428"/>
              <a:gd name="connsiteY376" fmla="*/ 1300439 h 2231790"/>
              <a:gd name="connsiteX377" fmla="*/ 955039 w 2070428"/>
              <a:gd name="connsiteY377" fmla="*/ 1297512 h 2231790"/>
              <a:gd name="connsiteX378" fmla="*/ 957579 w 2070428"/>
              <a:gd name="connsiteY378" fmla="*/ 1276264 h 2231790"/>
              <a:gd name="connsiteX379" fmla="*/ 960119 w 2070428"/>
              <a:gd name="connsiteY379" fmla="*/ 1238325 h 2231790"/>
              <a:gd name="connsiteX380" fmla="*/ 962659 w 2070428"/>
              <a:gd name="connsiteY380" fmla="*/ 1187074 h 2231790"/>
              <a:gd name="connsiteX381" fmla="*/ 965199 w 2070428"/>
              <a:gd name="connsiteY381" fmla="*/ 1127337 h 2231790"/>
              <a:gd name="connsiteX382" fmla="*/ 967739 w 2070428"/>
              <a:gd name="connsiteY382" fmla="*/ 1064927 h 2231790"/>
              <a:gd name="connsiteX383" fmla="*/ 970279 w 2070428"/>
              <a:gd name="connsiteY383" fmla="*/ 1006066 h 2231790"/>
              <a:gd name="connsiteX384" fmla="*/ 972819 w 2070428"/>
              <a:gd name="connsiteY384" fmla="*/ 956755 h 2231790"/>
              <a:gd name="connsiteX385" fmla="*/ 975359 w 2070428"/>
              <a:gd name="connsiteY385" fmla="*/ 922156 h 2231790"/>
              <a:gd name="connsiteX386" fmla="*/ 977899 w 2070428"/>
              <a:gd name="connsiteY386" fmla="*/ 906046 h 2231790"/>
              <a:gd name="connsiteX387" fmla="*/ 980439 w 2070428"/>
              <a:gd name="connsiteY387" fmla="*/ 910403 h 2231790"/>
              <a:gd name="connsiteX388" fmla="*/ 982979 w 2070428"/>
              <a:gd name="connsiteY388" fmla="*/ 935171 h 2231790"/>
              <a:gd name="connsiteX389" fmla="*/ 985519 w 2070428"/>
              <a:gd name="connsiteY389" fmla="*/ 978232 h 2231790"/>
              <a:gd name="connsiteX390" fmla="*/ 988059 w 2070428"/>
              <a:gd name="connsiteY390" fmla="*/ 1035587 h 2231790"/>
              <a:gd name="connsiteX391" fmla="*/ 990599 w 2070428"/>
              <a:gd name="connsiteY391" fmla="*/ 1101731 h 2231790"/>
              <a:gd name="connsiteX392" fmla="*/ 993139 w 2070428"/>
              <a:gd name="connsiteY392" fmla="*/ 1170192 h 2231790"/>
              <a:gd name="connsiteX393" fmla="*/ 995679 w 2070428"/>
              <a:gd name="connsiteY393" fmla="*/ 1234172 h 2231790"/>
              <a:gd name="connsiteX394" fmla="*/ 998219 w 2070428"/>
              <a:gd name="connsiteY394" fmla="*/ 1287234 h 2231790"/>
              <a:gd name="connsiteX395" fmla="*/ 1000759 w 2070428"/>
              <a:gd name="connsiteY395" fmla="*/ 1323956 h 2231790"/>
              <a:gd name="connsiteX396" fmla="*/ 1003299 w 2070428"/>
              <a:gd name="connsiteY396" fmla="*/ 1340491 h 2231790"/>
              <a:gd name="connsiteX397" fmla="*/ 1005839 w 2070428"/>
              <a:gd name="connsiteY397" fmla="*/ 1334977 h 2231790"/>
              <a:gd name="connsiteX398" fmla="*/ 1008379 w 2070428"/>
              <a:gd name="connsiteY398" fmla="*/ 1307739 h 2231790"/>
              <a:gd name="connsiteX399" fmla="*/ 1010919 w 2070428"/>
              <a:gd name="connsiteY399" fmla="*/ 1261283 h 2231790"/>
              <a:gd name="connsiteX400" fmla="*/ 1013459 w 2070428"/>
              <a:gd name="connsiteY400" fmla="*/ 1200057 h 2231790"/>
              <a:gd name="connsiteX401" fmla="*/ 1015999 w 2070428"/>
              <a:gd name="connsiteY401" fmla="*/ 1130024 h 2231790"/>
              <a:gd name="connsiteX402" fmla="*/ 1018538 w 2070428"/>
              <a:gd name="connsiteY402" fmla="*/ 1058068 h 2231790"/>
              <a:gd name="connsiteX403" fmla="*/ 1021078 w 2070428"/>
              <a:gd name="connsiteY403" fmla="*/ 991313 h 2231790"/>
              <a:gd name="connsiteX404" fmla="*/ 1023618 w 2070428"/>
              <a:gd name="connsiteY404" fmla="*/ 936402 h 2231790"/>
              <a:gd name="connsiteX405" fmla="*/ 1026158 w 2070428"/>
              <a:gd name="connsiteY405" fmla="*/ 898833 h 2231790"/>
              <a:gd name="connsiteX406" fmla="*/ 1028698 w 2070428"/>
              <a:gd name="connsiteY406" fmla="*/ 882399 h 2231790"/>
              <a:gd name="connsiteX407" fmla="*/ 1031238 w 2070428"/>
              <a:gd name="connsiteY407" fmla="*/ 888802 h 2231790"/>
              <a:gd name="connsiteX408" fmla="*/ 1033778 w 2070428"/>
              <a:gd name="connsiteY408" fmla="*/ 917473 h 2231790"/>
              <a:gd name="connsiteX409" fmla="*/ 1036318 w 2070428"/>
              <a:gd name="connsiteY409" fmla="*/ 965626 h 2231790"/>
              <a:gd name="connsiteX410" fmla="*/ 1038858 w 2070428"/>
              <a:gd name="connsiteY410" fmla="*/ 1028533 h 2231790"/>
              <a:gd name="connsiteX411" fmla="*/ 1041398 w 2070428"/>
              <a:gd name="connsiteY411" fmla="*/ 1099991 h 2231790"/>
              <a:gd name="connsiteX412" fmla="*/ 1043938 w 2070428"/>
              <a:gd name="connsiteY412" fmla="*/ 1172945 h 2231790"/>
              <a:gd name="connsiteX413" fmla="*/ 1046478 w 2070428"/>
              <a:gd name="connsiteY413" fmla="*/ 1240193 h 2231790"/>
              <a:gd name="connsiteX414" fmla="*/ 1049018 w 2070428"/>
              <a:gd name="connsiteY414" fmla="*/ 1295104 h 2231790"/>
              <a:gd name="connsiteX415" fmla="*/ 1051558 w 2070428"/>
              <a:gd name="connsiteY415" fmla="*/ 1332283 h 2231790"/>
              <a:gd name="connsiteX416" fmla="*/ 1054098 w 2070428"/>
              <a:gd name="connsiteY416" fmla="*/ 1348106 h 2231790"/>
              <a:gd name="connsiteX417" fmla="*/ 1056638 w 2070428"/>
              <a:gd name="connsiteY417" fmla="*/ 1341079 h 2231790"/>
              <a:gd name="connsiteX418" fmla="*/ 1059178 w 2070428"/>
              <a:gd name="connsiteY418" fmla="*/ 1311979 h 2231790"/>
              <a:gd name="connsiteX419" fmla="*/ 1061718 w 2070428"/>
              <a:gd name="connsiteY419" fmla="*/ 1263767 h 2231790"/>
              <a:gd name="connsiteX420" fmla="*/ 1064258 w 2070428"/>
              <a:gd name="connsiteY420" fmla="*/ 1201287 h 2231790"/>
              <a:gd name="connsiteX421" fmla="*/ 1066798 w 2070428"/>
              <a:gd name="connsiteY421" fmla="*/ 1130770 h 2231790"/>
              <a:gd name="connsiteX422" fmla="*/ 1069338 w 2070428"/>
              <a:gd name="connsiteY422" fmla="*/ 1059209 h 2231790"/>
              <a:gd name="connsiteX423" fmla="*/ 1071878 w 2070428"/>
              <a:gd name="connsiteY423" fmla="*/ 993652 h 2231790"/>
              <a:gd name="connsiteX424" fmla="*/ 1074418 w 2070428"/>
              <a:gd name="connsiteY424" fmla="*/ 940504 h 2231790"/>
              <a:gd name="connsiteX425" fmla="*/ 1076958 w 2070428"/>
              <a:gd name="connsiteY425" fmla="*/ 904889 h 2231790"/>
              <a:gd name="connsiteX426" fmla="*/ 1079498 w 2070428"/>
              <a:gd name="connsiteY426" fmla="*/ 890155 h 2231790"/>
              <a:gd name="connsiteX427" fmla="*/ 1082038 w 2070428"/>
              <a:gd name="connsiteY427" fmla="*/ 897553 h 2231790"/>
              <a:gd name="connsiteX428" fmla="*/ 1084577 w 2070428"/>
              <a:gd name="connsiteY428" fmla="*/ 926130 h 2231790"/>
              <a:gd name="connsiteX429" fmla="*/ 1087117 w 2070428"/>
              <a:gd name="connsiteY429" fmla="*/ 972849 h 2231790"/>
              <a:gd name="connsiteX430" fmla="*/ 1089657 w 2070428"/>
              <a:gd name="connsiteY430" fmla="*/ 1032913 h 2231790"/>
              <a:gd name="connsiteX431" fmla="*/ 1092197 w 2070428"/>
              <a:gd name="connsiteY431" fmla="*/ 1100261 h 2231790"/>
              <a:gd name="connsiteX432" fmla="*/ 1094737 w 2070428"/>
              <a:gd name="connsiteY432" fmla="*/ 1168185 h 2231790"/>
              <a:gd name="connsiteX433" fmla="*/ 1097277 w 2070428"/>
              <a:gd name="connsiteY433" fmla="*/ 1230010 h 2231790"/>
              <a:gd name="connsiteX434" fmla="*/ 1099817 w 2070428"/>
              <a:gd name="connsiteY434" fmla="*/ 1279753 h 2231790"/>
              <a:gd name="connsiteX435" fmla="*/ 1102357 w 2070428"/>
              <a:gd name="connsiteY435" fmla="*/ 1312711 h 2231790"/>
              <a:gd name="connsiteX436" fmla="*/ 1104897 w 2070428"/>
              <a:gd name="connsiteY436" fmla="*/ 1325913 h 2231790"/>
              <a:gd name="connsiteX437" fmla="*/ 1107437 w 2070428"/>
              <a:gd name="connsiteY437" fmla="*/ 1318386 h 2231790"/>
              <a:gd name="connsiteX438" fmla="*/ 1109977 w 2070428"/>
              <a:gd name="connsiteY438" fmla="*/ 1291220 h 2231790"/>
              <a:gd name="connsiteX439" fmla="*/ 1112517 w 2070428"/>
              <a:gd name="connsiteY439" fmla="*/ 1247429 h 2231790"/>
              <a:gd name="connsiteX440" fmla="*/ 1115057 w 2070428"/>
              <a:gd name="connsiteY440" fmla="*/ 1191616 h 2231790"/>
              <a:gd name="connsiteX441" fmla="*/ 1117597 w 2070428"/>
              <a:gd name="connsiteY441" fmla="*/ 1129485 h 2231790"/>
              <a:gd name="connsiteX442" fmla="*/ 1120137 w 2070428"/>
              <a:gd name="connsiteY442" fmla="*/ 1067254 h 2231790"/>
              <a:gd name="connsiteX443" fmla="*/ 1122677 w 2070428"/>
              <a:gd name="connsiteY443" fmla="*/ 1011027 h 2231790"/>
              <a:gd name="connsiteX444" fmla="*/ 1125217 w 2070428"/>
              <a:gd name="connsiteY444" fmla="*/ 966186 h 2231790"/>
              <a:gd name="connsiteX445" fmla="*/ 1127757 w 2070428"/>
              <a:gd name="connsiteY445" fmla="*/ 936871 h 2231790"/>
              <a:gd name="connsiteX446" fmla="*/ 1130297 w 2070428"/>
              <a:gd name="connsiteY446" fmla="*/ 925596 h 2231790"/>
              <a:gd name="connsiteX447" fmla="*/ 1132837 w 2070428"/>
              <a:gd name="connsiteY447" fmla="*/ 933030 h 2231790"/>
              <a:gd name="connsiteX448" fmla="*/ 1135377 w 2070428"/>
              <a:gd name="connsiteY448" fmla="*/ 957978 h 2231790"/>
              <a:gd name="connsiteX449" fmla="*/ 1137917 w 2070428"/>
              <a:gd name="connsiteY449" fmla="*/ 997543 h 2231790"/>
              <a:gd name="connsiteX450" fmla="*/ 1140457 w 2070428"/>
              <a:gd name="connsiteY450" fmla="*/ 1047455 h 2231790"/>
              <a:gd name="connsiteX451" fmla="*/ 1142997 w 2070428"/>
              <a:gd name="connsiteY451" fmla="*/ 1102537 h 2231790"/>
              <a:gd name="connsiteX452" fmla="*/ 1145537 w 2070428"/>
              <a:gd name="connsiteY452" fmla="*/ 1157241 h 2231790"/>
              <a:gd name="connsiteX453" fmla="*/ 1148077 w 2070428"/>
              <a:gd name="connsiteY453" fmla="*/ 1206216 h 2231790"/>
              <a:gd name="connsiteX454" fmla="*/ 1150616 w 2070428"/>
              <a:gd name="connsiteY454" fmla="*/ 1244836 h 2231790"/>
              <a:gd name="connsiteX455" fmla="*/ 1153156 w 2070428"/>
              <a:gd name="connsiteY455" fmla="*/ 1269640 h 2231790"/>
              <a:gd name="connsiteX456" fmla="*/ 1155696 w 2070428"/>
              <a:gd name="connsiteY456" fmla="*/ 1278649 h 2231790"/>
              <a:gd name="connsiteX457" fmla="*/ 1158236 w 2070428"/>
              <a:gd name="connsiteY457" fmla="*/ 1271513 h 2231790"/>
              <a:gd name="connsiteX458" fmla="*/ 1160776 w 2070428"/>
              <a:gd name="connsiteY458" fmla="*/ 1249494 h 2231790"/>
              <a:gd name="connsiteX459" fmla="*/ 1163316 w 2070428"/>
              <a:gd name="connsiteY459" fmla="*/ 1215290 h 2231790"/>
              <a:gd name="connsiteX460" fmla="*/ 1165856 w 2070428"/>
              <a:gd name="connsiteY460" fmla="*/ 1172714 h 2231790"/>
              <a:gd name="connsiteX461" fmla="*/ 1168396 w 2070428"/>
              <a:gd name="connsiteY461" fmla="*/ 1126267 h 2231790"/>
              <a:gd name="connsiteX462" fmla="*/ 1170936 w 2070428"/>
              <a:gd name="connsiteY462" fmla="*/ 1080667 h 2231790"/>
              <a:gd name="connsiteX463" fmla="*/ 1173476 w 2070428"/>
              <a:gd name="connsiteY463" fmla="*/ 1040360 h 2231790"/>
              <a:gd name="connsiteX464" fmla="*/ 1176016 w 2070428"/>
              <a:gd name="connsiteY464" fmla="*/ 1009083 h 2231790"/>
              <a:gd name="connsiteX465" fmla="*/ 1178556 w 2070428"/>
              <a:gd name="connsiteY465" fmla="*/ 989516 h 2231790"/>
              <a:gd name="connsiteX466" fmla="*/ 1181096 w 2070428"/>
              <a:gd name="connsiteY466" fmla="*/ 983052 h 2231790"/>
              <a:gd name="connsiteX467" fmla="*/ 1183636 w 2070428"/>
              <a:gd name="connsiteY467" fmla="*/ 989709 h 2231790"/>
              <a:gd name="connsiteX468" fmla="*/ 1186176 w 2070428"/>
              <a:gd name="connsiteY468" fmla="*/ 1008192 h 2231790"/>
              <a:gd name="connsiteX469" fmla="*/ 1188716 w 2070428"/>
              <a:gd name="connsiteY469" fmla="*/ 1036079 h 2231790"/>
              <a:gd name="connsiteX470" fmla="*/ 1191256 w 2070428"/>
              <a:gd name="connsiteY470" fmla="*/ 1070123 h 2231790"/>
              <a:gd name="connsiteX471" fmla="*/ 1193796 w 2070428"/>
              <a:gd name="connsiteY471" fmla="*/ 1106622 h 2231790"/>
              <a:gd name="connsiteX472" fmla="*/ 1196336 w 2070428"/>
              <a:gd name="connsiteY472" fmla="*/ 1141825 h 2231790"/>
              <a:gd name="connsiteX473" fmla="*/ 1198876 w 2070428"/>
              <a:gd name="connsiteY473" fmla="*/ 1172314 h 2231790"/>
              <a:gd name="connsiteX474" fmla="*/ 1201416 w 2070428"/>
              <a:gd name="connsiteY474" fmla="*/ 1195347 h 2231790"/>
              <a:gd name="connsiteX475" fmla="*/ 1203956 w 2070428"/>
              <a:gd name="connsiteY475" fmla="*/ 1209101 h 2231790"/>
              <a:gd name="connsiteX476" fmla="*/ 1206496 w 2070428"/>
              <a:gd name="connsiteY476" fmla="*/ 1212810 h 2231790"/>
              <a:gd name="connsiteX477" fmla="*/ 1209036 w 2070428"/>
              <a:gd name="connsiteY477" fmla="*/ 1206790 h 2231790"/>
              <a:gd name="connsiteX478" fmla="*/ 1211576 w 2070428"/>
              <a:gd name="connsiteY478" fmla="*/ 1192335 h 2231790"/>
              <a:gd name="connsiteX479" fmla="*/ 1214116 w 2070428"/>
              <a:gd name="connsiteY479" fmla="*/ 1171524 h 2231790"/>
              <a:gd name="connsiteX480" fmla="*/ 1216655 w 2070428"/>
              <a:gd name="connsiteY480" fmla="*/ 1146951 h 2231790"/>
              <a:gd name="connsiteX481" fmla="*/ 1219195 w 2070428"/>
              <a:gd name="connsiteY481" fmla="*/ 1121413 h 2231790"/>
              <a:gd name="connsiteX482" fmla="*/ 1221735 w 2070428"/>
              <a:gd name="connsiteY482" fmla="*/ 1097595 h 2231790"/>
              <a:gd name="connsiteX483" fmla="*/ 1224275 w 2070428"/>
              <a:gd name="connsiteY483" fmla="*/ 1077788 h 2231790"/>
              <a:gd name="connsiteX484" fmla="*/ 1226815 w 2070428"/>
              <a:gd name="connsiteY484" fmla="*/ 1063663 h 2231790"/>
              <a:gd name="connsiteX485" fmla="*/ 1229355 w 2070428"/>
              <a:gd name="connsiteY485" fmla="*/ 1056136 h 2231790"/>
              <a:gd name="connsiteX486" fmla="*/ 1231895 w 2070428"/>
              <a:gd name="connsiteY486" fmla="*/ 1055317 h 2231790"/>
              <a:gd name="connsiteX487" fmla="*/ 1234435 w 2070428"/>
              <a:gd name="connsiteY487" fmla="*/ 1060568 h 2231790"/>
              <a:gd name="connsiteX488" fmla="*/ 1236975 w 2070428"/>
              <a:gd name="connsiteY488" fmla="*/ 1070626 h 2231790"/>
              <a:gd name="connsiteX489" fmla="*/ 1239515 w 2070428"/>
              <a:gd name="connsiteY489" fmla="*/ 1083810 h 2231790"/>
              <a:gd name="connsiteX490" fmla="*/ 1242055 w 2070428"/>
              <a:gd name="connsiteY490" fmla="*/ 1098249 h 2231790"/>
              <a:gd name="connsiteX491" fmla="*/ 1244595 w 2070428"/>
              <a:gd name="connsiteY491" fmla="*/ 1112125 h 2231790"/>
              <a:gd name="connsiteX492" fmla="*/ 1247135 w 2070428"/>
              <a:gd name="connsiteY492" fmla="*/ 1123895 h 2231790"/>
              <a:gd name="connsiteX493" fmla="*/ 1249675 w 2070428"/>
              <a:gd name="connsiteY493" fmla="*/ 1132457 h 2231790"/>
              <a:gd name="connsiteX494" fmla="*/ 1252215 w 2070428"/>
              <a:gd name="connsiteY494" fmla="*/ 1137258 h 2231790"/>
              <a:gd name="connsiteX495" fmla="*/ 1254755 w 2070428"/>
              <a:gd name="connsiteY495" fmla="*/ 1138319 h 2231790"/>
              <a:gd name="connsiteX496" fmla="*/ 1257295 w 2070428"/>
              <a:gd name="connsiteY496" fmla="*/ 1136186 h 2231790"/>
              <a:gd name="connsiteX497" fmla="*/ 1259835 w 2070428"/>
              <a:gd name="connsiteY497" fmla="*/ 1131812 h 2231790"/>
              <a:gd name="connsiteX498" fmla="*/ 1262375 w 2070428"/>
              <a:gd name="connsiteY498" fmla="*/ 1126392 h 2231790"/>
              <a:gd name="connsiteX499" fmla="*/ 1264915 w 2070428"/>
              <a:gd name="connsiteY499" fmla="*/ 1121170 h 2231790"/>
              <a:gd name="connsiteX500" fmla="*/ 1267455 w 2070428"/>
              <a:gd name="connsiteY500" fmla="*/ 1117243 h 2231790"/>
              <a:gd name="connsiteX501" fmla="*/ 2070428 w 2070428"/>
              <a:gd name="connsiteY501" fmla="*/ 1114382 h 223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Lst>
            <a:rect l="l" t="t" r="r" b="b"/>
            <a:pathLst>
              <a:path w="2070428" h="2231790">
                <a:moveTo>
                  <a:pt x="0" y="1115321"/>
                </a:moveTo>
                <a:lnTo>
                  <a:pt x="0" y="1115321"/>
                </a:lnTo>
                <a:lnTo>
                  <a:pt x="2539" y="1119016"/>
                </a:lnTo>
                <a:lnTo>
                  <a:pt x="5080" y="1129377"/>
                </a:lnTo>
                <a:lnTo>
                  <a:pt x="7619" y="1144341"/>
                </a:lnTo>
                <a:lnTo>
                  <a:pt x="10160" y="1160808"/>
                </a:lnTo>
                <a:lnTo>
                  <a:pt x="12700" y="1175108"/>
                </a:lnTo>
                <a:lnTo>
                  <a:pt x="15239" y="1183560"/>
                </a:lnTo>
                <a:lnTo>
                  <a:pt x="17780" y="1183060"/>
                </a:lnTo>
                <a:lnTo>
                  <a:pt x="20319" y="1171603"/>
                </a:lnTo>
                <a:lnTo>
                  <a:pt x="22860" y="1148686"/>
                </a:lnTo>
                <a:lnTo>
                  <a:pt x="25400" y="1115511"/>
                </a:lnTo>
                <a:lnTo>
                  <a:pt x="27939" y="1074970"/>
                </a:lnTo>
                <a:lnTo>
                  <a:pt x="30480" y="1031398"/>
                </a:lnTo>
                <a:lnTo>
                  <a:pt x="33019" y="990106"/>
                </a:lnTo>
                <a:lnTo>
                  <a:pt x="35560" y="956760"/>
                </a:lnTo>
                <a:lnTo>
                  <a:pt x="38100" y="936665"/>
                </a:lnTo>
                <a:lnTo>
                  <a:pt x="40639" y="934043"/>
                </a:lnTo>
                <a:lnTo>
                  <a:pt x="43180" y="951399"/>
                </a:lnTo>
                <a:lnTo>
                  <a:pt x="45719" y="989057"/>
                </a:lnTo>
                <a:lnTo>
                  <a:pt x="48260" y="1044929"/>
                </a:lnTo>
                <a:cubicBezTo>
                  <a:pt x="49107" y="1068141"/>
                  <a:pt x="49953" y="1091353"/>
                  <a:pt x="50800" y="1114565"/>
                </a:cubicBezTo>
                <a:cubicBezTo>
                  <a:pt x="51646" y="1140207"/>
                  <a:pt x="52493" y="1165848"/>
                  <a:pt x="53339" y="1191490"/>
                </a:cubicBezTo>
                <a:lnTo>
                  <a:pt x="55880" y="1267811"/>
                </a:lnTo>
                <a:cubicBezTo>
                  <a:pt x="56726" y="1290216"/>
                  <a:pt x="57573" y="1312622"/>
                  <a:pt x="58419" y="1335027"/>
                </a:cubicBezTo>
                <a:lnTo>
                  <a:pt x="60960" y="1384963"/>
                </a:lnTo>
                <a:lnTo>
                  <a:pt x="63500" y="1410734"/>
                </a:lnTo>
                <a:lnTo>
                  <a:pt x="66039" y="1407611"/>
                </a:lnTo>
                <a:lnTo>
                  <a:pt x="68580" y="1373708"/>
                </a:lnTo>
                <a:cubicBezTo>
                  <a:pt x="69426" y="1352597"/>
                  <a:pt x="70273" y="1331487"/>
                  <a:pt x="71119" y="1310376"/>
                </a:cubicBezTo>
                <a:cubicBezTo>
                  <a:pt x="71966" y="1281005"/>
                  <a:pt x="72812" y="1251633"/>
                  <a:pt x="73659" y="1222262"/>
                </a:cubicBezTo>
                <a:lnTo>
                  <a:pt x="76200" y="1117006"/>
                </a:lnTo>
                <a:cubicBezTo>
                  <a:pt x="77046" y="1079532"/>
                  <a:pt x="77893" y="1042058"/>
                  <a:pt x="78739" y="1004584"/>
                </a:cubicBezTo>
                <a:lnTo>
                  <a:pt x="81280" y="896360"/>
                </a:lnTo>
                <a:cubicBezTo>
                  <a:pt x="82126" y="865550"/>
                  <a:pt x="82973" y="834741"/>
                  <a:pt x="83819" y="803931"/>
                </a:cubicBezTo>
                <a:cubicBezTo>
                  <a:pt x="84666" y="781917"/>
                  <a:pt x="85512" y="759903"/>
                  <a:pt x="86359" y="737889"/>
                </a:cubicBezTo>
                <a:lnTo>
                  <a:pt x="88900" y="706633"/>
                </a:lnTo>
                <a:lnTo>
                  <a:pt x="91439" y="715350"/>
                </a:lnTo>
                <a:lnTo>
                  <a:pt x="93979" y="765297"/>
                </a:lnTo>
                <a:cubicBezTo>
                  <a:pt x="94826" y="794691"/>
                  <a:pt x="95672" y="824084"/>
                  <a:pt x="96519" y="853478"/>
                </a:cubicBezTo>
                <a:cubicBezTo>
                  <a:pt x="97366" y="893234"/>
                  <a:pt x="98212" y="932989"/>
                  <a:pt x="99059" y="972745"/>
                </a:cubicBezTo>
                <a:lnTo>
                  <a:pt x="101600" y="1112365"/>
                </a:lnTo>
                <a:cubicBezTo>
                  <a:pt x="102446" y="1161236"/>
                  <a:pt x="103293" y="1210107"/>
                  <a:pt x="104139" y="1258978"/>
                </a:cubicBezTo>
                <a:cubicBezTo>
                  <a:pt x="104986" y="1305280"/>
                  <a:pt x="105832" y="1351581"/>
                  <a:pt x="106679" y="1397883"/>
                </a:cubicBezTo>
                <a:cubicBezTo>
                  <a:pt x="107526" y="1436762"/>
                  <a:pt x="108372" y="1475641"/>
                  <a:pt x="109219" y="1514520"/>
                </a:cubicBezTo>
                <a:cubicBezTo>
                  <a:pt x="110066" y="1541677"/>
                  <a:pt x="110912" y="1568833"/>
                  <a:pt x="111759" y="1595990"/>
                </a:cubicBezTo>
                <a:lnTo>
                  <a:pt x="114300" y="1632475"/>
                </a:lnTo>
                <a:lnTo>
                  <a:pt x="116839" y="1618377"/>
                </a:lnTo>
                <a:lnTo>
                  <a:pt x="119379" y="1553071"/>
                </a:lnTo>
                <a:cubicBezTo>
                  <a:pt x="120226" y="1515766"/>
                  <a:pt x="121072" y="1478462"/>
                  <a:pt x="121919" y="1441157"/>
                </a:cubicBezTo>
                <a:cubicBezTo>
                  <a:pt x="122766" y="1391500"/>
                  <a:pt x="123612" y="1341843"/>
                  <a:pt x="124459" y="1292186"/>
                </a:cubicBezTo>
                <a:cubicBezTo>
                  <a:pt x="125306" y="1234743"/>
                  <a:pt x="126152" y="1177300"/>
                  <a:pt x="126999" y="1119857"/>
                </a:cubicBezTo>
                <a:cubicBezTo>
                  <a:pt x="127846" y="1060156"/>
                  <a:pt x="128692" y="1000456"/>
                  <a:pt x="129539" y="940755"/>
                </a:cubicBezTo>
                <a:cubicBezTo>
                  <a:pt x="130386" y="884752"/>
                  <a:pt x="131232" y="828750"/>
                  <a:pt x="132079" y="772747"/>
                </a:cubicBezTo>
                <a:cubicBezTo>
                  <a:pt x="132926" y="726229"/>
                  <a:pt x="133772" y="679711"/>
                  <a:pt x="134619" y="633193"/>
                </a:cubicBezTo>
                <a:cubicBezTo>
                  <a:pt x="135466" y="601179"/>
                  <a:pt x="136312" y="569165"/>
                  <a:pt x="137159" y="537151"/>
                </a:cubicBezTo>
                <a:lnTo>
                  <a:pt x="139699" y="495758"/>
                </a:lnTo>
                <a:lnTo>
                  <a:pt x="142239" y="514966"/>
                </a:lnTo>
                <a:cubicBezTo>
                  <a:pt x="143086" y="541568"/>
                  <a:pt x="143932" y="568170"/>
                  <a:pt x="144779" y="594772"/>
                </a:cubicBezTo>
                <a:cubicBezTo>
                  <a:pt x="145626" y="639527"/>
                  <a:pt x="146472" y="684281"/>
                  <a:pt x="147319" y="729036"/>
                </a:cubicBezTo>
                <a:cubicBezTo>
                  <a:pt x="148166" y="787998"/>
                  <a:pt x="149012" y="846959"/>
                  <a:pt x="149859" y="905921"/>
                </a:cubicBezTo>
                <a:cubicBezTo>
                  <a:pt x="150706" y="973590"/>
                  <a:pt x="151552" y="1041260"/>
                  <a:pt x="152399" y="1108929"/>
                </a:cubicBezTo>
                <a:cubicBezTo>
                  <a:pt x="153246" y="1178768"/>
                  <a:pt x="154092" y="1248606"/>
                  <a:pt x="154939" y="1318445"/>
                </a:cubicBezTo>
                <a:cubicBezTo>
                  <a:pt x="155786" y="1383511"/>
                  <a:pt x="156632" y="1448577"/>
                  <a:pt x="157479" y="1513643"/>
                </a:cubicBezTo>
                <a:cubicBezTo>
                  <a:pt x="158326" y="1567282"/>
                  <a:pt x="159172" y="1620920"/>
                  <a:pt x="160019" y="1674559"/>
                </a:cubicBezTo>
                <a:cubicBezTo>
                  <a:pt x="160866" y="1711087"/>
                  <a:pt x="161712" y="1747616"/>
                  <a:pt x="162559" y="1784144"/>
                </a:cubicBezTo>
                <a:lnTo>
                  <a:pt x="165099" y="1830065"/>
                </a:lnTo>
                <a:lnTo>
                  <a:pt x="167639" y="1806072"/>
                </a:lnTo>
                <a:cubicBezTo>
                  <a:pt x="168486" y="1774976"/>
                  <a:pt x="169332" y="1743881"/>
                  <a:pt x="170179" y="1712785"/>
                </a:cubicBezTo>
                <a:cubicBezTo>
                  <a:pt x="171026" y="1661125"/>
                  <a:pt x="171872" y="1609464"/>
                  <a:pt x="172719" y="1557804"/>
                </a:cubicBezTo>
                <a:cubicBezTo>
                  <a:pt x="173566" y="1490239"/>
                  <a:pt x="174412" y="1422673"/>
                  <a:pt x="175259" y="1355108"/>
                </a:cubicBezTo>
                <a:cubicBezTo>
                  <a:pt x="176106" y="1278004"/>
                  <a:pt x="176952" y="1200900"/>
                  <a:pt x="177799" y="1123796"/>
                </a:cubicBezTo>
                <a:cubicBezTo>
                  <a:pt x="178646" y="1044625"/>
                  <a:pt x="179492" y="965455"/>
                  <a:pt x="180339" y="886284"/>
                </a:cubicBezTo>
                <a:cubicBezTo>
                  <a:pt x="181186" y="812896"/>
                  <a:pt x="182032" y="739507"/>
                  <a:pt x="182879" y="666119"/>
                </a:cubicBezTo>
                <a:cubicBezTo>
                  <a:pt x="183726" y="605959"/>
                  <a:pt x="184572" y="545798"/>
                  <a:pt x="185419" y="485638"/>
                </a:cubicBezTo>
                <a:cubicBezTo>
                  <a:pt x="186266" y="444990"/>
                  <a:pt x="187112" y="404341"/>
                  <a:pt x="187959" y="363693"/>
                </a:cubicBezTo>
                <a:lnTo>
                  <a:pt x="190499" y="313682"/>
                </a:lnTo>
                <a:lnTo>
                  <a:pt x="193039" y="342089"/>
                </a:lnTo>
                <a:cubicBezTo>
                  <a:pt x="193886" y="377290"/>
                  <a:pt x="194732" y="412491"/>
                  <a:pt x="195579" y="447692"/>
                </a:cubicBezTo>
                <a:cubicBezTo>
                  <a:pt x="196426" y="505638"/>
                  <a:pt x="197272" y="563584"/>
                  <a:pt x="198119" y="621530"/>
                </a:cubicBezTo>
                <a:cubicBezTo>
                  <a:pt x="198966" y="696904"/>
                  <a:pt x="199812" y="772278"/>
                  <a:pt x="200659" y="847652"/>
                </a:cubicBezTo>
                <a:cubicBezTo>
                  <a:pt x="201506" y="933295"/>
                  <a:pt x="202352" y="1018939"/>
                  <a:pt x="203199" y="1104582"/>
                </a:cubicBezTo>
                <a:cubicBezTo>
                  <a:pt x="204046" y="1192176"/>
                  <a:pt x="204892" y="1279770"/>
                  <a:pt x="205739" y="1367364"/>
                </a:cubicBezTo>
                <a:cubicBezTo>
                  <a:pt x="206586" y="1448242"/>
                  <a:pt x="207432" y="1529121"/>
                  <a:pt x="208279" y="1609999"/>
                </a:cubicBezTo>
                <a:cubicBezTo>
                  <a:pt x="209126" y="1676009"/>
                  <a:pt x="209972" y="1742019"/>
                  <a:pt x="210819" y="1808029"/>
                </a:cubicBezTo>
                <a:cubicBezTo>
                  <a:pt x="211666" y="1852356"/>
                  <a:pt x="212512" y="1896682"/>
                  <a:pt x="213359" y="1941009"/>
                </a:cubicBezTo>
                <a:lnTo>
                  <a:pt x="215899" y="1994622"/>
                </a:lnTo>
                <a:lnTo>
                  <a:pt x="218439" y="1962214"/>
                </a:lnTo>
                <a:cubicBezTo>
                  <a:pt x="219286" y="1923337"/>
                  <a:pt x="220132" y="1884461"/>
                  <a:pt x="220979" y="1845584"/>
                </a:cubicBezTo>
                <a:cubicBezTo>
                  <a:pt x="221826" y="1782037"/>
                  <a:pt x="222672" y="1718490"/>
                  <a:pt x="223519" y="1654943"/>
                </a:cubicBezTo>
                <a:cubicBezTo>
                  <a:pt x="224366" y="1572637"/>
                  <a:pt x="225212" y="1490331"/>
                  <a:pt x="226059" y="1408025"/>
                </a:cubicBezTo>
                <a:lnTo>
                  <a:pt x="228600" y="1128434"/>
                </a:lnTo>
                <a:cubicBezTo>
                  <a:pt x="229446" y="1033416"/>
                  <a:pt x="230293" y="938397"/>
                  <a:pt x="231139" y="843379"/>
                </a:cubicBezTo>
                <a:cubicBezTo>
                  <a:pt x="231986" y="755924"/>
                  <a:pt x="232832" y="668469"/>
                  <a:pt x="233679" y="581014"/>
                </a:cubicBezTo>
                <a:cubicBezTo>
                  <a:pt x="234526" y="509891"/>
                  <a:pt x="235372" y="438767"/>
                  <a:pt x="236219" y="367644"/>
                </a:cubicBezTo>
                <a:lnTo>
                  <a:pt x="238760" y="225078"/>
                </a:lnTo>
                <a:lnTo>
                  <a:pt x="241300" y="168398"/>
                </a:lnTo>
                <a:lnTo>
                  <a:pt x="243839" y="204361"/>
                </a:lnTo>
                <a:lnTo>
                  <a:pt x="246380" y="330619"/>
                </a:lnTo>
                <a:cubicBezTo>
                  <a:pt x="247227" y="399025"/>
                  <a:pt x="248073" y="467430"/>
                  <a:pt x="248920" y="535836"/>
                </a:cubicBezTo>
                <a:cubicBezTo>
                  <a:pt x="249767" y="624126"/>
                  <a:pt x="250613" y="712416"/>
                  <a:pt x="251460" y="800706"/>
                </a:cubicBezTo>
                <a:cubicBezTo>
                  <a:pt x="252307" y="900394"/>
                  <a:pt x="253153" y="1000081"/>
                  <a:pt x="254000" y="1099769"/>
                </a:cubicBezTo>
                <a:cubicBezTo>
                  <a:pt x="254847" y="1201137"/>
                  <a:pt x="255693" y="1302504"/>
                  <a:pt x="256540" y="1403872"/>
                </a:cubicBezTo>
                <a:cubicBezTo>
                  <a:pt x="257387" y="1496923"/>
                  <a:pt x="258233" y="1589975"/>
                  <a:pt x="259080" y="1683026"/>
                </a:cubicBezTo>
                <a:cubicBezTo>
                  <a:pt x="259927" y="1758475"/>
                  <a:pt x="260773" y="1833923"/>
                  <a:pt x="261620" y="1909372"/>
                </a:cubicBezTo>
                <a:cubicBezTo>
                  <a:pt x="262467" y="1959573"/>
                  <a:pt x="263313" y="2009773"/>
                  <a:pt x="264160" y="2059974"/>
                </a:cubicBezTo>
                <a:lnTo>
                  <a:pt x="266700" y="2119153"/>
                </a:lnTo>
                <a:lnTo>
                  <a:pt x="269240" y="2080114"/>
                </a:lnTo>
                <a:cubicBezTo>
                  <a:pt x="270087" y="2035315"/>
                  <a:pt x="270933" y="1990515"/>
                  <a:pt x="271780" y="1945716"/>
                </a:cubicBezTo>
                <a:cubicBezTo>
                  <a:pt x="272627" y="1873238"/>
                  <a:pt x="273473" y="1800761"/>
                  <a:pt x="274320" y="1728283"/>
                </a:cubicBezTo>
                <a:cubicBezTo>
                  <a:pt x="275167" y="1635014"/>
                  <a:pt x="276013" y="1541745"/>
                  <a:pt x="276860" y="1448476"/>
                </a:cubicBezTo>
                <a:cubicBezTo>
                  <a:pt x="277707" y="1343422"/>
                  <a:pt x="278553" y="1238369"/>
                  <a:pt x="279400" y="1133315"/>
                </a:cubicBezTo>
                <a:cubicBezTo>
                  <a:pt x="280247" y="1026733"/>
                  <a:pt x="281093" y="920151"/>
                  <a:pt x="281940" y="813569"/>
                </a:cubicBezTo>
                <a:cubicBezTo>
                  <a:pt x="282787" y="715955"/>
                  <a:pt x="283633" y="618342"/>
                  <a:pt x="284480" y="520728"/>
                </a:cubicBezTo>
                <a:cubicBezTo>
                  <a:pt x="285327" y="441784"/>
                  <a:pt x="286173" y="362840"/>
                  <a:pt x="287020" y="283896"/>
                </a:cubicBezTo>
                <a:cubicBezTo>
                  <a:pt x="287867" y="231558"/>
                  <a:pt x="288713" y="179221"/>
                  <a:pt x="289560" y="126883"/>
                </a:cubicBezTo>
                <a:lnTo>
                  <a:pt x="292100" y="65803"/>
                </a:lnTo>
                <a:lnTo>
                  <a:pt x="294640" y="107420"/>
                </a:lnTo>
                <a:cubicBezTo>
                  <a:pt x="295487" y="154414"/>
                  <a:pt x="296333" y="201409"/>
                  <a:pt x="297180" y="248403"/>
                </a:cubicBezTo>
                <a:cubicBezTo>
                  <a:pt x="298027" y="324130"/>
                  <a:pt x="298873" y="399858"/>
                  <a:pt x="299720" y="475585"/>
                </a:cubicBezTo>
                <a:cubicBezTo>
                  <a:pt x="300567" y="572787"/>
                  <a:pt x="301413" y="669989"/>
                  <a:pt x="302260" y="767191"/>
                </a:cubicBezTo>
                <a:cubicBezTo>
                  <a:pt x="303107" y="876440"/>
                  <a:pt x="303953" y="985689"/>
                  <a:pt x="304800" y="1094938"/>
                </a:cubicBezTo>
                <a:cubicBezTo>
                  <a:pt x="305647" y="1205555"/>
                  <a:pt x="306493" y="1316173"/>
                  <a:pt x="307340" y="1426790"/>
                </a:cubicBezTo>
                <a:cubicBezTo>
                  <a:pt x="308187" y="1527893"/>
                  <a:pt x="309033" y="1628997"/>
                  <a:pt x="309880" y="1730100"/>
                </a:cubicBezTo>
                <a:cubicBezTo>
                  <a:pt x="310727" y="1811680"/>
                  <a:pt x="311573" y="1893259"/>
                  <a:pt x="312420" y="1974839"/>
                </a:cubicBezTo>
                <a:cubicBezTo>
                  <a:pt x="313267" y="2028752"/>
                  <a:pt x="314113" y="2082666"/>
                  <a:pt x="314960" y="2136579"/>
                </a:cubicBezTo>
                <a:cubicBezTo>
                  <a:pt x="315807" y="2157366"/>
                  <a:pt x="316653" y="2178154"/>
                  <a:pt x="317500" y="2198941"/>
                </a:cubicBezTo>
                <a:lnTo>
                  <a:pt x="320040" y="2155259"/>
                </a:lnTo>
                <a:cubicBezTo>
                  <a:pt x="320887" y="2106603"/>
                  <a:pt x="321733" y="2057946"/>
                  <a:pt x="322580" y="2009290"/>
                </a:cubicBezTo>
                <a:cubicBezTo>
                  <a:pt x="323427" y="1931158"/>
                  <a:pt x="324273" y="1853025"/>
                  <a:pt x="325120" y="1774893"/>
                </a:cubicBezTo>
                <a:cubicBezTo>
                  <a:pt x="325967" y="1674833"/>
                  <a:pt x="326813" y="1574772"/>
                  <a:pt x="327660" y="1474712"/>
                </a:cubicBezTo>
                <a:cubicBezTo>
                  <a:pt x="328507" y="1362466"/>
                  <a:pt x="329353" y="1250221"/>
                  <a:pt x="330200" y="1137975"/>
                </a:cubicBezTo>
                <a:cubicBezTo>
                  <a:pt x="331047" y="1024530"/>
                  <a:pt x="331893" y="911084"/>
                  <a:pt x="332740" y="797639"/>
                </a:cubicBezTo>
                <a:cubicBezTo>
                  <a:pt x="333587" y="694142"/>
                  <a:pt x="334433" y="590646"/>
                  <a:pt x="335280" y="487149"/>
                </a:cubicBezTo>
                <a:cubicBezTo>
                  <a:pt x="336127" y="403812"/>
                  <a:pt x="336973" y="320474"/>
                  <a:pt x="337820" y="237137"/>
                </a:cubicBezTo>
                <a:cubicBezTo>
                  <a:pt x="338667" y="182221"/>
                  <a:pt x="339513" y="127304"/>
                  <a:pt x="340360" y="72388"/>
                </a:cubicBezTo>
                <a:lnTo>
                  <a:pt x="342900" y="9374"/>
                </a:lnTo>
                <a:lnTo>
                  <a:pt x="345440" y="54600"/>
                </a:lnTo>
                <a:cubicBezTo>
                  <a:pt x="346287" y="104378"/>
                  <a:pt x="347133" y="154156"/>
                  <a:pt x="347980" y="203934"/>
                </a:cubicBezTo>
                <a:cubicBezTo>
                  <a:pt x="348827" y="283616"/>
                  <a:pt x="349673" y="363297"/>
                  <a:pt x="350520" y="442979"/>
                </a:cubicBezTo>
                <a:cubicBezTo>
                  <a:pt x="351367" y="544811"/>
                  <a:pt x="352213" y="646644"/>
                  <a:pt x="353060" y="748476"/>
                </a:cubicBezTo>
                <a:cubicBezTo>
                  <a:pt x="353907" y="862506"/>
                  <a:pt x="354753" y="976537"/>
                  <a:pt x="355600" y="1090567"/>
                </a:cubicBezTo>
                <a:cubicBezTo>
                  <a:pt x="356447" y="1205622"/>
                  <a:pt x="357293" y="1320678"/>
                  <a:pt x="358140" y="1435733"/>
                </a:cubicBezTo>
                <a:cubicBezTo>
                  <a:pt x="358987" y="1540519"/>
                  <a:pt x="359833" y="1645304"/>
                  <a:pt x="360680" y="1750090"/>
                </a:cubicBezTo>
                <a:cubicBezTo>
                  <a:pt x="361527" y="1834302"/>
                  <a:pt x="362373" y="1918513"/>
                  <a:pt x="363220" y="2002725"/>
                </a:cubicBezTo>
                <a:cubicBezTo>
                  <a:pt x="364067" y="2058069"/>
                  <a:pt x="364913" y="2113413"/>
                  <a:pt x="365760" y="2168757"/>
                </a:cubicBezTo>
                <a:lnTo>
                  <a:pt x="368300" y="2231789"/>
                </a:lnTo>
                <a:lnTo>
                  <a:pt x="370840" y="2185538"/>
                </a:lnTo>
                <a:cubicBezTo>
                  <a:pt x="371687" y="2135179"/>
                  <a:pt x="372533" y="2084820"/>
                  <a:pt x="373380" y="2034461"/>
                </a:cubicBezTo>
                <a:cubicBezTo>
                  <a:pt x="374227" y="1954084"/>
                  <a:pt x="375073" y="1873707"/>
                  <a:pt x="375920" y="1793330"/>
                </a:cubicBezTo>
                <a:cubicBezTo>
                  <a:pt x="376767" y="1690810"/>
                  <a:pt x="377613" y="1588290"/>
                  <a:pt x="378460" y="1485770"/>
                </a:cubicBezTo>
                <a:cubicBezTo>
                  <a:pt x="379307" y="1371162"/>
                  <a:pt x="380153" y="1256553"/>
                  <a:pt x="381000" y="1141945"/>
                </a:cubicBezTo>
                <a:cubicBezTo>
                  <a:pt x="381847" y="1026491"/>
                  <a:pt x="382693" y="911037"/>
                  <a:pt x="383540" y="795583"/>
                </a:cubicBezTo>
                <a:cubicBezTo>
                  <a:pt x="384387" y="690607"/>
                  <a:pt x="385233" y="585630"/>
                  <a:pt x="386080" y="480654"/>
                </a:cubicBezTo>
                <a:cubicBezTo>
                  <a:pt x="386927" y="396444"/>
                  <a:pt x="387773" y="312235"/>
                  <a:pt x="388620" y="228025"/>
                </a:cubicBezTo>
                <a:cubicBezTo>
                  <a:pt x="389467" y="172824"/>
                  <a:pt x="390313" y="117622"/>
                  <a:pt x="391160" y="62421"/>
                </a:cubicBezTo>
                <a:lnTo>
                  <a:pt x="393700" y="0"/>
                </a:lnTo>
                <a:lnTo>
                  <a:pt x="396240" y="46764"/>
                </a:lnTo>
                <a:cubicBezTo>
                  <a:pt x="397087" y="97171"/>
                  <a:pt x="397933" y="147577"/>
                  <a:pt x="398780" y="197984"/>
                </a:cubicBezTo>
                <a:cubicBezTo>
                  <a:pt x="399627" y="278215"/>
                  <a:pt x="400473" y="358447"/>
                  <a:pt x="401320" y="438678"/>
                </a:cubicBezTo>
                <a:cubicBezTo>
                  <a:pt x="402167" y="540820"/>
                  <a:pt x="403013" y="642961"/>
                  <a:pt x="403860" y="745103"/>
                </a:cubicBezTo>
                <a:cubicBezTo>
                  <a:pt x="404707" y="859103"/>
                  <a:pt x="405553" y="973104"/>
                  <a:pt x="406400" y="1087104"/>
                </a:cubicBezTo>
                <a:cubicBezTo>
                  <a:pt x="407247" y="1201768"/>
                  <a:pt x="408093" y="1316431"/>
                  <a:pt x="408940" y="1431095"/>
                </a:cubicBezTo>
                <a:cubicBezTo>
                  <a:pt x="409787" y="1535187"/>
                  <a:pt x="410633" y="1639278"/>
                  <a:pt x="411480" y="1743370"/>
                </a:cubicBezTo>
                <a:cubicBezTo>
                  <a:pt x="412327" y="1826720"/>
                  <a:pt x="413173" y="1910069"/>
                  <a:pt x="414020" y="1993419"/>
                </a:cubicBezTo>
                <a:cubicBezTo>
                  <a:pt x="414867" y="2047920"/>
                  <a:pt x="415713" y="2102421"/>
                  <a:pt x="416560" y="2156922"/>
                </a:cubicBezTo>
                <a:lnTo>
                  <a:pt x="419100" y="2218119"/>
                </a:lnTo>
                <a:lnTo>
                  <a:pt x="421640" y="2171341"/>
                </a:lnTo>
                <a:cubicBezTo>
                  <a:pt x="422487" y="2121405"/>
                  <a:pt x="423333" y="2071468"/>
                  <a:pt x="424180" y="2021532"/>
                </a:cubicBezTo>
                <a:cubicBezTo>
                  <a:pt x="425027" y="1942263"/>
                  <a:pt x="425873" y="1862995"/>
                  <a:pt x="426720" y="1783726"/>
                </a:cubicBezTo>
                <a:cubicBezTo>
                  <a:pt x="427567" y="1682997"/>
                  <a:pt x="428413" y="1582268"/>
                  <a:pt x="429260" y="1481539"/>
                </a:cubicBezTo>
                <a:cubicBezTo>
                  <a:pt x="430107" y="1369295"/>
                  <a:pt x="430953" y="1257051"/>
                  <a:pt x="431800" y="1144807"/>
                </a:cubicBezTo>
                <a:cubicBezTo>
                  <a:pt x="432647" y="1032083"/>
                  <a:pt x="433493" y="919359"/>
                  <a:pt x="434340" y="806635"/>
                </a:cubicBezTo>
                <a:cubicBezTo>
                  <a:pt x="435187" y="704467"/>
                  <a:pt x="436033" y="602298"/>
                  <a:pt x="436880" y="500130"/>
                </a:cubicBezTo>
                <a:cubicBezTo>
                  <a:pt x="437727" y="418467"/>
                  <a:pt x="438573" y="336805"/>
                  <a:pt x="439420" y="255142"/>
                </a:cubicBezTo>
                <a:cubicBezTo>
                  <a:pt x="440267" y="201878"/>
                  <a:pt x="441113" y="148615"/>
                  <a:pt x="441960" y="95351"/>
                </a:cubicBezTo>
                <a:lnTo>
                  <a:pt x="444500" y="35968"/>
                </a:lnTo>
                <a:lnTo>
                  <a:pt x="447040" y="82282"/>
                </a:lnTo>
                <a:cubicBezTo>
                  <a:pt x="447887" y="131252"/>
                  <a:pt x="448733" y="180221"/>
                  <a:pt x="449580" y="229191"/>
                </a:cubicBezTo>
                <a:cubicBezTo>
                  <a:pt x="450427" y="306715"/>
                  <a:pt x="451273" y="384238"/>
                  <a:pt x="452120" y="461762"/>
                </a:cubicBezTo>
                <a:cubicBezTo>
                  <a:pt x="452967" y="560091"/>
                  <a:pt x="453813" y="658420"/>
                  <a:pt x="454660" y="756749"/>
                </a:cubicBezTo>
                <a:cubicBezTo>
                  <a:pt x="455507" y="866141"/>
                  <a:pt x="456353" y="975534"/>
                  <a:pt x="457200" y="1084926"/>
                </a:cubicBezTo>
                <a:cubicBezTo>
                  <a:pt x="458047" y="1194615"/>
                  <a:pt x="458893" y="1304304"/>
                  <a:pt x="459740" y="1413993"/>
                </a:cubicBezTo>
                <a:cubicBezTo>
                  <a:pt x="460587" y="1513251"/>
                  <a:pt x="461433" y="1612508"/>
                  <a:pt x="462280" y="1711766"/>
                </a:cubicBezTo>
                <a:cubicBezTo>
                  <a:pt x="463127" y="1790956"/>
                  <a:pt x="463973" y="1870147"/>
                  <a:pt x="464820" y="1949337"/>
                </a:cubicBezTo>
                <a:cubicBezTo>
                  <a:pt x="465667" y="2000855"/>
                  <a:pt x="466513" y="2052372"/>
                  <a:pt x="467360" y="2103890"/>
                </a:cubicBezTo>
                <a:lnTo>
                  <a:pt x="469900" y="2160901"/>
                </a:lnTo>
                <a:lnTo>
                  <a:pt x="472440" y="2115504"/>
                </a:lnTo>
                <a:cubicBezTo>
                  <a:pt x="473287" y="2067969"/>
                  <a:pt x="474133" y="2020434"/>
                  <a:pt x="474980" y="1972899"/>
                </a:cubicBezTo>
                <a:cubicBezTo>
                  <a:pt x="475827" y="1897856"/>
                  <a:pt x="476673" y="1822814"/>
                  <a:pt x="477520" y="1747771"/>
                </a:cubicBezTo>
                <a:lnTo>
                  <a:pt x="480061" y="1462771"/>
                </a:lnTo>
                <a:cubicBezTo>
                  <a:pt x="480907" y="1357258"/>
                  <a:pt x="481754" y="1251745"/>
                  <a:pt x="482600" y="1146232"/>
                </a:cubicBezTo>
                <a:cubicBezTo>
                  <a:pt x="483447" y="1040603"/>
                  <a:pt x="484293" y="934974"/>
                  <a:pt x="485140" y="829345"/>
                </a:cubicBezTo>
                <a:cubicBezTo>
                  <a:pt x="485987" y="733921"/>
                  <a:pt x="486833" y="638498"/>
                  <a:pt x="487680" y="543074"/>
                </a:cubicBezTo>
                <a:cubicBezTo>
                  <a:pt x="488527" y="467089"/>
                  <a:pt x="489373" y="391104"/>
                  <a:pt x="490220" y="315119"/>
                </a:cubicBezTo>
                <a:lnTo>
                  <a:pt x="492761" y="167225"/>
                </a:lnTo>
                <a:lnTo>
                  <a:pt x="495300" y="113105"/>
                </a:lnTo>
                <a:lnTo>
                  <a:pt x="497840" y="157165"/>
                </a:lnTo>
                <a:lnTo>
                  <a:pt x="500381" y="294162"/>
                </a:lnTo>
                <a:cubicBezTo>
                  <a:pt x="501228" y="366043"/>
                  <a:pt x="502074" y="437923"/>
                  <a:pt x="502921" y="509804"/>
                </a:cubicBezTo>
                <a:cubicBezTo>
                  <a:pt x="503768" y="600618"/>
                  <a:pt x="504614" y="691432"/>
                  <a:pt x="505461" y="782246"/>
                </a:cubicBezTo>
                <a:cubicBezTo>
                  <a:pt x="506307" y="882933"/>
                  <a:pt x="507154" y="983619"/>
                  <a:pt x="508000" y="1084306"/>
                </a:cubicBezTo>
                <a:cubicBezTo>
                  <a:pt x="508847" y="1184932"/>
                  <a:pt x="509693" y="1285558"/>
                  <a:pt x="510540" y="1386184"/>
                </a:cubicBezTo>
                <a:lnTo>
                  <a:pt x="513081" y="1658411"/>
                </a:lnTo>
                <a:cubicBezTo>
                  <a:pt x="513928" y="1730521"/>
                  <a:pt x="514774" y="1802630"/>
                  <a:pt x="515621" y="1874740"/>
                </a:cubicBezTo>
                <a:cubicBezTo>
                  <a:pt x="516468" y="1921386"/>
                  <a:pt x="517314" y="1968032"/>
                  <a:pt x="518161" y="2014678"/>
                </a:cubicBezTo>
                <a:lnTo>
                  <a:pt x="520701" y="2065436"/>
                </a:lnTo>
                <a:lnTo>
                  <a:pt x="523241" y="2023097"/>
                </a:lnTo>
                <a:cubicBezTo>
                  <a:pt x="524088" y="1979696"/>
                  <a:pt x="524934" y="1936294"/>
                  <a:pt x="525781" y="1892893"/>
                </a:cubicBezTo>
                <a:cubicBezTo>
                  <a:pt x="526628" y="1824792"/>
                  <a:pt x="527474" y="1756690"/>
                  <a:pt x="528321" y="1688589"/>
                </a:cubicBezTo>
                <a:cubicBezTo>
                  <a:pt x="529168" y="1602736"/>
                  <a:pt x="530014" y="1516884"/>
                  <a:pt x="530861" y="1431031"/>
                </a:cubicBezTo>
                <a:cubicBezTo>
                  <a:pt x="531708" y="1336024"/>
                  <a:pt x="532554" y="1241018"/>
                  <a:pt x="533401" y="1146011"/>
                </a:cubicBezTo>
                <a:cubicBezTo>
                  <a:pt x="534248" y="1051236"/>
                  <a:pt x="535094" y="956462"/>
                  <a:pt x="535941" y="861687"/>
                </a:cubicBezTo>
                <a:cubicBezTo>
                  <a:pt x="536788" y="776385"/>
                  <a:pt x="537634" y="691083"/>
                  <a:pt x="538481" y="605781"/>
                </a:cubicBezTo>
                <a:cubicBezTo>
                  <a:pt x="539328" y="538147"/>
                  <a:pt x="540174" y="470513"/>
                  <a:pt x="541021" y="402879"/>
                </a:cubicBezTo>
                <a:cubicBezTo>
                  <a:pt x="541868" y="359270"/>
                  <a:pt x="542714" y="315662"/>
                  <a:pt x="543561" y="272053"/>
                </a:cubicBezTo>
                <a:lnTo>
                  <a:pt x="546101" y="225072"/>
                </a:lnTo>
                <a:lnTo>
                  <a:pt x="548641" y="265346"/>
                </a:lnTo>
                <a:cubicBezTo>
                  <a:pt x="549488" y="306132"/>
                  <a:pt x="550334" y="346919"/>
                  <a:pt x="551181" y="387705"/>
                </a:cubicBezTo>
                <a:cubicBezTo>
                  <a:pt x="552028" y="451481"/>
                  <a:pt x="552874" y="515256"/>
                  <a:pt x="553721" y="579032"/>
                </a:cubicBezTo>
                <a:cubicBezTo>
                  <a:pt x="554568" y="659240"/>
                  <a:pt x="555414" y="739448"/>
                  <a:pt x="556261" y="819656"/>
                </a:cubicBezTo>
                <a:cubicBezTo>
                  <a:pt x="557108" y="908232"/>
                  <a:pt x="557954" y="996807"/>
                  <a:pt x="558801" y="1085383"/>
                </a:cubicBezTo>
                <a:cubicBezTo>
                  <a:pt x="559648" y="1173564"/>
                  <a:pt x="560494" y="1261746"/>
                  <a:pt x="561341" y="1349927"/>
                </a:cubicBezTo>
                <a:cubicBezTo>
                  <a:pt x="562188" y="1429125"/>
                  <a:pt x="563034" y="1508324"/>
                  <a:pt x="563881" y="1587522"/>
                </a:cubicBezTo>
                <a:cubicBezTo>
                  <a:pt x="564728" y="1650159"/>
                  <a:pt x="565574" y="1712797"/>
                  <a:pt x="566421" y="1775434"/>
                </a:cubicBezTo>
                <a:cubicBezTo>
                  <a:pt x="567268" y="1815672"/>
                  <a:pt x="568114" y="1855910"/>
                  <a:pt x="568961" y="1896148"/>
                </a:cubicBezTo>
                <a:lnTo>
                  <a:pt x="571501" y="1938994"/>
                </a:lnTo>
                <a:lnTo>
                  <a:pt x="574041" y="1901088"/>
                </a:lnTo>
                <a:cubicBezTo>
                  <a:pt x="574888" y="1863219"/>
                  <a:pt x="575734" y="1825350"/>
                  <a:pt x="576581" y="1787481"/>
                </a:cubicBezTo>
                <a:cubicBezTo>
                  <a:pt x="577428" y="1728500"/>
                  <a:pt x="578274" y="1669520"/>
                  <a:pt x="579121" y="1610539"/>
                </a:cubicBezTo>
                <a:cubicBezTo>
                  <a:pt x="579968" y="1536559"/>
                  <a:pt x="580814" y="1462580"/>
                  <a:pt x="581661" y="1388600"/>
                </a:cubicBezTo>
                <a:cubicBezTo>
                  <a:pt x="582508" y="1307093"/>
                  <a:pt x="583354" y="1225586"/>
                  <a:pt x="584201" y="1144079"/>
                </a:cubicBezTo>
                <a:cubicBezTo>
                  <a:pt x="585048" y="1063120"/>
                  <a:pt x="585894" y="982160"/>
                  <a:pt x="586741" y="901201"/>
                </a:cubicBezTo>
                <a:cubicBezTo>
                  <a:pt x="587588" y="828665"/>
                  <a:pt x="588434" y="756129"/>
                  <a:pt x="589281" y="683593"/>
                </a:cubicBezTo>
                <a:cubicBezTo>
                  <a:pt x="590128" y="626389"/>
                  <a:pt x="590974" y="569184"/>
                  <a:pt x="591821" y="511980"/>
                </a:cubicBezTo>
                <a:cubicBezTo>
                  <a:pt x="592668" y="475390"/>
                  <a:pt x="593514" y="438799"/>
                  <a:pt x="594361" y="402209"/>
                </a:cubicBezTo>
                <a:lnTo>
                  <a:pt x="596901" y="363789"/>
                </a:lnTo>
                <a:lnTo>
                  <a:pt x="599441" y="399073"/>
                </a:lnTo>
                <a:cubicBezTo>
                  <a:pt x="600288" y="433773"/>
                  <a:pt x="601134" y="468472"/>
                  <a:pt x="601981" y="503172"/>
                </a:cubicBezTo>
                <a:cubicBezTo>
                  <a:pt x="602828" y="556972"/>
                  <a:pt x="603674" y="610772"/>
                  <a:pt x="604521" y="664572"/>
                </a:cubicBezTo>
                <a:cubicBezTo>
                  <a:pt x="605368" y="731845"/>
                  <a:pt x="606214" y="799119"/>
                  <a:pt x="607061" y="866392"/>
                </a:cubicBezTo>
                <a:cubicBezTo>
                  <a:pt x="607908" y="940311"/>
                  <a:pt x="608754" y="1014230"/>
                  <a:pt x="609601" y="1088149"/>
                </a:cubicBezTo>
                <a:cubicBezTo>
                  <a:pt x="610448" y="1161379"/>
                  <a:pt x="611294" y="1234608"/>
                  <a:pt x="612141" y="1307838"/>
                </a:cubicBezTo>
                <a:cubicBezTo>
                  <a:pt x="612988" y="1373265"/>
                  <a:pt x="613834" y="1438691"/>
                  <a:pt x="614681" y="1504118"/>
                </a:cubicBezTo>
                <a:cubicBezTo>
                  <a:pt x="615528" y="1555542"/>
                  <a:pt x="616374" y="1606967"/>
                  <a:pt x="617221" y="1658391"/>
                </a:cubicBezTo>
                <a:cubicBezTo>
                  <a:pt x="618068" y="1691116"/>
                  <a:pt x="618914" y="1723840"/>
                  <a:pt x="619761" y="1756565"/>
                </a:cubicBezTo>
                <a:lnTo>
                  <a:pt x="622301" y="1790339"/>
                </a:lnTo>
                <a:lnTo>
                  <a:pt x="624841" y="1757885"/>
                </a:lnTo>
                <a:cubicBezTo>
                  <a:pt x="625688" y="1726552"/>
                  <a:pt x="626534" y="1695219"/>
                  <a:pt x="627381" y="1663886"/>
                </a:cubicBezTo>
                <a:cubicBezTo>
                  <a:pt x="628228" y="1615567"/>
                  <a:pt x="629074" y="1567249"/>
                  <a:pt x="629921" y="1518930"/>
                </a:cubicBezTo>
                <a:cubicBezTo>
                  <a:pt x="630768" y="1458730"/>
                  <a:pt x="631614" y="1398531"/>
                  <a:pt x="632461" y="1338331"/>
                </a:cubicBezTo>
                <a:cubicBezTo>
                  <a:pt x="633308" y="1272394"/>
                  <a:pt x="634154" y="1206456"/>
                  <a:pt x="635001" y="1140519"/>
                </a:cubicBezTo>
                <a:cubicBezTo>
                  <a:pt x="635848" y="1075401"/>
                  <a:pt x="636694" y="1010282"/>
                  <a:pt x="637541" y="945164"/>
                </a:cubicBezTo>
                <a:cubicBezTo>
                  <a:pt x="638388" y="887179"/>
                  <a:pt x="639234" y="829194"/>
                  <a:pt x="640081" y="771209"/>
                </a:cubicBezTo>
                <a:cubicBezTo>
                  <a:pt x="640928" y="725819"/>
                  <a:pt x="641774" y="680428"/>
                  <a:pt x="642621" y="635038"/>
                </a:cubicBezTo>
                <a:cubicBezTo>
                  <a:pt x="643468" y="606335"/>
                  <a:pt x="644314" y="577631"/>
                  <a:pt x="645161" y="548928"/>
                </a:cubicBezTo>
                <a:lnTo>
                  <a:pt x="647701" y="519952"/>
                </a:lnTo>
                <a:lnTo>
                  <a:pt x="650241" y="549416"/>
                </a:lnTo>
                <a:cubicBezTo>
                  <a:pt x="651088" y="577239"/>
                  <a:pt x="651934" y="605061"/>
                  <a:pt x="652781" y="632884"/>
                </a:cubicBezTo>
                <a:cubicBezTo>
                  <a:pt x="653628" y="675510"/>
                  <a:pt x="654474" y="718136"/>
                  <a:pt x="655321" y="760762"/>
                </a:cubicBezTo>
                <a:cubicBezTo>
                  <a:pt x="656168" y="813635"/>
                  <a:pt x="657014" y="866507"/>
                  <a:pt x="657861" y="919380"/>
                </a:cubicBezTo>
                <a:cubicBezTo>
                  <a:pt x="658708" y="977068"/>
                  <a:pt x="659554" y="1034757"/>
                  <a:pt x="660401" y="1092445"/>
                </a:cubicBezTo>
                <a:cubicBezTo>
                  <a:pt x="661248" y="1149200"/>
                  <a:pt x="662094" y="1205955"/>
                  <a:pt x="662941" y="1262710"/>
                </a:cubicBezTo>
                <a:cubicBezTo>
                  <a:pt x="663788" y="1313039"/>
                  <a:pt x="664634" y="1363368"/>
                  <a:pt x="665481" y="1413697"/>
                </a:cubicBezTo>
                <a:cubicBezTo>
                  <a:pt x="666328" y="1452895"/>
                  <a:pt x="667174" y="1492092"/>
                  <a:pt x="668021" y="1531290"/>
                </a:cubicBezTo>
                <a:cubicBezTo>
                  <a:pt x="668868" y="1555879"/>
                  <a:pt x="669714" y="1580468"/>
                  <a:pt x="670561" y="1605057"/>
                </a:cubicBezTo>
                <a:lnTo>
                  <a:pt x="673101" y="1629160"/>
                </a:lnTo>
                <a:lnTo>
                  <a:pt x="675641" y="1602796"/>
                </a:lnTo>
                <a:cubicBezTo>
                  <a:pt x="676488" y="1578571"/>
                  <a:pt x="677334" y="1554346"/>
                  <a:pt x="678181" y="1530121"/>
                </a:cubicBezTo>
                <a:cubicBezTo>
                  <a:pt x="679028" y="1493310"/>
                  <a:pt x="679874" y="1456498"/>
                  <a:pt x="680721" y="1419687"/>
                </a:cubicBezTo>
                <a:cubicBezTo>
                  <a:pt x="681568" y="1374280"/>
                  <a:pt x="682414" y="1328874"/>
                  <a:pt x="683261" y="1283467"/>
                </a:cubicBezTo>
                <a:cubicBezTo>
                  <a:pt x="684108" y="1234166"/>
                  <a:pt x="684954" y="1184864"/>
                  <a:pt x="685801" y="1135563"/>
                </a:cubicBezTo>
                <a:cubicBezTo>
                  <a:pt x="686648" y="1087294"/>
                  <a:pt x="687494" y="1039025"/>
                  <a:pt x="688341" y="990756"/>
                </a:cubicBezTo>
                <a:cubicBezTo>
                  <a:pt x="689188" y="948179"/>
                  <a:pt x="690034" y="905602"/>
                  <a:pt x="690881" y="863025"/>
                </a:cubicBezTo>
                <a:cubicBezTo>
                  <a:pt x="691728" y="830083"/>
                  <a:pt x="692574" y="797140"/>
                  <a:pt x="693421" y="764198"/>
                </a:cubicBezTo>
                <a:lnTo>
                  <a:pt x="695961" y="702864"/>
                </a:lnTo>
                <a:lnTo>
                  <a:pt x="698501" y="683635"/>
                </a:lnTo>
                <a:lnTo>
                  <a:pt x="701041" y="706836"/>
                </a:lnTo>
                <a:lnTo>
                  <a:pt x="703581" y="768622"/>
                </a:lnTo>
                <a:cubicBezTo>
                  <a:pt x="704428" y="799585"/>
                  <a:pt x="705274" y="830549"/>
                  <a:pt x="706121" y="861512"/>
                </a:cubicBezTo>
                <a:cubicBezTo>
                  <a:pt x="706968" y="899428"/>
                  <a:pt x="707814" y="937343"/>
                  <a:pt x="708661" y="975259"/>
                </a:cubicBezTo>
                <a:cubicBezTo>
                  <a:pt x="709508" y="1016163"/>
                  <a:pt x="710354" y="1057066"/>
                  <a:pt x="711201" y="1097970"/>
                </a:cubicBezTo>
                <a:cubicBezTo>
                  <a:pt x="712048" y="1137759"/>
                  <a:pt x="712894" y="1177549"/>
                  <a:pt x="713741" y="1217338"/>
                </a:cubicBezTo>
                <a:cubicBezTo>
                  <a:pt x="714588" y="1252186"/>
                  <a:pt x="715434" y="1287033"/>
                  <a:pt x="716281" y="1321881"/>
                </a:cubicBezTo>
                <a:cubicBezTo>
                  <a:pt x="717128" y="1348599"/>
                  <a:pt x="717974" y="1375318"/>
                  <a:pt x="718821" y="1402036"/>
                </a:cubicBezTo>
                <a:lnTo>
                  <a:pt x="721361" y="1451037"/>
                </a:lnTo>
                <a:lnTo>
                  <a:pt x="723901" y="1465464"/>
                </a:lnTo>
                <a:lnTo>
                  <a:pt x="726441" y="1445442"/>
                </a:lnTo>
                <a:lnTo>
                  <a:pt x="728981" y="1394479"/>
                </a:lnTo>
                <a:cubicBezTo>
                  <a:pt x="729828" y="1369310"/>
                  <a:pt x="730674" y="1344140"/>
                  <a:pt x="731521" y="1318971"/>
                </a:cubicBezTo>
                <a:cubicBezTo>
                  <a:pt x="732368" y="1288459"/>
                  <a:pt x="733214" y="1257948"/>
                  <a:pt x="734061" y="1227436"/>
                </a:cubicBezTo>
                <a:cubicBezTo>
                  <a:pt x="734908" y="1194816"/>
                  <a:pt x="735754" y="1162195"/>
                  <a:pt x="736601" y="1129575"/>
                </a:cubicBezTo>
                <a:cubicBezTo>
                  <a:pt x="737448" y="1098133"/>
                  <a:pt x="738294" y="1066690"/>
                  <a:pt x="739141" y="1035248"/>
                </a:cubicBezTo>
                <a:cubicBezTo>
                  <a:pt x="739988" y="1007994"/>
                  <a:pt x="740834" y="980740"/>
                  <a:pt x="741681" y="953486"/>
                </a:cubicBezTo>
                <a:lnTo>
                  <a:pt x="744222" y="891630"/>
                </a:lnTo>
                <a:lnTo>
                  <a:pt x="746761" y="854680"/>
                </a:lnTo>
                <a:lnTo>
                  <a:pt x="749301" y="844911"/>
                </a:lnTo>
                <a:lnTo>
                  <a:pt x="751841" y="861784"/>
                </a:lnTo>
                <a:lnTo>
                  <a:pt x="754381" y="902146"/>
                </a:lnTo>
                <a:lnTo>
                  <a:pt x="756922" y="960686"/>
                </a:lnTo>
                <a:cubicBezTo>
                  <a:pt x="757768" y="983987"/>
                  <a:pt x="758615" y="1007289"/>
                  <a:pt x="759461" y="1030590"/>
                </a:cubicBezTo>
                <a:cubicBezTo>
                  <a:pt x="760308" y="1055161"/>
                  <a:pt x="761154" y="1079733"/>
                  <a:pt x="762001" y="1104304"/>
                </a:cubicBezTo>
                <a:lnTo>
                  <a:pt x="764542" y="1174350"/>
                </a:lnTo>
                <a:lnTo>
                  <a:pt x="767082" y="1234070"/>
                </a:lnTo>
                <a:lnTo>
                  <a:pt x="769622" y="1278262"/>
                </a:lnTo>
                <a:lnTo>
                  <a:pt x="772161" y="1303618"/>
                </a:lnTo>
                <a:lnTo>
                  <a:pt x="774701" y="1308943"/>
                </a:lnTo>
                <a:lnTo>
                  <a:pt x="777242" y="1295149"/>
                </a:lnTo>
                <a:lnTo>
                  <a:pt x="779782" y="1265017"/>
                </a:lnTo>
                <a:lnTo>
                  <a:pt x="782322" y="1222791"/>
                </a:lnTo>
                <a:lnTo>
                  <a:pt x="784862" y="1173632"/>
                </a:lnTo>
                <a:lnTo>
                  <a:pt x="787402" y="1123022"/>
                </a:lnTo>
                <a:lnTo>
                  <a:pt x="789942" y="1076157"/>
                </a:lnTo>
                <a:lnTo>
                  <a:pt x="792482" y="1037429"/>
                </a:lnTo>
                <a:lnTo>
                  <a:pt x="795022" y="1010015"/>
                </a:lnTo>
                <a:lnTo>
                  <a:pt x="797562" y="995632"/>
                </a:lnTo>
                <a:lnTo>
                  <a:pt x="800102" y="994472"/>
                </a:lnTo>
                <a:lnTo>
                  <a:pt x="802642" y="1005299"/>
                </a:lnTo>
                <a:lnTo>
                  <a:pt x="805182" y="1025710"/>
                </a:lnTo>
                <a:lnTo>
                  <a:pt x="807722" y="1052496"/>
                </a:lnTo>
                <a:lnTo>
                  <a:pt x="810262" y="1082078"/>
                </a:lnTo>
                <a:lnTo>
                  <a:pt x="812802" y="1110943"/>
                </a:lnTo>
                <a:lnTo>
                  <a:pt x="815342" y="1136043"/>
                </a:lnTo>
                <a:lnTo>
                  <a:pt x="817882" y="1155114"/>
                </a:lnTo>
                <a:lnTo>
                  <a:pt x="820422" y="1166865"/>
                </a:lnTo>
                <a:lnTo>
                  <a:pt x="822961" y="1171046"/>
                </a:lnTo>
                <a:lnTo>
                  <a:pt x="825501" y="1168380"/>
                </a:lnTo>
                <a:lnTo>
                  <a:pt x="828041" y="1160375"/>
                </a:lnTo>
                <a:lnTo>
                  <a:pt x="830581" y="1149051"/>
                </a:lnTo>
                <a:lnTo>
                  <a:pt x="833121" y="1136629"/>
                </a:lnTo>
                <a:lnTo>
                  <a:pt x="835661" y="1125198"/>
                </a:lnTo>
                <a:lnTo>
                  <a:pt x="838201" y="1116437"/>
                </a:lnTo>
                <a:lnTo>
                  <a:pt x="840741" y="1111397"/>
                </a:lnTo>
                <a:lnTo>
                  <a:pt x="843281" y="1110391"/>
                </a:lnTo>
                <a:lnTo>
                  <a:pt x="845821" y="1112983"/>
                </a:lnTo>
                <a:lnTo>
                  <a:pt x="848361" y="1118095"/>
                </a:lnTo>
                <a:lnTo>
                  <a:pt x="850901" y="1124196"/>
                </a:lnTo>
                <a:lnTo>
                  <a:pt x="853441" y="1129561"/>
                </a:lnTo>
                <a:lnTo>
                  <a:pt x="855981" y="1132544"/>
                </a:lnTo>
                <a:lnTo>
                  <a:pt x="858521" y="1131859"/>
                </a:lnTo>
                <a:lnTo>
                  <a:pt x="861061" y="1126791"/>
                </a:lnTo>
                <a:lnTo>
                  <a:pt x="863601" y="1117342"/>
                </a:lnTo>
                <a:lnTo>
                  <a:pt x="866141" y="1104272"/>
                </a:lnTo>
                <a:lnTo>
                  <a:pt x="868681" y="1089032"/>
                </a:lnTo>
                <a:lnTo>
                  <a:pt x="871221" y="1073595"/>
                </a:lnTo>
                <a:lnTo>
                  <a:pt x="873761" y="1060212"/>
                </a:lnTo>
                <a:lnTo>
                  <a:pt x="876301" y="1051110"/>
                </a:lnTo>
                <a:lnTo>
                  <a:pt x="878841" y="1048180"/>
                </a:lnTo>
                <a:lnTo>
                  <a:pt x="881381" y="1052692"/>
                </a:lnTo>
                <a:lnTo>
                  <a:pt x="883921" y="1065077"/>
                </a:lnTo>
                <a:lnTo>
                  <a:pt x="886461" y="1084800"/>
                </a:lnTo>
                <a:lnTo>
                  <a:pt x="889000" y="1110354"/>
                </a:lnTo>
                <a:lnTo>
                  <a:pt x="891540" y="1139370"/>
                </a:lnTo>
                <a:lnTo>
                  <a:pt x="894080" y="1168852"/>
                </a:lnTo>
                <a:lnTo>
                  <a:pt x="896620" y="1195485"/>
                </a:lnTo>
                <a:lnTo>
                  <a:pt x="899160" y="1216018"/>
                </a:lnTo>
                <a:lnTo>
                  <a:pt x="901700" y="1227646"/>
                </a:lnTo>
                <a:lnTo>
                  <a:pt x="904240" y="1228372"/>
                </a:lnTo>
                <a:lnTo>
                  <a:pt x="906780" y="1217285"/>
                </a:lnTo>
                <a:lnTo>
                  <a:pt x="909320" y="1194733"/>
                </a:lnTo>
                <a:lnTo>
                  <a:pt x="911860" y="1162356"/>
                </a:lnTo>
                <a:lnTo>
                  <a:pt x="914400" y="1122975"/>
                </a:lnTo>
                <a:lnTo>
                  <a:pt x="916940" y="1080343"/>
                </a:lnTo>
                <a:lnTo>
                  <a:pt x="919480" y="1038778"/>
                </a:lnTo>
                <a:lnTo>
                  <a:pt x="922020" y="1002715"/>
                </a:lnTo>
                <a:lnTo>
                  <a:pt x="924560" y="976231"/>
                </a:lnTo>
                <a:lnTo>
                  <a:pt x="927100" y="962580"/>
                </a:lnTo>
                <a:lnTo>
                  <a:pt x="929640" y="963811"/>
                </a:lnTo>
                <a:lnTo>
                  <a:pt x="932180" y="980490"/>
                </a:lnTo>
                <a:lnTo>
                  <a:pt x="934720" y="1011582"/>
                </a:lnTo>
                <a:lnTo>
                  <a:pt x="937260" y="1054495"/>
                </a:lnTo>
                <a:lnTo>
                  <a:pt x="939800" y="1105298"/>
                </a:lnTo>
                <a:lnTo>
                  <a:pt x="942340" y="1159088"/>
                </a:lnTo>
                <a:lnTo>
                  <a:pt x="944880" y="1210469"/>
                </a:lnTo>
                <a:lnTo>
                  <a:pt x="947420" y="1254108"/>
                </a:lnTo>
                <a:lnTo>
                  <a:pt x="949960" y="1285291"/>
                </a:lnTo>
                <a:lnTo>
                  <a:pt x="952500" y="1300439"/>
                </a:lnTo>
                <a:lnTo>
                  <a:pt x="955039" y="1297512"/>
                </a:lnTo>
                <a:lnTo>
                  <a:pt x="957579" y="1276264"/>
                </a:lnTo>
                <a:lnTo>
                  <a:pt x="960119" y="1238325"/>
                </a:lnTo>
                <a:lnTo>
                  <a:pt x="962659" y="1187074"/>
                </a:lnTo>
                <a:lnTo>
                  <a:pt x="965199" y="1127337"/>
                </a:lnTo>
                <a:cubicBezTo>
                  <a:pt x="966046" y="1106534"/>
                  <a:pt x="966892" y="1085730"/>
                  <a:pt x="967739" y="1064927"/>
                </a:cubicBezTo>
                <a:lnTo>
                  <a:pt x="970279" y="1006066"/>
                </a:lnTo>
                <a:lnTo>
                  <a:pt x="972819" y="956755"/>
                </a:lnTo>
                <a:lnTo>
                  <a:pt x="975359" y="922156"/>
                </a:lnTo>
                <a:lnTo>
                  <a:pt x="977899" y="906046"/>
                </a:lnTo>
                <a:lnTo>
                  <a:pt x="980439" y="910403"/>
                </a:lnTo>
                <a:lnTo>
                  <a:pt x="982979" y="935171"/>
                </a:lnTo>
                <a:lnTo>
                  <a:pt x="985519" y="978232"/>
                </a:lnTo>
                <a:lnTo>
                  <a:pt x="988059" y="1035587"/>
                </a:lnTo>
                <a:cubicBezTo>
                  <a:pt x="988906" y="1057635"/>
                  <a:pt x="989752" y="1079683"/>
                  <a:pt x="990599" y="1101731"/>
                </a:cubicBezTo>
                <a:cubicBezTo>
                  <a:pt x="991446" y="1124551"/>
                  <a:pt x="992292" y="1147372"/>
                  <a:pt x="993139" y="1170192"/>
                </a:cubicBezTo>
                <a:lnTo>
                  <a:pt x="995679" y="1234172"/>
                </a:lnTo>
                <a:lnTo>
                  <a:pt x="998219" y="1287234"/>
                </a:lnTo>
                <a:lnTo>
                  <a:pt x="1000759" y="1323956"/>
                </a:lnTo>
                <a:lnTo>
                  <a:pt x="1003299" y="1340491"/>
                </a:lnTo>
                <a:lnTo>
                  <a:pt x="1005839" y="1334977"/>
                </a:lnTo>
                <a:lnTo>
                  <a:pt x="1008379" y="1307739"/>
                </a:lnTo>
                <a:lnTo>
                  <a:pt x="1010919" y="1261283"/>
                </a:lnTo>
                <a:lnTo>
                  <a:pt x="1013459" y="1200057"/>
                </a:lnTo>
                <a:cubicBezTo>
                  <a:pt x="1014306" y="1176713"/>
                  <a:pt x="1015152" y="1153368"/>
                  <a:pt x="1015999" y="1130024"/>
                </a:cubicBezTo>
                <a:cubicBezTo>
                  <a:pt x="1016845" y="1106039"/>
                  <a:pt x="1017692" y="1082053"/>
                  <a:pt x="1018538" y="1058068"/>
                </a:cubicBezTo>
                <a:lnTo>
                  <a:pt x="1021078" y="991313"/>
                </a:lnTo>
                <a:lnTo>
                  <a:pt x="1023618" y="936402"/>
                </a:lnTo>
                <a:lnTo>
                  <a:pt x="1026158" y="898833"/>
                </a:lnTo>
                <a:lnTo>
                  <a:pt x="1028698" y="882399"/>
                </a:lnTo>
                <a:lnTo>
                  <a:pt x="1031238" y="888802"/>
                </a:lnTo>
                <a:lnTo>
                  <a:pt x="1033778" y="917473"/>
                </a:lnTo>
                <a:lnTo>
                  <a:pt x="1036318" y="965626"/>
                </a:lnTo>
                <a:lnTo>
                  <a:pt x="1038858" y="1028533"/>
                </a:lnTo>
                <a:cubicBezTo>
                  <a:pt x="1039705" y="1052352"/>
                  <a:pt x="1040551" y="1076172"/>
                  <a:pt x="1041398" y="1099991"/>
                </a:cubicBezTo>
                <a:cubicBezTo>
                  <a:pt x="1042245" y="1124309"/>
                  <a:pt x="1043091" y="1148627"/>
                  <a:pt x="1043938" y="1172945"/>
                </a:cubicBezTo>
                <a:cubicBezTo>
                  <a:pt x="1044785" y="1195361"/>
                  <a:pt x="1045631" y="1217777"/>
                  <a:pt x="1046478" y="1240193"/>
                </a:cubicBezTo>
                <a:lnTo>
                  <a:pt x="1049018" y="1295104"/>
                </a:lnTo>
                <a:lnTo>
                  <a:pt x="1051558" y="1332283"/>
                </a:lnTo>
                <a:lnTo>
                  <a:pt x="1054098" y="1348106"/>
                </a:lnTo>
                <a:lnTo>
                  <a:pt x="1056638" y="1341079"/>
                </a:lnTo>
                <a:lnTo>
                  <a:pt x="1059178" y="1311979"/>
                </a:lnTo>
                <a:lnTo>
                  <a:pt x="1061718" y="1263767"/>
                </a:lnTo>
                <a:lnTo>
                  <a:pt x="1064258" y="1201287"/>
                </a:lnTo>
                <a:cubicBezTo>
                  <a:pt x="1065105" y="1177781"/>
                  <a:pt x="1065951" y="1154276"/>
                  <a:pt x="1066798" y="1130770"/>
                </a:cubicBezTo>
                <a:cubicBezTo>
                  <a:pt x="1067645" y="1106916"/>
                  <a:pt x="1068491" y="1083063"/>
                  <a:pt x="1069338" y="1059209"/>
                </a:cubicBezTo>
                <a:cubicBezTo>
                  <a:pt x="1070185" y="1037357"/>
                  <a:pt x="1071031" y="1015504"/>
                  <a:pt x="1071878" y="993652"/>
                </a:cubicBezTo>
                <a:lnTo>
                  <a:pt x="1074418" y="940504"/>
                </a:lnTo>
                <a:lnTo>
                  <a:pt x="1076958" y="904889"/>
                </a:lnTo>
                <a:lnTo>
                  <a:pt x="1079498" y="890155"/>
                </a:lnTo>
                <a:lnTo>
                  <a:pt x="1082038" y="897553"/>
                </a:lnTo>
                <a:lnTo>
                  <a:pt x="1084577" y="926130"/>
                </a:lnTo>
                <a:lnTo>
                  <a:pt x="1087117" y="972849"/>
                </a:lnTo>
                <a:lnTo>
                  <a:pt x="1089657" y="1032913"/>
                </a:lnTo>
                <a:cubicBezTo>
                  <a:pt x="1090504" y="1055362"/>
                  <a:pt x="1091350" y="1077812"/>
                  <a:pt x="1092197" y="1100261"/>
                </a:cubicBezTo>
                <a:cubicBezTo>
                  <a:pt x="1093044" y="1122902"/>
                  <a:pt x="1093890" y="1145544"/>
                  <a:pt x="1094737" y="1168185"/>
                </a:cubicBezTo>
                <a:lnTo>
                  <a:pt x="1097277" y="1230010"/>
                </a:lnTo>
                <a:lnTo>
                  <a:pt x="1099817" y="1279753"/>
                </a:lnTo>
                <a:lnTo>
                  <a:pt x="1102357" y="1312711"/>
                </a:lnTo>
                <a:lnTo>
                  <a:pt x="1104897" y="1325913"/>
                </a:lnTo>
                <a:lnTo>
                  <a:pt x="1107437" y="1318386"/>
                </a:lnTo>
                <a:lnTo>
                  <a:pt x="1109977" y="1291220"/>
                </a:lnTo>
                <a:lnTo>
                  <a:pt x="1112517" y="1247429"/>
                </a:lnTo>
                <a:lnTo>
                  <a:pt x="1115057" y="1191616"/>
                </a:lnTo>
                <a:cubicBezTo>
                  <a:pt x="1115904" y="1170906"/>
                  <a:pt x="1116750" y="1150195"/>
                  <a:pt x="1117597" y="1129485"/>
                </a:cubicBezTo>
                <a:lnTo>
                  <a:pt x="1120137" y="1067254"/>
                </a:lnTo>
                <a:lnTo>
                  <a:pt x="1122677" y="1011027"/>
                </a:lnTo>
                <a:lnTo>
                  <a:pt x="1125217" y="966186"/>
                </a:lnTo>
                <a:lnTo>
                  <a:pt x="1127757" y="936871"/>
                </a:lnTo>
                <a:lnTo>
                  <a:pt x="1130297" y="925596"/>
                </a:lnTo>
                <a:lnTo>
                  <a:pt x="1132837" y="933030"/>
                </a:lnTo>
                <a:lnTo>
                  <a:pt x="1135377" y="957978"/>
                </a:lnTo>
                <a:lnTo>
                  <a:pt x="1137917" y="997543"/>
                </a:lnTo>
                <a:lnTo>
                  <a:pt x="1140457" y="1047455"/>
                </a:lnTo>
                <a:lnTo>
                  <a:pt x="1142997" y="1102537"/>
                </a:lnTo>
                <a:lnTo>
                  <a:pt x="1145537" y="1157241"/>
                </a:lnTo>
                <a:lnTo>
                  <a:pt x="1148077" y="1206216"/>
                </a:lnTo>
                <a:lnTo>
                  <a:pt x="1150616" y="1244836"/>
                </a:lnTo>
                <a:lnTo>
                  <a:pt x="1153156" y="1269640"/>
                </a:lnTo>
                <a:lnTo>
                  <a:pt x="1155696" y="1278649"/>
                </a:lnTo>
                <a:lnTo>
                  <a:pt x="1158236" y="1271513"/>
                </a:lnTo>
                <a:lnTo>
                  <a:pt x="1160776" y="1249494"/>
                </a:lnTo>
                <a:lnTo>
                  <a:pt x="1163316" y="1215290"/>
                </a:lnTo>
                <a:lnTo>
                  <a:pt x="1165856" y="1172714"/>
                </a:lnTo>
                <a:lnTo>
                  <a:pt x="1168396" y="1126267"/>
                </a:lnTo>
                <a:lnTo>
                  <a:pt x="1170936" y="1080667"/>
                </a:lnTo>
                <a:lnTo>
                  <a:pt x="1173476" y="1040360"/>
                </a:lnTo>
                <a:lnTo>
                  <a:pt x="1176016" y="1009083"/>
                </a:lnTo>
                <a:lnTo>
                  <a:pt x="1178556" y="989516"/>
                </a:lnTo>
                <a:lnTo>
                  <a:pt x="1181096" y="983052"/>
                </a:lnTo>
                <a:lnTo>
                  <a:pt x="1183636" y="989709"/>
                </a:lnTo>
                <a:lnTo>
                  <a:pt x="1186176" y="1008192"/>
                </a:lnTo>
                <a:lnTo>
                  <a:pt x="1188716" y="1036079"/>
                </a:lnTo>
                <a:lnTo>
                  <a:pt x="1191256" y="1070123"/>
                </a:lnTo>
                <a:lnTo>
                  <a:pt x="1193796" y="1106622"/>
                </a:lnTo>
                <a:lnTo>
                  <a:pt x="1196336" y="1141825"/>
                </a:lnTo>
                <a:lnTo>
                  <a:pt x="1198876" y="1172314"/>
                </a:lnTo>
                <a:lnTo>
                  <a:pt x="1201416" y="1195347"/>
                </a:lnTo>
                <a:lnTo>
                  <a:pt x="1203956" y="1209101"/>
                </a:lnTo>
                <a:lnTo>
                  <a:pt x="1206496" y="1212810"/>
                </a:lnTo>
                <a:lnTo>
                  <a:pt x="1209036" y="1206790"/>
                </a:lnTo>
                <a:lnTo>
                  <a:pt x="1211576" y="1192335"/>
                </a:lnTo>
                <a:lnTo>
                  <a:pt x="1214116" y="1171524"/>
                </a:lnTo>
                <a:lnTo>
                  <a:pt x="1216655" y="1146951"/>
                </a:lnTo>
                <a:lnTo>
                  <a:pt x="1219195" y="1121413"/>
                </a:lnTo>
                <a:lnTo>
                  <a:pt x="1221735" y="1097595"/>
                </a:lnTo>
                <a:lnTo>
                  <a:pt x="1224275" y="1077788"/>
                </a:lnTo>
                <a:lnTo>
                  <a:pt x="1226815" y="1063663"/>
                </a:lnTo>
                <a:lnTo>
                  <a:pt x="1229355" y="1056136"/>
                </a:lnTo>
                <a:lnTo>
                  <a:pt x="1231895" y="1055317"/>
                </a:lnTo>
                <a:lnTo>
                  <a:pt x="1234435" y="1060568"/>
                </a:lnTo>
                <a:lnTo>
                  <a:pt x="1236975" y="1070626"/>
                </a:lnTo>
                <a:lnTo>
                  <a:pt x="1239515" y="1083810"/>
                </a:lnTo>
                <a:lnTo>
                  <a:pt x="1242055" y="1098249"/>
                </a:lnTo>
                <a:lnTo>
                  <a:pt x="1244595" y="1112125"/>
                </a:lnTo>
                <a:lnTo>
                  <a:pt x="1247135" y="1123895"/>
                </a:lnTo>
                <a:lnTo>
                  <a:pt x="1249675" y="1132457"/>
                </a:lnTo>
                <a:lnTo>
                  <a:pt x="1252215" y="1137258"/>
                </a:lnTo>
                <a:lnTo>
                  <a:pt x="1254755" y="1138319"/>
                </a:lnTo>
                <a:lnTo>
                  <a:pt x="1257295" y="1136186"/>
                </a:lnTo>
                <a:lnTo>
                  <a:pt x="1259835" y="1131812"/>
                </a:lnTo>
                <a:lnTo>
                  <a:pt x="1262375" y="1126392"/>
                </a:lnTo>
                <a:lnTo>
                  <a:pt x="1264915" y="1121170"/>
                </a:lnTo>
                <a:lnTo>
                  <a:pt x="1267455" y="1117243"/>
                </a:lnTo>
                <a:lnTo>
                  <a:pt x="2070428" y="1114382"/>
                </a:lnTo>
              </a:path>
            </a:pathLst>
          </a:cu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zh-CN" altLang="en-US">
              <a:solidFill>
                <a:srgbClr val="000000"/>
              </a:solidFill>
              <a:ea typeface="宋体" pitchFamily="2" charset="-122"/>
            </a:endParaRPr>
          </a:p>
        </p:txBody>
      </p:sp>
      <p:pic>
        <p:nvPicPr>
          <p:cNvPr id="6" name="图片 49" descr="PKU1.png"/>
          <p:cNvPicPr>
            <a:picLocks noChangeAspect="1"/>
          </p:cNvPicPr>
          <p:nvPr userDrawn="1"/>
        </p:nvPicPr>
        <p:blipFill>
          <a:blip r:embed="rId3" cstate="print">
            <a:grayscl/>
            <a:biLevel thresh="50000"/>
          </a:blip>
          <a:srcRect/>
          <a:stretch>
            <a:fillRect/>
          </a:stretch>
        </p:blipFill>
        <p:spPr bwMode="auto">
          <a:xfrm>
            <a:off x="34925" y="71414"/>
            <a:ext cx="598488" cy="601663"/>
          </a:xfrm>
          <a:prstGeom prst="rect">
            <a:avLst/>
          </a:prstGeom>
          <a:noFill/>
          <a:ln w="9525">
            <a:noFill/>
            <a:miter lim="800000"/>
            <a:headEnd/>
            <a:tailEnd/>
          </a:ln>
        </p:spPr>
      </p:pic>
      <p:sp>
        <p:nvSpPr>
          <p:cNvPr id="9" name="页脚占位符 4"/>
          <p:cNvSpPr txBox="1">
            <a:spLocks/>
          </p:cNvSpPr>
          <p:nvPr userDrawn="1"/>
        </p:nvSpPr>
        <p:spPr>
          <a:xfrm>
            <a:off x="633413" y="381747"/>
            <a:ext cx="2802929" cy="225424"/>
          </a:xfrm>
          <a:prstGeom prst="rect">
            <a:avLst/>
          </a:prstGeom>
        </p:spPr>
        <p:txBody>
          <a:bodyPr anchor="ctr"/>
          <a:lstStyle>
            <a:lvl1pPr algn="l">
              <a:defRPr b="1">
                <a:solidFill>
                  <a:schemeClr val="tx1"/>
                </a:solidFill>
                <a:latin typeface="微软雅黑" pitchFamily="34" charset="-122"/>
                <a:ea typeface="微软雅黑" pitchFamily="34" charset="-122"/>
              </a:defRPr>
            </a:lvl1pPr>
          </a:lstStyle>
          <a:p>
            <a:pPr eaLnBrk="0" hangingPunct="0">
              <a:defRPr/>
            </a:pPr>
            <a:r>
              <a:rPr lang="en-US" altLang="zh-CN" sz="1200" dirty="0" smtClean="0">
                <a:solidFill>
                  <a:srgbClr val="000000">
                    <a:lumMod val="75000"/>
                    <a:lumOff val="25000"/>
                  </a:srgbClr>
                </a:solidFill>
                <a:latin typeface="Arial Narrow" pitchFamily="34" charset="0"/>
                <a:ea typeface="幼圆" pitchFamily="49" charset="-122"/>
                <a:cs typeface="Times New Roman" pitchFamily="18" charset="0"/>
              </a:rPr>
              <a:t>Institute of Modern Communications </a:t>
            </a:r>
            <a:endParaRPr lang="zh-CN" altLang="en-US" sz="1200" dirty="0">
              <a:solidFill>
                <a:srgbClr val="000000">
                  <a:lumMod val="75000"/>
                  <a:lumOff val="25000"/>
                </a:srgbClr>
              </a:solidFill>
              <a:latin typeface="Arial Narrow" pitchFamily="34" charset="0"/>
              <a:ea typeface="幼圆" pitchFamily="49" charset="-122"/>
              <a:cs typeface="Times New Roman" pitchFamily="18" charset="0"/>
            </a:endParaRPr>
          </a:p>
        </p:txBody>
      </p:sp>
    </p:spTree>
    <p:extLst>
      <p:ext uri="{BB962C8B-B14F-4D97-AF65-F5344CB8AC3E}">
        <p14:creationId xmlns:p14="http://schemas.microsoft.com/office/powerpoint/2010/main" val="3188354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6" hidden="1"/>
          <p:cNvSpPr>
            <a:spLocks noGrp="1" noChangeArrowheads="1"/>
          </p:cNvSpPr>
          <p:nvPr>
            <p:ph type="dt" sz="half" idx="10"/>
            <p:custDataLst>
              <p:tags r:id="rId1"/>
            </p:custDataLst>
          </p:nvPr>
        </p:nvSpPr>
        <p:spPr>
          <a:ln/>
        </p:spPr>
        <p:txBody>
          <a:bodyPr/>
          <a:lstStyle>
            <a:lvl1pPr>
              <a:defRPr/>
            </a:lvl1pPr>
          </a:lstStyle>
          <a:p>
            <a:pPr>
              <a:defRPr/>
            </a:pPr>
            <a:fld id="{5BA888CB-646A-430F-BBD4-11A92A362E35}"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6" hidden="1"/>
          <p:cNvSpPr>
            <a:spLocks noGrp="1" noChangeArrowheads="1"/>
          </p:cNvSpPr>
          <p:nvPr>
            <p:ph type="dt" sz="half" idx="10"/>
            <p:custDataLst>
              <p:tags r:id="rId1"/>
            </p:custDataLst>
          </p:nvPr>
        </p:nvSpPr>
        <p:spPr>
          <a:ln/>
        </p:spPr>
        <p:txBody>
          <a:bodyPr/>
          <a:lstStyle>
            <a:lvl1pPr>
              <a:defRPr/>
            </a:lvl1pPr>
          </a:lstStyle>
          <a:p>
            <a:pPr>
              <a:defRPr/>
            </a:pPr>
            <a:fld id="{CE4F4A96-0906-4B0D-93FF-75F9577630E2}"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6" hidden="1"/>
          <p:cNvSpPr>
            <a:spLocks noGrp="1" noChangeArrowheads="1"/>
          </p:cNvSpPr>
          <p:nvPr>
            <p:ph type="dt" sz="half" idx="10"/>
            <p:custDataLst>
              <p:tags r:id="rId1"/>
            </p:custDataLst>
          </p:nvPr>
        </p:nvSpPr>
        <p:spPr>
          <a:ln/>
        </p:spPr>
        <p:txBody>
          <a:bodyPr/>
          <a:lstStyle>
            <a:lvl1pPr>
              <a:defRPr/>
            </a:lvl1pPr>
          </a:lstStyle>
          <a:p>
            <a:pPr>
              <a:defRPr/>
            </a:pPr>
            <a:fld id="{19AA9564-3CCB-432F-B709-C552811D217D}"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16" hidden="1"/>
          <p:cNvSpPr>
            <a:spLocks noGrp="1" noChangeArrowheads="1"/>
          </p:cNvSpPr>
          <p:nvPr>
            <p:ph type="dt" sz="half" idx="10"/>
            <p:custDataLst>
              <p:tags r:id="rId1"/>
            </p:custDataLst>
          </p:nvPr>
        </p:nvSpPr>
        <p:spPr>
          <a:ln/>
        </p:spPr>
        <p:txBody>
          <a:bodyPr/>
          <a:lstStyle>
            <a:lvl1pPr>
              <a:defRPr/>
            </a:lvl1pPr>
          </a:lstStyle>
          <a:p>
            <a:pPr>
              <a:defRPr/>
            </a:pPr>
            <a:fld id="{5D2622FD-6E22-4BB2-B287-F40D19B9C312}" type="datetime1">
              <a:rPr lang="zh-CN" altLang="en-US" smtClean="0"/>
              <a:pPr>
                <a:defRPr/>
              </a:pPr>
              <a:t>16/5/26</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16" hidden="1"/>
          <p:cNvSpPr>
            <a:spLocks noGrp="1" noChangeArrowheads="1"/>
          </p:cNvSpPr>
          <p:nvPr>
            <p:ph type="dt" sz="half" idx="10"/>
            <p:custDataLst>
              <p:tags r:id="rId1"/>
            </p:custDataLst>
          </p:nvPr>
        </p:nvSpPr>
        <p:spPr>
          <a:ln/>
        </p:spPr>
        <p:txBody>
          <a:bodyPr/>
          <a:lstStyle>
            <a:lvl1pPr>
              <a:defRPr/>
            </a:lvl1pPr>
          </a:lstStyle>
          <a:p>
            <a:pPr>
              <a:defRPr/>
            </a:pPr>
            <a:fld id="{6E890897-BDAD-4E54-822A-0630DD5C4D74}" type="datetime1">
              <a:rPr lang="zh-CN" altLang="en-US" smtClean="0"/>
              <a:pPr>
                <a:defRPr/>
              </a:pPr>
              <a:t>16/5/26</a:t>
            </a:fld>
            <a:endParaRPr lang="de-DE"/>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26" Type="http://schemas.openxmlformats.org/officeDocument/2006/relationships/tags" Target="../tags/tag2.xml"/><Relationship Id="rId27" Type="http://schemas.openxmlformats.org/officeDocument/2006/relationships/tags" Target="../tags/tag3.xml"/><Relationship Id="rId28" Type="http://schemas.openxmlformats.org/officeDocument/2006/relationships/tags" Target="../tags/tag4.xml"/><Relationship Id="rId29" Type="http://schemas.openxmlformats.org/officeDocument/2006/relationships/tags" Target="../tags/tag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image" Target="../media/image1.png"/><Relationship Id="rId31"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32" Type="http://schemas.openxmlformats.org/officeDocument/2006/relationships/image" Target="../media/image2.jpe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2.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4.xml"/><Relationship Id="rId20" Type="http://schemas.openxmlformats.org/officeDocument/2006/relationships/image" Target="../media/image3.png"/><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3.xml"/><Relationship Id="rId15" Type="http://schemas.openxmlformats.org/officeDocument/2006/relationships/tags" Target="../tags/tag21.xml"/><Relationship Id="rId16" Type="http://schemas.openxmlformats.org/officeDocument/2006/relationships/tags" Target="../tags/tag22.xml"/><Relationship Id="rId17" Type="http://schemas.openxmlformats.org/officeDocument/2006/relationships/tags" Target="../tags/tag23.xml"/><Relationship Id="rId18" Type="http://schemas.openxmlformats.org/officeDocument/2006/relationships/tags" Target="../tags/tag24.xml"/><Relationship Id="rId19" Type="http://schemas.openxmlformats.org/officeDocument/2006/relationships/image" Target="../media/image1.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5" descr="SHLBG2C_CO"/>
          <p:cNvPicPr>
            <a:picLocks noChangeArrowheads="1"/>
          </p:cNvPicPr>
          <p:nvPr>
            <p:custDataLst>
              <p:tags r:id="rId26"/>
            </p:custDataLst>
          </p:nvPr>
        </p:nvPicPr>
        <p:blipFill>
          <a:blip r:embed="rId30" cstate="print"/>
          <a:srcRect/>
          <a:stretch>
            <a:fillRect/>
          </a:stretch>
        </p:blipFill>
        <p:spPr bwMode="auto">
          <a:xfrm>
            <a:off x="0" y="0"/>
            <a:ext cx="9144000" cy="457200"/>
          </a:xfrm>
          <a:prstGeom prst="rect">
            <a:avLst/>
          </a:prstGeom>
          <a:noFill/>
          <a:ln w="0">
            <a:noFill/>
            <a:miter lim="800000"/>
            <a:headEnd/>
            <a:tailEnd/>
          </a:ln>
        </p:spPr>
      </p:pic>
      <p:sp>
        <p:nvSpPr>
          <p:cNvPr id="3075" name="Rectangle 2"/>
          <p:cNvSpPr>
            <a:spLocks noGrp="1" noChangeArrowheads="1"/>
          </p:cNvSpPr>
          <p:nvPr>
            <p:ph type="title"/>
            <p:custDataLst>
              <p:tags r:id="rId27"/>
            </p:custDataLst>
          </p:nvPr>
        </p:nvSpPr>
        <p:spPr bwMode="auto">
          <a:xfrm>
            <a:off x="392113" y="228581"/>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r>
              <a:rPr lang="en-US" altLang="zh-CN" dirty="0" smtClean="0"/>
              <a:t>Click to edit Master title style</a:t>
            </a:r>
          </a:p>
        </p:txBody>
      </p:sp>
      <p:sp>
        <p:nvSpPr>
          <p:cNvPr id="3076" name="Rectangle 11"/>
          <p:cNvSpPr>
            <a:spLocks noGrp="1" noChangeArrowheads="1"/>
          </p:cNvSpPr>
          <p:nvPr>
            <p:ph type="body" idx="1"/>
            <p:custDataLst>
              <p:tags r:id="rId28"/>
            </p:custDataLst>
          </p:nvPr>
        </p:nvSpPr>
        <p:spPr bwMode="auto">
          <a:xfrm>
            <a:off x="392113" y="1071546"/>
            <a:ext cx="8359775"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40" name="Rectangle 16" hidden="1"/>
          <p:cNvSpPr>
            <a:spLocks noGrp="1" noChangeArrowheads="1"/>
          </p:cNvSpPr>
          <p:nvPr>
            <p:ph type="dt" sz="half" idx="2"/>
            <p:custDataLst>
              <p:tags r:id="rId29"/>
            </p:custDataLst>
          </p:nvPr>
        </p:nvSpPr>
        <p:spPr bwMode="auto">
          <a:xfrm>
            <a:off x="800100" y="5715000"/>
            <a:ext cx="7543800" cy="3048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defRPr sz="1900" noProof="1">
                <a:solidFill>
                  <a:srgbClr val="FFFFFF"/>
                </a:solidFill>
                <a:latin typeface="Arial" pitchFamily="34" charset="0"/>
                <a:ea typeface="+mn-ea"/>
              </a:defRPr>
            </a:lvl1pPr>
          </a:lstStyle>
          <a:p>
            <a:pPr>
              <a:defRPr/>
            </a:pPr>
            <a:fld id="{4C519DE8-833F-4589-8F5E-5DB09EA830F6}" type="datetime1">
              <a:rPr lang="zh-CN" altLang="en-US" smtClean="0"/>
              <a:pPr>
                <a:defRPr/>
              </a:pPr>
              <a:t>16/5/26</a:t>
            </a:fld>
            <a:endParaRPr lang="de-DE"/>
          </a:p>
        </p:txBody>
      </p:sp>
      <p:sp>
        <p:nvSpPr>
          <p:cNvPr id="22" name="Slide Number Placeholder 4"/>
          <p:cNvSpPr txBox="1">
            <a:spLocks noGrp="1"/>
          </p:cNvSpPr>
          <p:nvPr/>
        </p:nvSpPr>
        <p:spPr bwMode="auto">
          <a:xfrm>
            <a:off x="3635896" y="6453336"/>
            <a:ext cx="1332243" cy="287358"/>
          </a:xfrm>
          <a:prstGeom prst="rect">
            <a:avLst/>
          </a:prstGeom>
          <a:noFill/>
          <a:ln w="9525">
            <a:noFill/>
            <a:miter lim="800000"/>
            <a:headEnd/>
            <a:tailEnd/>
          </a:ln>
        </p:spPr>
        <p:txBody>
          <a:bodyPr/>
          <a:lstStyle/>
          <a:p>
            <a:pPr algn="r" eaLnBrk="0" hangingPunct="0"/>
            <a:fld id="{FE353623-18A7-40A1-AC8E-23054036257D}" type="slidenum">
              <a:rPr lang="ja-JP" altLang="en-US" sz="1600" b="1" smtClean="0">
                <a:solidFill>
                  <a:srgbClr val="FF0000"/>
                </a:solidFill>
                <a:ea typeface="MS PGothic" pitchFamily="34" charset="-128"/>
              </a:rPr>
              <a:pPr algn="r" eaLnBrk="0" hangingPunct="0"/>
              <a:t>‹#›</a:t>
            </a:fld>
            <a:r>
              <a:rPr lang="en-US" altLang="ja-JP" sz="1600" b="1" dirty="0" smtClean="0">
                <a:solidFill>
                  <a:srgbClr val="FF0000"/>
                </a:solidFill>
                <a:ea typeface="MS PGothic" pitchFamily="34" charset="-128"/>
              </a:rPr>
              <a:t>/</a:t>
            </a:r>
            <a:r>
              <a:rPr lang="en-US" altLang="ja-JP" sz="1600" b="1" dirty="0" smtClean="0">
                <a:solidFill>
                  <a:srgbClr val="0066FF"/>
                </a:solidFill>
                <a:ea typeface="MS PGothic" pitchFamily="34" charset="-128"/>
              </a:rPr>
              <a:t>165</a:t>
            </a:r>
            <a:endParaRPr lang="en-US" altLang="ja-JP" sz="1600" b="1" dirty="0">
              <a:solidFill>
                <a:srgbClr val="0066FF"/>
              </a:solidFill>
              <a:ea typeface="MS PGothic" pitchFamily="34" charset="-128"/>
            </a:endParaRPr>
          </a:p>
        </p:txBody>
      </p:sp>
      <p:pic>
        <p:nvPicPr>
          <p:cNvPr id="12" name="Picture 12" descr="http://tbn0.google.com/images?q=tbn:HMEGXKmAqkMYXM:http://content.answers.com/main/content/wp/en/e/ec/University_of_Houston_Logo.jpg">
            <a:hlinkClick r:id="rId31"/>
          </p:cNvPr>
          <p:cNvPicPr>
            <a:picLocks noChangeAspect="1" noChangeArrowheads="1"/>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8343900" y="6116463"/>
            <a:ext cx="762967"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9" descr="bdxh"/>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1899" y="6093296"/>
            <a:ext cx="811999" cy="76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2" r:id="rId13"/>
    <p:sldLayoutId id="2147483773" r:id="rId14"/>
    <p:sldLayoutId id="2147483790"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Lst>
  <p:timing>
    <p:tnLst>
      <p:par>
        <p:cTn id="1" dur="indefinite" restart="never" nodeType="tmRoot"/>
      </p:par>
    </p:tnLst>
  </p:timing>
  <p:hf hdr="0" ftr="0" dt="0"/>
  <p:txStyles>
    <p:titleStyle>
      <a:lvl1pPr algn="l" rtl="0" eaLnBrk="0" fontAlgn="base" hangingPunct="0">
        <a:spcBef>
          <a:spcPct val="0"/>
        </a:spcBef>
        <a:spcAft>
          <a:spcPct val="0"/>
        </a:spcAft>
        <a:defRPr sz="3000">
          <a:solidFill>
            <a:srgbClr val="000000"/>
          </a:solidFill>
          <a:latin typeface="+mj-lt"/>
          <a:ea typeface="+mj-ea"/>
          <a:cs typeface="+mj-cs"/>
        </a:defRPr>
      </a:lvl1pPr>
      <a:lvl2pPr algn="l" rtl="0" eaLnBrk="0" fontAlgn="base" hangingPunct="0">
        <a:spcBef>
          <a:spcPct val="0"/>
        </a:spcBef>
        <a:spcAft>
          <a:spcPct val="0"/>
        </a:spcAft>
        <a:defRPr sz="3000">
          <a:solidFill>
            <a:srgbClr val="000000"/>
          </a:solidFill>
          <a:latin typeface="Arial" pitchFamily="34" charset="0"/>
        </a:defRPr>
      </a:lvl2pPr>
      <a:lvl3pPr algn="l" rtl="0" eaLnBrk="0" fontAlgn="base" hangingPunct="0">
        <a:spcBef>
          <a:spcPct val="0"/>
        </a:spcBef>
        <a:spcAft>
          <a:spcPct val="0"/>
        </a:spcAft>
        <a:defRPr sz="3000">
          <a:solidFill>
            <a:srgbClr val="000000"/>
          </a:solidFill>
          <a:latin typeface="Arial" pitchFamily="34" charset="0"/>
        </a:defRPr>
      </a:lvl3pPr>
      <a:lvl4pPr algn="l" rtl="0" eaLnBrk="0" fontAlgn="base" hangingPunct="0">
        <a:spcBef>
          <a:spcPct val="0"/>
        </a:spcBef>
        <a:spcAft>
          <a:spcPct val="0"/>
        </a:spcAft>
        <a:defRPr sz="3000">
          <a:solidFill>
            <a:srgbClr val="000000"/>
          </a:solidFill>
          <a:latin typeface="Arial" pitchFamily="34" charset="0"/>
        </a:defRPr>
      </a:lvl4pPr>
      <a:lvl5pPr algn="l" rtl="0" eaLnBrk="0" fontAlgn="base" hangingPunct="0">
        <a:spcBef>
          <a:spcPct val="0"/>
        </a:spcBef>
        <a:spcAft>
          <a:spcPct val="0"/>
        </a:spcAft>
        <a:defRPr sz="3000">
          <a:solidFill>
            <a:srgbClr val="000000"/>
          </a:solidFill>
          <a:latin typeface="Arial" pitchFamily="34" charset="0"/>
        </a:defRPr>
      </a:lvl5pPr>
      <a:lvl6pPr marL="457200" algn="l" rtl="0" fontAlgn="base">
        <a:spcBef>
          <a:spcPct val="0"/>
        </a:spcBef>
        <a:spcAft>
          <a:spcPct val="0"/>
        </a:spcAft>
        <a:defRPr sz="3000">
          <a:solidFill>
            <a:srgbClr val="000000"/>
          </a:solidFill>
          <a:latin typeface="Arial" pitchFamily="34" charset="0"/>
        </a:defRPr>
      </a:lvl6pPr>
      <a:lvl7pPr marL="914400" algn="l" rtl="0" fontAlgn="base">
        <a:spcBef>
          <a:spcPct val="0"/>
        </a:spcBef>
        <a:spcAft>
          <a:spcPct val="0"/>
        </a:spcAft>
        <a:defRPr sz="3000">
          <a:solidFill>
            <a:srgbClr val="000000"/>
          </a:solidFill>
          <a:latin typeface="Arial" pitchFamily="34" charset="0"/>
        </a:defRPr>
      </a:lvl7pPr>
      <a:lvl8pPr marL="1371600" algn="l" rtl="0" fontAlgn="base">
        <a:spcBef>
          <a:spcPct val="0"/>
        </a:spcBef>
        <a:spcAft>
          <a:spcPct val="0"/>
        </a:spcAft>
        <a:defRPr sz="3000">
          <a:solidFill>
            <a:srgbClr val="000000"/>
          </a:solidFill>
          <a:latin typeface="Arial" pitchFamily="34" charset="0"/>
        </a:defRPr>
      </a:lvl8pPr>
      <a:lvl9pPr marL="1828800" algn="l" rtl="0" fontAlgn="base">
        <a:spcBef>
          <a:spcPct val="0"/>
        </a:spcBef>
        <a:spcAft>
          <a:spcPct val="0"/>
        </a:spcAft>
        <a:defRPr sz="3000">
          <a:solidFill>
            <a:srgbClr val="000000"/>
          </a:solidFill>
          <a:latin typeface="Arial" pitchFamily="34" charset="0"/>
        </a:defRPr>
      </a:lvl9pPr>
    </p:titleStyle>
    <p:body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EECF063-CF09-4EFC-9F50-14B3FD1CFEF6}" type="datetime1">
              <a:rPr lang="zh-CN" altLang="en-US" smtClean="0">
                <a:solidFill>
                  <a:prstClr val="black">
                    <a:tint val="75000"/>
                  </a:prstClr>
                </a:solidFill>
                <a:latin typeface="Calibri"/>
                <a:ea typeface="宋体"/>
              </a:rPr>
              <a:pPr fontAlgn="auto">
                <a:spcBef>
                  <a:spcPts val="0"/>
                </a:spcBef>
                <a:spcAft>
                  <a:spcPts val="0"/>
                </a:spcAft>
              </a:pPr>
              <a:t>16/5/26</a:t>
            </a:fld>
            <a:endParaRPr lang="zh-CN" altLang="en-US">
              <a:solidFill>
                <a:prstClr val="black">
                  <a:tint val="75000"/>
                </a:prstClr>
              </a:solidFill>
              <a:latin typeface="Calibri"/>
              <a:ea typeface="宋体"/>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a typeface="宋体"/>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34CD50E-AB85-487F-8D82-C91415ED30DF}" type="slidenum">
              <a:rPr lang="zh-CN" altLang="en-US" smtClean="0">
                <a:solidFill>
                  <a:srgbClr val="0070C0"/>
                </a:solidFill>
                <a:latin typeface="Calibri"/>
                <a:ea typeface="宋体"/>
              </a:rPr>
              <a:pPr fontAlgn="auto">
                <a:spcBef>
                  <a:spcPts val="0"/>
                </a:spcBef>
                <a:spcAft>
                  <a:spcPts val="0"/>
                </a:spcAft>
              </a:pPr>
              <a:t>‹#›</a:t>
            </a:fld>
            <a:r>
              <a:rPr lang="en-US" altLang="zh-CN" dirty="0" smtClean="0">
                <a:solidFill>
                  <a:prstClr val="black">
                    <a:tint val="75000"/>
                  </a:prstClr>
                </a:solidFill>
                <a:latin typeface="Calibri"/>
                <a:ea typeface="宋体"/>
              </a:rPr>
              <a:t>/42</a:t>
            </a:r>
            <a:endParaRPr lang="zh-CN" altLang="en-US" dirty="0">
              <a:solidFill>
                <a:prstClr val="black">
                  <a:tint val="75000"/>
                </a:prstClr>
              </a:solidFill>
              <a:latin typeface="Calibri"/>
              <a:ea typeface="宋体"/>
            </a:endParaRPr>
          </a:p>
        </p:txBody>
      </p:sp>
    </p:spTree>
    <p:extLst>
      <p:ext uri="{BB962C8B-B14F-4D97-AF65-F5344CB8AC3E}">
        <p14:creationId xmlns:p14="http://schemas.microsoft.com/office/powerpoint/2010/main" val="317048518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5" descr="SHLBG2C_CO"/>
          <p:cNvPicPr>
            <a:picLocks noChangeArrowheads="1"/>
          </p:cNvPicPr>
          <p:nvPr>
            <p:custDataLst>
              <p:tags r:id="rId15"/>
            </p:custDataLst>
          </p:nvPr>
        </p:nvPicPr>
        <p:blipFill>
          <a:blip r:embed="rId19" cstate="print"/>
          <a:srcRect/>
          <a:stretch>
            <a:fillRect/>
          </a:stretch>
        </p:blipFill>
        <p:spPr bwMode="auto">
          <a:xfrm>
            <a:off x="0" y="0"/>
            <a:ext cx="9144000" cy="457200"/>
          </a:xfrm>
          <a:prstGeom prst="rect">
            <a:avLst/>
          </a:prstGeom>
          <a:noFill/>
          <a:ln w="0">
            <a:noFill/>
            <a:miter lim="800000"/>
            <a:headEnd/>
            <a:tailEnd/>
          </a:ln>
        </p:spPr>
      </p:pic>
      <p:sp>
        <p:nvSpPr>
          <p:cNvPr id="3075" name="Rectangle 2"/>
          <p:cNvSpPr>
            <a:spLocks noGrp="1" noChangeArrowheads="1"/>
          </p:cNvSpPr>
          <p:nvPr>
            <p:ph type="title"/>
            <p:custDataLst>
              <p:tags r:id="rId16"/>
            </p:custDataLst>
          </p:nvPr>
        </p:nvSpPr>
        <p:spPr bwMode="auto">
          <a:xfrm>
            <a:off x="392113" y="228581"/>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r>
              <a:rPr lang="en-US" altLang="zh-CN" dirty="0" smtClean="0"/>
              <a:t>Click to edit Master title style</a:t>
            </a:r>
          </a:p>
        </p:txBody>
      </p:sp>
      <p:sp>
        <p:nvSpPr>
          <p:cNvPr id="3076" name="Rectangle 11"/>
          <p:cNvSpPr>
            <a:spLocks noGrp="1" noChangeArrowheads="1"/>
          </p:cNvSpPr>
          <p:nvPr>
            <p:ph type="body" idx="1"/>
            <p:custDataLst>
              <p:tags r:id="rId17"/>
            </p:custDataLst>
          </p:nvPr>
        </p:nvSpPr>
        <p:spPr bwMode="auto">
          <a:xfrm>
            <a:off x="392113" y="1071546"/>
            <a:ext cx="8359775"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40" name="Rectangle 16" hidden="1"/>
          <p:cNvSpPr>
            <a:spLocks noGrp="1" noChangeArrowheads="1"/>
          </p:cNvSpPr>
          <p:nvPr>
            <p:ph type="dt" sz="half" idx="2"/>
            <p:custDataLst>
              <p:tags r:id="rId18"/>
            </p:custDataLst>
          </p:nvPr>
        </p:nvSpPr>
        <p:spPr bwMode="auto">
          <a:xfrm>
            <a:off x="800100" y="5715000"/>
            <a:ext cx="7543800" cy="3048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defRPr sz="1900" noProof="1">
                <a:solidFill>
                  <a:srgbClr val="FFFFFF"/>
                </a:solidFill>
                <a:latin typeface="Arial" pitchFamily="34" charset="0"/>
                <a:ea typeface="+mn-ea"/>
              </a:defRPr>
            </a:lvl1pPr>
          </a:lstStyle>
          <a:p>
            <a:pPr>
              <a:defRPr/>
            </a:pPr>
            <a:fld id="{4C519DE8-833F-4589-8F5E-5DB09EA830F6}" type="datetime1">
              <a:rPr lang="zh-CN" altLang="en-US" smtClean="0"/>
              <a:pPr>
                <a:defRPr/>
              </a:pPr>
              <a:t>16/5/26</a:t>
            </a:fld>
            <a:endParaRPr lang="de-DE"/>
          </a:p>
        </p:txBody>
      </p:sp>
      <p:sp>
        <p:nvSpPr>
          <p:cNvPr id="22" name="Slide Number Placeholder 4"/>
          <p:cNvSpPr txBox="1">
            <a:spLocks noGrp="1"/>
          </p:cNvSpPr>
          <p:nvPr/>
        </p:nvSpPr>
        <p:spPr bwMode="auto">
          <a:xfrm>
            <a:off x="3887829" y="6381328"/>
            <a:ext cx="900195" cy="287358"/>
          </a:xfrm>
          <a:prstGeom prst="rect">
            <a:avLst/>
          </a:prstGeom>
          <a:noFill/>
          <a:ln w="9525">
            <a:noFill/>
            <a:miter lim="800000"/>
            <a:headEnd/>
            <a:tailEnd/>
          </a:ln>
        </p:spPr>
        <p:txBody>
          <a:bodyPr/>
          <a:lstStyle/>
          <a:p>
            <a:pPr algn="r" eaLnBrk="0" hangingPunct="0"/>
            <a:fld id="{FE353623-18A7-40A1-AC8E-23054036257D}" type="slidenum">
              <a:rPr lang="ja-JP" altLang="en-US" sz="1600" b="1" smtClean="0">
                <a:solidFill>
                  <a:srgbClr val="FF0000"/>
                </a:solidFill>
                <a:ea typeface="MS PGothic" pitchFamily="34" charset="-128"/>
              </a:rPr>
              <a:pPr algn="r" eaLnBrk="0" hangingPunct="0"/>
              <a:t>‹#›</a:t>
            </a:fld>
            <a:endParaRPr lang="en-US" altLang="ja-JP" sz="1600" b="1" dirty="0">
              <a:solidFill>
                <a:srgbClr val="3366FF"/>
              </a:solidFill>
              <a:ea typeface="MS PGothic" pitchFamily="34" charset="-128"/>
            </a:endParaRPr>
          </a:p>
        </p:txBody>
      </p:sp>
      <p:pic>
        <p:nvPicPr>
          <p:cNvPr id="13" name="Picture 89" descr="bdxh"/>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1899" y="6093296"/>
            <a:ext cx="811999" cy="76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3000">
          <a:solidFill>
            <a:srgbClr val="000000"/>
          </a:solidFill>
          <a:latin typeface="+mj-lt"/>
          <a:ea typeface="+mj-ea"/>
          <a:cs typeface="+mj-cs"/>
        </a:defRPr>
      </a:lvl1pPr>
      <a:lvl2pPr algn="l" rtl="0" eaLnBrk="0" fontAlgn="base" hangingPunct="0">
        <a:spcBef>
          <a:spcPct val="0"/>
        </a:spcBef>
        <a:spcAft>
          <a:spcPct val="0"/>
        </a:spcAft>
        <a:defRPr sz="3000">
          <a:solidFill>
            <a:srgbClr val="000000"/>
          </a:solidFill>
          <a:latin typeface="Arial" pitchFamily="34" charset="0"/>
        </a:defRPr>
      </a:lvl2pPr>
      <a:lvl3pPr algn="l" rtl="0" eaLnBrk="0" fontAlgn="base" hangingPunct="0">
        <a:spcBef>
          <a:spcPct val="0"/>
        </a:spcBef>
        <a:spcAft>
          <a:spcPct val="0"/>
        </a:spcAft>
        <a:defRPr sz="3000">
          <a:solidFill>
            <a:srgbClr val="000000"/>
          </a:solidFill>
          <a:latin typeface="Arial" pitchFamily="34" charset="0"/>
        </a:defRPr>
      </a:lvl3pPr>
      <a:lvl4pPr algn="l" rtl="0" eaLnBrk="0" fontAlgn="base" hangingPunct="0">
        <a:spcBef>
          <a:spcPct val="0"/>
        </a:spcBef>
        <a:spcAft>
          <a:spcPct val="0"/>
        </a:spcAft>
        <a:defRPr sz="3000">
          <a:solidFill>
            <a:srgbClr val="000000"/>
          </a:solidFill>
          <a:latin typeface="Arial" pitchFamily="34" charset="0"/>
        </a:defRPr>
      </a:lvl4pPr>
      <a:lvl5pPr algn="l" rtl="0" eaLnBrk="0" fontAlgn="base" hangingPunct="0">
        <a:spcBef>
          <a:spcPct val="0"/>
        </a:spcBef>
        <a:spcAft>
          <a:spcPct val="0"/>
        </a:spcAft>
        <a:defRPr sz="3000">
          <a:solidFill>
            <a:srgbClr val="000000"/>
          </a:solidFill>
          <a:latin typeface="Arial" pitchFamily="34" charset="0"/>
        </a:defRPr>
      </a:lvl5pPr>
      <a:lvl6pPr marL="457200" algn="l" rtl="0" fontAlgn="base">
        <a:spcBef>
          <a:spcPct val="0"/>
        </a:spcBef>
        <a:spcAft>
          <a:spcPct val="0"/>
        </a:spcAft>
        <a:defRPr sz="3000">
          <a:solidFill>
            <a:srgbClr val="000000"/>
          </a:solidFill>
          <a:latin typeface="Arial" pitchFamily="34" charset="0"/>
        </a:defRPr>
      </a:lvl6pPr>
      <a:lvl7pPr marL="914400" algn="l" rtl="0" fontAlgn="base">
        <a:spcBef>
          <a:spcPct val="0"/>
        </a:spcBef>
        <a:spcAft>
          <a:spcPct val="0"/>
        </a:spcAft>
        <a:defRPr sz="3000">
          <a:solidFill>
            <a:srgbClr val="000000"/>
          </a:solidFill>
          <a:latin typeface="Arial" pitchFamily="34" charset="0"/>
        </a:defRPr>
      </a:lvl7pPr>
      <a:lvl8pPr marL="1371600" algn="l" rtl="0" fontAlgn="base">
        <a:spcBef>
          <a:spcPct val="0"/>
        </a:spcBef>
        <a:spcAft>
          <a:spcPct val="0"/>
        </a:spcAft>
        <a:defRPr sz="3000">
          <a:solidFill>
            <a:srgbClr val="000000"/>
          </a:solidFill>
          <a:latin typeface="Arial" pitchFamily="34" charset="0"/>
        </a:defRPr>
      </a:lvl8pPr>
      <a:lvl9pPr marL="1828800" algn="l" rtl="0" fontAlgn="base">
        <a:spcBef>
          <a:spcPct val="0"/>
        </a:spcBef>
        <a:spcAft>
          <a:spcPct val="0"/>
        </a:spcAft>
        <a:defRPr sz="3000">
          <a:solidFill>
            <a:srgbClr val="000000"/>
          </a:solidFill>
          <a:latin typeface="Arial" pitchFamily="34" charset="0"/>
        </a:defRPr>
      </a:lvl9pPr>
    </p:titleStyle>
    <p:body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6.png"/><Relationship Id="rId5"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6" Type="http://schemas.openxmlformats.org/officeDocument/2006/relationships/image" Target="../media/image2.jpeg"/><Relationship Id="rId1" Type="http://schemas.openxmlformats.org/officeDocument/2006/relationships/tags" Target="../tags/tag40.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15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103.xml.rels><?xml version="1.0" encoding="UTF-8" standalone="yes"?>
<Relationships xmlns="http://schemas.openxmlformats.org/package/2006/relationships"><Relationship Id="rId3" Type="http://schemas.openxmlformats.org/officeDocument/2006/relationships/package" Target="../embeddings/Microsoft_Visio___12.vsdx"/><Relationship Id="rId4" Type="http://schemas.openxmlformats.org/officeDocument/2006/relationships/image" Target="../media/image156.emf"/><Relationship Id="rId5" Type="http://schemas.openxmlformats.org/officeDocument/2006/relationships/package" Target="../embeddings/Microsoft_Visio___23.vsdx"/><Relationship Id="rId6" Type="http://schemas.openxmlformats.org/officeDocument/2006/relationships/image" Target="../media/image157.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package" Target="../embeddings/Microsoft_Visio___84.vsdx"/><Relationship Id="rId4" Type="http://schemas.openxmlformats.org/officeDocument/2006/relationships/image" Target="../media/image158.emf"/><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9.png"/><Relationship Id="rId3" Type="http://schemas.openxmlformats.org/officeDocument/2006/relationships/image" Target="../media/image160.tmp"/></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1.png"/><Relationship Id="rId3" Type="http://schemas.openxmlformats.org/officeDocument/2006/relationships/image" Target="../media/image162.png"/></Relationships>
</file>

<file path=ppt/slides/_rels/slide107.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8.e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70.emf"/><Relationship Id="rId5" Type="http://schemas.openxmlformats.org/officeDocument/2006/relationships/image" Target="../media/image171.emf"/><Relationship Id="rId6" Type="http://schemas.openxmlformats.org/officeDocument/2006/relationships/image" Target="../media/image172.emf"/><Relationship Id="rId7" Type="http://schemas.openxmlformats.org/officeDocument/2006/relationships/image" Target="../media/image173.emf"/><Relationship Id="rId8" Type="http://schemas.openxmlformats.org/officeDocument/2006/relationships/image" Target="../media/image174.png"/><Relationship Id="rId9" Type="http://schemas.openxmlformats.org/officeDocument/2006/relationships/oleObject" Target="../embeddings/oleObject39.bin"/><Relationship Id="rId10" Type="http://schemas.openxmlformats.org/officeDocument/2006/relationships/image" Target="../media/image169.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6.png"/><Relationship Id="rId3" Type="http://schemas.openxmlformats.org/officeDocument/2006/relationships/image" Target="../media/image17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png"/><Relationship Id="rId3" Type="http://schemas.openxmlformats.org/officeDocument/2006/relationships/image" Target="../media/image179.png"/></Relationships>
</file>

<file path=ppt/slides/_rels/slide113.xml.rels><?xml version="1.0" encoding="UTF-8" standalone="yes"?>
<Relationships xmlns="http://schemas.openxmlformats.org/package/2006/relationships"><Relationship Id="rId1" Type="http://schemas.openxmlformats.org/officeDocument/2006/relationships/tags" Target="../tags/tag103.x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xiv.org/abs/1505.02911" TargetMode="External"/><Relationship Id="rId3" Type="http://schemas.openxmlformats.org/officeDocument/2006/relationships/hyperlink" Target="http://arxiv.org/abs/1503.03954"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ireless.egr.uh.edu/research.htm"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gi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1.jpeg"/><Relationship Id="rId3" Type="http://schemas.openxmlformats.org/officeDocument/2006/relationships/image" Target="../media/image180.gif"/></Relationships>
</file>

<file path=ppt/slides/_rels/slide121.xml.rels><?xml version="1.0" encoding="UTF-8" standalone="yes"?>
<Relationships xmlns="http://schemas.openxmlformats.org/package/2006/relationships"><Relationship Id="rId3" Type="http://schemas.openxmlformats.org/officeDocument/2006/relationships/image" Target="../media/image180.gif"/><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emf"/><Relationship Id="rId7" Type="http://schemas.openxmlformats.org/officeDocument/2006/relationships/image" Target="../media/image186.png"/><Relationship Id="rId1" Type="http://schemas.openxmlformats.org/officeDocument/2006/relationships/slideLayout" Target="../slideLayouts/slideLayout7.xml"/><Relationship Id="rId2" Type="http://schemas.openxmlformats.org/officeDocument/2006/relationships/image" Target="../media/image182.png"/></Relationships>
</file>

<file path=ppt/slides/_rels/slide122.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80.gif"/><Relationship Id="rId1" Type="http://schemas.openxmlformats.org/officeDocument/2006/relationships/slideLayout" Target="../slideLayouts/slideLayout26.xml"/><Relationship Id="rId2" Type="http://schemas.openxmlformats.org/officeDocument/2006/relationships/image" Target="../media/image187.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gi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png"/><Relationship Id="rId3" Type="http://schemas.openxmlformats.org/officeDocument/2006/relationships/image" Target="../media/image180.gi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gif"/></Relationships>
</file>

<file path=ppt/slides/_rels/slide126.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80.gif"/><Relationship Id="rId5" Type="http://schemas.openxmlformats.org/officeDocument/2006/relationships/image" Target="../media/image192.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gif"/><Relationship Id="rId3" Type="http://schemas.openxmlformats.org/officeDocument/2006/relationships/image" Target="../media/image193.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gi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5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gi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80.gi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80.gi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80.gi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80.gi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80.gi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80.gif"/></Relationships>
</file>

<file path=ppt/slides/_rels/slide137.xml.rels><?xml version="1.0" encoding="UTF-8" standalone="yes"?>
<Relationships xmlns="http://schemas.openxmlformats.org/package/2006/relationships"><Relationship Id="rId3" Type="http://schemas.openxmlformats.org/officeDocument/2006/relationships/image" Target="../media/image194.jpeg"/><Relationship Id="rId4" Type="http://schemas.openxmlformats.org/officeDocument/2006/relationships/image" Target="../media/image195.jpeg"/><Relationship Id="rId5" Type="http://schemas.openxmlformats.org/officeDocument/2006/relationships/image" Target="../media/image180.gif"/><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138.xml.rels><?xml version="1.0" encoding="UTF-8" standalone="yes"?>
<Relationships xmlns="http://schemas.openxmlformats.org/package/2006/relationships"><Relationship Id="rId3" Type="http://schemas.openxmlformats.org/officeDocument/2006/relationships/image" Target="../media/image197.jpeg"/><Relationship Id="rId4" Type="http://schemas.openxmlformats.org/officeDocument/2006/relationships/image" Target="../media/image180.gif"/><Relationship Id="rId1" Type="http://schemas.openxmlformats.org/officeDocument/2006/relationships/slideLayout" Target="../slideLayouts/slideLayout7.xml"/><Relationship Id="rId2" Type="http://schemas.openxmlformats.org/officeDocument/2006/relationships/image" Target="../media/image196.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png"/><Relationship Id="rId1" Type="http://schemas.openxmlformats.org/officeDocument/2006/relationships/slideLayout" Target="../slideLayouts/slideLayout16.xml"/><Relationship Id="rId2" Type="http://schemas.openxmlformats.org/officeDocument/2006/relationships/notesSlide" Target="../notesSlides/notesSlide4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1.png"/><Relationship Id="rId3" Type="http://schemas.openxmlformats.org/officeDocument/2006/relationships/image" Target="../media/image20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5.xml"/></Relationships>
</file>

<file path=ppt/slides/_rels/slide145.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6.png"/></Relationships>
</file>

<file path=ppt/slides/_rels/slide147.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hatis.techtarget.com/definition/electromagnetic-radiation-spectrum" TargetMode="External"/><Relationship Id="rId3" Type="http://schemas.openxmlformats.org/officeDocument/2006/relationships/hyperlink" Target="http://searchnetworking.techtarget.com/definition/gigahertz"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50.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1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13.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5" Type="http://schemas.openxmlformats.org/officeDocument/2006/relationships/image" Target="../media/image2.jpeg"/><Relationship Id="rId6" Type="http://schemas.openxmlformats.org/officeDocument/2006/relationships/image" Target="../media/image6.png"/><Relationship Id="rId1" Type="http://schemas.openxmlformats.org/officeDocument/2006/relationships/tags" Target="../tags/tag104.xml"/><Relationship Id="rId2"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40.bin"/><Relationship Id="rId4" Type="http://schemas.openxmlformats.org/officeDocument/2006/relationships/image" Target="../media/image214.emf"/><Relationship Id="rId1" Type="http://schemas.openxmlformats.org/officeDocument/2006/relationships/vmlDrawing" Target="../drawings/vmlDrawing10.vml"/><Relationship Id="rId2" Type="http://schemas.openxmlformats.org/officeDocument/2006/relationships/slideLayout" Target="../slideLayouts/slideLayout3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15.e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16.emf"/><Relationship Id="rId3" Type="http://schemas.openxmlformats.org/officeDocument/2006/relationships/image" Target="../media/image217.e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18.emf"/><Relationship Id="rId3" Type="http://schemas.openxmlformats.org/officeDocument/2006/relationships/image" Target="../media/image219.e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20.emf"/><Relationship Id="rId3" Type="http://schemas.openxmlformats.org/officeDocument/2006/relationships/image" Target="../media/image221.emf"/></Relationships>
</file>

<file path=ppt/slides/_rels/slide164.xml.rels><?xml version="1.0" encoding="UTF-8" standalone="yes"?>
<Relationships xmlns="http://schemas.openxmlformats.org/package/2006/relationships"><Relationship Id="rId3" Type="http://schemas.openxmlformats.org/officeDocument/2006/relationships/image" Target="../media/image1800.png"/><Relationship Id="rId4" Type="http://schemas.openxmlformats.org/officeDocument/2006/relationships/image" Target="../media/image1810.png"/><Relationship Id="rId5" Type="http://schemas.openxmlformats.org/officeDocument/2006/relationships/image" Target="../media/image1820.png"/><Relationship Id="rId6" Type="http://schemas.openxmlformats.org/officeDocument/2006/relationships/image" Target="../media/image1830.png"/><Relationship Id="rId1" Type="http://schemas.openxmlformats.org/officeDocument/2006/relationships/slideLayout" Target="../slideLayouts/slideLayout37.xml"/><Relationship Id="rId2" Type="http://schemas.openxmlformats.org/officeDocument/2006/relationships/notesSlide" Target="../notesSlides/notesSlide54.xml"/></Relationships>
</file>

<file path=ppt/slides/_rels/slide165.xml.rels><?xml version="1.0" encoding="UTF-8" standalone="yes"?>
<Relationships xmlns="http://schemas.openxmlformats.org/package/2006/relationships"><Relationship Id="rId3" Type="http://schemas.openxmlformats.org/officeDocument/2006/relationships/image" Target="../media/image1840.png"/><Relationship Id="rId4" Type="http://schemas.openxmlformats.org/officeDocument/2006/relationships/image" Target="../media/image1850.png"/><Relationship Id="rId5" Type="http://schemas.openxmlformats.org/officeDocument/2006/relationships/image" Target="../media/image1860.png"/><Relationship Id="rId6" Type="http://schemas.openxmlformats.org/officeDocument/2006/relationships/image" Target="../media/image187.png"/><Relationship Id="rId1" Type="http://schemas.openxmlformats.org/officeDocument/2006/relationships/slideLayout" Target="../slideLayouts/slideLayout37.xml"/><Relationship Id="rId2" Type="http://schemas.openxmlformats.org/officeDocument/2006/relationships/notesSlide" Target="../notesSlides/notesSlide5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7.xml"/><Relationship Id="rId3" Type="http://schemas.openxmlformats.org/officeDocument/2006/relationships/image" Target="../media/image1880.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8.xml"/><Relationship Id="rId3" Type="http://schemas.openxmlformats.org/officeDocument/2006/relationships/image" Target="../media/image1890.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9.xml"/><Relationship Id="rId3" Type="http://schemas.openxmlformats.org/officeDocument/2006/relationships/image" Target="../media/image190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70.xml.rels><?xml version="1.0" encoding="UTF-8" standalone="yes"?>
<Relationships xmlns="http://schemas.openxmlformats.org/package/2006/relationships"><Relationship Id="rId3" Type="http://schemas.openxmlformats.org/officeDocument/2006/relationships/image" Target="../media/image1910.png"/><Relationship Id="rId4" Type="http://schemas.openxmlformats.org/officeDocument/2006/relationships/image" Target="../media/image1920.png"/><Relationship Id="rId1" Type="http://schemas.openxmlformats.org/officeDocument/2006/relationships/slideLayout" Target="../slideLayouts/slideLayout37.xml"/><Relationship Id="rId2" Type="http://schemas.openxmlformats.org/officeDocument/2006/relationships/notesSlide" Target="../notesSlides/notesSlide60.xml"/></Relationships>
</file>

<file path=ppt/slides/_rels/slide171.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222.emf"/><Relationship Id="rId1" Type="http://schemas.openxmlformats.org/officeDocument/2006/relationships/slideLayout" Target="../slideLayouts/slideLayout37.xml"/><Relationship Id="rId2" Type="http://schemas.openxmlformats.org/officeDocument/2006/relationships/notesSlide" Target="../notesSlides/notesSlide6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2.xml"/><Relationship Id="rId3" Type="http://schemas.openxmlformats.org/officeDocument/2006/relationships/image" Target="../media/image223.e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24.emf"/></Relationships>
</file>

<file path=ppt/slides/_rels/slide174.xml.rels><?xml version="1.0" encoding="UTF-8" standalone="yes"?>
<Relationships xmlns="http://schemas.openxmlformats.org/package/2006/relationships"><Relationship Id="rId11" Type="http://schemas.openxmlformats.org/officeDocument/2006/relationships/image" Target="../media/image2050.png"/><Relationship Id="rId12" Type="http://schemas.openxmlformats.org/officeDocument/2006/relationships/image" Target="../media/image2060.png"/><Relationship Id="rId13" Type="http://schemas.openxmlformats.org/officeDocument/2006/relationships/image" Target="../media/image2070.png"/><Relationship Id="rId14" Type="http://schemas.openxmlformats.org/officeDocument/2006/relationships/image" Target="../media/image2080.png"/><Relationship Id="rId1" Type="http://schemas.openxmlformats.org/officeDocument/2006/relationships/slideLayout" Target="../slideLayouts/slideLayout37.xml"/><Relationship Id="rId2" Type="http://schemas.openxmlformats.org/officeDocument/2006/relationships/notesSlide" Target="../notesSlides/notesSlide63.xml"/><Relationship Id="rId3" Type="http://schemas.openxmlformats.org/officeDocument/2006/relationships/image" Target="../media/image197.png"/><Relationship Id="rId4" Type="http://schemas.openxmlformats.org/officeDocument/2006/relationships/image" Target="../media/image1980.png"/><Relationship Id="rId5" Type="http://schemas.openxmlformats.org/officeDocument/2006/relationships/image" Target="../media/image1990.png"/><Relationship Id="rId6" Type="http://schemas.openxmlformats.org/officeDocument/2006/relationships/image" Target="../media/image2000.png"/><Relationship Id="rId7" Type="http://schemas.openxmlformats.org/officeDocument/2006/relationships/image" Target="../media/image2010.png"/><Relationship Id="rId8" Type="http://schemas.openxmlformats.org/officeDocument/2006/relationships/image" Target="../media/image2020.png"/><Relationship Id="rId9" Type="http://schemas.openxmlformats.org/officeDocument/2006/relationships/image" Target="../media/image2030.png"/><Relationship Id="rId10" Type="http://schemas.openxmlformats.org/officeDocument/2006/relationships/image" Target="../media/image204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090.png"/><Relationship Id="rId3" Type="http://schemas.openxmlformats.org/officeDocument/2006/relationships/image" Target="../media/image225.emf"/></Relationships>
</file>

<file path=ppt/slides/_rels/slide176.xml.rels><?xml version="1.0" encoding="UTF-8" standalone="yes"?>
<Relationships xmlns="http://schemas.openxmlformats.org/package/2006/relationships"><Relationship Id="rId3" Type="http://schemas.openxmlformats.org/officeDocument/2006/relationships/image" Target="../media/image2110.png"/><Relationship Id="rId4" Type="http://schemas.openxmlformats.org/officeDocument/2006/relationships/image" Target="../media/image2120.png"/><Relationship Id="rId5" Type="http://schemas.openxmlformats.org/officeDocument/2006/relationships/image" Target="../media/image2130.png"/><Relationship Id="rId6" Type="http://schemas.openxmlformats.org/officeDocument/2006/relationships/image" Target="../media/image214.png"/><Relationship Id="rId7" Type="http://schemas.openxmlformats.org/officeDocument/2006/relationships/image" Target="../media/image215.png"/><Relationship Id="rId8" Type="http://schemas.openxmlformats.org/officeDocument/2006/relationships/image" Target="../media/image216.png"/><Relationship Id="rId9" Type="http://schemas.openxmlformats.org/officeDocument/2006/relationships/image" Target="../media/image217.png"/><Relationship Id="rId1" Type="http://schemas.openxmlformats.org/officeDocument/2006/relationships/slideLayout" Target="../slideLayouts/slideLayout37.xml"/><Relationship Id="rId2" Type="http://schemas.openxmlformats.org/officeDocument/2006/relationships/notesSlide" Target="../notesSlides/notesSlide6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26.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2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2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2.png"/><Relationship Id="rId5" Type="http://schemas.openxmlformats.org/officeDocument/2006/relationships/image" Target="../media/image223.png"/><Relationship Id="rId6" Type="http://schemas.openxmlformats.org/officeDocument/2006/relationships/image" Target="../media/image224.png"/><Relationship Id="rId1" Type="http://schemas.openxmlformats.org/officeDocument/2006/relationships/slideLayout" Target="../slideLayouts/slideLayout37.xml"/><Relationship Id="rId2" Type="http://schemas.openxmlformats.org/officeDocument/2006/relationships/notesSlide" Target="../notesSlides/notesSlide65.xml"/></Relationships>
</file>

<file path=ppt/slides/_rels/slide181.xml.rels><?xml version="1.0" encoding="UTF-8" standalone="yes"?>
<Relationships xmlns="http://schemas.openxmlformats.org/package/2006/relationships"><Relationship Id="rId3" Type="http://schemas.openxmlformats.org/officeDocument/2006/relationships/image" Target="../media/image225.png"/><Relationship Id="rId4" Type="http://schemas.openxmlformats.org/officeDocument/2006/relationships/image" Target="../media/image2260.png"/><Relationship Id="rId5" Type="http://schemas.openxmlformats.org/officeDocument/2006/relationships/image" Target="../media/image2270.png"/><Relationship Id="rId6" Type="http://schemas.openxmlformats.org/officeDocument/2006/relationships/image" Target="../media/image228.png"/><Relationship Id="rId1" Type="http://schemas.openxmlformats.org/officeDocument/2006/relationships/slideLayout" Target="../slideLayouts/slideLayout37.xml"/><Relationship Id="rId2" Type="http://schemas.openxmlformats.org/officeDocument/2006/relationships/notesSlide" Target="../notesSlides/notesSlide66.xml"/></Relationships>
</file>

<file path=ppt/slides/_rels/slide182.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5" Type="http://schemas.openxmlformats.org/officeDocument/2006/relationships/image" Target="../media/image231.png"/><Relationship Id="rId6" Type="http://schemas.openxmlformats.org/officeDocument/2006/relationships/image" Target="../media/image232.png"/><Relationship Id="rId1" Type="http://schemas.openxmlformats.org/officeDocument/2006/relationships/slideLayout" Target="../slideLayouts/slideLayout37.xml"/><Relationship Id="rId2" Type="http://schemas.openxmlformats.org/officeDocument/2006/relationships/notesSlide" Target="../notesSlides/notesSlide6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33.png"/><Relationship Id="rId3" Type="http://schemas.openxmlformats.org/officeDocument/2006/relationships/image" Target="../media/image23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5" Type="http://schemas.openxmlformats.org/officeDocument/2006/relationships/image" Target="../media/image2.jpeg"/><Relationship Id="rId6" Type="http://schemas.openxmlformats.org/officeDocument/2006/relationships/image" Target="../media/image6.png"/><Relationship Id="rId1" Type="http://schemas.openxmlformats.org/officeDocument/2006/relationships/tags" Target="../tags/tag89.x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0.png"/><Relationship Id="rId3"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8.xml.rels><?xml version="1.0" encoding="UTF-8" standalone="yes"?>
<Relationships xmlns="http://schemas.openxmlformats.org/package/2006/relationships"><Relationship Id="rId9" Type="http://schemas.openxmlformats.org/officeDocument/2006/relationships/image" Target="../media/image69.emf"/><Relationship Id="rId20" Type="http://schemas.openxmlformats.org/officeDocument/2006/relationships/oleObject" Target="../embeddings/oleObject13.bin"/><Relationship Id="rId21" Type="http://schemas.openxmlformats.org/officeDocument/2006/relationships/oleObject" Target="../embeddings/oleObject14.bin"/><Relationship Id="rId22" Type="http://schemas.openxmlformats.org/officeDocument/2006/relationships/oleObject" Target="../embeddings/oleObject15.bin"/><Relationship Id="rId23" Type="http://schemas.openxmlformats.org/officeDocument/2006/relationships/oleObject" Target="../embeddings/oleObject16.bin"/><Relationship Id="rId24" Type="http://schemas.openxmlformats.org/officeDocument/2006/relationships/image" Target="../media/image72.png"/><Relationship Id="rId10" Type="http://schemas.openxmlformats.org/officeDocument/2006/relationships/oleObject" Target="../embeddings/oleObject5.bin"/><Relationship Id="rId11" Type="http://schemas.openxmlformats.org/officeDocument/2006/relationships/oleObject" Target="../embeddings/oleObject6.bin"/><Relationship Id="rId12" Type="http://schemas.openxmlformats.org/officeDocument/2006/relationships/oleObject" Target="../embeddings/oleObject7.bin"/><Relationship Id="rId13" Type="http://schemas.openxmlformats.org/officeDocument/2006/relationships/oleObject" Target="../embeddings/oleObject8.bin"/><Relationship Id="rId14" Type="http://schemas.openxmlformats.org/officeDocument/2006/relationships/image" Target="../media/image70.emf"/><Relationship Id="rId15" Type="http://schemas.openxmlformats.org/officeDocument/2006/relationships/oleObject" Target="../embeddings/oleObject9.bin"/><Relationship Id="rId16" Type="http://schemas.openxmlformats.org/officeDocument/2006/relationships/image" Target="../media/image71.emf"/><Relationship Id="rId17" Type="http://schemas.openxmlformats.org/officeDocument/2006/relationships/oleObject" Target="../embeddings/oleObject10.bin"/><Relationship Id="rId18" Type="http://schemas.openxmlformats.org/officeDocument/2006/relationships/oleObject" Target="../embeddings/oleObject11.bin"/><Relationship Id="rId19" Type="http://schemas.openxmlformats.org/officeDocument/2006/relationships/oleObject" Target="../embeddings/oleObject12.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67.emf"/><Relationship Id="rId5" Type="http://schemas.openxmlformats.org/officeDocument/2006/relationships/oleObject" Target="../embeddings/oleObject2.bin"/><Relationship Id="rId6" Type="http://schemas.openxmlformats.org/officeDocument/2006/relationships/image" Target="../media/image68.emf"/><Relationship Id="rId7" Type="http://schemas.openxmlformats.org/officeDocument/2006/relationships/oleObject" Target="../embeddings/oleObject3.bin"/><Relationship Id="rId8"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ireless.egr.uh.edu/research.htm"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43.xml"/><Relationship Id="rId4" Type="http://schemas.openxmlformats.org/officeDocument/2006/relationships/tags" Target="../tags/tag44.xml"/><Relationship Id="rId5" Type="http://schemas.openxmlformats.org/officeDocument/2006/relationships/tags" Target="../tags/tag45.xml"/><Relationship Id="rId6" Type="http://schemas.openxmlformats.org/officeDocument/2006/relationships/tags" Target="../tags/tag46.xml"/><Relationship Id="rId7" Type="http://schemas.openxmlformats.org/officeDocument/2006/relationships/slideLayout" Target="../slideLayouts/slideLayout2.xml"/><Relationship Id="rId8" Type="http://schemas.openxmlformats.org/officeDocument/2006/relationships/image" Target="../media/image7.jpeg"/><Relationship Id="rId9" Type="http://schemas.openxmlformats.org/officeDocument/2006/relationships/image" Target="../media/image8.jpeg"/><Relationship Id="rId1" Type="http://schemas.openxmlformats.org/officeDocument/2006/relationships/tags" Target="../tags/tag41.xml"/><Relationship Id="rId2" Type="http://schemas.openxmlformats.org/officeDocument/2006/relationships/tags" Target="../tags/tag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1" Type="http://schemas.openxmlformats.org/officeDocument/2006/relationships/slideLayout" Target="../slideLayouts/slideLayout2.xml"/><Relationship Id="rId2" Type="http://schemas.openxmlformats.org/officeDocument/2006/relationships/image" Target="../media/image750.png"/></Relationships>
</file>

<file path=ppt/slides/_rels/slide4.xml.rels><?xml version="1.0" encoding="UTF-8" standalone="yes"?>
<Relationships xmlns="http://schemas.openxmlformats.org/package/2006/relationships"><Relationship Id="rId11" Type="http://schemas.openxmlformats.org/officeDocument/2006/relationships/slideLayout" Target="../slideLayouts/slideLayout2.xml"/><Relationship Id="rId12" Type="http://schemas.openxmlformats.org/officeDocument/2006/relationships/image" Target="../media/image9.jpeg"/><Relationship Id="rId13" Type="http://schemas.openxmlformats.org/officeDocument/2006/relationships/image" Target="../media/image10.png"/><Relationship Id="rId14" Type="http://schemas.openxmlformats.org/officeDocument/2006/relationships/image" Target="../media/image11.jpeg"/><Relationship Id="rId15" Type="http://schemas.openxmlformats.org/officeDocument/2006/relationships/image" Target="../media/image12.jpeg"/><Relationship Id="rId16" Type="http://schemas.openxmlformats.org/officeDocument/2006/relationships/image" Target="../media/image13.jpeg"/><Relationship Id="rId1" Type="http://schemas.openxmlformats.org/officeDocument/2006/relationships/tags" Target="../tags/tag47.xml"/><Relationship Id="rId2" Type="http://schemas.openxmlformats.org/officeDocument/2006/relationships/tags" Target="../tags/tag48.xml"/><Relationship Id="rId3" Type="http://schemas.openxmlformats.org/officeDocument/2006/relationships/tags" Target="../tags/tag49.xml"/><Relationship Id="rId4" Type="http://schemas.openxmlformats.org/officeDocument/2006/relationships/tags" Target="../tags/tag50.xml"/><Relationship Id="rId5" Type="http://schemas.openxmlformats.org/officeDocument/2006/relationships/tags" Target="../tags/tag51.xml"/><Relationship Id="rId6" Type="http://schemas.openxmlformats.org/officeDocument/2006/relationships/tags" Target="../tags/tag52.xml"/><Relationship Id="rId7" Type="http://schemas.openxmlformats.org/officeDocument/2006/relationships/tags" Target="../tags/tag53.xml"/><Relationship Id="rId8" Type="http://schemas.openxmlformats.org/officeDocument/2006/relationships/tags" Target="../tags/tag54.xml"/><Relationship Id="rId9" Type="http://schemas.openxmlformats.org/officeDocument/2006/relationships/tags" Target="../tags/tag55.xml"/><Relationship Id="rId10" Type="http://schemas.openxmlformats.org/officeDocument/2006/relationships/tags" Target="../tags/tag5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oleObject" Target="../embeddings/oleObject17.bin"/><Relationship Id="rId5" Type="http://schemas.openxmlformats.org/officeDocument/2006/relationships/image" Target="../media/image79.wmf"/><Relationship Id="rId6" Type="http://schemas.openxmlformats.org/officeDocument/2006/relationships/oleObject" Target="../embeddings/oleObject18.bin"/><Relationship Id="rId7" Type="http://schemas.openxmlformats.org/officeDocument/2006/relationships/image" Target="../media/image80.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81.wmf"/><Relationship Id="rId5" Type="http://schemas.openxmlformats.org/officeDocument/2006/relationships/oleObject" Target="../embeddings/oleObject20.bin"/><Relationship Id="rId6" Type="http://schemas.openxmlformats.org/officeDocument/2006/relationships/image" Target="../media/image82.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0" Type="http://schemas.openxmlformats.org/officeDocument/2006/relationships/tags" Target="../tags/tag76.xml"/><Relationship Id="rId21" Type="http://schemas.openxmlformats.org/officeDocument/2006/relationships/tags" Target="../tags/tag77.xml"/><Relationship Id="rId22" Type="http://schemas.openxmlformats.org/officeDocument/2006/relationships/tags" Target="../tags/tag78.xml"/><Relationship Id="rId23" Type="http://schemas.openxmlformats.org/officeDocument/2006/relationships/tags" Target="../tags/tag79.xml"/><Relationship Id="rId24" Type="http://schemas.openxmlformats.org/officeDocument/2006/relationships/tags" Target="../tags/tag80.xml"/><Relationship Id="rId25" Type="http://schemas.openxmlformats.org/officeDocument/2006/relationships/tags" Target="../tags/tag81.xml"/><Relationship Id="rId26" Type="http://schemas.openxmlformats.org/officeDocument/2006/relationships/tags" Target="../tags/tag82.xml"/><Relationship Id="rId27" Type="http://schemas.openxmlformats.org/officeDocument/2006/relationships/tags" Target="../tags/tag83.xml"/><Relationship Id="rId28" Type="http://schemas.openxmlformats.org/officeDocument/2006/relationships/tags" Target="../tags/tag84.xml"/><Relationship Id="rId29" Type="http://schemas.openxmlformats.org/officeDocument/2006/relationships/slideLayout" Target="../slideLayouts/slideLayout2.xml"/><Relationship Id="rId1" Type="http://schemas.openxmlformats.org/officeDocument/2006/relationships/tags" Target="../tags/tag57.xml"/><Relationship Id="rId2" Type="http://schemas.openxmlformats.org/officeDocument/2006/relationships/tags" Target="../tags/tag58.xml"/><Relationship Id="rId3" Type="http://schemas.openxmlformats.org/officeDocument/2006/relationships/tags" Target="../tags/tag59.xml"/><Relationship Id="rId4" Type="http://schemas.openxmlformats.org/officeDocument/2006/relationships/tags" Target="../tags/tag60.xml"/><Relationship Id="rId5" Type="http://schemas.openxmlformats.org/officeDocument/2006/relationships/tags" Target="../tags/tag61.xml"/><Relationship Id="rId30" Type="http://schemas.openxmlformats.org/officeDocument/2006/relationships/notesSlide" Target="../notesSlides/notesSlide2.xml"/><Relationship Id="rId31" Type="http://schemas.openxmlformats.org/officeDocument/2006/relationships/image" Target="../media/image14.png"/><Relationship Id="rId32" Type="http://schemas.openxmlformats.org/officeDocument/2006/relationships/image" Target="../media/image15.wmf"/><Relationship Id="rId9" Type="http://schemas.openxmlformats.org/officeDocument/2006/relationships/tags" Target="../tags/tag65.xml"/><Relationship Id="rId6" Type="http://schemas.openxmlformats.org/officeDocument/2006/relationships/tags" Target="../tags/tag62.xml"/><Relationship Id="rId7" Type="http://schemas.openxmlformats.org/officeDocument/2006/relationships/tags" Target="../tags/tag63.xml"/><Relationship Id="rId8" Type="http://schemas.openxmlformats.org/officeDocument/2006/relationships/tags" Target="../tags/tag64.xml"/><Relationship Id="rId33" Type="http://schemas.openxmlformats.org/officeDocument/2006/relationships/image" Target="../media/image16.wmf"/><Relationship Id="rId34" Type="http://schemas.openxmlformats.org/officeDocument/2006/relationships/image" Target="../media/image17.png"/><Relationship Id="rId10" Type="http://schemas.openxmlformats.org/officeDocument/2006/relationships/tags" Target="../tags/tag66.xml"/><Relationship Id="rId11" Type="http://schemas.openxmlformats.org/officeDocument/2006/relationships/tags" Target="../tags/tag67.xml"/><Relationship Id="rId12" Type="http://schemas.openxmlformats.org/officeDocument/2006/relationships/tags" Target="../tags/tag68.xml"/><Relationship Id="rId13" Type="http://schemas.openxmlformats.org/officeDocument/2006/relationships/tags" Target="../tags/tag69.xml"/><Relationship Id="rId14" Type="http://schemas.openxmlformats.org/officeDocument/2006/relationships/tags" Target="../tags/tag70.xml"/><Relationship Id="rId15" Type="http://schemas.openxmlformats.org/officeDocument/2006/relationships/tags" Target="../tags/tag71.xml"/><Relationship Id="rId16" Type="http://schemas.openxmlformats.org/officeDocument/2006/relationships/tags" Target="../tags/tag72.xml"/><Relationship Id="rId17" Type="http://schemas.openxmlformats.org/officeDocument/2006/relationships/tags" Target="../tags/tag73.xml"/><Relationship Id="rId18" Type="http://schemas.openxmlformats.org/officeDocument/2006/relationships/tags" Target="../tags/tag74.xml"/><Relationship Id="rId19" Type="http://schemas.openxmlformats.org/officeDocument/2006/relationships/tags" Target="../tags/tag7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tags" Target="../tags/tag85.x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9" Type="http://schemas.openxmlformats.org/officeDocument/2006/relationships/image" Target="../media/image69.emf"/><Relationship Id="rId20" Type="http://schemas.openxmlformats.org/officeDocument/2006/relationships/oleObject" Target="../embeddings/oleObject33.bin"/><Relationship Id="rId21" Type="http://schemas.openxmlformats.org/officeDocument/2006/relationships/oleObject" Target="../embeddings/oleObject34.bin"/><Relationship Id="rId22" Type="http://schemas.openxmlformats.org/officeDocument/2006/relationships/oleObject" Target="../embeddings/oleObject35.bin"/><Relationship Id="rId23" Type="http://schemas.openxmlformats.org/officeDocument/2006/relationships/oleObject" Target="../embeddings/oleObject36.bin"/><Relationship Id="rId10" Type="http://schemas.openxmlformats.org/officeDocument/2006/relationships/oleObject" Target="../embeddings/oleObject25.bin"/><Relationship Id="rId11" Type="http://schemas.openxmlformats.org/officeDocument/2006/relationships/oleObject" Target="../embeddings/oleObject26.bin"/><Relationship Id="rId12" Type="http://schemas.openxmlformats.org/officeDocument/2006/relationships/oleObject" Target="../embeddings/oleObject27.bin"/><Relationship Id="rId13" Type="http://schemas.openxmlformats.org/officeDocument/2006/relationships/oleObject" Target="../embeddings/oleObject28.bin"/><Relationship Id="rId14" Type="http://schemas.openxmlformats.org/officeDocument/2006/relationships/image" Target="../media/image70.emf"/><Relationship Id="rId15" Type="http://schemas.openxmlformats.org/officeDocument/2006/relationships/oleObject" Target="../embeddings/oleObject29.bin"/><Relationship Id="rId16" Type="http://schemas.openxmlformats.org/officeDocument/2006/relationships/image" Target="../media/image71.emf"/><Relationship Id="rId17" Type="http://schemas.openxmlformats.org/officeDocument/2006/relationships/oleObject" Target="../embeddings/oleObject30.bin"/><Relationship Id="rId18" Type="http://schemas.openxmlformats.org/officeDocument/2006/relationships/oleObject" Target="../embeddings/oleObject31.bin"/><Relationship Id="rId19" Type="http://schemas.openxmlformats.org/officeDocument/2006/relationships/oleObject" Target="../embeddings/oleObject32.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21.bin"/><Relationship Id="rId4" Type="http://schemas.openxmlformats.org/officeDocument/2006/relationships/image" Target="../media/image67.emf"/><Relationship Id="rId5" Type="http://schemas.openxmlformats.org/officeDocument/2006/relationships/oleObject" Target="../embeddings/oleObject22.bin"/><Relationship Id="rId6" Type="http://schemas.openxmlformats.org/officeDocument/2006/relationships/image" Target="../media/image68.emf"/><Relationship Id="rId7" Type="http://schemas.openxmlformats.org/officeDocument/2006/relationships/oleObject" Target="../embeddings/oleObject23.bin"/><Relationship Id="rId8" Type="http://schemas.openxmlformats.org/officeDocument/2006/relationships/oleObject" Target="../embeddings/oleObject24.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98.png"/><Relationship Id="rId5" Type="http://schemas.openxmlformats.org/officeDocument/2006/relationships/image" Target="../media/image99.jpeg"/><Relationship Id="rId6" Type="http://schemas.openxmlformats.org/officeDocument/2006/relationships/image" Target="../media/image100.jpeg"/><Relationship Id="rId7" Type="http://schemas.openxmlformats.org/officeDocument/2006/relationships/image" Target="../media/image101.jpeg"/><Relationship Id="rId1" Type="http://schemas.openxmlformats.org/officeDocument/2006/relationships/tags" Target="../tags/tag90.x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02.png"/><Relationship Id="rId1" Type="http://schemas.openxmlformats.org/officeDocument/2006/relationships/tags" Target="../tags/tag91.x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tags" Target="../tags/tag92.x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tags" Target="../tags/tag93.x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1" Type="http://schemas.openxmlformats.org/officeDocument/2006/relationships/tags" Target="../tags/tag94.x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tags" Target="../tags/tag95.x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tags" Target="../tags/tag96.x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7.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jpeg"/><Relationship Id="rId13" Type="http://schemas.openxmlformats.org/officeDocument/2006/relationships/image" Target="../media/image28.jpeg"/><Relationship Id="rId14" Type="http://schemas.openxmlformats.org/officeDocument/2006/relationships/image" Target="../media/image29.png"/><Relationship Id="rId15" Type="http://schemas.openxmlformats.org/officeDocument/2006/relationships/image" Target="../media/image30.emf"/><Relationship Id="rId1" Type="http://schemas.openxmlformats.org/officeDocument/2006/relationships/tags" Target="../tags/tag86.xml"/><Relationship Id="rId2" Type="http://schemas.openxmlformats.org/officeDocument/2006/relationships/slideLayout" Target="../slideLayouts/slideLayout2.xml"/><Relationship Id="rId3" Type="http://schemas.openxmlformats.org/officeDocument/2006/relationships/notesSlide" Target="../notesSlides/notesSlide4.xml"/><Relationship Id="rId4" Type="http://schemas.openxmlformats.org/officeDocument/2006/relationships/chart" Target="../charts/chart1.xml"/><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5" Type="http://schemas.openxmlformats.org/officeDocument/2006/relationships/image" Target="../media/image2.jpeg"/><Relationship Id="rId6" Type="http://schemas.openxmlformats.org/officeDocument/2006/relationships/image" Target="../media/image6.png"/><Relationship Id="rId1" Type="http://schemas.openxmlformats.org/officeDocument/2006/relationships/tags" Target="../tags/tag97.xml"/><Relationship Id="rId2"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16.gif"/><Relationship Id="rId5" Type="http://schemas.openxmlformats.org/officeDocument/2006/relationships/image" Target="../media/image117.gif"/><Relationship Id="rId1" Type="http://schemas.openxmlformats.org/officeDocument/2006/relationships/tags" Target="../tags/tag98.x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119.jpeg"/><Relationship Id="rId6" Type="http://schemas.openxmlformats.org/officeDocument/2006/relationships/oleObject" Target="../embeddings/oleObject37.bin"/><Relationship Id="rId7" Type="http://schemas.openxmlformats.org/officeDocument/2006/relationships/image" Target="../media/image118.wmf"/><Relationship Id="rId1" Type="http://schemas.openxmlformats.org/officeDocument/2006/relationships/vmlDrawing" Target="../drawings/vmlDrawing5.vml"/><Relationship Id="rId2" Type="http://schemas.openxmlformats.org/officeDocument/2006/relationships/tags" Target="../tags/tag9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20.jpeg"/><Relationship Id="rId5" Type="http://schemas.openxmlformats.org/officeDocument/2006/relationships/image" Target="../media/image121.png"/><Relationship Id="rId6" Type="http://schemas.openxmlformats.org/officeDocument/2006/relationships/image" Target="../media/image122.png"/><Relationship Id="rId1" Type="http://schemas.openxmlformats.org/officeDocument/2006/relationships/tags" Target="../tags/tag100.x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1" Type="http://schemas.openxmlformats.org/officeDocument/2006/relationships/tags" Target="../tags/tag101.x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ireless.egr.uh.edu/research.htm"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8.xml.rels><?xml version="1.0" encoding="UTF-8" standalone="yes"?>
<Relationships xmlns="http://schemas.openxmlformats.org/package/2006/relationships"><Relationship Id="rId1" Type="http://schemas.openxmlformats.org/officeDocument/2006/relationships/tags" Target="../tags/tag87.xml"/><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6.png"/><Relationship Id="rId1" Type="http://schemas.openxmlformats.org/officeDocument/2006/relationships/tags" Target="../tags/tag102.xml"/><Relationship Id="rId2"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 Id="rId3" Type="http://schemas.openxmlformats.org/officeDocument/2006/relationships/image" Target="../media/image13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1.wmf"/><Relationship Id="rId4" Type="http://schemas.openxmlformats.org/officeDocument/2006/relationships/image" Target="../media/image132.wmf"/><Relationship Id="rId5" Type="http://schemas.openxmlformats.org/officeDocument/2006/relationships/image" Target="../media/image133.wmf"/><Relationship Id="rId6" Type="http://schemas.openxmlformats.org/officeDocument/2006/relationships/image" Target="../media/image134.wmf"/><Relationship Id="rId7" Type="http://schemas.openxmlformats.org/officeDocument/2006/relationships/image" Target="../media/image135.wmf"/><Relationship Id="rId8" Type="http://schemas.openxmlformats.org/officeDocument/2006/relationships/image" Target="../media/image136.wmf"/><Relationship Id="rId9" Type="http://schemas.openxmlformats.org/officeDocument/2006/relationships/image" Target="../media/image137.wmf"/><Relationship Id="rId10" Type="http://schemas.openxmlformats.org/officeDocument/2006/relationships/image" Target="../media/image138.w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139.wmf"/><Relationship Id="rId5" Type="http://schemas.openxmlformats.org/officeDocument/2006/relationships/image" Target="../media/image140.png"/><Relationship Id="rId6" Type="http://schemas.openxmlformats.org/officeDocument/2006/relationships/image" Target="../media/image14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1" Type="http://schemas.openxmlformats.org/officeDocument/2006/relationships/image" Target="../media/image142.wmf"/><Relationship Id="rId12" Type="http://schemas.openxmlformats.org/officeDocument/2006/relationships/image" Target="../media/image143.wmf"/><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31.wmf"/><Relationship Id="rId4" Type="http://schemas.openxmlformats.org/officeDocument/2006/relationships/image" Target="../media/image136.wmf"/><Relationship Id="rId5" Type="http://schemas.openxmlformats.org/officeDocument/2006/relationships/image" Target="../media/image132.wmf"/><Relationship Id="rId6" Type="http://schemas.openxmlformats.org/officeDocument/2006/relationships/image" Target="../media/image137.wmf"/><Relationship Id="rId7" Type="http://schemas.openxmlformats.org/officeDocument/2006/relationships/image" Target="../media/image133.wmf"/><Relationship Id="rId8" Type="http://schemas.openxmlformats.org/officeDocument/2006/relationships/image" Target="../media/image135.wmf"/><Relationship Id="rId9" Type="http://schemas.openxmlformats.org/officeDocument/2006/relationships/image" Target="../media/image134.wmf"/><Relationship Id="rId10" Type="http://schemas.openxmlformats.org/officeDocument/2006/relationships/image" Target="../media/image138.wmf"/></Relationships>
</file>

<file path=ppt/slides/_rels/slide87.xml.rels><?xml version="1.0" encoding="UTF-8" standalone="yes"?>
<Relationships xmlns="http://schemas.openxmlformats.org/package/2006/relationships"><Relationship Id="rId11" Type="http://schemas.openxmlformats.org/officeDocument/2006/relationships/image" Target="../media/image134.wmf"/><Relationship Id="rId12" Type="http://schemas.openxmlformats.org/officeDocument/2006/relationships/image" Target="../media/image144.wmf"/><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31.wmf"/><Relationship Id="rId4" Type="http://schemas.openxmlformats.org/officeDocument/2006/relationships/image" Target="../media/image138.wmf"/><Relationship Id="rId5" Type="http://schemas.openxmlformats.org/officeDocument/2006/relationships/image" Target="../media/image142.wmf"/><Relationship Id="rId6" Type="http://schemas.openxmlformats.org/officeDocument/2006/relationships/image" Target="../media/image132.wmf"/><Relationship Id="rId7" Type="http://schemas.openxmlformats.org/officeDocument/2006/relationships/image" Target="../media/image135.wmf"/><Relationship Id="rId8" Type="http://schemas.openxmlformats.org/officeDocument/2006/relationships/image" Target="../media/image136.wmf"/><Relationship Id="rId9" Type="http://schemas.openxmlformats.org/officeDocument/2006/relationships/image" Target="../media/image133.wmf"/><Relationship Id="rId10" Type="http://schemas.openxmlformats.org/officeDocument/2006/relationships/image" Target="../media/image137.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9" Type="http://schemas.openxmlformats.org/officeDocument/2006/relationships/image" Target="../media/image35.jpeg"/><Relationship Id="rId20" Type="http://schemas.openxmlformats.org/officeDocument/2006/relationships/image" Target="../media/image45.wmf"/><Relationship Id="rId21" Type="http://schemas.openxmlformats.org/officeDocument/2006/relationships/image" Target="../media/image46.wmf"/><Relationship Id="rId22" Type="http://schemas.openxmlformats.org/officeDocument/2006/relationships/image" Target="../media/image47.jpeg"/><Relationship Id="rId23" Type="http://schemas.openxmlformats.org/officeDocument/2006/relationships/image" Target="../media/image48.jpeg"/><Relationship Id="rId10" Type="http://schemas.openxmlformats.org/officeDocument/2006/relationships/image" Target="../media/image36.png"/><Relationship Id="rId11" Type="http://schemas.openxmlformats.org/officeDocument/2006/relationships/image" Target="../media/image37.png"/><Relationship Id="rId12" Type="http://schemas.microsoft.com/office/2007/relationships/hdphoto" Target="../media/hdphoto1.wdp"/><Relationship Id="rId13" Type="http://schemas.openxmlformats.org/officeDocument/2006/relationships/image" Target="../media/image38.png"/><Relationship Id="rId14" Type="http://schemas.openxmlformats.org/officeDocument/2006/relationships/image" Target="../media/image39.jpeg"/><Relationship Id="rId15" Type="http://schemas.openxmlformats.org/officeDocument/2006/relationships/image" Target="../media/image40.wmf"/><Relationship Id="rId16" Type="http://schemas.openxmlformats.org/officeDocument/2006/relationships/image" Target="../media/image41.wmf"/><Relationship Id="rId17" Type="http://schemas.openxmlformats.org/officeDocument/2006/relationships/image" Target="../media/image42.png"/><Relationship Id="rId18" Type="http://schemas.openxmlformats.org/officeDocument/2006/relationships/image" Target="../media/image43.wmf"/><Relationship Id="rId19" Type="http://schemas.openxmlformats.org/officeDocument/2006/relationships/image" Target="../media/image44.wmf"/><Relationship Id="rId1" Type="http://schemas.openxmlformats.org/officeDocument/2006/relationships/tags" Target="../tags/tag88.x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25.emf"/><Relationship Id="rId7" Type="http://schemas.openxmlformats.org/officeDocument/2006/relationships/image" Target="../media/image33.jpeg"/><Relationship Id="rId8" Type="http://schemas.openxmlformats.org/officeDocument/2006/relationships/image" Target="../media/image34.png"/></Relationships>
</file>

<file path=ppt/slides/_rels/slide90.xml.rels><?xml version="1.0" encoding="UTF-8" standalone="yes"?>
<Relationships xmlns="http://schemas.openxmlformats.org/package/2006/relationships"><Relationship Id="rId3" Type="http://schemas.openxmlformats.org/officeDocument/2006/relationships/image" Target="../media/image132.wmf"/><Relationship Id="rId4" Type="http://schemas.openxmlformats.org/officeDocument/2006/relationships/image" Target="../media/image133.wmf"/><Relationship Id="rId5" Type="http://schemas.openxmlformats.org/officeDocument/2006/relationships/image" Target="../media/image134.wmf"/><Relationship Id="rId6" Type="http://schemas.openxmlformats.org/officeDocument/2006/relationships/image" Target="../media/image135.wmf"/><Relationship Id="rId7" Type="http://schemas.openxmlformats.org/officeDocument/2006/relationships/image" Target="../media/image136.wmf"/><Relationship Id="rId8" Type="http://schemas.openxmlformats.org/officeDocument/2006/relationships/image" Target="../media/image137.wmf"/><Relationship Id="rId9" Type="http://schemas.openxmlformats.org/officeDocument/2006/relationships/image" Target="../media/image138.wmf"/><Relationship Id="rId1" Type="http://schemas.openxmlformats.org/officeDocument/2006/relationships/slideLayout" Target="../slideLayouts/slideLayout2.xml"/><Relationship Id="rId2" Type="http://schemas.openxmlformats.org/officeDocument/2006/relationships/image" Target="../media/image131.wmf"/></Relationships>
</file>

<file path=ppt/slides/_rels/slide91.xml.rels><?xml version="1.0" encoding="UTF-8" standalone="yes"?>
<Relationships xmlns="http://schemas.openxmlformats.org/package/2006/relationships"><Relationship Id="rId3" Type="http://schemas.openxmlformats.org/officeDocument/2006/relationships/image" Target="../media/image131.wmf"/><Relationship Id="rId4" Type="http://schemas.openxmlformats.org/officeDocument/2006/relationships/image" Target="../media/image138.wmf"/><Relationship Id="rId5" Type="http://schemas.openxmlformats.org/officeDocument/2006/relationships/image" Target="../media/image132.wmf"/><Relationship Id="rId6" Type="http://schemas.openxmlformats.org/officeDocument/2006/relationships/image" Target="../media/image135.wmf"/><Relationship Id="rId7" Type="http://schemas.openxmlformats.org/officeDocument/2006/relationships/image" Target="../media/image136.wmf"/><Relationship Id="rId8" Type="http://schemas.openxmlformats.org/officeDocument/2006/relationships/image" Target="../media/image133.wmf"/><Relationship Id="rId9" Type="http://schemas.openxmlformats.org/officeDocument/2006/relationships/image" Target="../media/image137.wmf"/><Relationship Id="rId10" Type="http://schemas.openxmlformats.org/officeDocument/2006/relationships/image" Target="../media/image134.w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 Id="rId3" Type="http://schemas.openxmlformats.org/officeDocument/2006/relationships/hyperlink" Target="http://arxiv.org/abs/1505.02911"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jpg"/><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36512" y="1071546"/>
            <a:ext cx="9144000" cy="1470025"/>
          </a:xfrm>
          <a:prstGeom prst="rect">
            <a:avLst/>
          </a:prstGeom>
          <a:noFill/>
          <a:ln w="0">
            <a:noFill/>
            <a:miter lim="800000"/>
            <a:headEnd/>
            <a:tailEnd/>
          </a:ln>
        </p:spPr>
        <p:txBody>
          <a:bodyPr lIns="0" tIns="0" rIns="0" bIns="0"/>
          <a:lstStyle/>
          <a:p>
            <a:pPr algn="ctr">
              <a:defRPr/>
            </a:pPr>
            <a:r>
              <a:rPr lang="en-US" sz="4000" dirty="0" smtClean="0">
                <a:latin typeface="Arial Unicode MS" pitchFamily="34" charset="-122"/>
                <a:ea typeface="Arial Unicode MS" pitchFamily="34" charset="-122"/>
                <a:cs typeface="Arial Unicode MS" pitchFamily="34" charset="-122"/>
              </a:rPr>
              <a:t> </a:t>
            </a:r>
            <a:r>
              <a:rPr lang="en-US" altLang="zh-CN" sz="4000" b="1" dirty="0" smtClean="0">
                <a:solidFill>
                  <a:srgbClr val="0066FF"/>
                </a:solidFill>
              </a:rPr>
              <a:t>Distributed Resource Allocation for 5G Communication Systems</a:t>
            </a:r>
            <a:r>
              <a:rPr lang="en-US" sz="4000" dirty="0" smtClean="0">
                <a:latin typeface="Arial Unicode MS" pitchFamily="34" charset="-122"/>
                <a:ea typeface="Arial Unicode MS" pitchFamily="34" charset="-122"/>
                <a:cs typeface="Arial Unicode MS" pitchFamily="34" charset="-122"/>
              </a:rPr>
              <a:t/>
            </a:r>
            <a:br>
              <a:rPr lang="en-US" sz="4000" dirty="0" smtClean="0">
                <a:latin typeface="Arial Unicode MS" pitchFamily="34" charset="-122"/>
                <a:ea typeface="Arial Unicode MS" pitchFamily="34" charset="-122"/>
                <a:cs typeface="Arial Unicode MS" pitchFamily="34" charset="-122"/>
              </a:rPr>
            </a:br>
            <a:endParaRPr lang="en-US" altLang="zh-CN" sz="4000" b="1" dirty="0" smtClean="0">
              <a:solidFill>
                <a:srgbClr val="0066FF"/>
              </a:solidFill>
              <a:latin typeface="Arial Unicode MS" pitchFamily="34" charset="-122"/>
              <a:ea typeface="Arial Unicode MS" pitchFamily="34" charset="-122"/>
              <a:cs typeface="Arial Unicode MS" pitchFamily="34" charset="-122"/>
            </a:endParaRPr>
          </a:p>
          <a:p>
            <a:pPr algn="ctr">
              <a:defRPr/>
            </a:pPr>
            <a:endParaRPr lang="zh-CN" altLang="en-US" sz="4000" b="1" dirty="0">
              <a:solidFill>
                <a:srgbClr val="0066CC"/>
              </a:solidFill>
              <a:latin typeface="Arial Unicode MS" pitchFamily="34" charset="-122"/>
              <a:ea typeface="Arial Unicode MS" pitchFamily="34" charset="-122"/>
              <a:cs typeface="Arial Unicode MS" pitchFamily="34" charset="-122"/>
            </a:endParaRPr>
          </a:p>
        </p:txBody>
      </p:sp>
      <p:sp>
        <p:nvSpPr>
          <p:cNvPr id="4" name="灯片编号占位符 3"/>
          <p:cNvSpPr>
            <a:spLocks noGrp="1"/>
          </p:cNvSpPr>
          <p:nvPr>
            <p:ph type="sldNum" sz="quarter" idx="4294967295"/>
          </p:nvPr>
        </p:nvSpPr>
        <p:spPr>
          <a:xfrm>
            <a:off x="8578850" y="6578600"/>
            <a:ext cx="317500" cy="152400"/>
          </a:xfrm>
          <a:prstGeom prst="rect">
            <a:avLst/>
          </a:prstGeom>
        </p:spPr>
        <p:txBody>
          <a:bodyPr/>
          <a:lstStyle/>
          <a:p>
            <a:pPr>
              <a:defRPr/>
            </a:pPr>
            <a:fld id="{67609B62-706E-4D36-BD2B-F18BEE62B936}" type="slidenum">
              <a:rPr lang="en-US" altLang="zh-CN" smtClean="0"/>
              <a:pPr>
                <a:defRPr/>
              </a:pPr>
              <a:t>1</a:t>
            </a:fld>
            <a:endParaRPr lang="zh-CN" altLang="en-US"/>
          </a:p>
        </p:txBody>
      </p:sp>
      <p:sp>
        <p:nvSpPr>
          <p:cNvPr id="5" name="Rectangle 4"/>
          <p:cNvSpPr txBox="1">
            <a:spLocks noChangeArrowheads="1"/>
          </p:cNvSpPr>
          <p:nvPr/>
        </p:nvSpPr>
        <p:spPr>
          <a:xfrm>
            <a:off x="698500" y="2162188"/>
            <a:ext cx="7772400" cy="3124200"/>
          </a:xfrm>
          <a:prstGeom prst="rect">
            <a:avLst/>
          </a:prstGeom>
        </p:spPr>
        <p:txBody>
          <a:bodyPr/>
          <a:lstStyle/>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indent="-254000" algn="ctr">
              <a:lnSpc>
                <a:spcPct val="105000"/>
              </a:lnSpc>
              <a:spcBef>
                <a:spcPct val="20000"/>
              </a:spcBef>
              <a:buSzPct val="100000"/>
              <a:defRPr/>
            </a:pPr>
            <a:endParaRPr kumimoji="0" lang="en-US" altLang="zh-CN"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indent="-254000" algn="ctr">
              <a:lnSpc>
                <a:spcPct val="105000"/>
              </a:lnSpc>
              <a:spcBef>
                <a:spcPct val="20000"/>
              </a:spcBef>
              <a:buSzPct val="100000"/>
              <a:defRPr/>
            </a:pPr>
            <a:r>
              <a:rPr kumimoji="0" lang="en-US" altLang="zh-CN" sz="2800" b="1" i="0" u="none" strike="noStrike" kern="0" cap="none" spc="0" normalizeH="0" baseline="0" noProof="0" dirty="0" err="1" smtClean="0">
                <a:ln>
                  <a:noFill/>
                </a:ln>
                <a:solidFill>
                  <a:srgbClr val="000000"/>
                </a:solidFill>
                <a:effectLst/>
                <a:uLnTx/>
                <a:uFillTx/>
                <a:latin typeface="Arial Unicode MS" pitchFamily="34" charset="-122"/>
                <a:ea typeface="Arial Unicode MS" pitchFamily="34" charset="-122"/>
                <a:cs typeface="Arial Unicode MS" pitchFamily="34" charset="-122"/>
              </a:rPr>
              <a:t>Lingyang</a:t>
            </a:r>
            <a:r>
              <a:rPr kumimoji="0" lang="en-US" altLang="zh-CN" sz="28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Song</a:t>
            </a:r>
            <a:r>
              <a:rPr lang="en-US" altLang="zh-CN" sz="2800" b="1" kern="0" baseline="30000" dirty="0" smtClean="0">
                <a:latin typeface="Arial Unicode MS" pitchFamily="34" charset="-122"/>
                <a:ea typeface="Arial Unicode MS" pitchFamily="34" charset="-122"/>
                <a:cs typeface="Arial Unicode MS" pitchFamily="34" charset="-122"/>
              </a:rPr>
              <a:t>*</a:t>
            </a:r>
            <a:r>
              <a:rPr kumimoji="0" lang="en-US" altLang="zh-CN" sz="28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and </a:t>
            </a:r>
            <a:r>
              <a:rPr lang="en-US" altLang="zh-CN" sz="2800" b="1" kern="0" dirty="0" smtClean="0">
                <a:latin typeface="Arial Unicode MS" pitchFamily="34" charset="-122"/>
                <a:ea typeface="Arial Unicode MS" pitchFamily="34" charset="-122"/>
                <a:cs typeface="Arial Unicode MS" pitchFamily="34" charset="-122"/>
              </a:rPr>
              <a:t>Zhu Han</a:t>
            </a:r>
            <a:r>
              <a:rPr lang="en-US" altLang="zh-CN" sz="2800" b="1" kern="0" baseline="30000" dirty="0" smtClean="0">
                <a:latin typeface="Arial Unicode MS" pitchFamily="34" charset="-122"/>
                <a:ea typeface="Arial Unicode MS" pitchFamily="34" charset="-122"/>
                <a:cs typeface="Arial Unicode MS" pitchFamily="34" charset="-122"/>
              </a:rPr>
              <a:t>+</a:t>
            </a:r>
            <a:r>
              <a:rPr lang="en-US" altLang="zh-CN" sz="2800" kern="0" baseline="30000" dirty="0" smtClean="0">
                <a:latin typeface="Arial Unicode MS" pitchFamily="34" charset="-122"/>
                <a:ea typeface="Arial Unicode MS" pitchFamily="34" charset="-122"/>
                <a:cs typeface="Arial Unicode MS" pitchFamily="34" charset="-122"/>
              </a:rPr>
              <a:t> </a:t>
            </a:r>
          </a:p>
          <a:p>
            <a:pPr marL="254000" indent="-254000" algn="ctr">
              <a:lnSpc>
                <a:spcPct val="105000"/>
              </a:lnSpc>
              <a:spcBef>
                <a:spcPct val="20000"/>
              </a:spcBef>
              <a:buSzPct val="100000"/>
              <a:defRPr/>
            </a:pPr>
            <a:r>
              <a:rPr lang="en-US" altLang="zh-CN" sz="1800" b="1" kern="0" baseline="30000" dirty="0" smtClean="0">
                <a:latin typeface="Arial Unicode MS" pitchFamily="34" charset="-122"/>
                <a:ea typeface="Arial Unicode MS" pitchFamily="34" charset="-122"/>
                <a:cs typeface="Arial Unicode MS" pitchFamily="34" charset="-122"/>
              </a:rPr>
              <a:t>* </a:t>
            </a: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School of Electronics Engineering and Computer Science,</a:t>
            </a: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Peking University, Beijing, China</a:t>
            </a:r>
          </a:p>
          <a:p>
            <a:pPr marL="254000" lvl="0" indent="-254000" algn="ctr">
              <a:lnSpc>
                <a:spcPct val="105000"/>
              </a:lnSpc>
              <a:spcBef>
                <a:spcPct val="20000"/>
              </a:spcBef>
              <a:buSzPct val="100000"/>
              <a:defRPr/>
            </a:pPr>
            <a:r>
              <a:rPr lang="en-US" altLang="zh-CN" sz="1800" b="1" kern="0" baseline="30000" dirty="0" smtClean="0">
                <a:latin typeface="Arial Unicode MS" pitchFamily="34" charset="-122"/>
                <a:ea typeface="Arial Unicode MS" pitchFamily="34" charset="-122"/>
                <a:cs typeface="Arial Unicode MS" pitchFamily="34" charset="-122"/>
              </a:rPr>
              <a:t>+ </a:t>
            </a:r>
            <a:r>
              <a:rPr lang="en-US" altLang="zh-CN" sz="1800" kern="0" dirty="0" smtClean="0">
                <a:latin typeface="Arial Unicode MS" pitchFamily="34" charset="-122"/>
                <a:ea typeface="Arial Unicode MS" pitchFamily="34" charset="-122"/>
                <a:cs typeface="Arial Unicode MS" pitchFamily="34" charset="-122"/>
              </a:rPr>
              <a:t>Department of Electrical and Computer Engineering</a:t>
            </a:r>
          </a:p>
          <a:p>
            <a:pPr marL="254000" lvl="0" indent="-254000" algn="ctr">
              <a:lnSpc>
                <a:spcPct val="105000"/>
              </a:lnSpc>
              <a:spcBef>
                <a:spcPct val="20000"/>
              </a:spcBef>
              <a:buSzPct val="100000"/>
              <a:defRPr/>
            </a:pPr>
            <a:r>
              <a:rPr lang="en-US" altLang="zh-CN" sz="1800" kern="0" dirty="0" smtClean="0">
                <a:latin typeface="Arial Unicode MS" pitchFamily="34" charset="-122"/>
                <a:ea typeface="Arial Unicode MS" pitchFamily="34" charset="-122"/>
                <a:cs typeface="Arial Unicode MS" pitchFamily="34" charset="-122"/>
              </a:rPr>
              <a:t>University of Houston, Houston, TX, USA</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lang="en-US" altLang="zh-CN" kern="0" dirty="0" smtClean="0">
              <a:latin typeface="Arial Unicode MS" pitchFamily="34" charset="-122"/>
              <a:ea typeface="Arial Unicode MS" pitchFamily="34" charset="-122"/>
              <a:cs typeface="Arial Unicode MS" pitchFamily="34" charset="-122"/>
            </a:endParaRPr>
          </a:p>
          <a:p>
            <a:pPr marL="254000" indent="-254000" algn="ctr" eaLnBrk="0" hangingPunct="0">
              <a:lnSpc>
                <a:spcPct val="105000"/>
              </a:lnSpc>
              <a:spcBef>
                <a:spcPct val="20000"/>
              </a:spcBef>
              <a:buSzPct val="100000"/>
              <a:defRPr/>
            </a:pPr>
            <a:r>
              <a:rPr lang="en-US" altLang="zh-CN" sz="1600" b="1" dirty="0" smtClean="0">
                <a:latin typeface="Arial Unicode MS" pitchFamily="34" charset="-122"/>
                <a:ea typeface="Arial Unicode MS" pitchFamily="34" charset="-122"/>
                <a:cs typeface="Arial Unicode MS" pitchFamily="34" charset="-122"/>
              </a:rPr>
              <a:t>Acknowledgement</a:t>
            </a:r>
          </a:p>
          <a:p>
            <a:pPr marL="254000" indent="-254000" algn="ctr" eaLnBrk="0" hangingPunct="0">
              <a:lnSpc>
                <a:spcPct val="105000"/>
              </a:lnSpc>
              <a:spcBef>
                <a:spcPct val="20000"/>
              </a:spcBef>
              <a:buSzPct val="100000"/>
              <a:defRPr/>
            </a:pPr>
            <a:r>
              <a:rPr lang="en-US" altLang="zh-CN" sz="1600" dirty="0" err="1" smtClean="0">
                <a:latin typeface="Arial Unicode MS" pitchFamily="34" charset="-122"/>
                <a:ea typeface="Arial Unicode MS" pitchFamily="34" charset="-122"/>
                <a:cs typeface="Arial Unicode MS" pitchFamily="34" charset="-122"/>
              </a:rPr>
              <a:t>Tianyu</a:t>
            </a:r>
            <a:r>
              <a:rPr lang="en-US" altLang="zh-CN" sz="1600" dirty="0" smtClean="0">
                <a:latin typeface="Arial Unicode MS" pitchFamily="34" charset="-122"/>
                <a:ea typeface="Arial Unicode MS" pitchFamily="34" charset="-122"/>
                <a:cs typeface="Arial Unicode MS" pitchFamily="34" charset="-122"/>
              </a:rPr>
              <a:t> Wang, </a:t>
            </a:r>
            <a:r>
              <a:rPr lang="en-US" altLang="zh-CN" sz="1600" dirty="0" err="1" smtClean="0">
                <a:latin typeface="Arial Unicode MS" pitchFamily="34" charset="-122"/>
                <a:ea typeface="Arial Unicode MS" pitchFamily="34" charset="-122"/>
                <a:cs typeface="Arial Unicode MS" pitchFamily="34" charset="-122"/>
              </a:rPr>
              <a:t>Hongyu</a:t>
            </a:r>
            <a:r>
              <a:rPr lang="en-US" altLang="zh-CN" sz="1600" dirty="0" smtClean="0">
                <a:latin typeface="Arial Unicode MS" pitchFamily="34" charset="-122"/>
                <a:ea typeface="Arial Unicode MS" pitchFamily="34" charset="-122"/>
                <a:cs typeface="Arial Unicode MS" pitchFamily="34" charset="-122"/>
              </a:rPr>
              <a:t> Cui, </a:t>
            </a:r>
            <a:r>
              <a:rPr lang="en-US" altLang="zh-CN" sz="1600" dirty="0" err="1" smtClean="0">
                <a:latin typeface="Arial Unicode MS" pitchFamily="34" charset="-122"/>
                <a:ea typeface="Arial Unicode MS" pitchFamily="34" charset="-122"/>
                <a:cs typeface="Arial Unicode MS" pitchFamily="34" charset="-122"/>
              </a:rPr>
              <a:t>Boya</a:t>
            </a:r>
            <a:r>
              <a:rPr lang="en-US" altLang="zh-CN" sz="1600" dirty="0" smtClean="0">
                <a:latin typeface="Arial Unicode MS" pitchFamily="34" charset="-122"/>
                <a:ea typeface="Arial Unicode MS" pitchFamily="34" charset="-122"/>
                <a:cs typeface="Arial Unicode MS" pitchFamily="34" charset="-122"/>
              </a:rPr>
              <a:t> Di, Yun Liao, </a:t>
            </a:r>
            <a:r>
              <a:rPr lang="en-US" sz="1600" dirty="0" err="1" smtClean="0"/>
              <a:t>Radwa</a:t>
            </a:r>
            <a:r>
              <a:rPr lang="en-US" sz="1600" dirty="0" smtClean="0"/>
              <a:t> Sultan, </a:t>
            </a:r>
            <a:r>
              <a:rPr lang="en-US" sz="1600" dirty="0" err="1" smtClean="0"/>
              <a:t>Yunan</a:t>
            </a:r>
            <a:r>
              <a:rPr lang="en-US" sz="1600" dirty="0" smtClean="0"/>
              <a:t> </a:t>
            </a:r>
            <a:r>
              <a:rPr lang="en-US" sz="1600" dirty="0" err="1" smtClean="0"/>
              <a:t>Gu</a:t>
            </a:r>
            <a:r>
              <a:rPr lang="en-US" sz="1600" dirty="0" smtClean="0"/>
              <a:t>, </a:t>
            </a:r>
          </a:p>
          <a:p>
            <a:pPr marL="254000" indent="-254000" algn="ctr" eaLnBrk="0" hangingPunct="0">
              <a:lnSpc>
                <a:spcPct val="105000"/>
              </a:lnSpc>
              <a:spcBef>
                <a:spcPct val="20000"/>
              </a:spcBef>
              <a:buSzPct val="100000"/>
              <a:defRPr/>
            </a:pPr>
            <a:r>
              <a:rPr lang="en-US" altLang="zh-CN" sz="1600" dirty="0" err="1" smtClean="0">
                <a:latin typeface="+mn-ea"/>
              </a:rPr>
              <a:t>Huaqing</a:t>
            </a:r>
            <a:r>
              <a:rPr lang="en-US" altLang="zh-CN" sz="1600" dirty="0" smtClean="0">
                <a:latin typeface="+mn-ea"/>
              </a:rPr>
              <a:t> Zhang, </a:t>
            </a:r>
            <a:r>
              <a:rPr lang="en-US" altLang="zh-CN" sz="1600" dirty="0" err="1" smtClean="0">
                <a:latin typeface="+mn-ea"/>
              </a:rPr>
              <a:t>Yanru</a:t>
            </a:r>
            <a:r>
              <a:rPr lang="en-US" altLang="zh-CN" sz="1600" dirty="0" smtClean="0">
                <a:latin typeface="+mn-ea"/>
              </a:rPr>
              <a:t> Zhang, </a:t>
            </a:r>
            <a:r>
              <a:rPr lang="en-US" altLang="zh-CN" sz="1600" dirty="0" err="1" smtClean="0">
                <a:latin typeface="+mn-ea"/>
              </a:rPr>
              <a:t>Zhiwen</a:t>
            </a:r>
            <a:r>
              <a:rPr lang="en-US" altLang="zh-CN" sz="1600" dirty="0" smtClean="0">
                <a:latin typeface="+mn-ea"/>
              </a:rPr>
              <a:t> Hu, </a:t>
            </a:r>
            <a:r>
              <a:rPr lang="en-US" altLang="zh-CN" sz="1600" dirty="0" err="1" smtClean="0">
                <a:latin typeface="+mn-ea"/>
              </a:rPr>
              <a:t>Siavash</a:t>
            </a:r>
            <a:r>
              <a:rPr lang="en-US" altLang="zh-CN" sz="1600" dirty="0" smtClean="0">
                <a:latin typeface="+mn-ea"/>
              </a:rPr>
              <a:t> </a:t>
            </a:r>
            <a:r>
              <a:rPr lang="en-US" altLang="zh-CN" sz="1600" dirty="0" err="1" smtClean="0">
                <a:latin typeface="+mn-ea"/>
              </a:rPr>
              <a:t>Bayat</a:t>
            </a:r>
            <a:r>
              <a:rPr lang="en-US" altLang="zh-CN" sz="1600" dirty="0" smtClean="0">
                <a:latin typeface="+mn-ea"/>
              </a:rPr>
              <a:t>, and </a:t>
            </a:r>
            <a:r>
              <a:rPr lang="en-US" altLang="zh-CN" sz="1600" dirty="0" err="1" smtClean="0">
                <a:latin typeface="Arial Unicode MS" pitchFamily="34" charset="-122"/>
                <a:ea typeface="Arial Unicode MS" pitchFamily="34" charset="-122"/>
                <a:cs typeface="Arial Unicode MS" pitchFamily="34" charset="-122"/>
              </a:rPr>
              <a:t>Yonghui</a:t>
            </a:r>
            <a:r>
              <a:rPr lang="en-US" altLang="zh-CN" sz="1600" dirty="0" smtClean="0">
                <a:latin typeface="Arial Unicode MS" pitchFamily="34" charset="-122"/>
                <a:ea typeface="Arial Unicode MS" pitchFamily="34" charset="-122"/>
                <a:cs typeface="Arial Unicode MS" pitchFamily="34" charset="-122"/>
              </a:rPr>
              <a:t> Li</a:t>
            </a:r>
          </a:p>
          <a:p>
            <a:pPr marL="254000" indent="-254000" algn="ctr" eaLnBrk="0" hangingPunct="0">
              <a:lnSpc>
                <a:spcPct val="105000"/>
              </a:lnSpc>
              <a:spcBef>
                <a:spcPct val="20000"/>
              </a:spcBef>
              <a:buSzPct val="100000"/>
              <a:defRPr/>
            </a:pPr>
            <a:endParaRPr lang="en-US" altLang="zh-CN" sz="1600" dirty="0" smtClean="0">
              <a:latin typeface="Arial Unicode MS" pitchFamily="34" charset="-122"/>
              <a:ea typeface="Arial Unicode MS" pitchFamily="34" charset="-122"/>
              <a:cs typeface="Arial Unicode MS" pitchFamily="34" charset="-122"/>
            </a:endParaRPr>
          </a:p>
          <a:p>
            <a:pPr marL="254000" indent="-254000" algn="ctr" eaLnBrk="0" hangingPunct="0">
              <a:lnSpc>
                <a:spcPct val="105000"/>
              </a:lnSpc>
              <a:spcBef>
                <a:spcPct val="20000"/>
              </a:spcBef>
              <a:buSzPct val="100000"/>
              <a:defRPr/>
            </a:pPr>
            <a:r>
              <a:rPr lang="en-US" altLang="zh-CN" sz="1600" b="1" kern="0" dirty="0" smtClean="0">
                <a:solidFill>
                  <a:schemeClr val="tx1"/>
                </a:solidFill>
                <a:latin typeface="Arial Unicode MS" pitchFamily="34" charset="-122"/>
                <a:ea typeface="Arial Unicode MS" pitchFamily="34" charset="-122"/>
                <a:cs typeface="Arial Unicode MS" pitchFamily="34" charset="-122"/>
              </a:rPr>
              <a:t>Tutorial presentation, IEEE ICC 2016, Kuala Lumpur, Malaysia</a:t>
            </a:r>
            <a:endParaRPr lang="en-US" altLang="zh-CN" sz="1600" b="1" kern="0" dirty="0" smtClean="0">
              <a:solidFill>
                <a:schemeClr val="tx1"/>
              </a:solidFill>
              <a:ea typeface="ＭＳ Ｐゴシック" pitchFamily="34" charset="-128"/>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p:txBody>
      </p:sp>
      <p:pic>
        <p:nvPicPr>
          <p:cNvPr id="9" name="Picture 89" descr="bdx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0838" y="58674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tbn0.google.com/images?q=tbn:HMEGXKmAqkMYXM:http://content.answers.com/main/content/wp/en/e/ec/University_of_Houston_Logo.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5972447"/>
            <a:ext cx="100647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0063"/>
    </mc:Choice>
    <mc:Fallback xmlns="">
      <p:transition advTm="2006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Table of Content</a:t>
            </a:r>
            <a:endParaRPr lang="zh-CN" altLang="en-US" sz="3200" dirty="0"/>
          </a:p>
        </p:txBody>
      </p:sp>
      <p:sp>
        <p:nvSpPr>
          <p:cNvPr id="3" name="内容占位符 2"/>
          <p:cNvSpPr>
            <a:spLocks noGrp="1"/>
          </p:cNvSpPr>
          <p:nvPr>
            <p:ph idx="1"/>
          </p:nvPr>
        </p:nvSpPr>
        <p:spPr>
          <a:xfrm>
            <a:off x="392113" y="908720"/>
            <a:ext cx="8359775" cy="4929187"/>
          </a:xfrm>
        </p:spPr>
        <p:txBody>
          <a:bodyPr/>
          <a:lstStyle/>
          <a:p>
            <a:pPr>
              <a:lnSpc>
                <a:spcPct val="70000"/>
              </a:lnSpc>
              <a:spcBef>
                <a:spcPts val="1200"/>
              </a:spcBef>
              <a:spcAft>
                <a:spcPts val="1200"/>
              </a:spcAft>
            </a:pPr>
            <a:r>
              <a:rPr lang="en-US" altLang="zh-CN" sz="2800" b="0" dirty="0" smtClean="0">
                <a:solidFill>
                  <a:schemeClr val="tx1"/>
                </a:solidFill>
                <a:ea typeface="ＭＳ Ｐゴシック" pitchFamily="34" charset="-128"/>
                <a:cs typeface="Times New Roman" pitchFamily="18" charset="0"/>
              </a:rPr>
              <a:t>5G Basics</a:t>
            </a:r>
          </a:p>
          <a:p>
            <a:pPr>
              <a:lnSpc>
                <a:spcPct val="70000"/>
              </a:lnSpc>
              <a:spcBef>
                <a:spcPts val="1200"/>
              </a:spcBef>
              <a:spcAft>
                <a:spcPts val="1200"/>
              </a:spcAft>
            </a:pPr>
            <a:r>
              <a:rPr lang="en-US" altLang="zh-CN" sz="2800" dirty="0" smtClean="0">
                <a:solidFill>
                  <a:srgbClr val="FF0000"/>
                </a:solidFill>
                <a:ea typeface="ＭＳ Ｐゴシック" pitchFamily="34" charset="-128"/>
                <a:cs typeface="Times New Roman" pitchFamily="18" charset="0"/>
              </a:rPr>
              <a:t>Game Theory Introduction</a:t>
            </a:r>
          </a:p>
          <a:p>
            <a:pPr>
              <a:lnSpc>
                <a:spcPct val="70000"/>
              </a:lnSpc>
              <a:spcBef>
                <a:spcPts val="1200"/>
              </a:spcBef>
              <a:spcAft>
                <a:spcPts val="1200"/>
              </a:spcAft>
            </a:pPr>
            <a:r>
              <a:rPr lang="en-US" altLang="zh-CN" sz="2800" dirty="0" smtClean="0">
                <a:ea typeface="ＭＳ Ｐゴシック" pitchFamily="34" charset="-128"/>
                <a:cs typeface="Times New Roman" pitchFamily="18" charset="0"/>
              </a:rPr>
              <a:t>Distributed Resource allocation </a:t>
            </a:r>
          </a:p>
          <a:p>
            <a:pPr lvl="1">
              <a:lnSpc>
                <a:spcPct val="70000"/>
              </a:lnSpc>
              <a:spcBef>
                <a:spcPts val="600"/>
              </a:spcBef>
              <a:spcAft>
                <a:spcPts val="600"/>
              </a:spcAft>
            </a:pPr>
            <a:r>
              <a:rPr lang="en-US" altLang="zh-CN" sz="2400" dirty="0" smtClean="0">
                <a:solidFill>
                  <a:schemeClr val="tx1"/>
                </a:solidFill>
                <a:ea typeface="ＭＳ Ｐゴシック" pitchFamily="34" charset="-128"/>
                <a:cs typeface="Times New Roman" pitchFamily="18" charset="0"/>
              </a:rPr>
              <a:t>Device-to-device communication</a:t>
            </a:r>
            <a:endParaRPr lang="en-US" altLang="zh-CN" sz="2400" dirty="0">
              <a:solidFill>
                <a:schemeClr val="tx1"/>
              </a:solidFill>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a:ea typeface="ＭＳ Ｐゴシック" pitchFamily="34" charset="-128"/>
                <a:cs typeface="Times New Roman" pitchFamily="18" charset="0"/>
              </a:rPr>
              <a:t>Full-duplex </a:t>
            </a:r>
            <a:r>
              <a:rPr lang="en-US" altLang="zh-CN" sz="2400" dirty="0" smtClean="0">
                <a:ea typeface="ＭＳ Ｐゴシック" pitchFamily="34" charset="-128"/>
                <a:cs typeface="Times New Roman" pitchFamily="18" charset="0"/>
              </a:rPr>
              <a:t>communication</a:t>
            </a:r>
            <a:endParaRPr lang="en-US" altLang="zh-CN" sz="2400" dirty="0">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a:ea typeface="ＭＳ Ｐゴシック" pitchFamily="34" charset="-128"/>
                <a:cs typeface="Times New Roman" pitchFamily="18" charset="0"/>
              </a:rPr>
              <a:t>Wireless </a:t>
            </a:r>
            <a:r>
              <a:rPr lang="en-US" altLang="zh-CN" sz="2400" dirty="0" smtClean="0">
                <a:ea typeface="ＭＳ Ｐゴシック" pitchFamily="34" charset="-128"/>
                <a:cs typeface="Times New Roman" pitchFamily="18" charset="0"/>
              </a:rPr>
              <a:t>caching</a:t>
            </a:r>
          </a:p>
          <a:p>
            <a:pPr>
              <a:lnSpc>
                <a:spcPct val="70000"/>
              </a:lnSpc>
              <a:spcBef>
                <a:spcPts val="600"/>
              </a:spcBef>
              <a:spcAft>
                <a:spcPts val="600"/>
              </a:spcAft>
            </a:pPr>
            <a:r>
              <a:rPr lang="en-US" altLang="zh-CN" sz="2400" dirty="0" smtClean="0">
                <a:ea typeface="ＭＳ Ｐゴシック" pitchFamily="34" charset="-128"/>
                <a:cs typeface="Times New Roman" pitchFamily="18" charset="0"/>
              </a:rPr>
              <a:t>Other Applications</a:t>
            </a:r>
            <a:endParaRPr lang="en-US" altLang="zh-CN" sz="2400" dirty="0">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Wireless </a:t>
            </a:r>
            <a:r>
              <a:rPr lang="en-US" altLang="zh-CN" sz="2400" dirty="0">
                <a:ea typeface="ＭＳ Ｐゴシック" pitchFamily="34" charset="-128"/>
                <a:cs typeface="Times New Roman" pitchFamily="18" charset="0"/>
              </a:rPr>
              <a:t>network virtualization</a:t>
            </a: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LTE-unlicensed</a:t>
            </a: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Massive MIMO</a:t>
            </a:r>
          </a:p>
          <a:p>
            <a:pPr lvl="1">
              <a:lnSpc>
                <a:spcPct val="70000"/>
              </a:lnSpc>
              <a:spcBef>
                <a:spcPts val="600"/>
              </a:spcBef>
              <a:spcAft>
                <a:spcPts val="600"/>
              </a:spcAft>
            </a:pPr>
            <a:r>
              <a:rPr lang="en-US" altLang="zh-CN" sz="2400" dirty="0" err="1" smtClean="0">
                <a:ea typeface="ＭＳ Ｐゴシック" pitchFamily="34" charset="-128"/>
                <a:cs typeface="Times New Roman" pitchFamily="18" charset="0"/>
              </a:rPr>
              <a:t>mmWave</a:t>
            </a:r>
            <a:endParaRPr lang="en-US" altLang="zh-CN" sz="2400" dirty="0">
              <a:ea typeface="ＭＳ Ｐゴシック" pitchFamily="34" charset="-128"/>
              <a:cs typeface="Times New Roman" pitchFamily="18" charset="0"/>
            </a:endParaRPr>
          </a:p>
          <a:p>
            <a:pPr>
              <a:lnSpc>
                <a:spcPct val="70000"/>
              </a:lnSpc>
              <a:spcBef>
                <a:spcPts val="1200"/>
              </a:spcBef>
              <a:spcAft>
                <a:spcPts val="1200"/>
              </a:spcAft>
            </a:pPr>
            <a:r>
              <a:rPr lang="en-US" altLang="zh-CN" sz="2800" dirty="0" smtClean="0">
                <a:solidFill>
                  <a:schemeClr val="tx1"/>
                </a:solidFill>
                <a:ea typeface="ＭＳ Ｐゴシック" pitchFamily="34" charset="-128"/>
                <a:cs typeface="Times New Roman" pitchFamily="18" charset="0"/>
              </a:rPr>
              <a:t>Conclusions</a:t>
            </a:r>
            <a:endParaRPr lang="en-GB" altLang="zh-CN" sz="2800" dirty="0" smtClean="0">
              <a:solidFill>
                <a:schemeClr val="tx1"/>
              </a:solidFill>
              <a:ea typeface="ＭＳ Ｐゴシック" pitchFamily="34" charset="-128"/>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cstate="print"/>
          <a:srcRect/>
          <a:stretch>
            <a:fillRect/>
          </a:stretch>
        </p:blipFill>
        <p:spPr bwMode="auto">
          <a:xfrm>
            <a:off x="1537518" y="2313187"/>
            <a:ext cx="6068962" cy="3694150"/>
          </a:xfrm>
          <a:prstGeom prst="rect">
            <a:avLst/>
          </a:prstGeom>
          <a:noFill/>
          <a:ln w="9525">
            <a:noFill/>
            <a:miter lim="800000"/>
            <a:headEnd/>
            <a:tailEnd/>
          </a:ln>
          <a:effectLst/>
        </p:spPr>
      </p:pic>
      <p:sp>
        <p:nvSpPr>
          <p:cNvPr id="7" name="矩形 6"/>
          <p:cNvSpPr/>
          <p:nvPr/>
        </p:nvSpPr>
        <p:spPr>
          <a:xfrm>
            <a:off x="392112" y="1110254"/>
            <a:ext cx="8359775" cy="1107996"/>
          </a:xfrm>
          <a:prstGeom prst="rect">
            <a:avLst/>
          </a:prstGeom>
        </p:spPr>
        <p:txBody>
          <a:bodyPr wrap="square">
            <a:spAutoFit/>
          </a:bodyPr>
          <a:lstStyle/>
          <a:p>
            <a:r>
              <a:rPr lang="en-US" altLang="zh-CN" sz="2200" b="1" dirty="0" smtClean="0">
                <a:solidFill>
                  <a:srgbClr val="C00000"/>
                </a:solidFill>
                <a:latin typeface="+mn-ea"/>
                <a:ea typeface="+mn-ea"/>
                <a:cs typeface="Times New Roman" pitchFamily="18" charset="0"/>
              </a:rPr>
              <a:t>Cognitive Radio (CR) </a:t>
            </a:r>
            <a:r>
              <a:rPr lang="en-US" altLang="zh-CN" sz="2200" dirty="0" smtClean="0">
                <a:latin typeface="+mn-ea"/>
                <a:ea typeface="+mn-ea"/>
                <a:cs typeface="Times New Roman" pitchFamily="18" charset="0"/>
              </a:rPr>
              <a:t>was proposed for promoting the utilization efficiency of spectrum by </a:t>
            </a:r>
            <a:r>
              <a:rPr lang="en-US" altLang="zh-CN" sz="2200" b="1" dirty="0" smtClean="0">
                <a:solidFill>
                  <a:srgbClr val="C00000"/>
                </a:solidFill>
                <a:latin typeface="+mn-ea"/>
                <a:ea typeface="+mn-ea"/>
                <a:cs typeface="Times New Roman" pitchFamily="18" charset="0"/>
              </a:rPr>
              <a:t>exploiting the existence of spectrum holes</a:t>
            </a:r>
            <a:r>
              <a:rPr lang="en-US" altLang="zh-CN" sz="2200" dirty="0" smtClean="0">
                <a:solidFill>
                  <a:srgbClr val="C00000"/>
                </a:solidFill>
                <a:latin typeface="+mn-ea"/>
                <a:ea typeface="+mn-ea"/>
                <a:cs typeface="Times New Roman" pitchFamily="18" charset="0"/>
              </a:rPr>
              <a:t>.</a:t>
            </a:r>
            <a:endParaRPr lang="zh-CN" altLang="en-US" sz="2200" dirty="0">
              <a:solidFill>
                <a:srgbClr val="C00000"/>
              </a:solidFill>
              <a:latin typeface="+mn-ea"/>
              <a:ea typeface="+mn-ea"/>
            </a:endParaRPr>
          </a:p>
        </p:txBody>
      </p:sp>
      <p:sp>
        <p:nvSpPr>
          <p:cNvPr id="8" name="标题 1"/>
          <p:cNvSpPr>
            <a:spLocks noGrp="1"/>
          </p:cNvSpPr>
          <p:nvPr>
            <p:ph type="title"/>
          </p:nvPr>
        </p:nvSpPr>
        <p:spPr>
          <a:xfrm>
            <a:off x="392113" y="228581"/>
            <a:ext cx="8461601" cy="557213"/>
          </a:xfrm>
        </p:spPr>
        <p:txBody>
          <a:bodyPr>
            <a:normAutofit/>
          </a:bodyPr>
          <a:lstStyle/>
          <a:p>
            <a:r>
              <a:rPr lang="en-US" altLang="zh-CN" sz="3000" dirty="0" smtClean="0">
                <a:solidFill>
                  <a:srgbClr val="0070C0"/>
                </a:solidFill>
              </a:rPr>
              <a:t>CR</a:t>
            </a:r>
            <a:r>
              <a:rPr lang="en-US" altLang="zh-CN" sz="3000" dirty="0" smtClean="0"/>
              <a:t> </a:t>
            </a:r>
            <a:r>
              <a:rPr lang="en-US" altLang="zh-CN" sz="3000" dirty="0">
                <a:solidFill>
                  <a:srgbClr val="0070C0"/>
                </a:solidFill>
              </a:rPr>
              <a:t>Preliminaries</a:t>
            </a:r>
            <a:r>
              <a:rPr lang="en-US" altLang="zh-CN" sz="3000" dirty="0">
                <a:solidFill>
                  <a:srgbClr val="0070C0"/>
                </a:solidFill>
              </a:rPr>
              <a:t> </a:t>
            </a:r>
            <a:r>
              <a:rPr lang="en-US" altLang="zh-CN" sz="3000" dirty="0" smtClean="0">
                <a:solidFill>
                  <a:srgbClr val="0070C0"/>
                </a:solidFill>
              </a:rPr>
              <a:t>(2): </a:t>
            </a:r>
            <a:r>
              <a:rPr lang="en-US" altLang="zh-CN" sz="3000" dirty="0">
                <a:solidFill>
                  <a:srgbClr val="0070C0"/>
                </a:solidFill>
              </a:rPr>
              <a:t>Solution</a:t>
            </a:r>
            <a:endParaRPr lang="zh-CN" altLang="en-US" sz="3000" dirty="0">
              <a:solidFill>
                <a:srgbClr val="0070C0"/>
              </a:solidFill>
            </a:endParaRPr>
          </a:p>
        </p:txBody>
      </p:sp>
    </p:spTree>
    <p:extLst>
      <p:ext uri="{BB962C8B-B14F-4D97-AF65-F5344CB8AC3E}">
        <p14:creationId xmlns:p14="http://schemas.microsoft.com/office/powerpoint/2010/main" val="4731566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212158"/>
            <a:ext cx="8229600" cy="5000660"/>
          </a:xfrm>
        </p:spPr>
        <p:txBody>
          <a:bodyPr>
            <a:normAutofit/>
          </a:bodyPr>
          <a:lstStyle/>
          <a:p>
            <a:r>
              <a:rPr lang="en-US" altLang="zh-CN" sz="2400" dirty="0" smtClean="0">
                <a:solidFill>
                  <a:schemeClr val="tx1"/>
                </a:solidFill>
                <a:latin typeface="+mn-ea"/>
                <a:cs typeface="Times New Roman" pitchFamily="18" charset="0"/>
              </a:rPr>
              <a:t>How to </a:t>
            </a:r>
            <a:r>
              <a:rPr lang="en-US" altLang="zh-CN" sz="2400" dirty="0" smtClean="0">
                <a:solidFill>
                  <a:srgbClr val="C00000"/>
                </a:solidFill>
                <a:latin typeface="+mn-ea"/>
                <a:cs typeface="Times New Roman" pitchFamily="18" charset="0"/>
              </a:rPr>
              <a:t>find</a:t>
            </a:r>
            <a:r>
              <a:rPr lang="en-US" altLang="zh-CN" sz="2400" dirty="0" smtClean="0">
                <a:solidFill>
                  <a:schemeClr val="tx1"/>
                </a:solidFill>
                <a:latin typeface="+mn-ea"/>
                <a:cs typeface="Times New Roman" pitchFamily="18" charset="0"/>
              </a:rPr>
              <a:t> the spectrum holes?</a:t>
            </a:r>
          </a:p>
          <a:p>
            <a:pPr lvl="1"/>
            <a:r>
              <a:rPr lang="en-US" altLang="zh-CN" sz="2400" dirty="0" smtClean="0">
                <a:solidFill>
                  <a:schemeClr val="tx1"/>
                </a:solidFill>
                <a:latin typeface="+mn-ea"/>
                <a:cs typeface="Times New Roman" pitchFamily="18" charset="0"/>
              </a:rPr>
              <a:t>Spectrum sensing</a:t>
            </a:r>
          </a:p>
          <a:p>
            <a:pPr marL="914400" lvl="3">
              <a:buFont typeface="Arial" pitchFamily="34" charset="0"/>
              <a:buChar char="•"/>
            </a:pPr>
            <a:r>
              <a:rPr lang="en-US" altLang="zh-CN" sz="2000" dirty="0" smtClean="0">
                <a:latin typeface="+mn-ea"/>
                <a:ea typeface="+mn-ea"/>
                <a:cs typeface="Times New Roman" pitchFamily="18" charset="0"/>
              </a:rPr>
              <a:t>Detection of spectrum holes in some interested band;</a:t>
            </a:r>
          </a:p>
          <a:p>
            <a:pPr marL="914400" lvl="3">
              <a:buFont typeface="Arial" pitchFamily="34" charset="0"/>
              <a:buChar char="•"/>
            </a:pPr>
            <a:r>
              <a:rPr lang="en-US" altLang="zh-CN" sz="2000" dirty="0" smtClean="0">
                <a:latin typeface="+mn-ea"/>
                <a:ea typeface="+mn-ea"/>
                <a:cs typeface="Times New Roman" pitchFamily="18" charset="0"/>
              </a:rPr>
              <a:t>Collection of the changing information of the external wireless environment periodically</a:t>
            </a:r>
            <a:r>
              <a:rPr lang="en-US" altLang="zh-CN" sz="2000" dirty="0" smtClean="0">
                <a:latin typeface="+mn-ea"/>
                <a:ea typeface="+mn-ea"/>
                <a:cs typeface="Times New Roman" pitchFamily="18" charset="0"/>
              </a:rPr>
              <a:t>;</a:t>
            </a:r>
          </a:p>
          <a:p>
            <a:pPr marL="914400" lvl="3">
              <a:buFont typeface="Arial" pitchFamily="34" charset="0"/>
              <a:buChar char="•"/>
            </a:pPr>
            <a:r>
              <a:rPr lang="en-US" altLang="zh-CN" sz="2000" dirty="0" smtClean="0">
                <a:latin typeface="+mn-ea"/>
                <a:ea typeface="+mn-ea"/>
                <a:cs typeface="Times New Roman" pitchFamily="18" charset="0"/>
              </a:rPr>
              <a:t>transmitter</a:t>
            </a:r>
            <a:r>
              <a:rPr lang="zh-CN" altLang="en-US" sz="2000" dirty="0" smtClean="0">
                <a:latin typeface="+mn-ea"/>
                <a:ea typeface="+mn-ea"/>
                <a:cs typeface="Times New Roman" pitchFamily="18" charset="0"/>
              </a:rPr>
              <a:t> </a:t>
            </a:r>
            <a:r>
              <a:rPr lang="en-US" altLang="zh-CN" sz="2000" dirty="0" smtClean="0">
                <a:latin typeface="+mn-ea"/>
                <a:ea typeface="+mn-ea"/>
                <a:cs typeface="Times New Roman" pitchFamily="18" charset="0"/>
              </a:rPr>
              <a:t>detection</a:t>
            </a:r>
            <a:r>
              <a:rPr lang="zh-CN" altLang="en-US" sz="2000" dirty="0" smtClean="0">
                <a:latin typeface="+mn-ea"/>
                <a:ea typeface="+mn-ea"/>
                <a:cs typeface="Times New Roman" pitchFamily="18" charset="0"/>
              </a:rPr>
              <a:t> </a:t>
            </a:r>
            <a:r>
              <a:rPr lang="en-US" altLang="zh-CN" sz="2000" dirty="0" smtClean="0">
                <a:latin typeface="+mn-ea"/>
                <a:ea typeface="+mn-ea"/>
                <a:cs typeface="Times New Roman" pitchFamily="18" charset="0"/>
              </a:rPr>
              <a:t>/</a:t>
            </a:r>
            <a:r>
              <a:rPr lang="zh-CN" altLang="en-US" sz="2000" dirty="0" smtClean="0">
                <a:latin typeface="+mn-ea"/>
                <a:ea typeface="+mn-ea"/>
                <a:cs typeface="Times New Roman" pitchFamily="18" charset="0"/>
              </a:rPr>
              <a:t> </a:t>
            </a:r>
            <a:r>
              <a:rPr lang="en-US" altLang="zh-CN" sz="2000" dirty="0" smtClean="0">
                <a:latin typeface="+mn-ea"/>
                <a:ea typeface="+mn-ea"/>
                <a:cs typeface="Times New Roman" pitchFamily="18" charset="0"/>
              </a:rPr>
              <a:t>receiver</a:t>
            </a:r>
            <a:r>
              <a:rPr lang="zh-CN" altLang="en-US" sz="2000" dirty="0" smtClean="0">
                <a:latin typeface="+mn-ea"/>
                <a:ea typeface="+mn-ea"/>
                <a:cs typeface="Times New Roman" pitchFamily="18" charset="0"/>
              </a:rPr>
              <a:t> </a:t>
            </a:r>
            <a:r>
              <a:rPr lang="en-US" altLang="zh-CN" sz="2000" dirty="0" smtClean="0">
                <a:latin typeface="+mn-ea"/>
                <a:ea typeface="+mn-ea"/>
                <a:cs typeface="Times New Roman" pitchFamily="18" charset="0"/>
              </a:rPr>
              <a:t>detection</a:t>
            </a:r>
            <a:r>
              <a:rPr lang="zh-CN" altLang="en-US" sz="2000" dirty="0" smtClean="0">
                <a:latin typeface="+mn-ea"/>
                <a:ea typeface="+mn-ea"/>
                <a:cs typeface="Times New Roman" pitchFamily="18" charset="0"/>
              </a:rPr>
              <a:t> </a:t>
            </a:r>
            <a:r>
              <a:rPr lang="en-US" altLang="zh-CN" sz="2000" dirty="0" smtClean="0">
                <a:latin typeface="+mn-ea"/>
                <a:ea typeface="+mn-ea"/>
                <a:cs typeface="Times New Roman" pitchFamily="18" charset="0"/>
              </a:rPr>
              <a:t>/</a:t>
            </a:r>
            <a:r>
              <a:rPr lang="zh-CN" altLang="en-US" sz="2000" dirty="0" smtClean="0">
                <a:latin typeface="+mn-ea"/>
                <a:ea typeface="+mn-ea"/>
                <a:cs typeface="Times New Roman" pitchFamily="18" charset="0"/>
              </a:rPr>
              <a:t> </a:t>
            </a:r>
            <a:r>
              <a:rPr lang="en-US" altLang="zh-CN" sz="2000" dirty="0" smtClean="0">
                <a:latin typeface="+mn-ea"/>
                <a:ea typeface="+mn-ea"/>
                <a:cs typeface="Times New Roman" pitchFamily="18" charset="0"/>
              </a:rPr>
              <a:t>cooperative</a:t>
            </a:r>
            <a:r>
              <a:rPr lang="zh-CN" altLang="en-US" sz="2000" dirty="0" smtClean="0">
                <a:latin typeface="+mn-ea"/>
                <a:ea typeface="+mn-ea"/>
                <a:cs typeface="Times New Roman" pitchFamily="18" charset="0"/>
              </a:rPr>
              <a:t> </a:t>
            </a:r>
            <a:r>
              <a:rPr lang="en-US" altLang="zh-CN" sz="2000" dirty="0" smtClean="0">
                <a:latin typeface="+mn-ea"/>
                <a:ea typeface="+mn-ea"/>
                <a:cs typeface="Times New Roman" pitchFamily="18" charset="0"/>
              </a:rPr>
              <a:t>sensing</a:t>
            </a:r>
          </a:p>
          <a:p>
            <a:pPr marL="914400" lvl="3">
              <a:buFont typeface="Arial" pitchFamily="34" charset="0"/>
              <a:buChar char="•"/>
            </a:pPr>
            <a:endParaRPr lang="en-US" altLang="zh-CN" sz="2400" dirty="0" smtClean="0">
              <a:solidFill>
                <a:schemeClr val="tx1"/>
              </a:solidFill>
              <a:latin typeface="+mn-ea"/>
              <a:ea typeface="+mn-ea"/>
              <a:cs typeface="Times New Roman" pitchFamily="18" charset="0"/>
            </a:endParaRPr>
          </a:p>
          <a:p>
            <a:pPr marL="0" lvl="1">
              <a:buFont typeface="Arial" pitchFamily="34" charset="0"/>
              <a:buChar char="•"/>
            </a:pPr>
            <a:r>
              <a:rPr lang="en-US" altLang="zh-CN" sz="2400" dirty="0" smtClean="0">
                <a:solidFill>
                  <a:schemeClr val="tx1"/>
                </a:solidFill>
                <a:latin typeface="+mn-ea"/>
                <a:ea typeface="+mn-ea"/>
                <a:cs typeface="Times New Roman" pitchFamily="18" charset="0"/>
              </a:rPr>
              <a:t>How to </a:t>
            </a:r>
            <a:r>
              <a:rPr lang="en-US" altLang="zh-CN" sz="2400" dirty="0" smtClean="0">
                <a:solidFill>
                  <a:srgbClr val="C00000"/>
                </a:solidFill>
                <a:latin typeface="+mn-ea"/>
                <a:ea typeface="+mn-ea"/>
                <a:cs typeface="Times New Roman" pitchFamily="18" charset="0"/>
              </a:rPr>
              <a:t>allocate and share </a:t>
            </a:r>
            <a:r>
              <a:rPr lang="en-US" altLang="zh-CN" sz="2400" dirty="0" smtClean="0">
                <a:solidFill>
                  <a:schemeClr val="tx1"/>
                </a:solidFill>
                <a:latin typeface="+mn-ea"/>
                <a:ea typeface="+mn-ea"/>
                <a:cs typeface="Times New Roman" pitchFamily="18" charset="0"/>
              </a:rPr>
              <a:t>the spectrum resource</a:t>
            </a:r>
            <a:r>
              <a:rPr lang="en-US" altLang="zh-CN" sz="2400" dirty="0" smtClean="0">
                <a:solidFill>
                  <a:schemeClr val="tx1"/>
                </a:solidFill>
                <a:latin typeface="+mn-ea"/>
                <a:ea typeface="+mn-ea"/>
                <a:cs typeface="Times New Roman" pitchFamily="18" charset="0"/>
              </a:rPr>
              <a:t>?</a:t>
            </a:r>
            <a:endParaRPr lang="en-US" altLang="zh-CN" sz="2400" dirty="0" smtClean="0">
              <a:solidFill>
                <a:schemeClr val="tx1"/>
              </a:solidFill>
              <a:latin typeface="+mn-ea"/>
              <a:ea typeface="+mn-ea"/>
              <a:cs typeface="Times New Roman" pitchFamily="18" charset="0"/>
            </a:endParaRPr>
          </a:p>
          <a:p>
            <a:pPr lvl="1">
              <a:buFont typeface="Arial" pitchFamily="34" charset="0"/>
              <a:buChar char="–"/>
            </a:pPr>
            <a:r>
              <a:rPr lang="en-US" altLang="zh-CN" sz="2400" dirty="0" smtClean="0">
                <a:solidFill>
                  <a:schemeClr val="tx1"/>
                </a:solidFill>
                <a:latin typeface="+mn-ea"/>
                <a:cs typeface="Times New Roman" pitchFamily="18" charset="0"/>
              </a:rPr>
              <a:t>Spectrum allocation and sharing</a:t>
            </a:r>
          </a:p>
          <a:p>
            <a:pPr marL="914400" lvl="3">
              <a:buFont typeface="Arial" pitchFamily="34" charset="0"/>
              <a:buChar char="•"/>
            </a:pPr>
            <a:r>
              <a:rPr lang="en-US" altLang="zh-CN" sz="2000" dirty="0" smtClean="0">
                <a:latin typeface="+mn-ea"/>
                <a:ea typeface="+mn-ea"/>
                <a:cs typeface="Times New Roman" pitchFamily="18" charset="0"/>
              </a:rPr>
              <a:t>Promotion of the utilization efficiency of spectrum;</a:t>
            </a:r>
          </a:p>
          <a:p>
            <a:pPr marL="914400" lvl="3">
              <a:buFont typeface="Arial" pitchFamily="34" charset="0"/>
              <a:buChar char="•"/>
            </a:pPr>
            <a:r>
              <a:rPr lang="en-US" altLang="zh-CN" sz="2000" dirty="0" smtClean="0">
                <a:latin typeface="+mn-ea"/>
                <a:ea typeface="+mn-ea"/>
                <a:cs typeface="Times New Roman" pitchFamily="18" charset="0"/>
              </a:rPr>
              <a:t>Most research is base on spectrum pooling policy;</a:t>
            </a:r>
            <a:endParaRPr lang="zh-CN" altLang="en-US" sz="2000" dirty="0" smtClean="0">
              <a:latin typeface="+mn-ea"/>
              <a:ea typeface="+mn-ea"/>
              <a:cs typeface="Times New Roman" pitchFamily="18" charset="0"/>
            </a:endParaRPr>
          </a:p>
        </p:txBody>
      </p:sp>
      <p:sp>
        <p:nvSpPr>
          <p:cNvPr id="12" name="标题 1"/>
          <p:cNvSpPr>
            <a:spLocks noGrp="1"/>
          </p:cNvSpPr>
          <p:nvPr>
            <p:ph type="title"/>
          </p:nvPr>
        </p:nvSpPr>
        <p:spPr>
          <a:xfrm>
            <a:off x="392113" y="228581"/>
            <a:ext cx="8809944" cy="557213"/>
          </a:xfrm>
        </p:spPr>
        <p:txBody>
          <a:bodyPr>
            <a:noAutofit/>
          </a:bodyPr>
          <a:lstStyle/>
          <a:p>
            <a:r>
              <a:rPr lang="en-US" altLang="zh-CN" sz="3000" dirty="0" smtClean="0">
                <a:solidFill>
                  <a:srgbClr val="0070C0"/>
                </a:solidFill>
              </a:rPr>
              <a:t>CR </a:t>
            </a:r>
            <a:r>
              <a:rPr lang="en-US" altLang="zh-CN" sz="3000" dirty="0">
                <a:solidFill>
                  <a:srgbClr val="0070C0"/>
                </a:solidFill>
              </a:rPr>
              <a:t>Preliminaries </a:t>
            </a:r>
            <a:r>
              <a:rPr lang="en-US" altLang="zh-CN" sz="3000" dirty="0" smtClean="0">
                <a:solidFill>
                  <a:srgbClr val="0070C0"/>
                </a:solidFill>
              </a:rPr>
              <a:t>(3): </a:t>
            </a:r>
            <a:r>
              <a:rPr lang="en-US" altLang="zh-CN" sz="3000" dirty="0">
                <a:solidFill>
                  <a:srgbClr val="0070C0"/>
                </a:solidFill>
              </a:rPr>
              <a:t>Main Problems</a:t>
            </a:r>
            <a:endParaRPr lang="zh-CN" altLang="en-US" sz="3000" dirty="0">
              <a:solidFill>
                <a:srgbClr val="0070C0"/>
              </a:solidFill>
            </a:endParaRPr>
          </a:p>
        </p:txBody>
      </p:sp>
    </p:spTree>
    <p:extLst>
      <p:ext uri="{BB962C8B-B14F-4D97-AF65-F5344CB8AC3E}">
        <p14:creationId xmlns:p14="http://schemas.microsoft.com/office/powerpoint/2010/main" val="103281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blinds(horizontal)">
                                      <p:cBhvr>
                                        <p:cTn id="7" dur="500"/>
                                        <p:tgtEl>
                                          <p:spTgt spid="3">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blinds(horizontal)">
                                      <p:cBhvr>
                                        <p:cTn id="10" dur="500"/>
                                        <p:tgtEl>
                                          <p:spTgt spid="3">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blinds(horizontal)">
                                      <p:cBhvr>
                                        <p:cTn id="13" dur="500"/>
                                        <p:tgtEl>
                                          <p:spTgt spid="3">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blinds(horizontal)">
                                      <p:cBhvr>
                                        <p:cTn id="1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23740"/>
            <a:ext cx="8229600" cy="1602261"/>
          </a:xfrm>
        </p:spPr>
        <p:txBody>
          <a:bodyPr/>
          <a:lstStyle/>
          <a:p>
            <a:r>
              <a:rPr lang="en-US" altLang="zh-CN" sz="2200" dirty="0" smtClean="0">
                <a:latin typeface="+mn-ea"/>
                <a:cs typeface="Times New Roman" pitchFamily="18" charset="0"/>
              </a:rPr>
              <a:t>The basic idea of spectrum allocation between </a:t>
            </a:r>
            <a:r>
              <a:rPr lang="en-US" altLang="zh-CN" sz="2200" dirty="0" smtClean="0">
                <a:solidFill>
                  <a:srgbClr val="C00000"/>
                </a:solidFill>
                <a:latin typeface="+mn-ea"/>
                <a:cs typeface="Times New Roman" pitchFamily="18" charset="0"/>
              </a:rPr>
              <a:t>primary users (PUs) </a:t>
            </a:r>
            <a:r>
              <a:rPr lang="en-US" altLang="zh-CN" sz="2200" dirty="0" smtClean="0">
                <a:latin typeface="+mn-ea"/>
                <a:cs typeface="Times New Roman" pitchFamily="18" charset="0"/>
              </a:rPr>
              <a:t>and </a:t>
            </a:r>
            <a:r>
              <a:rPr lang="en-US" altLang="zh-CN" sz="2200" dirty="0" smtClean="0">
                <a:solidFill>
                  <a:srgbClr val="C00000"/>
                </a:solidFill>
                <a:latin typeface="+mn-ea"/>
                <a:cs typeface="Times New Roman" pitchFamily="18" charset="0"/>
              </a:rPr>
              <a:t>secondary users (SUs) </a:t>
            </a:r>
            <a:r>
              <a:rPr lang="en-US" altLang="zh-CN" sz="2200" dirty="0" smtClean="0">
                <a:latin typeface="+mn-ea"/>
                <a:cs typeface="Times New Roman" pitchFamily="18" charset="0"/>
              </a:rPr>
              <a:t>in CR is to open licensed spectrum to secondary users while limiting the interference perceived by primary users.</a:t>
            </a:r>
          </a:p>
          <a:p>
            <a:endParaRPr lang="zh-CN" altLang="en-US" sz="2200" dirty="0">
              <a:latin typeface="+mn-ea"/>
            </a:endParaRPr>
          </a:p>
        </p:txBody>
      </p:sp>
      <p:grpSp>
        <p:nvGrpSpPr>
          <p:cNvPr id="4" name="组合 3"/>
          <p:cNvGrpSpPr/>
          <p:nvPr/>
        </p:nvGrpSpPr>
        <p:grpSpPr>
          <a:xfrm>
            <a:off x="587189" y="3406793"/>
            <a:ext cx="3984929" cy="1417243"/>
            <a:chOff x="928157" y="3464719"/>
            <a:chExt cx="3984929" cy="1417243"/>
          </a:xfrm>
        </p:grpSpPr>
        <p:sp>
          <p:nvSpPr>
            <p:cNvPr id="6" name="AutoShape 9"/>
            <p:cNvSpPr>
              <a:spLocks noChangeArrowheads="1"/>
            </p:cNvSpPr>
            <p:nvPr/>
          </p:nvSpPr>
          <p:spPr bwMode="gray">
            <a:xfrm>
              <a:off x="2557222" y="4381896"/>
              <a:ext cx="2355864" cy="500066"/>
            </a:xfrm>
            <a:prstGeom prst="roundRect">
              <a:avLst>
                <a:gd name="adj" fmla="val 16667"/>
              </a:avLst>
            </a:prstGeom>
            <a:solidFill>
              <a:schemeClr val="accent2">
                <a:lumMod val="75000"/>
              </a:schemeClr>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defRPr/>
              </a:pPr>
              <a:r>
                <a:rPr lang="en-US" altLang="zh-CN" b="1" dirty="0" smtClean="0">
                  <a:solidFill>
                    <a:schemeClr val="bg1"/>
                  </a:solidFill>
                  <a:latin typeface="+mn-ea"/>
                  <a:cs typeface="Times New Roman" pitchFamily="18" charset="0"/>
                </a:rPr>
                <a:t>Overlay Approach</a:t>
              </a:r>
              <a:endParaRPr lang="zh-CN" altLang="en-US" b="1" dirty="0" smtClean="0">
                <a:solidFill>
                  <a:schemeClr val="bg1"/>
                </a:solidFill>
                <a:latin typeface="+mn-ea"/>
                <a:cs typeface="Times New Roman" pitchFamily="18" charset="0"/>
              </a:endParaRPr>
            </a:p>
          </p:txBody>
        </p:sp>
        <p:sp>
          <p:nvSpPr>
            <p:cNvPr id="5" name="AutoShape 9"/>
            <p:cNvSpPr>
              <a:spLocks noChangeArrowheads="1"/>
            </p:cNvSpPr>
            <p:nvPr/>
          </p:nvSpPr>
          <p:spPr bwMode="gray">
            <a:xfrm>
              <a:off x="2557222" y="3464719"/>
              <a:ext cx="2355864" cy="500066"/>
            </a:xfrm>
            <a:prstGeom prst="roundRect">
              <a:avLst>
                <a:gd name="adj" fmla="val 16667"/>
              </a:avLst>
            </a:prstGeom>
            <a:solidFill>
              <a:schemeClr val="accent2">
                <a:lumMod val="75000"/>
              </a:schemeClr>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defRPr/>
              </a:pPr>
              <a:r>
                <a:rPr lang="en-US" altLang="zh-CN" b="1" dirty="0" smtClean="0">
                  <a:solidFill>
                    <a:schemeClr val="bg1"/>
                  </a:solidFill>
                  <a:latin typeface="+mn-ea"/>
                  <a:cs typeface="Times New Roman" pitchFamily="18" charset="0"/>
                </a:rPr>
                <a:t>Underlay Approach</a:t>
              </a:r>
              <a:endParaRPr lang="zh-CN" altLang="en-US" b="1" dirty="0">
                <a:solidFill>
                  <a:schemeClr val="bg1"/>
                </a:solidFill>
                <a:latin typeface="+mn-ea"/>
                <a:cs typeface="Times New Roman" pitchFamily="18" charset="0"/>
              </a:endParaRPr>
            </a:p>
          </p:txBody>
        </p:sp>
        <p:sp>
          <p:nvSpPr>
            <p:cNvPr id="7" name="左大括号 6"/>
            <p:cNvSpPr/>
            <p:nvPr/>
          </p:nvSpPr>
          <p:spPr>
            <a:xfrm>
              <a:off x="2200032" y="3714752"/>
              <a:ext cx="357190" cy="92869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AutoShape 9"/>
            <p:cNvSpPr>
              <a:spLocks noChangeArrowheads="1"/>
            </p:cNvSpPr>
            <p:nvPr/>
          </p:nvSpPr>
          <p:spPr bwMode="gray">
            <a:xfrm>
              <a:off x="928157" y="3763509"/>
              <a:ext cx="1288623" cy="831179"/>
            </a:xfrm>
            <a:prstGeom prst="roundRect">
              <a:avLst>
                <a:gd name="adj" fmla="val 16667"/>
              </a:avLst>
            </a:prstGeom>
            <a:solidFill>
              <a:schemeClr val="tx1">
                <a:lumMod val="65000"/>
                <a:lumOff val="35000"/>
              </a:schemeClr>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defRPr/>
              </a:pPr>
              <a:r>
                <a:rPr lang="en-US" altLang="zh-CN" b="1" dirty="0" smtClean="0">
                  <a:solidFill>
                    <a:schemeClr val="bg1"/>
                  </a:solidFill>
                  <a:latin typeface="Arial Unicode MS" pitchFamily="34" charset="-122"/>
                  <a:ea typeface="Arial Unicode MS" pitchFamily="34" charset="-122"/>
                  <a:cs typeface="Arial Unicode MS" pitchFamily="34" charset="-122"/>
                </a:rPr>
                <a:t>Spectrum </a:t>
              </a:r>
            </a:p>
            <a:p>
              <a:pPr>
                <a:defRPr/>
              </a:pPr>
              <a:r>
                <a:rPr lang="en-US" altLang="zh-CN" b="1" dirty="0" smtClean="0">
                  <a:solidFill>
                    <a:schemeClr val="bg1"/>
                  </a:solidFill>
                  <a:latin typeface="Arial Unicode MS" pitchFamily="34" charset="-122"/>
                  <a:ea typeface="Arial Unicode MS" pitchFamily="34" charset="-122"/>
                  <a:cs typeface="Arial Unicode MS" pitchFamily="34" charset="-122"/>
                </a:rPr>
                <a:t>Allocation</a:t>
              </a:r>
              <a:endParaRPr lang="zh-CN" altLang="en-US" b="1" dirty="0">
                <a:solidFill>
                  <a:schemeClr val="bg1"/>
                </a:solidFill>
                <a:latin typeface="Arial Unicode MS" pitchFamily="34" charset="-122"/>
                <a:ea typeface="Arial Unicode MS" pitchFamily="34" charset="-122"/>
                <a:cs typeface="Arial Unicode MS" pitchFamily="34" charset="-122"/>
              </a:endParaRPr>
            </a:p>
          </p:txBody>
        </p:sp>
      </p:grpSp>
      <p:sp>
        <p:nvSpPr>
          <p:cNvPr id="12" name="标题 1"/>
          <p:cNvSpPr txBox="1">
            <a:spLocks/>
          </p:cNvSpPr>
          <p:nvPr/>
        </p:nvSpPr>
        <p:spPr bwMode="auto">
          <a:xfrm>
            <a:off x="392112" y="228581"/>
            <a:ext cx="8294688" cy="557213"/>
          </a:xfrm>
          <a:prstGeom prst="rect">
            <a:avLst/>
          </a:prstGeom>
          <a:noFill/>
          <a:ln w="0">
            <a:noFill/>
            <a:miter lim="800000"/>
            <a:headEnd/>
            <a:tailEnd/>
          </a:ln>
        </p:spPr>
        <p:txBody>
          <a:bodyPr vert="horz" wrap="square" lIns="0" tIns="0" rIns="0" bIns="0" numCol="1" anchor="t" anchorCtr="0" compatLnSpc="1">
            <a:prstTxWarp prst="textNoShape">
              <a:avLst/>
            </a:prstTxWarp>
            <a:noAutofit/>
          </a:bodyPr>
          <a:lstStyle>
            <a:lvl1pPr algn="l" rtl="0" eaLnBrk="0" fontAlgn="base" hangingPunct="0">
              <a:spcBef>
                <a:spcPct val="0"/>
              </a:spcBef>
              <a:spcAft>
                <a:spcPct val="0"/>
              </a:spcAft>
              <a:defRPr lang="en-US" altLang="zh-CN" sz="3200">
                <a:solidFill>
                  <a:srgbClr val="0070C0"/>
                </a:solidFill>
                <a:latin typeface="+mj-lt"/>
                <a:ea typeface="+mj-ea"/>
                <a:cs typeface="+mj-cs"/>
              </a:defRPr>
            </a:lvl1pPr>
            <a:lvl2pPr algn="l" rtl="0" eaLnBrk="0" fontAlgn="base" hangingPunct="0">
              <a:spcBef>
                <a:spcPct val="0"/>
              </a:spcBef>
              <a:spcAft>
                <a:spcPct val="0"/>
              </a:spcAft>
              <a:defRPr sz="3000">
                <a:solidFill>
                  <a:srgbClr val="000000"/>
                </a:solidFill>
                <a:latin typeface="Arial" pitchFamily="34" charset="0"/>
              </a:defRPr>
            </a:lvl2pPr>
            <a:lvl3pPr algn="l" rtl="0" eaLnBrk="0" fontAlgn="base" hangingPunct="0">
              <a:spcBef>
                <a:spcPct val="0"/>
              </a:spcBef>
              <a:spcAft>
                <a:spcPct val="0"/>
              </a:spcAft>
              <a:defRPr sz="3000">
                <a:solidFill>
                  <a:srgbClr val="000000"/>
                </a:solidFill>
                <a:latin typeface="Arial" pitchFamily="34" charset="0"/>
              </a:defRPr>
            </a:lvl3pPr>
            <a:lvl4pPr algn="l" rtl="0" eaLnBrk="0" fontAlgn="base" hangingPunct="0">
              <a:spcBef>
                <a:spcPct val="0"/>
              </a:spcBef>
              <a:spcAft>
                <a:spcPct val="0"/>
              </a:spcAft>
              <a:defRPr sz="3000">
                <a:solidFill>
                  <a:srgbClr val="000000"/>
                </a:solidFill>
                <a:latin typeface="Arial" pitchFamily="34" charset="0"/>
              </a:defRPr>
            </a:lvl4pPr>
            <a:lvl5pPr algn="l" rtl="0" eaLnBrk="0" fontAlgn="base" hangingPunct="0">
              <a:spcBef>
                <a:spcPct val="0"/>
              </a:spcBef>
              <a:spcAft>
                <a:spcPct val="0"/>
              </a:spcAft>
              <a:defRPr sz="3000">
                <a:solidFill>
                  <a:srgbClr val="000000"/>
                </a:solidFill>
                <a:latin typeface="Arial" pitchFamily="34" charset="0"/>
              </a:defRPr>
            </a:lvl5pPr>
            <a:lvl6pPr marL="457200" algn="l" rtl="0" fontAlgn="base">
              <a:spcBef>
                <a:spcPct val="0"/>
              </a:spcBef>
              <a:spcAft>
                <a:spcPct val="0"/>
              </a:spcAft>
              <a:defRPr sz="3000">
                <a:solidFill>
                  <a:srgbClr val="000000"/>
                </a:solidFill>
                <a:latin typeface="Arial" pitchFamily="34" charset="0"/>
              </a:defRPr>
            </a:lvl6pPr>
            <a:lvl7pPr marL="914400" algn="l" rtl="0" fontAlgn="base">
              <a:spcBef>
                <a:spcPct val="0"/>
              </a:spcBef>
              <a:spcAft>
                <a:spcPct val="0"/>
              </a:spcAft>
              <a:defRPr sz="3000">
                <a:solidFill>
                  <a:srgbClr val="000000"/>
                </a:solidFill>
                <a:latin typeface="Arial" pitchFamily="34" charset="0"/>
              </a:defRPr>
            </a:lvl7pPr>
            <a:lvl8pPr marL="1371600" algn="l" rtl="0" fontAlgn="base">
              <a:spcBef>
                <a:spcPct val="0"/>
              </a:spcBef>
              <a:spcAft>
                <a:spcPct val="0"/>
              </a:spcAft>
              <a:defRPr sz="3000">
                <a:solidFill>
                  <a:srgbClr val="000000"/>
                </a:solidFill>
                <a:latin typeface="Arial" pitchFamily="34" charset="0"/>
              </a:defRPr>
            </a:lvl8pPr>
            <a:lvl9pPr marL="1828800" algn="l" rtl="0" fontAlgn="base">
              <a:spcBef>
                <a:spcPct val="0"/>
              </a:spcBef>
              <a:spcAft>
                <a:spcPct val="0"/>
              </a:spcAft>
              <a:defRPr sz="3000">
                <a:solidFill>
                  <a:srgbClr val="000000"/>
                </a:solidFill>
                <a:latin typeface="Arial" pitchFamily="34" charset="0"/>
              </a:defRPr>
            </a:lvl9pPr>
          </a:lstStyle>
          <a:p>
            <a:r>
              <a:rPr lang="en-US" altLang="zh-CN" sz="3000" smtClean="0"/>
              <a:t>CR </a:t>
            </a:r>
            <a:r>
              <a:rPr lang="en-US" altLang="zh-CN" sz="3000" dirty="0"/>
              <a:t>Preliminaries </a:t>
            </a:r>
            <a:r>
              <a:rPr lang="en-US" altLang="zh-CN" sz="3000" dirty="0" smtClean="0"/>
              <a:t>(4): </a:t>
            </a:r>
            <a:r>
              <a:rPr lang="en-US" sz="3000" kern="0" dirty="0" smtClean="0"/>
              <a:t>Spectrum </a:t>
            </a:r>
            <a:r>
              <a:rPr lang="en-US" sz="3000" kern="0" dirty="0" smtClean="0"/>
              <a:t>Allocation</a:t>
            </a:r>
            <a:endParaRPr lang="en-US" altLang="zh-CN" sz="3000" kern="0" dirty="0"/>
          </a:p>
        </p:txBody>
      </p:sp>
      <p:sp>
        <p:nvSpPr>
          <p:cNvPr id="13" name="矩形标注 12"/>
          <p:cNvSpPr/>
          <p:nvPr/>
        </p:nvSpPr>
        <p:spPr bwMode="auto">
          <a:xfrm>
            <a:off x="5105078" y="2791314"/>
            <a:ext cx="3313208" cy="1629463"/>
          </a:xfrm>
          <a:prstGeom prst="wedgeRectCallout">
            <a:avLst>
              <a:gd name="adj1" fmla="val -64583"/>
              <a:gd name="adj2" fmla="val -44"/>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r>
              <a:rPr lang="en-US" altLang="zh-CN" sz="2000" dirty="0">
                <a:latin typeface="+mn-ea"/>
                <a:cs typeface="Times New Roman" pitchFamily="18" charset="0"/>
              </a:rPr>
              <a:t>S</a:t>
            </a:r>
            <a:r>
              <a:rPr lang="en-US" altLang="zh-CN" sz="2000" dirty="0" smtClean="0">
                <a:latin typeface="+mn-ea"/>
                <a:cs typeface="Times New Roman" pitchFamily="18" charset="0"/>
              </a:rPr>
              <a:t>evere </a:t>
            </a:r>
            <a:r>
              <a:rPr lang="en-US" altLang="zh-CN" sz="2000" dirty="0">
                <a:latin typeface="+mn-ea"/>
                <a:cs typeface="Times New Roman" pitchFamily="18" charset="0"/>
              </a:rPr>
              <a:t>constraints on the </a:t>
            </a:r>
            <a:r>
              <a:rPr lang="en-US" altLang="zh-CN" sz="2000" dirty="0">
                <a:solidFill>
                  <a:srgbClr val="C00000"/>
                </a:solidFill>
                <a:latin typeface="+mn-ea"/>
                <a:cs typeface="Times New Roman" pitchFamily="18" charset="0"/>
              </a:rPr>
              <a:t>transmission power </a:t>
            </a:r>
            <a:r>
              <a:rPr lang="en-US" altLang="zh-CN" sz="2000" dirty="0">
                <a:latin typeface="+mn-ea"/>
                <a:cs typeface="Times New Roman" pitchFamily="18" charset="0"/>
              </a:rPr>
              <a:t>of secondary users so that they operate </a:t>
            </a:r>
            <a:r>
              <a:rPr lang="en-US" altLang="zh-CN" sz="2000" dirty="0">
                <a:solidFill>
                  <a:srgbClr val="C00000"/>
                </a:solidFill>
                <a:latin typeface="+mn-ea"/>
                <a:cs typeface="Times New Roman" pitchFamily="18" charset="0"/>
              </a:rPr>
              <a:t>below the noise floor </a:t>
            </a:r>
            <a:r>
              <a:rPr lang="en-US" altLang="zh-CN" sz="2000" dirty="0">
                <a:latin typeface="+mn-ea"/>
                <a:cs typeface="Times New Roman" pitchFamily="18" charset="0"/>
              </a:rPr>
              <a:t>of primary users.</a:t>
            </a:r>
          </a:p>
        </p:txBody>
      </p:sp>
      <p:sp>
        <p:nvSpPr>
          <p:cNvPr id="15" name="矩形标注 14"/>
          <p:cNvSpPr/>
          <p:nvPr/>
        </p:nvSpPr>
        <p:spPr bwMode="auto">
          <a:xfrm>
            <a:off x="5105079" y="4643111"/>
            <a:ext cx="3313208" cy="1379927"/>
          </a:xfrm>
          <a:prstGeom prst="wedgeRectCallout">
            <a:avLst>
              <a:gd name="adj1" fmla="val -64864"/>
              <a:gd name="adj2" fmla="val -5606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r>
              <a:rPr lang="en-US" altLang="zh-CN" sz="2000" dirty="0">
                <a:solidFill>
                  <a:srgbClr val="C00000"/>
                </a:solidFill>
                <a:latin typeface="+mn-ea"/>
                <a:cs typeface="Times New Roman" pitchFamily="18" charset="0"/>
              </a:rPr>
              <a:t>Spectrum </a:t>
            </a:r>
            <a:r>
              <a:rPr lang="en-US" altLang="zh-CN" sz="2000" dirty="0" smtClean="0">
                <a:solidFill>
                  <a:srgbClr val="C00000"/>
                </a:solidFill>
                <a:latin typeface="+mn-ea"/>
                <a:cs typeface="Times New Roman" pitchFamily="18" charset="0"/>
              </a:rPr>
              <a:t>sensing </a:t>
            </a:r>
            <a:r>
              <a:rPr lang="en-US" altLang="zh-CN" sz="2000" dirty="0">
                <a:latin typeface="+mn-ea"/>
                <a:cs typeface="Times New Roman" pitchFamily="18" charset="0"/>
              </a:rPr>
              <a:t>is necessary in overlay to detect the </a:t>
            </a:r>
            <a:r>
              <a:rPr lang="en-US" altLang="zh-CN" sz="2000" dirty="0">
                <a:solidFill>
                  <a:srgbClr val="C00000"/>
                </a:solidFill>
                <a:latin typeface="+mn-ea"/>
                <a:cs typeface="Times New Roman" pitchFamily="18" charset="0"/>
              </a:rPr>
              <a:t>spatial, temporal and spectral holes</a:t>
            </a:r>
            <a:r>
              <a:rPr lang="en-US" altLang="zh-CN" sz="2000" dirty="0">
                <a:latin typeface="+mn-ea"/>
                <a:cs typeface="Times New Roman" pitchFamily="18" charset="0"/>
              </a:rPr>
              <a:t>.</a:t>
            </a:r>
          </a:p>
        </p:txBody>
      </p:sp>
    </p:spTree>
    <p:extLst>
      <p:ext uri="{BB962C8B-B14F-4D97-AF65-F5344CB8AC3E}">
        <p14:creationId xmlns:p14="http://schemas.microsoft.com/office/powerpoint/2010/main" val="6027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solidFill>
                  <a:srgbClr val="0070C0"/>
                </a:solidFill>
              </a:rPr>
              <a:t>Conventional</a:t>
            </a:r>
            <a:r>
              <a:rPr lang="zh-CN" altLang="en-US" sz="3200" dirty="0" smtClean="0">
                <a:solidFill>
                  <a:srgbClr val="0070C0"/>
                </a:solidFill>
              </a:rPr>
              <a:t> </a:t>
            </a:r>
            <a:r>
              <a:rPr lang="en-US" altLang="zh-CN" sz="3200" dirty="0" smtClean="0">
                <a:solidFill>
                  <a:srgbClr val="0070C0"/>
                </a:solidFill>
              </a:rPr>
              <a:t>CR:</a:t>
            </a:r>
            <a:r>
              <a:rPr lang="zh-CN" altLang="en-US" sz="3200" dirty="0" smtClean="0">
                <a:solidFill>
                  <a:srgbClr val="0070C0"/>
                </a:solidFill>
              </a:rPr>
              <a:t> </a:t>
            </a:r>
            <a:r>
              <a:rPr lang="en-US" altLang="zh-CN" sz="3200" dirty="0" smtClean="0">
                <a:solidFill>
                  <a:srgbClr val="0070C0"/>
                </a:solidFill>
              </a:rPr>
              <a:t>Listen-before-Talk Protocol</a:t>
            </a:r>
            <a:endParaRPr lang="zh-CN" altLang="en-US" sz="3200" dirty="0">
              <a:solidFill>
                <a:srgbClr val="0070C0"/>
              </a:solidFill>
            </a:endParaRPr>
          </a:p>
        </p:txBody>
      </p:sp>
      <p:graphicFrame>
        <p:nvGraphicFramePr>
          <p:cNvPr id="4" name="内容占位符 3"/>
          <p:cNvGraphicFramePr>
            <a:graphicFrameLocks noGrp="1" noChangeAspect="1"/>
          </p:cNvGraphicFramePr>
          <p:nvPr>
            <p:ph idx="1"/>
            <p:extLst>
              <p:ext uri="{D42A27DB-BD31-4B8C-83A1-F6EECF244321}">
                <p14:modId xmlns:p14="http://schemas.microsoft.com/office/powerpoint/2010/main" val="1689864472"/>
              </p:ext>
            </p:extLst>
          </p:nvPr>
        </p:nvGraphicFramePr>
        <p:xfrm>
          <a:off x="323528" y="5013176"/>
          <a:ext cx="8359775" cy="1192212"/>
        </p:xfrm>
        <a:graphic>
          <a:graphicData uri="http://schemas.openxmlformats.org/presentationml/2006/ole">
            <mc:AlternateContent xmlns:mc="http://schemas.openxmlformats.org/markup-compatibility/2006">
              <mc:Choice xmlns:v="urn:schemas-microsoft-com:vml" Requires="v">
                <p:oleObj spid="_x0000_s1037" name="Visio" r:id="rId3" imgW="6810226" imgH="971649" progId="Visio.Drawing.15">
                  <p:embed/>
                </p:oleObj>
              </mc:Choice>
              <mc:Fallback>
                <p:oleObj name="Visio" r:id="rId3" imgW="6810226" imgH="971649" progId="Visio.Drawing.15">
                  <p:embed/>
                  <p:pic>
                    <p:nvPicPr>
                      <p:cNvPr id="0" name=""/>
                      <p:cNvPicPr/>
                      <p:nvPr/>
                    </p:nvPicPr>
                    <p:blipFill>
                      <a:blip r:embed="rId4"/>
                      <a:stretch>
                        <a:fillRect/>
                      </a:stretch>
                    </p:blipFill>
                    <p:spPr>
                      <a:xfrm>
                        <a:off x="323528" y="5013176"/>
                        <a:ext cx="8359775" cy="1192212"/>
                      </a:xfrm>
                      <a:prstGeom prst="rect">
                        <a:avLst/>
                      </a:prstGeom>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316460454"/>
              </p:ext>
            </p:extLst>
          </p:nvPr>
        </p:nvGraphicFramePr>
        <p:xfrm>
          <a:off x="6300192" y="1502136"/>
          <a:ext cx="2251179" cy="3039092"/>
        </p:xfrm>
        <a:graphic>
          <a:graphicData uri="http://schemas.openxmlformats.org/presentationml/2006/ole">
            <mc:AlternateContent xmlns:mc="http://schemas.openxmlformats.org/markup-compatibility/2006">
              <mc:Choice xmlns:v="urn:schemas-microsoft-com:vml" Requires="v">
                <p:oleObj spid="_x0000_s1038" name="Visio" r:id="rId5" imgW="1714616" imgH="2314466" progId="Visio.Drawing.15">
                  <p:embed/>
                </p:oleObj>
              </mc:Choice>
              <mc:Fallback>
                <p:oleObj name="Visio" r:id="rId5" imgW="1714616" imgH="2314466" progId="Visio.Drawing.15">
                  <p:embed/>
                  <p:pic>
                    <p:nvPicPr>
                      <p:cNvPr id="0" name=""/>
                      <p:cNvPicPr/>
                      <p:nvPr/>
                    </p:nvPicPr>
                    <p:blipFill>
                      <a:blip r:embed="rId6"/>
                      <a:stretch>
                        <a:fillRect/>
                      </a:stretch>
                    </p:blipFill>
                    <p:spPr>
                      <a:xfrm>
                        <a:off x="6300192" y="1502136"/>
                        <a:ext cx="2251179" cy="3039092"/>
                      </a:xfrm>
                      <a:prstGeom prst="rect">
                        <a:avLst/>
                      </a:prstGeom>
                    </p:spPr>
                  </p:pic>
                </p:oleObj>
              </mc:Fallback>
            </mc:AlternateContent>
          </a:graphicData>
        </a:graphic>
      </p:graphicFrame>
      <p:sp>
        <p:nvSpPr>
          <p:cNvPr id="9" name="文本框 8"/>
          <p:cNvSpPr txBox="1"/>
          <p:nvPr/>
        </p:nvSpPr>
        <p:spPr>
          <a:xfrm>
            <a:off x="370190" y="1052736"/>
            <a:ext cx="6120680" cy="4665893"/>
          </a:xfrm>
          <a:prstGeom prst="rect">
            <a:avLst/>
          </a:prstGeom>
          <a:noFill/>
        </p:spPr>
        <p:txBody>
          <a:bodyPr wrap="square" rtlCol="0">
            <a:spAutoFit/>
          </a:bodyPr>
          <a:lstStyle/>
          <a:p>
            <a:pPr marL="254000" indent="-254000" eaLnBrk="0" hangingPunct="0">
              <a:lnSpc>
                <a:spcPct val="105000"/>
              </a:lnSpc>
              <a:spcBef>
                <a:spcPct val="20000"/>
              </a:spcBef>
              <a:buSzPct val="100000"/>
              <a:buFontTx/>
              <a:buChar char="•"/>
              <a:defRPr/>
            </a:pPr>
            <a:r>
              <a:rPr lang="en-US" altLang="zh-CN" sz="2400" dirty="0" smtClean="0"/>
              <a:t>LBT</a:t>
            </a:r>
            <a:r>
              <a:rPr lang="zh-CN" altLang="en-US" sz="2400" dirty="0" smtClean="0"/>
              <a:t> </a:t>
            </a:r>
            <a:r>
              <a:rPr lang="en-US" altLang="zh-CN" sz="2400" dirty="0" smtClean="0"/>
              <a:t>protocol</a:t>
            </a:r>
            <a:r>
              <a:rPr lang="en-US" altLang="zh-CN" sz="2400" dirty="0"/>
              <a:t>:</a:t>
            </a:r>
            <a:endParaRPr lang="en-US" altLang="zh-CN" sz="2400" dirty="0" smtClean="0"/>
          </a:p>
          <a:p>
            <a:pPr marL="711200" lvl="1" indent="-254000" eaLnBrk="0" hangingPunct="0">
              <a:lnSpc>
                <a:spcPct val="105000"/>
              </a:lnSpc>
              <a:spcBef>
                <a:spcPct val="20000"/>
              </a:spcBef>
              <a:buSzPct val="100000"/>
              <a:buFontTx/>
              <a:buChar char="•"/>
              <a:defRPr/>
            </a:pPr>
            <a:r>
              <a:rPr lang="en-US" altLang="zh-CN" dirty="0" smtClean="0"/>
              <a:t>SUs </a:t>
            </a:r>
            <a:r>
              <a:rPr lang="en-US" altLang="zh-CN" dirty="0">
                <a:solidFill>
                  <a:srgbClr val="C00000"/>
                </a:solidFill>
              </a:rPr>
              <a:t>sense</a:t>
            </a:r>
            <a:r>
              <a:rPr lang="en-US" altLang="zh-CN" dirty="0"/>
              <a:t> the spectrum </a:t>
            </a:r>
            <a:r>
              <a:rPr lang="en-US" altLang="zh-CN" dirty="0">
                <a:solidFill>
                  <a:srgbClr val="C00000"/>
                </a:solidFill>
              </a:rPr>
              <a:t>before</a:t>
            </a:r>
            <a:r>
              <a:rPr lang="en-US" altLang="zh-CN" dirty="0"/>
              <a:t> </a:t>
            </a:r>
            <a:r>
              <a:rPr lang="en-US" altLang="zh-CN" dirty="0" smtClean="0">
                <a:solidFill>
                  <a:srgbClr val="C00000"/>
                </a:solidFill>
              </a:rPr>
              <a:t>transmission</a:t>
            </a:r>
            <a:endParaRPr lang="en-US" altLang="zh-CN" kern="0" dirty="0">
              <a:solidFill>
                <a:srgbClr val="C00000"/>
              </a:solidFill>
              <a:latin typeface="+mn-ea"/>
              <a:cs typeface="Times New Roman" pitchFamily="18" charset="0"/>
            </a:endParaRPr>
          </a:p>
          <a:p>
            <a:pPr marL="711200" lvl="1" indent="-254000" eaLnBrk="0" hangingPunct="0">
              <a:lnSpc>
                <a:spcPct val="105000"/>
              </a:lnSpc>
              <a:spcBef>
                <a:spcPct val="20000"/>
              </a:spcBef>
              <a:buSzPct val="100000"/>
              <a:buFontTx/>
              <a:buChar char="•"/>
              <a:defRPr/>
            </a:pPr>
            <a:r>
              <a:rPr lang="en-US" altLang="zh-CN" kern="0" dirty="0" smtClean="0">
                <a:latin typeface="+mn-ea"/>
                <a:cs typeface="Times New Roman" pitchFamily="18" charset="0"/>
              </a:rPr>
              <a:t>Sensing and transmission separate in time domain</a:t>
            </a:r>
          </a:p>
          <a:p>
            <a:pPr marL="254000" indent="-254000" eaLnBrk="0" hangingPunct="0">
              <a:lnSpc>
                <a:spcPct val="105000"/>
              </a:lnSpc>
              <a:spcBef>
                <a:spcPct val="20000"/>
              </a:spcBef>
              <a:buSzPct val="100000"/>
              <a:buFontTx/>
              <a:buChar char="•"/>
              <a:defRPr/>
            </a:pPr>
            <a:r>
              <a:rPr lang="en-US" altLang="zh-CN" sz="2400" kern="0" dirty="0" smtClean="0">
                <a:solidFill>
                  <a:schemeClr val="tx1"/>
                </a:solidFill>
                <a:latin typeface="+mn-ea"/>
                <a:cs typeface="Times New Roman" pitchFamily="18" charset="0"/>
              </a:rPr>
              <a:t>Main</a:t>
            </a:r>
            <a:r>
              <a:rPr lang="zh-CN" altLang="en-US" sz="2400" kern="0" dirty="0" smtClean="0">
                <a:solidFill>
                  <a:schemeClr val="tx1"/>
                </a:solidFill>
                <a:latin typeface="+mn-ea"/>
                <a:cs typeface="Times New Roman" pitchFamily="18" charset="0"/>
              </a:rPr>
              <a:t> </a:t>
            </a:r>
            <a:r>
              <a:rPr lang="en-US" altLang="zh-CN" sz="2400" kern="0" dirty="0" smtClean="0">
                <a:solidFill>
                  <a:schemeClr val="tx1"/>
                </a:solidFill>
                <a:latin typeface="+mn-ea"/>
                <a:cs typeface="Times New Roman" pitchFamily="18" charset="0"/>
              </a:rPr>
              <a:t>problems:</a:t>
            </a:r>
          </a:p>
          <a:p>
            <a:pPr marL="711200" lvl="1" indent="-254000" eaLnBrk="0" hangingPunct="0">
              <a:lnSpc>
                <a:spcPct val="105000"/>
              </a:lnSpc>
              <a:spcBef>
                <a:spcPct val="20000"/>
              </a:spcBef>
              <a:buSzPct val="100000"/>
              <a:buFontTx/>
              <a:buChar char="•"/>
              <a:defRPr/>
            </a:pPr>
            <a:r>
              <a:rPr lang="en-US" altLang="zh-CN" dirty="0" smtClean="0">
                <a:solidFill>
                  <a:srgbClr val="C00000"/>
                </a:solidFill>
              </a:rPr>
              <a:t>Discontinuous transmission</a:t>
            </a:r>
          </a:p>
          <a:p>
            <a:pPr marL="1168400" lvl="2" indent="-254000" eaLnBrk="0" hangingPunct="0">
              <a:lnSpc>
                <a:spcPct val="105000"/>
              </a:lnSpc>
              <a:spcBef>
                <a:spcPct val="20000"/>
              </a:spcBef>
              <a:buSzPct val="100000"/>
              <a:buFontTx/>
              <a:buChar char="•"/>
              <a:defRPr/>
            </a:pPr>
            <a:r>
              <a:rPr lang="en-US" altLang="zh-CN" dirty="0" smtClean="0">
                <a:solidFill>
                  <a:schemeClr val="tx1"/>
                </a:solidFill>
              </a:rPr>
              <a:t>Can </a:t>
            </a:r>
            <a:r>
              <a:rPr lang="en-US" altLang="zh-CN" dirty="0">
                <a:solidFill>
                  <a:schemeClr val="tx1"/>
                </a:solidFill>
              </a:rPr>
              <a:t>never fully utilize spectrum holes for </a:t>
            </a:r>
            <a:r>
              <a:rPr lang="en-US" altLang="zh-CN" dirty="0" smtClean="0">
                <a:solidFill>
                  <a:schemeClr val="tx1"/>
                </a:solidFill>
              </a:rPr>
              <a:t>transmission</a:t>
            </a:r>
          </a:p>
          <a:p>
            <a:pPr marL="711200" lvl="1" indent="-254000" eaLnBrk="0" hangingPunct="0">
              <a:lnSpc>
                <a:spcPct val="105000"/>
              </a:lnSpc>
              <a:spcBef>
                <a:spcPct val="20000"/>
              </a:spcBef>
              <a:buSzPct val="100000"/>
              <a:buFontTx/>
              <a:buChar char="•"/>
              <a:defRPr/>
            </a:pPr>
            <a:r>
              <a:rPr lang="en-US" altLang="zh-CN" dirty="0" smtClean="0">
                <a:solidFill>
                  <a:srgbClr val="C00000"/>
                </a:solidFill>
              </a:rPr>
              <a:t>Discontinuous sensing</a:t>
            </a:r>
          </a:p>
          <a:p>
            <a:pPr marL="1168400" lvl="2" indent="-254000" eaLnBrk="0" hangingPunct="0">
              <a:lnSpc>
                <a:spcPct val="105000"/>
              </a:lnSpc>
              <a:spcBef>
                <a:spcPct val="20000"/>
              </a:spcBef>
              <a:buSzPct val="100000"/>
              <a:buFontTx/>
              <a:buChar char="•"/>
              <a:defRPr/>
            </a:pPr>
            <a:r>
              <a:rPr lang="en-US" altLang="zh-CN" dirty="0" smtClean="0"/>
              <a:t>Inevitable </a:t>
            </a:r>
            <a:r>
              <a:rPr lang="en-US" altLang="zh-CN" dirty="0"/>
              <a:t>collision and spectrum waste</a:t>
            </a:r>
            <a:endParaRPr lang="en-US" altLang="zh-CN" dirty="0">
              <a:solidFill>
                <a:schemeClr val="tx1"/>
              </a:solidFill>
            </a:endParaRPr>
          </a:p>
          <a:p>
            <a:pPr marL="711200" lvl="1" indent="-254000" eaLnBrk="0" hangingPunct="0">
              <a:lnSpc>
                <a:spcPct val="105000"/>
              </a:lnSpc>
              <a:spcBef>
                <a:spcPct val="20000"/>
              </a:spcBef>
              <a:buSzPct val="100000"/>
              <a:buFontTx/>
              <a:buChar char="–"/>
              <a:defRPr/>
            </a:pPr>
            <a:endParaRPr lang="en-US" altLang="zh-CN" sz="2400" kern="0" dirty="0" smtClean="0">
              <a:latin typeface="+mn-ea"/>
              <a:cs typeface="Times New Roman" pitchFamily="18" charset="0"/>
            </a:endParaRPr>
          </a:p>
          <a:p>
            <a:pPr marL="342900" indent="-342900">
              <a:buFont typeface="Arial" panose="020B0604020202020204" pitchFamily="34" charset="0"/>
              <a:buChar char="•"/>
            </a:pPr>
            <a:endParaRPr lang="en-US" altLang="zh-CN" dirty="0" smtClean="0"/>
          </a:p>
        </p:txBody>
      </p:sp>
    </p:spTree>
    <p:extLst>
      <p:ext uri="{BB962C8B-B14F-4D97-AF65-F5344CB8AC3E}">
        <p14:creationId xmlns:p14="http://schemas.microsoft.com/office/powerpoint/2010/main" val="16747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50"/>
                                        <p:tgtEl>
                                          <p:spTgt spid="6"/>
                                        </p:tgtEl>
                                      </p:cBhvr>
                                    </p:animEffect>
                                  </p:childTnLst>
                                </p:cTn>
                              </p:par>
                            </p:childTnLst>
                          </p:cTn>
                        </p:par>
                        <p:par>
                          <p:cTn id="11" fill="hold">
                            <p:stCondLst>
                              <p:cond delay="25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内容占位符 12"/>
          <p:cNvGraphicFramePr>
            <a:graphicFrameLocks noChangeAspect="1"/>
          </p:cNvGraphicFramePr>
          <p:nvPr>
            <p:extLst>
              <p:ext uri="{D42A27DB-BD31-4B8C-83A1-F6EECF244321}">
                <p14:modId xmlns:p14="http://schemas.microsoft.com/office/powerpoint/2010/main" val="95109902"/>
              </p:ext>
            </p:extLst>
          </p:nvPr>
        </p:nvGraphicFramePr>
        <p:xfrm>
          <a:off x="4488160" y="841296"/>
          <a:ext cx="4655840" cy="4293819"/>
        </p:xfrm>
        <a:graphic>
          <a:graphicData uri="http://schemas.openxmlformats.org/presentationml/2006/ole">
            <mc:AlternateContent xmlns:mc="http://schemas.openxmlformats.org/markup-compatibility/2006">
              <mc:Choice xmlns:v="urn:schemas-microsoft-com:vml" Requires="v">
                <p:oleObj spid="_x0000_s1984519" name="Visio" r:id="rId3" imgW="3314670" imgH="3057436" progId="Visio.Drawing.15">
                  <p:embed/>
                </p:oleObj>
              </mc:Choice>
              <mc:Fallback>
                <p:oleObj name="Visio" r:id="rId3" imgW="3314670" imgH="3057436" progId="Visio.Drawing.15">
                  <p:embed/>
                  <p:pic>
                    <p:nvPicPr>
                      <p:cNvPr id="0" name=""/>
                      <p:cNvPicPr/>
                      <p:nvPr/>
                    </p:nvPicPr>
                    <p:blipFill>
                      <a:blip r:embed="rId4"/>
                      <a:stretch>
                        <a:fillRect/>
                      </a:stretch>
                    </p:blipFill>
                    <p:spPr>
                      <a:xfrm>
                        <a:off x="4488160" y="841296"/>
                        <a:ext cx="4655840" cy="4293819"/>
                      </a:xfrm>
                      <a:prstGeom prst="rect">
                        <a:avLst/>
                      </a:prstGeom>
                    </p:spPr>
                  </p:pic>
                </p:oleObj>
              </mc:Fallback>
            </mc:AlternateContent>
          </a:graphicData>
        </a:graphic>
      </p:graphicFrame>
      <p:sp>
        <p:nvSpPr>
          <p:cNvPr id="2" name="标题 1"/>
          <p:cNvSpPr>
            <a:spLocks noGrp="1"/>
          </p:cNvSpPr>
          <p:nvPr>
            <p:ph type="title"/>
          </p:nvPr>
        </p:nvSpPr>
        <p:spPr/>
        <p:txBody>
          <a:bodyPr/>
          <a:lstStyle/>
          <a:p>
            <a:r>
              <a:rPr lang="en-US" altLang="zh-CN" sz="3200" dirty="0" smtClean="0">
                <a:solidFill>
                  <a:srgbClr val="0070C0"/>
                </a:solidFill>
              </a:rPr>
              <a:t>FD</a:t>
            </a:r>
            <a:r>
              <a:rPr lang="zh-CN" altLang="en-US" sz="3200" dirty="0" smtClean="0">
                <a:solidFill>
                  <a:srgbClr val="0070C0"/>
                </a:solidFill>
              </a:rPr>
              <a:t> </a:t>
            </a:r>
            <a:r>
              <a:rPr lang="en-US" altLang="zh-CN" sz="3200" dirty="0" smtClean="0">
                <a:solidFill>
                  <a:srgbClr val="0070C0"/>
                </a:solidFill>
              </a:rPr>
              <a:t>CR:</a:t>
            </a:r>
            <a:r>
              <a:rPr lang="zh-CN" altLang="en-US" sz="3200" dirty="0" smtClean="0">
                <a:solidFill>
                  <a:srgbClr val="0070C0"/>
                </a:solidFill>
              </a:rPr>
              <a:t> </a:t>
            </a:r>
            <a:r>
              <a:rPr lang="en-US" altLang="zh-CN" sz="3200" dirty="0" smtClean="0">
                <a:solidFill>
                  <a:srgbClr val="0070C0"/>
                </a:solidFill>
              </a:rPr>
              <a:t>Listen-and-Talk </a:t>
            </a:r>
            <a:r>
              <a:rPr lang="en-US" altLang="zh-CN" sz="3200" dirty="0">
                <a:solidFill>
                  <a:srgbClr val="0070C0"/>
                </a:solidFill>
              </a:rPr>
              <a:t>Protocol</a:t>
            </a:r>
            <a:endParaRPr lang="zh-CN" altLang="en-US" sz="3200" dirty="0">
              <a:solidFill>
                <a:srgbClr val="0070C0"/>
              </a:solidFill>
            </a:endParaRPr>
          </a:p>
        </p:txBody>
      </p:sp>
      <p:sp>
        <p:nvSpPr>
          <p:cNvPr id="4" name="内容占位符 3"/>
          <p:cNvSpPr>
            <a:spLocks noGrp="1"/>
          </p:cNvSpPr>
          <p:nvPr>
            <p:ph sz="half" idx="1"/>
          </p:nvPr>
        </p:nvSpPr>
        <p:spPr>
          <a:xfrm>
            <a:off x="392113" y="1303959"/>
            <a:ext cx="4971975" cy="3312368"/>
          </a:xfrm>
        </p:spPr>
        <p:txBody>
          <a:bodyPr/>
          <a:lstStyle/>
          <a:p>
            <a:r>
              <a:rPr lang="en-US" altLang="zh-CN" sz="2400" dirty="0" smtClean="0">
                <a:solidFill>
                  <a:srgbClr val="C00000"/>
                </a:solidFill>
              </a:rPr>
              <a:t>L</a:t>
            </a:r>
            <a:r>
              <a:rPr lang="en-US" altLang="zh-CN" sz="2400" dirty="0" smtClean="0">
                <a:solidFill>
                  <a:srgbClr val="C00000"/>
                </a:solidFill>
              </a:rPr>
              <a:t>isten-and-talk</a:t>
            </a:r>
            <a:r>
              <a:rPr lang="en-US" altLang="zh-CN" sz="2400" dirty="0" smtClean="0"/>
              <a:t> </a:t>
            </a:r>
            <a:r>
              <a:rPr lang="en-US" altLang="zh-CN" sz="2400" dirty="0"/>
              <a:t>(LAT) </a:t>
            </a:r>
            <a:r>
              <a:rPr lang="en-US" altLang="zh-CN" sz="2400" dirty="0" smtClean="0"/>
              <a:t>protocol</a:t>
            </a:r>
          </a:p>
          <a:p>
            <a:pPr lvl="1"/>
            <a:r>
              <a:rPr lang="en-US" altLang="zh-CN" sz="2000" dirty="0" smtClean="0">
                <a:solidFill>
                  <a:srgbClr val="C00000"/>
                </a:solidFill>
              </a:rPr>
              <a:t>FD</a:t>
            </a:r>
            <a:r>
              <a:rPr lang="zh-CN" altLang="en-US" sz="2000" dirty="0" smtClean="0">
                <a:solidFill>
                  <a:srgbClr val="C00000"/>
                </a:solidFill>
              </a:rPr>
              <a:t> </a:t>
            </a:r>
            <a:r>
              <a:rPr lang="en-US" altLang="zh-CN" sz="2000" dirty="0" smtClean="0">
                <a:solidFill>
                  <a:srgbClr val="C00000"/>
                </a:solidFill>
              </a:rPr>
              <a:t>CR</a:t>
            </a:r>
            <a:r>
              <a:rPr lang="zh-CN" altLang="en-US" sz="2000" dirty="0" smtClean="0">
                <a:solidFill>
                  <a:srgbClr val="C00000"/>
                </a:solidFill>
              </a:rPr>
              <a:t> </a:t>
            </a:r>
            <a:r>
              <a:rPr lang="en-US" altLang="zh-CN" sz="2000" dirty="0" smtClean="0">
                <a:solidFill>
                  <a:srgbClr val="C00000"/>
                </a:solidFill>
              </a:rPr>
              <a:t>transmitters</a:t>
            </a:r>
            <a:r>
              <a:rPr lang="zh-CN" altLang="en-US" sz="2000" dirty="0" smtClean="0">
                <a:solidFill>
                  <a:srgbClr val="C00000"/>
                </a:solidFill>
              </a:rPr>
              <a:t> </a:t>
            </a:r>
            <a:r>
              <a:rPr lang="en-US" altLang="zh-CN" sz="2000" dirty="0" smtClean="0">
                <a:solidFill>
                  <a:srgbClr val="C00000"/>
                </a:solidFill>
              </a:rPr>
              <a:t>simultaneously</a:t>
            </a:r>
            <a:r>
              <a:rPr lang="en-US" altLang="zh-CN" sz="2000" dirty="0" smtClean="0"/>
              <a:t> </a:t>
            </a:r>
            <a:r>
              <a:rPr lang="en-US" altLang="zh-CN" sz="2000" dirty="0">
                <a:solidFill>
                  <a:srgbClr val="C00000"/>
                </a:solidFill>
              </a:rPr>
              <a:t>sense</a:t>
            </a:r>
            <a:r>
              <a:rPr lang="en-US" altLang="zh-CN" sz="2000" dirty="0"/>
              <a:t> and </a:t>
            </a:r>
            <a:r>
              <a:rPr lang="en-US" altLang="zh-CN" sz="2000" dirty="0" smtClean="0">
                <a:solidFill>
                  <a:srgbClr val="C00000"/>
                </a:solidFill>
              </a:rPr>
              <a:t>transmit</a:t>
            </a:r>
            <a:r>
              <a:rPr lang="en-US" altLang="zh-CN" sz="2000" dirty="0" smtClean="0"/>
              <a:t> on </a:t>
            </a:r>
            <a:r>
              <a:rPr lang="en-US" altLang="zh-CN" sz="2000" dirty="0"/>
              <a:t>the vacant spectrum</a:t>
            </a:r>
            <a:r>
              <a:rPr lang="en-US" altLang="zh-CN" sz="2000" dirty="0" smtClean="0"/>
              <a:t>.</a:t>
            </a:r>
          </a:p>
          <a:p>
            <a:pPr lvl="1"/>
            <a:r>
              <a:rPr lang="en-US" altLang="zh-CN" sz="2000" dirty="0"/>
              <a:t>Ant</a:t>
            </a:r>
            <a:r>
              <a:rPr lang="en-US" altLang="zh-CN" sz="2000" baseline="-25000" dirty="0"/>
              <a:t>1</a:t>
            </a:r>
            <a:r>
              <a:rPr lang="en-US" altLang="zh-CN" sz="2000" dirty="0"/>
              <a:t> of SU</a:t>
            </a:r>
            <a:r>
              <a:rPr lang="en-US" altLang="zh-CN" sz="2000" baseline="-25000" dirty="0"/>
              <a:t>1</a:t>
            </a:r>
            <a:r>
              <a:rPr lang="en-US" altLang="zh-CN" sz="2000" dirty="0"/>
              <a:t> </a:t>
            </a:r>
            <a:r>
              <a:rPr lang="en-US" altLang="zh-CN" sz="2000" dirty="0">
                <a:solidFill>
                  <a:srgbClr val="C00000"/>
                </a:solidFill>
              </a:rPr>
              <a:t>senses the spectrum</a:t>
            </a:r>
            <a:r>
              <a:rPr lang="en-US" altLang="zh-CN" sz="2000" dirty="0"/>
              <a:t>, while Ant</a:t>
            </a:r>
            <a:r>
              <a:rPr lang="en-US" altLang="zh-CN" sz="2000" baseline="-25000" dirty="0"/>
              <a:t>2</a:t>
            </a:r>
            <a:r>
              <a:rPr lang="en-US" altLang="zh-CN" sz="2000" dirty="0"/>
              <a:t> </a:t>
            </a:r>
            <a:r>
              <a:rPr lang="en-US" altLang="zh-CN" sz="2000" dirty="0">
                <a:solidFill>
                  <a:srgbClr val="C00000"/>
                </a:solidFill>
              </a:rPr>
              <a:t>transmits</a:t>
            </a:r>
            <a:r>
              <a:rPr lang="en-US" altLang="zh-CN" sz="2000" dirty="0"/>
              <a:t> if a spectrum hole is detected</a:t>
            </a:r>
            <a:r>
              <a:rPr lang="en-US" altLang="zh-CN" sz="2000" dirty="0">
                <a:solidFill>
                  <a:srgbClr val="C00000"/>
                </a:solidFill>
              </a:rPr>
              <a:t> simultaneously</a:t>
            </a:r>
            <a:r>
              <a:rPr lang="en-US" altLang="zh-CN" sz="2000" dirty="0"/>
              <a:t>.</a:t>
            </a:r>
          </a:p>
          <a:p>
            <a:pPr lvl="1"/>
            <a:r>
              <a:rPr lang="en-US" altLang="zh-CN" sz="2000" dirty="0"/>
              <a:t>Sensing result of one slot determines SU’s activity in the next slot.</a:t>
            </a:r>
          </a:p>
          <a:p>
            <a:endParaRPr lang="en-US" altLang="zh-CN" sz="2200" dirty="0"/>
          </a:p>
        </p:txBody>
      </p:sp>
      <p:sp>
        <p:nvSpPr>
          <p:cNvPr id="7" name="TextBox 8"/>
          <p:cNvSpPr txBox="1"/>
          <p:nvPr/>
        </p:nvSpPr>
        <p:spPr>
          <a:xfrm>
            <a:off x="125412" y="5169395"/>
            <a:ext cx="8893175" cy="16312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spcBef>
                <a:spcPts val="600"/>
              </a:spcBef>
            </a:pPr>
            <a:r>
              <a:rPr lang="en-US" altLang="zh-CN" sz="1500" b="1" dirty="0"/>
              <a:t>Y. Liao,</a:t>
            </a:r>
            <a:r>
              <a:rPr lang="en-US" altLang="zh-CN" sz="1500" dirty="0"/>
              <a:t> L. Song, Z. Han, and Y. Li, “Full-Duplex Cognitive Radio: A New Design Paradigm for Enhancing Spectrum Usage,” </a:t>
            </a:r>
            <a:r>
              <a:rPr lang="en-US" altLang="zh-CN" sz="1500" i="1" dirty="0"/>
              <a:t>IEEE Communications Magazine</a:t>
            </a:r>
            <a:r>
              <a:rPr lang="en-US" altLang="zh-CN" sz="1500" dirty="0"/>
              <a:t>, </a:t>
            </a:r>
            <a:r>
              <a:rPr lang="en-US" altLang="zh-CN" sz="1500" dirty="0" smtClean="0"/>
              <a:t>vol. 53, no. 5, pp. 138-145, May </a:t>
            </a:r>
            <a:r>
              <a:rPr lang="en-US" altLang="zh-CN" sz="1500" dirty="0"/>
              <a:t>2015</a:t>
            </a:r>
            <a:r>
              <a:rPr lang="en-US" altLang="zh-CN" sz="1500" dirty="0" smtClean="0"/>
              <a:t>.</a:t>
            </a:r>
            <a:endParaRPr lang="en-US" altLang="zh-CN" sz="1500" b="1" dirty="0">
              <a:solidFill>
                <a:srgbClr val="C00000"/>
              </a:solidFill>
            </a:endParaRPr>
          </a:p>
          <a:p>
            <a:pPr>
              <a:spcBef>
                <a:spcPts val="600"/>
              </a:spcBef>
            </a:pPr>
            <a:r>
              <a:rPr lang="en-US" altLang="zh-CN" sz="1500" b="1" dirty="0"/>
              <a:t>Y. Liao,</a:t>
            </a:r>
            <a:r>
              <a:rPr lang="en-US" altLang="zh-CN" sz="1500" dirty="0"/>
              <a:t> T. Wang, L. Song, and Z. Han, “Full-duplex Cognitive Radio Networks: Protocol Design and Performance Analysis,” </a:t>
            </a:r>
            <a:r>
              <a:rPr lang="en-US" altLang="zh-CN" sz="1500" i="1" dirty="0"/>
              <a:t>IEEE Transactions on </a:t>
            </a:r>
            <a:r>
              <a:rPr lang="en-US" altLang="zh-CN" sz="1500" i="1" dirty="0" smtClean="0"/>
              <a:t>Vehicular Technology </a:t>
            </a:r>
            <a:r>
              <a:rPr lang="en-US" altLang="zh-CN" sz="1500" i="1" dirty="0"/>
              <a:t>(</a:t>
            </a:r>
            <a:r>
              <a:rPr lang="en-US" altLang="zh-CN" sz="1500" i="1" dirty="0" smtClean="0"/>
              <a:t>TVT)</a:t>
            </a:r>
            <a:r>
              <a:rPr lang="en-US" altLang="zh-CN" sz="1500" dirty="0" smtClean="0"/>
              <a:t>.</a:t>
            </a:r>
            <a:endParaRPr lang="en-US" altLang="zh-CN" sz="1500" b="1" dirty="0">
              <a:solidFill>
                <a:srgbClr val="C00000"/>
              </a:solidFill>
            </a:endParaRPr>
          </a:p>
          <a:p>
            <a:pPr>
              <a:spcBef>
                <a:spcPts val="600"/>
              </a:spcBef>
            </a:pPr>
            <a:r>
              <a:rPr lang="en-US" altLang="zh-CN" sz="1500" b="1" dirty="0"/>
              <a:t>Y. Liao, </a:t>
            </a:r>
            <a:r>
              <a:rPr lang="en-US" altLang="zh-CN" sz="1500" dirty="0"/>
              <a:t>T. Wang, L. Song, and Z. Han, “Listen-and-Talk: Full-duplex Cognitive Radio Networks,” in </a:t>
            </a:r>
            <a:r>
              <a:rPr lang="en-US" altLang="zh-CN" sz="1500" i="1" dirty="0"/>
              <a:t>Proc. IEEE Globecom’14</a:t>
            </a:r>
            <a:r>
              <a:rPr lang="en-US" altLang="zh-CN" sz="1500" dirty="0"/>
              <a:t>, Austin, TX, Dec. 2014. </a:t>
            </a:r>
            <a:r>
              <a:rPr lang="en-US" altLang="zh-CN" sz="1500" b="1" dirty="0">
                <a:solidFill>
                  <a:srgbClr val="C00000"/>
                </a:solidFill>
              </a:rPr>
              <a:t>best paper </a:t>
            </a:r>
            <a:r>
              <a:rPr lang="en-US" altLang="zh-CN" sz="1500" b="1" dirty="0" smtClean="0">
                <a:solidFill>
                  <a:srgbClr val="C00000"/>
                </a:solidFill>
              </a:rPr>
              <a:t>award</a:t>
            </a:r>
            <a:endParaRPr lang="en-US" altLang="zh-CN" sz="1500" b="1" dirty="0">
              <a:solidFill>
                <a:srgbClr val="C00000"/>
              </a:solidFill>
            </a:endParaRPr>
          </a:p>
        </p:txBody>
      </p:sp>
    </p:spTree>
    <p:extLst>
      <p:ext uri="{BB962C8B-B14F-4D97-AF65-F5344CB8AC3E}">
        <p14:creationId xmlns:p14="http://schemas.microsoft.com/office/powerpoint/2010/main" val="4712800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solidFill>
                  <a:srgbClr val="0070C0"/>
                </a:solidFill>
              </a:rPr>
              <a:t>FD</a:t>
            </a:r>
            <a:r>
              <a:rPr lang="zh-CN" altLang="en-US" sz="3200" dirty="0">
                <a:solidFill>
                  <a:srgbClr val="0070C0"/>
                </a:solidFill>
              </a:rPr>
              <a:t> </a:t>
            </a:r>
            <a:r>
              <a:rPr lang="en-US" altLang="zh-CN" sz="3200" dirty="0">
                <a:solidFill>
                  <a:srgbClr val="0070C0"/>
                </a:solidFill>
              </a:rPr>
              <a:t>Cognitive</a:t>
            </a:r>
            <a:r>
              <a:rPr lang="zh-CN" altLang="en-US" sz="3200" dirty="0">
                <a:solidFill>
                  <a:srgbClr val="0070C0"/>
                </a:solidFill>
              </a:rPr>
              <a:t> </a:t>
            </a:r>
            <a:r>
              <a:rPr lang="en-US" altLang="zh-CN" sz="3200" dirty="0">
                <a:solidFill>
                  <a:srgbClr val="0070C0"/>
                </a:solidFill>
              </a:rPr>
              <a:t>Cellular</a:t>
            </a:r>
            <a:r>
              <a:rPr lang="zh-CN" altLang="en-US" sz="3200" dirty="0">
                <a:solidFill>
                  <a:srgbClr val="0070C0"/>
                </a:solidFill>
              </a:rPr>
              <a:t> </a:t>
            </a:r>
            <a:r>
              <a:rPr lang="en-US" altLang="zh-CN" sz="3200" dirty="0">
                <a:solidFill>
                  <a:srgbClr val="0070C0"/>
                </a:solidFill>
              </a:rPr>
              <a:t>Network:</a:t>
            </a:r>
            <a:r>
              <a:rPr lang="zh-CN" altLang="en-US" sz="3200" dirty="0">
                <a:solidFill>
                  <a:srgbClr val="0070C0"/>
                </a:solidFill>
              </a:rPr>
              <a:t> </a:t>
            </a:r>
            <a:r>
              <a:rPr lang="en-US" altLang="zh-CN" sz="3200" dirty="0">
                <a:solidFill>
                  <a:srgbClr val="0070C0"/>
                </a:solidFill>
              </a:rPr>
              <a:t>System</a:t>
            </a:r>
            <a:r>
              <a:rPr lang="zh-CN" altLang="en-US" sz="3200" dirty="0">
                <a:solidFill>
                  <a:srgbClr val="0070C0"/>
                </a:solidFill>
              </a:rPr>
              <a:t> </a:t>
            </a:r>
            <a:r>
              <a:rPr lang="en-US" altLang="zh-CN" sz="3200" dirty="0">
                <a:solidFill>
                  <a:srgbClr val="0070C0"/>
                </a:solidFill>
              </a:rPr>
              <a:t>Model</a:t>
            </a:r>
            <a:endParaRPr lang="zh-CN" altLang="en-US" sz="3200" dirty="0">
              <a:solidFill>
                <a:srgbClr val="0070C0"/>
              </a:solidFill>
            </a:endParaRPr>
          </a:p>
        </p:txBody>
      </p:sp>
      <mc:AlternateContent xmlns:mc="http://schemas.openxmlformats.org/markup-compatibility/2006">
        <mc:Choice xmlns:a14="http://schemas.microsoft.com/office/drawing/2010/main" Requires="a14">
          <p:sp>
            <p:nvSpPr>
              <p:cNvPr id="3" name="内容占位符 2"/>
              <p:cNvSpPr>
                <a:spLocks noGrp="1"/>
              </p:cNvSpPr>
              <p:nvPr>
                <p:ph sz="half" idx="1"/>
              </p:nvPr>
            </p:nvSpPr>
            <p:spPr>
              <a:xfrm>
                <a:off x="392113" y="1124744"/>
                <a:ext cx="3743058" cy="4381500"/>
              </a:xfrm>
            </p:spPr>
            <p:txBody>
              <a:bodyPr/>
              <a:lstStyle/>
              <a:p>
                <a:pPr marL="342900" indent="-342900">
                  <a:spcAft>
                    <a:spcPts val="600"/>
                  </a:spcAft>
                  <a:buFont typeface="Arial" panose="020B0604020202020204" pitchFamily="34" charset="0"/>
                  <a:buChar char="•"/>
                </a:pPr>
                <a:r>
                  <a:rPr lang="en-US" altLang="zh-CN" sz="2400" dirty="0"/>
                  <a:t>One primary user with </a:t>
                </a:r>
                <a:r>
                  <a:rPr lang="en-US" altLang="zh-CN" sz="2400" i="1" dirty="0">
                    <a:solidFill>
                      <a:srgbClr val="C00000"/>
                    </a:solidFill>
                  </a:rPr>
                  <a:t>K</a:t>
                </a:r>
                <a:r>
                  <a:rPr lang="en-US" altLang="zh-CN" sz="2400" dirty="0"/>
                  <a:t> orthogonal channels, each of which is occupied with probabilities </a:t>
                </a:r>
                <a14:m>
                  <m:oMath xmlns:m="http://schemas.openxmlformats.org/officeDocument/2006/math">
                    <m:sSub>
                      <m:sSubPr>
                        <m:ctrlPr>
                          <a:rPr lang="en-US" altLang="zh-CN" sz="2400" i="1" smtClean="0">
                            <a:solidFill>
                              <a:srgbClr val="C00000"/>
                            </a:solidFill>
                            <a:latin typeface="Cambria Math" charset="0"/>
                          </a:rPr>
                        </m:ctrlPr>
                      </m:sSubPr>
                      <m:e>
                        <m:r>
                          <a:rPr lang="en-US" altLang="zh-CN" sz="2400" i="1">
                            <a:solidFill>
                              <a:srgbClr val="C00000"/>
                            </a:solidFill>
                            <a:latin typeface="Cambria Math" panose="02040503050406030204" pitchFamily="18" charset="0"/>
                          </a:rPr>
                          <m:t>𝑃</m:t>
                        </m:r>
                      </m:e>
                      <m:sub>
                        <m:r>
                          <a:rPr lang="en-US" altLang="zh-CN" sz="2400" i="1">
                            <a:solidFill>
                              <a:srgbClr val="C00000"/>
                            </a:solidFill>
                            <a:latin typeface="Cambria Math" panose="02040503050406030204" pitchFamily="18" charset="0"/>
                          </a:rPr>
                          <m:t>𝑜𝑛</m:t>
                        </m:r>
                      </m:sub>
                    </m:sSub>
                  </m:oMath>
                </a14:m>
                <a:r>
                  <a:rPr lang="en-US" altLang="zh-CN" sz="2400" dirty="0"/>
                  <a:t>.</a:t>
                </a:r>
              </a:p>
              <a:p>
                <a:pPr marL="342900" indent="-342900">
                  <a:spcAft>
                    <a:spcPts val="600"/>
                  </a:spcAft>
                  <a:buFont typeface="Arial" panose="020B0604020202020204" pitchFamily="34" charset="0"/>
                  <a:buChar char="•"/>
                </a:pPr>
                <a:r>
                  <a:rPr lang="en-US" altLang="zh-CN" sz="2400" dirty="0"/>
                  <a:t>One SBS with total power constraint of </a:t>
                </a:r>
                <a:r>
                  <a:rPr lang="en-US" altLang="zh-CN" sz="2400" i="1" dirty="0">
                    <a:solidFill>
                      <a:srgbClr val="C00000"/>
                    </a:solidFill>
                  </a:rPr>
                  <a:t>P</a:t>
                </a:r>
                <a:r>
                  <a:rPr lang="en-US" altLang="zh-CN" sz="2400" dirty="0">
                    <a:solidFill>
                      <a:srgbClr val="C00000"/>
                    </a:solidFill>
                  </a:rPr>
                  <a:t>, </a:t>
                </a:r>
                <a:r>
                  <a:rPr lang="en-US" altLang="zh-CN" sz="2400" i="1" dirty="0">
                    <a:solidFill>
                      <a:srgbClr val="C00000"/>
                    </a:solidFill>
                  </a:rPr>
                  <a:t>N</a:t>
                </a:r>
                <a:r>
                  <a:rPr lang="en-US" altLang="zh-CN" sz="2400" dirty="0">
                    <a:solidFill>
                      <a:srgbClr val="C00000"/>
                    </a:solidFill>
                  </a:rPr>
                  <a:t> </a:t>
                </a:r>
                <a:r>
                  <a:rPr lang="en-US" altLang="zh-CN" sz="2400" dirty="0"/>
                  <a:t>secondary users, and we assume each SU can occupy at most one channel</a:t>
                </a:r>
                <a:r>
                  <a:rPr lang="en-US" altLang="zh-CN" sz="2400" dirty="0" smtClean="0"/>
                  <a:t>.</a:t>
                </a:r>
                <a:endParaRPr lang="en-US" altLang="zh-CN" sz="2400" dirty="0"/>
              </a:p>
            </p:txBody>
          </p:sp>
        </mc:Choice>
        <mc:Fallback>
          <p:sp>
            <p:nvSpPr>
              <p:cNvPr id="3" name="内容占位符 2"/>
              <p:cNvSpPr>
                <a:spLocks noGrp="1" noRot="1" noChangeAspect="1" noMove="1" noResize="1" noEditPoints="1" noAdjustHandles="1" noChangeArrowheads="1" noChangeShapeType="1" noTextEdit="1"/>
              </p:cNvSpPr>
              <p:nvPr>
                <p:ph sz="half" idx="1"/>
              </p:nvPr>
            </p:nvSpPr>
            <p:spPr>
              <a:xfrm>
                <a:off x="392113" y="1124744"/>
                <a:ext cx="3743058" cy="4381500"/>
              </a:xfrm>
              <a:blipFill rotWithShape="0">
                <a:blip r:embed="rId2"/>
                <a:stretch>
                  <a:fillRect l="-4560" t="-2368" r="-7003" b="-3621"/>
                </a:stretch>
              </a:blipFill>
            </p:spPr>
            <p:txBody>
              <a:bodyPr/>
              <a:lstStyle/>
              <a:p>
                <a:r>
                  <a:rPr lang="zh-CN" altLang="en-US">
                    <a:noFill/>
                  </a:rPr>
                  <a:t> </a:t>
                </a:r>
              </a:p>
            </p:txBody>
          </p:sp>
        </mc:Fallback>
      </mc:AlternateContent>
      <p:pic>
        <p:nvPicPr>
          <p:cNvPr id="5" name="内容占位符 3" descr="屏幕剪辑"/>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356434" y="1665996"/>
            <a:ext cx="4395454" cy="3087588"/>
          </a:xfrm>
          <a:prstGeom prst="rect">
            <a:avLst/>
          </a:prstGeom>
          <a:solidFill>
            <a:srgbClr val="FFFFFF">
              <a:shade val="85000"/>
            </a:srgbClr>
          </a:solidFill>
          <a:ln w="88900" cap="sq">
            <a:solidFill>
              <a:srgbClr val="FFFFFF"/>
            </a:solidFill>
            <a:miter lim="800000"/>
          </a:ln>
          <a:effectLst/>
        </p:spPr>
      </p:pic>
      <p:sp>
        <p:nvSpPr>
          <p:cNvPr id="7" name="TextBox 8"/>
          <p:cNvSpPr txBox="1"/>
          <p:nvPr/>
        </p:nvSpPr>
        <p:spPr>
          <a:xfrm>
            <a:off x="125412" y="5633787"/>
            <a:ext cx="8893175"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spcBef>
                <a:spcPts val="600"/>
              </a:spcBef>
            </a:pPr>
            <a:r>
              <a:rPr lang="en-US" altLang="zh-CN" sz="1400" smtClean="0"/>
              <a:t>T</a:t>
            </a:r>
            <a:r>
              <a:rPr lang="en-US" altLang="zh-CN" sz="1400" dirty="0"/>
              <a:t>. Wang,</a:t>
            </a:r>
            <a:r>
              <a:rPr lang="en-US" altLang="zh-CN" sz="1400" b="1" dirty="0"/>
              <a:t> Y. Liao</a:t>
            </a:r>
            <a:r>
              <a:rPr lang="en-US" altLang="zh-CN" sz="1400" dirty="0"/>
              <a:t>, B. Zhang, and L. Song, “Joint Spectrum Access and Power Allocation in Full-Duplex Cognitive Cellular Networks,” in</a:t>
            </a:r>
            <a:r>
              <a:rPr lang="en-US" altLang="zh-CN" sz="1400" i="1" dirty="0"/>
              <a:t> IEEE International Communications Conference 2015 (ICC’15)</a:t>
            </a:r>
            <a:r>
              <a:rPr lang="en-US" altLang="zh-CN" sz="1400" dirty="0"/>
              <a:t>, London, UK, Jun. 2015</a:t>
            </a:r>
            <a:r>
              <a:rPr lang="en-US" altLang="zh-CN" sz="1400" dirty="0" smtClean="0"/>
              <a:t>.</a:t>
            </a:r>
            <a:endParaRPr lang="zh-CN" altLang="zh-CN" sz="1400" dirty="0"/>
          </a:p>
        </p:txBody>
      </p:sp>
    </p:spTree>
    <p:extLst>
      <p:ext uri="{BB962C8B-B14F-4D97-AF65-F5344CB8AC3E}">
        <p14:creationId xmlns:p14="http://schemas.microsoft.com/office/powerpoint/2010/main" val="93643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solidFill>
                  <a:srgbClr val="0070C0"/>
                </a:solidFill>
              </a:rPr>
              <a:t>Problem</a:t>
            </a:r>
            <a:r>
              <a:rPr lang="zh-CN" altLang="en-US" sz="3200" dirty="0" smtClean="0">
                <a:solidFill>
                  <a:srgbClr val="0070C0"/>
                </a:solidFill>
              </a:rPr>
              <a:t> </a:t>
            </a:r>
            <a:r>
              <a:rPr lang="en-US" altLang="zh-CN" sz="3200" dirty="0" smtClean="0">
                <a:solidFill>
                  <a:srgbClr val="0070C0"/>
                </a:solidFill>
              </a:rPr>
              <a:t>Formulation</a:t>
            </a:r>
            <a:r>
              <a:rPr lang="zh-CN" altLang="en-US" sz="3200" dirty="0" smtClean="0">
                <a:solidFill>
                  <a:srgbClr val="0070C0"/>
                </a:solidFill>
              </a:rPr>
              <a:t> </a:t>
            </a:r>
            <a:r>
              <a:rPr lang="en-US" altLang="zh-CN" sz="3200" dirty="0" smtClean="0">
                <a:solidFill>
                  <a:srgbClr val="0070C0"/>
                </a:solidFill>
              </a:rPr>
              <a:t>(1)</a:t>
            </a:r>
            <a:endParaRPr kumimoji="1" lang="zh-CN" altLang="en-US" sz="3200" dirty="0"/>
          </a:p>
        </p:txBody>
      </p:sp>
      <p:sp>
        <p:nvSpPr>
          <p:cNvPr id="3" name="内容占位符 2"/>
          <p:cNvSpPr>
            <a:spLocks noGrp="1"/>
          </p:cNvSpPr>
          <p:nvPr>
            <p:ph sz="half" idx="1"/>
          </p:nvPr>
        </p:nvSpPr>
        <p:spPr>
          <a:xfrm>
            <a:off x="366086" y="980728"/>
            <a:ext cx="8385802" cy="426658"/>
          </a:xfrm>
        </p:spPr>
        <p:txBody>
          <a:bodyPr/>
          <a:lstStyle/>
          <a:p>
            <a:r>
              <a:rPr lang="en-US" altLang="zh-CN" sz="2400" dirty="0"/>
              <a:t>Joint Spectrum Access and Power </a:t>
            </a:r>
            <a:r>
              <a:rPr lang="en-US" altLang="zh-CN" sz="2400" dirty="0" smtClean="0"/>
              <a:t>Allocation</a:t>
            </a:r>
            <a:endParaRPr lang="en-US" altLang="zh-CN" sz="2400" dirty="0"/>
          </a:p>
        </p:txBody>
      </p:sp>
      <mc:AlternateContent xmlns:mc="http://schemas.openxmlformats.org/markup-compatibility/2006">
        <mc:Choice xmlns:a14="http://schemas.microsoft.com/office/drawing/2010/main" Requires="a14">
          <p:sp>
            <p:nvSpPr>
              <p:cNvPr id="19" name="文本框 18"/>
              <p:cNvSpPr txBox="1"/>
              <p:nvPr/>
            </p:nvSpPr>
            <p:spPr>
              <a:xfrm>
                <a:off x="392113" y="1541844"/>
                <a:ext cx="4628983" cy="1323439"/>
              </a:xfrm>
              <a:prstGeom prst="rect">
                <a:avLst/>
              </a:prstGeom>
              <a:noFill/>
              <a:ln>
                <a:noFill/>
              </a:ln>
            </p:spPr>
            <p:txBody>
              <a:bodyPr wrap="square" rtlCol="0">
                <a:spAutoFit/>
              </a:bodyPr>
              <a:lstStyle/>
              <a:p>
                <a:pPr marL="342900" indent="-342900">
                  <a:spcAft>
                    <a:spcPts val="600"/>
                  </a:spcAft>
                  <a:buFont typeface="Arial" panose="020B0604020202020204" pitchFamily="34" charset="0"/>
                  <a:buChar char="•"/>
                </a:pPr>
                <a:r>
                  <a:rPr lang="en-US" altLang="zh-CN" sz="2000" dirty="0" smtClean="0"/>
                  <a:t>The SBS senses the k-</a:t>
                </a:r>
                <a:r>
                  <a:rPr lang="en-US" altLang="zh-CN" sz="2000" dirty="0" err="1" smtClean="0"/>
                  <a:t>th</a:t>
                </a:r>
                <a:r>
                  <a:rPr lang="en-US" altLang="zh-CN" sz="2000" dirty="0" smtClean="0"/>
                  <a:t> channel and decides its state </a:t>
                </a:r>
                <a14:m>
                  <m:oMath xmlns:m="http://schemas.openxmlformats.org/officeDocument/2006/math">
                    <m:r>
                      <a:rPr lang="en-US" altLang="zh-CN" sz="2000" b="0" i="0" smtClean="0">
                        <a:latin typeface="Cambria Math" panose="02040503050406030204" pitchFamily="18" charset="0"/>
                      </a:rPr>
                      <m:t>{</m:t>
                    </m:r>
                    <m:sSub>
                      <m:sSubPr>
                        <m:ctrlPr>
                          <a:rPr lang="en-US" altLang="zh-CN" sz="2000" b="0" i="1" smtClean="0">
                            <a:latin typeface="Cambria Math" charset="0"/>
                          </a:rPr>
                        </m:ctrlPr>
                      </m:sSubPr>
                      <m:e>
                        <m:r>
                          <a:rPr lang="en-US" altLang="zh-CN" sz="2000" b="0" i="1" smtClean="0">
                            <a:latin typeface="Cambria Math" panose="02040503050406030204" pitchFamily="18" charset="0"/>
                          </a:rPr>
                          <m:t>𝛽</m:t>
                        </m:r>
                      </m:e>
                      <m:sub>
                        <m:r>
                          <a:rPr lang="en-US" altLang="zh-CN" sz="2000" b="0" i="1" smtClean="0">
                            <a:latin typeface="Cambria Math" panose="02040503050406030204" pitchFamily="18" charset="0"/>
                          </a:rPr>
                          <m:t>𝑘</m:t>
                        </m:r>
                      </m:sub>
                    </m:sSub>
                    <m:r>
                      <a:rPr lang="en-US" altLang="zh-CN" sz="2000" b="0" i="1" smtClean="0">
                        <a:latin typeface="Cambria Math" panose="02040503050406030204" pitchFamily="18" charset="0"/>
                      </a:rPr>
                      <m:t>}</m:t>
                    </m:r>
                  </m:oMath>
                </a14:m>
                <a:r>
                  <a:rPr lang="en-US" altLang="zh-CN" sz="2000" dirty="0" smtClean="0"/>
                  <a:t>, where </a:t>
                </a:r>
                <a14:m>
                  <m:oMath xmlns:m="http://schemas.openxmlformats.org/officeDocument/2006/math">
                    <m:sSub>
                      <m:sSubPr>
                        <m:ctrlPr>
                          <a:rPr lang="en-US" altLang="zh-CN" sz="2000" i="1">
                            <a:latin typeface="Cambria Math" charset="0"/>
                          </a:rPr>
                        </m:ctrlPr>
                      </m:sSubPr>
                      <m:e>
                        <m:r>
                          <a:rPr lang="en-US" altLang="zh-CN" sz="2000" i="1">
                            <a:latin typeface="Cambria Math" panose="02040503050406030204" pitchFamily="18" charset="0"/>
                          </a:rPr>
                          <m:t>𝛽</m:t>
                        </m:r>
                      </m:e>
                      <m:sub>
                        <m:r>
                          <a:rPr lang="en-US" altLang="zh-CN" sz="2000" i="1">
                            <a:latin typeface="Cambria Math" panose="02040503050406030204" pitchFamily="18" charset="0"/>
                          </a:rPr>
                          <m:t>𝑘</m:t>
                        </m:r>
                      </m:sub>
                    </m:sSub>
                    <m:r>
                      <a:rPr lang="en-US" altLang="zh-CN" sz="2000" i="1">
                        <a:latin typeface="Cambria Math" panose="02040503050406030204" pitchFamily="18" charset="0"/>
                      </a:rPr>
                      <m:t>=</m:t>
                    </m:r>
                    <m:r>
                      <a:rPr lang="en-US" altLang="zh-CN" sz="2000" b="0" i="1" smtClean="0">
                        <a:latin typeface="Cambria Math" panose="02040503050406030204" pitchFamily="18" charset="0"/>
                      </a:rPr>
                      <m:t>0</m:t>
                    </m:r>
                  </m:oMath>
                </a14:m>
                <a:r>
                  <a:rPr lang="en-US" altLang="zh-CN" sz="2000" dirty="0" smtClean="0"/>
                  <a:t> represents the channel is occupied and </a:t>
                </a:r>
                <a14:m>
                  <m:oMath xmlns:m="http://schemas.openxmlformats.org/officeDocument/2006/math">
                    <m:sSub>
                      <m:sSubPr>
                        <m:ctrlPr>
                          <a:rPr lang="en-US" altLang="zh-CN" sz="2000" i="1">
                            <a:latin typeface="Cambria Math" charset="0"/>
                          </a:rPr>
                        </m:ctrlPr>
                      </m:sSubPr>
                      <m:e>
                        <m:r>
                          <a:rPr lang="en-US" altLang="zh-CN" sz="2000" i="1">
                            <a:latin typeface="Cambria Math" panose="02040503050406030204" pitchFamily="18" charset="0"/>
                          </a:rPr>
                          <m:t>𝛽</m:t>
                        </m:r>
                      </m:e>
                      <m:sub>
                        <m:r>
                          <a:rPr lang="en-US" altLang="zh-CN" sz="2000" i="1">
                            <a:latin typeface="Cambria Math" panose="02040503050406030204" pitchFamily="18" charset="0"/>
                          </a:rPr>
                          <m:t>𝑘</m:t>
                        </m:r>
                      </m:sub>
                    </m:sSub>
                    <m:r>
                      <a:rPr lang="en-US" altLang="zh-CN" sz="2000" i="1">
                        <a:latin typeface="Cambria Math" panose="02040503050406030204" pitchFamily="18" charset="0"/>
                      </a:rPr>
                      <m:t>=</m:t>
                    </m:r>
                    <m:r>
                      <a:rPr lang="en-US" altLang="zh-CN" sz="2000" b="0" i="1" smtClean="0">
                        <a:latin typeface="Cambria Math" panose="02040503050406030204" pitchFamily="18" charset="0"/>
                      </a:rPr>
                      <m:t>1</m:t>
                    </m:r>
                  </m:oMath>
                </a14:m>
                <a:r>
                  <a:rPr lang="en-US" altLang="zh-CN" sz="2000" dirty="0" smtClean="0"/>
                  <a:t> represents the channel is ideal.</a:t>
                </a:r>
                <a:endParaRPr lang="en-US" altLang="zh-CN" sz="2000" dirty="0"/>
              </a:p>
            </p:txBody>
          </p:sp>
        </mc:Choice>
        <mc:Fallback>
          <p:sp>
            <p:nvSpPr>
              <p:cNvPr id="19" name="文本框 18"/>
              <p:cNvSpPr txBox="1">
                <a:spLocks noRot="1" noChangeAspect="1" noMove="1" noResize="1" noEditPoints="1" noAdjustHandles="1" noChangeArrowheads="1" noChangeShapeType="1" noTextEdit="1"/>
              </p:cNvSpPr>
              <p:nvPr/>
            </p:nvSpPr>
            <p:spPr>
              <a:xfrm>
                <a:off x="392113" y="1541844"/>
                <a:ext cx="4628983" cy="1323439"/>
              </a:xfrm>
              <a:prstGeom prst="rect">
                <a:avLst/>
              </a:prstGeom>
              <a:blipFill rotWithShape="0">
                <a:blip r:embed="rId2"/>
                <a:stretch>
                  <a:fillRect l="-1184" t="-2304" r="-789" b="-30876"/>
                </a:stretch>
              </a:blipFill>
              <a:ln>
                <a:noFill/>
              </a:ln>
            </p:spPr>
            <p:txBody>
              <a:bodyPr/>
              <a:lstStyle/>
              <a:p>
                <a:r>
                  <a:rPr lang="zh-CN" altLang="en-US">
                    <a:noFill/>
                  </a:rPr>
                  <a:t> </a:t>
                </a:r>
              </a:p>
            </p:txBody>
          </p:sp>
        </mc:Fallback>
      </mc:AlternateContent>
      <p:cxnSp>
        <p:nvCxnSpPr>
          <p:cNvPr id="20" name="直接箭头连接符 5"/>
          <p:cNvCxnSpPr/>
          <p:nvPr/>
        </p:nvCxnSpPr>
        <p:spPr>
          <a:xfrm flipV="1">
            <a:off x="4988595" y="2166861"/>
            <a:ext cx="535355" cy="42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523950" y="1659029"/>
            <a:ext cx="2360418" cy="1015663"/>
          </a:xfrm>
          <a:prstGeom prst="rect">
            <a:avLst/>
          </a:prstGeom>
          <a:noFill/>
          <a:ln>
            <a:solidFill>
              <a:schemeClr val="tx1"/>
            </a:solidFill>
          </a:ln>
        </p:spPr>
        <p:txBody>
          <a:bodyPr wrap="square" rtlCol="0">
            <a:spAutoFit/>
          </a:bodyPr>
          <a:lstStyle/>
          <a:p>
            <a:pPr>
              <a:spcAft>
                <a:spcPts val="600"/>
              </a:spcAft>
            </a:pPr>
            <a:r>
              <a:rPr lang="en-US" altLang="zh-CN" sz="2000" dirty="0" smtClean="0"/>
              <a:t>Spectrum Sensing in Full-duplex Cognitive </a:t>
            </a:r>
            <a:r>
              <a:rPr lang="en-US" altLang="zh-CN" sz="2000" dirty="0" smtClean="0"/>
              <a:t>Radio</a:t>
            </a:r>
            <a:endParaRPr lang="en-US" altLang="zh-CN" sz="2000" baseline="30000" dirty="0" smtClean="0"/>
          </a:p>
        </p:txBody>
      </p:sp>
      <p:sp>
        <p:nvSpPr>
          <p:cNvPr id="23" name="左大括号 22"/>
          <p:cNvSpPr/>
          <p:nvPr/>
        </p:nvSpPr>
        <p:spPr>
          <a:xfrm flipH="1">
            <a:off x="5640547" y="3918923"/>
            <a:ext cx="415345" cy="1148836"/>
          </a:xfrm>
          <a:prstGeom prst="leftBrace">
            <a:avLst>
              <a:gd name="adj1" fmla="val 8333"/>
              <a:gd name="adj2" fmla="val 5137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24" name="矩形 23"/>
              <p:cNvSpPr/>
              <p:nvPr/>
            </p:nvSpPr>
            <p:spPr>
              <a:xfrm>
                <a:off x="392113" y="3297331"/>
                <a:ext cx="5312994" cy="2363917"/>
              </a:xfrm>
              <a:prstGeom prst="rect">
                <a:avLst/>
              </a:prstGeom>
            </p:spPr>
            <p:txBody>
              <a:bodyPr wrap="square">
                <a:spAutoFit/>
              </a:bodyPr>
              <a:lstStyle/>
              <a:p>
                <a:pPr marL="342900" indent="-342900">
                  <a:spcAft>
                    <a:spcPts val="600"/>
                  </a:spcAft>
                  <a:buFont typeface="Arial" panose="020B0604020202020204" pitchFamily="34" charset="0"/>
                  <a:buChar char="•"/>
                </a:pPr>
                <a:r>
                  <a:rPr lang="en-US" altLang="zh-CN" sz="2000" dirty="0"/>
                  <a:t>The SBS decides the spectrum access strategy of SUs, which is denoted by </a:t>
                </a:r>
                <a14:m>
                  <m:oMath xmlns:m="http://schemas.openxmlformats.org/officeDocument/2006/math">
                    <m:r>
                      <a:rPr lang="en-US" altLang="zh-CN" sz="2000" i="1">
                        <a:latin typeface="Cambria Math" panose="02040503050406030204" pitchFamily="18" charset="0"/>
                      </a:rPr>
                      <m:t>{</m:t>
                    </m:r>
                    <m:sSub>
                      <m:sSubPr>
                        <m:ctrlPr>
                          <a:rPr lang="en-US" altLang="zh-CN" sz="2000" i="1">
                            <a:latin typeface="Cambria Math" charset="0"/>
                          </a:rPr>
                        </m:ctrlPr>
                      </m:sSubPr>
                      <m:e>
                        <m:r>
                          <a:rPr lang="en-US" altLang="zh-CN" sz="2000" i="1">
                            <a:latin typeface="Cambria Math" panose="02040503050406030204" pitchFamily="18" charset="0"/>
                          </a:rPr>
                          <m:t>𝛼</m:t>
                        </m:r>
                      </m:e>
                      <m:sub>
                        <m:r>
                          <a:rPr lang="en-US" altLang="zh-CN" sz="2000" i="1">
                            <a:latin typeface="Cambria Math" panose="02040503050406030204" pitchFamily="18" charset="0"/>
                          </a:rPr>
                          <m:t>𝑘</m:t>
                        </m:r>
                        <m:r>
                          <a:rPr lang="en-US" altLang="zh-CN" sz="2000" i="1">
                            <a:latin typeface="Cambria Math" panose="02040503050406030204" pitchFamily="18" charset="0"/>
                          </a:rPr>
                          <m:t>,</m:t>
                        </m:r>
                        <m:r>
                          <a:rPr lang="en-US" altLang="zh-CN" sz="2000" i="1">
                            <a:latin typeface="Cambria Math" panose="02040503050406030204" pitchFamily="18" charset="0"/>
                          </a:rPr>
                          <m:t>𝑛</m:t>
                        </m:r>
                      </m:sub>
                    </m:sSub>
                    <m:r>
                      <a:rPr lang="en-US" altLang="zh-CN" sz="2000" i="1">
                        <a:latin typeface="Cambria Math" panose="02040503050406030204" pitchFamily="18" charset="0"/>
                      </a:rPr>
                      <m:t>}</m:t>
                    </m:r>
                  </m:oMath>
                </a14:m>
                <a:r>
                  <a:rPr lang="en-US" altLang="zh-CN" sz="2000" dirty="0"/>
                  <a:t>, where </a:t>
                </a:r>
                <a14:m>
                  <m:oMath xmlns:m="http://schemas.openxmlformats.org/officeDocument/2006/math">
                    <m:sSub>
                      <m:sSubPr>
                        <m:ctrlPr>
                          <a:rPr lang="en-US" altLang="zh-CN" sz="2000" i="1">
                            <a:latin typeface="Cambria Math" charset="0"/>
                          </a:rPr>
                        </m:ctrlPr>
                      </m:sSubPr>
                      <m:e>
                        <m:r>
                          <a:rPr lang="en-US" altLang="zh-CN" sz="2000" i="1">
                            <a:latin typeface="Cambria Math" panose="02040503050406030204" pitchFamily="18" charset="0"/>
                          </a:rPr>
                          <m:t>𝛼</m:t>
                        </m:r>
                      </m:e>
                      <m:sub>
                        <m:r>
                          <a:rPr lang="en-US" altLang="zh-CN" sz="2000" i="1">
                            <a:latin typeface="Cambria Math" panose="02040503050406030204" pitchFamily="18" charset="0"/>
                          </a:rPr>
                          <m:t>𝑘</m:t>
                        </m:r>
                        <m:r>
                          <a:rPr lang="en-US" altLang="zh-CN" sz="2000" i="1">
                            <a:latin typeface="Cambria Math" panose="02040503050406030204" pitchFamily="18" charset="0"/>
                          </a:rPr>
                          <m:t>,</m:t>
                        </m:r>
                        <m:r>
                          <a:rPr lang="en-US" altLang="zh-CN" sz="2000" i="1">
                            <a:latin typeface="Cambria Math" panose="02040503050406030204" pitchFamily="18" charset="0"/>
                          </a:rPr>
                          <m:t>𝑛</m:t>
                        </m:r>
                      </m:sub>
                    </m:sSub>
                    <m:r>
                      <a:rPr lang="en-US" altLang="zh-CN" sz="2000" i="1">
                        <a:latin typeface="Cambria Math" panose="02040503050406030204" pitchFamily="18" charset="0"/>
                      </a:rPr>
                      <m:t>=1</m:t>
                    </m:r>
                  </m:oMath>
                </a14:m>
                <a:r>
                  <a:rPr lang="en-US" altLang="zh-CN" sz="2000" dirty="0"/>
                  <a:t> represents SU </a:t>
                </a:r>
                <a:r>
                  <a:rPr lang="en-US" altLang="zh-CN" sz="2000" i="1" dirty="0"/>
                  <a:t>n</a:t>
                </a:r>
                <a:r>
                  <a:rPr lang="en-US" altLang="zh-CN" sz="2000" dirty="0"/>
                  <a:t> uses channel </a:t>
                </a:r>
                <a:r>
                  <a:rPr lang="en-US" altLang="zh-CN" sz="2000" i="1" dirty="0"/>
                  <a:t>k</a:t>
                </a:r>
                <a:r>
                  <a:rPr lang="en-US" altLang="zh-CN" sz="2000" dirty="0"/>
                  <a:t>, and </a:t>
                </a:r>
                <a14:m>
                  <m:oMath xmlns:m="http://schemas.openxmlformats.org/officeDocument/2006/math">
                    <m:sSub>
                      <m:sSubPr>
                        <m:ctrlPr>
                          <a:rPr lang="en-US" altLang="zh-CN" sz="2000" i="1">
                            <a:latin typeface="Cambria Math" charset="0"/>
                          </a:rPr>
                        </m:ctrlPr>
                      </m:sSubPr>
                      <m:e>
                        <m:r>
                          <a:rPr lang="en-US" altLang="zh-CN" sz="2000" i="1">
                            <a:latin typeface="Cambria Math" panose="02040503050406030204" pitchFamily="18" charset="0"/>
                          </a:rPr>
                          <m:t>𝛼</m:t>
                        </m:r>
                      </m:e>
                      <m:sub>
                        <m:r>
                          <a:rPr lang="en-US" altLang="zh-CN" sz="2000" i="1">
                            <a:latin typeface="Cambria Math" panose="02040503050406030204" pitchFamily="18" charset="0"/>
                          </a:rPr>
                          <m:t>𝑘</m:t>
                        </m:r>
                        <m:r>
                          <a:rPr lang="en-US" altLang="zh-CN" sz="2000" i="1">
                            <a:latin typeface="Cambria Math" panose="02040503050406030204" pitchFamily="18" charset="0"/>
                          </a:rPr>
                          <m:t>,</m:t>
                        </m:r>
                        <m:r>
                          <a:rPr lang="en-US" altLang="zh-CN" sz="2000" i="1">
                            <a:latin typeface="Cambria Math" panose="02040503050406030204" pitchFamily="18" charset="0"/>
                          </a:rPr>
                          <m:t>𝑛</m:t>
                        </m:r>
                      </m:sub>
                    </m:sSub>
                    <m:r>
                      <a:rPr lang="en-US" altLang="zh-CN" sz="2000" i="1">
                        <a:latin typeface="Cambria Math" panose="02040503050406030204" pitchFamily="18" charset="0"/>
                      </a:rPr>
                      <m:t>=0</m:t>
                    </m:r>
                  </m:oMath>
                </a14:m>
                <a:r>
                  <a:rPr lang="en-US" altLang="zh-CN" sz="2000" dirty="0"/>
                  <a:t> the opposite. </a:t>
                </a:r>
              </a:p>
              <a:p>
                <a:pPr marL="342900" indent="-342900">
                  <a:spcAft>
                    <a:spcPts val="600"/>
                  </a:spcAft>
                  <a:buFont typeface="Arial" panose="020B0604020202020204" pitchFamily="34" charset="0"/>
                  <a:buChar char="•"/>
                </a:pPr>
                <a:r>
                  <a:rPr lang="en-US" altLang="zh-CN" sz="2000" dirty="0"/>
                  <a:t>The SBS decides the power allocation, where </a:t>
                </a:r>
                <a14:m>
                  <m:oMath xmlns:m="http://schemas.openxmlformats.org/officeDocument/2006/math">
                    <m:sSub>
                      <m:sSubPr>
                        <m:ctrlPr>
                          <a:rPr lang="en-US" altLang="zh-CN" sz="2000" i="1">
                            <a:latin typeface="Cambria Math" charset="0"/>
                          </a:rPr>
                        </m:ctrlPr>
                      </m:sSubPr>
                      <m:e>
                        <m:r>
                          <a:rPr lang="en-US" altLang="zh-CN" sz="2000" i="1">
                            <a:latin typeface="Cambria Math" panose="02040503050406030204" pitchFamily="18" charset="0"/>
                          </a:rPr>
                          <m:t>𝑃</m:t>
                        </m:r>
                      </m:e>
                      <m:sub>
                        <m:r>
                          <a:rPr lang="en-US" altLang="zh-CN" sz="2000" i="1">
                            <a:latin typeface="Cambria Math" panose="02040503050406030204" pitchFamily="18" charset="0"/>
                          </a:rPr>
                          <m:t>𝑘</m:t>
                        </m:r>
                      </m:sub>
                    </m:sSub>
                  </m:oMath>
                </a14:m>
                <a:r>
                  <a:rPr lang="en-US" altLang="zh-CN" sz="2000" dirty="0"/>
                  <a:t> represents the transmit power of the </a:t>
                </a:r>
                <a:r>
                  <a:rPr lang="en-US" altLang="zh-CN" sz="2000" i="1" dirty="0"/>
                  <a:t>k</a:t>
                </a:r>
                <a:r>
                  <a:rPr lang="en-US" altLang="zh-CN" sz="2000" dirty="0"/>
                  <a:t>-</a:t>
                </a:r>
                <a:r>
                  <a:rPr lang="en-US" altLang="zh-CN" sz="2000" dirty="0" err="1"/>
                  <a:t>th</a:t>
                </a:r>
                <a:r>
                  <a:rPr lang="en-US" altLang="zh-CN" sz="2000" dirty="0"/>
                  <a:t> </a:t>
                </a:r>
                <a:r>
                  <a:rPr lang="en-US" altLang="zh-CN" sz="2000" dirty="0" smtClean="0"/>
                  <a:t>channel</a:t>
                </a:r>
                <a:r>
                  <a:rPr lang="en-US" altLang="zh-CN" sz="2000" dirty="0"/>
                  <a:t>.</a:t>
                </a:r>
              </a:p>
            </p:txBody>
          </p:sp>
        </mc:Choice>
        <mc:Fallback>
          <p:sp>
            <p:nvSpPr>
              <p:cNvPr id="24" name="矩形 23"/>
              <p:cNvSpPr>
                <a:spLocks noRot="1" noChangeAspect="1" noMove="1" noResize="1" noEditPoints="1" noAdjustHandles="1" noChangeArrowheads="1" noChangeShapeType="1" noTextEdit="1"/>
              </p:cNvSpPr>
              <p:nvPr/>
            </p:nvSpPr>
            <p:spPr>
              <a:xfrm>
                <a:off x="392113" y="3297331"/>
                <a:ext cx="5312994" cy="2363917"/>
              </a:xfrm>
              <a:prstGeom prst="rect">
                <a:avLst/>
              </a:prstGeom>
              <a:blipFill rotWithShape="0">
                <a:blip r:embed="rId3"/>
                <a:stretch>
                  <a:fillRect l="-1032" t="-1289" r="-2064" b="-3093"/>
                </a:stretch>
              </a:blipFill>
            </p:spPr>
            <p:txBody>
              <a:bodyPr/>
              <a:lstStyle/>
              <a:p>
                <a:r>
                  <a:rPr lang="zh-CN" altLang="en-US">
                    <a:noFill/>
                  </a:rPr>
                  <a:t> </a:t>
                </a:r>
              </a:p>
            </p:txBody>
          </p:sp>
        </mc:Fallback>
      </mc:AlternateContent>
      <p:sp>
        <p:nvSpPr>
          <p:cNvPr id="25" name="文本框 24"/>
          <p:cNvSpPr txBox="1"/>
          <p:nvPr/>
        </p:nvSpPr>
        <p:spPr>
          <a:xfrm>
            <a:off x="6091300" y="4139398"/>
            <a:ext cx="2490901" cy="707886"/>
          </a:xfrm>
          <a:prstGeom prst="rect">
            <a:avLst/>
          </a:prstGeom>
          <a:noFill/>
          <a:ln>
            <a:solidFill>
              <a:schemeClr val="tx1"/>
            </a:solidFill>
          </a:ln>
        </p:spPr>
        <p:txBody>
          <a:bodyPr wrap="square" rtlCol="0">
            <a:spAutoFit/>
          </a:bodyPr>
          <a:lstStyle/>
          <a:p>
            <a:pPr>
              <a:spcAft>
                <a:spcPts val="600"/>
              </a:spcAft>
            </a:pPr>
            <a:r>
              <a:rPr lang="en-US" altLang="zh-CN" dirty="0" smtClean="0"/>
              <a:t>Resource</a:t>
            </a:r>
            <a:r>
              <a:rPr lang="zh-CN" altLang="en-US" dirty="0" smtClean="0"/>
              <a:t> </a:t>
            </a:r>
            <a:r>
              <a:rPr lang="en-US" altLang="zh-CN" dirty="0" smtClean="0"/>
              <a:t>allocation</a:t>
            </a:r>
            <a:r>
              <a:rPr lang="en-US" altLang="zh-CN" sz="2000" dirty="0" smtClean="0"/>
              <a:t> </a:t>
            </a:r>
            <a:r>
              <a:rPr lang="en-US" altLang="zh-CN" sz="2000" dirty="0" smtClean="0"/>
              <a:t>problem </a:t>
            </a:r>
          </a:p>
        </p:txBody>
      </p:sp>
    </p:spTree>
    <p:extLst>
      <p:ext uri="{BB962C8B-B14F-4D97-AF65-F5344CB8AC3E}">
        <p14:creationId xmlns:p14="http://schemas.microsoft.com/office/powerpoint/2010/main" val="38065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t>Problem</a:t>
            </a:r>
            <a:r>
              <a:rPr lang="zh-CN" altLang="en-US" sz="3200" dirty="0"/>
              <a:t> </a:t>
            </a:r>
            <a:r>
              <a:rPr lang="en-US" altLang="zh-CN" sz="3200" dirty="0"/>
              <a:t>Formulation</a:t>
            </a:r>
            <a:r>
              <a:rPr lang="zh-CN" altLang="en-US" sz="3200" dirty="0"/>
              <a:t> </a:t>
            </a:r>
            <a:r>
              <a:rPr lang="en-US" altLang="zh-CN" sz="3200" dirty="0" smtClean="0"/>
              <a:t>(2)</a:t>
            </a:r>
            <a:endParaRPr kumimoji="1" lang="zh-CN" altLang="en-US" dirty="0"/>
          </a:p>
        </p:txBody>
      </p:sp>
      <mc:AlternateContent xmlns:mc="http://schemas.openxmlformats.org/markup-compatibility/2006">
        <mc:Choice xmlns:a14="http://schemas.microsoft.com/office/drawing/2010/main" Requires="a14">
          <p:sp>
            <p:nvSpPr>
              <p:cNvPr id="5" name="文本框 4"/>
              <p:cNvSpPr txBox="1"/>
              <p:nvPr/>
            </p:nvSpPr>
            <p:spPr>
              <a:xfrm>
                <a:off x="1259632" y="1556792"/>
                <a:ext cx="6513001" cy="103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400" i="1" smtClean="0">
                              <a:latin typeface="Cambria Math" charset="0"/>
                            </a:rPr>
                          </m:ctrlPr>
                        </m:funcPr>
                        <m:fName>
                          <m:limLow>
                            <m:limLowPr>
                              <m:ctrlPr>
                                <a:rPr lang="en-US" altLang="zh-CN" sz="2400" i="1" smtClean="0">
                                  <a:latin typeface="Cambria Math" charset="0"/>
                                </a:rPr>
                              </m:ctrlPr>
                            </m:limLowPr>
                            <m:e>
                              <m:r>
                                <m:rPr>
                                  <m:sty m:val="p"/>
                                </m:rPr>
                                <a:rPr lang="en-US" altLang="zh-CN" sz="2400" i="0" smtClean="0">
                                  <a:latin typeface="Cambria Math" panose="02040503050406030204" pitchFamily="18" charset="0"/>
                                </a:rPr>
                                <m:t>max</m:t>
                              </m:r>
                            </m:e>
                            <m:lim>
                              <m:sSub>
                                <m:sSubPr>
                                  <m:ctrlPr>
                                    <a:rPr lang="en-US" altLang="zh-CN" sz="2400" b="0" i="1" smtClean="0">
                                      <a:latin typeface="Cambria Math" charset="0"/>
                                    </a:rPr>
                                  </m:ctrlPr>
                                </m:sSubPr>
                                <m:e>
                                  <m:r>
                                    <a:rPr lang="en-US" altLang="zh-CN" sz="2400" b="0" i="1" smtClean="0">
                                      <a:latin typeface="Cambria Math" panose="02040503050406030204" pitchFamily="18" charset="0"/>
                                    </a:rPr>
                                    <m:t>𝛼</m:t>
                                  </m:r>
                                </m:e>
                                <m:sub>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m:t>
                              </m:r>
                              <m:sSub>
                                <m:sSubPr>
                                  <m:ctrlPr>
                                    <a:rPr lang="en-US" altLang="zh-CN" sz="2400" b="0" i="1" smtClean="0">
                                      <a:latin typeface="Cambria Math" charset="0"/>
                                    </a:rPr>
                                  </m:ctrlPr>
                                </m:sSubPr>
                                <m:e>
                                  <m:r>
                                    <a:rPr lang="en-US" altLang="zh-CN" sz="2400" b="0" i="1" smtClean="0">
                                      <a:latin typeface="Cambria Math" panose="02040503050406030204" pitchFamily="18" charset="0"/>
                                    </a:rPr>
                                    <m:t>𝑝</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 </m:t>
                              </m:r>
                            </m:lim>
                          </m:limLow>
                        </m:fName>
                        <m:e>
                          <m:nary>
                            <m:naryPr>
                              <m:chr m:val="∑"/>
                              <m:ctrlPr>
                                <a:rPr lang="en-US" altLang="zh-CN" sz="2400" i="1" smtClean="0">
                                  <a:latin typeface="Cambria Math" charset="0"/>
                                </a:rPr>
                              </m:ctrlPr>
                            </m:naryPr>
                            <m:sub>
                              <m:r>
                                <m:rPr>
                                  <m:brk m:alnAt="23"/>
                                </m:rP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𝐾</m:t>
                              </m:r>
                            </m:sup>
                            <m:e>
                              <m:nary>
                                <m:naryPr>
                                  <m:chr m:val="∑"/>
                                  <m:ctrlPr>
                                    <a:rPr lang="en-US" altLang="zh-CN" sz="2400" i="1" smtClean="0">
                                      <a:latin typeface="Cambria Math" charset="0"/>
                                    </a:rPr>
                                  </m:ctrlPr>
                                </m:naryPr>
                                <m:sub>
                                  <m:r>
                                    <m:rPr>
                                      <m:brk m:alnAt="23"/>
                                    </m:rP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𝑁</m:t>
                                  </m:r>
                                </m:sup>
                                <m:e>
                                  <m:sSub>
                                    <m:sSubPr>
                                      <m:ctrlPr>
                                        <a:rPr lang="en-US" altLang="zh-CN" sz="2400" b="0" i="1" smtClean="0">
                                          <a:latin typeface="Cambria Math" charset="0"/>
                                        </a:rPr>
                                      </m:ctrlPr>
                                    </m:sSubPr>
                                    <m:e>
                                      <m:r>
                                        <a:rPr lang="en-US" altLang="zh-CN" sz="2400" b="0" i="1" smtClean="0">
                                          <a:latin typeface="Cambria Math" panose="02040503050406030204" pitchFamily="18" charset="0"/>
                                        </a:rPr>
                                        <m:t>𝛽</m:t>
                                      </m:r>
                                    </m:e>
                                    <m:sub>
                                      <m:r>
                                        <a:rPr lang="en-US" altLang="zh-CN" sz="2400" b="0" i="1" smtClean="0">
                                          <a:latin typeface="Cambria Math" panose="02040503050406030204" pitchFamily="18" charset="0"/>
                                        </a:rPr>
                                        <m:t>𝑘</m:t>
                                      </m:r>
                                    </m:sub>
                                  </m:sSub>
                                </m:e>
                              </m:nary>
                              <m:sSub>
                                <m:sSubPr>
                                  <m:ctrlPr>
                                    <a:rPr lang="en-US" altLang="zh-CN" sz="2400" b="0" i="1" smtClean="0">
                                      <a:latin typeface="Cambria Math" charset="0"/>
                                    </a:rPr>
                                  </m:ctrlPr>
                                </m:sSubPr>
                                <m:e>
                                  <m:r>
                                    <a:rPr lang="en-US" altLang="zh-CN" sz="2400" b="0" i="1" smtClean="0">
                                      <a:latin typeface="Cambria Math" panose="02040503050406030204" pitchFamily="18" charset="0"/>
                                    </a:rPr>
                                    <m:t>𝛼</m:t>
                                  </m:r>
                                </m:e>
                                <m:sub>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b>
                              </m:sSub>
                              <m:d>
                                <m:dPr>
                                  <m:ctrlPr>
                                    <a:rPr lang="en-US" altLang="zh-CN" sz="2400" b="0" i="1" smtClean="0">
                                      <a:latin typeface="Cambria Math" charset="0"/>
                                    </a:rPr>
                                  </m:ctrlPr>
                                </m:dPr>
                                <m:e>
                                  <m:r>
                                    <a:rPr lang="en-US" altLang="zh-CN" sz="2400" b="0" i="1" smtClean="0">
                                      <a:latin typeface="Cambria Math" panose="02040503050406030204" pitchFamily="18" charset="0"/>
                                    </a:rPr>
                                    <m:t>1−</m:t>
                                  </m:r>
                                  <m:sSubSup>
                                    <m:sSubSupPr>
                                      <m:ctrlPr>
                                        <a:rPr lang="en-US" altLang="zh-CN" sz="2400" b="0" i="1" smtClean="0">
                                          <a:latin typeface="Cambria Math" charset="0"/>
                                        </a:rPr>
                                      </m:ctrlPr>
                                    </m:sSubSupPr>
                                    <m:e>
                                      <m:r>
                                        <a:rPr lang="en-US" altLang="zh-CN" sz="2400" b="0" i="1" smtClean="0">
                                          <a:latin typeface="Cambria Math" panose="02040503050406030204" pitchFamily="18" charset="0"/>
                                        </a:rPr>
                                        <m:t>𝑃</m:t>
                                      </m:r>
                                    </m:e>
                                    <m:sub>
                                      <m:r>
                                        <a:rPr lang="en-US" altLang="zh-CN" sz="2400" b="0" i="1" smtClean="0">
                                          <a:latin typeface="Cambria Math" panose="02040503050406030204" pitchFamily="18" charset="0"/>
                                        </a:rPr>
                                        <m:t>𝑘</m:t>
                                      </m:r>
                                    </m:sub>
                                    <m:sup>
                                      <m:r>
                                        <a:rPr lang="en-US" altLang="zh-CN" sz="2400" b="0" i="1" smtClean="0">
                                          <a:latin typeface="Cambria Math" panose="02040503050406030204" pitchFamily="18" charset="0"/>
                                        </a:rPr>
                                        <m:t>𝑓</m:t>
                                      </m:r>
                                    </m:sup>
                                  </m:sSubSup>
                                </m:e>
                              </m:d>
                              <m:func>
                                <m:funcPr>
                                  <m:ctrlPr>
                                    <a:rPr lang="en-US" altLang="zh-CN" sz="2400" b="0" i="1" smtClean="0">
                                      <a:latin typeface="Cambria Math" charset="0"/>
                                    </a:rPr>
                                  </m:ctrlPr>
                                </m:funcPr>
                                <m:fName>
                                  <m:r>
                                    <m:rPr>
                                      <m:sty m:val="p"/>
                                    </m:rPr>
                                    <a:rPr lang="en-US" altLang="zh-CN" sz="2400" b="0" i="0" smtClean="0">
                                      <a:latin typeface="Cambria Math" panose="02040503050406030204" pitchFamily="18" charset="0"/>
                                    </a:rPr>
                                    <m:t>log</m:t>
                                  </m:r>
                                </m:fName>
                                <m:e>
                                  <m:r>
                                    <a:rPr lang="en-US" altLang="zh-CN" sz="2400" b="0" i="1" smtClean="0">
                                      <a:latin typeface="Cambria Math" panose="02040503050406030204" pitchFamily="18" charset="0"/>
                                    </a:rPr>
                                    <m:t>(1+</m:t>
                                  </m:r>
                                  <m:f>
                                    <m:fPr>
                                      <m:ctrlPr>
                                        <a:rPr lang="en-US" altLang="zh-CN" sz="2400" b="0" i="1" smtClean="0">
                                          <a:latin typeface="Cambria Math" charset="0"/>
                                        </a:rPr>
                                      </m:ctrlPr>
                                    </m:fPr>
                                    <m:num>
                                      <m:sSub>
                                        <m:sSubPr>
                                          <m:ctrlPr>
                                            <a:rPr lang="en-US" altLang="zh-CN" sz="2400" b="0" i="1" smtClean="0">
                                              <a:latin typeface="Cambria Math" charset="0"/>
                                            </a:rPr>
                                          </m:ctrlPr>
                                        </m:sSubPr>
                                        <m:e>
                                          <m:r>
                                            <a:rPr lang="en-US" altLang="zh-CN" sz="2400" b="0" i="1" smtClean="0">
                                              <a:latin typeface="Cambria Math" panose="02040503050406030204" pitchFamily="18" charset="0"/>
                                            </a:rPr>
                                            <m:t>𝑃</m:t>
                                          </m:r>
                                        </m:e>
                                        <m:sub>
                                          <m:r>
                                            <a:rPr lang="en-US" altLang="zh-CN" sz="2400" b="0" i="1" smtClean="0">
                                              <a:latin typeface="Cambria Math" panose="02040503050406030204" pitchFamily="18" charset="0"/>
                                            </a:rPr>
                                            <m:t>𝑘</m:t>
                                          </m:r>
                                        </m:sub>
                                      </m:sSub>
                                      <m:sSup>
                                        <m:sSupPr>
                                          <m:ctrlPr>
                                            <a:rPr lang="en-US" altLang="zh-CN" sz="2400" b="0" i="1" smtClean="0">
                                              <a:latin typeface="Cambria Math" charset="0"/>
                                            </a:rPr>
                                          </m:ctrlPr>
                                        </m:sSupPr>
                                        <m:e>
                                          <m:d>
                                            <m:dPr>
                                              <m:begChr m:val="|"/>
                                              <m:endChr m:val="|"/>
                                              <m:ctrlPr>
                                                <a:rPr lang="en-US" altLang="zh-CN" sz="2400" b="0" i="1" smtClean="0">
                                                  <a:latin typeface="Cambria Math" charset="0"/>
                                                </a:rPr>
                                              </m:ctrlPr>
                                            </m:dPr>
                                            <m:e>
                                              <m:sSub>
                                                <m:sSubPr>
                                                  <m:ctrlPr>
                                                    <a:rPr lang="en-US" altLang="zh-CN" sz="2400" b="0" i="1" smtClean="0">
                                                      <a:latin typeface="Cambria Math" charset="0"/>
                                                    </a:rPr>
                                                  </m:ctrlPr>
                                                </m:sSubPr>
                                                <m:e>
                                                  <m:r>
                                                    <a:rPr lang="en-US" altLang="zh-CN" sz="2400" b="0" i="1" smtClean="0">
                                                      <a:latin typeface="Cambria Math" panose="02040503050406030204" pitchFamily="18" charset="0"/>
                                                    </a:rPr>
                                                    <m:t>h</m:t>
                                                  </m:r>
                                                </m:e>
                                                <m:sub>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b>
                                              </m:sSub>
                                            </m:e>
                                          </m:d>
                                        </m:e>
                                        <m:sup>
                                          <m:r>
                                            <a:rPr lang="en-US" altLang="zh-CN" sz="2400" b="0" i="1" smtClean="0">
                                              <a:latin typeface="Cambria Math" panose="02040503050406030204" pitchFamily="18" charset="0"/>
                                            </a:rPr>
                                            <m:t>2</m:t>
                                          </m:r>
                                        </m:sup>
                                      </m:sSup>
                                    </m:num>
                                    <m:den>
                                      <m:sSup>
                                        <m:sSupPr>
                                          <m:ctrlPr>
                                            <a:rPr lang="en-US" altLang="zh-CN" sz="2400" b="0" i="1" smtClean="0">
                                              <a:latin typeface="Cambria Math" charset="0"/>
                                            </a:rPr>
                                          </m:ctrlPr>
                                        </m:sSupPr>
                                        <m:e>
                                          <m:r>
                                            <a:rPr lang="en-US" altLang="zh-CN" sz="2400" b="0" i="1" smtClean="0">
                                              <a:latin typeface="Cambria Math" panose="02040503050406030204" pitchFamily="18" charset="0"/>
                                            </a:rPr>
                                            <m:t>𝜎</m:t>
                                          </m:r>
                                        </m:e>
                                        <m:sup>
                                          <m:r>
                                            <a:rPr lang="en-US" altLang="zh-CN" sz="2400" b="0" i="1" smtClean="0">
                                              <a:latin typeface="Cambria Math" panose="02040503050406030204" pitchFamily="18" charset="0"/>
                                            </a:rPr>
                                            <m:t>2</m:t>
                                          </m:r>
                                        </m:sup>
                                      </m:sSup>
                                    </m:den>
                                  </m:f>
                                  <m:r>
                                    <a:rPr lang="en-US" altLang="zh-CN" sz="2400" b="0" i="1" smtClean="0">
                                      <a:latin typeface="Cambria Math" panose="02040503050406030204" pitchFamily="18" charset="0"/>
                                    </a:rPr>
                                    <m:t>)</m:t>
                                  </m:r>
                                </m:e>
                              </m:func>
                            </m:e>
                          </m:nary>
                        </m:e>
                      </m:func>
                    </m:oMath>
                  </m:oMathPara>
                </a14:m>
                <a:endParaRPr lang="zh-CN" altLang="en-US" sz="2400" dirty="0"/>
              </a:p>
            </p:txBody>
          </p:sp>
        </mc:Choice>
        <mc:Fallback>
          <p:sp>
            <p:nvSpPr>
              <p:cNvPr id="5" name="文本框 4"/>
              <p:cNvSpPr txBox="1">
                <a:spLocks noRot="1" noChangeAspect="1" noMove="1" noResize="1" noEditPoints="1" noAdjustHandles="1" noChangeArrowheads="1" noChangeShapeType="1" noTextEdit="1"/>
              </p:cNvSpPr>
              <p:nvPr/>
            </p:nvSpPr>
            <p:spPr>
              <a:xfrm>
                <a:off x="1259632" y="1556792"/>
                <a:ext cx="6513001" cy="1038489"/>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p:cNvSpPr txBox="1"/>
              <p:nvPr/>
            </p:nvSpPr>
            <p:spPr>
              <a:xfrm>
                <a:off x="1713479" y="2805743"/>
                <a:ext cx="3649525" cy="369332"/>
              </a:xfrm>
              <a:prstGeom prst="rect">
                <a:avLst/>
              </a:prstGeom>
              <a:noFill/>
            </p:spPr>
            <p:txBody>
              <a:bodyPr wrap="none" lIns="0" tIns="0" rIns="0" bIns="0" rtlCol="0">
                <a:spAutoFit/>
              </a:bodyPr>
              <a:lstStyle/>
              <a:p>
                <a:r>
                  <a:rPr lang="en-US" altLang="zh-CN" sz="2400" dirty="0" smtClean="0"/>
                  <a:t>s.t. </a:t>
                </a:r>
                <a14:m>
                  <m:oMath xmlns:m="http://schemas.openxmlformats.org/officeDocument/2006/math">
                    <m:sSubSup>
                      <m:sSubSupPr>
                        <m:ctrlPr>
                          <a:rPr lang="en-US" altLang="zh-CN" sz="2400" b="0" i="1" smtClean="0">
                            <a:latin typeface="Cambria Math" charset="0"/>
                          </a:rPr>
                        </m:ctrlPr>
                      </m:sSubSupPr>
                      <m:e>
                        <m:r>
                          <a:rPr lang="en-US" altLang="zh-CN" sz="2400" b="0" i="1" smtClean="0">
                            <a:latin typeface="Cambria Math" panose="02040503050406030204" pitchFamily="18" charset="0"/>
                          </a:rPr>
                          <m:t>𝑃</m:t>
                        </m:r>
                      </m:e>
                      <m:sub>
                        <m:r>
                          <a:rPr lang="en-US" altLang="zh-CN" sz="2400" b="0" i="1" smtClean="0">
                            <a:latin typeface="Cambria Math" panose="02040503050406030204" pitchFamily="18" charset="0"/>
                          </a:rPr>
                          <m:t>𝑘</m:t>
                        </m:r>
                      </m:sub>
                      <m:sup>
                        <m:r>
                          <a:rPr lang="en-US" altLang="zh-CN" sz="2400" b="0" i="1" smtClean="0">
                            <a:latin typeface="Cambria Math" panose="02040503050406030204" pitchFamily="18" charset="0"/>
                          </a:rPr>
                          <m:t>𝑚</m:t>
                        </m:r>
                      </m:sup>
                    </m:sSubSup>
                    <m:r>
                      <a:rPr lang="en-US" altLang="zh-CN" sz="2400" b="0" i="1" smtClean="0">
                        <a:latin typeface="Cambria Math" panose="02040503050406030204" pitchFamily="18" charset="0"/>
                      </a:rPr>
                      <m:t>≤</m:t>
                    </m:r>
                    <m:sSubSup>
                      <m:sSubSupPr>
                        <m:ctrlPr>
                          <a:rPr lang="en-US" altLang="zh-CN" sz="2400" b="0" i="1" smtClean="0">
                            <a:latin typeface="Cambria Math" charset="0"/>
                          </a:rPr>
                        </m:ctrlPr>
                      </m:sSubSupPr>
                      <m:e>
                        <m:r>
                          <a:rPr lang="en-US" altLang="zh-CN" sz="2400" b="0" i="1" smtClean="0">
                            <a:latin typeface="Cambria Math" panose="02040503050406030204" pitchFamily="18" charset="0"/>
                          </a:rPr>
                          <m:t>𝑃</m:t>
                        </m:r>
                      </m:e>
                      <m:sub>
                        <m:r>
                          <a:rPr lang="en-US" altLang="zh-CN" sz="2400" b="0" i="1" smtClean="0">
                            <a:latin typeface="Cambria Math" panose="02040503050406030204" pitchFamily="18" charset="0"/>
                          </a:rPr>
                          <m:t>0</m:t>
                        </m:r>
                      </m:sub>
                      <m:sup>
                        <m:r>
                          <a:rPr lang="en-US" altLang="zh-CN" sz="2400" b="0" i="1" smtClean="0">
                            <a:latin typeface="Cambria Math" panose="02040503050406030204" pitchFamily="18" charset="0"/>
                          </a:rPr>
                          <m:t>𝑚</m:t>
                        </m:r>
                      </m:sup>
                    </m:sSubSup>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=1,2,…,</m:t>
                    </m:r>
                    <m:r>
                      <a:rPr lang="en-US" altLang="zh-CN" sz="2400" b="0" i="1" smtClean="0">
                        <a:latin typeface="Cambria Math" panose="02040503050406030204" pitchFamily="18" charset="0"/>
                      </a:rPr>
                      <m:t>𝐾</m:t>
                    </m:r>
                  </m:oMath>
                </a14:m>
                <a:endParaRPr lang="zh-CN" altLang="en-US" sz="2400" dirty="0"/>
              </a:p>
            </p:txBody>
          </p:sp>
        </mc:Choice>
        <mc:Fallback>
          <p:sp>
            <p:nvSpPr>
              <p:cNvPr id="6" name="文本框 5"/>
              <p:cNvSpPr txBox="1">
                <a:spLocks noRot="1" noChangeAspect="1" noMove="1" noResize="1" noEditPoints="1" noAdjustHandles="1" noChangeArrowheads="1" noChangeShapeType="1" noTextEdit="1"/>
              </p:cNvSpPr>
              <p:nvPr/>
            </p:nvSpPr>
            <p:spPr>
              <a:xfrm>
                <a:off x="1713479" y="2805743"/>
                <a:ext cx="3649525" cy="369332"/>
              </a:xfrm>
              <a:prstGeom prst="rect">
                <a:avLst/>
              </a:prstGeom>
              <a:blipFill rotWithShape="0">
                <a:blip r:embed="rId4"/>
                <a:stretch>
                  <a:fillRect l="-5008" t="-24590" b="-4918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p:cNvSpPr txBox="1"/>
              <p:nvPr/>
            </p:nvSpPr>
            <p:spPr>
              <a:xfrm>
                <a:off x="2081626" y="3325584"/>
                <a:ext cx="1826462" cy="75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limLoc m:val="subSup"/>
                          <m:ctrlPr>
                            <a:rPr lang="en-US" altLang="zh-CN" sz="2400" b="0" i="1" smtClean="0">
                              <a:latin typeface="Cambria Math" charset="0"/>
                            </a:rPr>
                          </m:ctrlPr>
                        </m:naryPr>
                        <m:sub>
                          <m:r>
                            <m:rPr>
                              <m:brk m:alnAt="25"/>
                            </m:rP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𝐾</m:t>
                          </m:r>
                        </m:sup>
                        <m:e>
                          <m:sSub>
                            <m:sSubPr>
                              <m:ctrlPr>
                                <a:rPr lang="en-US" altLang="zh-CN" sz="2400" b="0" i="1" smtClean="0">
                                  <a:latin typeface="Cambria Math" charset="0"/>
                                </a:rPr>
                              </m:ctrlPr>
                            </m:sSubPr>
                            <m:e>
                              <m:r>
                                <a:rPr lang="en-US" altLang="zh-CN" sz="2400" b="0" i="1" smtClean="0">
                                  <a:latin typeface="Cambria Math" panose="02040503050406030204" pitchFamily="18" charset="0"/>
                                </a:rPr>
                                <m:t>𝑃</m:t>
                              </m:r>
                            </m:e>
                            <m:sub>
                              <m:r>
                                <a:rPr lang="en-US" altLang="zh-CN" sz="2400" b="0" i="1" smtClean="0">
                                  <a:latin typeface="Cambria Math" panose="02040503050406030204" pitchFamily="18" charset="0"/>
                                </a:rPr>
                                <m:t>𝑘</m:t>
                              </m:r>
                            </m:sub>
                          </m:sSub>
                        </m:e>
                      </m:nary>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𝑃</m:t>
                      </m:r>
                    </m:oMath>
                  </m:oMathPara>
                </a14:m>
                <a:endParaRPr lang="zh-CN" altLang="en-US" sz="2400" dirty="0"/>
              </a:p>
            </p:txBody>
          </p:sp>
        </mc:Choice>
        <mc:Fallback>
          <p:sp>
            <p:nvSpPr>
              <p:cNvPr id="7" name="文本框 6"/>
              <p:cNvSpPr txBox="1">
                <a:spLocks noRot="1" noChangeAspect="1" noMove="1" noResize="1" noEditPoints="1" noAdjustHandles="1" noChangeArrowheads="1" noChangeShapeType="1" noTextEdit="1"/>
              </p:cNvSpPr>
              <p:nvPr/>
            </p:nvSpPr>
            <p:spPr>
              <a:xfrm>
                <a:off x="2081626" y="3325584"/>
                <a:ext cx="1826462" cy="755913"/>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文本框 7"/>
              <p:cNvSpPr txBox="1"/>
              <p:nvPr/>
            </p:nvSpPr>
            <p:spPr>
              <a:xfrm>
                <a:off x="2081626" y="4157276"/>
                <a:ext cx="3850157" cy="7559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limLoc m:val="subSup"/>
                          <m:ctrlPr>
                            <a:rPr lang="en-US" altLang="zh-CN" sz="2400" i="1" smtClean="0">
                              <a:latin typeface="Cambria Math" charset="0"/>
                            </a:rPr>
                          </m:ctrlPr>
                        </m:naryPr>
                        <m:sub>
                          <m:r>
                            <m:rPr>
                              <m:brk m:alnAt="25"/>
                            </m:rPr>
                            <a:rPr lang="en-US" altLang="zh-CN" sz="2400" i="1">
                              <a:latin typeface="Cambria Math" panose="02040503050406030204" pitchFamily="18" charset="0"/>
                            </a:rPr>
                            <m:t>𝑘</m:t>
                          </m:r>
                          <m:r>
                            <a:rPr lang="en-US" altLang="zh-CN" sz="2400" b="0" i="1" smtClean="0">
                              <a:latin typeface="Cambria Math" panose="02040503050406030204" pitchFamily="18" charset="0"/>
                            </a:rPr>
                            <m:t>=</m:t>
                          </m:r>
                          <m:r>
                            <a:rPr lang="en-US" altLang="zh-CN" sz="2400" i="1">
                              <a:latin typeface="Cambria Math" panose="02040503050406030204" pitchFamily="18" charset="0"/>
                            </a:rPr>
                            <m:t>1</m:t>
                          </m:r>
                        </m:sub>
                        <m:sup>
                          <m:r>
                            <a:rPr lang="en-US" altLang="zh-CN" sz="2400" i="1">
                              <a:latin typeface="Cambria Math" panose="02040503050406030204" pitchFamily="18" charset="0"/>
                            </a:rPr>
                            <m:t>𝐾</m:t>
                          </m:r>
                        </m:sup>
                        <m:e>
                          <m:sSub>
                            <m:sSubPr>
                              <m:ctrlPr>
                                <a:rPr lang="en-US" altLang="zh-CN" sz="2400" i="1">
                                  <a:latin typeface="Cambria Math" charset="0"/>
                                </a:rPr>
                              </m:ctrlPr>
                            </m:sSubPr>
                            <m:e>
                              <m:r>
                                <a:rPr lang="en-US" altLang="zh-CN" sz="2400" i="1">
                                  <a:latin typeface="Cambria Math" panose="02040503050406030204" pitchFamily="18" charset="0"/>
                                </a:rPr>
                                <m:t>𝛼</m:t>
                              </m:r>
                            </m:e>
                            <m:sub>
                              <m:r>
                                <a:rPr lang="en-US" altLang="zh-CN" sz="2400" i="1">
                                  <a:latin typeface="Cambria Math" panose="02040503050406030204" pitchFamily="18" charset="0"/>
                                </a:rPr>
                                <m:t>𝑘</m:t>
                              </m:r>
                              <m:r>
                                <a:rPr lang="en-US" altLang="zh-CN" sz="2400" i="1">
                                  <a:latin typeface="Cambria Math" panose="02040503050406030204" pitchFamily="18" charset="0"/>
                                </a:rPr>
                                <m:t>,</m:t>
                              </m:r>
                              <m:r>
                                <a:rPr lang="en-US" altLang="zh-CN" sz="2400" i="1">
                                  <a:latin typeface="Cambria Math" panose="02040503050406030204" pitchFamily="18" charset="0"/>
                                </a:rPr>
                                <m:t>𝑛</m:t>
                              </m:r>
                            </m:sub>
                          </m:sSub>
                        </m:e>
                      </m:nary>
                      <m:r>
                        <a:rPr lang="en-US" altLang="zh-CN" sz="2400" b="0" i="1" smtClean="0">
                          <a:latin typeface="Cambria Math" panose="02040503050406030204" pitchFamily="18" charset="0"/>
                        </a:rPr>
                        <m:t>≤1, </m:t>
                      </m:r>
                      <m:r>
                        <a:rPr lang="en-US" altLang="zh-CN" sz="2400" b="0" i="1" smtClean="0">
                          <a:latin typeface="Cambria Math" panose="02040503050406030204" pitchFamily="18" charset="0"/>
                        </a:rPr>
                        <m:t>𝑛</m:t>
                      </m:r>
                      <m:r>
                        <a:rPr lang="en-US" altLang="zh-CN" sz="2400" b="0" i="1" smtClean="0">
                          <a:latin typeface="Cambria Math" panose="02040503050406030204" pitchFamily="18" charset="0"/>
                        </a:rPr>
                        <m:t>=1,2,…,</m:t>
                      </m:r>
                      <m:r>
                        <a:rPr lang="en-US" altLang="zh-CN" sz="2400" b="0" i="1" smtClean="0">
                          <a:latin typeface="Cambria Math" panose="02040503050406030204" pitchFamily="18" charset="0"/>
                        </a:rPr>
                        <m:t>𝑁</m:t>
                      </m:r>
                    </m:oMath>
                  </m:oMathPara>
                </a14:m>
                <a:endParaRPr lang="zh-CN" altLang="en-US" sz="2400" dirty="0"/>
              </a:p>
            </p:txBody>
          </p:sp>
        </mc:Choice>
        <mc:Fallback>
          <p:sp>
            <p:nvSpPr>
              <p:cNvPr id="8" name="文本框 7"/>
              <p:cNvSpPr txBox="1">
                <a:spLocks noRot="1" noChangeAspect="1" noMove="1" noResize="1" noEditPoints="1" noAdjustHandles="1" noChangeArrowheads="1" noChangeShapeType="1" noTextEdit="1"/>
              </p:cNvSpPr>
              <p:nvPr/>
            </p:nvSpPr>
            <p:spPr>
              <a:xfrm>
                <a:off x="2081626" y="4157276"/>
                <a:ext cx="3850157" cy="755913"/>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p:cNvSpPr txBox="1"/>
              <p:nvPr/>
            </p:nvSpPr>
            <p:spPr>
              <a:xfrm>
                <a:off x="2081626" y="5036520"/>
                <a:ext cx="3850157" cy="75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limLoc m:val="subSup"/>
                          <m:ctrlPr>
                            <a:rPr lang="en-US" altLang="zh-CN" sz="2400" i="1" smtClean="0">
                              <a:latin typeface="Cambria Math" charset="0"/>
                            </a:rPr>
                          </m:ctrlPr>
                        </m:naryPr>
                        <m:sub>
                          <m:r>
                            <m:rPr>
                              <m:brk m:alnAt="1"/>
                            </m:rPr>
                            <a:rPr lang="en-US" altLang="zh-CN" sz="2400" b="0" i="1" smtClean="0">
                              <a:latin typeface="Cambria Math" panose="02040503050406030204" pitchFamily="18" charset="0"/>
                            </a:rPr>
                            <m:t>𝑛</m:t>
                          </m:r>
                          <m:r>
                            <a:rPr lang="en-US" altLang="zh-CN" sz="2400" i="1">
                              <a:latin typeface="Cambria Math" panose="02040503050406030204" pitchFamily="18" charset="0"/>
                            </a:rPr>
                            <m:t>=1</m:t>
                          </m:r>
                        </m:sub>
                        <m:sup>
                          <m:r>
                            <a:rPr lang="en-US" altLang="zh-CN" sz="2400" b="0" i="1" smtClean="0">
                              <a:latin typeface="Cambria Math" panose="02040503050406030204" pitchFamily="18" charset="0"/>
                            </a:rPr>
                            <m:t>𝑁</m:t>
                          </m:r>
                        </m:sup>
                        <m:e>
                          <m:sSub>
                            <m:sSubPr>
                              <m:ctrlPr>
                                <a:rPr lang="en-US" altLang="zh-CN" sz="2400" i="1">
                                  <a:latin typeface="Cambria Math" charset="0"/>
                                </a:rPr>
                              </m:ctrlPr>
                            </m:sSubPr>
                            <m:e>
                              <m:r>
                                <a:rPr lang="en-US" altLang="zh-CN" sz="2400" i="1">
                                  <a:latin typeface="Cambria Math" panose="02040503050406030204" pitchFamily="18" charset="0"/>
                                </a:rPr>
                                <m:t>𝛼</m:t>
                              </m:r>
                            </m:e>
                            <m:sub>
                              <m:r>
                                <a:rPr lang="en-US" altLang="zh-CN" sz="2400" i="1">
                                  <a:latin typeface="Cambria Math" panose="02040503050406030204" pitchFamily="18" charset="0"/>
                                </a:rPr>
                                <m:t>𝑘</m:t>
                              </m:r>
                              <m:r>
                                <a:rPr lang="en-US" altLang="zh-CN" sz="2400" i="1">
                                  <a:latin typeface="Cambria Math" panose="02040503050406030204" pitchFamily="18" charset="0"/>
                                </a:rPr>
                                <m:t>,</m:t>
                              </m:r>
                              <m:r>
                                <a:rPr lang="en-US" altLang="zh-CN" sz="2400" i="1">
                                  <a:latin typeface="Cambria Math" panose="02040503050406030204" pitchFamily="18" charset="0"/>
                                </a:rPr>
                                <m:t>𝑛</m:t>
                              </m:r>
                            </m:sub>
                          </m:sSub>
                        </m:e>
                      </m:nary>
                      <m:r>
                        <a:rPr lang="en-US" altLang="zh-CN" sz="2400" b="0" i="1" smtClean="0">
                          <a:latin typeface="Cambria Math" panose="02040503050406030204" pitchFamily="18" charset="0"/>
                        </a:rPr>
                        <m:t>≤1, </m:t>
                      </m:r>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=1,2,…,</m:t>
                      </m:r>
                      <m:r>
                        <a:rPr lang="en-US" altLang="zh-CN" sz="2400" b="0" i="1" smtClean="0">
                          <a:latin typeface="Cambria Math" panose="02040503050406030204" pitchFamily="18" charset="0"/>
                        </a:rPr>
                        <m:t>𝐾</m:t>
                      </m:r>
                    </m:oMath>
                  </m:oMathPara>
                </a14:m>
                <a:endParaRPr lang="zh-CN" altLang="en-US" sz="2400" dirty="0"/>
              </a:p>
            </p:txBody>
          </p:sp>
        </mc:Choice>
        <mc:Fallback>
          <p:sp>
            <p:nvSpPr>
              <p:cNvPr id="9" name="文本框 8"/>
              <p:cNvSpPr txBox="1">
                <a:spLocks noRot="1" noChangeAspect="1" noMove="1" noResize="1" noEditPoints="1" noAdjustHandles="1" noChangeArrowheads="1" noChangeShapeType="1" noTextEdit="1"/>
              </p:cNvSpPr>
              <p:nvPr/>
            </p:nvSpPr>
            <p:spPr>
              <a:xfrm>
                <a:off x="2081626" y="5036520"/>
                <a:ext cx="3850157" cy="755913"/>
              </a:xfrm>
              <a:prstGeom prst="rect">
                <a:avLst/>
              </a:prstGeom>
              <a:blipFill rotWithShape="0">
                <a:blip r:embed="rId7"/>
                <a:stretch>
                  <a:fillRect/>
                </a:stretch>
              </a:blipFill>
            </p:spPr>
            <p:txBody>
              <a:bodyPr/>
              <a:lstStyle/>
              <a:p>
                <a:r>
                  <a:rPr lang="zh-CN" altLang="en-US">
                    <a:noFill/>
                  </a:rPr>
                  <a:t> </a:t>
                </a:r>
              </a:p>
            </p:txBody>
          </p:sp>
        </mc:Fallback>
      </mc:AlternateContent>
      <p:sp>
        <p:nvSpPr>
          <p:cNvPr id="10" name="文本框 9"/>
          <p:cNvSpPr txBox="1"/>
          <p:nvPr/>
        </p:nvSpPr>
        <p:spPr>
          <a:xfrm>
            <a:off x="7728773" y="3450885"/>
            <a:ext cx="529669" cy="523220"/>
          </a:xfrm>
          <a:prstGeom prst="rect">
            <a:avLst/>
          </a:prstGeom>
          <a:noFill/>
        </p:spPr>
        <p:txBody>
          <a:bodyPr wrap="square" rtlCol="0">
            <a:spAutoFit/>
          </a:bodyPr>
          <a:lstStyle/>
          <a:p>
            <a:r>
              <a:rPr lang="en-US" altLang="zh-CN" sz="2800" dirty="0" smtClean="0"/>
              <a:t>(1)</a:t>
            </a:r>
            <a:endParaRPr lang="zh-CN" altLang="en-US" sz="2800" dirty="0"/>
          </a:p>
        </p:txBody>
      </p:sp>
      <p:sp>
        <p:nvSpPr>
          <p:cNvPr id="12" name="内容占位符 2"/>
          <p:cNvSpPr>
            <a:spLocks noGrp="1"/>
          </p:cNvSpPr>
          <p:nvPr>
            <p:ph sz="half" idx="1"/>
          </p:nvPr>
        </p:nvSpPr>
        <p:spPr>
          <a:xfrm>
            <a:off x="366086" y="980728"/>
            <a:ext cx="8385802" cy="426658"/>
          </a:xfrm>
        </p:spPr>
        <p:txBody>
          <a:bodyPr/>
          <a:lstStyle/>
          <a:p>
            <a:r>
              <a:rPr lang="en-US" altLang="zh-CN" sz="2400" dirty="0"/>
              <a:t>Joint Spectrum Access and Power </a:t>
            </a:r>
            <a:r>
              <a:rPr lang="en-US" altLang="zh-CN" sz="2400" dirty="0" smtClean="0"/>
              <a:t>Allocation</a:t>
            </a:r>
            <a:endParaRPr lang="en-US" altLang="zh-CN" sz="2400" dirty="0"/>
          </a:p>
        </p:txBody>
      </p:sp>
    </p:spTree>
    <p:extLst>
      <p:ext uri="{BB962C8B-B14F-4D97-AF65-F5344CB8AC3E}">
        <p14:creationId xmlns:p14="http://schemas.microsoft.com/office/powerpoint/2010/main" val="385136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Matching</a:t>
            </a:r>
            <a:r>
              <a:rPr kumimoji="1" lang="zh-CN" altLang="en-US" dirty="0" smtClean="0"/>
              <a:t> </a:t>
            </a:r>
            <a:r>
              <a:rPr kumimoji="1" lang="en-US" altLang="zh-CN" dirty="0" smtClean="0"/>
              <a:t>Formation</a:t>
            </a:r>
            <a:r>
              <a:rPr kumimoji="1" lang="zh-CN" altLang="en-US" dirty="0" smtClean="0"/>
              <a:t> </a:t>
            </a:r>
            <a:r>
              <a:rPr kumimoji="1" lang="en-US" altLang="zh-CN" dirty="0" smtClean="0"/>
              <a:t>and</a:t>
            </a:r>
            <a:r>
              <a:rPr kumimoji="1" lang="zh-CN" altLang="en-US" dirty="0" smtClean="0"/>
              <a:t> </a:t>
            </a:r>
            <a:r>
              <a:rPr kumimoji="1" lang="en-US" altLang="zh-CN" dirty="0" smtClean="0"/>
              <a:t>Algorithm</a:t>
            </a:r>
            <a:r>
              <a:rPr kumimoji="1" lang="zh-CN" altLang="en-US" dirty="0" smtClean="0"/>
              <a:t> </a:t>
            </a:r>
            <a:r>
              <a:rPr kumimoji="1" lang="en-US" altLang="zh-CN" dirty="0" smtClean="0"/>
              <a:t>(1)</a:t>
            </a:r>
            <a:endParaRPr kumimoji="1" lang="zh-CN" altLang="en-US" dirty="0"/>
          </a:p>
        </p:txBody>
      </p:sp>
      <p:sp>
        <p:nvSpPr>
          <p:cNvPr id="3" name="内容占位符 2"/>
          <p:cNvSpPr>
            <a:spLocks noGrp="1"/>
          </p:cNvSpPr>
          <p:nvPr>
            <p:ph idx="1"/>
          </p:nvPr>
        </p:nvSpPr>
        <p:spPr/>
        <p:txBody>
          <a:bodyPr/>
          <a:lstStyle/>
          <a:p>
            <a:r>
              <a:rPr lang="en-US" altLang="zh-CN" sz="2400" dirty="0"/>
              <a:t>Problem (1) as 3-Dimensional </a:t>
            </a:r>
            <a:r>
              <a:rPr lang="en-US" altLang="zh-CN" sz="2400" dirty="0" smtClean="0"/>
              <a:t>Matching</a:t>
            </a:r>
            <a:r>
              <a:rPr lang="zh-CN" altLang="en-US" sz="2400" dirty="0" smtClean="0"/>
              <a:t> </a:t>
            </a:r>
            <a:r>
              <a:rPr lang="en-US" altLang="zh-CN" sz="2400" dirty="0" smtClean="0"/>
              <a:t>–</a:t>
            </a:r>
            <a:r>
              <a:rPr lang="zh-CN" altLang="en-US" sz="2400" dirty="0" smtClean="0"/>
              <a:t> </a:t>
            </a:r>
            <a:r>
              <a:rPr lang="en-US" altLang="zh-CN" sz="2400" dirty="0" smtClean="0"/>
              <a:t>NP</a:t>
            </a:r>
            <a:r>
              <a:rPr lang="zh-CN" altLang="en-US" sz="2400" dirty="0" smtClean="0"/>
              <a:t> </a:t>
            </a:r>
            <a:r>
              <a:rPr lang="en-US" altLang="zh-CN" sz="2400" dirty="0" smtClean="0"/>
              <a:t>hard</a:t>
            </a:r>
            <a:endParaRPr lang="en-US" altLang="zh-CN" sz="2400" dirty="0"/>
          </a:p>
          <a:p>
            <a:endParaRPr kumimoji="1" lang="zh-CN" altLang="en-US" sz="2400" dirty="0"/>
          </a:p>
        </p:txBody>
      </p:sp>
      <p:sp>
        <p:nvSpPr>
          <p:cNvPr id="4" name="灯片编号占位符 2"/>
          <p:cNvSpPr txBox="1">
            <a:spLocks/>
          </p:cNvSpPr>
          <p:nvPr/>
        </p:nvSpPr>
        <p:spPr>
          <a:xfrm>
            <a:off x="8578850" y="6578600"/>
            <a:ext cx="317500" cy="152400"/>
          </a:xfrm>
          <a:prstGeom prst="rect">
            <a:avLst/>
          </a:prstGeom>
        </p:spPr>
        <p:txBody>
          <a:bodyPr/>
          <a:lstStyle>
            <a:defPPr>
              <a:defRPr lang="en-US"/>
            </a:defPPr>
            <a:lvl1pPr algn="l" rtl="0" fontAlgn="base">
              <a:spcBef>
                <a:spcPct val="0"/>
              </a:spcBef>
              <a:spcAft>
                <a:spcPct val="0"/>
              </a:spcAft>
              <a:defRPr sz="2000" kern="1200">
                <a:solidFill>
                  <a:srgbClr val="000000"/>
                </a:solidFill>
                <a:latin typeface="Arial" charset="0"/>
                <a:ea typeface="宋体" pitchFamily="2" charset="-122"/>
                <a:cs typeface="+mn-cs"/>
              </a:defRPr>
            </a:lvl1pPr>
            <a:lvl2pPr marL="457200" algn="l" rtl="0" fontAlgn="base">
              <a:spcBef>
                <a:spcPct val="0"/>
              </a:spcBef>
              <a:spcAft>
                <a:spcPct val="0"/>
              </a:spcAft>
              <a:defRPr sz="2000" kern="1200">
                <a:solidFill>
                  <a:srgbClr val="000000"/>
                </a:solidFill>
                <a:latin typeface="Arial" charset="0"/>
                <a:ea typeface="宋体" pitchFamily="2" charset="-122"/>
                <a:cs typeface="+mn-cs"/>
              </a:defRPr>
            </a:lvl2pPr>
            <a:lvl3pPr marL="914400" algn="l" rtl="0" fontAlgn="base">
              <a:spcBef>
                <a:spcPct val="0"/>
              </a:spcBef>
              <a:spcAft>
                <a:spcPct val="0"/>
              </a:spcAft>
              <a:defRPr sz="2000" kern="1200">
                <a:solidFill>
                  <a:srgbClr val="000000"/>
                </a:solidFill>
                <a:latin typeface="Arial" charset="0"/>
                <a:ea typeface="宋体" pitchFamily="2" charset="-122"/>
                <a:cs typeface="+mn-cs"/>
              </a:defRPr>
            </a:lvl3pPr>
            <a:lvl4pPr marL="1371600" algn="l" rtl="0" fontAlgn="base">
              <a:spcBef>
                <a:spcPct val="0"/>
              </a:spcBef>
              <a:spcAft>
                <a:spcPct val="0"/>
              </a:spcAft>
              <a:defRPr sz="2000" kern="1200">
                <a:solidFill>
                  <a:srgbClr val="000000"/>
                </a:solidFill>
                <a:latin typeface="Arial" charset="0"/>
                <a:ea typeface="宋体" pitchFamily="2" charset="-122"/>
                <a:cs typeface="+mn-cs"/>
              </a:defRPr>
            </a:lvl4pPr>
            <a:lvl5pPr marL="1828800" algn="l" rtl="0" fontAlgn="base">
              <a:spcBef>
                <a:spcPct val="0"/>
              </a:spcBef>
              <a:spcAft>
                <a:spcPct val="0"/>
              </a:spcAft>
              <a:defRPr sz="2000" kern="1200">
                <a:solidFill>
                  <a:srgbClr val="000000"/>
                </a:solidFill>
                <a:latin typeface="Arial" charset="0"/>
                <a:ea typeface="宋体" pitchFamily="2" charset="-122"/>
                <a:cs typeface="+mn-cs"/>
              </a:defRPr>
            </a:lvl5pPr>
            <a:lvl6pPr marL="2286000" algn="l" defTabSz="914400" rtl="0" eaLnBrk="1" latinLnBrk="0" hangingPunct="1">
              <a:defRPr sz="2000" kern="1200">
                <a:solidFill>
                  <a:srgbClr val="000000"/>
                </a:solidFill>
                <a:latin typeface="Arial" charset="0"/>
                <a:ea typeface="宋体" pitchFamily="2" charset="-122"/>
                <a:cs typeface="+mn-cs"/>
              </a:defRPr>
            </a:lvl6pPr>
            <a:lvl7pPr marL="2743200" algn="l" defTabSz="914400" rtl="0" eaLnBrk="1" latinLnBrk="0" hangingPunct="1">
              <a:defRPr sz="2000" kern="1200">
                <a:solidFill>
                  <a:srgbClr val="000000"/>
                </a:solidFill>
                <a:latin typeface="Arial" charset="0"/>
                <a:ea typeface="宋体" pitchFamily="2" charset="-122"/>
                <a:cs typeface="+mn-cs"/>
              </a:defRPr>
            </a:lvl7pPr>
            <a:lvl8pPr marL="3200400" algn="l" defTabSz="914400" rtl="0" eaLnBrk="1" latinLnBrk="0" hangingPunct="1">
              <a:defRPr sz="2000" kern="1200">
                <a:solidFill>
                  <a:srgbClr val="000000"/>
                </a:solidFill>
                <a:latin typeface="Arial" charset="0"/>
                <a:ea typeface="宋体" pitchFamily="2" charset="-122"/>
                <a:cs typeface="+mn-cs"/>
              </a:defRPr>
            </a:lvl8pPr>
            <a:lvl9pPr marL="3657600" algn="l" defTabSz="914400" rtl="0" eaLnBrk="1" latinLnBrk="0" hangingPunct="1">
              <a:defRPr sz="2000" kern="1200">
                <a:solidFill>
                  <a:srgbClr val="000000"/>
                </a:solidFill>
                <a:latin typeface="Arial" charset="0"/>
                <a:ea typeface="宋体" pitchFamily="2" charset="-122"/>
                <a:cs typeface="+mn-cs"/>
              </a:defRPr>
            </a:lvl9pPr>
          </a:lstStyle>
          <a:p>
            <a:fld id="{45DE2199-D6BE-4E05-9716-9BCC24C7C758}" type="slidenum">
              <a:rPr lang="zh-CN" altLang="en-US" sz="1800" smtClean="0"/>
              <a:pPr/>
              <a:t>108</a:t>
            </a:fld>
            <a:endParaRPr lang="zh-CN" altLang="en-US" sz="1800" dirty="0"/>
          </a:p>
        </p:txBody>
      </p:sp>
      <p:pic>
        <p:nvPicPr>
          <p:cNvPr id="6" name="图片 5"/>
          <p:cNvPicPr>
            <a:picLocks noChangeAspect="1"/>
          </p:cNvPicPr>
          <p:nvPr/>
        </p:nvPicPr>
        <p:blipFill>
          <a:blip r:embed="rId3"/>
          <a:stretch>
            <a:fillRect/>
          </a:stretch>
        </p:blipFill>
        <p:spPr>
          <a:xfrm>
            <a:off x="1787611" y="2047718"/>
            <a:ext cx="5568775" cy="2605418"/>
          </a:xfrm>
          <a:prstGeom prst="rect">
            <a:avLst/>
          </a:prstGeom>
        </p:spPr>
      </p:pic>
      <p:sp>
        <p:nvSpPr>
          <p:cNvPr id="7" name="文本框 6"/>
          <p:cNvSpPr txBox="1"/>
          <p:nvPr/>
        </p:nvSpPr>
        <p:spPr>
          <a:xfrm>
            <a:off x="285811" y="5426060"/>
            <a:ext cx="857237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lvl="0">
              <a:spcBef>
                <a:spcPts val="600"/>
              </a:spcBef>
              <a:defRPr sz="1400">
                <a:solidFill>
                  <a:schemeClr val="dk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en-US" altLang="zh-CN" smtClean="0"/>
              <a:t>M</a:t>
            </a:r>
            <a:r>
              <a:rPr lang="en-US" altLang="zh-CN" dirty="0"/>
              <a:t>. R. </a:t>
            </a:r>
            <a:r>
              <a:rPr lang="en-US" altLang="zh-CN" dirty="0" err="1"/>
              <a:t>Garey</a:t>
            </a:r>
            <a:r>
              <a:rPr lang="en-US" altLang="zh-CN" dirty="0"/>
              <a:t> and D. S. Johnson, Computers and Intractability: A </a:t>
            </a:r>
            <a:r>
              <a:rPr lang="en-US" altLang="zh-CN" dirty="0"/>
              <a:t>Guide to </a:t>
            </a:r>
            <a:r>
              <a:rPr lang="en-US" altLang="zh-CN" dirty="0"/>
              <a:t>the Theory of NP-Completeness, San Francisco, CA: W. H. </a:t>
            </a:r>
            <a:r>
              <a:rPr lang="en-US" altLang="zh-CN" dirty="0"/>
              <a:t>Freeman and </a:t>
            </a:r>
            <a:r>
              <a:rPr lang="en-US" altLang="zh-CN" dirty="0"/>
              <a:t>Company, 1979.</a:t>
            </a:r>
            <a:endParaRPr lang="zh-CN" altLang="en-US" dirty="0"/>
          </a:p>
        </p:txBody>
      </p:sp>
    </p:spTree>
    <p:extLst>
      <p:ext uri="{BB962C8B-B14F-4D97-AF65-F5344CB8AC3E}">
        <p14:creationId xmlns:p14="http://schemas.microsoft.com/office/powerpoint/2010/main" val="15107505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92113" y="228581"/>
            <a:ext cx="8359775" cy="557213"/>
          </a:xfrm>
        </p:spPr>
        <p:txBody>
          <a:bodyPr/>
          <a:lstStyle/>
          <a:p>
            <a:r>
              <a:rPr kumimoji="1" lang="en-US" altLang="zh-CN" dirty="0" smtClean="0"/>
              <a:t>Matching</a:t>
            </a:r>
            <a:r>
              <a:rPr kumimoji="1" lang="zh-CN" altLang="en-US" dirty="0" smtClean="0"/>
              <a:t> </a:t>
            </a:r>
            <a:r>
              <a:rPr kumimoji="1" lang="en-US" altLang="zh-CN" dirty="0" smtClean="0"/>
              <a:t>Formation</a:t>
            </a:r>
            <a:r>
              <a:rPr kumimoji="1" lang="zh-CN" altLang="en-US" dirty="0" smtClean="0"/>
              <a:t> </a:t>
            </a:r>
            <a:r>
              <a:rPr kumimoji="1" lang="en-US" altLang="zh-CN" dirty="0" smtClean="0"/>
              <a:t>and</a:t>
            </a:r>
            <a:r>
              <a:rPr kumimoji="1" lang="zh-CN" altLang="en-US" dirty="0" smtClean="0"/>
              <a:t> </a:t>
            </a:r>
            <a:r>
              <a:rPr kumimoji="1" lang="en-US" altLang="zh-CN" dirty="0" smtClean="0"/>
              <a:t>Algorithm</a:t>
            </a:r>
            <a:r>
              <a:rPr kumimoji="1" lang="zh-CN" altLang="en-US" dirty="0" smtClean="0"/>
              <a:t> </a:t>
            </a:r>
            <a:r>
              <a:rPr kumimoji="1" lang="en-US" altLang="zh-CN" dirty="0" smtClean="0"/>
              <a:t>(2)</a:t>
            </a:r>
            <a:endParaRPr kumimoji="1" lang="zh-CN" altLang="en-US" dirty="0"/>
          </a:p>
        </p:txBody>
      </p:sp>
      <p:sp>
        <p:nvSpPr>
          <p:cNvPr id="5" name="灯片编号占位符 2"/>
          <p:cNvSpPr txBox="1">
            <a:spLocks/>
          </p:cNvSpPr>
          <p:nvPr/>
        </p:nvSpPr>
        <p:spPr>
          <a:xfrm>
            <a:off x="8578850" y="6578600"/>
            <a:ext cx="317500" cy="152400"/>
          </a:xfrm>
          <a:prstGeom prst="rect">
            <a:avLst/>
          </a:prstGeom>
        </p:spPr>
        <p:txBody>
          <a:bodyPr/>
          <a:lstStyle>
            <a:defPPr>
              <a:defRPr lang="en-US"/>
            </a:defPPr>
            <a:lvl1pPr algn="l" rtl="0" fontAlgn="base">
              <a:spcBef>
                <a:spcPct val="0"/>
              </a:spcBef>
              <a:spcAft>
                <a:spcPct val="0"/>
              </a:spcAft>
              <a:defRPr sz="2000" kern="1200">
                <a:solidFill>
                  <a:srgbClr val="000000"/>
                </a:solidFill>
                <a:latin typeface="Arial" charset="0"/>
                <a:ea typeface="宋体" pitchFamily="2" charset="-122"/>
                <a:cs typeface="+mn-cs"/>
              </a:defRPr>
            </a:lvl1pPr>
            <a:lvl2pPr marL="457200" algn="l" rtl="0" fontAlgn="base">
              <a:spcBef>
                <a:spcPct val="0"/>
              </a:spcBef>
              <a:spcAft>
                <a:spcPct val="0"/>
              </a:spcAft>
              <a:defRPr sz="2000" kern="1200">
                <a:solidFill>
                  <a:srgbClr val="000000"/>
                </a:solidFill>
                <a:latin typeface="Arial" charset="0"/>
                <a:ea typeface="宋体" pitchFamily="2" charset="-122"/>
                <a:cs typeface="+mn-cs"/>
              </a:defRPr>
            </a:lvl2pPr>
            <a:lvl3pPr marL="914400" algn="l" rtl="0" fontAlgn="base">
              <a:spcBef>
                <a:spcPct val="0"/>
              </a:spcBef>
              <a:spcAft>
                <a:spcPct val="0"/>
              </a:spcAft>
              <a:defRPr sz="2000" kern="1200">
                <a:solidFill>
                  <a:srgbClr val="000000"/>
                </a:solidFill>
                <a:latin typeface="Arial" charset="0"/>
                <a:ea typeface="宋体" pitchFamily="2" charset="-122"/>
                <a:cs typeface="+mn-cs"/>
              </a:defRPr>
            </a:lvl3pPr>
            <a:lvl4pPr marL="1371600" algn="l" rtl="0" fontAlgn="base">
              <a:spcBef>
                <a:spcPct val="0"/>
              </a:spcBef>
              <a:spcAft>
                <a:spcPct val="0"/>
              </a:spcAft>
              <a:defRPr sz="2000" kern="1200">
                <a:solidFill>
                  <a:srgbClr val="000000"/>
                </a:solidFill>
                <a:latin typeface="Arial" charset="0"/>
                <a:ea typeface="宋体" pitchFamily="2" charset="-122"/>
                <a:cs typeface="+mn-cs"/>
              </a:defRPr>
            </a:lvl4pPr>
            <a:lvl5pPr marL="1828800" algn="l" rtl="0" fontAlgn="base">
              <a:spcBef>
                <a:spcPct val="0"/>
              </a:spcBef>
              <a:spcAft>
                <a:spcPct val="0"/>
              </a:spcAft>
              <a:defRPr sz="2000" kern="1200">
                <a:solidFill>
                  <a:srgbClr val="000000"/>
                </a:solidFill>
                <a:latin typeface="Arial" charset="0"/>
                <a:ea typeface="宋体" pitchFamily="2" charset="-122"/>
                <a:cs typeface="+mn-cs"/>
              </a:defRPr>
            </a:lvl5pPr>
            <a:lvl6pPr marL="2286000" algn="l" defTabSz="914400" rtl="0" eaLnBrk="1" latinLnBrk="0" hangingPunct="1">
              <a:defRPr sz="2000" kern="1200">
                <a:solidFill>
                  <a:srgbClr val="000000"/>
                </a:solidFill>
                <a:latin typeface="Arial" charset="0"/>
                <a:ea typeface="宋体" pitchFamily="2" charset="-122"/>
                <a:cs typeface="+mn-cs"/>
              </a:defRPr>
            </a:lvl6pPr>
            <a:lvl7pPr marL="2743200" algn="l" defTabSz="914400" rtl="0" eaLnBrk="1" latinLnBrk="0" hangingPunct="1">
              <a:defRPr sz="2000" kern="1200">
                <a:solidFill>
                  <a:srgbClr val="000000"/>
                </a:solidFill>
                <a:latin typeface="Arial" charset="0"/>
                <a:ea typeface="宋体" pitchFamily="2" charset="-122"/>
                <a:cs typeface="+mn-cs"/>
              </a:defRPr>
            </a:lvl7pPr>
            <a:lvl8pPr marL="3200400" algn="l" defTabSz="914400" rtl="0" eaLnBrk="1" latinLnBrk="0" hangingPunct="1">
              <a:defRPr sz="2000" kern="1200">
                <a:solidFill>
                  <a:srgbClr val="000000"/>
                </a:solidFill>
                <a:latin typeface="Arial" charset="0"/>
                <a:ea typeface="宋体" pitchFamily="2" charset="-122"/>
                <a:cs typeface="+mn-cs"/>
              </a:defRPr>
            </a:lvl8pPr>
            <a:lvl9pPr marL="3657600" algn="l" defTabSz="914400" rtl="0" eaLnBrk="1" latinLnBrk="0" hangingPunct="1">
              <a:defRPr sz="2000" kern="1200">
                <a:solidFill>
                  <a:srgbClr val="000000"/>
                </a:solidFill>
                <a:latin typeface="Arial" charset="0"/>
                <a:ea typeface="宋体" pitchFamily="2" charset="-122"/>
                <a:cs typeface="+mn-cs"/>
              </a:defRPr>
            </a:lvl9pPr>
          </a:lstStyle>
          <a:p>
            <a:fld id="{45DE2199-D6BE-4E05-9716-9BCC24C7C758}" type="slidenum">
              <a:rPr lang="zh-CN" altLang="en-US" sz="1800" smtClean="0"/>
              <a:pPr/>
              <a:t>109</a:t>
            </a:fld>
            <a:endParaRPr lang="zh-CN" altLang="en-US" sz="1800" dirty="0"/>
          </a:p>
        </p:txBody>
      </p:sp>
      <p:pic>
        <p:nvPicPr>
          <p:cNvPr id="6" name="图片 5"/>
          <p:cNvPicPr>
            <a:picLocks noChangeAspect="1"/>
          </p:cNvPicPr>
          <p:nvPr/>
        </p:nvPicPr>
        <p:blipFill>
          <a:blip r:embed="rId4"/>
          <a:stretch>
            <a:fillRect/>
          </a:stretch>
        </p:blipFill>
        <p:spPr>
          <a:xfrm>
            <a:off x="3562997" y="2126713"/>
            <a:ext cx="368381" cy="342984"/>
          </a:xfrm>
          <a:prstGeom prst="rect">
            <a:avLst/>
          </a:prstGeom>
        </p:spPr>
      </p:pic>
      <p:pic>
        <p:nvPicPr>
          <p:cNvPr id="7" name="图片 6"/>
          <p:cNvPicPr>
            <a:picLocks noChangeAspect="1"/>
          </p:cNvPicPr>
          <p:nvPr/>
        </p:nvPicPr>
        <p:blipFill>
          <a:blip r:embed="rId4"/>
          <a:stretch>
            <a:fillRect/>
          </a:stretch>
        </p:blipFill>
        <p:spPr>
          <a:xfrm>
            <a:off x="3562609" y="2919358"/>
            <a:ext cx="368381" cy="342984"/>
          </a:xfrm>
          <a:prstGeom prst="rect">
            <a:avLst/>
          </a:prstGeom>
        </p:spPr>
      </p:pic>
      <p:pic>
        <p:nvPicPr>
          <p:cNvPr id="8" name="图片 7"/>
          <p:cNvPicPr>
            <a:picLocks noChangeAspect="1"/>
          </p:cNvPicPr>
          <p:nvPr/>
        </p:nvPicPr>
        <p:blipFill>
          <a:blip r:embed="rId4"/>
          <a:stretch>
            <a:fillRect/>
          </a:stretch>
        </p:blipFill>
        <p:spPr>
          <a:xfrm>
            <a:off x="3562997" y="1543773"/>
            <a:ext cx="368381" cy="342984"/>
          </a:xfrm>
          <a:prstGeom prst="rect">
            <a:avLst/>
          </a:prstGeom>
        </p:spPr>
      </p:pic>
      <p:pic>
        <p:nvPicPr>
          <p:cNvPr id="9" name="图片 8"/>
          <p:cNvPicPr>
            <a:picLocks noChangeAspect="1"/>
          </p:cNvPicPr>
          <p:nvPr/>
        </p:nvPicPr>
        <p:blipFill>
          <a:blip r:embed="rId4"/>
          <a:stretch>
            <a:fillRect/>
          </a:stretch>
        </p:blipFill>
        <p:spPr>
          <a:xfrm>
            <a:off x="3562609" y="3636601"/>
            <a:ext cx="368381" cy="342984"/>
          </a:xfrm>
          <a:prstGeom prst="rect">
            <a:avLst/>
          </a:prstGeom>
        </p:spPr>
      </p:pic>
      <p:pic>
        <p:nvPicPr>
          <p:cNvPr id="10" name="图片 9"/>
          <p:cNvPicPr>
            <a:picLocks noChangeAspect="1"/>
          </p:cNvPicPr>
          <p:nvPr/>
        </p:nvPicPr>
        <p:blipFill>
          <a:blip r:embed="rId4"/>
          <a:stretch>
            <a:fillRect/>
          </a:stretch>
        </p:blipFill>
        <p:spPr>
          <a:xfrm>
            <a:off x="1424547" y="2619258"/>
            <a:ext cx="368381" cy="342984"/>
          </a:xfrm>
          <a:prstGeom prst="rect">
            <a:avLst/>
          </a:prstGeom>
        </p:spPr>
      </p:pic>
      <p:pic>
        <p:nvPicPr>
          <p:cNvPr id="11" name="图片 10"/>
          <p:cNvPicPr>
            <a:picLocks noChangeAspect="1"/>
          </p:cNvPicPr>
          <p:nvPr/>
        </p:nvPicPr>
        <p:blipFill>
          <a:blip r:embed="rId4"/>
          <a:stretch>
            <a:fillRect/>
          </a:stretch>
        </p:blipFill>
        <p:spPr>
          <a:xfrm>
            <a:off x="1424547" y="1523951"/>
            <a:ext cx="368381" cy="342984"/>
          </a:xfrm>
          <a:prstGeom prst="rect">
            <a:avLst/>
          </a:prstGeom>
        </p:spPr>
      </p:pic>
      <p:pic>
        <p:nvPicPr>
          <p:cNvPr id="12" name="图片 11"/>
          <p:cNvPicPr>
            <a:picLocks noChangeAspect="1"/>
          </p:cNvPicPr>
          <p:nvPr/>
        </p:nvPicPr>
        <p:blipFill>
          <a:blip r:embed="rId4"/>
          <a:stretch>
            <a:fillRect/>
          </a:stretch>
        </p:blipFill>
        <p:spPr>
          <a:xfrm>
            <a:off x="1424547" y="2260684"/>
            <a:ext cx="368381" cy="342984"/>
          </a:xfrm>
          <a:prstGeom prst="rect">
            <a:avLst/>
          </a:prstGeom>
        </p:spPr>
      </p:pic>
      <p:pic>
        <p:nvPicPr>
          <p:cNvPr id="13" name="图片 12"/>
          <p:cNvPicPr>
            <a:picLocks noChangeAspect="1"/>
          </p:cNvPicPr>
          <p:nvPr/>
        </p:nvPicPr>
        <p:blipFill>
          <a:blip r:embed="rId5"/>
          <a:stretch>
            <a:fillRect/>
          </a:stretch>
        </p:blipFill>
        <p:spPr>
          <a:xfrm>
            <a:off x="1376158" y="1765470"/>
            <a:ext cx="393786" cy="546234"/>
          </a:xfrm>
          <a:prstGeom prst="rect">
            <a:avLst/>
          </a:prstGeom>
        </p:spPr>
      </p:pic>
      <p:cxnSp>
        <p:nvCxnSpPr>
          <p:cNvPr id="14" name="直接箭头连接符 11"/>
          <p:cNvCxnSpPr/>
          <p:nvPr/>
        </p:nvCxnSpPr>
        <p:spPr>
          <a:xfrm>
            <a:off x="1910466" y="1726780"/>
            <a:ext cx="1488034" cy="1387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4"/>
          <a:stretch>
            <a:fillRect/>
          </a:stretch>
        </p:blipFill>
        <p:spPr>
          <a:xfrm>
            <a:off x="3194422" y="1543690"/>
            <a:ext cx="368381" cy="342984"/>
          </a:xfrm>
          <a:prstGeom prst="rect">
            <a:avLst/>
          </a:prstGeom>
        </p:spPr>
      </p:pic>
      <p:pic>
        <p:nvPicPr>
          <p:cNvPr id="16" name="图片 15"/>
          <p:cNvPicPr>
            <a:picLocks noChangeAspect="1"/>
          </p:cNvPicPr>
          <p:nvPr/>
        </p:nvPicPr>
        <p:blipFill>
          <a:blip r:embed="rId4"/>
          <a:stretch>
            <a:fillRect/>
          </a:stretch>
        </p:blipFill>
        <p:spPr>
          <a:xfrm>
            <a:off x="3194228" y="3633376"/>
            <a:ext cx="368381" cy="342984"/>
          </a:xfrm>
          <a:prstGeom prst="rect">
            <a:avLst/>
          </a:prstGeom>
        </p:spPr>
      </p:pic>
      <p:pic>
        <p:nvPicPr>
          <p:cNvPr id="17" name="图片 16"/>
          <p:cNvPicPr>
            <a:picLocks noChangeAspect="1"/>
          </p:cNvPicPr>
          <p:nvPr/>
        </p:nvPicPr>
        <p:blipFill>
          <a:blip r:embed="rId4"/>
          <a:stretch>
            <a:fillRect/>
          </a:stretch>
        </p:blipFill>
        <p:spPr>
          <a:xfrm>
            <a:off x="2782882" y="3633270"/>
            <a:ext cx="368381" cy="342984"/>
          </a:xfrm>
          <a:prstGeom prst="rect">
            <a:avLst/>
          </a:prstGeom>
        </p:spPr>
      </p:pic>
      <p:pic>
        <p:nvPicPr>
          <p:cNvPr id="18" name="图片 17"/>
          <p:cNvPicPr>
            <a:picLocks noChangeAspect="1"/>
          </p:cNvPicPr>
          <p:nvPr/>
        </p:nvPicPr>
        <p:blipFill>
          <a:blip r:embed="rId4"/>
          <a:stretch>
            <a:fillRect/>
          </a:stretch>
        </p:blipFill>
        <p:spPr>
          <a:xfrm>
            <a:off x="3183742" y="2921053"/>
            <a:ext cx="368381" cy="342984"/>
          </a:xfrm>
          <a:prstGeom prst="rect">
            <a:avLst/>
          </a:prstGeom>
        </p:spPr>
      </p:pic>
      <p:pic>
        <p:nvPicPr>
          <p:cNvPr id="19" name="图片 18"/>
          <p:cNvPicPr>
            <a:picLocks noChangeAspect="1"/>
          </p:cNvPicPr>
          <p:nvPr/>
        </p:nvPicPr>
        <p:blipFill>
          <a:blip r:embed="rId6"/>
          <a:stretch>
            <a:fillRect/>
          </a:stretch>
        </p:blipFill>
        <p:spPr>
          <a:xfrm>
            <a:off x="3584085" y="1412776"/>
            <a:ext cx="4365027" cy="3201107"/>
          </a:xfrm>
          <a:prstGeom prst="rect">
            <a:avLst/>
          </a:prstGeom>
        </p:spPr>
      </p:pic>
      <p:sp>
        <p:nvSpPr>
          <p:cNvPr id="20" name="文本框 19"/>
          <p:cNvSpPr txBox="1"/>
          <p:nvPr/>
        </p:nvSpPr>
        <p:spPr>
          <a:xfrm>
            <a:off x="5341212" y="2828271"/>
            <a:ext cx="669607" cy="376563"/>
          </a:xfrm>
          <a:prstGeom prst="rect">
            <a:avLst/>
          </a:prstGeom>
          <a:noFill/>
        </p:spPr>
        <p:txBody>
          <a:bodyPr wrap="square" rtlCol="0">
            <a:spAutoFit/>
          </a:bodyPr>
          <a:lstStyle/>
          <a:p>
            <a:r>
              <a:rPr lang="en-US" altLang="zh-CN" b="1" dirty="0" smtClean="0"/>
              <a:t>Opt</a:t>
            </a:r>
            <a:endParaRPr lang="zh-CN" altLang="en-US" b="1" dirty="0"/>
          </a:p>
        </p:txBody>
      </p:sp>
      <p:pic>
        <p:nvPicPr>
          <p:cNvPr id="21" name="图片 20"/>
          <p:cNvPicPr>
            <a:picLocks noChangeAspect="1"/>
          </p:cNvPicPr>
          <p:nvPr/>
        </p:nvPicPr>
        <p:blipFill>
          <a:blip r:embed="rId7"/>
          <a:stretch>
            <a:fillRect/>
          </a:stretch>
        </p:blipFill>
        <p:spPr>
          <a:xfrm>
            <a:off x="3594571" y="1412776"/>
            <a:ext cx="4365027" cy="3201107"/>
          </a:xfrm>
          <a:prstGeom prst="rect">
            <a:avLst/>
          </a:prstGeom>
        </p:spPr>
      </p:pic>
      <p:sp>
        <p:nvSpPr>
          <p:cNvPr id="22" name="文本框 21"/>
          <p:cNvSpPr txBox="1"/>
          <p:nvPr/>
        </p:nvSpPr>
        <p:spPr>
          <a:xfrm>
            <a:off x="5341211" y="3583278"/>
            <a:ext cx="669607" cy="376563"/>
          </a:xfrm>
          <a:prstGeom prst="rect">
            <a:avLst/>
          </a:prstGeom>
          <a:noFill/>
        </p:spPr>
        <p:txBody>
          <a:bodyPr wrap="square" rtlCol="0">
            <a:spAutoFit/>
          </a:bodyPr>
          <a:lstStyle/>
          <a:p>
            <a:r>
              <a:rPr lang="en-US" altLang="zh-CN" b="1" dirty="0" smtClean="0"/>
              <a:t>Opt</a:t>
            </a:r>
            <a:endParaRPr lang="zh-CN" altLang="en-US" b="1" dirty="0"/>
          </a:p>
        </p:txBody>
      </p:sp>
      <p:cxnSp>
        <p:nvCxnSpPr>
          <p:cNvPr id="23" name="直接箭头连接符 38"/>
          <p:cNvCxnSpPr/>
          <p:nvPr/>
        </p:nvCxnSpPr>
        <p:spPr>
          <a:xfrm>
            <a:off x="1934053" y="1761387"/>
            <a:ext cx="634606" cy="19898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文本框 23"/>
              <p:cNvSpPr txBox="1"/>
              <p:nvPr/>
            </p:nvSpPr>
            <p:spPr>
              <a:xfrm>
                <a:off x="1818078" y="4749264"/>
                <a:ext cx="5355377" cy="6959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charset="0"/>
                            </a:rPr>
                          </m:ctrlPr>
                        </m:sSubPr>
                        <m:e>
                          <m:r>
                            <a:rPr lang="en-US" altLang="zh-CN" sz="2000" b="0" i="1" smtClean="0">
                              <a:latin typeface="Cambria Math" panose="02040503050406030204" pitchFamily="18" charset="0"/>
                            </a:rPr>
                            <m:t>𝑤</m:t>
                          </m:r>
                        </m:e>
                        <m:sub>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𝑛</m:t>
                          </m:r>
                        </m:sub>
                      </m:sSub>
                      <m:d>
                        <m:dPr>
                          <m:ctrlPr>
                            <a:rPr lang="en-US" altLang="zh-CN" sz="2000" b="0" i="1" smtClean="0">
                              <a:latin typeface="Cambria Math" charset="0"/>
                            </a:rPr>
                          </m:ctrlPr>
                        </m:dPr>
                        <m:e>
                          <m:sSub>
                            <m:sSubPr>
                              <m:ctrlPr>
                                <a:rPr lang="en-US" altLang="zh-CN" sz="2000" b="0" i="1" smtClean="0">
                                  <a:latin typeface="Cambria Math" charset="0"/>
                                </a:rPr>
                              </m:ctrlPr>
                            </m:sSubPr>
                            <m:e>
                              <m:r>
                                <a:rPr lang="en-US" altLang="zh-CN" sz="2000" b="0" i="1" smtClean="0">
                                  <a:latin typeface="Cambria Math" panose="02040503050406030204" pitchFamily="18" charset="0"/>
                                </a:rPr>
                                <m:t>𝑃</m:t>
                              </m:r>
                            </m:e>
                            <m:sub>
                              <m:r>
                                <a:rPr lang="en-US" altLang="zh-CN" sz="2000" b="0" i="1" smtClean="0">
                                  <a:latin typeface="Cambria Math" panose="02040503050406030204" pitchFamily="18" charset="0"/>
                                </a:rPr>
                                <m:t>𝑘</m:t>
                              </m:r>
                            </m:sub>
                          </m:sSub>
                        </m:e>
                      </m:d>
                      <m:r>
                        <a:rPr lang="en-US" altLang="zh-CN" sz="2000" b="0" i="1" smtClean="0">
                          <a:latin typeface="Cambria Math" panose="02040503050406030204" pitchFamily="18" charset="0"/>
                        </a:rPr>
                        <m:t>=</m:t>
                      </m:r>
                      <m:sSub>
                        <m:sSubPr>
                          <m:ctrlPr>
                            <a:rPr lang="en-US" altLang="zh-CN" sz="2000" b="0" i="1" smtClean="0">
                              <a:latin typeface="Cambria Math" charset="0"/>
                            </a:rPr>
                          </m:ctrlPr>
                        </m:sSubPr>
                        <m:e>
                          <m:r>
                            <a:rPr lang="en-US" altLang="zh-CN" sz="2000" b="0" i="1" smtClean="0">
                              <a:latin typeface="Cambria Math" panose="02040503050406030204" pitchFamily="18" charset="0"/>
                            </a:rPr>
                            <m:t>𝛽</m:t>
                          </m:r>
                        </m:e>
                        <m:sub>
                          <m:r>
                            <a:rPr lang="en-US" altLang="zh-CN" sz="2000" b="0" i="1" smtClean="0">
                              <a:latin typeface="Cambria Math" panose="02040503050406030204" pitchFamily="18" charset="0"/>
                            </a:rPr>
                            <m:t>𝑘</m:t>
                          </m:r>
                        </m:sub>
                      </m:sSub>
                      <m:d>
                        <m:dPr>
                          <m:begChr m:val="["/>
                          <m:endChr m:val="]"/>
                          <m:ctrlPr>
                            <a:rPr lang="en-US" altLang="zh-CN" sz="2000" b="0" i="1" smtClean="0">
                              <a:latin typeface="Cambria Math" charset="0"/>
                            </a:rPr>
                          </m:ctrlPr>
                        </m:dPr>
                        <m:e>
                          <m:r>
                            <a:rPr lang="en-US" altLang="zh-CN" sz="2000" b="0" i="1" smtClean="0">
                              <a:latin typeface="Cambria Math" panose="02040503050406030204" pitchFamily="18" charset="0"/>
                            </a:rPr>
                            <m:t>1−</m:t>
                          </m:r>
                          <m:sSubSup>
                            <m:sSubSupPr>
                              <m:ctrlPr>
                                <a:rPr lang="en-US" altLang="zh-CN" sz="2000" b="0" i="1" smtClean="0">
                                  <a:latin typeface="Cambria Math" charset="0"/>
                                </a:rPr>
                              </m:ctrlPr>
                            </m:sSubSupPr>
                            <m:e>
                              <m:r>
                                <a:rPr lang="en-US" altLang="zh-CN" sz="2000" b="0" i="1" smtClean="0">
                                  <a:latin typeface="Cambria Math" panose="02040503050406030204" pitchFamily="18" charset="0"/>
                                </a:rPr>
                                <m:t>𝑃</m:t>
                              </m:r>
                            </m:e>
                            <m:sub>
                              <m:r>
                                <a:rPr lang="en-US" altLang="zh-CN" sz="2000" b="0" i="1" smtClean="0">
                                  <a:latin typeface="Cambria Math" panose="02040503050406030204" pitchFamily="18" charset="0"/>
                                </a:rPr>
                                <m:t>𝑘</m:t>
                              </m:r>
                            </m:sub>
                            <m:sup>
                              <m:r>
                                <a:rPr lang="en-US" altLang="zh-CN" sz="2000" b="0" i="1" smtClean="0">
                                  <a:latin typeface="Cambria Math" panose="02040503050406030204" pitchFamily="18" charset="0"/>
                                </a:rPr>
                                <m:t>𝑓</m:t>
                              </m:r>
                            </m:sup>
                          </m:sSubSup>
                          <m:d>
                            <m:dPr>
                              <m:ctrlPr>
                                <a:rPr lang="en-US" altLang="zh-CN" sz="2000" b="0" i="1" smtClean="0">
                                  <a:latin typeface="Cambria Math" charset="0"/>
                                </a:rPr>
                              </m:ctrlPr>
                            </m:dPr>
                            <m:e>
                              <m:sSub>
                                <m:sSubPr>
                                  <m:ctrlPr>
                                    <a:rPr lang="en-US" altLang="zh-CN" sz="2000" b="0" i="1" smtClean="0">
                                      <a:latin typeface="Cambria Math" charset="0"/>
                                    </a:rPr>
                                  </m:ctrlPr>
                                </m:sSubPr>
                                <m:e>
                                  <m:r>
                                    <a:rPr lang="en-US" altLang="zh-CN" sz="2000" b="0" i="1" smtClean="0">
                                      <a:latin typeface="Cambria Math" panose="02040503050406030204" pitchFamily="18" charset="0"/>
                                    </a:rPr>
                                    <m:t>𝑃</m:t>
                                  </m:r>
                                </m:e>
                                <m:sub>
                                  <m:r>
                                    <a:rPr lang="en-US" altLang="zh-CN" sz="2000" b="0" i="1" smtClean="0">
                                      <a:latin typeface="Cambria Math" panose="02040503050406030204" pitchFamily="18" charset="0"/>
                                    </a:rPr>
                                    <m:t>𝑘</m:t>
                                  </m:r>
                                </m:sub>
                              </m:sSub>
                              <m:r>
                                <a:rPr lang="en-US" altLang="zh-CN" sz="2000" b="0" i="1" smtClean="0">
                                  <a:latin typeface="Cambria Math" panose="02040503050406030204" pitchFamily="18" charset="0"/>
                                </a:rPr>
                                <m:t>,</m:t>
                              </m:r>
                              <m:sSup>
                                <m:sSupPr>
                                  <m:ctrlPr>
                                    <a:rPr lang="en-US" altLang="zh-CN" sz="2000" b="0" i="1" smtClean="0">
                                      <a:latin typeface="Cambria Math" charset="0"/>
                                    </a:rPr>
                                  </m:ctrlPr>
                                </m:sSupPr>
                                <m:e>
                                  <m:r>
                                    <a:rPr lang="en-US" altLang="zh-CN" sz="2000" b="0" i="1" smtClean="0">
                                      <a:latin typeface="Cambria Math" panose="02040503050406030204" pitchFamily="18" charset="0"/>
                                    </a:rPr>
                                    <m:t>𝜆</m:t>
                                  </m:r>
                                </m:e>
                                <m:sup>
                                  <m:r>
                                    <a:rPr lang="en-US" altLang="zh-CN" sz="2000" b="0" i="1" smtClean="0">
                                      <a:latin typeface="Cambria Math" panose="02040503050406030204" pitchFamily="18" charset="0"/>
                                    </a:rPr>
                                    <m:t>∗</m:t>
                                  </m:r>
                                </m:sup>
                              </m:sSup>
                            </m:e>
                          </m:d>
                        </m:e>
                      </m:d>
                      <m:func>
                        <m:funcPr>
                          <m:ctrlPr>
                            <a:rPr lang="en-US" altLang="zh-CN" sz="2000" b="0" i="1" smtClean="0">
                              <a:latin typeface="Cambria Math" charset="0"/>
                            </a:rPr>
                          </m:ctrlPr>
                        </m:funcPr>
                        <m:fName>
                          <m:r>
                            <m:rPr>
                              <m:sty m:val="p"/>
                            </m:rPr>
                            <a:rPr lang="en-US" altLang="zh-CN" sz="2000" b="0" i="0" smtClean="0">
                              <a:latin typeface="Cambria Math" panose="02040503050406030204" pitchFamily="18" charset="0"/>
                            </a:rPr>
                            <m:t>log</m:t>
                          </m:r>
                        </m:fName>
                        <m:e>
                          <m:r>
                            <a:rPr lang="en-US" altLang="zh-CN" sz="2000" b="0" i="1" smtClean="0">
                              <a:latin typeface="Cambria Math" panose="02040503050406030204" pitchFamily="18" charset="0"/>
                            </a:rPr>
                            <m:t>(1+</m:t>
                          </m:r>
                          <m:f>
                            <m:fPr>
                              <m:ctrlPr>
                                <a:rPr lang="en-US" altLang="zh-CN" sz="2000" b="0" i="1" smtClean="0">
                                  <a:latin typeface="Cambria Math" charset="0"/>
                                </a:rPr>
                              </m:ctrlPr>
                            </m:fPr>
                            <m:num>
                              <m:sSub>
                                <m:sSubPr>
                                  <m:ctrlPr>
                                    <a:rPr lang="en-US" altLang="zh-CN" sz="2000" b="0" i="1" smtClean="0">
                                      <a:latin typeface="Cambria Math" charset="0"/>
                                    </a:rPr>
                                  </m:ctrlPr>
                                </m:sSubPr>
                                <m:e>
                                  <m:r>
                                    <a:rPr lang="en-US" altLang="zh-CN" sz="2000" b="0" i="1" smtClean="0">
                                      <a:latin typeface="Cambria Math" panose="02040503050406030204" pitchFamily="18" charset="0"/>
                                    </a:rPr>
                                    <m:t>𝑃</m:t>
                                  </m:r>
                                </m:e>
                                <m:sub>
                                  <m:r>
                                    <a:rPr lang="en-US" altLang="zh-CN" sz="2000" b="0" i="1" smtClean="0">
                                      <a:latin typeface="Cambria Math" panose="02040503050406030204" pitchFamily="18" charset="0"/>
                                    </a:rPr>
                                    <m:t>𝑘</m:t>
                                  </m:r>
                                </m:sub>
                              </m:sSub>
                              <m:sSup>
                                <m:sSupPr>
                                  <m:ctrlPr>
                                    <a:rPr lang="en-US" altLang="zh-CN" sz="2000" b="0" i="1" smtClean="0">
                                      <a:latin typeface="Cambria Math" charset="0"/>
                                    </a:rPr>
                                  </m:ctrlPr>
                                </m:sSupPr>
                                <m:e>
                                  <m:d>
                                    <m:dPr>
                                      <m:begChr m:val="|"/>
                                      <m:endChr m:val="|"/>
                                      <m:ctrlPr>
                                        <a:rPr lang="en-US" altLang="zh-CN" sz="2000" b="0" i="1" smtClean="0">
                                          <a:latin typeface="Cambria Math" charset="0"/>
                                        </a:rPr>
                                      </m:ctrlPr>
                                    </m:dPr>
                                    <m:e>
                                      <m:sSub>
                                        <m:sSubPr>
                                          <m:ctrlPr>
                                            <a:rPr lang="en-US" altLang="zh-CN" sz="2000" b="0" i="1" smtClean="0">
                                              <a:latin typeface="Cambria Math" charset="0"/>
                                            </a:rPr>
                                          </m:ctrlPr>
                                        </m:sSubPr>
                                        <m:e>
                                          <m:r>
                                            <a:rPr lang="en-US" altLang="zh-CN" sz="2000" b="0" i="1" smtClean="0">
                                              <a:latin typeface="Cambria Math" panose="02040503050406030204" pitchFamily="18" charset="0"/>
                                            </a:rPr>
                                            <m:t>h</m:t>
                                          </m:r>
                                        </m:e>
                                        <m:sub>
                                          <m:r>
                                            <a:rPr lang="en-US" altLang="zh-CN" sz="2000" b="0" i="1" smtClean="0">
                                              <a:latin typeface="Cambria Math" panose="02040503050406030204" pitchFamily="18" charset="0"/>
                                            </a:rPr>
                                            <m:t>𝑘</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𝑛</m:t>
                                          </m:r>
                                        </m:sub>
                                      </m:sSub>
                                    </m:e>
                                  </m:d>
                                </m:e>
                                <m:sup>
                                  <m:r>
                                    <a:rPr lang="en-US" altLang="zh-CN" sz="2000" b="0" i="1" smtClean="0">
                                      <a:latin typeface="Cambria Math" panose="02040503050406030204" pitchFamily="18" charset="0"/>
                                    </a:rPr>
                                    <m:t>2</m:t>
                                  </m:r>
                                </m:sup>
                              </m:sSup>
                            </m:num>
                            <m:den>
                              <m:sSup>
                                <m:sSupPr>
                                  <m:ctrlPr>
                                    <a:rPr lang="en-US" altLang="zh-CN" sz="2000" b="0" i="1" smtClean="0">
                                      <a:latin typeface="Cambria Math" charset="0"/>
                                    </a:rPr>
                                  </m:ctrlPr>
                                </m:sSupPr>
                                <m:e>
                                  <m:r>
                                    <a:rPr lang="en-US" altLang="zh-CN" sz="2000" b="0" i="1" smtClean="0">
                                      <a:latin typeface="Cambria Math" panose="02040503050406030204" pitchFamily="18" charset="0"/>
                                    </a:rPr>
                                    <m:t>𝜎</m:t>
                                  </m:r>
                                </m:e>
                                <m:sup>
                                  <m:r>
                                    <a:rPr lang="en-US" altLang="zh-CN" sz="2000" b="0" i="1" smtClean="0">
                                      <a:latin typeface="Cambria Math" panose="02040503050406030204" pitchFamily="18" charset="0"/>
                                    </a:rPr>
                                    <m:t>2</m:t>
                                  </m:r>
                                </m:sup>
                              </m:sSup>
                            </m:den>
                          </m:f>
                          <m:r>
                            <a:rPr lang="en-US" altLang="zh-CN" sz="2000" b="0" i="1" smtClean="0">
                              <a:latin typeface="Cambria Math" panose="02040503050406030204" pitchFamily="18" charset="0"/>
                            </a:rPr>
                            <m:t>)</m:t>
                          </m:r>
                        </m:e>
                      </m:func>
                    </m:oMath>
                  </m:oMathPara>
                </a14:m>
                <a:endParaRPr lang="zh-CN" altLang="en-US" sz="2000" dirty="0"/>
              </a:p>
            </p:txBody>
          </p:sp>
        </mc:Choice>
        <mc:Fallback>
          <p:sp>
            <p:nvSpPr>
              <p:cNvPr id="24" name="文本框 23"/>
              <p:cNvSpPr txBox="1">
                <a:spLocks noRot="1" noChangeAspect="1" noMove="1" noResize="1" noEditPoints="1" noAdjustHandles="1" noChangeArrowheads="1" noChangeShapeType="1" noTextEdit="1"/>
              </p:cNvSpPr>
              <p:nvPr/>
            </p:nvSpPr>
            <p:spPr>
              <a:xfrm>
                <a:off x="1818078" y="4749264"/>
                <a:ext cx="5355377" cy="695960"/>
              </a:xfrm>
              <a:prstGeom prst="rect">
                <a:avLst/>
              </a:prstGeom>
              <a:blipFill rotWithShape="0">
                <a:blip r:embed="rId8"/>
                <a:stretch>
                  <a:fillRect/>
                </a:stretch>
              </a:blipFill>
            </p:spPr>
            <p:txBody>
              <a:bodyPr/>
              <a:lstStyle/>
              <a:p>
                <a:r>
                  <a:rPr lang="zh-CN" altLang="en-US">
                    <a:noFill/>
                  </a:rPr>
                  <a:t> </a:t>
                </a:r>
              </a:p>
            </p:txBody>
          </p:sp>
        </mc:Fallback>
      </mc:AlternateContent>
      <p:sp>
        <p:nvSpPr>
          <p:cNvPr id="25" name="文本框 24"/>
          <p:cNvSpPr txBox="1"/>
          <p:nvPr/>
        </p:nvSpPr>
        <p:spPr>
          <a:xfrm>
            <a:off x="910183" y="3089701"/>
            <a:ext cx="1460611" cy="338554"/>
          </a:xfrm>
          <a:prstGeom prst="rect">
            <a:avLst/>
          </a:prstGeom>
          <a:noFill/>
        </p:spPr>
        <p:txBody>
          <a:bodyPr wrap="square" rtlCol="0">
            <a:spAutoFit/>
          </a:bodyPr>
          <a:lstStyle/>
          <a:p>
            <a:r>
              <a:rPr lang="en-US" altLang="zh-CN" sz="1600" b="1" i="1" dirty="0" smtClean="0">
                <a:latin typeface="Times New Roman" panose="02020603050405020304" pitchFamily="18" charset="0"/>
                <a:cs typeface="Times New Roman" panose="02020603050405020304" pitchFamily="18" charset="0"/>
              </a:rPr>
              <a:t>M</a:t>
            </a:r>
            <a:r>
              <a:rPr lang="en-US" altLang="zh-CN" sz="1600" b="1" dirty="0" smtClean="0">
                <a:latin typeface="Times New Roman" panose="02020603050405020304" pitchFamily="18" charset="0"/>
                <a:cs typeface="Times New Roman" panose="02020603050405020304" pitchFamily="18" charset="0"/>
              </a:rPr>
              <a:t> power units</a:t>
            </a:r>
            <a:endParaRPr lang="zh-CN" altLang="en-US" sz="1600" b="1" dirty="0">
              <a:latin typeface="Times New Roman" panose="02020603050405020304" pitchFamily="18" charset="0"/>
              <a:cs typeface="Times New Roman" panose="02020603050405020304" pitchFamily="18" charset="0"/>
            </a:endParaRPr>
          </a:p>
        </p:txBody>
      </p:sp>
      <p:graphicFrame>
        <p:nvGraphicFramePr>
          <p:cNvPr id="26" name="对象 25"/>
          <p:cNvGraphicFramePr>
            <a:graphicFrameLocks noChangeAspect="1"/>
          </p:cNvGraphicFramePr>
          <p:nvPr>
            <p:extLst>
              <p:ext uri="{D42A27DB-BD31-4B8C-83A1-F6EECF244321}">
                <p14:modId xmlns:p14="http://schemas.microsoft.com/office/powerpoint/2010/main" val="1794164899"/>
              </p:ext>
            </p:extLst>
          </p:nvPr>
        </p:nvGraphicFramePr>
        <p:xfrm>
          <a:off x="1236550" y="3413932"/>
          <a:ext cx="654538" cy="533965"/>
        </p:xfrm>
        <a:graphic>
          <a:graphicData uri="http://schemas.openxmlformats.org/presentationml/2006/ole">
            <mc:AlternateContent xmlns:mc="http://schemas.openxmlformats.org/markup-compatibility/2006">
              <mc:Choice xmlns:v="urn:schemas-microsoft-com:vml" Requires="v">
                <p:oleObj spid="_x0000_s1993733" name="Equation" r:id="rId9" imgW="482400" imgH="393480" progId="Equation.DSMT4">
                  <p:embed/>
                </p:oleObj>
              </mc:Choice>
              <mc:Fallback>
                <p:oleObj name="Equation" r:id="rId9" imgW="482400" imgH="393480" progId="Equation.DSMT4">
                  <p:embed/>
                  <p:pic>
                    <p:nvPicPr>
                      <p:cNvPr id="0" name=""/>
                      <p:cNvPicPr/>
                      <p:nvPr/>
                    </p:nvPicPr>
                    <p:blipFill>
                      <a:blip r:embed="rId10"/>
                      <a:stretch>
                        <a:fillRect/>
                      </a:stretch>
                    </p:blipFill>
                    <p:spPr>
                      <a:xfrm>
                        <a:off x="1236550" y="3413932"/>
                        <a:ext cx="654538" cy="533965"/>
                      </a:xfrm>
                      <a:prstGeom prst="rect">
                        <a:avLst/>
                      </a:prstGeom>
                    </p:spPr>
                  </p:pic>
                </p:oleObj>
              </mc:Fallback>
            </mc:AlternateContent>
          </a:graphicData>
        </a:graphic>
      </p:graphicFrame>
      <p:sp>
        <p:nvSpPr>
          <p:cNvPr id="27" name="文本框 26"/>
          <p:cNvSpPr txBox="1"/>
          <p:nvPr/>
        </p:nvSpPr>
        <p:spPr>
          <a:xfrm>
            <a:off x="2267576" y="5746888"/>
            <a:ext cx="4456383" cy="400110"/>
          </a:xfrm>
          <a:prstGeom prst="rect">
            <a:avLst/>
          </a:prstGeom>
          <a:noFill/>
          <a:ln w="38100">
            <a:solidFill>
              <a:srgbClr val="CC3333"/>
            </a:solidFill>
          </a:ln>
        </p:spPr>
        <p:txBody>
          <a:bodyPr wrap="square" rtlCol="0">
            <a:spAutoFit/>
          </a:bodyPr>
          <a:lstStyle/>
          <a:p>
            <a:r>
              <a:rPr lang="en-US" altLang="zh-CN" dirty="0" smtClean="0"/>
              <a:t>3D matching </a:t>
            </a:r>
            <a:r>
              <a:rPr lang="en-US" altLang="zh-CN" dirty="0" smtClean="0">
                <a:sym typeface="Wingdings" panose="05000000000000000000" pitchFamily="2" charset="2"/>
              </a:rPr>
              <a:t> 2D matching problem</a:t>
            </a:r>
            <a:endParaRPr lang="zh-CN" altLang="en-US" dirty="0"/>
          </a:p>
        </p:txBody>
      </p:sp>
    </p:spTree>
    <p:extLst>
      <p:ext uri="{BB962C8B-B14F-4D97-AF65-F5344CB8AC3E}">
        <p14:creationId xmlns:p14="http://schemas.microsoft.com/office/powerpoint/2010/main" val="16671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250" fill="hold"/>
                                        <p:tgtEl>
                                          <p:spTgt spid="27"/>
                                        </p:tgtEl>
                                        <p:attrNameLst>
                                          <p:attrName>ppt_w</p:attrName>
                                        </p:attrNameLst>
                                      </p:cBhvr>
                                      <p:tavLst>
                                        <p:tav tm="0">
                                          <p:val>
                                            <p:fltVal val="0"/>
                                          </p:val>
                                        </p:tav>
                                        <p:tav tm="100000">
                                          <p:val>
                                            <p:strVal val="#ppt_w"/>
                                          </p:val>
                                        </p:tav>
                                      </p:tavLst>
                                    </p:anim>
                                    <p:anim calcmode="lin" valueType="num">
                                      <p:cBhvr>
                                        <p:cTn id="49" dur="250" fill="hold"/>
                                        <p:tgtEl>
                                          <p:spTgt spid="27"/>
                                        </p:tgtEl>
                                        <p:attrNameLst>
                                          <p:attrName>ppt_h</p:attrName>
                                        </p:attrNameLst>
                                      </p:cBhvr>
                                      <p:tavLst>
                                        <p:tav tm="0">
                                          <p:val>
                                            <p:fltVal val="0"/>
                                          </p:val>
                                        </p:tav>
                                        <p:tav tm="100000">
                                          <p:val>
                                            <p:strVal val="#ppt_h"/>
                                          </p:val>
                                        </p:tav>
                                      </p:tavLst>
                                    </p:anim>
                                    <p:animEffect transition="in" filter="fade">
                                      <p:cBhvr>
                                        <p:cTn id="50"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en-US" altLang="zh-CN" sz="3200" dirty="0" smtClean="0">
                <a:ea typeface="宋体" pitchFamily="2" charset="-122"/>
              </a:rPr>
              <a:t>History of Game Theory</a:t>
            </a:r>
            <a:endParaRPr lang="zh-CN" altLang="en-US" sz="3200" dirty="0" smtClean="0">
              <a:ea typeface="宋体" pitchFamily="2" charset="-122"/>
            </a:endParaRPr>
          </a:p>
        </p:txBody>
      </p:sp>
      <p:sp>
        <p:nvSpPr>
          <p:cNvPr id="45059" name="内容占位符 2"/>
          <p:cNvSpPr>
            <a:spLocks noGrp="1"/>
          </p:cNvSpPr>
          <p:nvPr>
            <p:ph idx="1"/>
          </p:nvPr>
        </p:nvSpPr>
        <p:spPr>
          <a:xfrm>
            <a:off x="338400" y="990600"/>
            <a:ext cx="8348400" cy="5181600"/>
          </a:xfrm>
        </p:spPr>
        <p:txBody>
          <a:bodyPr/>
          <a:lstStyle/>
          <a:p>
            <a:pPr algn="just">
              <a:lnSpc>
                <a:spcPct val="80000"/>
              </a:lnSpc>
            </a:pPr>
            <a:r>
              <a:rPr lang="en-US" altLang="ko-KR" sz="1800" b="1" dirty="0" smtClean="0">
                <a:ea typeface="Gulim" pitchFamily="34" charset="-127"/>
                <a:cs typeface="Times New Roman" pitchFamily="18" charset="0"/>
              </a:rPr>
              <a:t>John von </a:t>
            </a:r>
            <a:r>
              <a:rPr lang="en-US" altLang="ko-KR" sz="1800" b="1" dirty="0" err="1" smtClean="0">
                <a:ea typeface="Gulim" pitchFamily="34" charset="-127"/>
                <a:cs typeface="Times New Roman" pitchFamily="18" charset="0"/>
              </a:rPr>
              <a:t>Neuman</a:t>
            </a:r>
            <a:r>
              <a:rPr lang="en-US" altLang="ko-KR" sz="1800" dirty="0" smtClean="0">
                <a:ea typeface="Gulim" pitchFamily="34" charset="-127"/>
                <a:cs typeface="Times New Roman" pitchFamily="18" charset="0"/>
              </a:rPr>
              <a:t> (1903-1957) co-authored, Theory of Games and Economic Behavior, with Oskar Morgenstern in 1940s, establishing game theory as a field.</a:t>
            </a:r>
          </a:p>
          <a:p>
            <a:pPr algn="just">
              <a:lnSpc>
                <a:spcPct val="80000"/>
              </a:lnSpc>
            </a:pPr>
            <a:r>
              <a:rPr lang="en-US" altLang="ko-KR" sz="1800" b="1" dirty="0" smtClean="0">
                <a:ea typeface="Gulim" pitchFamily="34" charset="-127"/>
                <a:cs typeface="Times New Roman" pitchFamily="18" charset="0"/>
              </a:rPr>
              <a:t>John Nash</a:t>
            </a:r>
            <a:r>
              <a:rPr lang="en-US" altLang="ko-KR" sz="1800" dirty="0" smtClean="0">
                <a:ea typeface="Gulim" pitchFamily="34" charset="-127"/>
                <a:cs typeface="Times New Roman" pitchFamily="18" charset="0"/>
              </a:rPr>
              <a:t> (1928 - ) developed a key concept of game theory (Nash equilibrium) which initiated many subsequent results and studies.</a:t>
            </a:r>
          </a:p>
          <a:p>
            <a:pPr algn="just">
              <a:lnSpc>
                <a:spcPct val="80000"/>
              </a:lnSpc>
            </a:pPr>
            <a:r>
              <a:rPr lang="en-US" altLang="ko-KR" sz="1800" dirty="0" smtClean="0">
                <a:ea typeface="Gulim" pitchFamily="34" charset="-127"/>
                <a:cs typeface="Times New Roman" pitchFamily="18" charset="0"/>
              </a:rPr>
              <a:t>Since 1970s, game-theoretic methods have come to dominate microeconomic theory and other fields. </a:t>
            </a:r>
          </a:p>
          <a:p>
            <a:pPr algn="just">
              <a:lnSpc>
                <a:spcPct val="80000"/>
              </a:lnSpc>
            </a:pPr>
            <a:r>
              <a:rPr lang="en-US" altLang="ko-KR" sz="1800" dirty="0" smtClean="0">
                <a:ea typeface="Gulim" pitchFamily="34" charset="-127"/>
                <a:cs typeface="Times New Roman" pitchFamily="18" charset="0"/>
              </a:rPr>
              <a:t>Nobel Prizes</a:t>
            </a:r>
          </a:p>
          <a:p>
            <a:pPr lvl="1" algn="just">
              <a:lnSpc>
                <a:spcPct val="80000"/>
              </a:lnSpc>
            </a:pPr>
            <a:r>
              <a:rPr lang="en-US" altLang="ko-KR" sz="1800" dirty="0" smtClean="0">
                <a:latin typeface="Calibri" panose="020F0502020204030204" pitchFamily="34" charset="0"/>
                <a:ea typeface="Gulim" pitchFamily="34" charset="-127"/>
                <a:cs typeface="Times New Roman" pitchFamily="18" charset="0"/>
              </a:rPr>
              <a:t>Nobel prize in Economic Sciences 1994 awarded to </a:t>
            </a:r>
            <a:r>
              <a:rPr lang="en-US" altLang="ko-KR" sz="1800" b="1" dirty="0" smtClean="0">
                <a:latin typeface="Calibri" panose="020F0502020204030204" pitchFamily="34" charset="0"/>
                <a:ea typeface="Gulim" pitchFamily="34" charset="-127"/>
                <a:cs typeface="Times New Roman" pitchFamily="18" charset="0"/>
              </a:rPr>
              <a:t>Nash</a:t>
            </a:r>
            <a:r>
              <a:rPr lang="en-US" altLang="ko-KR" sz="1800" dirty="0" smtClean="0">
                <a:latin typeface="Calibri" panose="020F0502020204030204" pitchFamily="34" charset="0"/>
                <a:ea typeface="Gulim" pitchFamily="34" charset="-127"/>
                <a:cs typeface="Times New Roman" pitchFamily="18" charset="0"/>
              </a:rPr>
              <a:t>, </a:t>
            </a:r>
            <a:r>
              <a:rPr lang="en-US" altLang="ko-KR" sz="1800" b="1" dirty="0" err="1" smtClean="0">
                <a:latin typeface="Calibri" panose="020F0502020204030204" pitchFamily="34" charset="0"/>
                <a:ea typeface="Gulim" pitchFamily="34" charset="-127"/>
                <a:cs typeface="Times New Roman" pitchFamily="18" charset="0"/>
              </a:rPr>
              <a:t>Harsanyi</a:t>
            </a:r>
            <a:r>
              <a:rPr lang="en-US" altLang="ko-KR" sz="1800" dirty="0" smtClean="0">
                <a:latin typeface="Calibri" panose="020F0502020204030204" pitchFamily="34" charset="0"/>
                <a:ea typeface="Gulim" pitchFamily="34" charset="-127"/>
                <a:cs typeface="Times New Roman" pitchFamily="18" charset="0"/>
              </a:rPr>
              <a:t> (Bayesian games) and </a:t>
            </a:r>
            <a:r>
              <a:rPr lang="en-US" altLang="ko-KR" sz="1800" b="1" dirty="0" err="1" smtClean="0">
                <a:latin typeface="Calibri" panose="020F0502020204030204" pitchFamily="34" charset="0"/>
                <a:ea typeface="Gulim" pitchFamily="34" charset="-127"/>
                <a:cs typeface="Times New Roman" pitchFamily="18" charset="0"/>
              </a:rPr>
              <a:t>Selten</a:t>
            </a:r>
            <a:r>
              <a:rPr lang="en-US" altLang="ko-KR" sz="1800" dirty="0" smtClean="0">
                <a:latin typeface="Calibri" panose="020F0502020204030204" pitchFamily="34" charset="0"/>
                <a:ea typeface="Gulim" pitchFamily="34" charset="-127"/>
                <a:cs typeface="Times New Roman" pitchFamily="18" charset="0"/>
              </a:rPr>
              <a:t> (</a:t>
            </a:r>
            <a:r>
              <a:rPr lang="en-US" altLang="ko-KR" sz="1800" dirty="0" err="1" smtClean="0">
                <a:latin typeface="Calibri" panose="020F0502020204030204" pitchFamily="34" charset="0"/>
                <a:ea typeface="Gulim" pitchFamily="34" charset="-127"/>
                <a:cs typeface="Times New Roman" pitchFamily="18" charset="0"/>
              </a:rPr>
              <a:t>subgame</a:t>
            </a:r>
            <a:r>
              <a:rPr lang="en-US" altLang="ko-KR" sz="1800" dirty="0" smtClean="0">
                <a:latin typeface="Calibri" panose="020F0502020204030204" pitchFamily="34" charset="0"/>
                <a:ea typeface="Gulim" pitchFamily="34" charset="-127"/>
                <a:cs typeface="Times New Roman" pitchFamily="18" charset="0"/>
              </a:rPr>
              <a:t> perfect equilibrium).</a:t>
            </a:r>
          </a:p>
          <a:p>
            <a:pPr lvl="1" algn="just">
              <a:lnSpc>
                <a:spcPct val="80000"/>
              </a:lnSpc>
            </a:pPr>
            <a:r>
              <a:rPr lang="en-US" altLang="ko-KR" sz="1800" dirty="0" smtClean="0">
                <a:latin typeface="Calibri" panose="020F0502020204030204" pitchFamily="34" charset="0"/>
                <a:ea typeface="Gulim" pitchFamily="34" charset="-127"/>
                <a:cs typeface="Times New Roman" pitchFamily="18" charset="0"/>
              </a:rPr>
              <a:t>2005, </a:t>
            </a:r>
            <a:r>
              <a:rPr lang="en-US" altLang="ko-KR" sz="1800" b="1" dirty="0" err="1" smtClean="0">
                <a:latin typeface="Calibri" panose="020F0502020204030204" pitchFamily="34" charset="0"/>
                <a:ea typeface="Gulim" pitchFamily="34" charset="-127"/>
                <a:cs typeface="Times New Roman" pitchFamily="18" charset="0"/>
              </a:rPr>
              <a:t>Auman</a:t>
            </a:r>
            <a:r>
              <a:rPr lang="en-US" altLang="ko-KR" sz="1800" dirty="0" smtClean="0">
                <a:latin typeface="Calibri" panose="020F0502020204030204" pitchFamily="34" charset="0"/>
                <a:ea typeface="Gulim" pitchFamily="34" charset="-127"/>
                <a:cs typeface="Times New Roman" pitchFamily="18" charset="0"/>
              </a:rPr>
              <a:t> and </a:t>
            </a:r>
            <a:r>
              <a:rPr lang="en-US" altLang="ko-KR" sz="1800" b="1" dirty="0" smtClean="0">
                <a:latin typeface="Calibri" panose="020F0502020204030204" pitchFamily="34" charset="0"/>
                <a:ea typeface="Gulim" pitchFamily="34" charset="-127"/>
                <a:cs typeface="Times New Roman" pitchFamily="18" charset="0"/>
              </a:rPr>
              <a:t>Schelling</a:t>
            </a:r>
            <a:r>
              <a:rPr lang="en-US" altLang="ko-KR" sz="1800" dirty="0" smtClean="0">
                <a:latin typeface="Calibri" panose="020F0502020204030204" pitchFamily="34" charset="0"/>
                <a:ea typeface="Gulim" pitchFamily="34" charset="-127"/>
                <a:cs typeface="Times New Roman" pitchFamily="18" charset="0"/>
              </a:rPr>
              <a:t> got the Nobel prize for having enhanced our understanding of cooperation and conflict through game theory.</a:t>
            </a:r>
          </a:p>
          <a:p>
            <a:pPr lvl="1" algn="just">
              <a:lnSpc>
                <a:spcPct val="80000"/>
              </a:lnSpc>
            </a:pPr>
            <a:r>
              <a:rPr lang="en-US" altLang="ko-KR" sz="1800" dirty="0" smtClean="0">
                <a:latin typeface="Calibri" panose="020F0502020204030204" pitchFamily="34" charset="0"/>
                <a:ea typeface="Gulim" pitchFamily="34" charset="-127"/>
                <a:cs typeface="Times New Roman" pitchFamily="18" charset="0"/>
              </a:rPr>
              <a:t>2007 </a:t>
            </a:r>
            <a:r>
              <a:rPr lang="en-US" altLang="ko-KR" sz="1800" b="1" dirty="0" smtClean="0">
                <a:latin typeface="Calibri" panose="020F0502020204030204" pitchFamily="34" charset="0"/>
                <a:ea typeface="Gulim" pitchFamily="34" charset="-127"/>
                <a:cs typeface="Times New Roman" pitchFamily="18" charset="0"/>
              </a:rPr>
              <a:t>Leonid </a:t>
            </a:r>
            <a:r>
              <a:rPr lang="en-US" altLang="ko-KR" sz="1800" b="1" dirty="0" err="1" smtClean="0">
                <a:latin typeface="Calibri" panose="020F0502020204030204" pitchFamily="34" charset="0"/>
                <a:ea typeface="Gulim" pitchFamily="34" charset="-127"/>
                <a:cs typeface="Times New Roman" pitchFamily="18" charset="0"/>
              </a:rPr>
              <a:t>Hurwicz</a:t>
            </a:r>
            <a:r>
              <a:rPr lang="en-US" altLang="ko-KR" sz="1800" b="1" dirty="0" smtClean="0">
                <a:latin typeface="Calibri" panose="020F0502020204030204" pitchFamily="34" charset="0"/>
                <a:ea typeface="Gulim" pitchFamily="34" charset="-127"/>
                <a:cs typeface="Times New Roman" pitchFamily="18" charset="0"/>
              </a:rPr>
              <a:t>, Eric </a:t>
            </a:r>
            <a:r>
              <a:rPr lang="en-US" altLang="ko-KR" sz="1800" b="1" dirty="0" err="1" smtClean="0">
                <a:latin typeface="Calibri" panose="020F0502020204030204" pitchFamily="34" charset="0"/>
                <a:ea typeface="Gulim" pitchFamily="34" charset="-127"/>
                <a:cs typeface="Times New Roman" pitchFamily="18" charset="0"/>
              </a:rPr>
              <a:t>Maskin</a:t>
            </a:r>
            <a:r>
              <a:rPr lang="en-US" altLang="ko-KR" sz="1800" b="1" dirty="0" smtClean="0">
                <a:latin typeface="Calibri" panose="020F0502020204030204" pitchFamily="34" charset="0"/>
                <a:ea typeface="Gulim" pitchFamily="34" charset="-127"/>
                <a:cs typeface="Times New Roman" pitchFamily="18" charset="0"/>
              </a:rPr>
              <a:t> and Roger Myerson</a:t>
            </a:r>
            <a:r>
              <a:rPr lang="en-US" altLang="ko-KR" sz="1800" dirty="0" smtClean="0">
                <a:latin typeface="Calibri" panose="020F0502020204030204" pitchFamily="34" charset="0"/>
                <a:ea typeface="Gulim" pitchFamily="34" charset="-127"/>
                <a:cs typeface="Times New Roman" pitchFamily="18" charset="0"/>
              </a:rPr>
              <a:t> won Nobel Prize for having laid the foundations of mechanism design theory.</a:t>
            </a:r>
            <a:endParaRPr lang="zh-CN" altLang="en-US" sz="1800" dirty="0" smtClean="0">
              <a:latin typeface="Calibri" panose="020F0502020204030204" pitchFamily="34" charset="0"/>
              <a:ea typeface="宋体" pitchFamily="2" charset="-122"/>
            </a:endParaRPr>
          </a:p>
        </p:txBody>
      </p:sp>
      <p:sp>
        <p:nvSpPr>
          <p:cNvPr id="4" name="灯片编号占位符 3"/>
          <p:cNvSpPr>
            <a:spLocks noGrp="1"/>
          </p:cNvSpPr>
          <p:nvPr>
            <p:ph type="sldNum" sz="quarter" idx="4294967295"/>
          </p:nvPr>
        </p:nvSpPr>
        <p:spPr>
          <a:xfrm>
            <a:off x="0" y="6477000"/>
            <a:ext cx="608013" cy="303213"/>
          </a:xfrm>
          <a:prstGeom prst="rect">
            <a:avLst/>
          </a:prstGeom>
        </p:spPr>
        <p:txBody>
          <a:bodyPr/>
          <a:lstStyle/>
          <a:p>
            <a:pPr>
              <a:defRPr/>
            </a:pPr>
            <a:r>
              <a:rPr lang="en-US" smtClean="0"/>
              <a:t>[</a:t>
            </a:r>
            <a:fld id="{76C16D65-260D-406F-A2BF-AB769FEB7B8A}" type="slidenum">
              <a:rPr lang="en-US" smtClean="0"/>
              <a:pPr>
                <a:defRPr/>
              </a:pPr>
              <a:t>11</a:t>
            </a:fld>
            <a:r>
              <a:rPr lang="en-US" smtClean="0"/>
              <a:t>]</a:t>
            </a:r>
            <a:endParaRPr lang="en-US" dirty="0"/>
          </a:p>
        </p:txBody>
      </p:sp>
      <p:pic>
        <p:nvPicPr>
          <p:cNvPr id="4506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129" y="4791075"/>
            <a:ext cx="34290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0929" y="4745037"/>
            <a:ext cx="30876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28039758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smtClean="0"/>
              <a:t>Simulations</a:t>
            </a:r>
            <a:r>
              <a:rPr kumimoji="1" lang="zh-CN" altLang="en-US" sz="3200" dirty="0" smtClean="0"/>
              <a:t> </a:t>
            </a:r>
            <a:r>
              <a:rPr kumimoji="1" lang="en-US" altLang="zh-CN" sz="3200" dirty="0" smtClean="0"/>
              <a:t>(1)</a:t>
            </a:r>
            <a:endParaRPr kumimoji="1" lang="zh-CN" altLang="en-US" sz="3200" dirty="0"/>
          </a:p>
        </p:txBody>
      </p:sp>
      <p:sp>
        <p:nvSpPr>
          <p:cNvPr id="3" name="内容占位符 2"/>
          <p:cNvSpPr>
            <a:spLocks noGrp="1"/>
          </p:cNvSpPr>
          <p:nvPr>
            <p:ph idx="1"/>
          </p:nvPr>
        </p:nvSpPr>
        <p:spPr/>
        <p:txBody>
          <a:bodyPr/>
          <a:lstStyle/>
          <a:p>
            <a:pPr marL="342900" indent="-342900">
              <a:spcAft>
                <a:spcPts val="600"/>
              </a:spcAft>
              <a:buFont typeface="Arial" panose="020B0604020202020204" pitchFamily="34" charset="0"/>
              <a:buChar char="•"/>
            </a:pPr>
            <a:r>
              <a:rPr lang="en-US" altLang="zh-CN" sz="2400" dirty="0"/>
              <a:t>We consider the </a:t>
            </a:r>
            <a:r>
              <a:rPr lang="en-US" altLang="zh-CN" sz="2400" dirty="0">
                <a:solidFill>
                  <a:srgbClr val="C00000"/>
                </a:solidFill>
              </a:rPr>
              <a:t>proposed algorithm</a:t>
            </a:r>
            <a:r>
              <a:rPr lang="en-US" altLang="zh-CN" sz="2400" dirty="0"/>
              <a:t>, compared with the random algorithm and greedy algorithm.</a:t>
            </a:r>
          </a:p>
          <a:p>
            <a:pPr marL="342900" indent="-342900">
              <a:spcAft>
                <a:spcPts val="600"/>
              </a:spcAft>
              <a:buFont typeface="Arial" panose="020B0604020202020204" pitchFamily="34" charset="0"/>
              <a:buChar char="•"/>
            </a:pPr>
            <a:r>
              <a:rPr lang="en-US" altLang="zh-CN" sz="2400" dirty="0"/>
              <a:t>In the </a:t>
            </a:r>
            <a:r>
              <a:rPr lang="en-US" altLang="zh-CN" sz="2400" dirty="0">
                <a:solidFill>
                  <a:srgbClr val="C00000"/>
                </a:solidFill>
              </a:rPr>
              <a:t>random algorithm</a:t>
            </a:r>
            <a:r>
              <a:rPr lang="en-US" altLang="zh-CN" sz="2400" dirty="0"/>
              <a:t>, the SBS randomly chooses an SU for each idle channel. </a:t>
            </a:r>
          </a:p>
          <a:p>
            <a:pPr marL="342900" indent="-342900">
              <a:spcAft>
                <a:spcPts val="600"/>
              </a:spcAft>
              <a:buFont typeface="Arial" panose="020B0604020202020204" pitchFamily="34" charset="0"/>
              <a:buChar char="•"/>
            </a:pPr>
            <a:r>
              <a:rPr lang="en-US" altLang="zh-CN" sz="2400" dirty="0"/>
              <a:t>In the </a:t>
            </a:r>
            <a:r>
              <a:rPr lang="en-US" altLang="zh-CN" sz="2400" dirty="0">
                <a:solidFill>
                  <a:srgbClr val="C00000"/>
                </a:solidFill>
              </a:rPr>
              <a:t>greedy algorithm</a:t>
            </a:r>
            <a:r>
              <a:rPr lang="en-US" altLang="zh-CN" sz="2400" dirty="0"/>
              <a:t>, the SBS sequentially chooses the optimal SU for each idle channel</a:t>
            </a:r>
            <a:r>
              <a:rPr lang="en-US" altLang="zh-CN" sz="2400" dirty="0" smtClean="0"/>
              <a:t>.</a:t>
            </a:r>
            <a:endParaRPr lang="en-US" altLang="zh-CN" sz="2400" dirty="0"/>
          </a:p>
        </p:txBody>
      </p:sp>
      <p:pic>
        <p:nvPicPr>
          <p:cNvPr id="4" name="图片 3"/>
          <p:cNvPicPr>
            <a:picLocks noChangeAspect="1"/>
          </p:cNvPicPr>
          <p:nvPr/>
        </p:nvPicPr>
        <p:blipFill>
          <a:blip r:embed="rId2"/>
          <a:stretch>
            <a:fillRect/>
          </a:stretch>
        </p:blipFill>
        <p:spPr>
          <a:xfrm>
            <a:off x="1205916" y="3754326"/>
            <a:ext cx="6732167" cy="2747101"/>
          </a:xfrm>
          <a:prstGeom prst="rect">
            <a:avLst/>
          </a:prstGeom>
        </p:spPr>
      </p:pic>
    </p:spTree>
    <p:extLst>
      <p:ext uri="{BB962C8B-B14F-4D97-AF65-F5344CB8AC3E}">
        <p14:creationId xmlns:p14="http://schemas.microsoft.com/office/powerpoint/2010/main" val="49096818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a:solidFill>
                  <a:srgbClr val="0070C0"/>
                </a:solidFill>
              </a:rPr>
              <a:t>Simulations</a:t>
            </a:r>
            <a:r>
              <a:rPr kumimoji="1" lang="zh-CN" altLang="en-US" sz="3200" dirty="0">
                <a:solidFill>
                  <a:srgbClr val="0070C0"/>
                </a:solidFill>
              </a:rPr>
              <a:t> </a:t>
            </a:r>
            <a:r>
              <a:rPr kumimoji="1" lang="en-US" altLang="zh-CN" sz="3200" dirty="0" smtClean="0">
                <a:solidFill>
                  <a:srgbClr val="0070C0"/>
                </a:solidFill>
              </a:rPr>
              <a:t>(2)</a:t>
            </a:r>
            <a:endParaRPr kumimoji="1" lang="zh-CN" altLang="en-US" dirty="0"/>
          </a:p>
        </p:txBody>
      </p:sp>
      <p:pic>
        <p:nvPicPr>
          <p:cNvPr id="5" name="内容占位符 4"/>
          <p:cNvPicPr>
            <a:picLocks noGrp="1" noChangeAspect="1"/>
          </p:cNvPicPr>
          <p:nvPr>
            <p:ph sz="half" idx="1"/>
          </p:nvPr>
        </p:nvPicPr>
        <p:blipFill>
          <a:blip r:embed="rId2"/>
          <a:stretch>
            <a:fillRect/>
          </a:stretch>
        </p:blipFill>
        <p:spPr>
          <a:xfrm>
            <a:off x="107504" y="1415901"/>
            <a:ext cx="4536571" cy="3669284"/>
          </a:xfrm>
          <a:prstGeom prst="rect">
            <a:avLst/>
          </a:prstGeom>
        </p:spPr>
      </p:pic>
      <p:pic>
        <p:nvPicPr>
          <p:cNvPr id="6" name="内容占位符 5"/>
          <p:cNvPicPr>
            <a:picLocks noGrp="1" noChangeAspect="1"/>
          </p:cNvPicPr>
          <p:nvPr>
            <p:ph sz="half" idx="2"/>
          </p:nvPr>
        </p:nvPicPr>
        <p:blipFill>
          <a:blip r:embed="rId3"/>
          <a:stretch>
            <a:fillRect/>
          </a:stretch>
        </p:blipFill>
        <p:spPr>
          <a:xfrm>
            <a:off x="4572000" y="2325059"/>
            <a:ext cx="4511790" cy="3695086"/>
          </a:xfrm>
          <a:prstGeom prst="rect">
            <a:avLst/>
          </a:prstGeom>
        </p:spPr>
      </p:pic>
      <p:sp>
        <p:nvSpPr>
          <p:cNvPr id="7" name="矩形 6"/>
          <p:cNvSpPr/>
          <p:nvPr/>
        </p:nvSpPr>
        <p:spPr>
          <a:xfrm>
            <a:off x="488615" y="980453"/>
            <a:ext cx="3567339" cy="400110"/>
          </a:xfrm>
          <a:prstGeom prst="rect">
            <a:avLst/>
          </a:prstGeom>
        </p:spPr>
        <p:txBody>
          <a:bodyPr wrap="square">
            <a:spAutoFit/>
          </a:bodyPr>
          <a:lstStyle/>
          <a:p>
            <a:pPr>
              <a:spcBef>
                <a:spcPts val="480"/>
              </a:spcBef>
            </a:pPr>
            <a:r>
              <a:rPr lang="en-US" altLang="zh-CN" dirty="0" smtClean="0"/>
              <a:t>Throughput </a:t>
            </a:r>
            <a:r>
              <a:rPr lang="en-US" altLang="zh-CN" dirty="0" smtClean="0"/>
              <a:t>vs. </a:t>
            </a:r>
            <a:r>
              <a:rPr lang="en-US" altLang="zh-CN" dirty="0" smtClean="0"/>
              <a:t>SU number </a:t>
            </a:r>
            <a:r>
              <a:rPr lang="en-US" altLang="zh-CN" i="1" dirty="0" smtClean="0"/>
              <a:t>N</a:t>
            </a:r>
          </a:p>
        </p:txBody>
      </p:sp>
      <p:sp>
        <p:nvSpPr>
          <p:cNvPr id="8" name="矩形 7"/>
          <p:cNvSpPr/>
          <p:nvPr/>
        </p:nvSpPr>
        <p:spPr>
          <a:xfrm>
            <a:off x="4932040" y="1772816"/>
            <a:ext cx="3904940" cy="400110"/>
          </a:xfrm>
          <a:prstGeom prst="rect">
            <a:avLst/>
          </a:prstGeom>
        </p:spPr>
        <p:txBody>
          <a:bodyPr wrap="square">
            <a:spAutoFit/>
          </a:bodyPr>
          <a:lstStyle/>
          <a:p>
            <a:pPr>
              <a:spcBef>
                <a:spcPts val="480"/>
              </a:spcBef>
            </a:pPr>
            <a:r>
              <a:rPr lang="en-US" altLang="zh-CN" dirty="0" smtClean="0"/>
              <a:t>Throughput </a:t>
            </a:r>
            <a:r>
              <a:rPr lang="en-US" altLang="zh-CN" dirty="0" smtClean="0"/>
              <a:t>vs.</a:t>
            </a:r>
            <a:r>
              <a:rPr lang="zh-CN" altLang="en-US" dirty="0" smtClean="0"/>
              <a:t> </a:t>
            </a:r>
            <a:r>
              <a:rPr lang="en-US" altLang="zh-CN" dirty="0" smtClean="0"/>
              <a:t>transmit </a:t>
            </a:r>
            <a:r>
              <a:rPr lang="en-US" altLang="zh-CN" dirty="0" smtClean="0"/>
              <a:t>power </a:t>
            </a:r>
            <a:r>
              <a:rPr lang="en-US" altLang="zh-CN" i="1" dirty="0" smtClean="0"/>
              <a:t>P</a:t>
            </a:r>
          </a:p>
        </p:txBody>
      </p:sp>
    </p:spTree>
    <p:extLst>
      <p:ext uri="{BB962C8B-B14F-4D97-AF65-F5344CB8AC3E}">
        <p14:creationId xmlns:p14="http://schemas.microsoft.com/office/powerpoint/2010/main" val="15184630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92113" y="228581"/>
            <a:ext cx="8359775" cy="557213"/>
          </a:xfrm>
        </p:spPr>
        <p:txBody>
          <a:bodyPr/>
          <a:lstStyle/>
          <a:p>
            <a:r>
              <a:rPr kumimoji="1" lang="en-US" altLang="zh-CN" sz="3200" dirty="0">
                <a:solidFill>
                  <a:srgbClr val="0070C0"/>
                </a:solidFill>
              </a:rPr>
              <a:t>Simulations</a:t>
            </a:r>
            <a:r>
              <a:rPr kumimoji="1" lang="zh-CN" altLang="en-US" sz="3200" dirty="0">
                <a:solidFill>
                  <a:srgbClr val="0070C0"/>
                </a:solidFill>
              </a:rPr>
              <a:t> </a:t>
            </a:r>
            <a:r>
              <a:rPr kumimoji="1" lang="en-US" altLang="zh-CN" sz="3200" dirty="0" smtClean="0">
                <a:solidFill>
                  <a:srgbClr val="0070C0"/>
                </a:solidFill>
              </a:rPr>
              <a:t>(3)</a:t>
            </a:r>
            <a:endParaRPr kumimoji="1" lang="zh-CN" altLang="en-US" dirty="0"/>
          </a:p>
        </p:txBody>
      </p:sp>
      <p:pic>
        <p:nvPicPr>
          <p:cNvPr id="5" name="图片 4"/>
          <p:cNvPicPr>
            <a:picLocks noChangeAspect="1"/>
          </p:cNvPicPr>
          <p:nvPr/>
        </p:nvPicPr>
        <p:blipFill>
          <a:blip r:embed="rId2"/>
          <a:stretch>
            <a:fillRect/>
          </a:stretch>
        </p:blipFill>
        <p:spPr>
          <a:xfrm>
            <a:off x="1755143" y="1687706"/>
            <a:ext cx="5154234" cy="4284182"/>
          </a:xfrm>
          <a:prstGeom prst="rect">
            <a:avLst/>
          </a:prstGeom>
        </p:spPr>
      </p:pic>
      <mc:AlternateContent xmlns:mc="http://schemas.openxmlformats.org/markup-compatibility/2006">
        <mc:Choice xmlns:a14="http://schemas.microsoft.com/office/drawing/2010/main" Requires="a14">
          <p:sp>
            <p:nvSpPr>
              <p:cNvPr id="6" name="矩形 5"/>
              <p:cNvSpPr/>
              <p:nvPr/>
            </p:nvSpPr>
            <p:spPr>
              <a:xfrm>
                <a:off x="1704462" y="1287596"/>
                <a:ext cx="5255597" cy="400110"/>
              </a:xfrm>
              <a:prstGeom prst="rect">
                <a:avLst/>
              </a:prstGeom>
            </p:spPr>
            <p:txBody>
              <a:bodyPr wrap="square">
                <a:spAutoFit/>
              </a:bodyPr>
              <a:lstStyle/>
              <a:p>
                <a:r>
                  <a:rPr lang="en-US" altLang="zh-CN" dirty="0" smtClean="0"/>
                  <a:t>Throughput as a function of power unit size </a:t>
                </a:r>
                <a14:m>
                  <m:oMath xmlns:m="http://schemas.openxmlformats.org/officeDocument/2006/math">
                    <m:r>
                      <m:rPr>
                        <m:sty m:val="p"/>
                      </m:rPr>
                      <a:rPr lang="en-US" altLang="zh-CN" b="0" i="0" smtClean="0">
                        <a:latin typeface="Cambria Math" panose="02040503050406030204" pitchFamily="18" charset="0"/>
                      </a:rPr>
                      <m:t>Δ</m:t>
                    </m:r>
                  </m:oMath>
                </a14:m>
                <a:r>
                  <a:rPr lang="en-US" altLang="zh-CN" dirty="0" smtClean="0"/>
                  <a:t> </a:t>
                </a:r>
              </a:p>
            </p:txBody>
          </p:sp>
        </mc:Choice>
        <mc:Fallback>
          <p:sp>
            <p:nvSpPr>
              <p:cNvPr id="6" name="矩形 5"/>
              <p:cNvSpPr>
                <a:spLocks noRot="1" noChangeAspect="1" noMove="1" noResize="1" noEditPoints="1" noAdjustHandles="1" noChangeArrowheads="1" noChangeShapeType="1" noTextEdit="1"/>
              </p:cNvSpPr>
              <p:nvPr/>
            </p:nvSpPr>
            <p:spPr>
              <a:xfrm>
                <a:off x="1704462" y="1287596"/>
                <a:ext cx="5255597" cy="400110"/>
              </a:xfrm>
              <a:prstGeom prst="rect">
                <a:avLst/>
              </a:prstGeom>
              <a:blipFill rotWithShape="0">
                <a:blip r:embed="rId3"/>
                <a:stretch>
                  <a:fillRect l="-1276" t="-6061" b="-2727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45873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Resource Allocation Problem Summary (1)</a:t>
            </a:r>
            <a:endParaRPr lang="zh-CN" altLang="en-US" sz="3200" dirty="0"/>
          </a:p>
        </p:txBody>
      </p:sp>
      <p:sp>
        <p:nvSpPr>
          <p:cNvPr id="3" name="内容占位符 2"/>
          <p:cNvSpPr>
            <a:spLocks noGrp="1"/>
          </p:cNvSpPr>
          <p:nvPr>
            <p:ph idx="1"/>
          </p:nvPr>
        </p:nvSpPr>
        <p:spPr>
          <a:xfrm>
            <a:off x="392113" y="928670"/>
            <a:ext cx="8359775" cy="5309782"/>
          </a:xfrm>
        </p:spPr>
        <p:txBody>
          <a:bodyPr/>
          <a:lstStyle/>
          <a:p>
            <a:r>
              <a:rPr lang="en-US" altLang="zh-CN" sz="2400" dirty="0" smtClean="0"/>
              <a:t>Mode Switch</a:t>
            </a:r>
          </a:p>
          <a:p>
            <a:pPr lvl="1"/>
            <a:r>
              <a:rPr lang="en-US" altLang="zh-CN" sz="2400" dirty="0" smtClean="0"/>
              <a:t>Half-duplex radio </a:t>
            </a:r>
          </a:p>
          <a:p>
            <a:pPr lvl="2"/>
            <a:r>
              <a:rPr lang="en-US" altLang="zh-CN" sz="2000" dirty="0" smtClean="0"/>
              <a:t>Due the limited size of transmitter and receiver, many wireless communication systems suffer from the spatial correlation which degrades the performance gain of HD mode.</a:t>
            </a:r>
          </a:p>
          <a:p>
            <a:pPr lvl="1"/>
            <a:r>
              <a:rPr lang="en-US" altLang="zh-CN" sz="2400" dirty="0" smtClean="0"/>
              <a:t>Full-duplex radio </a:t>
            </a:r>
          </a:p>
          <a:p>
            <a:pPr lvl="2"/>
            <a:r>
              <a:rPr lang="en-US" altLang="zh-CN" sz="2000" dirty="0" smtClean="0"/>
              <a:t>It allows a node to send and receive signals at the same time in the same frequency band. </a:t>
            </a:r>
          </a:p>
          <a:p>
            <a:pPr lvl="2"/>
            <a:r>
              <a:rPr lang="en-US" altLang="zh-CN" sz="2000" dirty="0" smtClean="0"/>
              <a:t>However, it is practically impossible to have perfect self interference cancelation, and thus, the amount of RSI greatly affects the performance of FD system.</a:t>
            </a:r>
          </a:p>
          <a:p>
            <a:pPr lvl="2"/>
            <a:r>
              <a:rPr lang="en-US" altLang="zh-CN" sz="2000" dirty="0" smtClean="0"/>
              <a:t>As a result, in some scenarios, the HD mode may outperform the FD mode for certain RSI values.</a:t>
            </a:r>
          </a:p>
          <a:p>
            <a:r>
              <a:rPr lang="en-US" altLang="zh-CN" dirty="0" smtClean="0"/>
              <a:t>This motivates the adaptive mode switching between the FD and HD modes based on the RSI and channel conditions to maximize the </a:t>
            </a:r>
            <a:r>
              <a:rPr lang="en-US" altLang="zh-CN" dirty="0" err="1" smtClean="0"/>
              <a:t>ergodic</a:t>
            </a:r>
            <a:r>
              <a:rPr lang="en-US" altLang="zh-CN" dirty="0" smtClean="0"/>
              <a:t> capacity.</a:t>
            </a:r>
            <a:endParaRPr lang="en-GB" altLang="zh-CN" sz="3200" dirty="0" smtClean="0">
              <a:ea typeface="ＭＳ Ｐゴシック" pitchFamily="34" charset="-128"/>
              <a:cs typeface="Times New Roman" pitchFamily="18" charset="0"/>
            </a:endParaRPr>
          </a:p>
          <a:p>
            <a:endParaRPr lang="zh-CN" alt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Resource Allocation Problem Summary (2)</a:t>
            </a:r>
            <a:endParaRPr lang="zh-CN" altLang="en-US" sz="3200" dirty="0"/>
          </a:p>
        </p:txBody>
      </p:sp>
      <p:sp>
        <p:nvSpPr>
          <p:cNvPr id="3" name="内容占位符 2"/>
          <p:cNvSpPr>
            <a:spLocks noGrp="1"/>
          </p:cNvSpPr>
          <p:nvPr>
            <p:ph idx="1"/>
          </p:nvPr>
        </p:nvSpPr>
        <p:spPr>
          <a:xfrm>
            <a:off x="392113" y="928670"/>
            <a:ext cx="8359775" cy="5309782"/>
          </a:xfrm>
        </p:spPr>
        <p:txBody>
          <a:bodyPr/>
          <a:lstStyle/>
          <a:p>
            <a:r>
              <a:rPr lang="en-US" altLang="zh-CN" sz="2400" dirty="0" smtClean="0"/>
              <a:t>Power Control</a:t>
            </a:r>
          </a:p>
          <a:p>
            <a:pPr lvl="1"/>
            <a:r>
              <a:rPr lang="en-US" altLang="zh-CN" dirty="0" smtClean="0"/>
              <a:t>due to RSI, power control algorithm needs to be properly redesigned in order to maximize system performance of all users.</a:t>
            </a:r>
          </a:p>
          <a:p>
            <a:pPr lvl="2"/>
            <a:r>
              <a:rPr lang="en-US" altLang="zh-CN" sz="2000" dirty="0" smtClean="0"/>
              <a:t>FD-MIMO: </a:t>
            </a:r>
          </a:p>
          <a:p>
            <a:pPr lvl="3"/>
            <a:r>
              <a:rPr lang="en-US" altLang="zh-CN" sz="2000" dirty="0" smtClean="0"/>
              <a:t>The antennas at the FD node are divided into transmit and receive antenna sets</a:t>
            </a:r>
          </a:p>
          <a:p>
            <a:pPr lvl="3"/>
            <a:r>
              <a:rPr lang="en-US" altLang="zh-CN" sz="2000" dirty="0" smtClean="0"/>
              <a:t>Water-filling power allocation can be applied at the transmit antenna set to maximize the sum rate based on individual power constraint.</a:t>
            </a:r>
          </a:p>
          <a:p>
            <a:pPr lvl="2"/>
            <a:r>
              <a:rPr lang="en-US" altLang="zh-CN" sz="2000" dirty="0" smtClean="0"/>
              <a:t>FD-Relay: </a:t>
            </a:r>
          </a:p>
          <a:p>
            <a:pPr lvl="3"/>
            <a:r>
              <a:rPr lang="en-US" altLang="zh-CN" sz="2000" dirty="0" smtClean="0"/>
              <a:t>In FD-Relay networks with individual power constraint at each relay, the relayed signals are corrupted by the RSI, </a:t>
            </a:r>
          </a:p>
          <a:p>
            <a:pPr lvl="3"/>
            <a:r>
              <a:rPr lang="en-US" altLang="zh-CN" sz="2000" dirty="0" smtClean="0"/>
              <a:t>Power allocation can be considered to reduce RSI subject to total and individual power constraints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linds(horizontal)">
                                      <p:cBhvr>
                                        <p:cTn id="21" dur="500"/>
                                        <p:tgtEl>
                                          <p:spTgt spid="3">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blinds(horizontal)">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85705"/>
            <a:ext cx="8359775" cy="557213"/>
          </a:xfrm>
        </p:spPr>
        <p:txBody>
          <a:bodyPr/>
          <a:lstStyle/>
          <a:p>
            <a:pPr algn="ctr"/>
            <a:r>
              <a:rPr lang="en-US" altLang="zh-CN" sz="3200" dirty="0" smtClean="0"/>
              <a:t>References</a:t>
            </a:r>
            <a:endParaRPr lang="zh-CN" altLang="en-US" sz="3200" dirty="0"/>
          </a:p>
        </p:txBody>
      </p:sp>
      <p:sp>
        <p:nvSpPr>
          <p:cNvPr id="3" name="内容占位符 2"/>
          <p:cNvSpPr>
            <a:spLocks noGrp="1"/>
          </p:cNvSpPr>
          <p:nvPr>
            <p:ph idx="1"/>
          </p:nvPr>
        </p:nvSpPr>
        <p:spPr>
          <a:xfrm>
            <a:off x="392113" y="642918"/>
            <a:ext cx="8359775" cy="6098450"/>
          </a:xfrm>
        </p:spPr>
        <p:style>
          <a:lnRef idx="2">
            <a:schemeClr val="accent3"/>
          </a:lnRef>
          <a:fillRef idx="1">
            <a:schemeClr val="lt1"/>
          </a:fillRef>
          <a:effectRef idx="0">
            <a:schemeClr val="accent3"/>
          </a:effectRef>
          <a:fontRef idx="minor">
            <a:schemeClr val="dk1"/>
          </a:fontRef>
        </p:style>
        <p:txBody>
          <a:bodyPr/>
          <a:lstStyle/>
          <a:p>
            <a:pPr marL="342900" indent="-342900" algn="just">
              <a:buFont typeface="+mj-lt"/>
              <a:buAutoNum type="arabicPeriod"/>
            </a:pPr>
            <a:r>
              <a:rPr lang="en-US" altLang="zh-CN" sz="1000" dirty="0" err="1" smtClean="0"/>
              <a:t>Lingyang</a:t>
            </a:r>
            <a:r>
              <a:rPr lang="en-US" altLang="zh-CN" sz="1000" dirty="0" smtClean="0"/>
              <a:t> Song, </a:t>
            </a:r>
            <a:r>
              <a:rPr lang="en-US" altLang="zh-CN" sz="1000" dirty="0" err="1" smtClean="0"/>
              <a:t>Yonghui</a:t>
            </a:r>
            <a:r>
              <a:rPr lang="en-US" altLang="zh-CN" sz="1000" dirty="0" smtClean="0"/>
              <a:t> Li, and Zhu Han, “Resource Allocation in Full-Duplex Communications for Future Wireless Networks,” to appear, </a:t>
            </a:r>
            <a:r>
              <a:rPr lang="en-US" altLang="zh-CN" sz="1000" i="1" dirty="0" smtClean="0"/>
              <a:t>IEEE Wireless Communications Magazine </a:t>
            </a:r>
            <a:r>
              <a:rPr lang="en-US" altLang="zh-CN" sz="1000" dirty="0" smtClean="0">
                <a:latin typeface="+mn-ea"/>
              </a:rPr>
              <a:t>[</a:t>
            </a:r>
            <a:r>
              <a:rPr lang="en-US" altLang="zh-CN" sz="1000" dirty="0" err="1" smtClean="0">
                <a:latin typeface="+mn-ea"/>
              </a:rPr>
              <a:t>arxiv</a:t>
            </a:r>
            <a:r>
              <a:rPr lang="en-US" altLang="zh-CN" sz="1000" dirty="0" smtClean="0">
                <a:latin typeface="+mn-ea"/>
              </a:rPr>
              <a:t>: </a:t>
            </a:r>
            <a:r>
              <a:rPr lang="en-US" altLang="zh-CN" sz="1000" dirty="0" smtClean="0">
                <a:solidFill>
                  <a:srgbClr val="0066FF"/>
                </a:solidFill>
                <a:hlinkClick r:id="rId2"/>
              </a:rPr>
              <a:t>http://arxiv.org/abs/1505.02911</a:t>
            </a:r>
            <a:r>
              <a:rPr lang="en-US" altLang="zh-CN" sz="1000" dirty="0" smtClean="0">
                <a:latin typeface="+mn-ea"/>
              </a:rPr>
              <a:t>]</a:t>
            </a:r>
            <a:endParaRPr lang="zh-CN" altLang="zh-CN" sz="1000" dirty="0" smtClean="0"/>
          </a:p>
          <a:p>
            <a:pPr marL="342900" indent="-342900" algn="just">
              <a:buFont typeface="+mj-lt"/>
              <a:buAutoNum type="arabicPeriod"/>
            </a:pPr>
            <a:r>
              <a:rPr lang="en-US" altLang="zh-CN" sz="1000" dirty="0" err="1" smtClean="0"/>
              <a:t>Mingxin</a:t>
            </a:r>
            <a:r>
              <a:rPr lang="en-US" altLang="zh-CN" sz="1000" dirty="0" smtClean="0"/>
              <a:t> Zhou, </a:t>
            </a:r>
            <a:r>
              <a:rPr lang="en-US" altLang="zh-CN" sz="1000" dirty="0" err="1" smtClean="0"/>
              <a:t>Lingyang</a:t>
            </a:r>
            <a:r>
              <a:rPr lang="en-US" altLang="zh-CN" sz="1000" dirty="0" smtClean="0"/>
              <a:t> Song, </a:t>
            </a:r>
            <a:r>
              <a:rPr lang="en-US" altLang="zh-CN" sz="1000" dirty="0" err="1" smtClean="0"/>
              <a:t>Yonghui</a:t>
            </a:r>
            <a:r>
              <a:rPr lang="en-US" altLang="zh-CN" sz="1000" dirty="0" smtClean="0"/>
              <a:t> Li, and </a:t>
            </a:r>
            <a:r>
              <a:rPr lang="en-US" altLang="zh-CN" sz="1000" dirty="0" err="1" smtClean="0"/>
              <a:t>Xuelong</a:t>
            </a:r>
            <a:r>
              <a:rPr lang="en-US" altLang="zh-CN" sz="1000" dirty="0" smtClean="0"/>
              <a:t> Li, “Simultaneous Bidirectional Link Selection in Full Duplex MIMO Systems,” to appear, IEEE Transactions on Wireless Communications.</a:t>
            </a:r>
            <a:endParaRPr lang="zh-CN" altLang="zh-CN" sz="1000" dirty="0" smtClean="0"/>
          </a:p>
          <a:p>
            <a:pPr marL="342900" indent="-342900" algn="just">
              <a:buFont typeface="+mj-lt"/>
              <a:buAutoNum type="arabicPeriod"/>
            </a:pPr>
            <a:r>
              <a:rPr lang="en-US" altLang="zh-CN" sz="1000" dirty="0" smtClean="0"/>
              <a:t>Kun Yang, </a:t>
            </a:r>
            <a:r>
              <a:rPr lang="en-US" altLang="zh-CN" sz="1000" dirty="0" err="1" smtClean="0"/>
              <a:t>Hongyu</a:t>
            </a:r>
            <a:r>
              <a:rPr lang="en-US" altLang="zh-CN" sz="1000" dirty="0" smtClean="0"/>
              <a:t> Cui, </a:t>
            </a:r>
            <a:r>
              <a:rPr lang="en-US" altLang="zh-CN" sz="1000" dirty="0" err="1" smtClean="0"/>
              <a:t>Lingyang</a:t>
            </a:r>
            <a:r>
              <a:rPr lang="en-US" altLang="zh-CN" sz="1000" dirty="0" smtClean="0"/>
              <a:t> Song, and </a:t>
            </a:r>
            <a:r>
              <a:rPr lang="en-US" altLang="zh-CN" sz="1000" dirty="0" err="1" smtClean="0"/>
              <a:t>Yonghui</a:t>
            </a:r>
            <a:r>
              <a:rPr lang="en-US" altLang="zh-CN" sz="1000" dirty="0" smtClean="0"/>
              <a:t> Li, “Efficient Full-Duplex Relaying with Joint Antenna-Relay Selection and Self-Interference Suppression,” to appear, IEEE Transactions on Wireless Communications.</a:t>
            </a:r>
            <a:endParaRPr lang="zh-CN" altLang="zh-CN" sz="1000" dirty="0" smtClean="0"/>
          </a:p>
          <a:p>
            <a:pPr marL="342900" indent="-342900" algn="just">
              <a:buFont typeface="+mj-lt"/>
              <a:buAutoNum type="arabicPeriod"/>
            </a:pPr>
            <a:r>
              <a:rPr lang="en-US" altLang="zh-CN" sz="1000" dirty="0" err="1" smtClean="0"/>
              <a:t>Yun</a:t>
            </a:r>
            <a:r>
              <a:rPr lang="en-US" altLang="zh-CN" sz="1000" dirty="0" smtClean="0"/>
              <a:t> Liao, </a:t>
            </a:r>
            <a:r>
              <a:rPr lang="en-US" altLang="zh-CN" sz="1000" dirty="0" err="1" smtClean="0"/>
              <a:t>Lingyang</a:t>
            </a:r>
            <a:r>
              <a:rPr lang="en-US" altLang="zh-CN" sz="1000" dirty="0" smtClean="0"/>
              <a:t> Song, </a:t>
            </a:r>
            <a:r>
              <a:rPr lang="en-US" altLang="zh-CN" sz="1000" dirty="0" err="1" smtClean="0"/>
              <a:t>Yonghui</a:t>
            </a:r>
            <a:r>
              <a:rPr lang="en-US" altLang="zh-CN" sz="1000" dirty="0" smtClean="0"/>
              <a:t> Li, and Zhu Han, “Full-Duplex Cognitive Radio: A New Design Paradigm for Enhancing Spectrum Usage,” to appear, </a:t>
            </a:r>
            <a:r>
              <a:rPr lang="en-US" altLang="zh-CN" sz="1000" i="1" dirty="0" smtClean="0"/>
              <a:t>IEEE Communications Magazine</a:t>
            </a:r>
            <a:r>
              <a:rPr lang="en-US" altLang="zh-CN" sz="1000" dirty="0" smtClean="0"/>
              <a:t>, vol. 53, no. 5, pp. 138-145, May 2015. [</a:t>
            </a:r>
            <a:r>
              <a:rPr lang="en-US" altLang="zh-CN" sz="1000" dirty="0" err="1" smtClean="0"/>
              <a:t>arxiv</a:t>
            </a:r>
            <a:r>
              <a:rPr lang="en-US" altLang="zh-CN" sz="1000" dirty="0" smtClean="0"/>
              <a:t>: </a:t>
            </a:r>
            <a:r>
              <a:rPr lang="en-US" altLang="zh-CN" sz="1000" dirty="0" smtClean="0">
                <a:hlinkClick r:id="rId3"/>
              </a:rPr>
              <a:t>http://arxiv.org/abs/1503.03954</a:t>
            </a:r>
            <a:r>
              <a:rPr lang="en-US" altLang="zh-CN" sz="1000" dirty="0" smtClean="0"/>
              <a:t>]</a:t>
            </a:r>
            <a:endParaRPr lang="zh-CN" altLang="zh-CN" sz="1000" dirty="0" smtClean="0"/>
          </a:p>
          <a:p>
            <a:pPr marL="342900" indent="-342900" algn="just">
              <a:buFont typeface="+mj-lt"/>
              <a:buAutoNum type="arabicPeriod"/>
            </a:pPr>
            <a:r>
              <a:rPr lang="en-US" sz="1000" dirty="0" err="1" smtClean="0">
                <a:latin typeface="+mn-ea"/>
              </a:rPr>
              <a:t>Hongyu</a:t>
            </a:r>
            <a:r>
              <a:rPr lang="en-US" sz="1000" dirty="0" smtClean="0">
                <a:latin typeface="+mn-ea"/>
              </a:rPr>
              <a:t> Cui, </a:t>
            </a:r>
            <a:r>
              <a:rPr lang="en-US" sz="1000" dirty="0" err="1" smtClean="0">
                <a:latin typeface="+mn-ea"/>
              </a:rPr>
              <a:t>Lingyang</a:t>
            </a:r>
            <a:r>
              <a:rPr lang="en-US" sz="1000" dirty="0" smtClean="0">
                <a:latin typeface="+mn-ea"/>
              </a:rPr>
              <a:t> Song, and </a:t>
            </a:r>
            <a:r>
              <a:rPr lang="en-US" sz="1000" dirty="0" err="1" smtClean="0">
                <a:latin typeface="+mn-ea"/>
              </a:rPr>
              <a:t>Bingli</a:t>
            </a:r>
            <a:r>
              <a:rPr lang="en-US" sz="1000" dirty="0" smtClean="0">
                <a:latin typeface="+mn-ea"/>
              </a:rPr>
              <a:t> Jiao, “Relay Selection for Two-Way Full Duplex Relay Networks with Amplify-and-Forward Protocol,” IEEE Transactions on Wireless Communications, vol. 13, no. 7, pp. 3768-3876, Jul. 2014.</a:t>
            </a:r>
            <a:endParaRPr lang="zh-CN" altLang="en-US" sz="1000" dirty="0" smtClean="0">
              <a:latin typeface="+mn-ea"/>
            </a:endParaRPr>
          </a:p>
          <a:p>
            <a:pPr marL="342900" indent="-342900" algn="just">
              <a:buFont typeface="+mj-lt"/>
              <a:buAutoNum type="arabicPeriod"/>
            </a:pPr>
            <a:r>
              <a:rPr lang="en-US" sz="1000" dirty="0" err="1" smtClean="0">
                <a:latin typeface="+mn-ea"/>
              </a:rPr>
              <a:t>Mingxin</a:t>
            </a:r>
            <a:r>
              <a:rPr lang="en-US" sz="1000" dirty="0" smtClean="0">
                <a:latin typeface="+mn-ea"/>
              </a:rPr>
              <a:t> Zhou, </a:t>
            </a:r>
            <a:r>
              <a:rPr lang="en-US" sz="1000" dirty="0" err="1" smtClean="0">
                <a:latin typeface="+mn-ea"/>
              </a:rPr>
              <a:t>Hongyu</a:t>
            </a:r>
            <a:r>
              <a:rPr lang="en-US" sz="1000" dirty="0" smtClean="0">
                <a:latin typeface="+mn-ea"/>
              </a:rPr>
              <a:t> Cui, </a:t>
            </a:r>
            <a:r>
              <a:rPr lang="en-US" sz="1000" dirty="0" err="1" smtClean="0">
                <a:latin typeface="+mn-ea"/>
              </a:rPr>
              <a:t>Lingyang</a:t>
            </a:r>
            <a:r>
              <a:rPr lang="en-US" sz="1000" dirty="0" smtClean="0">
                <a:latin typeface="+mn-ea"/>
              </a:rPr>
              <a:t> Song, and </a:t>
            </a:r>
            <a:r>
              <a:rPr lang="en-US" sz="1000" dirty="0" err="1" smtClean="0">
                <a:latin typeface="+mn-ea"/>
              </a:rPr>
              <a:t>Bingli</a:t>
            </a:r>
            <a:r>
              <a:rPr lang="en-US" sz="1000" dirty="0" smtClean="0">
                <a:latin typeface="+mn-ea"/>
              </a:rPr>
              <a:t> Jiao, “Transmit-Receive Antenna Pair Selection in Full Duplex Systems,” </a:t>
            </a:r>
            <a:r>
              <a:rPr lang="en-US" sz="1000" i="1" dirty="0" smtClean="0">
                <a:latin typeface="+mn-ea"/>
              </a:rPr>
              <a:t>IEEE Wireless Communications Letters</a:t>
            </a:r>
            <a:r>
              <a:rPr lang="en-US" sz="1000" dirty="0" smtClean="0">
                <a:latin typeface="+mn-ea"/>
              </a:rPr>
              <a:t>, vol. 3, no. 1, pp. 34-37, Feb. 2014</a:t>
            </a:r>
            <a:endParaRPr lang="zh-CN" altLang="en-US" sz="1000" dirty="0" smtClean="0">
              <a:latin typeface="+mn-ea"/>
            </a:endParaRPr>
          </a:p>
          <a:p>
            <a:pPr marL="342900" lvl="0" indent="-342900" algn="just">
              <a:buFont typeface="+mj-lt"/>
              <a:buAutoNum type="arabicPeriod"/>
            </a:pPr>
            <a:r>
              <a:rPr lang="en-US" sz="1000" dirty="0" smtClean="0">
                <a:latin typeface="+mn-ea"/>
              </a:rPr>
              <a:t>Kun Yang, </a:t>
            </a:r>
            <a:r>
              <a:rPr lang="en-US" sz="1000" dirty="0" err="1" smtClean="0">
                <a:latin typeface="+mn-ea"/>
              </a:rPr>
              <a:t>Hongyu</a:t>
            </a:r>
            <a:r>
              <a:rPr lang="en-US" sz="1000" dirty="0" smtClean="0">
                <a:latin typeface="+mn-ea"/>
              </a:rPr>
              <a:t> Cui, </a:t>
            </a:r>
            <a:r>
              <a:rPr lang="en-US" sz="1000" dirty="0" err="1" smtClean="0">
                <a:latin typeface="+mn-ea"/>
              </a:rPr>
              <a:t>Lingyang</a:t>
            </a:r>
            <a:r>
              <a:rPr lang="en-US" sz="1000" dirty="0" smtClean="0">
                <a:latin typeface="+mn-ea"/>
              </a:rPr>
              <a:t> Song, and </a:t>
            </a:r>
            <a:r>
              <a:rPr lang="en-US" sz="1000" dirty="0" err="1" smtClean="0">
                <a:latin typeface="+mn-ea"/>
              </a:rPr>
              <a:t>Yonghui</a:t>
            </a:r>
            <a:r>
              <a:rPr lang="en-US" sz="1000" dirty="0" smtClean="0">
                <a:latin typeface="+mn-ea"/>
              </a:rPr>
              <a:t> Li, “Joint Relay and Antenna Selection for Full-Duplex AF Relay Networks,” </a:t>
            </a:r>
            <a:r>
              <a:rPr lang="en-US" sz="1000" i="1" dirty="0" smtClean="0">
                <a:latin typeface="+mn-ea"/>
              </a:rPr>
              <a:t>IEEE International Conference on Communications</a:t>
            </a:r>
            <a:r>
              <a:rPr lang="en-US" sz="1000" dirty="0" smtClean="0">
                <a:latin typeface="+mn-ea"/>
              </a:rPr>
              <a:t>, Sydney, Australia, Jun. 2013. Extended version will appear in TWC.</a:t>
            </a:r>
          </a:p>
          <a:p>
            <a:pPr marL="342900" lvl="0" indent="-342900" algn="just">
              <a:buFont typeface="+mj-lt"/>
              <a:buAutoNum type="arabicPeriod"/>
            </a:pPr>
            <a:r>
              <a:rPr lang="en-US" altLang="zh-CN" sz="1000" dirty="0" err="1" smtClean="0">
                <a:latin typeface="+mn-ea"/>
              </a:rPr>
              <a:t>Boya</a:t>
            </a:r>
            <a:r>
              <a:rPr lang="en-US" altLang="zh-CN" sz="1000" dirty="0" smtClean="0">
                <a:latin typeface="+mn-ea"/>
              </a:rPr>
              <a:t> Di, </a:t>
            </a:r>
            <a:r>
              <a:rPr lang="en-US" altLang="zh-CN" sz="1000" dirty="0" err="1" smtClean="0">
                <a:latin typeface="+mn-ea"/>
              </a:rPr>
              <a:t>Siavash</a:t>
            </a:r>
            <a:r>
              <a:rPr lang="en-US" altLang="zh-CN" sz="1000" dirty="0" smtClean="0">
                <a:latin typeface="+mn-ea"/>
              </a:rPr>
              <a:t> </a:t>
            </a:r>
            <a:r>
              <a:rPr lang="en-US" altLang="zh-CN" sz="1000" dirty="0" err="1" smtClean="0">
                <a:latin typeface="+mn-ea"/>
              </a:rPr>
              <a:t>Bayat</a:t>
            </a:r>
            <a:r>
              <a:rPr lang="en-US" altLang="zh-CN" sz="1000" dirty="0" smtClean="0">
                <a:latin typeface="+mn-ea"/>
              </a:rPr>
              <a:t>, </a:t>
            </a:r>
            <a:r>
              <a:rPr lang="en-US" altLang="zh-CN" sz="1000" dirty="0" err="1" smtClean="0">
                <a:latin typeface="+mn-ea"/>
              </a:rPr>
              <a:t>Lingyang</a:t>
            </a:r>
            <a:r>
              <a:rPr lang="en-US" altLang="zh-CN" sz="1000" dirty="0" smtClean="0">
                <a:latin typeface="+mn-ea"/>
              </a:rPr>
              <a:t> Song, and </a:t>
            </a:r>
            <a:r>
              <a:rPr lang="en-US" altLang="zh-CN" sz="1000" dirty="0" err="1" smtClean="0">
                <a:latin typeface="+mn-ea"/>
              </a:rPr>
              <a:t>Yonghui</a:t>
            </a:r>
            <a:r>
              <a:rPr lang="en-US" altLang="zh-CN" sz="1000" dirty="0" smtClean="0">
                <a:latin typeface="+mn-ea"/>
              </a:rPr>
              <a:t> Li, “Radio Resource Allocation for Full-Duplex OFDMA Networks Using Matching Theory,” </a:t>
            </a:r>
            <a:r>
              <a:rPr lang="nl-NL" altLang="zh-CN" sz="1000" dirty="0" smtClean="0">
                <a:latin typeface="+mn-ea"/>
              </a:rPr>
              <a:t>2014 IEEE INFOCOM - Student Activities (Posters), Toronto, Canada, May, 2014.</a:t>
            </a:r>
          </a:p>
          <a:p>
            <a:pPr marL="342900" indent="-342900" algn="just">
              <a:buFont typeface="+mj-lt"/>
              <a:buAutoNum type="arabicPeriod"/>
            </a:pPr>
            <a:r>
              <a:rPr lang="en-US" sz="1000" dirty="0" err="1" smtClean="0"/>
              <a:t>Radwa</a:t>
            </a:r>
            <a:r>
              <a:rPr lang="en-US" sz="1000" dirty="0" smtClean="0"/>
              <a:t> Sultan, </a:t>
            </a:r>
            <a:r>
              <a:rPr lang="en-US" sz="1000" dirty="0" err="1" smtClean="0"/>
              <a:t>Lingyang</a:t>
            </a:r>
            <a:r>
              <a:rPr lang="en-US" sz="1000" dirty="0" smtClean="0"/>
              <a:t> Song, and Zhu Han, “Impact of Full Duplex on Resource Allocation for Small Cell Networks,” The IEEE Global Conference on Signal and Information Processing (</a:t>
            </a:r>
            <a:r>
              <a:rPr lang="en-US" sz="1000" dirty="0" err="1" smtClean="0"/>
              <a:t>GlobalSIP</a:t>
            </a:r>
            <a:r>
              <a:rPr lang="en-US" sz="1000" dirty="0" smtClean="0"/>
              <a:t>), December 3-5, 2014. Atlanta, Georgia, USA.</a:t>
            </a:r>
            <a:endParaRPr lang="zh-CN" altLang="en-US" sz="1000" dirty="0" smtClean="0"/>
          </a:p>
          <a:p>
            <a:pPr marL="342900" lvl="0" indent="-342900" algn="just">
              <a:buFont typeface="+mj-lt"/>
              <a:buAutoNum type="arabicPeriod"/>
            </a:pPr>
            <a:r>
              <a:rPr lang="nl-NL" altLang="zh-CN" sz="1000" dirty="0" smtClean="0">
                <a:latin typeface="+mn-ea"/>
              </a:rPr>
              <a:t>Yun Liao, Tianyu Wang, Lingyang Song,ang Zhu Han, “Listen-and-Talk: Full-duplex Cognitive Networks”, IEEE Globecom Conference, Austin, Tx, Dec. 2014.</a:t>
            </a:r>
            <a:r>
              <a:rPr lang="nl-NL" altLang="zh-CN" sz="1000" b="1" dirty="0" smtClean="0">
                <a:solidFill>
                  <a:srgbClr val="FF0000"/>
                </a:solidFill>
                <a:latin typeface="+mn-ea"/>
              </a:rPr>
              <a:t> [Best paper award]</a:t>
            </a:r>
          </a:p>
          <a:p>
            <a:pPr marL="342900" indent="-342900" algn="just">
              <a:buFont typeface="+mj-lt"/>
              <a:buAutoNum type="arabicPeriod"/>
            </a:pPr>
            <a:r>
              <a:rPr lang="en-US" sz="1000" dirty="0" err="1" smtClean="0"/>
              <a:t>Yun</a:t>
            </a:r>
            <a:r>
              <a:rPr lang="en-US" sz="1000" dirty="0" smtClean="0"/>
              <a:t> Liao, </a:t>
            </a:r>
            <a:r>
              <a:rPr lang="en-US" sz="1000" dirty="0" err="1" smtClean="0"/>
              <a:t>Tianyu</a:t>
            </a:r>
            <a:r>
              <a:rPr lang="en-US" sz="1000" dirty="0" smtClean="0"/>
              <a:t> Wang, </a:t>
            </a:r>
            <a:r>
              <a:rPr lang="en-US" sz="1000" dirty="0" err="1" smtClean="0"/>
              <a:t>Lingyang</a:t>
            </a:r>
            <a:r>
              <a:rPr lang="en-US" sz="1000" dirty="0" smtClean="0"/>
              <a:t> Song, and Zhu Han, “Cooperative Spectrum Sensing for Full-Duplex Cognitive Radio Networks,” 14th IEEE International Conference on Communication Systems (ICCS), Macau, Nov. 2014.</a:t>
            </a:r>
          </a:p>
          <a:p>
            <a:pPr marL="342900" indent="-342900" algn="just">
              <a:buFont typeface="+mj-lt"/>
              <a:buAutoNum type="arabicPeriod"/>
            </a:pPr>
            <a:r>
              <a:rPr lang="en-US" sz="1000" dirty="0" smtClean="0"/>
              <a:t>Liao </a:t>
            </a:r>
            <a:r>
              <a:rPr lang="en-US" sz="1000" dirty="0" err="1" smtClean="0"/>
              <a:t>Yun</a:t>
            </a:r>
            <a:r>
              <a:rPr lang="en-US" sz="1000" dirty="0" smtClean="0"/>
              <a:t>, </a:t>
            </a:r>
            <a:r>
              <a:rPr lang="en-US" sz="1000" dirty="0" err="1" smtClean="0"/>
              <a:t>Tianyu</a:t>
            </a:r>
            <a:r>
              <a:rPr lang="en-US" sz="1000" dirty="0" smtClean="0"/>
              <a:t> Wang, </a:t>
            </a:r>
            <a:r>
              <a:rPr lang="en-US" sz="1000" dirty="0" err="1" smtClean="0"/>
              <a:t>Kaigui</a:t>
            </a:r>
            <a:r>
              <a:rPr lang="en-US" sz="1000" dirty="0" smtClean="0"/>
              <a:t> </a:t>
            </a:r>
            <a:r>
              <a:rPr lang="en-US" sz="1000" dirty="0" err="1" smtClean="0"/>
              <a:t>Bian</a:t>
            </a:r>
            <a:r>
              <a:rPr lang="en-US" sz="1000" dirty="0" smtClean="0"/>
              <a:t>, </a:t>
            </a:r>
            <a:r>
              <a:rPr lang="en-US" sz="1000" dirty="0" err="1" smtClean="0"/>
              <a:t>Lingyang</a:t>
            </a:r>
            <a:r>
              <a:rPr lang="en-US" sz="1000" dirty="0" smtClean="0"/>
              <a:t> Song and Zhu Han, “Decentralized Dynamic Spectrum Access in Full-Duplex Cognitive Radio Networks,” IEEE International Conference on Communications (ICC), London, UK, June 2015. </a:t>
            </a:r>
            <a:r>
              <a:rPr lang="nl-NL" altLang="zh-CN" sz="1000" b="1" dirty="0" smtClean="0">
                <a:solidFill>
                  <a:srgbClr val="FF0000"/>
                </a:solidFill>
                <a:latin typeface="+mn-ea"/>
              </a:rPr>
              <a:t>[Best paper award]</a:t>
            </a:r>
            <a:endParaRPr lang="en-US" sz="1000" dirty="0" smtClean="0"/>
          </a:p>
          <a:p>
            <a:pPr marL="342900" indent="-342900" algn="just">
              <a:buFont typeface="+mj-lt"/>
              <a:buAutoNum type="arabicPeriod"/>
            </a:pPr>
            <a:r>
              <a:rPr lang="en-US" sz="1000" dirty="0" err="1" smtClean="0"/>
              <a:t>Tianyu</a:t>
            </a:r>
            <a:r>
              <a:rPr lang="en-US" sz="1000" dirty="0" smtClean="0"/>
              <a:t> Wang, </a:t>
            </a:r>
            <a:r>
              <a:rPr lang="en-US" sz="1000" dirty="0" err="1" smtClean="0"/>
              <a:t>Yun</a:t>
            </a:r>
            <a:r>
              <a:rPr lang="en-US" sz="1000" dirty="0" smtClean="0"/>
              <a:t> Liao, </a:t>
            </a:r>
            <a:r>
              <a:rPr lang="en-US" sz="1000" dirty="0" err="1" smtClean="0"/>
              <a:t>Baoxian</a:t>
            </a:r>
            <a:r>
              <a:rPr lang="en-US" sz="1000" dirty="0" smtClean="0"/>
              <a:t> Zhang, and </a:t>
            </a:r>
            <a:r>
              <a:rPr lang="en-US" sz="1000" dirty="0" err="1" smtClean="0"/>
              <a:t>Lingyang</a:t>
            </a:r>
            <a:r>
              <a:rPr lang="en-US" sz="1000" dirty="0" smtClean="0"/>
              <a:t> Song, “Joint Spectrum Access and Power Allocation in Full-Duplex Cognitive Cellular Networks,” IEEE International Conference on Communications (ICC), London, UK, June 2015.</a:t>
            </a:r>
          </a:p>
          <a:p>
            <a:pPr marL="342900" lvl="0" indent="-342900" algn="just">
              <a:buFont typeface="+mj-lt"/>
              <a:buAutoNum type="arabicPeriod"/>
            </a:pPr>
            <a:r>
              <a:rPr lang="en-US" altLang="zh-CN" sz="1000" dirty="0" err="1" smtClean="0"/>
              <a:t>Yun</a:t>
            </a:r>
            <a:r>
              <a:rPr lang="en-US" altLang="zh-CN" sz="1000" dirty="0" smtClean="0"/>
              <a:t> Liao, </a:t>
            </a:r>
            <a:r>
              <a:rPr lang="en-US" altLang="zh-CN" sz="1000" dirty="0" err="1" smtClean="0"/>
              <a:t>Kaigui</a:t>
            </a:r>
            <a:r>
              <a:rPr lang="en-US" altLang="zh-CN" sz="1000" dirty="0" smtClean="0"/>
              <a:t> </a:t>
            </a:r>
            <a:r>
              <a:rPr lang="en-US" altLang="zh-CN" sz="1000" dirty="0" err="1" smtClean="0"/>
              <a:t>Bian</a:t>
            </a:r>
            <a:r>
              <a:rPr lang="en-US" altLang="zh-CN" sz="1000" dirty="0" smtClean="0"/>
              <a:t>, </a:t>
            </a:r>
            <a:r>
              <a:rPr lang="en-US" altLang="zh-CN" sz="1000" dirty="0" err="1" smtClean="0"/>
              <a:t>Lingyang</a:t>
            </a:r>
            <a:r>
              <a:rPr lang="en-US" altLang="zh-CN" sz="1000" dirty="0" smtClean="0"/>
              <a:t> Song and Zhu Han, “Full-duplex </a:t>
            </a:r>
            <a:r>
              <a:rPr lang="en-US" altLang="zh-CN" sz="1000" dirty="0" err="1" smtClean="0"/>
              <a:t>WiFi</a:t>
            </a:r>
            <a:r>
              <a:rPr lang="en-US" altLang="zh-CN" sz="1000" dirty="0" smtClean="0"/>
              <a:t>: Achieving Simultaneous Sensing and Transmission for Future Wireless Networks,” ACM </a:t>
            </a:r>
            <a:r>
              <a:rPr lang="en-US" altLang="zh-CN" sz="1000" dirty="0" err="1" smtClean="0"/>
              <a:t>Mobihoc</a:t>
            </a:r>
            <a:r>
              <a:rPr lang="en-US" altLang="zh-CN" sz="1000" dirty="0" smtClean="0"/>
              <a:t> (poster), Hangzhou, China, 2015.</a:t>
            </a:r>
            <a:endParaRPr lang="zh-CN" altLang="zh-CN" sz="1000" dirty="0" smtClean="0"/>
          </a:p>
          <a:p>
            <a:pPr marL="342900" lvl="0" indent="-342900" algn="just">
              <a:buFont typeface="+mj-lt"/>
              <a:buAutoNum type="arabicPeriod"/>
            </a:pPr>
            <a:r>
              <a:rPr lang="en-US" altLang="zh-CN" sz="1000" dirty="0" err="1" smtClean="0"/>
              <a:t>Yun</a:t>
            </a:r>
            <a:r>
              <a:rPr lang="en-US" altLang="zh-CN" sz="1000" dirty="0" smtClean="0"/>
              <a:t> Liao, </a:t>
            </a:r>
            <a:r>
              <a:rPr lang="en-US" altLang="zh-CN" sz="1000" dirty="0" err="1" smtClean="0"/>
              <a:t>Kaigui</a:t>
            </a:r>
            <a:r>
              <a:rPr lang="en-US" altLang="zh-CN" sz="1000" dirty="0" smtClean="0"/>
              <a:t> </a:t>
            </a:r>
            <a:r>
              <a:rPr lang="en-US" altLang="zh-CN" sz="1000" dirty="0" err="1" smtClean="0"/>
              <a:t>Bian</a:t>
            </a:r>
            <a:r>
              <a:rPr lang="en-US" altLang="zh-CN" sz="1000" dirty="0" smtClean="0"/>
              <a:t>, </a:t>
            </a:r>
            <a:r>
              <a:rPr lang="en-US" altLang="zh-CN" sz="1000" dirty="0" err="1" smtClean="0"/>
              <a:t>Lingyang</a:t>
            </a:r>
            <a:r>
              <a:rPr lang="en-US" altLang="zh-CN" sz="1000" dirty="0" smtClean="0"/>
              <a:t> Song and Zhu Han, “Robust Cooperative Spectrum Sensing in Full-duplex Cognitive Radio </a:t>
            </a:r>
            <a:r>
              <a:rPr lang="en-US" altLang="zh-CN" sz="1000" dirty="0" err="1" smtClean="0"/>
              <a:t>Networks,”International</a:t>
            </a:r>
            <a:r>
              <a:rPr lang="en-US" altLang="zh-CN" sz="1000" dirty="0" smtClean="0"/>
              <a:t> Conference on Ubiquitous and Future Networks (ICUFN 2015 ), July, Japan. </a:t>
            </a:r>
            <a:endParaRPr lang="zh-CN" altLang="zh-CN" sz="1000" dirty="0" smtClean="0"/>
          </a:p>
          <a:p>
            <a:pPr marL="342900" lvl="0" indent="-342900" algn="just">
              <a:buFont typeface="+mj-lt"/>
              <a:buAutoNum type="arabicPeriod"/>
            </a:pPr>
            <a:r>
              <a:rPr lang="en-US" altLang="zh-CN" sz="1000" dirty="0" err="1" smtClean="0"/>
              <a:t>Radwa</a:t>
            </a:r>
            <a:r>
              <a:rPr lang="en-US" altLang="zh-CN" sz="1000" dirty="0" smtClean="0"/>
              <a:t> </a:t>
            </a:r>
            <a:r>
              <a:rPr lang="en-US" altLang="zh-CN" sz="1000" dirty="0" err="1" smtClean="0"/>
              <a:t>Aly</a:t>
            </a:r>
            <a:r>
              <a:rPr lang="en-US" altLang="zh-CN" sz="1000" dirty="0" smtClean="0"/>
              <a:t> Sultan, </a:t>
            </a:r>
            <a:r>
              <a:rPr lang="en-US" altLang="zh-CN" sz="1000" dirty="0" err="1" smtClean="0"/>
              <a:t>Lingyang</a:t>
            </a:r>
            <a:r>
              <a:rPr lang="en-US" altLang="zh-CN" sz="1000" dirty="0" smtClean="0"/>
              <a:t> Song, </a:t>
            </a:r>
            <a:r>
              <a:rPr lang="en-US" altLang="zh-CN" sz="1000" dirty="0" err="1" smtClean="0"/>
              <a:t>Karim</a:t>
            </a:r>
            <a:r>
              <a:rPr lang="en-US" altLang="zh-CN" sz="1000" dirty="0" smtClean="0"/>
              <a:t> G </a:t>
            </a:r>
            <a:r>
              <a:rPr lang="en-US" altLang="zh-CN" sz="1000" dirty="0" err="1" smtClean="0"/>
              <a:t>Seddik</a:t>
            </a:r>
            <a:r>
              <a:rPr lang="en-US" altLang="zh-CN" sz="1000" dirty="0" smtClean="0"/>
              <a:t>, </a:t>
            </a:r>
            <a:r>
              <a:rPr lang="en-US" altLang="zh-CN" sz="1000" dirty="0" err="1" smtClean="0"/>
              <a:t>Yonghui</a:t>
            </a:r>
            <a:r>
              <a:rPr lang="en-US" altLang="zh-CN" sz="1000" dirty="0" smtClean="0"/>
              <a:t> Li, and Zhu Han, “Mode Selection, User Pairing, Subcarrier Allocation and Power Control in Full-Duplex OFDMA </a:t>
            </a:r>
            <a:r>
              <a:rPr lang="en-US" altLang="zh-CN" sz="1000" dirty="0" err="1" smtClean="0"/>
              <a:t>HetNets</a:t>
            </a:r>
            <a:r>
              <a:rPr lang="en-US" altLang="zh-CN" sz="1000" dirty="0" smtClean="0"/>
              <a:t>,” IEEE ICC 2015 - 4th International Workshop on Small Cell and 5G Networks (</a:t>
            </a:r>
            <a:r>
              <a:rPr lang="en-US" altLang="zh-CN" sz="1000" dirty="0" err="1" smtClean="0"/>
              <a:t>SmallNets</a:t>
            </a:r>
            <a:r>
              <a:rPr lang="en-US" altLang="zh-CN" sz="1000" dirty="0" smtClean="0"/>
              <a:t>) , London, UK, June 2015. </a:t>
            </a:r>
            <a:endParaRPr lang="zh-CN" altLang="zh-CN" sz="1000" dirty="0" smtClean="0"/>
          </a:p>
          <a:p>
            <a:pPr marL="342900" lvl="0" indent="-342900" algn="just">
              <a:buFont typeface="+mj-lt"/>
              <a:buAutoNum type="arabicPeriod"/>
            </a:pPr>
            <a:r>
              <a:rPr lang="en-US" altLang="zh-CN" sz="1000" dirty="0" smtClean="0"/>
              <a:t>Chao Yao, Kun Yang, </a:t>
            </a:r>
            <a:r>
              <a:rPr lang="en-US" altLang="zh-CN" sz="1000" dirty="0" err="1" smtClean="0"/>
              <a:t>Lingyang</a:t>
            </a:r>
            <a:r>
              <a:rPr lang="en-US" altLang="zh-CN" sz="1000" dirty="0" smtClean="0"/>
              <a:t> Song, and </a:t>
            </a:r>
            <a:r>
              <a:rPr lang="en-US" altLang="zh-CN" sz="1000" dirty="0" err="1" smtClean="0"/>
              <a:t>Yonghui</a:t>
            </a:r>
            <a:r>
              <a:rPr lang="en-US" altLang="zh-CN" sz="1000" dirty="0" smtClean="0"/>
              <a:t> Li, “X-Duplex: Adapting of Full-Duplex and Half-Duplex,” The 33nd IEEE International Conference on Computer Communications (INFOCOM) (Poster), HK, Apr. 2015.</a:t>
            </a:r>
            <a:endParaRPr lang="zh-CN" altLang="zh-CN" sz="1000" dirty="0"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Useful info for Research on FD </a:t>
            </a:r>
            <a:r>
              <a:rPr lang="en-US" altLang="zh-CN" sz="3200" dirty="0" err="1" smtClean="0"/>
              <a:t>Comms</a:t>
            </a:r>
            <a:r>
              <a:rPr lang="en-US" altLang="zh-CN" sz="3200" dirty="0" smtClean="0"/>
              <a:t> </a:t>
            </a:r>
            <a:endParaRPr lang="zh-CN" altLang="en-US" sz="3200" dirty="0"/>
          </a:p>
        </p:txBody>
      </p:sp>
      <p:sp>
        <p:nvSpPr>
          <p:cNvPr id="3" name="内容占位符 2"/>
          <p:cNvSpPr>
            <a:spLocks noGrp="1"/>
          </p:cNvSpPr>
          <p:nvPr>
            <p:ph idx="1"/>
          </p:nvPr>
        </p:nvSpPr>
        <p:spPr>
          <a:xfrm>
            <a:off x="392113" y="928670"/>
            <a:ext cx="8359775" cy="5429288"/>
          </a:xfrm>
        </p:spPr>
        <p:txBody>
          <a:bodyPr/>
          <a:lstStyle/>
          <a:p>
            <a:pPr lvl="0">
              <a:defRPr/>
            </a:pPr>
            <a:r>
              <a:rPr lang="en-US" altLang="zh-CN" sz="2400" b="1" dirty="0" smtClean="0">
                <a:latin typeface="+mn-ea"/>
                <a:cs typeface="Arial Unicode MS" pitchFamily="34" charset="-122"/>
              </a:rPr>
              <a:t>Full-duplex communication website</a:t>
            </a:r>
          </a:p>
          <a:p>
            <a:pPr lvl="1">
              <a:defRPr/>
            </a:pPr>
            <a:r>
              <a:rPr lang="en-US" altLang="zh-CN" sz="1800" dirty="0" smtClean="0">
                <a:solidFill>
                  <a:srgbClr val="0066FF"/>
                </a:solidFill>
                <a:latin typeface="+mn-ea"/>
                <a:ea typeface="+mn-ea"/>
                <a:cs typeface="Arial Unicode MS" pitchFamily="34" charset="-122"/>
                <a:hlinkClick r:id="rId2"/>
              </a:rPr>
              <a:t>http://wireless.pku.edu.cn/home/songly/fd.html</a:t>
            </a:r>
          </a:p>
          <a:p>
            <a:pPr lvl="2">
              <a:defRPr/>
            </a:pPr>
            <a:r>
              <a:rPr lang="en-US" altLang="zh-CN" sz="1800" dirty="0" smtClean="0">
                <a:latin typeface="+mn-ea"/>
                <a:ea typeface="+mn-ea"/>
                <a:cs typeface="Arial Unicode MS" pitchFamily="34" charset="-122"/>
              </a:rPr>
              <a:t>Tutorial and survey, books, technical papers, standardization…</a:t>
            </a:r>
          </a:p>
          <a:p>
            <a:pPr>
              <a:defRPr/>
            </a:pPr>
            <a:r>
              <a:rPr lang="en-US" altLang="zh-CN" sz="2400" b="1" dirty="0" smtClean="0">
                <a:latin typeface="+mn-ea"/>
                <a:cs typeface="Arial Unicode MS" pitchFamily="34" charset="-122"/>
              </a:rPr>
              <a:t>Books</a:t>
            </a:r>
          </a:p>
          <a:p>
            <a:pPr lvl="1">
              <a:defRPr/>
            </a:pPr>
            <a:r>
              <a:rPr lang="en-US" altLang="zh-CN" sz="1800" dirty="0" err="1" smtClean="0"/>
              <a:t>Yun</a:t>
            </a:r>
            <a:r>
              <a:rPr lang="en-US" altLang="zh-CN" sz="1800" dirty="0" smtClean="0"/>
              <a:t> Liao, </a:t>
            </a:r>
            <a:r>
              <a:rPr lang="en-US" altLang="zh-CN" sz="1800" dirty="0" err="1" smtClean="0"/>
              <a:t>Tianyu</a:t>
            </a:r>
            <a:r>
              <a:rPr lang="en-US" altLang="zh-CN" sz="1800" dirty="0" smtClean="0"/>
              <a:t> Wang, </a:t>
            </a:r>
            <a:r>
              <a:rPr lang="en-US" altLang="zh-CN" sz="1800" dirty="0" err="1" smtClean="0"/>
              <a:t>Lingyang</a:t>
            </a:r>
            <a:r>
              <a:rPr lang="en-US" altLang="zh-CN" sz="1800" dirty="0" smtClean="0"/>
              <a:t> Song, and Zhu Han, “Listen-and-Talk: Full-Duplex Cognitive Radio,” in contract with </a:t>
            </a:r>
            <a:r>
              <a:rPr lang="en-US" altLang="zh-CN" sz="1800" dirty="0" err="1" smtClean="0"/>
              <a:t>SpringerBieft</a:t>
            </a:r>
            <a:r>
              <a:rPr lang="en-US" altLang="zh-CN" sz="1800" dirty="0" smtClean="0"/>
              <a:t>.</a:t>
            </a:r>
          </a:p>
          <a:p>
            <a:pPr lvl="1">
              <a:defRPr/>
            </a:pPr>
            <a:r>
              <a:rPr lang="en-US" altLang="zh-CN" sz="1800" dirty="0" err="1" smtClean="0"/>
              <a:t>Lingyang</a:t>
            </a:r>
            <a:r>
              <a:rPr lang="en-US" altLang="zh-CN" sz="1800" dirty="0" smtClean="0"/>
              <a:t> Song, </a:t>
            </a:r>
            <a:r>
              <a:rPr lang="en-US" altLang="zh-CN" sz="1800" dirty="0" err="1" smtClean="0"/>
              <a:t>Risto</a:t>
            </a:r>
            <a:r>
              <a:rPr lang="en-US" altLang="zh-CN" sz="1800" dirty="0" smtClean="0"/>
              <a:t> </a:t>
            </a:r>
            <a:r>
              <a:rPr lang="en-US" altLang="zh-CN" sz="1800" dirty="0" err="1" smtClean="0"/>
              <a:t>Wichman</a:t>
            </a:r>
            <a:r>
              <a:rPr lang="en-US" altLang="zh-CN" sz="1800" dirty="0" smtClean="0"/>
              <a:t>, </a:t>
            </a:r>
            <a:r>
              <a:rPr lang="en-US" altLang="zh-CN" sz="1800" dirty="0" err="1" smtClean="0"/>
              <a:t>Yonghui</a:t>
            </a:r>
            <a:r>
              <a:rPr lang="en-US" altLang="zh-CN" sz="1800" dirty="0" smtClean="0"/>
              <a:t> Li, and Zhu Han, “Full-Duplex Communications and Networks,” in contract with Cambridge University Press, UK.</a:t>
            </a:r>
          </a:p>
          <a:p>
            <a:pPr marL="254000" lvl="1">
              <a:buChar char="•"/>
              <a:defRPr/>
            </a:pPr>
            <a:r>
              <a:rPr lang="en-US" altLang="zh-CN" sz="2400" b="1" dirty="0" smtClean="0">
                <a:latin typeface="+mn-ea"/>
                <a:ea typeface="+mn-ea"/>
                <a:cs typeface="Arial Unicode MS" pitchFamily="34" charset="-122"/>
              </a:rPr>
              <a:t>Tutorials</a:t>
            </a:r>
          </a:p>
          <a:p>
            <a:pPr lvl="1">
              <a:defRPr/>
            </a:pPr>
            <a:r>
              <a:rPr lang="en-US" altLang="zh-CN" sz="1800" dirty="0" err="1" smtClean="0">
                <a:solidFill>
                  <a:schemeClr val="tx1"/>
                </a:solidFill>
              </a:rPr>
              <a:t>Lingyang</a:t>
            </a:r>
            <a:r>
              <a:rPr lang="en-US" altLang="zh-CN" sz="1800" dirty="0" smtClean="0">
                <a:solidFill>
                  <a:schemeClr val="tx1"/>
                </a:solidFill>
              </a:rPr>
              <a:t> Song</a:t>
            </a:r>
            <a:r>
              <a:rPr lang="zh-CN" altLang="en-US" sz="1800" dirty="0" smtClean="0">
                <a:solidFill>
                  <a:schemeClr val="tx1"/>
                </a:solidFill>
              </a:rPr>
              <a:t> </a:t>
            </a:r>
            <a:r>
              <a:rPr lang="en-US" altLang="zh-CN" sz="1800" dirty="0" smtClean="0">
                <a:solidFill>
                  <a:schemeClr val="tx1"/>
                </a:solidFill>
              </a:rPr>
              <a:t>and Zhu Han, “Resource Allocation for Full-Duplex Wireless Communication and Networks,” IEEE International Conference on Communications (ICC), London, UK, Jun. 2015</a:t>
            </a:r>
            <a:endParaRPr lang="zh-CN" altLang="en-US" sz="1800" dirty="0" smtClean="0">
              <a:solidFill>
                <a:schemeClr val="tx1"/>
              </a:solidFill>
            </a:endParaRPr>
          </a:p>
          <a:p>
            <a:pPr lvl="1">
              <a:defRPr/>
            </a:pPr>
            <a:r>
              <a:rPr lang="en-US" altLang="zh-CN" sz="1800" dirty="0" err="1" smtClean="0">
                <a:solidFill>
                  <a:schemeClr val="tx1"/>
                </a:solidFill>
              </a:rPr>
              <a:t>Lingyang</a:t>
            </a:r>
            <a:r>
              <a:rPr lang="en-US" altLang="zh-CN" sz="1800" dirty="0" smtClean="0">
                <a:solidFill>
                  <a:schemeClr val="tx1"/>
                </a:solidFill>
              </a:rPr>
              <a:t> Song</a:t>
            </a:r>
            <a:r>
              <a:rPr lang="zh-CN" altLang="en-US" sz="1800" dirty="0" smtClean="0">
                <a:solidFill>
                  <a:schemeClr val="tx1"/>
                </a:solidFill>
              </a:rPr>
              <a:t> </a:t>
            </a:r>
            <a:r>
              <a:rPr lang="en-US" altLang="zh-CN" sz="1800" dirty="0" smtClean="0">
                <a:solidFill>
                  <a:schemeClr val="tx1"/>
                </a:solidFill>
              </a:rPr>
              <a:t>and Zhu Han, “Full-Duplex Wireless Communication and Networks: Key Technologies and Applications,” IEEE International Conference on Communications in China (ICCC 2014), Shanghai, China, Oct. 2014</a:t>
            </a:r>
          </a:p>
          <a:p>
            <a:pPr lvl="1">
              <a:buNone/>
              <a:defRPr/>
            </a:pPr>
            <a:endParaRPr lang="en-US" altLang="zh-CN" sz="1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68976"/>
            <a:ext cx="9144000" cy="1200329"/>
          </a:xfrm>
          <a:prstGeom prst="rect">
            <a:avLst/>
          </a:prstGeom>
        </p:spPr>
        <p:txBody>
          <a:bodyPr wrap="square">
            <a:spAutoFit/>
          </a:bodyPr>
          <a:lstStyle/>
          <a:p>
            <a:pPr algn="ctr" fontAlgn="auto">
              <a:spcBef>
                <a:spcPts val="0"/>
              </a:spcBef>
              <a:spcAft>
                <a:spcPts val="0"/>
              </a:spcAft>
            </a:pPr>
            <a:r>
              <a:rPr lang="en-US" altLang="zh-CN" sz="3600" b="1" spc="-50" dirty="0" smtClean="0">
                <a:solidFill>
                  <a:srgbClr val="C00000"/>
                </a:solidFill>
                <a:latin typeface="Arial" panose="020B0604020202020204" pitchFamily="34" charset="0"/>
                <a:ea typeface="Meiryo" panose="020B0604030504040204" pitchFamily="34" charset="-128"/>
                <a:cs typeface="Arial" panose="020B0604020202020204" pitchFamily="34" charset="0"/>
              </a:rPr>
              <a:t>Caching </a:t>
            </a:r>
            <a:r>
              <a:rPr lang="en-US" altLang="zh-CN" sz="3600" b="1" spc="-50" dirty="0">
                <a:solidFill>
                  <a:srgbClr val="C00000"/>
                </a:solidFill>
                <a:latin typeface="Arial" panose="020B0604020202020204" pitchFamily="34" charset="0"/>
                <a:ea typeface="Meiryo" panose="020B0604030504040204" pitchFamily="34" charset="-128"/>
                <a:cs typeface="Arial" panose="020B0604020202020204" pitchFamily="34" charset="0"/>
              </a:rPr>
              <a:t>a</a:t>
            </a:r>
            <a:r>
              <a:rPr lang="en-US" altLang="zh-CN" sz="3600" b="1" spc="-50" dirty="0" smtClean="0">
                <a:solidFill>
                  <a:srgbClr val="C00000"/>
                </a:solidFill>
                <a:latin typeface="Arial" panose="020B0604020202020204" pitchFamily="34" charset="0"/>
                <a:ea typeface="Meiryo" panose="020B0604030504040204" pitchFamily="34" charset="-128"/>
                <a:cs typeface="Arial" panose="020B0604020202020204" pitchFamily="34" charset="0"/>
              </a:rPr>
              <a:t>s a Service: Wireless Caching Mechanism Design for Service Providers</a:t>
            </a:r>
            <a:endParaRPr lang="en-US" altLang="zh-CN" sz="3600" b="1" spc="-50" dirty="0">
              <a:solidFill>
                <a:srgbClr val="C00000"/>
              </a:solidFill>
              <a:latin typeface="Arial" panose="020B0604020202020204" pitchFamily="34" charset="0"/>
              <a:ea typeface="Meiryo" panose="020B0604030504040204" pitchFamily="34" charset="-128"/>
              <a:cs typeface="Arial" panose="020B0604020202020204" pitchFamily="34" charset="0"/>
            </a:endParaRPr>
          </a:p>
        </p:txBody>
      </p:sp>
      <p:sp>
        <p:nvSpPr>
          <p:cNvPr id="8" name="矩形 7"/>
          <p:cNvSpPr/>
          <p:nvPr/>
        </p:nvSpPr>
        <p:spPr>
          <a:xfrm>
            <a:off x="251952" y="3510645"/>
            <a:ext cx="8640096" cy="2554545"/>
          </a:xfrm>
          <a:prstGeom prst="rect">
            <a:avLst/>
          </a:prstGeom>
        </p:spPr>
        <p:txBody>
          <a:bodyPr wrap="square">
            <a:spAutoFit/>
          </a:bodyPr>
          <a:lstStyle/>
          <a:p>
            <a:pPr algn="ctr" fontAlgn="auto">
              <a:spcBef>
                <a:spcPts val="0"/>
              </a:spcBef>
              <a:spcAft>
                <a:spcPts val="0"/>
              </a:spcAft>
            </a:pPr>
            <a:r>
              <a:rPr lang="en-US" altLang="zh-CN" sz="2400" b="1"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Lingyang</a:t>
            </a: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 Song</a:t>
            </a:r>
          </a:p>
          <a:p>
            <a:pPr algn="ctr" fontAlgn="auto">
              <a:spcBef>
                <a:spcPts val="0"/>
              </a:spcBef>
              <a:spcAft>
                <a:spcPts val="0"/>
              </a:spcAft>
            </a:pPr>
            <a:endPar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endParaRPr>
          </a:p>
          <a:p>
            <a:pPr algn="ctr" fontAlgn="auto">
              <a:spcBef>
                <a:spcPts val="0"/>
              </a:spcBef>
              <a:spcAft>
                <a:spcPts val="0"/>
              </a:spcAft>
            </a:pPr>
            <a:r>
              <a:rPr lang="en-US" altLang="zh-CN" b="1" dirty="0" smtClean="0">
                <a:solidFill>
                  <a:prstClr val="black"/>
                </a:solidFill>
                <a:latin typeface="Arial" panose="020B0604020202020204" pitchFamily="34" charset="0"/>
                <a:ea typeface="黑体" panose="02010609060101010101" pitchFamily="49" charset="-122"/>
                <a:cs typeface="Arial" panose="020B0604020202020204" pitchFamily="34" charset="0"/>
              </a:rPr>
              <a:t>ACK: </a:t>
            </a:r>
            <a:r>
              <a:rPr lang="en-US" altLang="zh-CN" b="1"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Zhiwen</a:t>
            </a:r>
            <a:r>
              <a:rPr lang="en-US" altLang="zh-CN" b="1"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b="1"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b="1" dirty="0" smtClean="0">
                <a:solidFill>
                  <a:prstClr val="black"/>
                </a:solidFill>
                <a:latin typeface="Arial" panose="020B0604020202020204" pitchFamily="34" charset="0"/>
                <a:ea typeface="黑体" panose="02010609060101010101" pitchFamily="49" charset="-122"/>
                <a:cs typeface="Arial" panose="020B0604020202020204" pitchFamily="34" charset="0"/>
              </a:rPr>
              <a:t>, Tao Wang, and </a:t>
            </a:r>
            <a:r>
              <a:rPr lang="en-US" altLang="zh-CN" b="1"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Xiaoming</a:t>
            </a:r>
            <a:r>
              <a:rPr lang="en-US" altLang="zh-CN" b="1" dirty="0" smtClean="0">
                <a:solidFill>
                  <a:prstClr val="black"/>
                </a:solidFill>
                <a:latin typeface="Arial" panose="020B0604020202020204" pitchFamily="34" charset="0"/>
                <a:ea typeface="黑体" panose="02010609060101010101" pitchFamily="49" charset="-122"/>
                <a:cs typeface="Arial" panose="020B0604020202020204" pitchFamily="34" charset="0"/>
              </a:rPr>
              <a:t> Li</a:t>
            </a:r>
            <a:endParaRPr lang="en-US" altLang="zh-CN" b="1"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gn="ctr" fontAlgn="auto">
              <a:spcBef>
                <a:spcPts val="2400"/>
              </a:spcBef>
              <a:spcAft>
                <a:spcPts val="0"/>
              </a:spcAft>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School of Electronics Engineering and Computer Science</a:t>
            </a:r>
          </a:p>
          <a:p>
            <a:pPr algn="ctr" fontAlgn="auto">
              <a:spcBef>
                <a:spcPts val="0"/>
              </a:spcBef>
              <a:spcAft>
                <a:spcPts val="0"/>
              </a:spcAft>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Peking University, Beijing, China</a:t>
            </a:r>
          </a:p>
          <a:p>
            <a:pPr algn="ctr" fontAlgn="auto">
              <a:spcBef>
                <a:spcPts val="0"/>
              </a:spcBef>
              <a:spcAft>
                <a:spcPts val="0"/>
              </a:spcAft>
            </a:pPr>
            <a:endPar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005821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a:solidFill>
                  <a:prstClr val="black"/>
                </a:solidFill>
                <a:latin typeface="Arial" panose="020B0604020202020204" pitchFamily="34" charset="0"/>
                <a:ea typeface="Meiryo" panose="020B0604030504040204" pitchFamily="34" charset="-128"/>
                <a:cs typeface="Arial" panose="020B0604020202020204" pitchFamily="34" charset="0"/>
              </a:rPr>
              <a:t>Table of Contents</a:t>
            </a:r>
          </a:p>
        </p:txBody>
      </p:sp>
      <p:sp>
        <p:nvSpPr>
          <p:cNvPr id="8" name="文本框 7"/>
          <p:cNvSpPr txBox="1"/>
          <p:nvPr/>
        </p:nvSpPr>
        <p:spPr>
          <a:xfrm>
            <a:off x="251952" y="1178975"/>
            <a:ext cx="8820098" cy="4062651"/>
          </a:xfrm>
          <a:prstGeom prst="rect">
            <a:avLst/>
          </a:prstGeom>
          <a:noFill/>
        </p:spPr>
        <p:txBody>
          <a:bodyPr wrap="square" rtlCol="0">
            <a:spAutoFit/>
          </a:bodyPr>
          <a:lstStyle/>
          <a:p>
            <a:pPr algn="just" fontAlgn="auto">
              <a:spcBef>
                <a:spcPts val="1800"/>
              </a:spcBef>
              <a:spcAft>
                <a:spcPts val="0"/>
              </a:spcAft>
              <a:buFontTx/>
              <a:buBlip>
                <a:blip r:embed="rId2"/>
              </a:buBlip>
              <a:defRPr/>
            </a:pPr>
            <a:r>
              <a:rPr lang="zh-CN" altLang="en-US"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Introduction</a:t>
            </a:r>
          </a:p>
          <a:p>
            <a:pPr lvl="1" algn="just" fontAlgn="auto">
              <a:spcBef>
                <a:spcPts val="1800"/>
              </a:spcBef>
              <a:spcAft>
                <a:spcPts val="0"/>
              </a:spcAft>
              <a:buFontTx/>
              <a:buBlip>
                <a:blip r:embed="rId2"/>
              </a:buBlip>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Wireless network virtualization</a:t>
            </a:r>
          </a:p>
          <a:p>
            <a:pPr lvl="1" algn="just" fontAlgn="auto">
              <a:spcBef>
                <a:spcPts val="1800"/>
              </a:spcBef>
              <a:spcAft>
                <a:spcPts val="0"/>
              </a:spcAft>
              <a:buFontTx/>
              <a:buBlip>
                <a:blip r:embed="rId2"/>
              </a:buBlip>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Caching storage as resource allocation</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lgn="just" fontAlgn="auto">
              <a:spcBef>
                <a:spcPts val="1800"/>
              </a:spcBef>
              <a:spcAft>
                <a:spcPts val="0"/>
              </a:spcAft>
              <a:buFontTx/>
              <a:buBlip>
                <a:blip r:embed="rId2"/>
              </a:buBlip>
              <a:defRPr/>
            </a:pPr>
            <a:r>
              <a:rPr lang="en-US" altLang="zh-CN" sz="2400" dirty="0" smtClean="0">
                <a:solidFill>
                  <a:prstClr val="white">
                    <a:lumMod val="75000"/>
                  </a:prstClr>
                </a:solidFill>
                <a:latin typeface="Arial" panose="020B0604020202020204" pitchFamily="34" charset="0"/>
                <a:ea typeface="黑体" panose="02010609060101010101" pitchFamily="49" charset="-122"/>
                <a:cs typeface="Arial" panose="020B0604020202020204" pitchFamily="34" charset="0"/>
              </a:rPr>
              <a:t> System model</a:t>
            </a:r>
            <a:endParaRPr lang="en-US" altLang="zh-CN" sz="2400" dirty="0">
              <a:solidFill>
                <a:prstClr val="white">
                  <a:lumMod val="75000"/>
                </a:prstClr>
              </a:solidFill>
              <a:latin typeface="Arial" panose="020B0604020202020204" pitchFamily="34" charset="0"/>
              <a:ea typeface="黑体" panose="02010609060101010101" pitchFamily="49" charset="-122"/>
              <a:cs typeface="Arial" panose="020B0604020202020204" pitchFamily="34" charset="0"/>
            </a:endParaRPr>
          </a:p>
          <a:p>
            <a:pPr algn="just" fontAlgn="auto">
              <a:spcBef>
                <a:spcPts val="1800"/>
              </a:spcBef>
              <a:spcAft>
                <a:spcPts val="0"/>
              </a:spcAft>
              <a:buFontTx/>
              <a:buBlip>
                <a:blip r:embed="rId2"/>
              </a:buBlip>
              <a:defRPr/>
            </a:pPr>
            <a:r>
              <a:rPr lang="en-US" altLang="zh-CN" sz="2400" dirty="0" smtClean="0">
                <a:solidFill>
                  <a:prstClr val="white">
                    <a:lumMod val="75000"/>
                  </a:prstClr>
                </a:solidFill>
                <a:latin typeface="Arial" panose="020B0604020202020204" pitchFamily="34" charset="0"/>
                <a:ea typeface="黑体" panose="02010609060101010101" pitchFamily="49" charset="-122"/>
                <a:cs typeface="Arial" panose="020B0604020202020204" pitchFamily="34" charset="0"/>
              </a:rPr>
              <a:t> Auction mechanism design</a:t>
            </a:r>
          </a:p>
          <a:p>
            <a:pPr algn="just" fontAlgn="auto">
              <a:spcBef>
                <a:spcPts val="1800"/>
              </a:spcBef>
              <a:spcAft>
                <a:spcPts val="0"/>
              </a:spcAft>
              <a:buFontTx/>
              <a:buBlip>
                <a:blip r:embed="rId2"/>
              </a:buBlip>
              <a:defRPr/>
            </a:pPr>
            <a:r>
              <a:rPr lang="en-US" altLang="zh-CN" sz="2400" dirty="0">
                <a:solidFill>
                  <a:prstClr val="white">
                    <a:lumMod val="75000"/>
                  </a:prstClr>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white">
                    <a:lumMod val="75000"/>
                  </a:prstClr>
                </a:solidFill>
                <a:latin typeface="Arial" panose="020B0604020202020204" pitchFamily="34" charset="0"/>
                <a:ea typeface="黑体" panose="02010609060101010101" pitchFamily="49" charset="-122"/>
                <a:cs typeface="Arial" panose="020B0604020202020204" pitchFamily="34" charset="0"/>
              </a:rPr>
              <a:t>Simulation results</a:t>
            </a:r>
          </a:p>
          <a:p>
            <a:pPr algn="just" fontAlgn="auto">
              <a:spcBef>
                <a:spcPts val="1800"/>
              </a:spcBef>
              <a:spcAft>
                <a:spcPts val="0"/>
              </a:spcAft>
              <a:buFontTx/>
              <a:buBlip>
                <a:blip r:embed="rId2"/>
              </a:buBlip>
              <a:defRPr/>
            </a:pPr>
            <a:r>
              <a:rPr lang="en-US" altLang="zh-CN" sz="2400" dirty="0">
                <a:solidFill>
                  <a:prstClr val="white">
                    <a:lumMod val="75000"/>
                  </a:prstClr>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white">
                    <a:lumMod val="75000"/>
                  </a:prstClr>
                </a:solidFill>
                <a:latin typeface="Arial" panose="020B0604020202020204" pitchFamily="34" charset="0"/>
                <a:ea typeface="黑体" panose="02010609060101010101" pitchFamily="49" charset="-122"/>
                <a:cs typeface="Arial" panose="020B0604020202020204" pitchFamily="34" charset="0"/>
              </a:rPr>
              <a:t>Conclusion &amp; Achievements</a:t>
            </a:r>
          </a:p>
        </p:txBody>
      </p:sp>
    </p:spTree>
    <p:extLst>
      <p:ext uri="{BB962C8B-B14F-4D97-AF65-F5344CB8AC3E}">
        <p14:creationId xmlns:p14="http://schemas.microsoft.com/office/powerpoint/2010/main" val="4252060993"/>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1200329"/>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Introduction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(2/6</a:t>
            </a:r>
            <a:r>
              <a:rPr lang="en-US" altLang="zh-CN" sz="3200" b="1" dirty="0">
                <a:solidFill>
                  <a:prstClr val="black"/>
                </a:solidFill>
                <a:latin typeface="Arial" panose="020B0604020202020204" pitchFamily="34" charset="0"/>
                <a:ea typeface="Meiryo" panose="020B0604030504040204" pitchFamily="34" charset="-128"/>
                <a:cs typeface="Arial" panose="020B0604020202020204" pitchFamily="34" charset="0"/>
              </a:rPr>
              <a:t>)</a:t>
            </a:r>
            <a:endParaRPr lang="en-US" altLang="zh-CN" sz="3600" dirty="0">
              <a:solidFill>
                <a:prstClr val="black"/>
              </a:solidFill>
              <a:latin typeface="Arial" panose="020B0604020202020204" pitchFamily="34" charset="0"/>
              <a:ea typeface="Meiryo" panose="020B0604030504040204" pitchFamily="34" charset="-128"/>
              <a:cs typeface="Arial" panose="020B0604020202020204" pitchFamily="34" charset="0"/>
            </a:endParaRPr>
          </a:p>
          <a:p>
            <a:pPr fontAlgn="auto">
              <a:spcBef>
                <a:spcPts val="0"/>
              </a:spcBef>
              <a:spcAft>
                <a:spcPts val="0"/>
              </a:spcAft>
            </a:pPr>
            <a:endParaRPr lang="en-US" altLang="zh-CN" sz="3600" b="1" dirty="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2862322"/>
          </a:xfrm>
          <a:prstGeom prst="rect">
            <a:avLst/>
          </a:prstGeom>
          <a:noFill/>
        </p:spPr>
        <p:txBody>
          <a:bodyPr wrap="square" rtlCol="0">
            <a:spAutoFit/>
          </a:bodyPr>
          <a:lstStyle/>
          <a:p>
            <a:pPr algn="just" fontAlgn="auto">
              <a:spcBef>
                <a:spcPts val="1200"/>
              </a:spcBef>
              <a:spcAft>
                <a:spcPts val="0"/>
              </a:spcAft>
              <a:buFontTx/>
              <a:buBlip>
                <a:blip r:embed="rId2"/>
              </a:buBlip>
              <a:defRPr/>
            </a:pPr>
            <a:r>
              <a:rPr lang="zh-CN" altLang="en-US"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Wireless network virtualization as a solution</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a:t>
            </a:r>
          </a:p>
          <a:p>
            <a:pPr lvl="1"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The role of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nternet service provider (ISP)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is separated.</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Mobile network operators (MNOs)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manage physical resources and create virtual resources.</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Service providers (SPs)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utilize virtual resources to create online services for mobile users.</a:t>
            </a:r>
          </a:p>
        </p:txBody>
      </p:sp>
      <p:sp>
        <p:nvSpPr>
          <p:cNvPr id="10" name="圆角矩形 9"/>
          <p:cNvSpPr/>
          <p:nvPr/>
        </p:nvSpPr>
        <p:spPr>
          <a:xfrm>
            <a:off x="701956" y="4149008"/>
            <a:ext cx="3600040" cy="449999"/>
          </a:xfrm>
          <a:prstGeom prst="roundRect">
            <a:avLst/>
          </a:prstGeom>
          <a:solidFill>
            <a:schemeClr val="accent6">
              <a:lumMod val="20000"/>
              <a:lumOff val="80000"/>
            </a:schemeClr>
          </a:solidFill>
          <a:ln w="25400">
            <a:solidFill>
              <a:srgbClr val="00CC00"/>
            </a:solidFill>
          </a:ln>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en-US" altLang="zh-CN" sz="2800" dirty="0" smtClean="0">
                <a:solidFill>
                  <a:prstClr val="black"/>
                </a:solidFill>
                <a:latin typeface="Arial" panose="020B0604020202020204" pitchFamily="34" charset="0"/>
                <a:cs typeface="Arial" panose="020B0604020202020204" pitchFamily="34" charset="0"/>
              </a:rPr>
              <a:t>Online services</a:t>
            </a:r>
            <a:endParaRPr lang="zh-CN" altLang="en-US" sz="2800" dirty="0">
              <a:solidFill>
                <a:prstClr val="black"/>
              </a:solidFill>
              <a:latin typeface="Arial" panose="020B0604020202020204" pitchFamily="34" charset="0"/>
              <a:cs typeface="Arial" panose="020B0604020202020204" pitchFamily="34" charset="0"/>
            </a:endParaRPr>
          </a:p>
        </p:txBody>
      </p:sp>
      <p:sp>
        <p:nvSpPr>
          <p:cNvPr id="11" name="圆角矩形 10"/>
          <p:cNvSpPr/>
          <p:nvPr/>
        </p:nvSpPr>
        <p:spPr>
          <a:xfrm>
            <a:off x="701957" y="5949034"/>
            <a:ext cx="3600040" cy="449999"/>
          </a:xfrm>
          <a:prstGeom prst="roundRect">
            <a:avLst/>
          </a:prstGeom>
          <a:solidFill>
            <a:schemeClr val="accent6">
              <a:lumMod val="20000"/>
              <a:lumOff val="80000"/>
            </a:schemeClr>
          </a:solidFill>
          <a:ln w="25400">
            <a:solidFill>
              <a:srgbClr val="00CC00"/>
            </a:solidFill>
          </a:ln>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en-US" altLang="zh-CN" sz="2800" dirty="0" smtClean="0">
                <a:solidFill>
                  <a:prstClr val="black"/>
                </a:solidFill>
                <a:latin typeface="Arial" panose="020B0604020202020204" pitchFamily="34" charset="0"/>
                <a:cs typeface="Arial" panose="020B0604020202020204" pitchFamily="34" charset="0"/>
              </a:rPr>
              <a:t>Physical resources</a:t>
            </a:r>
            <a:endParaRPr lang="zh-CN" altLang="en-US" sz="2800" dirty="0">
              <a:solidFill>
                <a:prstClr val="black"/>
              </a:solidFill>
              <a:latin typeface="Arial" panose="020B0604020202020204" pitchFamily="34" charset="0"/>
              <a:cs typeface="Arial" panose="020B0604020202020204" pitchFamily="34" charset="0"/>
            </a:endParaRPr>
          </a:p>
        </p:txBody>
      </p:sp>
      <p:sp>
        <p:nvSpPr>
          <p:cNvPr id="12" name="圆角矩形 11"/>
          <p:cNvSpPr/>
          <p:nvPr/>
        </p:nvSpPr>
        <p:spPr>
          <a:xfrm>
            <a:off x="701956" y="5049024"/>
            <a:ext cx="3600040" cy="449999"/>
          </a:xfrm>
          <a:prstGeom prst="roundRect">
            <a:avLst/>
          </a:prstGeom>
          <a:solidFill>
            <a:schemeClr val="accent6">
              <a:lumMod val="20000"/>
              <a:lumOff val="80000"/>
            </a:schemeClr>
          </a:solidFill>
          <a:ln w="25400">
            <a:solidFill>
              <a:srgbClr val="00CC00"/>
            </a:solidFill>
          </a:ln>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en-US" altLang="zh-CN" sz="2800" dirty="0" smtClean="0">
                <a:solidFill>
                  <a:prstClr val="black"/>
                </a:solidFill>
                <a:latin typeface="Arial" panose="020B0604020202020204" pitchFamily="34" charset="0"/>
                <a:cs typeface="Arial" panose="020B0604020202020204" pitchFamily="34" charset="0"/>
              </a:rPr>
              <a:t>Virtual resources</a:t>
            </a:r>
            <a:endParaRPr lang="zh-CN" altLang="en-US" sz="2800" dirty="0">
              <a:solidFill>
                <a:prstClr val="black"/>
              </a:solidFill>
              <a:latin typeface="Arial" panose="020B0604020202020204" pitchFamily="34" charset="0"/>
              <a:cs typeface="Arial" panose="020B0604020202020204" pitchFamily="34" charset="0"/>
            </a:endParaRPr>
          </a:p>
        </p:txBody>
      </p:sp>
      <p:sp>
        <p:nvSpPr>
          <p:cNvPr id="13" name="圆角矩形 12"/>
          <p:cNvSpPr/>
          <p:nvPr/>
        </p:nvSpPr>
        <p:spPr>
          <a:xfrm>
            <a:off x="7452033" y="5049018"/>
            <a:ext cx="1080000" cy="450025"/>
          </a:xfrm>
          <a:prstGeom prst="roundRect">
            <a:avLst/>
          </a:prstGeom>
          <a:solidFill>
            <a:schemeClr val="accent5">
              <a:lumMod val="40000"/>
              <a:lumOff val="60000"/>
            </a:schemeClr>
          </a:solidFill>
          <a:ln w="25400">
            <a:solidFill>
              <a:schemeClr val="accent5">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altLang="zh-CN" sz="2800" dirty="0" smtClean="0">
                <a:solidFill>
                  <a:prstClr val="black"/>
                </a:solidFill>
                <a:latin typeface="Arial" panose="020B0604020202020204" pitchFamily="34" charset="0"/>
                <a:cs typeface="Arial" panose="020B0604020202020204" pitchFamily="34" charset="0"/>
              </a:rPr>
              <a:t>ISP</a:t>
            </a:r>
            <a:endParaRPr lang="zh-CN" altLang="en-US" sz="2800" dirty="0">
              <a:solidFill>
                <a:prstClr val="black"/>
              </a:solidFill>
              <a:latin typeface="Arial" panose="020B0604020202020204" pitchFamily="34" charset="0"/>
              <a:cs typeface="Arial" panose="020B0604020202020204" pitchFamily="34" charset="0"/>
            </a:endParaRPr>
          </a:p>
        </p:txBody>
      </p:sp>
      <p:sp>
        <p:nvSpPr>
          <p:cNvPr id="14" name="圆角矩形 13"/>
          <p:cNvSpPr/>
          <p:nvPr/>
        </p:nvSpPr>
        <p:spPr>
          <a:xfrm>
            <a:off x="5652013" y="4599013"/>
            <a:ext cx="1080012" cy="449999"/>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en-US" altLang="zh-CN" sz="2800" dirty="0">
                <a:solidFill>
                  <a:prstClr val="black"/>
                </a:solidFill>
                <a:latin typeface="Arial" panose="020B0604020202020204" pitchFamily="34" charset="0"/>
                <a:cs typeface="Arial" panose="020B0604020202020204" pitchFamily="34" charset="0"/>
              </a:rPr>
              <a:t>SP</a:t>
            </a:r>
            <a:endParaRPr lang="zh-CN" altLang="en-US" sz="2800" dirty="0">
              <a:solidFill>
                <a:prstClr val="black"/>
              </a:solidFill>
              <a:latin typeface="Arial" panose="020B0604020202020204" pitchFamily="34" charset="0"/>
              <a:cs typeface="Arial" panose="020B0604020202020204" pitchFamily="34" charset="0"/>
            </a:endParaRPr>
          </a:p>
        </p:txBody>
      </p:sp>
      <p:sp>
        <p:nvSpPr>
          <p:cNvPr id="15" name="圆角矩形 14"/>
          <p:cNvSpPr/>
          <p:nvPr/>
        </p:nvSpPr>
        <p:spPr>
          <a:xfrm>
            <a:off x="5652013" y="5499023"/>
            <a:ext cx="1080000" cy="450025"/>
          </a:xfrm>
          <a:prstGeom prst="roundRect">
            <a:avLst/>
          </a:prstGeom>
          <a:gradFill>
            <a:gsLst>
              <a:gs pos="0">
                <a:schemeClr val="accent2">
                  <a:lumMod val="20000"/>
                  <a:lumOff val="80000"/>
                </a:schemeClr>
              </a:gs>
              <a:gs pos="100000">
                <a:schemeClr val="accent2">
                  <a:lumMod val="40000"/>
                  <a:lumOff val="60000"/>
                </a:schemeClr>
              </a:gs>
            </a:gsLst>
          </a:gradFill>
          <a:ln w="25400"/>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altLang="zh-CN" sz="2800" dirty="0">
                <a:solidFill>
                  <a:prstClr val="black"/>
                </a:solidFill>
                <a:latin typeface="Arial" panose="020B0604020202020204" pitchFamily="34" charset="0"/>
                <a:cs typeface="Arial" panose="020B0604020202020204" pitchFamily="34" charset="0"/>
              </a:rPr>
              <a:t>MNO</a:t>
            </a:r>
            <a:endParaRPr lang="zh-CN" altLang="en-US" sz="2800" dirty="0">
              <a:solidFill>
                <a:prstClr val="black"/>
              </a:solidFill>
              <a:latin typeface="Arial" panose="020B0604020202020204" pitchFamily="34" charset="0"/>
              <a:cs typeface="Arial" panose="020B0604020202020204" pitchFamily="34" charset="0"/>
            </a:endParaRPr>
          </a:p>
        </p:txBody>
      </p:sp>
      <p:cxnSp>
        <p:nvCxnSpPr>
          <p:cNvPr id="3" name="直接箭头连接符 2"/>
          <p:cNvCxnSpPr>
            <a:stCxn id="11" idx="0"/>
            <a:endCxn id="12" idx="2"/>
          </p:cNvCxnSpPr>
          <p:nvPr/>
        </p:nvCxnSpPr>
        <p:spPr>
          <a:xfrm flipH="1" flipV="1">
            <a:off x="2501976" y="5499023"/>
            <a:ext cx="1" cy="450011"/>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2" idx="0"/>
            <a:endCxn id="10" idx="2"/>
          </p:cNvCxnSpPr>
          <p:nvPr/>
        </p:nvCxnSpPr>
        <p:spPr>
          <a:xfrm flipV="1">
            <a:off x="2501976" y="4599007"/>
            <a:ext cx="0" cy="450017"/>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3" idx="1"/>
            <a:endCxn id="14" idx="3"/>
          </p:cNvCxnSpPr>
          <p:nvPr/>
        </p:nvCxnSpPr>
        <p:spPr>
          <a:xfrm flipH="1" flipV="1">
            <a:off x="6732025" y="4824013"/>
            <a:ext cx="720008" cy="450018"/>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13" idx="1"/>
            <a:endCxn id="15" idx="3"/>
          </p:cNvCxnSpPr>
          <p:nvPr/>
        </p:nvCxnSpPr>
        <p:spPr>
          <a:xfrm flipH="1">
            <a:off x="6732013" y="5274031"/>
            <a:ext cx="720020" cy="450005"/>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右箭头 26"/>
          <p:cNvSpPr/>
          <p:nvPr/>
        </p:nvSpPr>
        <p:spPr>
          <a:xfrm rot="10800000">
            <a:off x="4572001" y="4599013"/>
            <a:ext cx="720008" cy="450005"/>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
        <p:nvSpPr>
          <p:cNvPr id="28" name="右箭头 27"/>
          <p:cNvSpPr/>
          <p:nvPr/>
        </p:nvSpPr>
        <p:spPr>
          <a:xfrm rot="10800000">
            <a:off x="4572001" y="5499023"/>
            <a:ext cx="720008" cy="450005"/>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257281275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en-US" altLang="zh-CN" sz="3200" dirty="0" smtClean="0">
                <a:ea typeface="Gulim" pitchFamily="34" charset="-127"/>
              </a:rPr>
              <a:t>Introduction</a:t>
            </a:r>
            <a:r>
              <a:rPr lang="en-US" altLang="zh-CN" dirty="0" smtClean="0">
                <a:ea typeface="宋体" pitchFamily="2" charset="-122"/>
              </a:rPr>
              <a:t> </a:t>
            </a:r>
            <a:endParaRPr lang="zh-CN" altLang="en-US" dirty="0" smtClean="0">
              <a:ea typeface="宋体" pitchFamily="2" charset="-122"/>
            </a:endParaRPr>
          </a:p>
        </p:txBody>
      </p:sp>
      <p:sp>
        <p:nvSpPr>
          <p:cNvPr id="46083" name="内容占位符 2"/>
          <p:cNvSpPr>
            <a:spLocks noGrp="1"/>
          </p:cNvSpPr>
          <p:nvPr>
            <p:ph idx="1"/>
          </p:nvPr>
        </p:nvSpPr>
        <p:spPr>
          <a:xfrm>
            <a:off x="336550" y="1143000"/>
            <a:ext cx="8426450" cy="5181600"/>
          </a:xfrm>
        </p:spPr>
        <p:txBody>
          <a:bodyPr/>
          <a:lstStyle/>
          <a:p>
            <a:pPr algn="just" eaLnBrk="1" hangingPunct="1">
              <a:lnSpc>
                <a:spcPct val="80000"/>
              </a:lnSpc>
            </a:pPr>
            <a:r>
              <a:rPr lang="en-US" altLang="ko-KR" sz="2200" dirty="0" smtClean="0">
                <a:ea typeface="Gulim" pitchFamily="34" charset="-127"/>
              </a:rPr>
              <a:t>Game theory - mathematical models and techniques developed in economics to analyze interactive decision processes, predict the outcomes of interactions, identify optimal strategies </a:t>
            </a:r>
          </a:p>
          <a:p>
            <a:pPr algn="just" eaLnBrk="1" hangingPunct="1">
              <a:lnSpc>
                <a:spcPct val="80000"/>
              </a:lnSpc>
            </a:pPr>
            <a:r>
              <a:rPr lang="en-US" altLang="ko-KR" sz="2200" dirty="0" smtClean="0">
                <a:ea typeface="Gulim" pitchFamily="34" charset="-127"/>
              </a:rPr>
              <a:t>Game theory techniques were adopted to solve many protocol design issues (e.g., resource allocation, power control, cooperation enforcement) in wireless networks.</a:t>
            </a:r>
          </a:p>
          <a:p>
            <a:pPr algn="just" eaLnBrk="1" hangingPunct="1">
              <a:lnSpc>
                <a:spcPct val="80000"/>
              </a:lnSpc>
            </a:pPr>
            <a:r>
              <a:rPr lang="en-US" altLang="ko-KR" sz="2200" dirty="0" smtClean="0">
                <a:ea typeface="Gulim" pitchFamily="34" charset="-127"/>
              </a:rPr>
              <a:t>Fundamental component of game theory is the notion of a </a:t>
            </a:r>
            <a:r>
              <a:rPr lang="en-US" altLang="ko-KR" sz="2200" i="1" dirty="0" smtClean="0">
                <a:ea typeface="Gulim" pitchFamily="34" charset="-127"/>
              </a:rPr>
              <a:t>game</a:t>
            </a:r>
            <a:r>
              <a:rPr lang="en-US" altLang="ko-KR" sz="2200" dirty="0" smtClean="0">
                <a:ea typeface="Gulim" pitchFamily="34" charset="-127"/>
              </a:rPr>
              <a:t>.</a:t>
            </a:r>
          </a:p>
          <a:p>
            <a:pPr lvl="1" algn="just" eaLnBrk="1" hangingPunct="1">
              <a:lnSpc>
                <a:spcPct val="80000"/>
              </a:lnSpc>
            </a:pPr>
            <a:r>
              <a:rPr lang="en-US" altLang="ko-KR" dirty="0" smtClean="0">
                <a:latin typeface="Calibri" panose="020F0502020204030204" pitchFamily="34" charset="0"/>
                <a:ea typeface="Gulim" pitchFamily="34" charset="-127"/>
              </a:rPr>
              <a:t>A game is described by a set of rational </a:t>
            </a:r>
            <a:r>
              <a:rPr lang="en-US" altLang="ko-KR" i="1" dirty="0" smtClean="0">
                <a:solidFill>
                  <a:srgbClr val="FF0000"/>
                </a:solidFill>
                <a:latin typeface="Calibri" panose="020F0502020204030204" pitchFamily="34" charset="0"/>
                <a:ea typeface="Gulim" pitchFamily="34" charset="-127"/>
              </a:rPr>
              <a:t>players</a:t>
            </a:r>
            <a:r>
              <a:rPr lang="en-US" altLang="ko-KR" dirty="0" smtClean="0">
                <a:latin typeface="Calibri" panose="020F0502020204030204" pitchFamily="34" charset="0"/>
                <a:ea typeface="Gulim" pitchFamily="34" charset="-127"/>
              </a:rPr>
              <a:t>, the </a:t>
            </a:r>
            <a:r>
              <a:rPr lang="en-US" altLang="ko-KR" i="1" dirty="0" smtClean="0">
                <a:solidFill>
                  <a:srgbClr val="FF0000"/>
                </a:solidFill>
                <a:latin typeface="Calibri" panose="020F0502020204030204" pitchFamily="34" charset="0"/>
                <a:ea typeface="Gulim" pitchFamily="34" charset="-127"/>
              </a:rPr>
              <a:t>strategies</a:t>
            </a:r>
            <a:r>
              <a:rPr lang="en-US" altLang="ko-KR" dirty="0" smtClean="0">
                <a:latin typeface="Calibri" panose="020F0502020204030204" pitchFamily="34" charset="0"/>
                <a:ea typeface="Gulim" pitchFamily="34" charset="-127"/>
              </a:rPr>
              <a:t> associated with the players, and the </a:t>
            </a:r>
            <a:r>
              <a:rPr lang="en-US" altLang="ko-KR" i="1" dirty="0" smtClean="0">
                <a:solidFill>
                  <a:srgbClr val="FF0000"/>
                </a:solidFill>
                <a:latin typeface="Calibri" panose="020F0502020204030204" pitchFamily="34" charset="0"/>
                <a:ea typeface="Gulim" pitchFamily="34" charset="-127"/>
              </a:rPr>
              <a:t>payoff</a:t>
            </a:r>
            <a:r>
              <a:rPr lang="en-US" altLang="ko-KR" dirty="0" smtClean="0">
                <a:solidFill>
                  <a:srgbClr val="FF0000"/>
                </a:solidFill>
                <a:latin typeface="Calibri" panose="020F0502020204030204" pitchFamily="34" charset="0"/>
                <a:ea typeface="Gulim" pitchFamily="34" charset="-127"/>
              </a:rPr>
              <a:t>s</a:t>
            </a:r>
            <a:r>
              <a:rPr lang="en-US" altLang="ko-KR" dirty="0" smtClean="0">
                <a:latin typeface="Calibri" panose="020F0502020204030204" pitchFamily="34" charset="0"/>
                <a:ea typeface="Gulim" pitchFamily="34" charset="-127"/>
              </a:rPr>
              <a:t> for the players. A rational player has his own interest, and therefore, will act by choosing an available strategy to achieve his interest.</a:t>
            </a:r>
          </a:p>
          <a:p>
            <a:pPr lvl="1" algn="just" eaLnBrk="1" hangingPunct="1">
              <a:lnSpc>
                <a:spcPct val="80000"/>
              </a:lnSpc>
            </a:pPr>
            <a:r>
              <a:rPr lang="en-US" altLang="ko-KR" dirty="0" smtClean="0">
                <a:latin typeface="Calibri" panose="020F0502020204030204" pitchFamily="34" charset="0"/>
                <a:ea typeface="Gulim" pitchFamily="34" charset="-127"/>
              </a:rPr>
              <a:t>A player is assumed to be able to evaluate exactly or probabilistically the outcome or payoff (usually measured by the utility) of the game which </a:t>
            </a:r>
            <a:r>
              <a:rPr lang="en-US" altLang="ko-KR" dirty="0" smtClean="0">
                <a:solidFill>
                  <a:srgbClr val="FF0000"/>
                </a:solidFill>
                <a:latin typeface="Calibri" panose="020F0502020204030204" pitchFamily="34" charset="0"/>
                <a:ea typeface="Gulim" pitchFamily="34" charset="-127"/>
              </a:rPr>
              <a:t>depends not only on his action but also on other players’ actions</a:t>
            </a:r>
            <a:r>
              <a:rPr lang="en-US" altLang="ko-KR" dirty="0" smtClean="0">
                <a:latin typeface="Calibri" panose="020F0502020204030204" pitchFamily="34" charset="0"/>
                <a:ea typeface="Gulim" pitchFamily="34" charset="-127"/>
              </a:rPr>
              <a:t>.</a:t>
            </a:r>
          </a:p>
          <a:p>
            <a:endParaRPr lang="zh-CN" altLang="en-US" dirty="0" smtClean="0">
              <a:ea typeface="宋体" pitchFamily="2" charset="-122"/>
            </a:endParaRPr>
          </a:p>
        </p:txBody>
      </p:sp>
    </p:spTree>
    <p:extLst>
      <p:ext uri="{BB962C8B-B14F-4D97-AF65-F5344CB8AC3E}">
        <p14:creationId xmlns:p14="http://schemas.microsoft.com/office/powerpoint/2010/main" val="30176328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2479" y="4329010"/>
            <a:ext cx="5760000" cy="2084188"/>
          </a:xfrm>
          <a:prstGeom prst="rect">
            <a:avLst/>
          </a:prstGeom>
        </p:spPr>
      </p:pic>
      <p:sp>
        <p:nvSpPr>
          <p:cNvPr id="7" name="矩形 6"/>
          <p:cNvSpPr/>
          <p:nvPr/>
        </p:nvSpPr>
        <p:spPr>
          <a:xfrm>
            <a:off x="161951" y="278965"/>
            <a:ext cx="8100091" cy="1200329"/>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Introduction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(3/6</a:t>
            </a:r>
            <a:r>
              <a:rPr lang="en-US" altLang="zh-CN" sz="3200" b="1" dirty="0">
                <a:solidFill>
                  <a:prstClr val="black"/>
                </a:solidFill>
                <a:latin typeface="Arial" panose="020B0604020202020204" pitchFamily="34" charset="0"/>
                <a:ea typeface="Meiryo" panose="020B0604030504040204" pitchFamily="34" charset="-128"/>
                <a:cs typeface="Arial" panose="020B0604020202020204" pitchFamily="34" charset="0"/>
              </a:rPr>
              <a:t>)</a:t>
            </a:r>
            <a:endParaRPr lang="en-US" altLang="zh-CN" sz="3600" dirty="0">
              <a:solidFill>
                <a:prstClr val="black"/>
              </a:solidFill>
              <a:latin typeface="Arial" panose="020B0604020202020204" pitchFamily="34" charset="0"/>
              <a:ea typeface="Meiryo" panose="020B0604030504040204" pitchFamily="34" charset="-128"/>
              <a:cs typeface="Arial" panose="020B0604020202020204" pitchFamily="34" charset="0"/>
            </a:endParaRPr>
          </a:p>
          <a:p>
            <a:pPr fontAlgn="auto">
              <a:spcBef>
                <a:spcPts val="0"/>
              </a:spcBef>
              <a:spcAft>
                <a:spcPts val="0"/>
              </a:spcAft>
            </a:pPr>
            <a:endParaRPr lang="en-US" altLang="zh-CN" sz="3600" b="1" dirty="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2769989"/>
          </a:xfrm>
          <a:prstGeom prst="rect">
            <a:avLst/>
          </a:prstGeom>
          <a:noFill/>
        </p:spPr>
        <p:txBody>
          <a:bodyPr wrap="square" rtlCol="0">
            <a:spAutoFit/>
          </a:bodyPr>
          <a:lstStyle/>
          <a:p>
            <a:pPr algn="just" fontAlgn="auto">
              <a:spcBef>
                <a:spcPts val="1200"/>
              </a:spcBef>
              <a:spcAft>
                <a:spcPts val="0"/>
              </a:spcAft>
              <a:buFontTx/>
              <a:buBlip>
                <a:blip r:embed="rId3"/>
              </a:buBlip>
              <a:defRPr/>
            </a:pPr>
            <a:r>
              <a:rPr lang="zh-CN" altLang="en-US"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Wireless network virtualization as a solution</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a:t>
            </a:r>
          </a:p>
          <a:p>
            <a:pPr lvl="1" algn="just" fontAlgn="auto">
              <a:spcBef>
                <a:spcPts val="1200"/>
              </a:spcBef>
              <a:spcAft>
                <a:spcPts val="0"/>
              </a:spcAft>
              <a:buFontTx/>
              <a:buBlip>
                <a:blip r:embed="rId3"/>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Multiple SPs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lease resources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from multiple MNOs to create individual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virtual networks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to serve their users.</a:t>
            </a:r>
          </a:p>
          <a:p>
            <a:pPr lvl="1" algn="just" fontAlgn="auto">
              <a:spcBef>
                <a:spcPts val="1200"/>
              </a:spcBef>
              <a:spcAft>
                <a:spcPts val="0"/>
              </a:spcAft>
              <a:buFontTx/>
              <a:buBlip>
                <a:blip r:embed="rId3"/>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Multiple virtual networks can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coexist</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together in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isolation</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from each other.</a:t>
            </a:r>
          </a:p>
          <a:p>
            <a:pPr lvl="1" algn="just" fontAlgn="auto">
              <a:spcBef>
                <a:spcPts val="1200"/>
              </a:spcBef>
              <a:spcAft>
                <a:spcPts val="0"/>
              </a:spcAft>
              <a:buFontTx/>
              <a:buBlip>
                <a:blip r:embed="rId3"/>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Resource utility, flexibility, and compatibility can improve.</a:t>
            </a:r>
          </a:p>
        </p:txBody>
      </p:sp>
      <p:grpSp>
        <p:nvGrpSpPr>
          <p:cNvPr id="3" name="组合 9"/>
          <p:cNvGrpSpPr/>
          <p:nvPr/>
        </p:nvGrpSpPr>
        <p:grpSpPr>
          <a:xfrm>
            <a:off x="341953" y="4239009"/>
            <a:ext cx="2880000" cy="2160025"/>
            <a:chOff x="3132016" y="4419010"/>
            <a:chExt cx="2880000" cy="2160025"/>
          </a:xfrm>
        </p:grpSpPr>
        <p:sp>
          <p:nvSpPr>
            <p:cNvPr id="11" name="圆角矩形 10"/>
            <p:cNvSpPr/>
            <p:nvPr/>
          </p:nvSpPr>
          <p:spPr>
            <a:xfrm>
              <a:off x="3312016" y="6129010"/>
              <a:ext cx="1080000" cy="450025"/>
            </a:xfrm>
            <a:prstGeom prst="roundRect">
              <a:avLst/>
            </a:prstGeom>
            <a:gradFill>
              <a:gsLst>
                <a:gs pos="0">
                  <a:schemeClr val="accent2">
                    <a:lumMod val="20000"/>
                    <a:lumOff val="80000"/>
                  </a:schemeClr>
                </a:gs>
                <a:gs pos="100000">
                  <a:schemeClr val="accent2">
                    <a:lumMod val="40000"/>
                    <a:lumOff val="60000"/>
                  </a:schemeClr>
                </a:gs>
              </a:gsLst>
            </a:gradFill>
            <a:ln w="25400"/>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altLang="zh-CN" sz="2800" dirty="0">
                  <a:solidFill>
                    <a:prstClr val="black"/>
                  </a:solidFill>
                  <a:latin typeface="Arial" panose="020B0604020202020204" pitchFamily="34" charset="0"/>
                  <a:cs typeface="Arial" panose="020B0604020202020204" pitchFamily="34" charset="0"/>
                </a:rPr>
                <a:t>MNO</a:t>
              </a:r>
              <a:endParaRPr lang="zh-CN" altLang="en-US" sz="2800" dirty="0">
                <a:solidFill>
                  <a:prstClr val="black"/>
                </a:solidFill>
                <a:latin typeface="Arial" panose="020B0604020202020204" pitchFamily="34" charset="0"/>
                <a:cs typeface="Arial" panose="020B0604020202020204" pitchFamily="34" charset="0"/>
              </a:endParaRPr>
            </a:p>
          </p:txBody>
        </p:sp>
        <p:sp>
          <p:nvSpPr>
            <p:cNvPr id="12" name="圆角矩形 11"/>
            <p:cNvSpPr/>
            <p:nvPr/>
          </p:nvSpPr>
          <p:spPr>
            <a:xfrm>
              <a:off x="4752016" y="6129010"/>
              <a:ext cx="1080000" cy="450025"/>
            </a:xfrm>
            <a:prstGeom prst="roundRect">
              <a:avLst/>
            </a:prstGeom>
            <a:gradFill>
              <a:gsLst>
                <a:gs pos="0">
                  <a:schemeClr val="accent2">
                    <a:lumMod val="20000"/>
                    <a:lumOff val="80000"/>
                  </a:schemeClr>
                </a:gs>
                <a:gs pos="100000">
                  <a:schemeClr val="accent2">
                    <a:lumMod val="40000"/>
                    <a:lumOff val="60000"/>
                  </a:schemeClr>
                </a:gs>
              </a:gsLst>
            </a:gradFill>
            <a:ln w="25400"/>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r>
                <a:rPr lang="en-US" altLang="zh-CN" sz="2800" dirty="0">
                  <a:solidFill>
                    <a:prstClr val="black"/>
                  </a:solidFill>
                  <a:latin typeface="Arial" panose="020B0604020202020204" pitchFamily="34" charset="0"/>
                  <a:cs typeface="Arial" panose="020B0604020202020204" pitchFamily="34" charset="0"/>
                </a:rPr>
                <a:t>MNO</a:t>
              </a:r>
              <a:endParaRPr lang="zh-CN" altLang="en-US" sz="2800" dirty="0">
                <a:solidFill>
                  <a:prstClr val="black"/>
                </a:solidFill>
                <a:latin typeface="Arial" panose="020B0604020202020204" pitchFamily="34" charset="0"/>
                <a:cs typeface="Arial" panose="020B0604020202020204" pitchFamily="34" charset="0"/>
              </a:endParaRPr>
            </a:p>
          </p:txBody>
        </p:sp>
        <p:sp>
          <p:nvSpPr>
            <p:cNvPr id="13" name="圆角矩形 12"/>
            <p:cNvSpPr/>
            <p:nvPr/>
          </p:nvSpPr>
          <p:spPr>
            <a:xfrm>
              <a:off x="3132016" y="4419010"/>
              <a:ext cx="720000" cy="449999"/>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en-US" altLang="zh-CN" sz="2800" dirty="0">
                  <a:solidFill>
                    <a:prstClr val="black"/>
                  </a:solidFill>
                  <a:latin typeface="Arial" panose="020B0604020202020204" pitchFamily="34" charset="0"/>
                  <a:cs typeface="Arial" panose="020B0604020202020204" pitchFamily="34" charset="0"/>
                </a:rPr>
                <a:t>SP</a:t>
              </a:r>
              <a:endParaRPr lang="zh-CN" altLang="en-US" sz="2800" dirty="0">
                <a:solidFill>
                  <a:prstClr val="black"/>
                </a:solidFill>
                <a:latin typeface="Arial" panose="020B0604020202020204" pitchFamily="34" charset="0"/>
                <a:cs typeface="Arial" panose="020B0604020202020204" pitchFamily="34" charset="0"/>
              </a:endParaRPr>
            </a:p>
          </p:txBody>
        </p:sp>
        <p:sp>
          <p:nvSpPr>
            <p:cNvPr id="14" name="圆角矩形 13"/>
            <p:cNvSpPr/>
            <p:nvPr/>
          </p:nvSpPr>
          <p:spPr>
            <a:xfrm>
              <a:off x="4212016" y="4419010"/>
              <a:ext cx="720000" cy="449999"/>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en-US" altLang="zh-CN" sz="2800" dirty="0">
                  <a:solidFill>
                    <a:prstClr val="black"/>
                  </a:solidFill>
                  <a:latin typeface="Arial" panose="020B0604020202020204" pitchFamily="34" charset="0"/>
                  <a:cs typeface="Arial" panose="020B0604020202020204" pitchFamily="34" charset="0"/>
                </a:rPr>
                <a:t>SP</a:t>
              </a:r>
              <a:endParaRPr lang="zh-CN" altLang="en-US" sz="2800" dirty="0">
                <a:solidFill>
                  <a:prstClr val="black"/>
                </a:solidFill>
                <a:latin typeface="Arial" panose="020B0604020202020204" pitchFamily="34" charset="0"/>
                <a:cs typeface="Arial" panose="020B0604020202020204" pitchFamily="34" charset="0"/>
              </a:endParaRPr>
            </a:p>
          </p:txBody>
        </p:sp>
        <p:sp>
          <p:nvSpPr>
            <p:cNvPr id="15" name="圆角矩形 14"/>
            <p:cNvSpPr/>
            <p:nvPr/>
          </p:nvSpPr>
          <p:spPr>
            <a:xfrm>
              <a:off x="5292016" y="4419010"/>
              <a:ext cx="720000" cy="449999"/>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en-US" altLang="zh-CN" sz="2800" dirty="0">
                  <a:solidFill>
                    <a:prstClr val="black"/>
                  </a:solidFill>
                  <a:latin typeface="Arial" panose="020B0604020202020204" pitchFamily="34" charset="0"/>
                  <a:cs typeface="Arial" panose="020B0604020202020204" pitchFamily="34" charset="0"/>
                </a:rPr>
                <a:t>SP</a:t>
              </a:r>
              <a:endParaRPr lang="zh-CN" altLang="en-US" sz="2800" dirty="0">
                <a:solidFill>
                  <a:prstClr val="black"/>
                </a:solidFill>
                <a:latin typeface="Arial" panose="020B0604020202020204" pitchFamily="34" charset="0"/>
                <a:cs typeface="Arial" panose="020B0604020202020204" pitchFamily="34" charset="0"/>
              </a:endParaRPr>
            </a:p>
          </p:txBody>
        </p:sp>
        <p:cxnSp>
          <p:nvCxnSpPr>
            <p:cNvPr id="16" name="直接箭头连接符 15"/>
            <p:cNvCxnSpPr>
              <a:endCxn id="13" idx="2"/>
            </p:cNvCxnSpPr>
            <p:nvPr/>
          </p:nvCxnSpPr>
          <p:spPr>
            <a:xfrm flipH="1" flipV="1">
              <a:off x="3492016" y="4869009"/>
              <a:ext cx="360002" cy="1260002"/>
            </a:xfrm>
            <a:prstGeom prst="straightConnector1">
              <a:avLst/>
            </a:prstGeom>
            <a:ln w="25400">
              <a:solidFill>
                <a:schemeClr val="accent6">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1" idx="0"/>
              <a:endCxn id="14" idx="2"/>
            </p:cNvCxnSpPr>
            <p:nvPr/>
          </p:nvCxnSpPr>
          <p:spPr>
            <a:xfrm flipV="1">
              <a:off x="3852016" y="4869009"/>
              <a:ext cx="720000" cy="1260001"/>
            </a:xfrm>
            <a:prstGeom prst="straightConnector1">
              <a:avLst/>
            </a:prstGeom>
            <a:ln w="25400">
              <a:solidFill>
                <a:schemeClr val="accent6">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1" idx="0"/>
              <a:endCxn id="15" idx="2"/>
            </p:cNvCxnSpPr>
            <p:nvPr/>
          </p:nvCxnSpPr>
          <p:spPr>
            <a:xfrm flipV="1">
              <a:off x="3852016" y="4869009"/>
              <a:ext cx="1800000" cy="1260001"/>
            </a:xfrm>
            <a:prstGeom prst="straightConnector1">
              <a:avLst/>
            </a:prstGeom>
            <a:ln w="25400">
              <a:solidFill>
                <a:schemeClr val="accent6">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2" idx="0"/>
              <a:endCxn id="13" idx="2"/>
            </p:cNvCxnSpPr>
            <p:nvPr/>
          </p:nvCxnSpPr>
          <p:spPr>
            <a:xfrm flipH="1" flipV="1">
              <a:off x="3492016" y="4869009"/>
              <a:ext cx="1800000" cy="1260001"/>
            </a:xfrm>
            <a:prstGeom prst="straightConnector1">
              <a:avLst/>
            </a:prstGeom>
            <a:ln w="25400">
              <a:solidFill>
                <a:schemeClr val="accent6">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2" idx="0"/>
              <a:endCxn id="14" idx="2"/>
            </p:cNvCxnSpPr>
            <p:nvPr/>
          </p:nvCxnSpPr>
          <p:spPr>
            <a:xfrm flipH="1" flipV="1">
              <a:off x="4572016" y="4869009"/>
              <a:ext cx="720000" cy="1260001"/>
            </a:xfrm>
            <a:prstGeom prst="straightConnector1">
              <a:avLst/>
            </a:prstGeom>
            <a:ln w="25400">
              <a:solidFill>
                <a:schemeClr val="accent6">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12" idx="0"/>
              <a:endCxn id="15" idx="2"/>
            </p:cNvCxnSpPr>
            <p:nvPr/>
          </p:nvCxnSpPr>
          <p:spPr>
            <a:xfrm flipV="1">
              <a:off x="5292016" y="4869009"/>
              <a:ext cx="360000" cy="1260001"/>
            </a:xfrm>
            <a:prstGeom prst="straightConnector1">
              <a:avLst/>
            </a:prstGeom>
            <a:ln w="25400">
              <a:solidFill>
                <a:schemeClr val="accent6">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等腰三角形 21"/>
            <p:cNvSpPr/>
            <p:nvPr/>
          </p:nvSpPr>
          <p:spPr>
            <a:xfrm rot="20649414">
              <a:off x="3582015" y="5409010"/>
              <a:ext cx="180000" cy="1800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2800">
                <a:solidFill>
                  <a:prstClr val="white"/>
                </a:solidFill>
                <a:latin typeface="Arial" panose="020B0604020202020204" pitchFamily="34" charset="0"/>
                <a:cs typeface="Arial" panose="020B0604020202020204" pitchFamily="34" charset="0"/>
              </a:endParaRPr>
            </a:p>
          </p:txBody>
        </p:sp>
        <p:sp>
          <p:nvSpPr>
            <p:cNvPr id="23" name="等腰三角形 22"/>
            <p:cNvSpPr/>
            <p:nvPr/>
          </p:nvSpPr>
          <p:spPr>
            <a:xfrm rot="982635" flipH="1">
              <a:off x="5382014" y="5409009"/>
              <a:ext cx="180000" cy="1800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2800">
                <a:solidFill>
                  <a:prstClr val="white"/>
                </a:solidFill>
                <a:latin typeface="Arial" panose="020B0604020202020204" pitchFamily="34" charset="0"/>
                <a:cs typeface="Arial" panose="020B0604020202020204" pitchFamily="34" charset="0"/>
              </a:endParaRPr>
            </a:p>
          </p:txBody>
        </p:sp>
        <p:sp>
          <p:nvSpPr>
            <p:cNvPr id="24" name="等腰三角形 23"/>
            <p:cNvSpPr/>
            <p:nvPr/>
          </p:nvSpPr>
          <p:spPr>
            <a:xfrm rot="1787612" flipH="1">
              <a:off x="4120431" y="5409010"/>
              <a:ext cx="180000" cy="1800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2800">
                <a:solidFill>
                  <a:prstClr val="white"/>
                </a:solidFill>
                <a:latin typeface="Arial" panose="020B0604020202020204" pitchFamily="34" charset="0"/>
                <a:cs typeface="Arial" panose="020B0604020202020204" pitchFamily="34" charset="0"/>
              </a:endParaRPr>
            </a:p>
          </p:txBody>
        </p:sp>
        <p:sp>
          <p:nvSpPr>
            <p:cNvPr id="25" name="等腰三角形 24"/>
            <p:cNvSpPr/>
            <p:nvPr/>
          </p:nvSpPr>
          <p:spPr>
            <a:xfrm rot="19785402">
              <a:off x="4845191" y="5409010"/>
              <a:ext cx="180000" cy="1800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2800">
                <a:solidFill>
                  <a:prstClr val="white"/>
                </a:solidFill>
                <a:latin typeface="Arial" panose="020B0604020202020204" pitchFamily="34" charset="0"/>
                <a:cs typeface="Arial" panose="020B0604020202020204" pitchFamily="34" charset="0"/>
              </a:endParaRPr>
            </a:p>
          </p:txBody>
        </p:sp>
        <p:sp>
          <p:nvSpPr>
            <p:cNvPr id="26" name="等腰三角形 25"/>
            <p:cNvSpPr/>
            <p:nvPr/>
          </p:nvSpPr>
          <p:spPr>
            <a:xfrm rot="3271264" flipH="1">
              <a:off x="4661133" y="5409010"/>
              <a:ext cx="180000" cy="1800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2800">
                <a:solidFill>
                  <a:prstClr val="white"/>
                </a:solidFill>
                <a:latin typeface="Arial" panose="020B0604020202020204" pitchFamily="34" charset="0"/>
                <a:cs typeface="Arial" panose="020B0604020202020204" pitchFamily="34" charset="0"/>
              </a:endParaRPr>
            </a:p>
          </p:txBody>
        </p:sp>
        <p:sp>
          <p:nvSpPr>
            <p:cNvPr id="27" name="等腰三角形 26"/>
            <p:cNvSpPr/>
            <p:nvPr/>
          </p:nvSpPr>
          <p:spPr>
            <a:xfrm rot="18177586">
              <a:off x="4307121" y="5409010"/>
              <a:ext cx="180000" cy="180000"/>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280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184867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18945" r="18519" b="39277"/>
          <a:stretch/>
        </p:blipFill>
        <p:spPr>
          <a:xfrm>
            <a:off x="8172040" y="188964"/>
            <a:ext cx="900523" cy="719248"/>
          </a:xfrm>
          <a:prstGeom prst="rect">
            <a:avLst/>
          </a:prstGeom>
        </p:spPr>
      </p:pic>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Introduction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(4/6</a:t>
            </a:r>
            <a:r>
              <a:rPr lang="en-US" altLang="zh-CN" sz="3200" b="1" dirty="0">
                <a:solidFill>
                  <a:prstClr val="black"/>
                </a:solidFill>
                <a:latin typeface="Arial" panose="020B0604020202020204" pitchFamily="34" charset="0"/>
                <a:ea typeface="Meiryo" panose="020B0604030504040204" pitchFamily="34" charset="-128"/>
                <a:cs typeface="Arial" panose="020B0604020202020204" pitchFamily="34" charset="0"/>
              </a:rPr>
              <a:t>)</a:t>
            </a:r>
            <a:endParaRPr lang="en-US" altLang="zh-CN" sz="3600" dirty="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4647426"/>
          </a:xfrm>
          <a:prstGeom prst="rect">
            <a:avLst/>
          </a:prstGeom>
          <a:noFill/>
        </p:spPr>
        <p:txBody>
          <a:bodyPr wrap="square" rtlCol="0">
            <a:spAutoFit/>
          </a:bodyPr>
          <a:lstStyle/>
          <a:p>
            <a:pPr algn="just" fontAlgn="auto">
              <a:spcBef>
                <a:spcPts val="1200"/>
              </a:spcBef>
              <a:spcAft>
                <a:spcPts val="0"/>
              </a:spcAft>
              <a:buFontTx/>
              <a:buBlip>
                <a:blip r:embed="rId3"/>
              </a:buBlip>
              <a:defRPr/>
            </a:pPr>
            <a:r>
              <a:rPr lang="zh-CN" altLang="en-US"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Resource allocation in wireless network virtualization:</a:t>
            </a:r>
          </a:p>
          <a:p>
            <a:pPr lvl="1" algn="just" fontAlgn="auto">
              <a:spcBef>
                <a:spcPts val="1200"/>
              </a:spcBef>
              <a:spcAft>
                <a:spcPts val="0"/>
              </a:spcAft>
              <a:buFontTx/>
              <a:buBlip>
                <a:blip r:embed="rId3"/>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Available resources from MNOs are limited.</a:t>
            </a:r>
          </a:p>
          <a:p>
            <a:pPr lvl="1" algn="just" fontAlgn="auto">
              <a:spcBef>
                <a:spcPts val="1200"/>
              </a:spcBef>
              <a:spcAft>
                <a:spcPts val="0"/>
              </a:spcAft>
              <a:buFontTx/>
              <a:buBlip>
                <a:blip r:embed="rId3"/>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Demands of SPs are excessive.</a:t>
            </a:r>
          </a:p>
          <a:p>
            <a:pPr lvl="1" algn="just" fontAlgn="auto">
              <a:spcBef>
                <a:spcPts val="1200"/>
              </a:spcBef>
              <a:spcAft>
                <a:spcPts val="0"/>
              </a:spcAft>
              <a:buFontTx/>
              <a:buBlip>
                <a:blip r:embed="rId3"/>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Allocation becomes an important issue</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algn="just" fontAlgn="auto">
              <a:spcBef>
                <a:spcPts val="1200"/>
              </a:spcBef>
              <a:spcAft>
                <a:spcPts val="0"/>
              </a:spcAft>
              <a:buFontTx/>
              <a:buBlip>
                <a:blip r:embed="rId3"/>
              </a:buBlip>
              <a:defRPr/>
            </a:pPr>
            <a:r>
              <a:rPr lang="zh-CN" altLang="en-US"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Most studies focus on:</a:t>
            </a:r>
          </a:p>
          <a:p>
            <a:pPr lvl="1" algn="just" fontAlgn="auto">
              <a:spcBef>
                <a:spcPts val="1200"/>
              </a:spcBef>
              <a:spcAft>
                <a:spcPts val="0"/>
              </a:spcAft>
              <a:buFontTx/>
              <a:buBlip>
                <a:blip r:embed="rId3"/>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Spectrum</a:t>
            </a:r>
          </a:p>
          <a:p>
            <a:pPr lvl="1" algn="just" fontAlgn="auto">
              <a:spcBef>
                <a:spcPts val="1200"/>
              </a:spcBef>
              <a:spcAft>
                <a:spcPts val="0"/>
              </a:spcAft>
              <a:buFontTx/>
              <a:buBlip>
                <a:blip r:embed="rId3"/>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Infrastructure</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(antennas, CPUs, switches)</a:t>
            </a:r>
          </a:p>
          <a:p>
            <a:pPr algn="just" fontAlgn="auto">
              <a:spcBef>
                <a:spcPts val="1200"/>
              </a:spcBef>
              <a:spcAft>
                <a:spcPts val="0"/>
              </a:spcAft>
              <a:buFontTx/>
              <a:buBlip>
                <a:blip r:embed="rId3"/>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Undiscussed resources:</a:t>
            </a:r>
          </a:p>
          <a:p>
            <a:pPr lvl="1" algn="just" fontAlgn="auto">
              <a:spcBef>
                <a:spcPts val="1200"/>
              </a:spcBef>
              <a:spcAft>
                <a:spcPts val="0"/>
              </a:spcAft>
              <a:buFontTx/>
              <a:buBlip>
                <a:blip r:embed="rId3"/>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Storages</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of APs (e.g. base stations) [2</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1" name="矩形 10"/>
          <p:cNvSpPr/>
          <p:nvPr/>
        </p:nvSpPr>
        <p:spPr>
          <a:xfrm rot="16200000">
            <a:off x="6822030" y="2618984"/>
            <a:ext cx="1080000" cy="720009"/>
          </a:xfrm>
          <a:prstGeom prst="rect">
            <a:avLst/>
          </a:prstGeom>
          <a:gradFill>
            <a:gsLst>
              <a:gs pos="0">
                <a:srgbClr val="FF0101"/>
              </a:gs>
              <a:gs pos="15000">
                <a:srgbClr val="FF9801"/>
              </a:gs>
              <a:gs pos="30000">
                <a:srgbClr val="D5FF01"/>
              </a:gs>
              <a:gs pos="90000">
                <a:srgbClr val="B601FF"/>
              </a:gs>
              <a:gs pos="80000">
                <a:srgbClr val="1F01FF"/>
              </a:gs>
              <a:gs pos="70000">
                <a:srgbClr val="017AFF"/>
              </a:gs>
              <a:gs pos="60000">
                <a:srgbClr val="01FFF3"/>
              </a:gs>
              <a:gs pos="50000">
                <a:srgbClr val="01FF5C"/>
              </a:gs>
              <a:gs pos="40000">
                <a:srgbClr val="3DFF01"/>
              </a:gs>
              <a:gs pos="100000">
                <a:srgbClr val="FF01B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026" y="3699003"/>
            <a:ext cx="990011" cy="99001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037" y="2529002"/>
            <a:ext cx="1080000" cy="1080000"/>
          </a:xfrm>
          <a:prstGeom prst="rect">
            <a:avLst/>
          </a:prstGeom>
        </p:spPr>
      </p:pic>
      <p:pic>
        <p:nvPicPr>
          <p:cNvPr id="14" name="图片 13"/>
          <p:cNvPicPr>
            <a:picLocks noChangeAspect="1"/>
          </p:cNvPicPr>
          <p:nvPr/>
        </p:nvPicPr>
        <p:blipFill>
          <a:blip r:embed="rId6" cstate="print"/>
          <a:stretch>
            <a:fillRect/>
          </a:stretch>
        </p:blipFill>
        <p:spPr>
          <a:xfrm>
            <a:off x="7992050" y="3789004"/>
            <a:ext cx="1080000" cy="938564"/>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2028" y="4779015"/>
            <a:ext cx="1440000" cy="960000"/>
          </a:xfrm>
          <a:prstGeom prst="rect">
            <a:avLst/>
          </a:prstGeom>
        </p:spPr>
      </p:pic>
      <p:sp>
        <p:nvSpPr>
          <p:cNvPr id="2" name="矩形 1"/>
          <p:cNvSpPr/>
          <p:nvPr/>
        </p:nvSpPr>
        <p:spPr>
          <a:xfrm>
            <a:off x="251952" y="5949028"/>
            <a:ext cx="8640096" cy="830997"/>
          </a:xfrm>
          <a:prstGeom prst="rect">
            <a:avLst/>
          </a:prstGeom>
        </p:spPr>
        <p:txBody>
          <a:bodyPr wrap="square">
            <a:spAutoFit/>
          </a:bodyPr>
          <a:lstStyle/>
          <a:p>
            <a:pPr fontAlgn="auto">
              <a:spcBef>
                <a:spcPts val="0"/>
              </a:spcBef>
              <a:spcAft>
                <a:spcPts val="0"/>
              </a:spcAft>
            </a:pPr>
            <a:r>
              <a:rPr lang="en-US" altLang="zh-CN" sz="1600" dirty="0">
                <a:solidFill>
                  <a:srgbClr val="C00000"/>
                </a:solidFill>
                <a:latin typeface="Arial" panose="020B0604020202020204" pitchFamily="34" charset="0"/>
                <a:ea typeface="宋体"/>
                <a:cs typeface="Arial" panose="020B0604020202020204" pitchFamily="34" charset="0"/>
              </a:rPr>
              <a:t>[2] N. </a:t>
            </a:r>
            <a:r>
              <a:rPr lang="en-US" altLang="zh-CN" sz="1600" dirty="0" err="1">
                <a:solidFill>
                  <a:srgbClr val="C00000"/>
                </a:solidFill>
                <a:latin typeface="Arial" panose="020B0604020202020204" pitchFamily="34" charset="0"/>
                <a:ea typeface="宋体"/>
                <a:cs typeface="Arial" panose="020B0604020202020204" pitchFamily="34" charset="0"/>
              </a:rPr>
              <a:t>Golrezaei</a:t>
            </a:r>
            <a:r>
              <a:rPr lang="en-US" altLang="zh-CN" sz="1600" dirty="0">
                <a:solidFill>
                  <a:srgbClr val="C00000"/>
                </a:solidFill>
                <a:latin typeface="Arial" panose="020B0604020202020204" pitchFamily="34" charset="0"/>
                <a:ea typeface="宋体"/>
                <a:cs typeface="Arial" panose="020B0604020202020204" pitchFamily="34" charset="0"/>
              </a:rPr>
              <a:t>, K. </a:t>
            </a:r>
            <a:r>
              <a:rPr lang="en-US" altLang="zh-CN" sz="1600" dirty="0" err="1">
                <a:solidFill>
                  <a:srgbClr val="C00000"/>
                </a:solidFill>
                <a:latin typeface="Arial" panose="020B0604020202020204" pitchFamily="34" charset="0"/>
                <a:ea typeface="宋体"/>
                <a:cs typeface="Arial" panose="020B0604020202020204" pitchFamily="34" charset="0"/>
              </a:rPr>
              <a:t>Shanmugam</a:t>
            </a:r>
            <a:r>
              <a:rPr lang="en-US" altLang="zh-CN" sz="1600" dirty="0">
                <a:solidFill>
                  <a:srgbClr val="C00000"/>
                </a:solidFill>
                <a:latin typeface="Arial" panose="020B0604020202020204" pitchFamily="34" charset="0"/>
                <a:ea typeface="宋体"/>
                <a:cs typeface="Arial" panose="020B0604020202020204" pitchFamily="34" charset="0"/>
              </a:rPr>
              <a:t>, A. G. </a:t>
            </a:r>
            <a:r>
              <a:rPr lang="en-US" altLang="zh-CN" sz="1600" dirty="0" err="1">
                <a:solidFill>
                  <a:srgbClr val="C00000"/>
                </a:solidFill>
                <a:latin typeface="Arial" panose="020B0604020202020204" pitchFamily="34" charset="0"/>
                <a:ea typeface="宋体"/>
                <a:cs typeface="Arial" panose="020B0604020202020204" pitchFamily="34" charset="0"/>
              </a:rPr>
              <a:t>Dimakis</a:t>
            </a:r>
            <a:r>
              <a:rPr lang="en-US" altLang="zh-CN" sz="1600" dirty="0">
                <a:solidFill>
                  <a:srgbClr val="C00000"/>
                </a:solidFill>
                <a:latin typeface="Arial" panose="020B0604020202020204" pitchFamily="34" charset="0"/>
                <a:ea typeface="宋体"/>
                <a:cs typeface="Arial" panose="020B0604020202020204" pitchFamily="34" charset="0"/>
              </a:rPr>
              <a:t>, A. F. </a:t>
            </a:r>
            <a:r>
              <a:rPr lang="en-US" altLang="zh-CN" sz="1600" dirty="0" err="1">
                <a:solidFill>
                  <a:srgbClr val="C00000"/>
                </a:solidFill>
                <a:latin typeface="Arial" panose="020B0604020202020204" pitchFamily="34" charset="0"/>
                <a:ea typeface="宋体"/>
                <a:cs typeface="Arial" panose="020B0604020202020204" pitchFamily="34" charset="0"/>
              </a:rPr>
              <a:t>Molisch</a:t>
            </a:r>
            <a:r>
              <a:rPr lang="en-US" altLang="zh-CN" sz="1600" dirty="0">
                <a:solidFill>
                  <a:srgbClr val="C00000"/>
                </a:solidFill>
                <a:latin typeface="Arial" panose="020B0604020202020204" pitchFamily="34" charset="0"/>
                <a:ea typeface="宋体"/>
                <a:cs typeface="Arial" panose="020B0604020202020204" pitchFamily="34" charset="0"/>
              </a:rPr>
              <a:t>, and G. </a:t>
            </a:r>
            <a:r>
              <a:rPr lang="en-US" altLang="zh-CN" sz="1600" dirty="0" err="1">
                <a:solidFill>
                  <a:srgbClr val="C00000"/>
                </a:solidFill>
                <a:latin typeface="Arial" panose="020B0604020202020204" pitchFamily="34" charset="0"/>
                <a:ea typeface="宋体"/>
                <a:cs typeface="Arial" panose="020B0604020202020204" pitchFamily="34" charset="0"/>
              </a:rPr>
              <a:t>Caire</a:t>
            </a:r>
            <a:r>
              <a:rPr lang="en-US" altLang="zh-CN" sz="1600" dirty="0">
                <a:solidFill>
                  <a:srgbClr val="C00000"/>
                </a:solidFill>
                <a:latin typeface="Arial" panose="020B0604020202020204" pitchFamily="34" charset="0"/>
                <a:ea typeface="宋体"/>
                <a:cs typeface="Arial" panose="020B0604020202020204" pitchFamily="34" charset="0"/>
              </a:rPr>
              <a:t>, “</a:t>
            </a:r>
            <a:r>
              <a:rPr lang="en-US" altLang="zh-CN" sz="1600" dirty="0" err="1">
                <a:solidFill>
                  <a:srgbClr val="C00000"/>
                </a:solidFill>
                <a:latin typeface="Arial" panose="020B0604020202020204" pitchFamily="34" charset="0"/>
                <a:ea typeface="宋体"/>
                <a:cs typeface="Arial" panose="020B0604020202020204" pitchFamily="34" charset="0"/>
              </a:rPr>
              <a:t>Femtocaching</a:t>
            </a:r>
            <a:r>
              <a:rPr lang="en-US" altLang="zh-CN" sz="1600" dirty="0">
                <a:solidFill>
                  <a:srgbClr val="C00000"/>
                </a:solidFill>
                <a:latin typeface="Arial" panose="020B0604020202020204" pitchFamily="34" charset="0"/>
                <a:ea typeface="宋体"/>
                <a:cs typeface="Arial" panose="020B0604020202020204" pitchFamily="34" charset="0"/>
              </a:rPr>
              <a:t>: Wireless video content delivery through distributed caching helpers”, INFOCOM, Orlando, FL, Mar. 2012.</a:t>
            </a:r>
          </a:p>
        </p:txBody>
      </p:sp>
    </p:spTree>
    <p:extLst>
      <p:ext uri="{BB962C8B-B14F-4D97-AF65-F5344CB8AC3E}">
        <p14:creationId xmlns:p14="http://schemas.microsoft.com/office/powerpoint/2010/main" val="4173571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wipe(left)">
                                      <p:cBhvr>
                                        <p:cTn id="7" dur="300"/>
                                        <p:tgtEl>
                                          <p:spTgt spid="8">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wipe(left)">
                                      <p:cBhvr>
                                        <p:cTn id="10" dur="300"/>
                                        <p:tgtEl>
                                          <p:spTgt spid="8">
                                            <p:txEl>
                                              <p:pRg st="5" end="5"/>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wipe(left)">
                                      <p:cBhvr>
                                        <p:cTn id="13" dur="300"/>
                                        <p:tgtEl>
                                          <p:spTgt spid="8">
                                            <p:txEl>
                                              <p:pRg st="6" end="6"/>
                                            </p:txEl>
                                          </p:spTgt>
                                        </p:tgtEl>
                                      </p:cBhvr>
                                    </p:animEffect>
                                  </p:childTnLst>
                                </p:cTn>
                              </p:par>
                            </p:childTnLst>
                          </p:cTn>
                        </p:par>
                        <p:par>
                          <p:cTn id="14" fill="hold">
                            <p:stCondLst>
                              <p:cond delay="3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300"/>
                                        <p:tgtEl>
                                          <p:spTgt spid="11"/>
                                        </p:tgtEl>
                                      </p:cBhvr>
                                    </p:animEffect>
                                  </p:childTnLst>
                                </p:cTn>
                              </p:par>
                              <p:par>
                                <p:cTn id="18" presetID="22" presetClass="entr" presetSubtype="8"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300"/>
                                        <p:tgtEl>
                                          <p:spTgt spid="13"/>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3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3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wipe(left)">
                                      <p:cBhvr>
                                        <p:cTn id="31" dur="300"/>
                                        <p:tgtEl>
                                          <p:spTgt spid="8">
                                            <p:txEl>
                                              <p:pRg st="7" end="7"/>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8">
                                            <p:txEl>
                                              <p:pRg st="8" end="8"/>
                                            </p:txEl>
                                          </p:spTgt>
                                        </p:tgtEl>
                                        <p:attrNameLst>
                                          <p:attrName>style.visibility</p:attrName>
                                        </p:attrNameLst>
                                      </p:cBhvr>
                                      <p:to>
                                        <p:strVal val="visible"/>
                                      </p:to>
                                    </p:set>
                                    <p:animEffect transition="in" filter="wipe(left)">
                                      <p:cBhvr>
                                        <p:cTn id="34" dur="300"/>
                                        <p:tgtEl>
                                          <p:spTgt spid="8">
                                            <p:txEl>
                                              <p:pRg st="8" end="8"/>
                                            </p:txEl>
                                          </p:spTgt>
                                        </p:tgtEl>
                                      </p:cBhvr>
                                    </p:animEffect>
                                  </p:childTnLst>
                                </p:cTn>
                              </p:par>
                            </p:childTnLst>
                          </p:cTn>
                        </p:par>
                        <p:par>
                          <p:cTn id="35" fill="hold">
                            <p:stCondLst>
                              <p:cond delay="300"/>
                            </p:stCondLst>
                            <p:childTnLst>
                              <p:par>
                                <p:cTn id="36" presetID="22" presetClass="entr" presetSubtype="8"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300"/>
                                        <p:tgtEl>
                                          <p:spTgt spid="1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51" y="3985734"/>
            <a:ext cx="8640000" cy="2839811"/>
          </a:xfrm>
          <a:prstGeom prst="rect">
            <a:avLst/>
          </a:prstGeom>
        </p:spPr>
      </p:pic>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Introduction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(5/6)</a:t>
            </a:r>
            <a:endParaRPr lang="en-US" altLang="zh-CN" sz="3600" dirty="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grpSp>
        <p:nvGrpSpPr>
          <p:cNvPr id="3" name="组合 12"/>
          <p:cNvGrpSpPr/>
          <p:nvPr/>
        </p:nvGrpSpPr>
        <p:grpSpPr>
          <a:xfrm>
            <a:off x="161951" y="3248998"/>
            <a:ext cx="6396984" cy="1800658"/>
            <a:chOff x="259079" y="3068996"/>
            <a:chExt cx="6396984" cy="1800658"/>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1499"/>
            <a:stretch/>
          </p:blipFill>
          <p:spPr>
            <a:xfrm>
              <a:off x="259079" y="3068996"/>
              <a:ext cx="6382871" cy="1800658"/>
            </a:xfrm>
            <a:prstGeom prst="rect">
              <a:avLst/>
            </a:prstGeom>
          </p:spPr>
        </p:pic>
        <p:sp>
          <p:nvSpPr>
            <p:cNvPr id="15" name="等腰三角形 14"/>
            <p:cNvSpPr/>
            <p:nvPr/>
          </p:nvSpPr>
          <p:spPr>
            <a:xfrm rot="7688921">
              <a:off x="6476061" y="4295920"/>
              <a:ext cx="180002" cy="18000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gr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61" y="4419011"/>
            <a:ext cx="720000" cy="547730"/>
          </a:xfrm>
          <a:prstGeom prst="rect">
            <a:avLst/>
          </a:prstGeom>
        </p:spPr>
      </p:pic>
      <p:sp>
        <p:nvSpPr>
          <p:cNvPr id="17" name="文本框 16"/>
          <p:cNvSpPr txBox="1"/>
          <p:nvPr/>
        </p:nvSpPr>
        <p:spPr>
          <a:xfrm>
            <a:off x="95495" y="3969006"/>
            <a:ext cx="1146468" cy="369332"/>
          </a:xfrm>
          <a:prstGeom prst="rect">
            <a:avLst/>
          </a:prstGeom>
          <a:noFill/>
        </p:spPr>
        <p:txBody>
          <a:bodyPr wrap="none" rtlCol="0">
            <a:spAutoFit/>
          </a:bodyPr>
          <a:lstStyle/>
          <a:p>
            <a:pPr algn="ctr" fontAlgn="auto">
              <a:spcBef>
                <a:spcPts val="0"/>
              </a:spcBef>
              <a:spcAft>
                <a:spcPts val="0"/>
              </a:spcAft>
            </a:pPr>
            <a:r>
              <a:rPr lang="en-US" altLang="zh-CN" sz="1800" dirty="0" smtClean="0">
                <a:solidFill>
                  <a:prstClr val="black"/>
                </a:solidFill>
                <a:latin typeface="Arial" panose="020B0604020202020204" pitchFamily="34" charset="0"/>
                <a:ea typeface="黑体" panose="02010609060101010101" pitchFamily="49" charset="-122"/>
              </a:rPr>
              <a:t>(Content)</a:t>
            </a:r>
            <a:endParaRPr lang="zh-CN" altLang="en-US" sz="1800" dirty="0">
              <a:solidFill>
                <a:prstClr val="black"/>
              </a:solidFill>
              <a:latin typeface="Arial" panose="020B0604020202020204" pitchFamily="34" charset="0"/>
              <a:ea typeface="黑体" panose="02010609060101010101" pitchFamily="49" charset="-122"/>
            </a:endParaRPr>
          </a:p>
        </p:txBody>
      </p:sp>
      <p:sp>
        <p:nvSpPr>
          <p:cNvPr id="18" name="文本框 17"/>
          <p:cNvSpPr txBox="1"/>
          <p:nvPr/>
        </p:nvSpPr>
        <p:spPr>
          <a:xfrm>
            <a:off x="251952" y="1178975"/>
            <a:ext cx="8640096" cy="2031325"/>
          </a:xfrm>
          <a:prstGeom prst="rect">
            <a:avLst/>
          </a:prstGeom>
          <a:noFill/>
        </p:spPr>
        <p:txBody>
          <a:bodyPr wrap="square" rtlCol="0">
            <a:spAutoFit/>
          </a:bodyPr>
          <a:lstStyle/>
          <a:p>
            <a:pPr algn="just" fontAlgn="auto">
              <a:spcBef>
                <a:spcPts val="1200"/>
              </a:spcBef>
              <a:spcAft>
                <a:spcPts val="0"/>
              </a:spcAft>
              <a:buFontTx/>
              <a:buBlip>
                <a:blip r:embed="rId5"/>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Storages of APs can be regarded as resources.</a:t>
            </a:r>
          </a:p>
          <a:p>
            <a:pPr lvl="1" algn="just" fontAlgn="auto">
              <a:spcBef>
                <a:spcPts val="1200"/>
              </a:spcBef>
              <a:spcAft>
                <a:spcPts val="0"/>
              </a:spcAft>
              <a:buFontTx/>
              <a:buBlip>
                <a:blip r:embed="rId5"/>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SPs can lease them for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proactive content caching</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marL="1257300" lvl="2" indent="-342900" algn="just" fontAlgn="auto">
              <a:spcBef>
                <a:spcPts val="1200"/>
              </a:spcBef>
              <a:spcAft>
                <a:spcPts val="0"/>
              </a:spcAft>
              <a:buFontTx/>
              <a:buChar char="-"/>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Reduce the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latency</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of content delivery.</a:t>
            </a:r>
          </a:p>
          <a:p>
            <a:pPr marL="1257300" lvl="2" indent="-342900" algn="just" fontAlgn="auto">
              <a:spcBef>
                <a:spcPts val="1200"/>
              </a:spcBef>
              <a:spcAft>
                <a:spcPts val="0"/>
              </a:spcAft>
              <a:buFontTx/>
              <a:buChar char="-"/>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Alleviate the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load</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of wireless networks.</a:t>
            </a:r>
          </a:p>
        </p:txBody>
      </p:sp>
    </p:spTree>
    <p:extLst>
      <p:ext uri="{BB962C8B-B14F-4D97-AF65-F5344CB8AC3E}">
        <p14:creationId xmlns:p14="http://schemas.microsoft.com/office/powerpoint/2010/main" val="2119999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anim calcmode="lin" valueType="num">
                                      <p:cBhvr>
                                        <p:cTn id="8" dur="300" fill="hold"/>
                                        <p:tgtEl>
                                          <p:spTgt spid="16"/>
                                        </p:tgtEl>
                                        <p:attrNameLst>
                                          <p:attrName>ppt_x</p:attrName>
                                        </p:attrNameLst>
                                      </p:cBhvr>
                                      <p:tavLst>
                                        <p:tav tm="0">
                                          <p:val>
                                            <p:strVal val="#ppt_x"/>
                                          </p:val>
                                        </p:tav>
                                        <p:tav tm="100000">
                                          <p:val>
                                            <p:strVal val="#ppt_x"/>
                                          </p:val>
                                        </p:tav>
                                      </p:tavLst>
                                    </p:anim>
                                    <p:anim calcmode="lin" valueType="num">
                                      <p:cBhvr>
                                        <p:cTn id="9" dur="3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300"/>
                                        <p:tgtEl>
                                          <p:spTgt spid="17"/>
                                        </p:tgtEl>
                                      </p:cBhvr>
                                    </p:animEffect>
                                    <p:anim calcmode="lin" valueType="num">
                                      <p:cBhvr>
                                        <p:cTn id="13" dur="300" fill="hold"/>
                                        <p:tgtEl>
                                          <p:spTgt spid="17"/>
                                        </p:tgtEl>
                                        <p:attrNameLst>
                                          <p:attrName>ppt_x</p:attrName>
                                        </p:attrNameLst>
                                      </p:cBhvr>
                                      <p:tavLst>
                                        <p:tav tm="0">
                                          <p:val>
                                            <p:strVal val="#ppt_x"/>
                                          </p:val>
                                        </p:tav>
                                        <p:tav tm="100000">
                                          <p:val>
                                            <p:strVal val="#ppt_x"/>
                                          </p:val>
                                        </p:tav>
                                      </p:tavLst>
                                    </p:anim>
                                    <p:anim calcmode="lin" valueType="num">
                                      <p:cBhvr>
                                        <p:cTn id="14" dur="3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300"/>
                                        <p:tgtEl>
                                          <p:spTgt spid="2"/>
                                        </p:tgtEl>
                                      </p:cBhvr>
                                    </p:animEffect>
                                    <p:anim calcmode="lin" valueType="num">
                                      <p:cBhvr>
                                        <p:cTn id="18" dur="300" fill="hold"/>
                                        <p:tgtEl>
                                          <p:spTgt spid="2"/>
                                        </p:tgtEl>
                                        <p:attrNameLst>
                                          <p:attrName>ppt_x</p:attrName>
                                        </p:attrNameLst>
                                      </p:cBhvr>
                                      <p:tavLst>
                                        <p:tav tm="0">
                                          <p:val>
                                            <p:strVal val="#ppt_x"/>
                                          </p:val>
                                        </p:tav>
                                        <p:tav tm="100000">
                                          <p:val>
                                            <p:strVal val="#ppt_x"/>
                                          </p:val>
                                        </p:tav>
                                      </p:tavLst>
                                    </p:anim>
                                    <p:anim calcmode="lin" valueType="num">
                                      <p:cBhvr>
                                        <p:cTn id="19" dur="3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500"/>
                                        <p:tgtEl>
                                          <p:spTgt spid="3"/>
                                        </p:tgtEl>
                                      </p:cBhvr>
                                    </p:animEffect>
                                  </p:childTnLst>
                                </p:cTn>
                              </p:par>
                              <p:par>
                                <p:cTn id="25" presetID="37" presetClass="path" presetSubtype="0" accel="50000" decel="50000" fill="hold" nodeType="withEffect">
                                  <p:stCondLst>
                                    <p:cond delay="0"/>
                                  </p:stCondLst>
                                  <p:childTnLst>
                                    <p:animMotion origin="layout" path="M 3.88889E-6 7.40741E-7 L 0.15243 -0.11968 C 0.18402 -0.14537 0.23437 -0.16343 0.2868 -0.17083 C 0.3467 -0.17917 0.396 -0.17546 0.43125 -0.15857 L 0.6 -0.08403 " pathEditMode="relative" rAng="21240000" ptsTypes="AAAAA">
                                      <p:cBhvr>
                                        <p:cTn id="26" dur="1500" fill="hold"/>
                                        <p:tgtEl>
                                          <p:spTgt spid="16"/>
                                        </p:tgtEl>
                                        <p:attrNameLst>
                                          <p:attrName>ppt_x</p:attrName>
                                          <p:attrName>ppt_y</p:attrName>
                                        </p:attrNameLst>
                                      </p:cBhvr>
                                      <p:rCtr x="29479" y="-10671"/>
                                    </p:animMotion>
                                  </p:childTnLst>
                                </p:cTn>
                              </p:par>
                              <p:par>
                                <p:cTn id="27" presetID="37" presetClass="path" presetSubtype="0" accel="50000" decel="50000" fill="hold" grpId="0" nodeType="withEffect">
                                  <p:stCondLst>
                                    <p:cond delay="0"/>
                                  </p:stCondLst>
                                  <p:childTnLst>
                                    <p:animMotion origin="layout" path="M -2.77778E-7 4.44444E-6 L 0.15243 -0.11968 C 0.18403 -0.14537 0.23438 -0.16343 0.28681 -0.17084 C 0.3467 -0.17917 0.39601 -0.17547 0.43125 -0.15857 L 0.6 -0.08403 " pathEditMode="relative" rAng="21240000" ptsTypes="AAAAA">
                                      <p:cBhvr>
                                        <p:cTn id="28" dur="1500" fill="hold"/>
                                        <p:tgtEl>
                                          <p:spTgt spid="17"/>
                                        </p:tgtEl>
                                        <p:attrNameLst>
                                          <p:attrName>ppt_x</p:attrName>
                                          <p:attrName>ppt_y</p:attrName>
                                        </p:attrNameLst>
                                      </p:cBhvr>
                                      <p:rCtr x="29479" y="-10671"/>
                                    </p:animMotion>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wipe(left)">
                                      <p:cBhvr>
                                        <p:cTn id="32" dur="300"/>
                                        <p:tgtEl>
                                          <p:spTgt spid="18">
                                            <p:txEl>
                                              <p:pRg st="2" end="2"/>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18">
                                            <p:txEl>
                                              <p:pRg st="3" end="3"/>
                                            </p:txEl>
                                          </p:spTgt>
                                        </p:tgtEl>
                                        <p:attrNameLst>
                                          <p:attrName>style.visibility</p:attrName>
                                        </p:attrNameLst>
                                      </p:cBhvr>
                                      <p:to>
                                        <p:strVal val="visible"/>
                                      </p:to>
                                    </p:set>
                                    <p:animEffect transition="in" filter="wipe(left)">
                                      <p:cBhvr>
                                        <p:cTn id="35" dur="3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Introduction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(6/6)</a:t>
            </a:r>
            <a:endParaRPr lang="en-US" altLang="zh-CN" sz="3600" dirty="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4862870"/>
          </a:xfrm>
          <a:prstGeom prst="rect">
            <a:avLst/>
          </a:prstGeom>
          <a:noFill/>
        </p:spPr>
        <p:txBody>
          <a:bodyPr wrap="square" rtlCol="0">
            <a:spAutoFit/>
          </a:bodyPr>
          <a:lstStyle/>
          <a:p>
            <a:pPr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Main challenges:</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How to deal with the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competition</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among SPs, since each SP only care about its own quality of service?</a:t>
            </a:r>
          </a:p>
          <a:p>
            <a:pPr lvl="1"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How to guarantee the overall caching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performance</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How to cope with the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time-dependent</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characteristics?</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Proposed solution:</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 multi-step multi-object auction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mechanism.</a:t>
            </a:r>
          </a:p>
          <a:p>
            <a:pPr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Main research scenario:</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small-cell network</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where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small-cell base stations (SBSs)</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are the storage-enabled APs to cache contents.</a:t>
            </a:r>
          </a:p>
        </p:txBody>
      </p:sp>
    </p:spTree>
    <p:extLst>
      <p:ext uri="{BB962C8B-B14F-4D97-AF65-F5344CB8AC3E}">
        <p14:creationId xmlns:p14="http://schemas.microsoft.com/office/powerpoint/2010/main" val="661760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wipe(left)">
                                      <p:cBhvr>
                                        <p:cTn id="7" dur="300"/>
                                        <p:tgtEl>
                                          <p:spTgt spid="8">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wipe(left)">
                                      <p:cBhvr>
                                        <p:cTn id="10" dur="300"/>
                                        <p:tgtEl>
                                          <p:spTgt spid="8">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wipe(left)">
                                      <p:cBhvr>
                                        <p:cTn id="15" dur="300"/>
                                        <p:tgtEl>
                                          <p:spTgt spid="8">
                                            <p:txEl>
                                              <p:pRg st="6" end="6"/>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animEffect transition="in" filter="wipe(left)">
                                      <p:cBhvr>
                                        <p:cTn id="18" dur="3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System Model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(1/3)</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968" y="1268976"/>
            <a:ext cx="5760000" cy="3610201"/>
          </a:xfrm>
          <a:prstGeom prst="rect">
            <a:avLst/>
          </a:prstGeom>
        </p:spPr>
      </p:pic>
      <p:sp>
        <p:nvSpPr>
          <p:cNvPr id="9" name="文本框 8"/>
          <p:cNvSpPr txBox="1"/>
          <p:nvPr/>
        </p:nvSpPr>
        <p:spPr>
          <a:xfrm>
            <a:off x="251952" y="5139019"/>
            <a:ext cx="8640096" cy="1508105"/>
          </a:xfrm>
          <a:prstGeom prst="rect">
            <a:avLst/>
          </a:prstGeom>
          <a:noFill/>
        </p:spPr>
        <p:txBody>
          <a:bodyPr wrap="square" rtlCol="0">
            <a:spAutoFit/>
          </a:bodyPr>
          <a:lstStyle/>
          <a:p>
            <a:pPr algn="just" fontAlgn="auto">
              <a:spcBef>
                <a:spcPts val="1200"/>
              </a:spcBef>
              <a:spcAft>
                <a:spcPts val="0"/>
              </a:spcAft>
              <a:buFontTx/>
              <a:buBlip>
                <a:blip r:embed="rId3"/>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i="1" dirty="0" smtClean="0">
                <a:solidFill>
                  <a:srgbClr val="C00000"/>
                </a:solidFill>
                <a:latin typeface="Arial" panose="020B0604020202020204" pitchFamily="34" charset="0"/>
                <a:ea typeface="黑体" panose="02010609060101010101" pitchFamily="49" charset="-122"/>
                <a:cs typeface="Arial" panose="020B0604020202020204" pitchFamily="34" charset="0"/>
              </a:rPr>
              <a:t>N</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contents with equal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sizes, from </a:t>
            </a:r>
            <a:r>
              <a:rPr lang="en-US" altLang="zh-CN" sz="2400" i="1" dirty="0" smtClean="0">
                <a:solidFill>
                  <a:srgbClr val="C00000"/>
                </a:solidFill>
                <a:latin typeface="Arial" panose="020B0604020202020204" pitchFamily="34" charset="0"/>
                <a:ea typeface="黑体" panose="02010609060101010101" pitchFamily="49" charset="-122"/>
                <a:cs typeface="Arial" panose="020B0604020202020204" pitchFamily="34" charset="0"/>
              </a:rPr>
              <a:t>L</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providers. </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gn="just" fontAlgn="auto">
              <a:spcBef>
                <a:spcPts val="1200"/>
              </a:spcBef>
              <a:spcAft>
                <a:spcPts val="0"/>
              </a:spcAft>
              <a:buFontTx/>
              <a:buBlip>
                <a:blip r:embed="rId3"/>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i="1" dirty="0">
                <a:solidFill>
                  <a:srgbClr val="C00000"/>
                </a:solidFill>
                <a:latin typeface="Arial" panose="020B0604020202020204" pitchFamily="34" charset="0"/>
                <a:ea typeface="黑体" panose="02010609060101010101" pitchFamily="49" charset="-122"/>
                <a:cs typeface="Arial" panose="020B0604020202020204" pitchFamily="34" charset="0"/>
              </a:rPr>
              <a:t>M</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SBSs, where each SBS can cache </a:t>
            </a:r>
            <a:r>
              <a:rPr lang="en-US" altLang="zh-CN" sz="2400" i="1" dirty="0">
                <a:solidFill>
                  <a:srgbClr val="C00000"/>
                </a:solidFill>
                <a:latin typeface="Arial" panose="020B0604020202020204" pitchFamily="34" charset="0"/>
                <a:ea typeface="黑体" panose="02010609060101010101" pitchFamily="49" charset="-122"/>
                <a:cs typeface="Arial" panose="020B0604020202020204" pitchFamily="34" charset="0"/>
              </a:rPr>
              <a:t>B</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contents. </a:t>
            </a:r>
          </a:p>
          <a:p>
            <a:pPr algn="just" fontAlgn="auto">
              <a:spcBef>
                <a:spcPts val="1200"/>
              </a:spcBef>
              <a:spcAft>
                <a:spcPts val="0"/>
              </a:spcAft>
              <a:buFontTx/>
              <a:buBlip>
                <a:blip r:embed="rId3"/>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Users are distributed in the coverage area of SBSs.</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670323906"/>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System Model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(2/3</a:t>
            </a:r>
            <a:r>
              <a:rPr lang="en-US" altLang="zh-CN" sz="3200" b="1" dirty="0">
                <a:solidFill>
                  <a:prstClr val="black"/>
                </a:solidFill>
                <a:latin typeface="Arial" panose="020B0604020202020204" pitchFamily="34" charset="0"/>
                <a:ea typeface="Meiryo" panose="020B0604030504040204" pitchFamily="34" charset="-128"/>
                <a:cs typeface="Arial" panose="020B0604020202020204" pitchFamily="34" charset="0"/>
              </a:rPr>
              <a:t>)</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5232202"/>
          </a:xfrm>
          <a:prstGeom prst="rect">
            <a:avLst/>
          </a:prstGeom>
          <a:noFill/>
        </p:spPr>
        <p:txBody>
          <a:bodyPr wrap="square" rtlCol="0">
            <a:spAutoFit/>
          </a:bodyPr>
          <a:lstStyle/>
          <a:p>
            <a:pPr algn="just" fontAlgn="auto">
              <a:spcBef>
                <a:spcPts val="1200"/>
              </a:spcBef>
              <a:spcAft>
                <a:spcPts val="0"/>
              </a:spcAft>
              <a:buFontTx/>
              <a:buBlip>
                <a:blip r:embed="rId2"/>
              </a:buBlip>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Traffic latency:</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If the requested content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is not cached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in nearby SBSs, then the delay is time-dependent ( time slot = one hour ).</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If the requested content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is cached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in nearby SBSs, then the delay is assumed to be a constant.</a:t>
            </a:r>
          </a:p>
          <a:p>
            <a:pPr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Content popularity: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 probability of each content being requested by each user in one hour.</a:t>
            </a:r>
          </a:p>
          <a:p>
            <a:pPr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User density: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described by a function of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position and time</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Other assumptions: </a:t>
            </a:r>
          </a:p>
          <a:p>
            <a:pPr lvl="1"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Inter-cell interference (ICI) is not considered.</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System parameters are known by MNOs and SPs.</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57002497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000" y="1534205"/>
            <a:ext cx="2880000" cy="814783"/>
          </a:xfrm>
          <a:prstGeom prst="rect">
            <a:avLst/>
          </a:prstGeom>
        </p:spPr>
      </p:pic>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System Model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(3/3</a:t>
            </a:r>
            <a:r>
              <a:rPr lang="en-US" altLang="zh-CN" sz="3200" b="1" dirty="0">
                <a:solidFill>
                  <a:prstClr val="black"/>
                </a:solidFill>
                <a:latin typeface="Arial" panose="020B0604020202020204" pitchFamily="34" charset="0"/>
                <a:ea typeface="Meiryo" panose="020B0604030504040204" pitchFamily="34" charset="-128"/>
                <a:cs typeface="Arial" panose="020B0604020202020204" pitchFamily="34" charset="0"/>
              </a:rPr>
              <a:t>)</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5262979"/>
          </a:xfrm>
          <a:prstGeom prst="rect">
            <a:avLst/>
          </a:prstGeom>
          <a:noFill/>
        </p:spPr>
        <p:txBody>
          <a:bodyPr wrap="square" rtlCol="0">
            <a:spAutoFit/>
          </a:bodyPr>
          <a:lstStyle/>
          <a:p>
            <a:pPr algn="just" fontAlgn="auto">
              <a:spcBef>
                <a:spcPts val="1200"/>
              </a:spcBef>
              <a:spcAft>
                <a:spcPts val="0"/>
              </a:spcAft>
              <a:buFontTx/>
              <a:buBlip>
                <a:blip r:embed="rId4"/>
              </a:buBlip>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Objective function:</a:t>
            </a:r>
          </a:p>
          <a:p>
            <a:pPr lvl="1" algn="just" fontAlgn="auto">
              <a:spcBef>
                <a:spcPts val="1200"/>
              </a:spcBef>
              <a:spcAft>
                <a:spcPts val="0"/>
              </a:spcAft>
              <a:buFontTx/>
              <a:buBlip>
                <a:blip r:embed="rId4"/>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Minimize average delay in each hour.</a:t>
            </a:r>
          </a:p>
          <a:p>
            <a:pPr lvl="1" algn="just" fontAlgn="auto">
              <a:spcBef>
                <a:spcPts val="1200"/>
              </a:spcBef>
              <a:spcAft>
                <a:spcPts val="0"/>
              </a:spcAft>
              <a:buFontTx/>
              <a:buBlip>
                <a:blip r:embed="rId4"/>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Can be proved to be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NP-complete</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by reducing the 3-SAT problem to this optimization problem.</a:t>
            </a:r>
          </a:p>
          <a:p>
            <a:pPr algn="just" fontAlgn="auto">
              <a:spcBef>
                <a:spcPts val="1200"/>
              </a:spcBef>
              <a:spcAft>
                <a:spcPts val="0"/>
              </a:spcAft>
              <a:buFontTx/>
              <a:buBlip>
                <a:blip r:embed="rId4"/>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Theoretical analysis:</a:t>
            </a:r>
          </a:p>
          <a:p>
            <a:pPr lvl="1" algn="just" fontAlgn="auto">
              <a:spcBef>
                <a:spcPts val="1200"/>
              </a:spcBef>
              <a:spcAft>
                <a:spcPts val="0"/>
              </a:spcAft>
              <a:buFontTx/>
              <a:buBlip>
                <a:blip r:embed="rId4"/>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 influence of the number of total contents </a:t>
            </a:r>
            <a:r>
              <a:rPr lang="en-US" altLang="zh-CN" sz="2400" i="1" dirty="0">
                <a:solidFill>
                  <a:srgbClr val="C00000"/>
                </a:solidFill>
                <a:latin typeface="Arial" panose="020B0604020202020204" pitchFamily="34" charset="0"/>
                <a:ea typeface="黑体" panose="02010609060101010101" pitchFamily="49" charset="-122"/>
                <a:cs typeface="Arial" panose="020B0604020202020204" pitchFamily="34" charset="0"/>
              </a:rPr>
              <a:t>N</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lvl="1" algn="just" fontAlgn="auto">
              <a:spcBef>
                <a:spcPts val="1200"/>
              </a:spcBef>
              <a:spcAft>
                <a:spcPts val="0"/>
              </a:spcAft>
              <a:buFontTx/>
              <a:buBlip>
                <a:blip r:embed="rId4"/>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 influence of the storage capacity of SBSs </a:t>
            </a:r>
            <a:r>
              <a:rPr lang="en-US" altLang="zh-CN" sz="2400" i="1" dirty="0">
                <a:solidFill>
                  <a:srgbClr val="C00000"/>
                </a:solidFill>
                <a:latin typeface="Arial" panose="020B0604020202020204" pitchFamily="34" charset="0"/>
                <a:ea typeface="黑体" panose="02010609060101010101" pitchFamily="49" charset="-122"/>
                <a:cs typeface="Arial" panose="020B0604020202020204" pitchFamily="34" charset="0"/>
              </a:rPr>
              <a:t>B</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lvl="1" algn="just" fontAlgn="auto">
              <a:spcBef>
                <a:spcPts val="1200"/>
              </a:spcBef>
              <a:spcAft>
                <a:spcPts val="0"/>
              </a:spcAft>
              <a:buFontTx/>
              <a:buBlip>
                <a:blip r:embed="rId4"/>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 influence of overlapping percentage of SBSs </a:t>
            </a:r>
            <a:r>
              <a:rPr lang="en-US" altLang="zh-CN" sz="2400" i="1" dirty="0">
                <a:solidFill>
                  <a:srgbClr val="C00000"/>
                </a:solidFill>
                <a:latin typeface="Arial" panose="020B0604020202020204" pitchFamily="34" charset="0"/>
                <a:ea typeface="黑体" panose="02010609060101010101" pitchFamily="49" charset="-122"/>
                <a:cs typeface="Arial" panose="020B0604020202020204" pitchFamily="34" charset="0"/>
              </a:rPr>
              <a:t>O</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lvl="1" algn="just" fontAlgn="auto">
              <a:spcBef>
                <a:spcPts val="6600"/>
              </a:spcBef>
              <a:spcAft>
                <a:spcPts val="0"/>
              </a:spcAft>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(By using the Euler Formula in planar graph)</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962" y="5139019"/>
            <a:ext cx="3600000" cy="757529"/>
          </a:xfrm>
          <a:prstGeom prst="rect">
            <a:avLst/>
          </a:prstGeom>
        </p:spPr>
      </p:pic>
    </p:spTree>
    <p:extLst>
      <p:ext uri="{BB962C8B-B14F-4D97-AF65-F5344CB8AC3E}">
        <p14:creationId xmlns:p14="http://schemas.microsoft.com/office/powerpoint/2010/main" val="3749950303"/>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(1/11)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4924425"/>
          </a:xfrm>
          <a:prstGeom prst="rect">
            <a:avLst/>
          </a:prstGeom>
          <a:noFill/>
        </p:spPr>
        <p:txBody>
          <a:bodyPr wrap="square" rtlCol="0">
            <a:spAutoFit/>
          </a:bodyPr>
          <a:lstStyle/>
          <a:p>
            <a:pPr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Auction mechanism:</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Update the caching storages hourly.</a:t>
            </a:r>
          </a:p>
          <a:p>
            <a:pPr lvl="1" algn="just" fontAlgn="auto">
              <a:spcBef>
                <a:spcPts val="1200"/>
              </a:spcBef>
              <a:spcAft>
                <a:spcPts val="0"/>
              </a:spcAft>
              <a:buFontTx/>
              <a:buBlip>
                <a:blip r:embed="rId2"/>
              </a:buBlip>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Each hour’s allocation is determined by a serial of multi-object auctions, where in the n</a:t>
            </a:r>
            <a:r>
              <a:rPr lang="en-US" altLang="zh-CN" sz="2400" baseline="30000" dirty="0" smtClean="0">
                <a:solidFill>
                  <a:srgbClr val="C00000"/>
                </a:solidFill>
                <a:latin typeface="Arial" panose="020B0604020202020204" pitchFamily="34" charset="0"/>
                <a:ea typeface="黑体" panose="02010609060101010101" pitchFamily="49" charset="-122"/>
                <a:cs typeface="Arial" panose="020B0604020202020204" pitchFamily="34" charset="0"/>
              </a:rPr>
              <a:t>th</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auction, the n</a:t>
            </a:r>
            <a:r>
              <a:rPr lang="en-US" altLang="zh-CN" sz="2400" baseline="30000" dirty="0" smtClean="0">
                <a:solidFill>
                  <a:srgbClr val="C00000"/>
                </a:solidFill>
                <a:latin typeface="Arial" panose="020B0604020202020204" pitchFamily="34" charset="0"/>
                <a:ea typeface="黑体" panose="02010609060101010101" pitchFamily="49" charset="-122"/>
                <a:cs typeface="Arial" panose="020B0604020202020204" pitchFamily="34" charset="0"/>
              </a:rPr>
              <a:t>th</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memory block of all SBSs are the object to be sold.</a:t>
            </a:r>
            <a:endParaRPr lang="en-US" altLang="zh-CN" sz="2400" baseline="-25000" dirty="0" smtClean="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When contents are being replaced between hours:</a:t>
            </a:r>
          </a:p>
          <a:p>
            <a:pPr lvl="2"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Phenomenon: Additional load of SBSs are caused.</a:t>
            </a:r>
          </a:p>
          <a:p>
            <a:pPr lvl="2"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S</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olution: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Additional prices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are charged for content replacement. The SP of the newly occupied content will pay the money. Therefore the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frequency of replacement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can be reduced.</a:t>
            </a:r>
          </a:p>
        </p:txBody>
      </p:sp>
      <p:grpSp>
        <p:nvGrpSpPr>
          <p:cNvPr id="2" name="组合 8"/>
          <p:cNvGrpSpPr/>
          <p:nvPr/>
        </p:nvGrpSpPr>
        <p:grpSpPr>
          <a:xfrm>
            <a:off x="2771980" y="3609002"/>
            <a:ext cx="3150063" cy="2790031"/>
            <a:chOff x="5112006" y="3789004"/>
            <a:chExt cx="3150063" cy="2790031"/>
          </a:xfrm>
        </p:grpSpPr>
        <p:sp>
          <p:nvSpPr>
            <p:cNvPr id="10" name="圆角矩形 9"/>
            <p:cNvSpPr/>
            <p:nvPr/>
          </p:nvSpPr>
          <p:spPr>
            <a:xfrm>
              <a:off x="6282026" y="4779055"/>
              <a:ext cx="540027" cy="539987"/>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1" name="圆角矩形 10"/>
            <p:cNvSpPr/>
            <p:nvPr/>
          </p:nvSpPr>
          <p:spPr>
            <a:xfrm>
              <a:off x="6282026" y="5409051"/>
              <a:ext cx="540027" cy="539977"/>
            </a:xfrm>
            <a:prstGeom prst="roundRect">
              <a:avLst/>
            </a:prstGeom>
            <a:gradFill>
              <a:gsLst>
                <a:gs pos="0">
                  <a:schemeClr val="accent2">
                    <a:lumMod val="20000"/>
                    <a:lumOff val="80000"/>
                  </a:schemeClr>
                </a:gs>
                <a:gs pos="100000">
                  <a:schemeClr val="accent2">
                    <a:lumMod val="40000"/>
                    <a:lumOff val="60000"/>
                  </a:schemeClr>
                </a:gs>
              </a:gsLst>
            </a:gradFill>
            <a:ln w="25400"/>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2" name="圆角矩形 11"/>
            <p:cNvSpPr/>
            <p:nvPr/>
          </p:nvSpPr>
          <p:spPr>
            <a:xfrm>
              <a:off x="6282026" y="6039037"/>
              <a:ext cx="540026" cy="539966"/>
            </a:xfrm>
            <a:prstGeom prst="roundRect">
              <a:avLst/>
            </a:prstGeom>
            <a:gradFill>
              <a:gsLst>
                <a:gs pos="0">
                  <a:schemeClr val="accent1">
                    <a:lumMod val="20000"/>
                    <a:lumOff val="80000"/>
                  </a:schemeClr>
                </a:gs>
                <a:gs pos="100000">
                  <a:schemeClr val="accent1">
                    <a:lumMod val="40000"/>
                    <a:lumOff val="60000"/>
                  </a:schemeClr>
                </a:gs>
              </a:gsLst>
            </a:gradFill>
            <a:ln w="25400"/>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3" name="圆角矩形 12"/>
            <p:cNvSpPr/>
            <p:nvPr/>
          </p:nvSpPr>
          <p:spPr>
            <a:xfrm>
              <a:off x="7002044" y="4779055"/>
              <a:ext cx="540017" cy="539987"/>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4" name="圆角矩形 13"/>
            <p:cNvSpPr/>
            <p:nvPr/>
          </p:nvSpPr>
          <p:spPr>
            <a:xfrm>
              <a:off x="7002044" y="5409051"/>
              <a:ext cx="540017" cy="539977"/>
            </a:xfrm>
            <a:prstGeom prst="roundRect">
              <a:avLst/>
            </a:prstGeom>
            <a:gradFill>
              <a:gsLst>
                <a:gs pos="0">
                  <a:schemeClr val="accent2">
                    <a:lumMod val="20000"/>
                    <a:lumOff val="80000"/>
                  </a:schemeClr>
                </a:gs>
                <a:gs pos="100000">
                  <a:schemeClr val="accent2">
                    <a:lumMod val="40000"/>
                    <a:lumOff val="60000"/>
                  </a:schemeClr>
                </a:gs>
              </a:gsLst>
            </a:gradFill>
            <a:ln w="25400"/>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5" name="圆角矩形 14"/>
            <p:cNvSpPr/>
            <p:nvPr/>
          </p:nvSpPr>
          <p:spPr>
            <a:xfrm>
              <a:off x="7002044" y="6039037"/>
              <a:ext cx="540016" cy="539966"/>
            </a:xfrm>
            <a:prstGeom prst="roundRect">
              <a:avLst/>
            </a:prstGeom>
            <a:gradFill>
              <a:gsLst>
                <a:gs pos="0">
                  <a:schemeClr val="accent1">
                    <a:lumMod val="20000"/>
                    <a:lumOff val="80000"/>
                  </a:schemeClr>
                </a:gs>
                <a:gs pos="100000">
                  <a:schemeClr val="accent1">
                    <a:lumMod val="40000"/>
                    <a:lumOff val="60000"/>
                  </a:schemeClr>
                </a:gs>
              </a:gsLst>
            </a:gradFill>
            <a:ln w="25400"/>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6" name="圆角矩形 15"/>
            <p:cNvSpPr/>
            <p:nvPr/>
          </p:nvSpPr>
          <p:spPr>
            <a:xfrm>
              <a:off x="7722062" y="4779055"/>
              <a:ext cx="540007" cy="539987"/>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7" name="圆角矩形 16"/>
            <p:cNvSpPr/>
            <p:nvPr/>
          </p:nvSpPr>
          <p:spPr>
            <a:xfrm>
              <a:off x="7722062" y="5409051"/>
              <a:ext cx="540006" cy="539976"/>
            </a:xfrm>
            <a:prstGeom prst="roundRect">
              <a:avLst/>
            </a:prstGeom>
            <a:gradFill>
              <a:gsLst>
                <a:gs pos="0">
                  <a:schemeClr val="accent2">
                    <a:lumMod val="20000"/>
                    <a:lumOff val="80000"/>
                  </a:schemeClr>
                </a:gs>
                <a:gs pos="100000">
                  <a:schemeClr val="accent2">
                    <a:lumMod val="40000"/>
                    <a:lumOff val="60000"/>
                  </a:schemeClr>
                </a:gs>
              </a:gsLst>
            </a:gradFill>
            <a:ln w="25400"/>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8" name="圆角矩形 17"/>
            <p:cNvSpPr/>
            <p:nvPr/>
          </p:nvSpPr>
          <p:spPr>
            <a:xfrm>
              <a:off x="7722062" y="6039037"/>
              <a:ext cx="539997" cy="539997"/>
            </a:xfrm>
            <a:prstGeom prst="roundRect">
              <a:avLst/>
            </a:prstGeom>
            <a:gradFill>
              <a:gsLst>
                <a:gs pos="0">
                  <a:schemeClr val="accent1">
                    <a:lumMod val="20000"/>
                    <a:lumOff val="80000"/>
                  </a:schemeClr>
                </a:gs>
                <a:gs pos="100000">
                  <a:schemeClr val="accent1">
                    <a:lumMod val="40000"/>
                    <a:lumOff val="60000"/>
                  </a:schemeClr>
                </a:gs>
              </a:gsLst>
            </a:gradFill>
            <a:ln w="25400"/>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19" name="矩形 18"/>
            <p:cNvSpPr/>
            <p:nvPr/>
          </p:nvSpPr>
          <p:spPr>
            <a:xfrm>
              <a:off x="5112006" y="4779023"/>
              <a:ext cx="1170041" cy="5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en-US" altLang="zh-CN" dirty="0" smtClean="0">
                  <a:solidFill>
                    <a:srgbClr val="FFC000">
                      <a:lumMod val="50000"/>
                    </a:srgbClr>
                  </a:solidFill>
                  <a:latin typeface="Arial" panose="020B0604020202020204" pitchFamily="34" charset="0"/>
                  <a:ea typeface="黑体" panose="02010609060101010101" pitchFamily="49" charset="-122"/>
                  <a:cs typeface="Arial" panose="020B0604020202020204" pitchFamily="34" charset="0"/>
                </a:rPr>
                <a:t>1</a:t>
              </a:r>
              <a:r>
                <a:rPr lang="en-US" altLang="zh-CN" baseline="30000" dirty="0" smtClean="0">
                  <a:solidFill>
                    <a:srgbClr val="FFC000">
                      <a:lumMod val="50000"/>
                    </a:srgbClr>
                  </a:solidFill>
                  <a:latin typeface="Arial" panose="020B0604020202020204" pitchFamily="34" charset="0"/>
                  <a:ea typeface="黑体" panose="02010609060101010101" pitchFamily="49" charset="-122"/>
                  <a:cs typeface="Arial" panose="020B0604020202020204" pitchFamily="34" charset="0"/>
                </a:rPr>
                <a:t>st</a:t>
              </a:r>
              <a:r>
                <a:rPr lang="zh-CN" altLang="en-US" dirty="0" smtClean="0">
                  <a:solidFill>
                    <a:srgbClr val="FFC000">
                      <a:lumMod val="50000"/>
                    </a:srgbClr>
                  </a:solidFill>
                  <a:latin typeface="Arial" panose="020B0604020202020204" pitchFamily="34" charset="0"/>
                  <a:ea typeface="黑体" panose="02010609060101010101" pitchFamily="49" charset="-122"/>
                  <a:cs typeface="Arial" panose="020B0604020202020204" pitchFamily="34" charset="0"/>
                </a:rPr>
                <a:t>：</a:t>
              </a:r>
              <a:endParaRPr lang="zh-CN" altLang="en-US" dirty="0">
                <a:solidFill>
                  <a:srgbClr val="FFC000">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20" name="矩形 19"/>
            <p:cNvSpPr/>
            <p:nvPr/>
          </p:nvSpPr>
          <p:spPr>
            <a:xfrm>
              <a:off x="5112006" y="5409030"/>
              <a:ext cx="1170041" cy="5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en-US" altLang="zh-CN" dirty="0" smtClean="0">
                  <a:solidFill>
                    <a:srgbClr val="ED7D31">
                      <a:lumMod val="50000"/>
                    </a:srgbClr>
                  </a:solidFill>
                  <a:latin typeface="Arial" panose="020B0604020202020204" pitchFamily="34" charset="0"/>
                  <a:ea typeface="黑体" panose="02010609060101010101" pitchFamily="49" charset="-122"/>
                  <a:cs typeface="Arial" panose="020B0604020202020204" pitchFamily="34" charset="0"/>
                </a:rPr>
                <a:t>2</a:t>
              </a:r>
              <a:r>
                <a:rPr lang="en-US" altLang="zh-CN" baseline="30000" dirty="0" smtClean="0">
                  <a:solidFill>
                    <a:srgbClr val="ED7D31">
                      <a:lumMod val="50000"/>
                    </a:srgbClr>
                  </a:solidFill>
                  <a:latin typeface="Arial" panose="020B0604020202020204" pitchFamily="34" charset="0"/>
                  <a:ea typeface="黑体" panose="02010609060101010101" pitchFamily="49" charset="-122"/>
                  <a:cs typeface="Arial" panose="020B0604020202020204" pitchFamily="34" charset="0"/>
                </a:rPr>
                <a:t>nd</a:t>
              </a:r>
              <a:r>
                <a:rPr lang="zh-CN" altLang="en-US" dirty="0" smtClean="0">
                  <a:solidFill>
                    <a:srgbClr val="ED7D31">
                      <a:lumMod val="50000"/>
                    </a:srgbClr>
                  </a:solidFill>
                  <a:latin typeface="Arial" panose="020B0604020202020204" pitchFamily="34" charset="0"/>
                  <a:ea typeface="黑体" panose="02010609060101010101" pitchFamily="49" charset="-122"/>
                  <a:cs typeface="Arial" panose="020B0604020202020204" pitchFamily="34" charset="0"/>
                </a:rPr>
                <a:t>：</a:t>
              </a:r>
              <a:endParaRPr lang="zh-CN" altLang="en-US" dirty="0">
                <a:solidFill>
                  <a:srgbClr val="ED7D31">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21" name="矩形 20"/>
            <p:cNvSpPr/>
            <p:nvPr/>
          </p:nvSpPr>
          <p:spPr>
            <a:xfrm>
              <a:off x="5112006" y="6039037"/>
              <a:ext cx="1170041" cy="539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en-US" altLang="zh-CN"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3</a:t>
              </a:r>
              <a:r>
                <a:rPr lang="en-US" altLang="zh-CN" baseline="300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rd</a:t>
              </a:r>
              <a:r>
                <a:rPr lang="zh-CN" altLang="en-US"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a:t>
              </a:r>
              <a:endParaRPr lang="zh-CN" altLang="en-US"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pic>
          <p:nvPicPr>
            <p:cNvPr id="22" name="图片 21"/>
            <p:cNvPicPr>
              <a:picLocks noChangeAspect="1"/>
            </p:cNvPicPr>
            <p:nvPr/>
          </p:nvPicPr>
          <p:blipFill>
            <a:blip r:embed="rId3" cstate="print"/>
            <a:stretch>
              <a:fillRect/>
            </a:stretch>
          </p:blipFill>
          <p:spPr>
            <a:xfrm>
              <a:off x="6372048" y="3789004"/>
              <a:ext cx="360000" cy="945465"/>
            </a:xfrm>
            <a:prstGeom prst="rect">
              <a:avLst/>
            </a:prstGeom>
          </p:spPr>
        </p:pic>
        <p:pic>
          <p:nvPicPr>
            <p:cNvPr id="23" name="图片 22"/>
            <p:cNvPicPr>
              <a:picLocks noChangeAspect="1"/>
            </p:cNvPicPr>
            <p:nvPr/>
          </p:nvPicPr>
          <p:blipFill>
            <a:blip r:embed="rId3" cstate="print"/>
            <a:stretch>
              <a:fillRect/>
            </a:stretch>
          </p:blipFill>
          <p:spPr>
            <a:xfrm>
              <a:off x="7092056" y="3789004"/>
              <a:ext cx="360000" cy="945465"/>
            </a:xfrm>
            <a:prstGeom prst="rect">
              <a:avLst/>
            </a:prstGeom>
          </p:spPr>
        </p:pic>
        <p:pic>
          <p:nvPicPr>
            <p:cNvPr id="24" name="图片 23"/>
            <p:cNvPicPr>
              <a:picLocks noChangeAspect="1"/>
            </p:cNvPicPr>
            <p:nvPr/>
          </p:nvPicPr>
          <p:blipFill>
            <a:blip r:embed="rId3" cstate="print"/>
            <a:stretch>
              <a:fillRect/>
            </a:stretch>
          </p:blipFill>
          <p:spPr>
            <a:xfrm>
              <a:off x="7812064" y="3789004"/>
              <a:ext cx="360000" cy="945465"/>
            </a:xfrm>
            <a:prstGeom prst="rect">
              <a:avLst/>
            </a:prstGeom>
          </p:spPr>
        </p:pic>
        <p:sp>
          <p:nvSpPr>
            <p:cNvPr id="25" name="圆角矩形 24"/>
            <p:cNvSpPr/>
            <p:nvPr/>
          </p:nvSpPr>
          <p:spPr>
            <a:xfrm>
              <a:off x="6281999" y="4779015"/>
              <a:ext cx="540027" cy="539987"/>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6" name="圆角矩形 25"/>
            <p:cNvSpPr/>
            <p:nvPr/>
          </p:nvSpPr>
          <p:spPr>
            <a:xfrm>
              <a:off x="7002017" y="4779015"/>
              <a:ext cx="540017" cy="539987"/>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7" name="圆角矩形 26"/>
            <p:cNvSpPr/>
            <p:nvPr/>
          </p:nvSpPr>
          <p:spPr>
            <a:xfrm>
              <a:off x="7722035" y="4779015"/>
              <a:ext cx="540007" cy="539987"/>
            </a:xfrm>
            <a:prstGeom prst="roundRect">
              <a:avLst/>
            </a:prstGeom>
            <a:gradFill>
              <a:gsLst>
                <a:gs pos="0">
                  <a:schemeClr val="accent4">
                    <a:lumMod val="20000"/>
                    <a:lumOff val="80000"/>
                  </a:schemeClr>
                </a:gs>
                <a:gs pos="100000">
                  <a:schemeClr val="accent4">
                    <a:lumMod val="40000"/>
                    <a:lumOff val="60000"/>
                  </a:schemeClr>
                </a:gs>
              </a:gsLst>
            </a:gradFill>
            <a:ln w="25400"/>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zh-CN" altLang="en-US" b="1">
                <a:solidFill>
                  <a:prstClr val="black"/>
                </a:solidFill>
                <a:latin typeface="Arial" panose="020B0604020202020204" pitchFamily="34" charset="0"/>
                <a:ea typeface="黑体" panose="02010609060101010101" pitchFamily="49" charset="-122"/>
                <a:cs typeface="Arial" panose="020B0604020202020204" pitchFamily="34" charset="0"/>
              </a:endParaRPr>
            </a:p>
          </p:txBody>
        </p:sp>
        <p:cxnSp>
          <p:nvCxnSpPr>
            <p:cNvPr id="28" name="直接连接符 27"/>
            <p:cNvCxnSpPr/>
            <p:nvPr/>
          </p:nvCxnSpPr>
          <p:spPr>
            <a:xfrm>
              <a:off x="6912026" y="3789004"/>
              <a:ext cx="0" cy="2790031"/>
            </a:xfrm>
            <a:prstGeom prst="line">
              <a:avLst/>
            </a:prstGeom>
            <a:ln w="12700">
              <a:prstDash val="lgDash"/>
            </a:ln>
          </p:spPr>
          <p:style>
            <a:lnRef idx="3">
              <a:schemeClr val="dk1"/>
            </a:lnRef>
            <a:fillRef idx="0">
              <a:schemeClr val="dk1"/>
            </a:fillRef>
            <a:effectRef idx="2">
              <a:schemeClr val="dk1"/>
            </a:effectRef>
            <a:fontRef idx="minor">
              <a:schemeClr val="tx1"/>
            </a:fontRef>
          </p:style>
        </p:cxnSp>
        <p:cxnSp>
          <p:nvCxnSpPr>
            <p:cNvPr id="29" name="直接连接符 28"/>
            <p:cNvCxnSpPr/>
            <p:nvPr/>
          </p:nvCxnSpPr>
          <p:spPr>
            <a:xfrm>
              <a:off x="7632034" y="3789004"/>
              <a:ext cx="0" cy="2790031"/>
            </a:xfrm>
            <a:prstGeom prst="line">
              <a:avLst/>
            </a:prstGeom>
            <a:ln w="12700">
              <a:prstDash val="lgDash"/>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779594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300"/>
                                        <p:tgtEl>
                                          <p:spTgt spid="2"/>
                                        </p:tgtEl>
                                      </p:cBhvr>
                                    </p:animEffect>
                                    <p:set>
                                      <p:cBhvr>
                                        <p:cTn id="12" dur="1" fill="hold">
                                          <p:stCondLst>
                                            <p:cond delay="299"/>
                                          </p:stCondLst>
                                        </p:cTn>
                                        <p:tgtEl>
                                          <p:spTgt spid="2"/>
                                        </p:tgtEl>
                                        <p:attrNameLst>
                                          <p:attrName>style.visibility</p:attrName>
                                        </p:attrNameLst>
                                      </p:cBhvr>
                                      <p:to>
                                        <p:strVal val="hidden"/>
                                      </p:to>
                                    </p:set>
                                  </p:childTnLst>
                                </p:cTn>
                              </p:par>
                            </p:childTnLst>
                          </p:cTn>
                        </p:par>
                        <p:par>
                          <p:cTn id="13" fill="hold">
                            <p:stCondLst>
                              <p:cond delay="300"/>
                            </p:stCondLst>
                            <p:childTnLst>
                              <p:par>
                                <p:cTn id="14" presetID="22" presetClass="entr" presetSubtype="8" fill="hold" nodeType="after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wipe(left)">
                                      <p:cBhvr>
                                        <p:cTn id="16" dur="300"/>
                                        <p:tgtEl>
                                          <p:spTgt spid="8">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wipe(left)">
                                      <p:cBhvr>
                                        <p:cTn id="19" dur="300"/>
                                        <p:tgtEl>
                                          <p:spTgt spid="8">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left)">
                                      <p:cBhvr>
                                        <p:cTn id="22" dur="3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(2/11)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4647426"/>
          </a:xfrm>
          <a:prstGeom prst="rect">
            <a:avLst/>
          </a:prstGeom>
          <a:noFill/>
        </p:spPr>
        <p:txBody>
          <a:bodyPr wrap="square" rtlCol="0">
            <a:spAutoFit/>
          </a:bodyPr>
          <a:lstStyle/>
          <a:p>
            <a:pPr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Algorithm for each multi-object auction [3] :</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Satisfies VCG principle.</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Guarantees maximum social welfare.</a:t>
            </a:r>
          </a:p>
          <a:p>
            <a:pPr algn="just" fontAlgn="auto">
              <a:spcBef>
                <a:spcPts val="1200"/>
              </a:spcBef>
              <a:spcAft>
                <a:spcPts val="0"/>
              </a:spcAft>
              <a:buFontTx/>
              <a:buBlip>
                <a:blip r:embed="rId2"/>
              </a:buBlip>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Contents</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play the role of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bidders</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algn="just" fontAlgn="auto">
              <a:spcBef>
                <a:spcPts val="1200"/>
              </a:spcBef>
              <a:spcAft>
                <a:spcPts val="0"/>
              </a:spcAft>
              <a:buFontTx/>
              <a:buBlip>
                <a:blip r:embed="rId2"/>
              </a:buBlip>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Memory blocks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play the role of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objects</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Each Bidder has a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valuation</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to each object.</a:t>
            </a:r>
          </a:p>
          <a:p>
            <a:pPr lvl="1" algn="just" fontAlgn="auto">
              <a:spcBef>
                <a:spcPts val="1200"/>
              </a:spcBef>
              <a:spcAft>
                <a:spcPts val="0"/>
              </a:spcAft>
              <a:buFontTx/>
              <a:buBlip>
                <a:blip r:embed="rId2"/>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Estimated by SP, depends on marginal utility of caching.</a:t>
            </a:r>
          </a:p>
          <a:p>
            <a:pPr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Input: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valuations of bidders to objects.</a:t>
            </a:r>
          </a:p>
          <a:p>
            <a:pPr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Output: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allocation results and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transaction prices</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p:txBody>
      </p:sp>
      <p:sp>
        <p:nvSpPr>
          <p:cNvPr id="9" name="矩形 8"/>
          <p:cNvSpPr/>
          <p:nvPr/>
        </p:nvSpPr>
        <p:spPr>
          <a:xfrm>
            <a:off x="251952" y="6129030"/>
            <a:ext cx="8640096" cy="584775"/>
          </a:xfrm>
          <a:prstGeom prst="rect">
            <a:avLst/>
          </a:prstGeom>
        </p:spPr>
        <p:txBody>
          <a:bodyPr wrap="square">
            <a:spAutoFit/>
          </a:bodyPr>
          <a:lstStyle/>
          <a:p>
            <a:pPr algn="just" fontAlgn="auto">
              <a:spcBef>
                <a:spcPts val="0"/>
              </a:spcBef>
              <a:spcAft>
                <a:spcPts val="0"/>
              </a:spcAft>
            </a:pPr>
            <a:r>
              <a:rPr lang="en-US" altLang="zh-CN" sz="1600" dirty="0" smtClean="0">
                <a:solidFill>
                  <a:srgbClr val="C00000"/>
                </a:solidFill>
                <a:latin typeface="Calibri"/>
                <a:ea typeface="宋体"/>
              </a:rPr>
              <a:t>[3] </a:t>
            </a:r>
            <a:r>
              <a:rPr lang="zh-CN" altLang="en-US" sz="1600" dirty="0" smtClean="0">
                <a:solidFill>
                  <a:srgbClr val="C00000"/>
                </a:solidFill>
                <a:latin typeface="Calibri"/>
                <a:ea typeface="宋体"/>
              </a:rPr>
              <a:t>G. Demange</a:t>
            </a:r>
            <a:r>
              <a:rPr lang="zh-CN" altLang="en-US" sz="1600" dirty="0">
                <a:solidFill>
                  <a:srgbClr val="C00000"/>
                </a:solidFill>
                <a:latin typeface="Calibri"/>
                <a:ea typeface="宋体"/>
              </a:rPr>
              <a:t>, D</a:t>
            </a:r>
            <a:r>
              <a:rPr lang="zh-CN" altLang="en-US" sz="1600" dirty="0" smtClean="0">
                <a:solidFill>
                  <a:srgbClr val="C00000"/>
                </a:solidFill>
                <a:latin typeface="Calibri"/>
                <a:ea typeface="宋体"/>
              </a:rPr>
              <a:t>. Gale</a:t>
            </a:r>
            <a:r>
              <a:rPr lang="zh-CN" altLang="en-US" sz="1600" dirty="0">
                <a:solidFill>
                  <a:srgbClr val="C00000"/>
                </a:solidFill>
                <a:latin typeface="Calibri"/>
                <a:ea typeface="宋体"/>
              </a:rPr>
              <a:t>, and M</a:t>
            </a:r>
            <a:r>
              <a:rPr lang="zh-CN" altLang="en-US" sz="1600" dirty="0" smtClean="0">
                <a:solidFill>
                  <a:srgbClr val="C00000"/>
                </a:solidFill>
                <a:latin typeface="Calibri"/>
                <a:ea typeface="宋体"/>
              </a:rPr>
              <a:t>. Sotomayor, </a:t>
            </a:r>
            <a:r>
              <a:rPr lang="en-US" altLang="zh-CN" sz="1600" dirty="0" smtClean="0">
                <a:solidFill>
                  <a:srgbClr val="C00000"/>
                </a:solidFill>
                <a:latin typeface="Calibri"/>
                <a:ea typeface="宋体"/>
              </a:rPr>
              <a:t>“</a:t>
            </a:r>
            <a:r>
              <a:rPr lang="zh-CN" altLang="en-US" sz="1600" dirty="0" smtClean="0">
                <a:solidFill>
                  <a:srgbClr val="C00000"/>
                </a:solidFill>
                <a:latin typeface="Calibri"/>
                <a:ea typeface="宋体"/>
              </a:rPr>
              <a:t>Multi</a:t>
            </a:r>
            <a:r>
              <a:rPr lang="zh-CN" altLang="en-US" sz="1600" dirty="0">
                <a:solidFill>
                  <a:srgbClr val="C00000"/>
                </a:solidFill>
                <a:latin typeface="Calibri"/>
                <a:ea typeface="宋体"/>
              </a:rPr>
              <a:t>-Item </a:t>
            </a:r>
            <a:r>
              <a:rPr lang="zh-CN" altLang="en-US" sz="1600" dirty="0" smtClean="0">
                <a:solidFill>
                  <a:srgbClr val="C00000"/>
                </a:solidFill>
                <a:latin typeface="Calibri"/>
                <a:ea typeface="宋体"/>
              </a:rPr>
              <a:t>Auctions</a:t>
            </a:r>
            <a:r>
              <a:rPr lang="en-US" altLang="zh-CN" sz="1600" dirty="0" smtClean="0">
                <a:solidFill>
                  <a:srgbClr val="C00000"/>
                </a:solidFill>
                <a:latin typeface="Calibri"/>
                <a:ea typeface="宋体"/>
              </a:rPr>
              <a:t>”</a:t>
            </a:r>
            <a:r>
              <a:rPr lang="zh-CN" altLang="en-US" sz="1600" dirty="0" smtClean="0">
                <a:solidFill>
                  <a:srgbClr val="C00000"/>
                </a:solidFill>
                <a:latin typeface="Calibri"/>
                <a:ea typeface="宋体"/>
              </a:rPr>
              <a:t>, Journal </a:t>
            </a:r>
            <a:r>
              <a:rPr lang="zh-CN" altLang="en-US" sz="1600" dirty="0">
                <a:solidFill>
                  <a:srgbClr val="C00000"/>
                </a:solidFill>
                <a:latin typeface="Calibri"/>
                <a:ea typeface="宋体"/>
              </a:rPr>
              <a:t>of Political </a:t>
            </a:r>
            <a:r>
              <a:rPr lang="zh-CN" altLang="en-US" sz="1600" dirty="0" smtClean="0">
                <a:solidFill>
                  <a:srgbClr val="C00000"/>
                </a:solidFill>
                <a:latin typeface="Calibri"/>
                <a:ea typeface="宋体"/>
              </a:rPr>
              <a:t>Economy, </a:t>
            </a:r>
            <a:r>
              <a:rPr lang="zh-CN" altLang="en-US" sz="1600" dirty="0">
                <a:solidFill>
                  <a:srgbClr val="C00000"/>
                </a:solidFill>
                <a:latin typeface="Calibri"/>
                <a:ea typeface="宋体"/>
              </a:rPr>
              <a:t>vol</a:t>
            </a:r>
            <a:r>
              <a:rPr lang="zh-CN" altLang="en-US" sz="1600" dirty="0" smtClean="0">
                <a:solidFill>
                  <a:srgbClr val="C00000"/>
                </a:solidFill>
                <a:latin typeface="Calibri"/>
                <a:ea typeface="宋体"/>
              </a:rPr>
              <a:t>. 94, no. 4, pp. 863</a:t>
            </a:r>
            <a:r>
              <a:rPr lang="zh-CN" altLang="en-US" sz="1600" dirty="0">
                <a:solidFill>
                  <a:srgbClr val="C00000"/>
                </a:solidFill>
                <a:latin typeface="Calibri"/>
                <a:ea typeface="宋体"/>
              </a:rPr>
              <a:t>-872</a:t>
            </a:r>
            <a:r>
              <a:rPr lang="zh-CN" altLang="en-US" sz="1600" dirty="0" smtClean="0">
                <a:solidFill>
                  <a:srgbClr val="C00000"/>
                </a:solidFill>
                <a:latin typeface="Calibri"/>
                <a:ea typeface="宋体"/>
              </a:rPr>
              <a:t>, Aug. 1986</a:t>
            </a:r>
            <a:r>
              <a:rPr lang="zh-CN" altLang="en-US" sz="1600" dirty="0">
                <a:solidFill>
                  <a:srgbClr val="C00000"/>
                </a:solidFill>
                <a:latin typeface="Calibri"/>
                <a:ea typeface="宋体"/>
              </a:rPr>
              <a:t>.</a:t>
            </a:r>
          </a:p>
        </p:txBody>
      </p:sp>
    </p:spTree>
    <p:extLst>
      <p:ext uri="{BB962C8B-B14F-4D97-AF65-F5344CB8AC3E}">
        <p14:creationId xmlns:p14="http://schemas.microsoft.com/office/powerpoint/2010/main" val="997791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left)">
                                      <p:cBhvr>
                                        <p:cTn id="7" dur="300"/>
                                        <p:tgtEl>
                                          <p:spTgt spid="8">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wipe(left)">
                                      <p:cBhvr>
                                        <p:cTn id="10" dur="300"/>
                                        <p:tgtEl>
                                          <p:spTgt spid="8">
                                            <p:txEl>
                                              <p:pRg st="4" end="4"/>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wipe(left)">
                                      <p:cBhvr>
                                        <p:cTn id="13" dur="300"/>
                                        <p:tgtEl>
                                          <p:spTgt spid="8">
                                            <p:txEl>
                                              <p:pRg st="5" end="5"/>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8">
                                            <p:txEl>
                                              <p:pRg st="6" end="6"/>
                                            </p:txEl>
                                          </p:spTgt>
                                        </p:tgtEl>
                                        <p:attrNameLst>
                                          <p:attrName>style.visibility</p:attrName>
                                        </p:attrNameLst>
                                      </p:cBhvr>
                                      <p:to>
                                        <p:strVal val="visible"/>
                                      </p:to>
                                    </p:set>
                                    <p:animEffect transition="in" filter="wipe(left)">
                                      <p:cBhvr>
                                        <p:cTn id="16" dur="300"/>
                                        <p:tgtEl>
                                          <p:spTgt spid="8">
                                            <p:txEl>
                                              <p:pRg st="6" end="6"/>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wipe(left)">
                                      <p:cBhvr>
                                        <p:cTn id="19" dur="300"/>
                                        <p:tgtEl>
                                          <p:spTgt spid="8">
                                            <p:txEl>
                                              <p:pRg st="7" end="7"/>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wipe(left)">
                                      <p:cBhvr>
                                        <p:cTn id="22" dur="3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(3/11)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984885"/>
          </a:xfrm>
          <a:prstGeom prst="rect">
            <a:avLst/>
          </a:prstGeom>
          <a:noFill/>
        </p:spPr>
        <p:txBody>
          <a:bodyPr wrap="square" rtlCol="0">
            <a:spAutoFit/>
          </a:bodyPr>
          <a:lstStyle/>
          <a:p>
            <a:pPr algn="just" fontAlgn="auto">
              <a:spcBef>
                <a:spcPts val="1200"/>
              </a:spcBef>
              <a:spcAft>
                <a:spcPts val="0"/>
              </a:spcAft>
              <a:buFontTx/>
              <a:buBlip>
                <a:blip r:embed="rId2"/>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Step 1: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Add virtual objects.</a:t>
            </a:r>
          </a:p>
          <a:p>
            <a:pPr algn="just" fontAlgn="auto">
              <a:spcBef>
                <a:spcPts val="1200"/>
              </a:spcBef>
              <a:spcAft>
                <a:spcPts val="0"/>
              </a:spcAft>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To equalize the number of bidders and the number of objects.</a:t>
            </a:r>
          </a:p>
        </p:txBody>
      </p:sp>
      <p:grpSp>
        <p:nvGrpSpPr>
          <p:cNvPr id="3" name="组合 61"/>
          <p:cNvGrpSpPr/>
          <p:nvPr/>
        </p:nvGrpSpPr>
        <p:grpSpPr>
          <a:xfrm>
            <a:off x="431954" y="2348988"/>
            <a:ext cx="8460094" cy="2430027"/>
            <a:chOff x="431954" y="2348988"/>
            <a:chExt cx="8460094" cy="2430027"/>
          </a:xfrm>
        </p:grpSpPr>
        <p:sp>
          <p:nvSpPr>
            <p:cNvPr id="9" name="椭圆 8"/>
            <p:cNvSpPr/>
            <p:nvPr/>
          </p:nvSpPr>
          <p:spPr>
            <a:xfrm>
              <a:off x="701957" y="2888994"/>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 name="文本框 9"/>
            <p:cNvSpPr txBox="1"/>
            <p:nvPr/>
          </p:nvSpPr>
          <p:spPr>
            <a:xfrm>
              <a:off x="701958" y="2438989"/>
              <a:ext cx="2430026"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1" name="椭圆 10"/>
            <p:cNvSpPr/>
            <p:nvPr/>
          </p:nvSpPr>
          <p:spPr>
            <a:xfrm>
              <a:off x="1331964" y="2888994"/>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2" name="椭圆 11"/>
            <p:cNvSpPr/>
            <p:nvPr/>
          </p:nvSpPr>
          <p:spPr>
            <a:xfrm>
              <a:off x="1961971" y="2888994"/>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3" name="椭圆 12"/>
            <p:cNvSpPr/>
            <p:nvPr/>
          </p:nvSpPr>
          <p:spPr>
            <a:xfrm>
              <a:off x="2591978" y="2888994"/>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4" name="椭圆 13"/>
            <p:cNvSpPr/>
            <p:nvPr/>
          </p:nvSpPr>
          <p:spPr>
            <a:xfrm>
              <a:off x="1016980"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5" name="文本框 14"/>
            <p:cNvSpPr txBox="1"/>
            <p:nvPr/>
          </p:nvSpPr>
          <p:spPr>
            <a:xfrm>
              <a:off x="701957" y="3609002"/>
              <a:ext cx="243002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6" name="椭圆 15"/>
            <p:cNvSpPr/>
            <p:nvPr/>
          </p:nvSpPr>
          <p:spPr>
            <a:xfrm>
              <a:off x="1646987"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7" name="椭圆 16"/>
            <p:cNvSpPr/>
            <p:nvPr/>
          </p:nvSpPr>
          <p:spPr>
            <a:xfrm>
              <a:off x="2276994"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38" name="矩形 37"/>
            <p:cNvSpPr/>
            <p:nvPr/>
          </p:nvSpPr>
          <p:spPr>
            <a:xfrm>
              <a:off x="431954" y="2348988"/>
              <a:ext cx="8460094" cy="2430027"/>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grpSp>
      <p:grpSp>
        <p:nvGrpSpPr>
          <p:cNvPr id="5" name="组合 60"/>
          <p:cNvGrpSpPr/>
          <p:nvPr/>
        </p:nvGrpSpPr>
        <p:grpSpPr>
          <a:xfrm>
            <a:off x="3311986" y="2438989"/>
            <a:ext cx="5220058" cy="2160024"/>
            <a:chOff x="3311986" y="2438989"/>
            <a:chExt cx="5220058" cy="2160024"/>
          </a:xfrm>
        </p:grpSpPr>
        <p:sp>
          <p:nvSpPr>
            <p:cNvPr id="19" name="椭圆 18"/>
            <p:cNvSpPr/>
            <p:nvPr/>
          </p:nvSpPr>
          <p:spPr>
            <a:xfrm>
              <a:off x="4121995" y="2888994"/>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1" name="椭圆 20"/>
            <p:cNvSpPr/>
            <p:nvPr/>
          </p:nvSpPr>
          <p:spPr>
            <a:xfrm>
              <a:off x="4752002" y="2888994"/>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2" name="椭圆 21"/>
            <p:cNvSpPr/>
            <p:nvPr/>
          </p:nvSpPr>
          <p:spPr>
            <a:xfrm>
              <a:off x="5382009" y="2888994"/>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3" name="椭圆 22"/>
            <p:cNvSpPr/>
            <p:nvPr/>
          </p:nvSpPr>
          <p:spPr>
            <a:xfrm>
              <a:off x="6012016" y="2888994"/>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4" name="椭圆 23"/>
            <p:cNvSpPr/>
            <p:nvPr/>
          </p:nvSpPr>
          <p:spPr>
            <a:xfrm>
              <a:off x="4121995"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6" name="椭圆 25"/>
            <p:cNvSpPr/>
            <p:nvPr/>
          </p:nvSpPr>
          <p:spPr>
            <a:xfrm>
              <a:off x="4752002"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7" name="椭圆 26"/>
            <p:cNvSpPr/>
            <p:nvPr/>
          </p:nvSpPr>
          <p:spPr>
            <a:xfrm>
              <a:off x="5382009"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8" name="椭圆 27"/>
            <p:cNvSpPr/>
            <p:nvPr/>
          </p:nvSpPr>
          <p:spPr>
            <a:xfrm>
              <a:off x="6012016" y="4059007"/>
              <a:ext cx="540006" cy="540006"/>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 name="右箭头 1"/>
            <p:cNvSpPr/>
            <p:nvPr/>
          </p:nvSpPr>
          <p:spPr>
            <a:xfrm>
              <a:off x="3311986" y="3429000"/>
              <a:ext cx="720008" cy="450005"/>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cxnSp>
          <p:nvCxnSpPr>
            <p:cNvPr id="29" name="直接连接符 28"/>
            <p:cNvCxnSpPr>
              <a:stCxn id="28" idx="6"/>
            </p:cNvCxnSpPr>
            <p:nvPr/>
          </p:nvCxnSpPr>
          <p:spPr>
            <a:xfrm flipV="1">
              <a:off x="6552022" y="4149008"/>
              <a:ext cx="630007" cy="180002"/>
            </a:xfrm>
            <a:prstGeom prst="line">
              <a:avLst/>
            </a:prstGeom>
            <a:ln w="38100">
              <a:solidFill>
                <a:schemeClr val="accent6">
                  <a:lumMod val="75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822025" y="3699003"/>
              <a:ext cx="1710019" cy="830997"/>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Virtual object</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59" name="文本框 58"/>
            <p:cNvSpPr txBox="1"/>
            <p:nvPr/>
          </p:nvSpPr>
          <p:spPr>
            <a:xfrm>
              <a:off x="4121995" y="2438989"/>
              <a:ext cx="2430026"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60" name="文本框 59"/>
            <p:cNvSpPr txBox="1"/>
            <p:nvPr/>
          </p:nvSpPr>
          <p:spPr>
            <a:xfrm>
              <a:off x="4121994" y="3609002"/>
              <a:ext cx="243002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grpSp>
    </p:spTree>
    <p:extLst>
      <p:ext uri="{BB962C8B-B14F-4D97-AF65-F5344CB8AC3E}">
        <p14:creationId xmlns:p14="http://schemas.microsoft.com/office/powerpoint/2010/main" val="3924143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xfrm>
            <a:off x="212942" y="333375"/>
            <a:ext cx="8686800" cy="581025"/>
          </a:xfrm>
        </p:spPr>
        <p:txBody>
          <a:bodyPr/>
          <a:lstStyle/>
          <a:p>
            <a:pPr algn="ctr">
              <a:defRPr/>
            </a:pPr>
            <a:r>
              <a:rPr lang="en-US" altLang="ko-KR" sz="3200" dirty="0" smtClean="0">
                <a:solidFill>
                  <a:srgbClr val="0070C0"/>
                </a:solidFill>
                <a:ea typeface="Gulim" pitchFamily="34" charset="-127"/>
              </a:rPr>
              <a:t>Examples: Rich Game Theoretical Approaches</a:t>
            </a:r>
          </a:p>
        </p:txBody>
      </p:sp>
      <p:sp>
        <p:nvSpPr>
          <p:cNvPr id="48131" name="Rectangle 3"/>
          <p:cNvSpPr>
            <a:spLocks noGrp="1" noChangeArrowheads="1"/>
          </p:cNvSpPr>
          <p:nvPr>
            <p:ph type="body" sz="half" idx="1"/>
          </p:nvPr>
        </p:nvSpPr>
        <p:spPr>
          <a:xfrm>
            <a:off x="336550" y="979118"/>
            <a:ext cx="8502650" cy="5638800"/>
          </a:xfrm>
        </p:spPr>
        <p:txBody>
          <a:bodyPr/>
          <a:lstStyle/>
          <a:p>
            <a:pPr>
              <a:lnSpc>
                <a:spcPct val="85000"/>
              </a:lnSpc>
            </a:pPr>
            <a:r>
              <a:rPr lang="en-US" altLang="zh-CN" sz="1800" b="1" dirty="0" smtClean="0">
                <a:solidFill>
                  <a:srgbClr val="FF0000"/>
                </a:solidFill>
                <a:latin typeface="Calibri" panose="020F0502020204030204" pitchFamily="34" charset="0"/>
                <a:ea typeface="ＭＳ Ｐゴシック" pitchFamily="34" charset="-128"/>
              </a:rPr>
              <a:t>Non-cooperative Static Game</a:t>
            </a:r>
            <a:r>
              <a:rPr lang="en-US" altLang="zh-CN" sz="1800" dirty="0">
                <a:solidFill>
                  <a:srgbClr val="0033CC"/>
                </a:solidFill>
                <a:latin typeface="Calibri" panose="020F0502020204030204" pitchFamily="34" charset="0"/>
                <a:ea typeface="ＭＳ Ｐゴシック" pitchFamily="34" charset="-128"/>
              </a:rPr>
              <a:t>:</a:t>
            </a:r>
            <a:r>
              <a:rPr lang="en-US" altLang="zh-CN" sz="1800" dirty="0" smtClean="0">
                <a:latin typeface="Calibri" panose="020F0502020204030204" pitchFamily="34" charset="0"/>
                <a:ea typeface="ＭＳ Ｐゴシック" pitchFamily="34" charset="-128"/>
              </a:rPr>
              <a:t> play once </a:t>
            </a:r>
          </a:p>
          <a:p>
            <a:pPr lvl="1">
              <a:lnSpc>
                <a:spcPct val="90000"/>
              </a:lnSpc>
            </a:pPr>
            <a:endParaRPr lang="en-US" altLang="zh-CN" sz="1800" dirty="0" smtClean="0">
              <a:latin typeface="Calibri" panose="020F0502020204030204" pitchFamily="34" charset="0"/>
              <a:ea typeface="ＭＳ Ｐゴシック" pitchFamily="34" charset="-128"/>
            </a:endParaRPr>
          </a:p>
          <a:p>
            <a:pPr lvl="1">
              <a:lnSpc>
                <a:spcPct val="90000"/>
              </a:lnSpc>
              <a:buFontTx/>
              <a:buNone/>
            </a:pPr>
            <a:endParaRPr lang="en-US" altLang="zh-CN" sz="1800" dirty="0" smtClean="0">
              <a:latin typeface="Calibri" panose="020F0502020204030204" pitchFamily="34" charset="0"/>
              <a:ea typeface="ＭＳ Ｐゴシック" pitchFamily="34" charset="-128"/>
            </a:endParaRPr>
          </a:p>
          <a:p>
            <a:pPr lvl="1">
              <a:lnSpc>
                <a:spcPct val="90000"/>
              </a:lnSpc>
            </a:pPr>
            <a:r>
              <a:rPr lang="en-US" altLang="zh-CN" sz="1800" dirty="0" err="1" smtClean="0">
                <a:latin typeface="Calibri" panose="020F0502020204030204" pitchFamily="34" charset="0"/>
                <a:ea typeface="ＭＳ Ｐゴシック" pitchFamily="34" charset="-128"/>
              </a:rPr>
              <a:t>Mandayam</a:t>
            </a:r>
            <a:r>
              <a:rPr lang="en-US" altLang="zh-CN" sz="1800" dirty="0" smtClean="0">
                <a:latin typeface="Calibri" panose="020F0502020204030204" pitchFamily="34" charset="0"/>
                <a:ea typeface="ＭＳ Ｐゴシック" pitchFamily="34" charset="-128"/>
              </a:rPr>
              <a:t> and Goodman (2001)</a:t>
            </a:r>
          </a:p>
          <a:p>
            <a:pPr lvl="1">
              <a:lnSpc>
                <a:spcPct val="90000"/>
              </a:lnSpc>
            </a:pPr>
            <a:r>
              <a:rPr lang="en-US" altLang="zh-CN" sz="1800" dirty="0" smtClean="0">
                <a:latin typeface="Calibri" panose="020F0502020204030204" pitchFamily="34" charset="0"/>
                <a:ea typeface="ＭＳ Ｐゴシック" pitchFamily="34" charset="-128"/>
              </a:rPr>
              <a:t>Virginia tech</a:t>
            </a:r>
          </a:p>
          <a:p>
            <a:pPr>
              <a:lnSpc>
                <a:spcPct val="85000"/>
              </a:lnSpc>
            </a:pPr>
            <a:r>
              <a:rPr lang="en-US" altLang="zh-CN" sz="1800" b="1" dirty="0" smtClean="0">
                <a:solidFill>
                  <a:srgbClr val="FF0000"/>
                </a:solidFill>
                <a:latin typeface="Calibri" panose="020F0502020204030204" pitchFamily="34" charset="0"/>
                <a:ea typeface="ＭＳ Ｐゴシック" pitchFamily="34" charset="-128"/>
              </a:rPr>
              <a:t>Repeated Game</a:t>
            </a:r>
            <a:r>
              <a:rPr lang="en-US" altLang="zh-CN" sz="1800" dirty="0" smtClean="0">
                <a:solidFill>
                  <a:srgbClr val="0033CC"/>
                </a:solidFill>
                <a:latin typeface="Calibri" panose="020F0502020204030204" pitchFamily="34" charset="0"/>
                <a:ea typeface="ＭＳ Ｐゴシック" pitchFamily="34" charset="-128"/>
              </a:rPr>
              <a:t>: </a:t>
            </a:r>
            <a:r>
              <a:rPr lang="en-US" altLang="zh-CN" sz="1800" dirty="0" smtClean="0">
                <a:latin typeface="Calibri" panose="020F0502020204030204" pitchFamily="34" charset="0"/>
                <a:ea typeface="ＭＳ Ｐゴシック" pitchFamily="34" charset="-128"/>
              </a:rPr>
              <a:t>play multiple times</a:t>
            </a:r>
          </a:p>
          <a:p>
            <a:pPr lvl="1">
              <a:lnSpc>
                <a:spcPct val="90000"/>
              </a:lnSpc>
            </a:pPr>
            <a:r>
              <a:rPr lang="en-US" altLang="zh-TW" sz="1800" b="1" dirty="0" smtClean="0">
                <a:latin typeface="Calibri" panose="020F0502020204030204" pitchFamily="34" charset="0"/>
                <a:ea typeface="PMingLiU" pitchFamily="18" charset="-120"/>
              </a:rPr>
              <a:t>Threat of punishment</a:t>
            </a:r>
            <a:r>
              <a:rPr lang="en-US" altLang="zh-TW" sz="1800" dirty="0" smtClean="0">
                <a:latin typeface="Calibri" panose="020F0502020204030204" pitchFamily="34" charset="0"/>
                <a:ea typeface="PMingLiU" pitchFamily="18" charset="-120"/>
              </a:rPr>
              <a:t> by repeated game. MAD: Nobel prize 2005. </a:t>
            </a:r>
          </a:p>
          <a:p>
            <a:pPr lvl="1">
              <a:lnSpc>
                <a:spcPct val="90000"/>
              </a:lnSpc>
            </a:pPr>
            <a:r>
              <a:rPr lang="en-US" altLang="zh-CN" sz="1800" dirty="0" smtClean="0">
                <a:latin typeface="Calibri" panose="020F0502020204030204" pitchFamily="34" charset="0"/>
                <a:ea typeface="ＭＳ Ｐゴシック" pitchFamily="34" charset="-128"/>
              </a:rPr>
              <a:t>Tit-for-Tat (</a:t>
            </a:r>
            <a:r>
              <a:rPr lang="en-US" altLang="zh-CN" sz="1800" dirty="0" err="1" smtClean="0">
                <a:latin typeface="Calibri" panose="020F0502020204030204" pitchFamily="34" charset="0"/>
                <a:ea typeface="ＭＳ Ｐゴシック" pitchFamily="34" charset="-128"/>
              </a:rPr>
              <a:t>infocom</a:t>
            </a:r>
            <a:r>
              <a:rPr lang="en-US" altLang="zh-CN" sz="1800" dirty="0" smtClean="0">
                <a:latin typeface="Calibri" panose="020F0502020204030204" pitchFamily="34" charset="0"/>
                <a:ea typeface="ＭＳ Ｐゴシック" pitchFamily="34" charset="-128"/>
              </a:rPr>
              <a:t> 2003):</a:t>
            </a:r>
          </a:p>
          <a:p>
            <a:pPr>
              <a:lnSpc>
                <a:spcPct val="90000"/>
              </a:lnSpc>
            </a:pPr>
            <a:r>
              <a:rPr lang="en-US" altLang="zh-CN" sz="1800" b="1" dirty="0" smtClean="0">
                <a:solidFill>
                  <a:srgbClr val="FF0000"/>
                </a:solidFill>
                <a:latin typeface="Calibri" panose="020F0502020204030204" pitchFamily="34" charset="0"/>
                <a:ea typeface="ＭＳ Ｐゴシック" pitchFamily="34" charset="-128"/>
              </a:rPr>
              <a:t>Dynamic game</a:t>
            </a:r>
            <a:r>
              <a:rPr lang="en-US" altLang="zh-CN" sz="1800" dirty="0" smtClean="0">
                <a:latin typeface="Calibri" panose="020F0502020204030204" pitchFamily="34" charset="0"/>
                <a:ea typeface="ＭＳ Ｐゴシック" pitchFamily="34" charset="-128"/>
              </a:rPr>
              <a:t>: (</a:t>
            </a:r>
            <a:r>
              <a:rPr lang="en-US" altLang="zh-CN" sz="1800" dirty="0" err="1" smtClean="0">
                <a:latin typeface="Calibri" panose="020F0502020204030204" pitchFamily="34" charset="0"/>
                <a:ea typeface="ＭＳ Ｐゴシック" pitchFamily="34" charset="-128"/>
              </a:rPr>
              <a:t>Basar</a:t>
            </a:r>
            <a:r>
              <a:rPr lang="ja-JP" altLang="en-US" sz="1800" dirty="0" smtClean="0">
                <a:latin typeface="Calibri" panose="020F0502020204030204" pitchFamily="34" charset="0"/>
                <a:ea typeface="ＭＳ Ｐゴシック" pitchFamily="34" charset="-128"/>
              </a:rPr>
              <a:t>’</a:t>
            </a:r>
            <a:r>
              <a:rPr lang="en-US" altLang="ja-JP" sz="1800" dirty="0" smtClean="0">
                <a:latin typeface="Calibri" panose="020F0502020204030204" pitchFamily="34" charset="0"/>
                <a:ea typeface="ＭＳ Ｐゴシック" pitchFamily="34" charset="-128"/>
              </a:rPr>
              <a:t>s book)</a:t>
            </a:r>
          </a:p>
          <a:p>
            <a:pPr lvl="1">
              <a:lnSpc>
                <a:spcPct val="90000"/>
              </a:lnSpc>
            </a:pPr>
            <a:r>
              <a:rPr lang="en-US" altLang="zh-CN" sz="1800" dirty="0" smtClean="0">
                <a:latin typeface="Calibri" panose="020F0502020204030204" pitchFamily="34" charset="0"/>
                <a:ea typeface="ＭＳ Ｐゴシック" pitchFamily="34" charset="-128"/>
              </a:rPr>
              <a:t>ODE for state</a:t>
            </a:r>
          </a:p>
          <a:p>
            <a:pPr lvl="1">
              <a:lnSpc>
                <a:spcPct val="90000"/>
              </a:lnSpc>
            </a:pPr>
            <a:r>
              <a:rPr lang="en-US" altLang="zh-CN" sz="1800" dirty="0" smtClean="0">
                <a:latin typeface="Calibri" panose="020F0502020204030204" pitchFamily="34" charset="0"/>
                <a:ea typeface="ＭＳ Ｐゴシック" pitchFamily="34" charset="-128"/>
              </a:rPr>
              <a:t>Optimization utility over time </a:t>
            </a:r>
          </a:p>
          <a:p>
            <a:pPr lvl="1">
              <a:lnSpc>
                <a:spcPct val="90000"/>
              </a:lnSpc>
            </a:pPr>
            <a:r>
              <a:rPr lang="en-US" altLang="zh-CN" sz="1800" dirty="0" smtClean="0">
                <a:latin typeface="Calibri" panose="020F0502020204030204" pitchFamily="34" charset="0"/>
                <a:ea typeface="ＭＳ Ｐゴシック" pitchFamily="34" charset="-128"/>
              </a:rPr>
              <a:t>HJB and dynamic programming</a:t>
            </a:r>
          </a:p>
          <a:p>
            <a:pPr lvl="1">
              <a:lnSpc>
                <a:spcPct val="90000"/>
              </a:lnSpc>
            </a:pPr>
            <a:r>
              <a:rPr lang="en-US" altLang="zh-CN" sz="1800" dirty="0" smtClean="0">
                <a:latin typeface="Calibri" panose="020F0502020204030204" pitchFamily="34" charset="0"/>
                <a:ea typeface="ＭＳ Ｐゴシック" pitchFamily="34" charset="-128"/>
              </a:rPr>
              <a:t>Evolutional game (</a:t>
            </a:r>
            <a:r>
              <a:rPr lang="en-US" altLang="zh-CN" sz="1800" dirty="0" err="1" smtClean="0">
                <a:latin typeface="Calibri" panose="020F0502020204030204" pitchFamily="34" charset="0"/>
                <a:ea typeface="ＭＳ Ｐゴシック" pitchFamily="34" charset="-128"/>
              </a:rPr>
              <a:t>Hossain</a:t>
            </a:r>
            <a:r>
              <a:rPr lang="en-US" altLang="zh-CN" sz="1800" dirty="0" smtClean="0">
                <a:latin typeface="Calibri" panose="020F0502020204030204" pitchFamily="34" charset="0"/>
                <a:ea typeface="ＭＳ Ｐゴシック" pitchFamily="34" charset="-128"/>
              </a:rPr>
              <a:t> and </a:t>
            </a:r>
            <a:r>
              <a:rPr lang="en-US" altLang="zh-CN" sz="1800" dirty="0" err="1" smtClean="0">
                <a:latin typeface="Calibri" panose="020F0502020204030204" pitchFamily="34" charset="0"/>
                <a:ea typeface="ＭＳ Ｐゴシック" pitchFamily="34" charset="-128"/>
              </a:rPr>
              <a:t>Dusit</a:t>
            </a:r>
            <a:r>
              <a:rPr lang="ja-JP" altLang="en-US" sz="1800" dirty="0" smtClean="0">
                <a:latin typeface="Calibri" panose="020F0502020204030204" pitchFamily="34" charset="0"/>
                <a:ea typeface="ＭＳ Ｐゴシック" pitchFamily="34" charset="-128"/>
              </a:rPr>
              <a:t>’</a:t>
            </a:r>
            <a:r>
              <a:rPr lang="en-US" altLang="ja-JP" sz="1800" dirty="0" smtClean="0">
                <a:latin typeface="Calibri" panose="020F0502020204030204" pitchFamily="34" charset="0"/>
                <a:ea typeface="ＭＳ Ｐゴシック" pitchFamily="34" charset="-128"/>
              </a:rPr>
              <a:t>s work)</a:t>
            </a:r>
          </a:p>
          <a:p>
            <a:pPr>
              <a:lnSpc>
                <a:spcPct val="90000"/>
              </a:lnSpc>
            </a:pPr>
            <a:r>
              <a:rPr lang="en-US" altLang="zh-CN" sz="1800" dirty="0" smtClean="0">
                <a:latin typeface="Calibri" panose="020F0502020204030204" pitchFamily="34" charset="0"/>
                <a:ea typeface="ＭＳ Ｐゴシック" pitchFamily="34" charset="-128"/>
              </a:rPr>
              <a:t>Stochastic game (Altman</a:t>
            </a:r>
            <a:r>
              <a:rPr lang="ja-JP" altLang="en-US" sz="1800" dirty="0" smtClean="0">
                <a:latin typeface="Calibri" panose="020F0502020204030204" pitchFamily="34" charset="0"/>
                <a:ea typeface="ＭＳ Ｐゴシック" pitchFamily="34" charset="-128"/>
              </a:rPr>
              <a:t>’</a:t>
            </a:r>
            <a:r>
              <a:rPr lang="en-US" altLang="ja-JP" sz="1800" dirty="0" smtClean="0">
                <a:latin typeface="Calibri" panose="020F0502020204030204" pitchFamily="34" charset="0"/>
                <a:ea typeface="ＭＳ Ｐゴシック" pitchFamily="34" charset="-128"/>
              </a:rPr>
              <a:t>s work)</a:t>
            </a:r>
          </a:p>
          <a:p>
            <a:pPr>
              <a:lnSpc>
                <a:spcPct val="90000"/>
              </a:lnSpc>
            </a:pPr>
            <a:r>
              <a:rPr lang="en-US" altLang="ko-KR" sz="1800" b="1" dirty="0" smtClean="0">
                <a:solidFill>
                  <a:srgbClr val="FF0000"/>
                </a:solidFill>
                <a:latin typeface="Calibri" panose="020F0502020204030204" pitchFamily="34" charset="0"/>
                <a:ea typeface="ＭＳ Ｐゴシック" pitchFamily="34" charset="-128"/>
              </a:rPr>
              <a:t>Cooperative Games</a:t>
            </a:r>
          </a:p>
          <a:p>
            <a:pPr lvl="1">
              <a:lnSpc>
                <a:spcPct val="90000"/>
              </a:lnSpc>
            </a:pPr>
            <a:r>
              <a:rPr lang="en-US" altLang="ko-KR" sz="1800" dirty="0" smtClean="0">
                <a:latin typeface="Calibri" panose="020F0502020204030204" pitchFamily="34" charset="0"/>
                <a:ea typeface="Gulim" pitchFamily="34" charset="-127"/>
              </a:rPr>
              <a:t>Nash Bargaining Solution</a:t>
            </a:r>
          </a:p>
          <a:p>
            <a:pPr lvl="1">
              <a:lnSpc>
                <a:spcPct val="90000"/>
              </a:lnSpc>
            </a:pPr>
            <a:r>
              <a:rPr lang="en-US" altLang="ko-KR" sz="1800" dirty="0" smtClean="0">
                <a:latin typeface="Calibri" panose="020F0502020204030204" pitchFamily="34" charset="0"/>
                <a:ea typeface="Gulim" pitchFamily="34" charset="-127"/>
              </a:rPr>
              <a:t>Coalitional Game</a:t>
            </a:r>
          </a:p>
          <a:p>
            <a:pPr>
              <a:lnSpc>
                <a:spcPct val="90000"/>
              </a:lnSpc>
            </a:pPr>
            <a:endParaRPr lang="en-US" altLang="zh-CN" sz="2000" dirty="0" smtClean="0">
              <a:ea typeface="ＭＳ Ｐゴシック" pitchFamily="34" charset="-128"/>
            </a:endParaRPr>
          </a:p>
        </p:txBody>
      </p:sp>
      <p:sp>
        <p:nvSpPr>
          <p:cNvPr id="48132" name="Text Box 25"/>
          <p:cNvSpPr txBox="1">
            <a:spLocks noChangeArrowheads="1"/>
          </p:cNvSpPr>
          <p:nvPr/>
        </p:nvSpPr>
        <p:spPr bwMode="auto">
          <a:xfrm>
            <a:off x="609600" y="1363999"/>
            <a:ext cx="3276600" cy="46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marL="742950" indent="-28575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a:latin typeface="Calibri" panose="020F0502020204030204" pitchFamily="34" charset="0"/>
              </a:rPr>
              <a:t>Prisoner Dilemma </a:t>
            </a:r>
            <a:endParaRPr lang="en-US" altLang="zh-CN" sz="2000" dirty="0" smtClean="0">
              <a:latin typeface="Calibri" panose="020F0502020204030204" pitchFamily="34" charset="0"/>
            </a:endParaRPr>
          </a:p>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smtClean="0">
                <a:latin typeface="Calibri" panose="020F0502020204030204" pitchFamily="34" charset="0"/>
              </a:rPr>
              <a:t>Payoff: (</a:t>
            </a:r>
            <a:r>
              <a:rPr lang="en-US" altLang="zh-CN" sz="2000" dirty="0">
                <a:latin typeface="Calibri" panose="020F0502020204030204" pitchFamily="34" charset="0"/>
              </a:rPr>
              <a:t>user1, user2)</a:t>
            </a:r>
          </a:p>
        </p:txBody>
      </p:sp>
      <p:pic>
        <p:nvPicPr>
          <p:cNvPr id="48133" name="Picture 3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994044" y="1068572"/>
            <a:ext cx="2534338" cy="2166004"/>
          </a:xfrm>
        </p:spPr>
      </p:pic>
    </p:spTree>
    <p:extLst>
      <p:ext uri="{BB962C8B-B14F-4D97-AF65-F5344CB8AC3E}">
        <p14:creationId xmlns:p14="http://schemas.microsoft.com/office/powerpoint/2010/main" val="611125050"/>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(4/11)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39" name="文本框 38"/>
          <p:cNvSpPr txBox="1"/>
          <p:nvPr/>
        </p:nvSpPr>
        <p:spPr>
          <a:xfrm>
            <a:off x="251952" y="1178975"/>
            <a:ext cx="8640096" cy="461665"/>
          </a:xfrm>
          <a:prstGeom prst="rect">
            <a:avLst/>
          </a:prstGeom>
          <a:noFill/>
        </p:spPr>
        <p:txBody>
          <a:bodyPr wrap="square" rtlCol="0">
            <a:spAutoFit/>
          </a:bodyPr>
          <a:lstStyle/>
          <a:p>
            <a:pPr algn="just" fontAlgn="auto">
              <a:spcBef>
                <a:spcPts val="1200"/>
              </a:spcBef>
              <a:spcAft>
                <a:spcPts val="0"/>
              </a:spcAft>
              <a:buFontTx/>
              <a:buBlip>
                <a:blip r:embed="rId2"/>
              </a:buBlip>
              <a:defRPr/>
            </a:pP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 Step 2: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Initialize the prices of all objects as zero.</a:t>
            </a:r>
          </a:p>
        </p:txBody>
      </p:sp>
      <p:grpSp>
        <p:nvGrpSpPr>
          <p:cNvPr id="2" name="组合 97"/>
          <p:cNvGrpSpPr/>
          <p:nvPr/>
        </p:nvGrpSpPr>
        <p:grpSpPr>
          <a:xfrm>
            <a:off x="431954" y="1718980"/>
            <a:ext cx="8460094" cy="4860055"/>
            <a:chOff x="431954" y="1718980"/>
            <a:chExt cx="8460094" cy="4860055"/>
          </a:xfrm>
        </p:grpSpPr>
        <p:sp>
          <p:nvSpPr>
            <p:cNvPr id="40" name="矩形 39"/>
            <p:cNvSpPr/>
            <p:nvPr/>
          </p:nvSpPr>
          <p:spPr>
            <a:xfrm>
              <a:off x="431954" y="1718980"/>
              <a:ext cx="8460094" cy="4860055"/>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latin typeface="Arial" panose="020B0604020202020204" pitchFamily="34" charset="0"/>
                <a:cs typeface="Arial" panose="020B0604020202020204" pitchFamily="34" charset="0"/>
              </a:endParaRPr>
            </a:p>
          </p:txBody>
        </p:sp>
        <p:sp>
          <p:nvSpPr>
            <p:cNvPr id="18" name="矩形 17"/>
            <p:cNvSpPr/>
            <p:nvPr/>
          </p:nvSpPr>
          <p:spPr>
            <a:xfrm>
              <a:off x="1961971" y="3519001"/>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a:solidFill>
                    <a:srgbClr val="C00000"/>
                  </a:solidFill>
                  <a:latin typeface="Arial" panose="020B0604020202020204" pitchFamily="34" charset="0"/>
                  <a:cs typeface="Arial" panose="020B0604020202020204" pitchFamily="34" charset="0"/>
                </a:rPr>
                <a:t>A</a:t>
              </a:r>
              <a:r>
                <a:rPr lang="en-US" altLang="zh-CN" sz="2400" b="1" baseline="-25000"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1" name="矩形 60"/>
            <p:cNvSpPr/>
            <p:nvPr/>
          </p:nvSpPr>
          <p:spPr>
            <a:xfrm>
              <a:off x="2681979" y="3519001"/>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a:solidFill>
                    <a:srgbClr val="C00000"/>
                  </a:solidFill>
                  <a:latin typeface="Arial" panose="020B0604020202020204" pitchFamily="34" charset="0"/>
                  <a:cs typeface="Arial" panose="020B0604020202020204" pitchFamily="34" charset="0"/>
                </a:rPr>
                <a:t>A</a:t>
              </a:r>
              <a:r>
                <a:rPr lang="en-US" altLang="zh-CN" sz="2400" b="1" baseline="-25000"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2" name="矩形 61"/>
            <p:cNvSpPr/>
            <p:nvPr/>
          </p:nvSpPr>
          <p:spPr>
            <a:xfrm>
              <a:off x="3401987" y="3519001"/>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a:solidFill>
                    <a:srgbClr val="C00000"/>
                  </a:solidFill>
                  <a:latin typeface="Arial" panose="020B0604020202020204" pitchFamily="34" charset="0"/>
                  <a:cs typeface="Arial" panose="020B0604020202020204" pitchFamily="34" charset="0"/>
                </a:rPr>
                <a:t>A</a:t>
              </a:r>
              <a:r>
                <a:rPr lang="en-US" altLang="zh-CN" sz="2400" b="1" baseline="-25000" dirty="0" smtClean="0">
                  <a:solidFill>
                    <a:srgbClr val="C00000"/>
                  </a:solidFill>
                  <a:latin typeface="Arial" panose="020B0604020202020204" pitchFamily="34" charset="0"/>
                  <a:cs typeface="Arial" panose="020B0604020202020204" pitchFamily="34" charset="0"/>
                </a:rPr>
                <a:t>3</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3" name="矩形 62"/>
            <p:cNvSpPr/>
            <p:nvPr/>
          </p:nvSpPr>
          <p:spPr>
            <a:xfrm>
              <a:off x="4121995" y="3519001"/>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a:solidFill>
                    <a:srgbClr val="C00000"/>
                  </a:solidFill>
                  <a:latin typeface="Arial" panose="020B0604020202020204" pitchFamily="34" charset="0"/>
                  <a:cs typeface="Arial" panose="020B0604020202020204" pitchFamily="34" charset="0"/>
                </a:rPr>
                <a:t>A</a:t>
              </a:r>
              <a:r>
                <a:rPr lang="en-US" altLang="zh-CN" sz="2400" b="1" baseline="-25000" dirty="0" smtClean="0">
                  <a:solidFill>
                    <a:srgbClr val="C00000"/>
                  </a:solidFill>
                  <a:latin typeface="Arial" panose="020B0604020202020204" pitchFamily="34" charset="0"/>
                  <a:cs typeface="Arial" panose="020B0604020202020204" pitchFamily="34" charset="0"/>
                </a:rPr>
                <a:t>4</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4" name="矩形 63"/>
            <p:cNvSpPr/>
            <p:nvPr/>
          </p:nvSpPr>
          <p:spPr>
            <a:xfrm>
              <a:off x="1961971" y="4239009"/>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B1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5" name="矩形 64"/>
            <p:cNvSpPr/>
            <p:nvPr/>
          </p:nvSpPr>
          <p:spPr>
            <a:xfrm>
              <a:off x="2681979" y="4239009"/>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B2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6" name="矩形 65"/>
            <p:cNvSpPr/>
            <p:nvPr/>
          </p:nvSpPr>
          <p:spPr>
            <a:xfrm>
              <a:off x="3401987" y="4239009"/>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B3</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7" name="矩形 66"/>
            <p:cNvSpPr/>
            <p:nvPr/>
          </p:nvSpPr>
          <p:spPr>
            <a:xfrm>
              <a:off x="4121995" y="4239009"/>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B4</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8" name="矩形 67"/>
            <p:cNvSpPr/>
            <p:nvPr/>
          </p:nvSpPr>
          <p:spPr>
            <a:xfrm>
              <a:off x="1961971" y="4959017"/>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C1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9" name="矩形 68"/>
            <p:cNvSpPr/>
            <p:nvPr/>
          </p:nvSpPr>
          <p:spPr>
            <a:xfrm>
              <a:off x="2681979" y="4959017"/>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C2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0" name="矩形 69"/>
            <p:cNvSpPr/>
            <p:nvPr/>
          </p:nvSpPr>
          <p:spPr>
            <a:xfrm>
              <a:off x="3401987" y="4959017"/>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C3</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1" name="矩形 70"/>
            <p:cNvSpPr/>
            <p:nvPr/>
          </p:nvSpPr>
          <p:spPr>
            <a:xfrm>
              <a:off x="4121995" y="4959017"/>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C4</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2" name="矩形 71"/>
            <p:cNvSpPr/>
            <p:nvPr/>
          </p:nvSpPr>
          <p:spPr>
            <a:xfrm>
              <a:off x="1961971" y="5679025"/>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D1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3" name="矩形 72"/>
            <p:cNvSpPr/>
            <p:nvPr/>
          </p:nvSpPr>
          <p:spPr>
            <a:xfrm>
              <a:off x="2681979" y="5679025"/>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D2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4" name="矩形 73"/>
            <p:cNvSpPr/>
            <p:nvPr/>
          </p:nvSpPr>
          <p:spPr>
            <a:xfrm>
              <a:off x="3401987" y="5679025"/>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D3</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5" name="矩形 74"/>
            <p:cNvSpPr/>
            <p:nvPr/>
          </p:nvSpPr>
          <p:spPr>
            <a:xfrm>
              <a:off x="4121995" y="5679025"/>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V</a:t>
              </a:r>
              <a:r>
                <a:rPr lang="en-US" altLang="zh-CN" sz="2400" b="1" baseline="-25000" dirty="0" smtClean="0">
                  <a:solidFill>
                    <a:srgbClr val="C00000"/>
                  </a:solidFill>
                  <a:latin typeface="Arial" panose="020B0604020202020204" pitchFamily="34" charset="0"/>
                  <a:cs typeface="Arial" panose="020B0604020202020204" pitchFamily="34" charset="0"/>
                </a:rPr>
                <a:t>D4</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6" name="矩形 75"/>
            <p:cNvSpPr/>
            <p:nvPr/>
          </p:nvSpPr>
          <p:spPr>
            <a:xfrm>
              <a:off x="1961971" y="2618991"/>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srgbClr val="C00000"/>
                  </a:solidFill>
                  <a:latin typeface="Arial" panose="020B0604020202020204" pitchFamily="34" charset="0"/>
                  <a:cs typeface="Arial" panose="020B0604020202020204" pitchFamily="34" charset="0"/>
                </a:rPr>
                <a:t>P</a:t>
              </a:r>
              <a:r>
                <a:rPr lang="en-US" altLang="zh-CN" sz="2400" b="1" baseline="-25000"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7" name="矩形 76"/>
            <p:cNvSpPr/>
            <p:nvPr/>
          </p:nvSpPr>
          <p:spPr>
            <a:xfrm>
              <a:off x="2681979" y="2618991"/>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P</a:t>
              </a:r>
              <a:r>
                <a:rPr lang="en-US" altLang="zh-CN" sz="2400" b="1" baseline="-25000"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8" name="矩形 77"/>
            <p:cNvSpPr/>
            <p:nvPr/>
          </p:nvSpPr>
          <p:spPr>
            <a:xfrm>
              <a:off x="3401987" y="2618991"/>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P</a:t>
              </a:r>
              <a:r>
                <a:rPr lang="en-US" altLang="zh-CN" sz="2400" b="1" baseline="-25000" dirty="0" smtClean="0">
                  <a:solidFill>
                    <a:srgbClr val="C00000"/>
                  </a:solidFill>
                  <a:latin typeface="Arial" panose="020B0604020202020204" pitchFamily="34" charset="0"/>
                  <a:cs typeface="Arial" panose="020B0604020202020204" pitchFamily="34" charset="0"/>
                </a:rPr>
                <a:t>3</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9" name="矩形 78"/>
            <p:cNvSpPr/>
            <p:nvPr/>
          </p:nvSpPr>
          <p:spPr>
            <a:xfrm>
              <a:off x="4121995" y="2618991"/>
              <a:ext cx="720008" cy="720008"/>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P</a:t>
              </a:r>
              <a:r>
                <a:rPr lang="en-US" altLang="zh-CN" sz="2400" b="1" baseline="-25000" dirty="0" smtClean="0">
                  <a:solidFill>
                    <a:srgbClr val="C00000"/>
                  </a:solidFill>
                  <a:latin typeface="Arial" panose="020B0604020202020204" pitchFamily="34" charset="0"/>
                  <a:cs typeface="Arial" panose="020B0604020202020204" pitchFamily="34" charset="0"/>
                </a:rPr>
                <a:t>4</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80" name="文本框 79"/>
            <p:cNvSpPr txBox="1"/>
            <p:nvPr/>
          </p:nvSpPr>
          <p:spPr>
            <a:xfrm rot="16200000">
              <a:off x="-282223" y="4683183"/>
              <a:ext cx="2430026"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81" name="文本框 80"/>
            <p:cNvSpPr txBox="1"/>
            <p:nvPr/>
          </p:nvSpPr>
          <p:spPr>
            <a:xfrm>
              <a:off x="431954" y="1898983"/>
              <a:ext cx="1800020"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82" name="文本框 81"/>
            <p:cNvSpPr txBox="1"/>
            <p:nvPr/>
          </p:nvSpPr>
          <p:spPr>
            <a:xfrm>
              <a:off x="5112006" y="2798993"/>
              <a:ext cx="2880032"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Price vector</a:t>
              </a:r>
              <a:endParaRPr lang="zh-CN" altLang="en-US"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83" name="文本框 82"/>
            <p:cNvSpPr txBox="1"/>
            <p:nvPr/>
          </p:nvSpPr>
          <p:spPr>
            <a:xfrm>
              <a:off x="5382010" y="3879005"/>
              <a:ext cx="2880031"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Valuation matrix</a:t>
              </a:r>
              <a:endParaRPr lang="zh-CN" altLang="en-US"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cxnSp>
          <p:nvCxnSpPr>
            <p:cNvPr id="84" name="直接连接符 83"/>
            <p:cNvCxnSpPr>
              <a:stCxn id="79" idx="3"/>
            </p:cNvCxnSpPr>
            <p:nvPr/>
          </p:nvCxnSpPr>
          <p:spPr>
            <a:xfrm>
              <a:off x="4842003" y="2978995"/>
              <a:ext cx="810009" cy="0"/>
            </a:xfrm>
            <a:prstGeom prst="line">
              <a:avLst/>
            </a:prstGeom>
            <a:ln w="3810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4842003" y="4059007"/>
              <a:ext cx="810009" cy="0"/>
            </a:xfrm>
            <a:prstGeom prst="line">
              <a:avLst/>
            </a:prstGeom>
            <a:ln w="38100">
              <a:solidFill>
                <a:srgbClr val="C0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6" name="椭圆 85"/>
            <p:cNvSpPr/>
            <p:nvPr/>
          </p:nvSpPr>
          <p:spPr>
            <a:xfrm>
              <a:off x="2051972" y="1898983"/>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87" name="椭圆 86"/>
            <p:cNvSpPr/>
            <p:nvPr/>
          </p:nvSpPr>
          <p:spPr>
            <a:xfrm>
              <a:off x="2771980" y="1898983"/>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88" name="椭圆 87"/>
            <p:cNvSpPr/>
            <p:nvPr/>
          </p:nvSpPr>
          <p:spPr>
            <a:xfrm>
              <a:off x="3491988" y="1898983"/>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89" name="椭圆 88"/>
            <p:cNvSpPr/>
            <p:nvPr/>
          </p:nvSpPr>
          <p:spPr>
            <a:xfrm>
              <a:off x="4211996" y="1898983"/>
              <a:ext cx="540006" cy="540006"/>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90" name="椭圆 89"/>
            <p:cNvSpPr/>
            <p:nvPr/>
          </p:nvSpPr>
          <p:spPr>
            <a:xfrm>
              <a:off x="1241962" y="3609002"/>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91" name="椭圆 90"/>
            <p:cNvSpPr/>
            <p:nvPr/>
          </p:nvSpPr>
          <p:spPr>
            <a:xfrm>
              <a:off x="1241962" y="4329010"/>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92" name="椭圆 91"/>
            <p:cNvSpPr/>
            <p:nvPr/>
          </p:nvSpPr>
          <p:spPr>
            <a:xfrm>
              <a:off x="1241962" y="5049018"/>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93" name="椭圆 92"/>
            <p:cNvSpPr/>
            <p:nvPr/>
          </p:nvSpPr>
          <p:spPr>
            <a:xfrm>
              <a:off x="1241962" y="5769026"/>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grpSp>
      <p:sp>
        <p:nvSpPr>
          <p:cNvPr id="94" name="矩形 93"/>
          <p:cNvSpPr/>
          <p:nvPr/>
        </p:nvSpPr>
        <p:spPr>
          <a:xfrm>
            <a:off x="4121995" y="3519001"/>
            <a:ext cx="720008" cy="2880032"/>
          </a:xfrm>
          <a:prstGeom prst="rect">
            <a:avLst/>
          </a:prstGeom>
          <a:noFill/>
          <a:ln w="57150">
            <a:solidFill>
              <a:schemeClr val="accent6">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zh-CN" altLang="en-US" sz="2400" b="1" baseline="-25000" dirty="0">
              <a:solidFill>
                <a:srgbClr val="C00000"/>
              </a:solidFill>
              <a:latin typeface="Arial" panose="020B0604020202020204" pitchFamily="34" charset="0"/>
              <a:cs typeface="Arial" panose="020B0604020202020204" pitchFamily="34" charset="0"/>
            </a:endParaRPr>
          </a:p>
        </p:txBody>
      </p:sp>
      <p:cxnSp>
        <p:nvCxnSpPr>
          <p:cNvPr id="95" name="直接连接符 94"/>
          <p:cNvCxnSpPr/>
          <p:nvPr/>
        </p:nvCxnSpPr>
        <p:spPr>
          <a:xfrm>
            <a:off x="4842003" y="5679025"/>
            <a:ext cx="900010" cy="0"/>
          </a:xfrm>
          <a:prstGeom prst="line">
            <a:avLst/>
          </a:prstGeom>
          <a:ln w="38100">
            <a:solidFill>
              <a:schemeClr val="accent6">
                <a:lumMod val="75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6" name="文本框 95"/>
          <p:cNvSpPr txBox="1"/>
          <p:nvPr/>
        </p:nvSpPr>
        <p:spPr>
          <a:xfrm>
            <a:off x="5562011" y="5229020"/>
            <a:ext cx="2700030" cy="830997"/>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Virtual object has zero valuations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4195292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200"/>
                                        <p:tgtEl>
                                          <p:spTgt spid="94"/>
                                        </p:tgtEl>
                                      </p:cBhvr>
                                    </p:animEffect>
                                  </p:childTnLst>
                                </p:cTn>
                              </p:par>
                            </p:childTnLst>
                          </p:cTn>
                        </p:par>
                        <p:par>
                          <p:cTn id="13" fill="hold">
                            <p:stCondLst>
                              <p:cond delay="200"/>
                            </p:stCondLst>
                            <p:childTnLst>
                              <p:par>
                                <p:cTn id="14" presetID="22" presetClass="entr" presetSubtype="8" fill="hold" nodeType="after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wipe(left)">
                                      <p:cBhvr>
                                        <p:cTn id="16" dur="200"/>
                                        <p:tgtEl>
                                          <p:spTgt spid="95"/>
                                        </p:tgtEl>
                                      </p:cBhvr>
                                    </p:animEffect>
                                  </p:childTnLst>
                                </p:cTn>
                              </p:par>
                            </p:childTnLst>
                          </p:cTn>
                        </p:par>
                        <p:par>
                          <p:cTn id="17" fill="hold">
                            <p:stCondLst>
                              <p:cond delay="400"/>
                            </p:stCondLst>
                            <p:childTnLst>
                              <p:par>
                                <p:cTn id="18" presetID="22" presetClass="entr" presetSubtype="8" fill="hold" grpId="0" nodeType="after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wipe(left)">
                                      <p:cBhvr>
                                        <p:cTn id="20" dur="2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1"/>
          <p:cNvGrpSpPr/>
          <p:nvPr/>
        </p:nvGrpSpPr>
        <p:grpSpPr>
          <a:xfrm>
            <a:off x="4842002" y="3609002"/>
            <a:ext cx="3330037" cy="2891692"/>
            <a:chOff x="4842002" y="3609002"/>
            <a:chExt cx="3330037" cy="2891692"/>
          </a:xfrm>
        </p:grpSpPr>
        <p:cxnSp>
          <p:nvCxnSpPr>
            <p:cNvPr id="3" name="直接连接符 2"/>
            <p:cNvCxnSpPr/>
            <p:nvPr/>
          </p:nvCxnSpPr>
          <p:spPr>
            <a:xfrm>
              <a:off x="5832014" y="3609002"/>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5832014" y="3609003"/>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5832014" y="3609002"/>
              <a:ext cx="1350015" cy="14400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5832014" y="4329010"/>
              <a:ext cx="1350015" cy="14400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5832014" y="4329011"/>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5832014" y="5049018"/>
              <a:ext cx="1350015" cy="720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4842002" y="6039029"/>
              <a:ext cx="3330037" cy="461665"/>
            </a:xfrm>
            <a:prstGeom prst="rect">
              <a:avLst/>
            </a:prstGeom>
          </p:spPr>
          <p:txBody>
            <a:bodyPr wrap="square">
              <a:spAutoFit/>
            </a:bodyPr>
            <a:lstStyle/>
            <a:p>
              <a:pP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Preferred-object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graph</a:t>
              </a:r>
              <a:endParaRPr lang="zh-CN" altLang="en-US" sz="2400" dirty="0">
                <a:solidFill>
                  <a:srgbClr val="C00000"/>
                </a:solidFill>
                <a:latin typeface="Calibri"/>
                <a:ea typeface="宋体"/>
              </a:endParaRPr>
            </a:p>
          </p:txBody>
        </p:sp>
      </p:grpSp>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(5/11)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1354217"/>
          </a:xfrm>
          <a:prstGeom prst="rect">
            <a:avLst/>
          </a:prstGeom>
          <a:noFill/>
        </p:spPr>
        <p:txBody>
          <a:bodyPr wrap="square" rtlCol="0">
            <a:spAutoFit/>
          </a:bodyPr>
          <a:lstStyle/>
          <a:p>
            <a:pPr algn="just" fontAlgn="auto">
              <a:spcBef>
                <a:spcPts val="1200"/>
              </a:spcBef>
              <a:spcAft>
                <a:spcPts val="0"/>
              </a:spcAft>
              <a:buFontTx/>
              <a:buBlip>
                <a:blip r:embed="rId3"/>
              </a:buBlip>
              <a:defRPr/>
            </a:pP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 Step 3: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Build a preferred-object graph.</a:t>
            </a:r>
          </a:p>
          <a:p>
            <a:pPr algn="just" fontAlgn="auto">
              <a:spcBef>
                <a:spcPts val="1200"/>
              </a:spcBef>
              <a:spcAft>
                <a:spcPts val="0"/>
              </a:spcAft>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Each bidder node only connects to the object nodes that bring the most profit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(profit = valuation - price)</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p:txBody>
      </p:sp>
      <p:grpSp>
        <p:nvGrpSpPr>
          <p:cNvPr id="48" name="组合 92"/>
          <p:cNvGrpSpPr/>
          <p:nvPr/>
        </p:nvGrpSpPr>
        <p:grpSpPr>
          <a:xfrm>
            <a:off x="5022005" y="2798993"/>
            <a:ext cx="2880033" cy="3240036"/>
            <a:chOff x="5022005" y="2798993"/>
            <a:chExt cx="2880033" cy="3240036"/>
          </a:xfrm>
        </p:grpSpPr>
        <p:sp>
          <p:nvSpPr>
            <p:cNvPr id="34" name="椭圆 33"/>
            <p:cNvSpPr/>
            <p:nvPr/>
          </p:nvSpPr>
          <p:spPr>
            <a:xfrm>
              <a:off x="6912026" y="5499023"/>
              <a:ext cx="540006" cy="540006"/>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0" name="椭圆 39"/>
            <p:cNvSpPr/>
            <p:nvPr/>
          </p:nvSpPr>
          <p:spPr>
            <a:xfrm>
              <a:off x="5562011" y="3338999"/>
              <a:ext cx="540005"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1" name="椭圆 40"/>
            <p:cNvSpPr/>
            <p:nvPr/>
          </p:nvSpPr>
          <p:spPr>
            <a:xfrm>
              <a:off x="5562011" y="4059007"/>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2" name="椭圆 41"/>
            <p:cNvSpPr/>
            <p:nvPr/>
          </p:nvSpPr>
          <p:spPr>
            <a:xfrm>
              <a:off x="5562011" y="4779015"/>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3" name="椭圆 42"/>
            <p:cNvSpPr/>
            <p:nvPr/>
          </p:nvSpPr>
          <p:spPr>
            <a:xfrm>
              <a:off x="5562011" y="5499023"/>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4" name="椭圆 43"/>
            <p:cNvSpPr/>
            <p:nvPr/>
          </p:nvSpPr>
          <p:spPr>
            <a:xfrm>
              <a:off x="6912026" y="3338999"/>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5" name="椭圆 44"/>
            <p:cNvSpPr/>
            <p:nvPr/>
          </p:nvSpPr>
          <p:spPr>
            <a:xfrm>
              <a:off x="6912026"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6" name="椭圆 45"/>
            <p:cNvSpPr/>
            <p:nvPr/>
          </p:nvSpPr>
          <p:spPr>
            <a:xfrm>
              <a:off x="6912026" y="4779015"/>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63" name="文本框 62"/>
            <p:cNvSpPr txBox="1"/>
            <p:nvPr/>
          </p:nvSpPr>
          <p:spPr>
            <a:xfrm>
              <a:off x="5022005" y="2798993"/>
              <a:ext cx="153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64" name="文本框 63"/>
            <p:cNvSpPr txBox="1"/>
            <p:nvPr/>
          </p:nvSpPr>
          <p:spPr>
            <a:xfrm>
              <a:off x="6462021" y="2798993"/>
              <a:ext cx="144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grpSp>
      <p:grpSp>
        <p:nvGrpSpPr>
          <p:cNvPr id="49" name="组合 93"/>
          <p:cNvGrpSpPr/>
          <p:nvPr/>
        </p:nvGrpSpPr>
        <p:grpSpPr>
          <a:xfrm>
            <a:off x="431954" y="2618991"/>
            <a:ext cx="8460094" cy="3960044"/>
            <a:chOff x="431954" y="2618991"/>
            <a:chExt cx="8460094" cy="3960044"/>
          </a:xfrm>
        </p:grpSpPr>
        <p:sp>
          <p:nvSpPr>
            <p:cNvPr id="9" name="矩形 8"/>
            <p:cNvSpPr/>
            <p:nvPr/>
          </p:nvSpPr>
          <p:spPr>
            <a:xfrm>
              <a:off x="1871971" y="4239009"/>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6</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0" name="矩形 9"/>
            <p:cNvSpPr/>
            <p:nvPr/>
          </p:nvSpPr>
          <p:spPr>
            <a:xfrm>
              <a:off x="2411976" y="4239009"/>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4</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1" name="矩形 10"/>
            <p:cNvSpPr/>
            <p:nvPr/>
          </p:nvSpPr>
          <p:spPr>
            <a:xfrm>
              <a:off x="2951981" y="4239009"/>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2" name="矩形 11"/>
            <p:cNvSpPr/>
            <p:nvPr/>
          </p:nvSpPr>
          <p:spPr>
            <a:xfrm>
              <a:off x="3491986" y="4239009"/>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3" name="矩形 12"/>
            <p:cNvSpPr/>
            <p:nvPr/>
          </p:nvSpPr>
          <p:spPr>
            <a:xfrm>
              <a:off x="1871971" y="4779014"/>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5</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4" name="矩形 13"/>
            <p:cNvSpPr/>
            <p:nvPr/>
          </p:nvSpPr>
          <p:spPr>
            <a:xfrm>
              <a:off x="2411976" y="4779014"/>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3</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5" name="矩形 14"/>
            <p:cNvSpPr/>
            <p:nvPr/>
          </p:nvSpPr>
          <p:spPr>
            <a:xfrm>
              <a:off x="2951981" y="4779014"/>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6" name="矩形 15"/>
            <p:cNvSpPr/>
            <p:nvPr/>
          </p:nvSpPr>
          <p:spPr>
            <a:xfrm>
              <a:off x="3491986" y="4779014"/>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7" name="矩形 16"/>
            <p:cNvSpPr/>
            <p:nvPr/>
          </p:nvSpPr>
          <p:spPr>
            <a:xfrm>
              <a:off x="1871971" y="531902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3</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8" name="矩形 17"/>
            <p:cNvSpPr/>
            <p:nvPr/>
          </p:nvSpPr>
          <p:spPr>
            <a:xfrm>
              <a:off x="2411976" y="531902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9" name="矩形 18"/>
            <p:cNvSpPr/>
            <p:nvPr/>
          </p:nvSpPr>
          <p:spPr>
            <a:xfrm>
              <a:off x="2951981" y="531902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0" name="矩形 19"/>
            <p:cNvSpPr/>
            <p:nvPr/>
          </p:nvSpPr>
          <p:spPr>
            <a:xfrm>
              <a:off x="3491986" y="531902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1" name="矩形 20"/>
            <p:cNvSpPr/>
            <p:nvPr/>
          </p:nvSpPr>
          <p:spPr>
            <a:xfrm>
              <a:off x="1871971" y="5859026"/>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2" name="矩形 21"/>
            <p:cNvSpPr/>
            <p:nvPr/>
          </p:nvSpPr>
          <p:spPr>
            <a:xfrm>
              <a:off x="2411976" y="5859026"/>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3" name="矩形 22"/>
            <p:cNvSpPr/>
            <p:nvPr/>
          </p:nvSpPr>
          <p:spPr>
            <a:xfrm>
              <a:off x="2951981" y="5859026"/>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1</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4" name="矩形 23"/>
            <p:cNvSpPr/>
            <p:nvPr/>
          </p:nvSpPr>
          <p:spPr>
            <a:xfrm>
              <a:off x="3491986" y="5859026"/>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5" name="矩形 24"/>
            <p:cNvSpPr/>
            <p:nvPr/>
          </p:nvSpPr>
          <p:spPr>
            <a:xfrm>
              <a:off x="1871971" y="3519001"/>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6" name="矩形 25"/>
            <p:cNvSpPr/>
            <p:nvPr/>
          </p:nvSpPr>
          <p:spPr>
            <a:xfrm>
              <a:off x="2411976" y="3519001"/>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1</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7" name="矩形 26"/>
            <p:cNvSpPr/>
            <p:nvPr/>
          </p:nvSpPr>
          <p:spPr>
            <a:xfrm>
              <a:off x="2951982" y="3519001"/>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8" name="矩形 27"/>
            <p:cNvSpPr/>
            <p:nvPr/>
          </p:nvSpPr>
          <p:spPr>
            <a:xfrm>
              <a:off x="3491988" y="3519001"/>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29" name="文本框 28"/>
            <p:cNvSpPr txBox="1"/>
            <p:nvPr/>
          </p:nvSpPr>
          <p:spPr>
            <a:xfrm rot="16200000">
              <a:off x="-282222" y="5043188"/>
              <a:ext cx="2430026"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30" name="文本框 29"/>
            <p:cNvSpPr txBox="1"/>
            <p:nvPr/>
          </p:nvSpPr>
          <p:spPr>
            <a:xfrm>
              <a:off x="521955" y="2888994"/>
              <a:ext cx="1350016"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31" name="椭圆 30"/>
            <p:cNvSpPr/>
            <p:nvPr/>
          </p:nvSpPr>
          <p:spPr>
            <a:xfrm>
              <a:off x="1871970" y="2888994"/>
              <a:ext cx="450005" cy="450005"/>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32" name="椭圆 31"/>
            <p:cNvSpPr/>
            <p:nvPr/>
          </p:nvSpPr>
          <p:spPr>
            <a:xfrm>
              <a:off x="2411976" y="2888994"/>
              <a:ext cx="450005" cy="450005"/>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33" name="椭圆 32"/>
            <p:cNvSpPr/>
            <p:nvPr/>
          </p:nvSpPr>
          <p:spPr>
            <a:xfrm>
              <a:off x="2951982" y="2888994"/>
              <a:ext cx="450005" cy="450005"/>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35" name="椭圆 34"/>
            <p:cNvSpPr/>
            <p:nvPr/>
          </p:nvSpPr>
          <p:spPr>
            <a:xfrm>
              <a:off x="1241962" y="4239009"/>
              <a:ext cx="450005"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36" name="椭圆 35"/>
            <p:cNvSpPr/>
            <p:nvPr/>
          </p:nvSpPr>
          <p:spPr>
            <a:xfrm>
              <a:off x="1241962" y="4779015"/>
              <a:ext cx="450006"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37" name="椭圆 36"/>
            <p:cNvSpPr/>
            <p:nvPr/>
          </p:nvSpPr>
          <p:spPr>
            <a:xfrm>
              <a:off x="1241962" y="5319021"/>
              <a:ext cx="450006"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38" name="椭圆 37"/>
            <p:cNvSpPr/>
            <p:nvPr/>
          </p:nvSpPr>
          <p:spPr>
            <a:xfrm>
              <a:off x="1241962" y="5859027"/>
              <a:ext cx="450006"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39" name="矩形 38"/>
            <p:cNvSpPr/>
            <p:nvPr/>
          </p:nvSpPr>
          <p:spPr>
            <a:xfrm>
              <a:off x="431954" y="2618991"/>
              <a:ext cx="8460094" cy="3960044"/>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latin typeface="Arial" panose="020B0604020202020204" pitchFamily="34" charset="0"/>
                <a:cs typeface="Arial" panose="020B0604020202020204" pitchFamily="34" charset="0"/>
              </a:endParaRPr>
            </a:p>
          </p:txBody>
        </p:sp>
        <p:sp>
          <p:nvSpPr>
            <p:cNvPr id="81" name="椭圆 80"/>
            <p:cNvSpPr/>
            <p:nvPr/>
          </p:nvSpPr>
          <p:spPr>
            <a:xfrm>
              <a:off x="3491988" y="2888993"/>
              <a:ext cx="450005" cy="450005"/>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grpSp>
      <p:grpSp>
        <p:nvGrpSpPr>
          <p:cNvPr id="51" name="组合 90"/>
          <p:cNvGrpSpPr/>
          <p:nvPr/>
        </p:nvGrpSpPr>
        <p:grpSpPr>
          <a:xfrm>
            <a:off x="1871970" y="4239009"/>
            <a:ext cx="2160021" cy="2160023"/>
            <a:chOff x="2231977" y="7209043"/>
            <a:chExt cx="2160021" cy="2160023"/>
          </a:xfrm>
        </p:grpSpPr>
        <p:sp>
          <p:nvSpPr>
            <p:cNvPr id="65" name="矩形 64"/>
            <p:cNvSpPr/>
            <p:nvPr/>
          </p:nvSpPr>
          <p:spPr>
            <a:xfrm>
              <a:off x="2231977" y="7209043"/>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4</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6" name="矩形 65"/>
            <p:cNvSpPr/>
            <p:nvPr/>
          </p:nvSpPr>
          <p:spPr>
            <a:xfrm>
              <a:off x="2771982" y="7209043"/>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3</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7" name="矩形 66"/>
            <p:cNvSpPr/>
            <p:nvPr/>
          </p:nvSpPr>
          <p:spPr>
            <a:xfrm>
              <a:off x="3311987" y="7209043"/>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8" name="矩形 67"/>
            <p:cNvSpPr/>
            <p:nvPr/>
          </p:nvSpPr>
          <p:spPr>
            <a:xfrm>
              <a:off x="3851992" y="7209043"/>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69" name="矩形 68"/>
            <p:cNvSpPr/>
            <p:nvPr/>
          </p:nvSpPr>
          <p:spPr>
            <a:xfrm>
              <a:off x="2231977" y="7749048"/>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3</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0" name="矩形 69"/>
            <p:cNvSpPr/>
            <p:nvPr/>
          </p:nvSpPr>
          <p:spPr>
            <a:xfrm>
              <a:off x="2771982" y="7749048"/>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1" name="矩形 70"/>
            <p:cNvSpPr/>
            <p:nvPr/>
          </p:nvSpPr>
          <p:spPr>
            <a:xfrm>
              <a:off x="3311987" y="7749048"/>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2" name="矩形 71"/>
            <p:cNvSpPr/>
            <p:nvPr/>
          </p:nvSpPr>
          <p:spPr>
            <a:xfrm>
              <a:off x="3851992" y="7749048"/>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3" name="矩形 72"/>
            <p:cNvSpPr/>
            <p:nvPr/>
          </p:nvSpPr>
          <p:spPr>
            <a:xfrm>
              <a:off x="2231977" y="8289054"/>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4" name="矩形 73"/>
            <p:cNvSpPr/>
            <p:nvPr/>
          </p:nvSpPr>
          <p:spPr>
            <a:xfrm>
              <a:off x="2771982" y="8289054"/>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5" name="矩形 74"/>
            <p:cNvSpPr/>
            <p:nvPr/>
          </p:nvSpPr>
          <p:spPr>
            <a:xfrm>
              <a:off x="3311987" y="8289054"/>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6" name="矩形 75"/>
            <p:cNvSpPr/>
            <p:nvPr/>
          </p:nvSpPr>
          <p:spPr>
            <a:xfrm>
              <a:off x="3851992" y="8289054"/>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7" name="矩形 76"/>
            <p:cNvSpPr/>
            <p:nvPr/>
          </p:nvSpPr>
          <p:spPr>
            <a:xfrm>
              <a:off x="2231977" y="8829060"/>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8" name="矩形 77"/>
            <p:cNvSpPr/>
            <p:nvPr/>
          </p:nvSpPr>
          <p:spPr>
            <a:xfrm>
              <a:off x="2771982" y="8829060"/>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79" name="矩形 78"/>
            <p:cNvSpPr/>
            <p:nvPr/>
          </p:nvSpPr>
          <p:spPr>
            <a:xfrm>
              <a:off x="3311987" y="8829060"/>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80" name="矩形 79"/>
            <p:cNvSpPr/>
            <p:nvPr/>
          </p:nvSpPr>
          <p:spPr>
            <a:xfrm>
              <a:off x="3851992" y="8829060"/>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82" name="椭圆 81"/>
            <p:cNvSpPr/>
            <p:nvPr/>
          </p:nvSpPr>
          <p:spPr>
            <a:xfrm>
              <a:off x="2321977" y="7299043"/>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83" name="椭圆 82"/>
            <p:cNvSpPr/>
            <p:nvPr/>
          </p:nvSpPr>
          <p:spPr>
            <a:xfrm>
              <a:off x="2321978" y="7839050"/>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84" name="椭圆 83"/>
            <p:cNvSpPr/>
            <p:nvPr/>
          </p:nvSpPr>
          <p:spPr>
            <a:xfrm>
              <a:off x="2861984" y="8379056"/>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85" name="椭圆 84"/>
            <p:cNvSpPr/>
            <p:nvPr/>
          </p:nvSpPr>
          <p:spPr>
            <a:xfrm>
              <a:off x="2321978" y="8379056"/>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86" name="椭圆 85"/>
            <p:cNvSpPr/>
            <p:nvPr/>
          </p:nvSpPr>
          <p:spPr>
            <a:xfrm>
              <a:off x="2861984" y="8919062"/>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87" name="椭圆 86"/>
            <p:cNvSpPr/>
            <p:nvPr/>
          </p:nvSpPr>
          <p:spPr>
            <a:xfrm>
              <a:off x="3401990" y="8919062"/>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grpSp>
    </p:spTree>
    <p:extLst>
      <p:ext uri="{BB962C8B-B14F-4D97-AF65-F5344CB8AC3E}">
        <p14:creationId xmlns:p14="http://schemas.microsoft.com/office/powerpoint/2010/main" val="2743570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up)">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up)">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直接连接符 88"/>
          <p:cNvCxnSpPr/>
          <p:nvPr/>
        </p:nvCxnSpPr>
        <p:spPr>
          <a:xfrm flipV="1">
            <a:off x="1601967" y="4329010"/>
            <a:ext cx="1350015" cy="72000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1601967" y="5049018"/>
            <a:ext cx="1350015" cy="72000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1601967" y="4329010"/>
            <a:ext cx="1350015" cy="14400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1601967" y="3609002"/>
            <a:ext cx="13500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(6/11)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1354217"/>
          </a:xfrm>
          <a:prstGeom prst="rect">
            <a:avLst/>
          </a:prstGeom>
          <a:noFill/>
        </p:spPr>
        <p:txBody>
          <a:bodyPr wrap="square" rtlCol="0">
            <a:spAutoFit/>
          </a:bodyPr>
          <a:lstStyle/>
          <a:p>
            <a:pPr algn="just" fontAlgn="auto">
              <a:spcBef>
                <a:spcPts val="1200"/>
              </a:spcBef>
              <a:spcAft>
                <a:spcPts val="0"/>
              </a:spcAft>
              <a:buFontTx/>
              <a:buBlip>
                <a:blip r:embed="rId3"/>
              </a:buBlip>
              <a:defRPr/>
            </a:pP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 Step 4: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Find a maximum matching.</a:t>
            </a:r>
          </a:p>
          <a:p>
            <a:pPr algn="just" fontAlgn="auto">
              <a:spcBef>
                <a:spcPts val="1200"/>
              </a:spcBef>
              <a:spcAft>
                <a:spcPts val="0"/>
              </a:spcAft>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Use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augmenting paths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to expand the current matching until no augmenting paths can be found.</a:t>
            </a:r>
          </a:p>
        </p:txBody>
      </p:sp>
      <p:grpSp>
        <p:nvGrpSpPr>
          <p:cNvPr id="2" name="组合 48"/>
          <p:cNvGrpSpPr/>
          <p:nvPr/>
        </p:nvGrpSpPr>
        <p:grpSpPr>
          <a:xfrm>
            <a:off x="431954" y="2618991"/>
            <a:ext cx="8460094" cy="3960044"/>
            <a:chOff x="431954" y="2618991"/>
            <a:chExt cx="8460094" cy="3960044"/>
          </a:xfrm>
        </p:grpSpPr>
        <p:cxnSp>
          <p:nvCxnSpPr>
            <p:cNvPr id="56" name="直接连接符 55"/>
            <p:cNvCxnSpPr/>
            <p:nvPr/>
          </p:nvCxnSpPr>
          <p:spPr>
            <a:xfrm flipV="1">
              <a:off x="1601968" y="4329011"/>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1601968" y="5049018"/>
              <a:ext cx="1350015" cy="720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1601968" y="4329010"/>
              <a:ext cx="1350015" cy="14400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601968" y="3609002"/>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1601968" y="3609003"/>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1601968" y="3609002"/>
              <a:ext cx="1350015" cy="14400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611956" y="6039029"/>
              <a:ext cx="3330037" cy="461665"/>
            </a:xfrm>
            <a:prstGeom prst="rect">
              <a:avLst/>
            </a:prstGeom>
          </p:spPr>
          <p:txBody>
            <a:bodyPr wrap="square">
              <a:spAutoFit/>
            </a:bodyPr>
            <a:lstStyle/>
            <a:p>
              <a:pP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Preferred-object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graph</a:t>
              </a:r>
              <a:endParaRPr lang="zh-CN" altLang="en-US" sz="2400" dirty="0">
                <a:solidFill>
                  <a:srgbClr val="C00000"/>
                </a:solidFill>
                <a:latin typeface="Calibri"/>
                <a:ea typeface="宋体"/>
              </a:endParaRPr>
            </a:p>
          </p:txBody>
        </p:sp>
        <p:sp>
          <p:nvSpPr>
            <p:cNvPr id="39" name="矩形 38"/>
            <p:cNvSpPr/>
            <p:nvPr/>
          </p:nvSpPr>
          <p:spPr>
            <a:xfrm>
              <a:off x="431954" y="2618991"/>
              <a:ext cx="8460094" cy="3960044"/>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latin typeface="Arial" panose="020B0604020202020204" pitchFamily="34" charset="0"/>
                <a:cs typeface="Arial" panose="020B0604020202020204" pitchFamily="34" charset="0"/>
              </a:endParaRPr>
            </a:p>
          </p:txBody>
        </p:sp>
        <p:grpSp>
          <p:nvGrpSpPr>
            <p:cNvPr id="9" name="组合 92"/>
            <p:cNvGrpSpPr/>
            <p:nvPr/>
          </p:nvGrpSpPr>
          <p:grpSpPr>
            <a:xfrm>
              <a:off x="791959" y="2798993"/>
              <a:ext cx="2880033" cy="3240036"/>
              <a:chOff x="5022005" y="2798993"/>
              <a:chExt cx="2880033" cy="3240036"/>
            </a:xfrm>
          </p:grpSpPr>
          <p:sp>
            <p:nvSpPr>
              <p:cNvPr id="34" name="椭圆 33"/>
              <p:cNvSpPr/>
              <p:nvPr/>
            </p:nvSpPr>
            <p:spPr>
              <a:xfrm>
                <a:off x="6912026" y="5499023"/>
                <a:ext cx="540006" cy="540006"/>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0" name="椭圆 39"/>
              <p:cNvSpPr/>
              <p:nvPr/>
            </p:nvSpPr>
            <p:spPr>
              <a:xfrm>
                <a:off x="5562011" y="3338999"/>
                <a:ext cx="540005"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1" name="椭圆 40"/>
              <p:cNvSpPr/>
              <p:nvPr/>
            </p:nvSpPr>
            <p:spPr>
              <a:xfrm>
                <a:off x="5562011" y="4059007"/>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2" name="椭圆 41"/>
              <p:cNvSpPr/>
              <p:nvPr/>
            </p:nvSpPr>
            <p:spPr>
              <a:xfrm>
                <a:off x="5562011" y="4779015"/>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3" name="椭圆 42"/>
              <p:cNvSpPr/>
              <p:nvPr/>
            </p:nvSpPr>
            <p:spPr>
              <a:xfrm>
                <a:off x="5562011" y="5499023"/>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4" name="椭圆 43"/>
              <p:cNvSpPr/>
              <p:nvPr/>
            </p:nvSpPr>
            <p:spPr>
              <a:xfrm>
                <a:off x="6912026" y="3338999"/>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5" name="椭圆 44"/>
              <p:cNvSpPr/>
              <p:nvPr/>
            </p:nvSpPr>
            <p:spPr>
              <a:xfrm>
                <a:off x="6912026"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6" name="椭圆 45"/>
              <p:cNvSpPr/>
              <p:nvPr/>
            </p:nvSpPr>
            <p:spPr>
              <a:xfrm>
                <a:off x="6912026" y="4779015"/>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63" name="文本框 62"/>
              <p:cNvSpPr txBox="1"/>
              <p:nvPr/>
            </p:nvSpPr>
            <p:spPr>
              <a:xfrm>
                <a:off x="5022005" y="2798993"/>
                <a:ext cx="153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64" name="文本框 63"/>
              <p:cNvSpPr txBox="1"/>
              <p:nvPr/>
            </p:nvSpPr>
            <p:spPr>
              <a:xfrm>
                <a:off x="6462021" y="2798993"/>
                <a:ext cx="144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grpSp>
      </p:grpSp>
      <p:grpSp>
        <p:nvGrpSpPr>
          <p:cNvPr id="10" name="组合 1"/>
          <p:cNvGrpSpPr/>
          <p:nvPr/>
        </p:nvGrpSpPr>
        <p:grpSpPr>
          <a:xfrm>
            <a:off x="3581989" y="5139019"/>
            <a:ext cx="5220058" cy="461665"/>
            <a:chOff x="3581989" y="4329010"/>
            <a:chExt cx="5220058" cy="461665"/>
          </a:xfrm>
        </p:grpSpPr>
        <p:sp>
          <p:nvSpPr>
            <p:cNvPr id="95" name="矩形 94"/>
            <p:cNvSpPr/>
            <p:nvPr/>
          </p:nvSpPr>
          <p:spPr>
            <a:xfrm>
              <a:off x="4481999" y="4329010"/>
              <a:ext cx="4320048" cy="461665"/>
            </a:xfrm>
            <a:prstGeom prst="rect">
              <a:avLst/>
            </a:prstGeom>
          </p:spPr>
          <p:txBody>
            <a:bodyPr wrap="square">
              <a:spAutoFit/>
            </a:bodyPr>
            <a:lstStyle/>
            <a:p>
              <a:pP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Current matching is maximum.</a:t>
              </a:r>
              <a:endParaRPr lang="zh-CN" altLang="en-US" sz="2400" dirty="0">
                <a:solidFill>
                  <a:srgbClr val="C00000"/>
                </a:solidFill>
                <a:latin typeface="Calibri"/>
                <a:ea typeface="宋体"/>
              </a:endParaRPr>
            </a:p>
          </p:txBody>
        </p:sp>
        <p:sp>
          <p:nvSpPr>
            <p:cNvPr id="96" name="右箭头 95"/>
            <p:cNvSpPr/>
            <p:nvPr/>
          </p:nvSpPr>
          <p:spPr>
            <a:xfrm>
              <a:off x="3581989" y="4329010"/>
              <a:ext cx="720008" cy="450005"/>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zh-CN" altLang="en-US">
                <a:solidFill>
                  <a:prstClr val="white"/>
                </a:solidFill>
              </a:endParaRPr>
            </a:p>
          </p:txBody>
        </p:sp>
      </p:grpSp>
      <p:sp>
        <p:nvSpPr>
          <p:cNvPr id="48" name="矩形 47"/>
          <p:cNvSpPr/>
          <p:nvPr/>
        </p:nvSpPr>
        <p:spPr>
          <a:xfrm>
            <a:off x="4662001" y="2978995"/>
            <a:ext cx="3960044" cy="1200329"/>
          </a:xfrm>
          <a:prstGeom prst="rect">
            <a:avLst/>
          </a:prstGeom>
        </p:spPr>
        <p:txBody>
          <a:bodyPr wrap="square">
            <a:spAutoFit/>
          </a:bodyPr>
          <a:lstStyle/>
          <a:p>
            <a:pPr algn="just"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Augmenting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paths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can be found by repeatedly using Breadth-First-Search (BFS).</a:t>
            </a:r>
            <a:endParaRPr lang="zh-CN" altLang="en-US" sz="1800" dirty="0">
              <a:solidFill>
                <a:prstClr val="black"/>
              </a:solidFill>
              <a:latin typeface="Calibri"/>
              <a:ea typeface="宋体"/>
            </a:endParaRPr>
          </a:p>
        </p:txBody>
      </p:sp>
    </p:spTree>
    <p:extLst>
      <p:ext uri="{BB962C8B-B14F-4D97-AF65-F5344CB8AC3E}">
        <p14:creationId xmlns:p14="http://schemas.microsoft.com/office/powerpoint/2010/main" val="3477970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3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left)">
                                      <p:cBhvr>
                                        <p:cTn id="17" dur="500"/>
                                        <p:tgtEl>
                                          <p:spTgt spid="88"/>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wipe(down)">
                                      <p:cBhvr>
                                        <p:cTn id="21" dur="500"/>
                                        <p:tgtEl>
                                          <p:spTgt spid="9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wipe(left)">
                                      <p:cBhvr>
                                        <p:cTn id="25" dur="500"/>
                                        <p:tgtEl>
                                          <p:spTgt spid="89"/>
                                        </p:tgtEl>
                                      </p:cBhvr>
                                    </p:animEffect>
                                  </p:childTnLst>
                                </p:cTn>
                              </p:par>
                            </p:childTnLst>
                          </p:cTn>
                        </p:par>
                        <p:par>
                          <p:cTn id="26" fill="hold">
                            <p:stCondLst>
                              <p:cond delay="1500"/>
                            </p:stCondLst>
                            <p:childTnLst>
                              <p:par>
                                <p:cTn id="27" presetID="22" presetClass="exit" presetSubtype="1" fill="hold" nodeType="afterEffect">
                                  <p:stCondLst>
                                    <p:cond delay="0"/>
                                  </p:stCondLst>
                                  <p:childTnLst>
                                    <p:animEffect transition="out" filter="wipe(up)">
                                      <p:cBhvr>
                                        <p:cTn id="28" dur="500"/>
                                        <p:tgtEl>
                                          <p:spTgt spid="90"/>
                                        </p:tgtEl>
                                      </p:cBhvr>
                                    </p:animEffect>
                                    <p:set>
                                      <p:cBhvr>
                                        <p:cTn id="29" dur="1" fill="hold">
                                          <p:stCondLst>
                                            <p:cond delay="499"/>
                                          </p:stCondLst>
                                        </p:cTn>
                                        <p:tgtEl>
                                          <p:spTgt spid="90"/>
                                        </p:tgtEl>
                                        <p:attrNameLst>
                                          <p:attrName>style.visibility</p:attrName>
                                        </p:attrNameLst>
                                      </p:cBhvr>
                                      <p:to>
                                        <p:strVal val="hidden"/>
                                      </p:to>
                                    </p:se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left)">
                                      <p:cBhvr>
                                        <p:cTn id="33" dur="500"/>
                                        <p:tgtEl>
                                          <p:spTgt spid="9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3491988" y="4959017"/>
            <a:ext cx="5220058" cy="1200329"/>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How: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When we failed to find an augmenting path in BFS, the visited nodes form a constricted set.</a:t>
            </a:r>
          </a:p>
        </p:txBody>
      </p:sp>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(7/11)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984885"/>
          </a:xfrm>
          <a:prstGeom prst="rect">
            <a:avLst/>
          </a:prstGeom>
          <a:noFill/>
        </p:spPr>
        <p:txBody>
          <a:bodyPr wrap="square" rtlCol="0">
            <a:spAutoFit/>
          </a:bodyPr>
          <a:lstStyle/>
          <a:p>
            <a:pPr algn="just" fontAlgn="auto">
              <a:spcBef>
                <a:spcPts val="1200"/>
              </a:spcBef>
              <a:spcAft>
                <a:spcPts val="0"/>
              </a:spcAft>
              <a:buFontTx/>
              <a:buBlip>
                <a:blip r:embed="rId3"/>
              </a:buBlip>
              <a:defRPr/>
            </a:pP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 Step 5: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Check whether the maximum matching is perfect.</a:t>
            </a:r>
          </a:p>
          <a:p>
            <a:pPr algn="just" fontAlgn="auto">
              <a:spcBef>
                <a:spcPts val="1200"/>
              </a:spcBef>
              <a:spcAft>
                <a:spcPts val="0"/>
              </a:spcAft>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If it is perfect, then go to </a:t>
            </a: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step 7</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else, find a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constricted set</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p:txBody>
      </p:sp>
      <p:grpSp>
        <p:nvGrpSpPr>
          <p:cNvPr id="2" name="组合 12"/>
          <p:cNvGrpSpPr/>
          <p:nvPr/>
        </p:nvGrpSpPr>
        <p:grpSpPr>
          <a:xfrm>
            <a:off x="431954" y="2348988"/>
            <a:ext cx="8460094" cy="3971704"/>
            <a:chOff x="431954" y="2348988"/>
            <a:chExt cx="8460094" cy="3971704"/>
          </a:xfrm>
        </p:grpSpPr>
        <p:sp>
          <p:nvSpPr>
            <p:cNvPr id="39" name="矩形 38"/>
            <p:cNvSpPr/>
            <p:nvPr/>
          </p:nvSpPr>
          <p:spPr>
            <a:xfrm>
              <a:off x="431954" y="2348988"/>
              <a:ext cx="8460094" cy="3960044"/>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latin typeface="Arial" panose="020B0604020202020204" pitchFamily="34" charset="0"/>
                <a:cs typeface="Arial" panose="020B0604020202020204" pitchFamily="34" charset="0"/>
              </a:endParaRPr>
            </a:p>
          </p:txBody>
        </p:sp>
        <p:grpSp>
          <p:nvGrpSpPr>
            <p:cNvPr id="5" name="组合 11"/>
            <p:cNvGrpSpPr/>
            <p:nvPr/>
          </p:nvGrpSpPr>
          <p:grpSpPr>
            <a:xfrm>
              <a:off x="701957" y="2528990"/>
              <a:ext cx="3330037" cy="3791702"/>
              <a:chOff x="701957" y="2528990"/>
              <a:chExt cx="3330037" cy="3791702"/>
            </a:xfrm>
          </p:grpSpPr>
          <p:cxnSp>
            <p:nvCxnSpPr>
              <p:cNvPr id="89" name="直接连接符 88"/>
              <p:cNvCxnSpPr/>
              <p:nvPr/>
            </p:nvCxnSpPr>
            <p:spPr>
              <a:xfrm flipV="1">
                <a:off x="1601967" y="4059007"/>
                <a:ext cx="1350015" cy="72000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1601967" y="4779015"/>
                <a:ext cx="1350015" cy="72000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1601968" y="4059007"/>
                <a:ext cx="1350015" cy="14400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601968" y="3338999"/>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1601967" y="3338999"/>
                <a:ext cx="13500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1601968" y="3339000"/>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1601968" y="3338999"/>
                <a:ext cx="1350015" cy="14400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1601968" y="4059008"/>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1601968" y="4779015"/>
                <a:ext cx="1350015" cy="720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701957" y="5859027"/>
                <a:ext cx="3330037" cy="461665"/>
              </a:xfrm>
              <a:prstGeom prst="rect">
                <a:avLst/>
              </a:prstGeom>
            </p:spPr>
            <p:txBody>
              <a:bodyPr wrap="square">
                <a:spAutoFit/>
              </a:bodyPr>
              <a:lstStyle/>
              <a:p>
                <a:pP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Preferred-object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graph</a:t>
                </a:r>
                <a:endParaRPr lang="zh-CN" altLang="en-US" sz="2400" dirty="0">
                  <a:solidFill>
                    <a:srgbClr val="C00000"/>
                  </a:solidFill>
                  <a:latin typeface="Calibri"/>
                  <a:ea typeface="宋体"/>
                </a:endParaRPr>
              </a:p>
            </p:txBody>
          </p:sp>
          <p:sp>
            <p:nvSpPr>
              <p:cNvPr id="34" name="椭圆 33"/>
              <p:cNvSpPr/>
              <p:nvPr/>
            </p:nvSpPr>
            <p:spPr>
              <a:xfrm>
                <a:off x="2681980" y="5229020"/>
                <a:ext cx="540006" cy="540006"/>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0" name="椭圆 39"/>
              <p:cNvSpPr/>
              <p:nvPr/>
            </p:nvSpPr>
            <p:spPr>
              <a:xfrm>
                <a:off x="1331965" y="3068996"/>
                <a:ext cx="540005"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1" name="椭圆 40"/>
              <p:cNvSpPr/>
              <p:nvPr/>
            </p:nvSpPr>
            <p:spPr>
              <a:xfrm>
                <a:off x="1331965" y="3789004"/>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2" name="椭圆 41"/>
              <p:cNvSpPr/>
              <p:nvPr/>
            </p:nvSpPr>
            <p:spPr>
              <a:xfrm>
                <a:off x="1331965" y="4509012"/>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3" name="椭圆 42"/>
              <p:cNvSpPr/>
              <p:nvPr/>
            </p:nvSpPr>
            <p:spPr>
              <a:xfrm>
                <a:off x="1331965" y="5229020"/>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4" name="椭圆 43"/>
              <p:cNvSpPr/>
              <p:nvPr/>
            </p:nvSpPr>
            <p:spPr>
              <a:xfrm>
                <a:off x="2681980" y="3068996"/>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5" name="椭圆 44"/>
              <p:cNvSpPr/>
              <p:nvPr/>
            </p:nvSpPr>
            <p:spPr>
              <a:xfrm>
                <a:off x="2681980" y="3789004"/>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46" name="椭圆 45"/>
              <p:cNvSpPr/>
              <p:nvPr/>
            </p:nvSpPr>
            <p:spPr>
              <a:xfrm>
                <a:off x="2681980" y="4509012"/>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63" name="文本框 62"/>
              <p:cNvSpPr txBox="1"/>
              <p:nvPr/>
            </p:nvSpPr>
            <p:spPr>
              <a:xfrm>
                <a:off x="791959" y="2528990"/>
                <a:ext cx="153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64" name="文本框 63"/>
              <p:cNvSpPr txBox="1"/>
              <p:nvPr/>
            </p:nvSpPr>
            <p:spPr>
              <a:xfrm>
                <a:off x="2231975" y="2528990"/>
                <a:ext cx="144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grpSp>
      </p:grpSp>
      <p:sp>
        <p:nvSpPr>
          <p:cNvPr id="36" name="文本框 35"/>
          <p:cNvSpPr txBox="1"/>
          <p:nvPr/>
        </p:nvSpPr>
        <p:spPr>
          <a:xfrm>
            <a:off x="3761991" y="2528990"/>
            <a:ext cx="5040056" cy="1200329"/>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The equivalent condition of a graph not containing a perfect matching is the existence of constricted sets [4].</a:t>
            </a:r>
            <a:endParaRPr lang="zh-CN" altLang="en-US"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0" name="矩形 9"/>
          <p:cNvSpPr/>
          <p:nvPr/>
        </p:nvSpPr>
        <p:spPr>
          <a:xfrm>
            <a:off x="251952" y="6399033"/>
            <a:ext cx="8640096" cy="338554"/>
          </a:xfrm>
          <a:prstGeom prst="rect">
            <a:avLst/>
          </a:prstGeom>
        </p:spPr>
        <p:txBody>
          <a:bodyPr wrap="square">
            <a:spAutoFit/>
          </a:bodyPr>
          <a:lstStyle/>
          <a:p>
            <a:pPr algn="just" fontAlgn="auto">
              <a:spcBef>
                <a:spcPts val="0"/>
              </a:spcBef>
              <a:spcAft>
                <a:spcPts val="0"/>
              </a:spcAft>
            </a:pPr>
            <a:r>
              <a:rPr lang="en-US" altLang="zh-CN" sz="1600" dirty="0" smtClean="0">
                <a:solidFill>
                  <a:srgbClr val="C00000"/>
                </a:solidFill>
                <a:latin typeface="Calibri"/>
                <a:ea typeface="宋体"/>
              </a:rPr>
              <a:t>[4] L</a:t>
            </a:r>
            <a:r>
              <a:rPr lang="en-US" altLang="zh-CN" sz="1600" dirty="0">
                <a:solidFill>
                  <a:srgbClr val="C00000"/>
                </a:solidFill>
                <a:latin typeface="Calibri"/>
                <a:ea typeface="宋体"/>
              </a:rPr>
              <a:t>. </a:t>
            </a:r>
            <a:r>
              <a:rPr lang="en-US" altLang="zh-CN" sz="1600" dirty="0" err="1">
                <a:solidFill>
                  <a:srgbClr val="C00000"/>
                </a:solidFill>
                <a:latin typeface="Calibri"/>
                <a:ea typeface="宋体"/>
              </a:rPr>
              <a:t>Lszl</a:t>
            </a:r>
            <a:r>
              <a:rPr lang="en-US" altLang="zh-CN" sz="1600" dirty="0">
                <a:solidFill>
                  <a:srgbClr val="C00000"/>
                </a:solidFill>
                <a:latin typeface="Calibri"/>
                <a:ea typeface="宋体"/>
              </a:rPr>
              <a:t> and M. Plummer, Matching theory, American Mathematical </a:t>
            </a:r>
            <a:r>
              <a:rPr lang="en-US" altLang="zh-CN" sz="1600" dirty="0" err="1">
                <a:solidFill>
                  <a:srgbClr val="C00000"/>
                </a:solidFill>
                <a:latin typeface="Calibri"/>
                <a:ea typeface="宋体"/>
              </a:rPr>
              <a:t>Soc</a:t>
            </a:r>
            <a:r>
              <a:rPr lang="en-US" altLang="zh-CN" sz="1600" dirty="0">
                <a:solidFill>
                  <a:srgbClr val="C00000"/>
                </a:solidFill>
                <a:latin typeface="Calibri"/>
                <a:ea typeface="宋体"/>
              </a:rPr>
              <a:t>, 2009.</a:t>
            </a:r>
            <a:endParaRPr lang="zh-CN" altLang="en-US" sz="1600" dirty="0">
              <a:solidFill>
                <a:srgbClr val="C00000"/>
              </a:solidFill>
              <a:latin typeface="Calibri"/>
              <a:ea typeface="宋体"/>
            </a:endParaRPr>
          </a:p>
        </p:txBody>
      </p:sp>
      <p:sp>
        <p:nvSpPr>
          <p:cNvPr id="48" name="文本框 47"/>
          <p:cNvSpPr txBox="1"/>
          <p:nvPr/>
        </p:nvSpPr>
        <p:spPr>
          <a:xfrm>
            <a:off x="3761991" y="3789004"/>
            <a:ext cx="4860054" cy="1200329"/>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What: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 constricted set is a subset of nodes where bidders are only connected to less objects.</a:t>
            </a:r>
          </a:p>
        </p:txBody>
      </p:sp>
      <p:grpSp>
        <p:nvGrpSpPr>
          <p:cNvPr id="9" name="组合 64"/>
          <p:cNvGrpSpPr/>
          <p:nvPr/>
        </p:nvGrpSpPr>
        <p:grpSpPr>
          <a:xfrm>
            <a:off x="1241963" y="2978995"/>
            <a:ext cx="2070023" cy="2160024"/>
            <a:chOff x="1241963" y="2978995"/>
            <a:chExt cx="2070023" cy="2160024"/>
          </a:xfrm>
        </p:grpSpPr>
        <p:cxnSp>
          <p:nvCxnSpPr>
            <p:cNvPr id="16" name="直接连接符 15"/>
            <p:cNvCxnSpPr/>
            <p:nvPr/>
          </p:nvCxnSpPr>
          <p:spPr>
            <a:xfrm>
              <a:off x="1241963" y="2978995"/>
              <a:ext cx="0" cy="2160024"/>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241963" y="5139019"/>
              <a:ext cx="630007"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871970" y="4419011"/>
              <a:ext cx="810009" cy="720008"/>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681979" y="4419011"/>
              <a:ext cx="630007" cy="1"/>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241963" y="2978995"/>
              <a:ext cx="2070023"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311986" y="2978995"/>
              <a:ext cx="0" cy="1440016"/>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 name="组合 65"/>
          <p:cNvGrpSpPr/>
          <p:nvPr/>
        </p:nvGrpSpPr>
        <p:grpSpPr>
          <a:xfrm>
            <a:off x="3311986" y="4419011"/>
            <a:ext cx="2970032" cy="1181673"/>
            <a:chOff x="3311986" y="5139019"/>
            <a:chExt cx="2970032" cy="1181673"/>
          </a:xfrm>
        </p:grpSpPr>
        <p:cxnSp>
          <p:nvCxnSpPr>
            <p:cNvPr id="69" name="直接连接符 68"/>
            <p:cNvCxnSpPr/>
            <p:nvPr/>
          </p:nvCxnSpPr>
          <p:spPr>
            <a:xfrm>
              <a:off x="3311986" y="5139019"/>
              <a:ext cx="540006" cy="900010"/>
            </a:xfrm>
            <a:prstGeom prst="line">
              <a:avLst/>
            </a:prstGeom>
            <a:ln w="28575">
              <a:solidFill>
                <a:srgbClr val="7030A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3761991" y="5859027"/>
              <a:ext cx="252002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30A0"/>
                  </a:solidFill>
                  <a:latin typeface="Arial" panose="020B0604020202020204" pitchFamily="34" charset="0"/>
                  <a:ea typeface="黑体" panose="02010609060101010101" pitchFamily="49" charset="-122"/>
                  <a:cs typeface="Arial" panose="020B0604020202020204" pitchFamily="34" charset="0"/>
                </a:rPr>
                <a:t>A constricted set</a:t>
              </a:r>
              <a:endParaRPr lang="zh-CN" altLang="en-US" sz="2400" dirty="0">
                <a:solidFill>
                  <a:srgbClr val="7030A0"/>
                </a:solidFill>
                <a:latin typeface="Arial" panose="020B0604020202020204" pitchFamily="34" charset="0"/>
                <a:ea typeface="黑体" panose="02010609060101010101" pitchFamily="49" charset="-122"/>
                <a:cs typeface="Arial" panose="020B0604020202020204" pitchFamily="34" charset="0"/>
              </a:endParaRPr>
            </a:p>
          </p:txBody>
        </p:sp>
      </p:grpSp>
    </p:spTree>
    <p:extLst>
      <p:ext uri="{BB962C8B-B14F-4D97-AF65-F5344CB8AC3E}">
        <p14:creationId xmlns:p14="http://schemas.microsoft.com/office/powerpoint/2010/main" val="207970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300"/>
                                        <p:tgtEl>
                                          <p:spTgt spid="36"/>
                                        </p:tgtEl>
                                      </p:cBhvr>
                                    </p:animEffect>
                                  </p:childTnLst>
                                </p:cTn>
                              </p:par>
                            </p:childTnLst>
                          </p:cTn>
                        </p:par>
                        <p:par>
                          <p:cTn id="13" fill="hold">
                            <p:stCondLst>
                              <p:cond delay="3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3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3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300"/>
                                        <p:tgtEl>
                                          <p:spTgt spid="9"/>
                                        </p:tgtEl>
                                      </p:cBhvr>
                                    </p:animEffect>
                                  </p:childTnLst>
                                </p:cTn>
                              </p:par>
                            </p:childTnLst>
                          </p:cTn>
                        </p:par>
                        <p:par>
                          <p:cTn id="27" fill="hold">
                            <p:stCondLst>
                              <p:cond delay="300"/>
                            </p:stCondLst>
                            <p:childTnLst>
                              <p:par>
                                <p:cTn id="28" presetID="2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3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1" fill="hold" nodeType="clickEffect">
                                  <p:stCondLst>
                                    <p:cond delay="0"/>
                                  </p:stCondLst>
                                  <p:childTnLst>
                                    <p:animEffect transition="out" filter="wipe(up)">
                                      <p:cBhvr>
                                        <p:cTn id="34" dur="200"/>
                                        <p:tgtEl>
                                          <p:spTgt spid="11"/>
                                        </p:tgtEl>
                                      </p:cBhvr>
                                    </p:animEffect>
                                    <p:set>
                                      <p:cBhvr>
                                        <p:cTn id="35" dur="1" fill="hold">
                                          <p:stCondLst>
                                            <p:cond delay="199"/>
                                          </p:stCondLst>
                                        </p:cTn>
                                        <p:tgtEl>
                                          <p:spTgt spid="11"/>
                                        </p:tgtEl>
                                        <p:attrNameLst>
                                          <p:attrName>style.visibility</p:attrName>
                                        </p:attrNameLst>
                                      </p:cBhvr>
                                      <p:to>
                                        <p:strVal val="hidden"/>
                                      </p:to>
                                    </p:set>
                                  </p:childTnLst>
                                </p:cTn>
                              </p:par>
                            </p:childTnLst>
                          </p:cTn>
                        </p:par>
                        <p:par>
                          <p:cTn id="36" fill="hold">
                            <p:stCondLst>
                              <p:cond delay="200"/>
                            </p:stCondLst>
                            <p:childTnLst>
                              <p:par>
                                <p:cTn id="37" presetID="22" presetClass="entr" presetSubtype="8" fill="hold" grpId="0" nodeType="after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3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6" grpId="0"/>
      <p:bldP spid="10" grpId="0"/>
      <p:bldP spid="4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5"/>
          <p:cNvGrpSpPr/>
          <p:nvPr/>
        </p:nvGrpSpPr>
        <p:grpSpPr>
          <a:xfrm>
            <a:off x="431954" y="2799000"/>
            <a:ext cx="8460094" cy="3870043"/>
            <a:chOff x="431954" y="2708992"/>
            <a:chExt cx="8460094" cy="3870043"/>
          </a:xfrm>
        </p:grpSpPr>
        <p:sp>
          <p:nvSpPr>
            <p:cNvPr id="80" name="矩形 79"/>
            <p:cNvSpPr/>
            <p:nvPr/>
          </p:nvSpPr>
          <p:spPr>
            <a:xfrm>
              <a:off x="1871971" y="4239009"/>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6</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1" name="矩形 80"/>
            <p:cNvSpPr/>
            <p:nvPr/>
          </p:nvSpPr>
          <p:spPr>
            <a:xfrm>
              <a:off x="2411976" y="4239009"/>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4</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2" name="矩形 81"/>
            <p:cNvSpPr/>
            <p:nvPr/>
          </p:nvSpPr>
          <p:spPr>
            <a:xfrm>
              <a:off x="2951981" y="4239009"/>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3" name="矩形 82"/>
            <p:cNvSpPr/>
            <p:nvPr/>
          </p:nvSpPr>
          <p:spPr>
            <a:xfrm>
              <a:off x="3491986" y="4239009"/>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4" name="矩形 83"/>
            <p:cNvSpPr/>
            <p:nvPr/>
          </p:nvSpPr>
          <p:spPr>
            <a:xfrm>
              <a:off x="1871971" y="4779014"/>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5</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5" name="矩形 84"/>
            <p:cNvSpPr/>
            <p:nvPr/>
          </p:nvSpPr>
          <p:spPr>
            <a:xfrm>
              <a:off x="2411976" y="4779014"/>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3</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6" name="矩形 85"/>
            <p:cNvSpPr/>
            <p:nvPr/>
          </p:nvSpPr>
          <p:spPr>
            <a:xfrm>
              <a:off x="2951981" y="4779014"/>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7" name="矩形 86"/>
            <p:cNvSpPr/>
            <p:nvPr/>
          </p:nvSpPr>
          <p:spPr>
            <a:xfrm>
              <a:off x="3491986" y="4779014"/>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0" name="矩形 89"/>
            <p:cNvSpPr/>
            <p:nvPr/>
          </p:nvSpPr>
          <p:spPr>
            <a:xfrm>
              <a:off x="1871971" y="531902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3</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1" name="矩形 90"/>
            <p:cNvSpPr/>
            <p:nvPr/>
          </p:nvSpPr>
          <p:spPr>
            <a:xfrm>
              <a:off x="2411976" y="531902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2" name="矩形 91"/>
            <p:cNvSpPr/>
            <p:nvPr/>
          </p:nvSpPr>
          <p:spPr>
            <a:xfrm>
              <a:off x="2951981" y="531902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3" name="矩形 92"/>
            <p:cNvSpPr/>
            <p:nvPr/>
          </p:nvSpPr>
          <p:spPr>
            <a:xfrm>
              <a:off x="3491986" y="531902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5" name="矩形 94"/>
            <p:cNvSpPr/>
            <p:nvPr/>
          </p:nvSpPr>
          <p:spPr>
            <a:xfrm>
              <a:off x="1871971" y="5859026"/>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6" name="矩形 95"/>
            <p:cNvSpPr/>
            <p:nvPr/>
          </p:nvSpPr>
          <p:spPr>
            <a:xfrm>
              <a:off x="2411976" y="5859026"/>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7" name="矩形 96"/>
            <p:cNvSpPr/>
            <p:nvPr/>
          </p:nvSpPr>
          <p:spPr>
            <a:xfrm>
              <a:off x="2951981" y="5859026"/>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1</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8" name="矩形 97"/>
            <p:cNvSpPr/>
            <p:nvPr/>
          </p:nvSpPr>
          <p:spPr>
            <a:xfrm>
              <a:off x="3491986" y="5859026"/>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9" name="矩形 98"/>
            <p:cNvSpPr/>
            <p:nvPr/>
          </p:nvSpPr>
          <p:spPr>
            <a:xfrm>
              <a:off x="1871971" y="3519001"/>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00" name="矩形 99"/>
            <p:cNvSpPr/>
            <p:nvPr/>
          </p:nvSpPr>
          <p:spPr>
            <a:xfrm>
              <a:off x="2411976" y="3519001"/>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1</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01" name="矩形 100"/>
            <p:cNvSpPr/>
            <p:nvPr/>
          </p:nvSpPr>
          <p:spPr>
            <a:xfrm>
              <a:off x="2951982" y="3519001"/>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02" name="矩形 101"/>
            <p:cNvSpPr/>
            <p:nvPr/>
          </p:nvSpPr>
          <p:spPr>
            <a:xfrm>
              <a:off x="3491988" y="3519001"/>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03" name="文本框 102"/>
            <p:cNvSpPr txBox="1"/>
            <p:nvPr/>
          </p:nvSpPr>
          <p:spPr>
            <a:xfrm rot="16200000">
              <a:off x="-282222" y="5043188"/>
              <a:ext cx="2430026"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04" name="文本框 103"/>
            <p:cNvSpPr txBox="1"/>
            <p:nvPr/>
          </p:nvSpPr>
          <p:spPr>
            <a:xfrm>
              <a:off x="521955" y="2888994"/>
              <a:ext cx="1350016"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05" name="椭圆 104"/>
            <p:cNvSpPr/>
            <p:nvPr/>
          </p:nvSpPr>
          <p:spPr>
            <a:xfrm>
              <a:off x="1916989" y="2888994"/>
              <a:ext cx="450005" cy="450005"/>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6" name="椭圆 105"/>
            <p:cNvSpPr/>
            <p:nvPr/>
          </p:nvSpPr>
          <p:spPr>
            <a:xfrm>
              <a:off x="2456995" y="2888994"/>
              <a:ext cx="450005" cy="450005"/>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7" name="椭圆 106"/>
            <p:cNvSpPr/>
            <p:nvPr/>
          </p:nvSpPr>
          <p:spPr>
            <a:xfrm>
              <a:off x="2997000" y="2888994"/>
              <a:ext cx="450005" cy="450005"/>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8" name="椭圆 107"/>
            <p:cNvSpPr/>
            <p:nvPr/>
          </p:nvSpPr>
          <p:spPr>
            <a:xfrm>
              <a:off x="1241962" y="4239009"/>
              <a:ext cx="450005"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9" name="椭圆 108"/>
            <p:cNvSpPr/>
            <p:nvPr/>
          </p:nvSpPr>
          <p:spPr>
            <a:xfrm>
              <a:off x="1241962" y="4779015"/>
              <a:ext cx="450006"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0" name="椭圆 109"/>
            <p:cNvSpPr/>
            <p:nvPr/>
          </p:nvSpPr>
          <p:spPr>
            <a:xfrm>
              <a:off x="1241962" y="5319021"/>
              <a:ext cx="450006"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1" name="椭圆 110"/>
            <p:cNvSpPr/>
            <p:nvPr/>
          </p:nvSpPr>
          <p:spPr>
            <a:xfrm>
              <a:off x="1241962" y="5859027"/>
              <a:ext cx="450006"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2" name="矩形 111"/>
            <p:cNvSpPr/>
            <p:nvPr/>
          </p:nvSpPr>
          <p:spPr>
            <a:xfrm>
              <a:off x="431954" y="2708992"/>
              <a:ext cx="8460094" cy="3870043"/>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latin typeface="Arial" panose="020B0604020202020204" pitchFamily="34" charset="0"/>
                <a:cs typeface="Arial" panose="020B0604020202020204" pitchFamily="34" charset="0"/>
              </a:endParaRPr>
            </a:p>
          </p:txBody>
        </p:sp>
        <p:sp>
          <p:nvSpPr>
            <p:cNvPr id="113" name="椭圆 112"/>
            <p:cNvSpPr/>
            <p:nvPr/>
          </p:nvSpPr>
          <p:spPr>
            <a:xfrm>
              <a:off x="3537006" y="2888993"/>
              <a:ext cx="450005" cy="450005"/>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cxnSp>
          <p:nvCxnSpPr>
            <p:cNvPr id="145" name="直接连接符 144"/>
            <p:cNvCxnSpPr/>
            <p:nvPr/>
          </p:nvCxnSpPr>
          <p:spPr>
            <a:xfrm flipV="1">
              <a:off x="1872000" y="2798993"/>
              <a:ext cx="1079982" cy="6"/>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1872000" y="3428999"/>
              <a:ext cx="1079982" cy="1"/>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2951982" y="2798993"/>
              <a:ext cx="0" cy="630007"/>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1872000" y="2798993"/>
              <a:ext cx="0" cy="630007"/>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 name="组合 186"/>
          <p:cNvGrpSpPr/>
          <p:nvPr/>
        </p:nvGrpSpPr>
        <p:grpSpPr>
          <a:xfrm>
            <a:off x="5472010" y="3339006"/>
            <a:ext cx="2070023" cy="2880032"/>
            <a:chOff x="5472010" y="3248998"/>
            <a:chExt cx="2070023" cy="2880032"/>
          </a:xfrm>
        </p:grpSpPr>
        <p:cxnSp>
          <p:nvCxnSpPr>
            <p:cNvPr id="162" name="直接连接符 161"/>
            <p:cNvCxnSpPr/>
            <p:nvPr/>
          </p:nvCxnSpPr>
          <p:spPr>
            <a:xfrm>
              <a:off x="5472010" y="3248998"/>
              <a:ext cx="2070023"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5472010" y="5409022"/>
              <a:ext cx="810009"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a:off x="7542033" y="3248998"/>
              <a:ext cx="0" cy="720008"/>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a:off x="5472010" y="3248998"/>
              <a:ext cx="0" cy="1440016"/>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a:off x="5472010" y="4689014"/>
              <a:ext cx="810009"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6282019" y="4689014"/>
              <a:ext cx="0" cy="720008"/>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5472010" y="5409022"/>
              <a:ext cx="0" cy="720008"/>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5472010" y="6129030"/>
              <a:ext cx="1260014"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6732024" y="3969006"/>
              <a:ext cx="810009"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6732024" y="3969006"/>
              <a:ext cx="0" cy="720008"/>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6732024" y="4689014"/>
              <a:ext cx="810009"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7542033" y="4689014"/>
              <a:ext cx="0" cy="720008"/>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6732024" y="5409022"/>
              <a:ext cx="810009"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6732024" y="5409022"/>
              <a:ext cx="0" cy="720008"/>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组合 160"/>
          <p:cNvGrpSpPr/>
          <p:nvPr/>
        </p:nvGrpSpPr>
        <p:grpSpPr>
          <a:xfrm>
            <a:off x="5832014" y="3699009"/>
            <a:ext cx="1350015" cy="2160024"/>
            <a:chOff x="5832014" y="3609001"/>
            <a:chExt cx="1350015" cy="2160024"/>
          </a:xfrm>
        </p:grpSpPr>
        <p:cxnSp>
          <p:nvCxnSpPr>
            <p:cNvPr id="158" name="直接连接符 157"/>
            <p:cNvCxnSpPr/>
            <p:nvPr/>
          </p:nvCxnSpPr>
          <p:spPr>
            <a:xfrm>
              <a:off x="5832014" y="3609001"/>
              <a:ext cx="13500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flipV="1">
              <a:off x="5832014" y="4329010"/>
              <a:ext cx="1350015" cy="72000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flipV="1">
              <a:off x="5832014" y="5049017"/>
              <a:ext cx="1350015" cy="72000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 name="组合 151"/>
          <p:cNvGrpSpPr/>
          <p:nvPr/>
        </p:nvGrpSpPr>
        <p:grpSpPr>
          <a:xfrm>
            <a:off x="4842002" y="2889001"/>
            <a:ext cx="3330037" cy="3780042"/>
            <a:chOff x="4842002" y="2798993"/>
            <a:chExt cx="3330037" cy="3780042"/>
          </a:xfrm>
        </p:grpSpPr>
        <p:sp>
          <p:nvSpPr>
            <p:cNvPr id="77" name="文本框 76"/>
            <p:cNvSpPr txBox="1"/>
            <p:nvPr/>
          </p:nvSpPr>
          <p:spPr>
            <a:xfrm>
              <a:off x="5022005" y="2798993"/>
              <a:ext cx="153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cxnSp>
          <p:nvCxnSpPr>
            <p:cNvPr id="151" name="直接连接符 150"/>
            <p:cNvCxnSpPr/>
            <p:nvPr/>
          </p:nvCxnSpPr>
          <p:spPr>
            <a:xfrm>
              <a:off x="5832014" y="4329011"/>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5832014" y="5049018"/>
              <a:ext cx="1350015" cy="720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5832014" y="3609002"/>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5832014" y="3609003"/>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5832014" y="3609002"/>
              <a:ext cx="1350015" cy="14400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5832014" y="5049018"/>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5832014" y="4329011"/>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5832014" y="5049018"/>
              <a:ext cx="1350015" cy="720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4842002" y="6117370"/>
              <a:ext cx="3330037" cy="461665"/>
            </a:xfrm>
            <a:prstGeom prst="rect">
              <a:avLst/>
            </a:prstGeom>
          </p:spPr>
          <p:txBody>
            <a:bodyPr wrap="square">
              <a:spAutoFit/>
            </a:bodyPr>
            <a:lstStyle/>
            <a:p>
              <a:pP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Preferred-object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graph</a:t>
              </a:r>
              <a:endParaRPr lang="zh-CN" altLang="en-US" sz="2400" dirty="0">
                <a:solidFill>
                  <a:srgbClr val="C00000"/>
                </a:solidFill>
                <a:latin typeface="Calibri"/>
                <a:ea typeface="宋体"/>
              </a:endParaRPr>
            </a:p>
          </p:txBody>
        </p:sp>
        <p:sp>
          <p:nvSpPr>
            <p:cNvPr id="67" name="椭圆 66"/>
            <p:cNvSpPr/>
            <p:nvPr/>
          </p:nvSpPr>
          <p:spPr>
            <a:xfrm>
              <a:off x="6912026" y="5499023"/>
              <a:ext cx="540006" cy="540006"/>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68" name="椭圆 67"/>
            <p:cNvSpPr/>
            <p:nvPr/>
          </p:nvSpPr>
          <p:spPr>
            <a:xfrm>
              <a:off x="5562011" y="3338999"/>
              <a:ext cx="540005"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70" name="椭圆 69"/>
            <p:cNvSpPr/>
            <p:nvPr/>
          </p:nvSpPr>
          <p:spPr>
            <a:xfrm>
              <a:off x="5562011" y="4059007"/>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71" name="椭圆 70"/>
            <p:cNvSpPr/>
            <p:nvPr/>
          </p:nvSpPr>
          <p:spPr>
            <a:xfrm>
              <a:off x="5562011" y="4779015"/>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73" name="椭圆 72"/>
            <p:cNvSpPr/>
            <p:nvPr/>
          </p:nvSpPr>
          <p:spPr>
            <a:xfrm>
              <a:off x="5562011" y="5499023"/>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74" name="椭圆 73"/>
            <p:cNvSpPr/>
            <p:nvPr/>
          </p:nvSpPr>
          <p:spPr>
            <a:xfrm>
              <a:off x="6912026" y="3338999"/>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75" name="椭圆 74"/>
            <p:cNvSpPr/>
            <p:nvPr/>
          </p:nvSpPr>
          <p:spPr>
            <a:xfrm>
              <a:off x="6912026"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76" name="椭圆 75"/>
            <p:cNvSpPr/>
            <p:nvPr/>
          </p:nvSpPr>
          <p:spPr>
            <a:xfrm>
              <a:off x="6912026" y="4779015"/>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78" name="文本框 77"/>
            <p:cNvSpPr txBox="1"/>
            <p:nvPr/>
          </p:nvSpPr>
          <p:spPr>
            <a:xfrm>
              <a:off x="6462021" y="2798993"/>
              <a:ext cx="144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grpSp>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(8/11)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1508105"/>
          </a:xfrm>
          <a:prstGeom prst="rect">
            <a:avLst/>
          </a:prstGeom>
          <a:noFill/>
        </p:spPr>
        <p:txBody>
          <a:bodyPr wrap="square" rtlCol="0">
            <a:spAutoFit/>
          </a:bodyPr>
          <a:lstStyle/>
          <a:p>
            <a:pPr algn="just" fontAlgn="auto">
              <a:spcBef>
                <a:spcPts val="1200"/>
              </a:spcBef>
              <a:spcAft>
                <a:spcPts val="0"/>
              </a:spcAft>
              <a:buFontTx/>
              <a:buBlip>
                <a:blip r:embed="rId3"/>
              </a:buBlip>
              <a:defRPr/>
            </a:pP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 Step 6: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Raise the prices of objects in the constricted set.</a:t>
            </a:r>
          </a:p>
          <a:p>
            <a:pPr algn="just" fontAlgn="auto">
              <a:spcBef>
                <a:spcPts val="1200"/>
              </a:spcBef>
              <a:spcAft>
                <a:spcPts val="0"/>
              </a:spcAft>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Until the topology of the preferred-object graph changes.</a:t>
            </a:r>
          </a:p>
          <a:p>
            <a:pPr algn="just" fontAlgn="auto">
              <a:spcBef>
                <a:spcPts val="1200"/>
              </a:spcBef>
              <a:spcAft>
                <a:spcPts val="0"/>
              </a:spcAft>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Repeat </a:t>
            </a: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Step </a:t>
            </a: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3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to </a:t>
            </a: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Step 6</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until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there’s a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perfect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matching.</a:t>
            </a:r>
          </a:p>
        </p:txBody>
      </p:sp>
      <p:grpSp>
        <p:nvGrpSpPr>
          <p:cNvPr id="10" name="组合 1"/>
          <p:cNvGrpSpPr/>
          <p:nvPr/>
        </p:nvGrpSpPr>
        <p:grpSpPr>
          <a:xfrm>
            <a:off x="1871970" y="3609009"/>
            <a:ext cx="2160023" cy="540005"/>
            <a:chOff x="8892049" y="1988984"/>
            <a:chExt cx="2160023" cy="540005"/>
          </a:xfrm>
        </p:grpSpPr>
        <p:sp>
          <p:nvSpPr>
            <p:cNvPr id="114" name="矩形 113"/>
            <p:cNvSpPr/>
            <p:nvPr/>
          </p:nvSpPr>
          <p:spPr>
            <a:xfrm>
              <a:off x="8892049" y="1988984"/>
              <a:ext cx="540006" cy="540005"/>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srgbClr val="C00000"/>
                  </a:solidFill>
                  <a:latin typeface="Arial" panose="020B0604020202020204" pitchFamily="34" charset="0"/>
                  <a:cs typeface="Arial" panose="020B0604020202020204" pitchFamily="34" charset="0"/>
                </a:rPr>
                <a:t>3</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15" name="矩形 114"/>
            <p:cNvSpPr/>
            <p:nvPr/>
          </p:nvSpPr>
          <p:spPr>
            <a:xfrm>
              <a:off x="9432054" y="1988984"/>
              <a:ext cx="540006" cy="540005"/>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srgbClr val="C00000"/>
                  </a:solidFill>
                  <a:latin typeface="Arial" panose="020B0604020202020204" pitchFamily="34" charset="0"/>
                  <a:cs typeface="Arial" panose="020B0604020202020204" pitchFamily="34" charset="0"/>
                </a:rPr>
                <a:t>2</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16" name="矩形 115"/>
            <p:cNvSpPr/>
            <p:nvPr/>
          </p:nvSpPr>
          <p:spPr>
            <a:xfrm>
              <a:off x="9972060" y="1988984"/>
              <a:ext cx="540006" cy="540005"/>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17" name="矩形 116"/>
            <p:cNvSpPr/>
            <p:nvPr/>
          </p:nvSpPr>
          <p:spPr>
            <a:xfrm>
              <a:off x="10512066" y="1988984"/>
              <a:ext cx="540006" cy="540005"/>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srgbClr val="C00000"/>
                  </a:solidFill>
                  <a:latin typeface="Arial" panose="020B0604020202020204" pitchFamily="34" charset="0"/>
                  <a:cs typeface="Arial" panose="020B0604020202020204" pitchFamily="34" charset="0"/>
                </a:rPr>
                <a:t>0</a:t>
              </a:r>
              <a:endParaRPr lang="zh-CN" altLang="en-US" sz="2400" b="1" dirty="0">
                <a:solidFill>
                  <a:srgbClr val="C00000"/>
                </a:solidFill>
                <a:latin typeface="Arial" panose="020B0604020202020204" pitchFamily="34" charset="0"/>
                <a:cs typeface="Arial" panose="020B0604020202020204" pitchFamily="34" charset="0"/>
              </a:endParaRPr>
            </a:p>
          </p:txBody>
        </p:sp>
      </p:grpSp>
      <p:grpSp>
        <p:nvGrpSpPr>
          <p:cNvPr id="11" name="组合 32"/>
          <p:cNvGrpSpPr/>
          <p:nvPr/>
        </p:nvGrpSpPr>
        <p:grpSpPr>
          <a:xfrm>
            <a:off x="1871970" y="4329018"/>
            <a:ext cx="2160021" cy="2160023"/>
            <a:chOff x="3401987" y="6579035"/>
            <a:chExt cx="2160021" cy="2160023"/>
          </a:xfrm>
        </p:grpSpPr>
        <p:sp>
          <p:nvSpPr>
            <p:cNvPr id="119" name="矩形 118"/>
            <p:cNvSpPr/>
            <p:nvPr/>
          </p:nvSpPr>
          <p:spPr>
            <a:xfrm>
              <a:off x="3401987" y="6579035"/>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3</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0" name="矩形 119"/>
            <p:cNvSpPr/>
            <p:nvPr/>
          </p:nvSpPr>
          <p:spPr>
            <a:xfrm>
              <a:off x="3941992" y="6579035"/>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1" name="矩形 120"/>
            <p:cNvSpPr/>
            <p:nvPr/>
          </p:nvSpPr>
          <p:spPr>
            <a:xfrm>
              <a:off x="4481997" y="6579035"/>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2" name="矩形 121"/>
            <p:cNvSpPr/>
            <p:nvPr/>
          </p:nvSpPr>
          <p:spPr>
            <a:xfrm>
              <a:off x="5022002" y="6579035"/>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3" name="矩形 122"/>
            <p:cNvSpPr/>
            <p:nvPr/>
          </p:nvSpPr>
          <p:spPr>
            <a:xfrm>
              <a:off x="3401987" y="7119040"/>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4" name="矩形 123"/>
            <p:cNvSpPr/>
            <p:nvPr/>
          </p:nvSpPr>
          <p:spPr>
            <a:xfrm>
              <a:off x="3941992" y="7119040"/>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5" name="矩形 124"/>
            <p:cNvSpPr/>
            <p:nvPr/>
          </p:nvSpPr>
          <p:spPr>
            <a:xfrm>
              <a:off x="4481997" y="7119040"/>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6" name="矩形 125"/>
            <p:cNvSpPr/>
            <p:nvPr/>
          </p:nvSpPr>
          <p:spPr>
            <a:xfrm>
              <a:off x="5022002" y="7119040"/>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7" name="矩形 126"/>
            <p:cNvSpPr/>
            <p:nvPr/>
          </p:nvSpPr>
          <p:spPr>
            <a:xfrm>
              <a:off x="3401987" y="7659046"/>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8" name="矩形 127"/>
            <p:cNvSpPr/>
            <p:nvPr/>
          </p:nvSpPr>
          <p:spPr>
            <a:xfrm>
              <a:off x="3941992" y="7659046"/>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9" name="矩形 128"/>
            <p:cNvSpPr/>
            <p:nvPr/>
          </p:nvSpPr>
          <p:spPr>
            <a:xfrm>
              <a:off x="4481997" y="7659046"/>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0" name="矩形 129"/>
            <p:cNvSpPr/>
            <p:nvPr/>
          </p:nvSpPr>
          <p:spPr>
            <a:xfrm>
              <a:off x="5022002" y="7659046"/>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1" name="矩形 130"/>
            <p:cNvSpPr/>
            <p:nvPr/>
          </p:nvSpPr>
          <p:spPr>
            <a:xfrm>
              <a:off x="3401987" y="8199052"/>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2" name="矩形 131"/>
            <p:cNvSpPr/>
            <p:nvPr/>
          </p:nvSpPr>
          <p:spPr>
            <a:xfrm>
              <a:off x="3941992" y="8199052"/>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3" name="矩形 132"/>
            <p:cNvSpPr/>
            <p:nvPr/>
          </p:nvSpPr>
          <p:spPr>
            <a:xfrm>
              <a:off x="4481997" y="8199052"/>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4" name="矩形 133"/>
            <p:cNvSpPr/>
            <p:nvPr/>
          </p:nvSpPr>
          <p:spPr>
            <a:xfrm>
              <a:off x="5022002" y="8199052"/>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5" name="椭圆 134"/>
            <p:cNvSpPr/>
            <p:nvPr/>
          </p:nvSpPr>
          <p:spPr>
            <a:xfrm>
              <a:off x="3491987" y="6669035"/>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36" name="椭圆 135"/>
            <p:cNvSpPr/>
            <p:nvPr/>
          </p:nvSpPr>
          <p:spPr>
            <a:xfrm>
              <a:off x="3491988" y="7209042"/>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37" name="椭圆 136"/>
            <p:cNvSpPr/>
            <p:nvPr/>
          </p:nvSpPr>
          <p:spPr>
            <a:xfrm>
              <a:off x="4031994" y="7749048"/>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38" name="椭圆 137"/>
            <p:cNvSpPr/>
            <p:nvPr/>
          </p:nvSpPr>
          <p:spPr>
            <a:xfrm>
              <a:off x="3491988" y="7749048"/>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40" name="椭圆 139"/>
            <p:cNvSpPr/>
            <p:nvPr/>
          </p:nvSpPr>
          <p:spPr>
            <a:xfrm>
              <a:off x="4572000" y="8289054"/>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43" name="椭圆 142"/>
            <p:cNvSpPr/>
            <p:nvPr/>
          </p:nvSpPr>
          <p:spPr>
            <a:xfrm>
              <a:off x="4572000" y="7749048"/>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44" name="椭圆 143"/>
            <p:cNvSpPr/>
            <p:nvPr/>
          </p:nvSpPr>
          <p:spPr>
            <a:xfrm>
              <a:off x="5112006" y="7749048"/>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50" name="椭圆 149"/>
            <p:cNvSpPr/>
            <p:nvPr/>
          </p:nvSpPr>
          <p:spPr>
            <a:xfrm>
              <a:off x="4572000" y="7209042"/>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grpSp>
    </p:spTree>
    <p:extLst>
      <p:ext uri="{BB962C8B-B14F-4D97-AF65-F5344CB8AC3E}">
        <p14:creationId xmlns:p14="http://schemas.microsoft.com/office/powerpoint/2010/main" val="3179747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3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3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8" fill="hold" nodeType="clickEffect">
                                  <p:stCondLst>
                                    <p:cond delay="0"/>
                                  </p:stCondLst>
                                  <p:childTnLst>
                                    <p:animEffect transition="out" filter="wipe(left)">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22" presetClass="exit" presetSubtype="8" fill="hold" nodeType="withEffect">
                                  <p:stCondLst>
                                    <p:cond delay="0"/>
                                  </p:stCondLst>
                                  <p:childTnLst>
                                    <p:animEffect transition="out" filter="wipe(left)">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22" presetClass="exit" presetSubtype="8" fill="hold" nodeType="withEffect">
                                  <p:stCondLst>
                                    <p:cond delay="0"/>
                                  </p:stCondLst>
                                  <p:childTnLst>
                                    <p:animEffect transition="out" filter="wipe(left)">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5832014" y="3690041"/>
            <a:ext cx="1350015" cy="2160024"/>
            <a:chOff x="5984414" y="3761402"/>
            <a:chExt cx="1350015" cy="2160024"/>
          </a:xfrm>
        </p:grpSpPr>
        <p:cxnSp>
          <p:nvCxnSpPr>
            <p:cNvPr id="237" name="直接连接符 236"/>
            <p:cNvCxnSpPr/>
            <p:nvPr/>
          </p:nvCxnSpPr>
          <p:spPr>
            <a:xfrm>
              <a:off x="5984414" y="5201418"/>
              <a:ext cx="1350015" cy="72000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5984414" y="3761402"/>
              <a:ext cx="13500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5984414" y="4481410"/>
              <a:ext cx="13500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flipV="1">
              <a:off x="5984414" y="5201419"/>
              <a:ext cx="1350015" cy="72000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(9/11)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1508105"/>
          </a:xfrm>
          <a:prstGeom prst="rect">
            <a:avLst/>
          </a:prstGeom>
          <a:noFill/>
        </p:spPr>
        <p:txBody>
          <a:bodyPr wrap="square" rtlCol="0">
            <a:spAutoFit/>
          </a:bodyPr>
          <a:lstStyle/>
          <a:p>
            <a:pPr algn="just" fontAlgn="auto">
              <a:spcBef>
                <a:spcPts val="1200"/>
              </a:spcBef>
              <a:spcAft>
                <a:spcPts val="0"/>
              </a:spcAft>
              <a:buFontTx/>
              <a:buBlip>
                <a:blip r:embed="rId3"/>
              </a:buBlip>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 Step 6: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Raise the prices of objects in the constricted set.</a:t>
            </a:r>
          </a:p>
          <a:p>
            <a:pPr algn="just" fontAlgn="auto">
              <a:spcBef>
                <a:spcPts val="1200"/>
              </a:spcBef>
              <a:spcAft>
                <a:spcPts val="0"/>
              </a:spcAft>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Until the topology of the preferred-object graph changes.</a:t>
            </a:r>
          </a:p>
          <a:p>
            <a:pPr algn="just" fontAlgn="auto">
              <a:spcBef>
                <a:spcPts val="1200"/>
              </a:spcBef>
              <a:spcAft>
                <a:spcPts val="0"/>
              </a:spcAft>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Repeat </a:t>
            </a: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Step 3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to </a:t>
            </a: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Step 6</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until there’s a perfect matching.</a:t>
            </a:r>
          </a:p>
        </p:txBody>
      </p:sp>
      <p:grpSp>
        <p:nvGrpSpPr>
          <p:cNvPr id="3" name="组合 1"/>
          <p:cNvGrpSpPr/>
          <p:nvPr/>
        </p:nvGrpSpPr>
        <p:grpSpPr>
          <a:xfrm>
            <a:off x="431954" y="2798992"/>
            <a:ext cx="8460094" cy="3870043"/>
            <a:chOff x="431954" y="2798992"/>
            <a:chExt cx="8460094" cy="3870043"/>
          </a:xfrm>
        </p:grpSpPr>
        <p:sp>
          <p:nvSpPr>
            <p:cNvPr id="80" name="矩形 79"/>
            <p:cNvSpPr/>
            <p:nvPr/>
          </p:nvSpPr>
          <p:spPr>
            <a:xfrm>
              <a:off x="1871971" y="432901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6</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1" name="矩形 80"/>
            <p:cNvSpPr/>
            <p:nvPr/>
          </p:nvSpPr>
          <p:spPr>
            <a:xfrm>
              <a:off x="2411976" y="432901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4</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2" name="矩形 81"/>
            <p:cNvSpPr/>
            <p:nvPr/>
          </p:nvSpPr>
          <p:spPr>
            <a:xfrm>
              <a:off x="2951981" y="432901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3" name="矩形 82"/>
            <p:cNvSpPr/>
            <p:nvPr/>
          </p:nvSpPr>
          <p:spPr>
            <a:xfrm>
              <a:off x="3491986" y="4329010"/>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4" name="矩形 83"/>
            <p:cNvSpPr/>
            <p:nvPr/>
          </p:nvSpPr>
          <p:spPr>
            <a:xfrm>
              <a:off x="1871971" y="4869015"/>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5</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5" name="矩形 84"/>
            <p:cNvSpPr/>
            <p:nvPr/>
          </p:nvSpPr>
          <p:spPr>
            <a:xfrm>
              <a:off x="2411976" y="4869015"/>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3</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6" name="矩形 85"/>
            <p:cNvSpPr/>
            <p:nvPr/>
          </p:nvSpPr>
          <p:spPr>
            <a:xfrm>
              <a:off x="2951981" y="4869015"/>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87" name="矩形 86"/>
            <p:cNvSpPr/>
            <p:nvPr/>
          </p:nvSpPr>
          <p:spPr>
            <a:xfrm>
              <a:off x="3491986" y="4869015"/>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0" name="矩形 89"/>
            <p:cNvSpPr/>
            <p:nvPr/>
          </p:nvSpPr>
          <p:spPr>
            <a:xfrm>
              <a:off x="1871971" y="5409021"/>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3</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1" name="矩形 90"/>
            <p:cNvSpPr/>
            <p:nvPr/>
          </p:nvSpPr>
          <p:spPr>
            <a:xfrm>
              <a:off x="2411976" y="5409021"/>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2" name="矩形 91"/>
            <p:cNvSpPr/>
            <p:nvPr/>
          </p:nvSpPr>
          <p:spPr>
            <a:xfrm>
              <a:off x="2951981" y="5409021"/>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3" name="矩形 92"/>
            <p:cNvSpPr/>
            <p:nvPr/>
          </p:nvSpPr>
          <p:spPr>
            <a:xfrm>
              <a:off x="3491986" y="5409021"/>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5" name="矩形 94"/>
            <p:cNvSpPr/>
            <p:nvPr/>
          </p:nvSpPr>
          <p:spPr>
            <a:xfrm>
              <a:off x="1871971" y="5949027"/>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6" name="矩形 95"/>
            <p:cNvSpPr/>
            <p:nvPr/>
          </p:nvSpPr>
          <p:spPr>
            <a:xfrm>
              <a:off x="2411976" y="5949027"/>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7" name="矩形 96"/>
            <p:cNvSpPr/>
            <p:nvPr/>
          </p:nvSpPr>
          <p:spPr>
            <a:xfrm>
              <a:off x="2951981" y="5949027"/>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1</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8" name="矩形 97"/>
            <p:cNvSpPr/>
            <p:nvPr/>
          </p:nvSpPr>
          <p:spPr>
            <a:xfrm>
              <a:off x="3491986" y="5949027"/>
              <a:ext cx="540006" cy="540006"/>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99" name="矩形 98"/>
            <p:cNvSpPr/>
            <p:nvPr/>
          </p:nvSpPr>
          <p:spPr>
            <a:xfrm>
              <a:off x="1871971" y="3609002"/>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2</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00" name="矩形 99"/>
            <p:cNvSpPr/>
            <p:nvPr/>
          </p:nvSpPr>
          <p:spPr>
            <a:xfrm>
              <a:off x="2411976" y="3609002"/>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1</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01" name="矩形 100"/>
            <p:cNvSpPr/>
            <p:nvPr/>
          </p:nvSpPr>
          <p:spPr>
            <a:xfrm>
              <a:off x="2951982" y="3609002"/>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02" name="矩形 101"/>
            <p:cNvSpPr/>
            <p:nvPr/>
          </p:nvSpPr>
          <p:spPr>
            <a:xfrm>
              <a:off x="3491988" y="3609002"/>
              <a:ext cx="540006" cy="540005"/>
            </a:xfrm>
            <a:prstGeom prst="rect">
              <a:avLst/>
            </a:prstGeom>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prstClr val="black"/>
                  </a:solidFill>
                  <a:latin typeface="Arial" panose="020B0604020202020204" pitchFamily="34" charset="0"/>
                  <a:cs typeface="Arial" panose="020B0604020202020204" pitchFamily="34" charset="0"/>
                </a:rPr>
                <a:t>0</a:t>
              </a:r>
              <a:endParaRPr lang="zh-CN" altLang="en-US" sz="2400" b="1" baseline="-25000" dirty="0">
                <a:solidFill>
                  <a:prstClr val="black"/>
                </a:solidFill>
                <a:latin typeface="Arial" panose="020B0604020202020204" pitchFamily="34" charset="0"/>
                <a:cs typeface="Arial" panose="020B0604020202020204" pitchFamily="34" charset="0"/>
              </a:endParaRPr>
            </a:p>
          </p:txBody>
        </p:sp>
        <p:sp>
          <p:nvSpPr>
            <p:cNvPr id="103" name="文本框 102"/>
            <p:cNvSpPr txBox="1"/>
            <p:nvPr/>
          </p:nvSpPr>
          <p:spPr>
            <a:xfrm rot="16200000">
              <a:off x="-282222" y="5133189"/>
              <a:ext cx="2430026"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04" name="文本框 103"/>
            <p:cNvSpPr txBox="1"/>
            <p:nvPr/>
          </p:nvSpPr>
          <p:spPr>
            <a:xfrm>
              <a:off x="521955" y="2978995"/>
              <a:ext cx="1350016"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05" name="椭圆 104"/>
            <p:cNvSpPr/>
            <p:nvPr/>
          </p:nvSpPr>
          <p:spPr>
            <a:xfrm>
              <a:off x="1916989" y="2978995"/>
              <a:ext cx="450005" cy="450005"/>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6" name="椭圆 105"/>
            <p:cNvSpPr/>
            <p:nvPr/>
          </p:nvSpPr>
          <p:spPr>
            <a:xfrm>
              <a:off x="2456995" y="2978995"/>
              <a:ext cx="450005" cy="450005"/>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7" name="椭圆 106"/>
            <p:cNvSpPr/>
            <p:nvPr/>
          </p:nvSpPr>
          <p:spPr>
            <a:xfrm>
              <a:off x="2996989" y="2978995"/>
              <a:ext cx="450005" cy="450005"/>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8" name="椭圆 107"/>
            <p:cNvSpPr/>
            <p:nvPr/>
          </p:nvSpPr>
          <p:spPr>
            <a:xfrm>
              <a:off x="1241962" y="4329010"/>
              <a:ext cx="450005"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9" name="椭圆 108"/>
            <p:cNvSpPr/>
            <p:nvPr/>
          </p:nvSpPr>
          <p:spPr>
            <a:xfrm>
              <a:off x="1241962" y="4869016"/>
              <a:ext cx="450006"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0" name="椭圆 109"/>
            <p:cNvSpPr/>
            <p:nvPr/>
          </p:nvSpPr>
          <p:spPr>
            <a:xfrm>
              <a:off x="1241962" y="5409022"/>
              <a:ext cx="450006"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1" name="椭圆 110"/>
            <p:cNvSpPr/>
            <p:nvPr/>
          </p:nvSpPr>
          <p:spPr>
            <a:xfrm>
              <a:off x="1241962" y="5949028"/>
              <a:ext cx="450006" cy="450005"/>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2" name="矩形 111"/>
            <p:cNvSpPr/>
            <p:nvPr/>
          </p:nvSpPr>
          <p:spPr>
            <a:xfrm>
              <a:off x="431954" y="2798992"/>
              <a:ext cx="8460094" cy="3870043"/>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latin typeface="Arial" panose="020B0604020202020204" pitchFamily="34" charset="0"/>
                <a:cs typeface="Arial" panose="020B0604020202020204" pitchFamily="34" charset="0"/>
              </a:endParaRPr>
            </a:p>
          </p:txBody>
        </p:sp>
        <p:sp>
          <p:nvSpPr>
            <p:cNvPr id="113" name="椭圆 112"/>
            <p:cNvSpPr/>
            <p:nvPr/>
          </p:nvSpPr>
          <p:spPr>
            <a:xfrm>
              <a:off x="3536995" y="2978994"/>
              <a:ext cx="450005" cy="450005"/>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cxnSp>
          <p:nvCxnSpPr>
            <p:cNvPr id="145" name="直接连接符 144"/>
            <p:cNvCxnSpPr/>
            <p:nvPr/>
          </p:nvCxnSpPr>
          <p:spPr>
            <a:xfrm flipV="1">
              <a:off x="1872019" y="2889001"/>
              <a:ext cx="540000" cy="2"/>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1872019" y="3519001"/>
              <a:ext cx="540000"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2952000" y="2888994"/>
              <a:ext cx="0" cy="630007"/>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1872019" y="2888994"/>
              <a:ext cx="0" cy="630007"/>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a:off x="1871970" y="3609002"/>
              <a:ext cx="540006" cy="540005"/>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srgbClr val="C00000"/>
                  </a:solidFill>
                  <a:latin typeface="Arial" panose="020B0604020202020204" pitchFamily="34" charset="0"/>
                  <a:cs typeface="Arial" panose="020B0604020202020204" pitchFamily="34" charset="0"/>
                </a:rPr>
                <a:t>3</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15" name="矩形 114"/>
            <p:cNvSpPr/>
            <p:nvPr/>
          </p:nvSpPr>
          <p:spPr>
            <a:xfrm>
              <a:off x="2411975" y="3609002"/>
              <a:ext cx="540006" cy="540005"/>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srgbClr val="C00000"/>
                  </a:solidFill>
                  <a:latin typeface="Arial" panose="020B0604020202020204" pitchFamily="34" charset="0"/>
                  <a:cs typeface="Arial" panose="020B0604020202020204" pitchFamily="34" charset="0"/>
                </a:rPr>
                <a:t>2</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16" name="矩形 115"/>
            <p:cNvSpPr/>
            <p:nvPr/>
          </p:nvSpPr>
          <p:spPr>
            <a:xfrm>
              <a:off x="2951981" y="3609002"/>
              <a:ext cx="540006" cy="540005"/>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17" name="矩形 116"/>
            <p:cNvSpPr/>
            <p:nvPr/>
          </p:nvSpPr>
          <p:spPr>
            <a:xfrm>
              <a:off x="3491987" y="3609002"/>
              <a:ext cx="540006" cy="540005"/>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srgbClr val="C00000"/>
                  </a:solidFill>
                  <a:latin typeface="Arial" panose="020B0604020202020204" pitchFamily="34" charset="0"/>
                  <a:cs typeface="Arial" panose="020B0604020202020204" pitchFamily="34" charset="0"/>
                </a:rPr>
                <a:t>0</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19" name="矩形 118"/>
            <p:cNvSpPr/>
            <p:nvPr/>
          </p:nvSpPr>
          <p:spPr>
            <a:xfrm>
              <a:off x="1871970" y="4329011"/>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3</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0" name="矩形 119"/>
            <p:cNvSpPr/>
            <p:nvPr/>
          </p:nvSpPr>
          <p:spPr>
            <a:xfrm>
              <a:off x="2411975" y="4329011"/>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1" name="矩形 120"/>
            <p:cNvSpPr/>
            <p:nvPr/>
          </p:nvSpPr>
          <p:spPr>
            <a:xfrm>
              <a:off x="2951980" y="4329011"/>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2" name="矩形 121"/>
            <p:cNvSpPr/>
            <p:nvPr/>
          </p:nvSpPr>
          <p:spPr>
            <a:xfrm>
              <a:off x="3491985" y="4329011"/>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3" name="矩形 122"/>
            <p:cNvSpPr/>
            <p:nvPr/>
          </p:nvSpPr>
          <p:spPr>
            <a:xfrm>
              <a:off x="1871970" y="4869016"/>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4" name="矩形 123"/>
            <p:cNvSpPr/>
            <p:nvPr/>
          </p:nvSpPr>
          <p:spPr>
            <a:xfrm>
              <a:off x="2411975" y="4869016"/>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5" name="矩形 124"/>
            <p:cNvSpPr/>
            <p:nvPr/>
          </p:nvSpPr>
          <p:spPr>
            <a:xfrm>
              <a:off x="2951980" y="4869016"/>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6" name="矩形 125"/>
            <p:cNvSpPr/>
            <p:nvPr/>
          </p:nvSpPr>
          <p:spPr>
            <a:xfrm>
              <a:off x="3491985" y="4869016"/>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7" name="矩形 126"/>
            <p:cNvSpPr/>
            <p:nvPr/>
          </p:nvSpPr>
          <p:spPr>
            <a:xfrm>
              <a:off x="1871970" y="5409022"/>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8" name="矩形 127"/>
            <p:cNvSpPr/>
            <p:nvPr/>
          </p:nvSpPr>
          <p:spPr>
            <a:xfrm>
              <a:off x="2411975" y="5409022"/>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29" name="矩形 128"/>
            <p:cNvSpPr/>
            <p:nvPr/>
          </p:nvSpPr>
          <p:spPr>
            <a:xfrm>
              <a:off x="2951980" y="5409022"/>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0" name="矩形 129"/>
            <p:cNvSpPr/>
            <p:nvPr/>
          </p:nvSpPr>
          <p:spPr>
            <a:xfrm>
              <a:off x="3491985" y="5409022"/>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1" name="矩形 130"/>
            <p:cNvSpPr/>
            <p:nvPr/>
          </p:nvSpPr>
          <p:spPr>
            <a:xfrm>
              <a:off x="1871970" y="5949028"/>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2" name="矩形 131"/>
            <p:cNvSpPr/>
            <p:nvPr/>
          </p:nvSpPr>
          <p:spPr>
            <a:xfrm>
              <a:off x="2411975" y="5949028"/>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3" name="矩形 132"/>
            <p:cNvSpPr/>
            <p:nvPr/>
          </p:nvSpPr>
          <p:spPr>
            <a:xfrm>
              <a:off x="2951980" y="5949028"/>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4" name="矩形 133"/>
            <p:cNvSpPr/>
            <p:nvPr/>
          </p:nvSpPr>
          <p:spPr>
            <a:xfrm>
              <a:off x="3491985" y="5949028"/>
              <a:ext cx="540006" cy="540006"/>
            </a:xfrm>
            <a:prstGeom prst="rect">
              <a:avLst/>
            </a:prstGeom>
            <a:solidFill>
              <a:srgbClr val="FFFF99"/>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35" name="椭圆 134"/>
            <p:cNvSpPr/>
            <p:nvPr/>
          </p:nvSpPr>
          <p:spPr>
            <a:xfrm>
              <a:off x="1961970" y="4419011"/>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36" name="椭圆 135"/>
            <p:cNvSpPr/>
            <p:nvPr/>
          </p:nvSpPr>
          <p:spPr>
            <a:xfrm>
              <a:off x="1961971" y="4959018"/>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37" name="椭圆 136"/>
            <p:cNvSpPr/>
            <p:nvPr/>
          </p:nvSpPr>
          <p:spPr>
            <a:xfrm>
              <a:off x="2501977" y="5499024"/>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38" name="椭圆 137"/>
            <p:cNvSpPr/>
            <p:nvPr/>
          </p:nvSpPr>
          <p:spPr>
            <a:xfrm>
              <a:off x="1961971" y="5499024"/>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40" name="椭圆 139"/>
            <p:cNvSpPr/>
            <p:nvPr/>
          </p:nvSpPr>
          <p:spPr>
            <a:xfrm>
              <a:off x="3041983" y="6039030"/>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43" name="椭圆 142"/>
            <p:cNvSpPr/>
            <p:nvPr/>
          </p:nvSpPr>
          <p:spPr>
            <a:xfrm>
              <a:off x="3041983" y="5499024"/>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44" name="椭圆 143"/>
            <p:cNvSpPr/>
            <p:nvPr/>
          </p:nvSpPr>
          <p:spPr>
            <a:xfrm>
              <a:off x="3581989" y="5499024"/>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150" name="椭圆 149"/>
            <p:cNvSpPr/>
            <p:nvPr/>
          </p:nvSpPr>
          <p:spPr>
            <a:xfrm>
              <a:off x="3041983" y="4959018"/>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cxnSp>
          <p:nvCxnSpPr>
            <p:cNvPr id="154" name="直接连接符 153"/>
            <p:cNvCxnSpPr/>
            <p:nvPr/>
          </p:nvCxnSpPr>
          <p:spPr>
            <a:xfrm>
              <a:off x="3492006" y="2888994"/>
              <a:ext cx="0" cy="630007"/>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2412000" y="2888994"/>
              <a:ext cx="0" cy="630007"/>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2952000" y="2888994"/>
              <a:ext cx="540006"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2952000" y="3519001"/>
              <a:ext cx="540006"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组合 25"/>
          <p:cNvGrpSpPr/>
          <p:nvPr/>
        </p:nvGrpSpPr>
        <p:grpSpPr>
          <a:xfrm>
            <a:off x="4842002" y="2880032"/>
            <a:ext cx="3330037" cy="3780042"/>
            <a:chOff x="4842002" y="2798993"/>
            <a:chExt cx="3330037" cy="3780042"/>
          </a:xfrm>
        </p:grpSpPr>
        <p:cxnSp>
          <p:nvCxnSpPr>
            <p:cNvPr id="215" name="直接连接符 214"/>
            <p:cNvCxnSpPr/>
            <p:nvPr/>
          </p:nvCxnSpPr>
          <p:spPr>
            <a:xfrm>
              <a:off x="5832014" y="4329011"/>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a:off x="5832014" y="5049018"/>
              <a:ext cx="1350015" cy="720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a:off x="5832014" y="3609002"/>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flipV="1">
              <a:off x="5832014" y="3609003"/>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flipV="1">
              <a:off x="5832014" y="4329011"/>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5832014" y="5769026"/>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5832014" y="4329010"/>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a:off x="5832014" y="3609002"/>
              <a:ext cx="1350015" cy="720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flipV="1">
              <a:off x="5832014" y="4329010"/>
              <a:ext cx="1350015" cy="14400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flipV="1">
              <a:off x="5832014" y="5049019"/>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14" name="文本框 213"/>
            <p:cNvSpPr txBox="1"/>
            <p:nvPr/>
          </p:nvSpPr>
          <p:spPr>
            <a:xfrm>
              <a:off x="5022005" y="2798993"/>
              <a:ext cx="153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223" name="矩形 222"/>
            <p:cNvSpPr/>
            <p:nvPr/>
          </p:nvSpPr>
          <p:spPr>
            <a:xfrm>
              <a:off x="4842002" y="6117370"/>
              <a:ext cx="3330037" cy="461665"/>
            </a:xfrm>
            <a:prstGeom prst="rect">
              <a:avLst/>
            </a:prstGeom>
          </p:spPr>
          <p:txBody>
            <a:bodyPr wrap="square">
              <a:spAutoFit/>
            </a:bodyPr>
            <a:lstStyle/>
            <a:p>
              <a:pP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Preferred-object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graph</a:t>
              </a:r>
              <a:endParaRPr lang="zh-CN" altLang="en-US" sz="2400" dirty="0">
                <a:solidFill>
                  <a:srgbClr val="C00000"/>
                </a:solidFill>
                <a:latin typeface="Calibri"/>
                <a:ea typeface="宋体"/>
              </a:endParaRPr>
            </a:p>
          </p:txBody>
        </p:sp>
        <p:sp>
          <p:nvSpPr>
            <p:cNvPr id="224" name="椭圆 223"/>
            <p:cNvSpPr/>
            <p:nvPr/>
          </p:nvSpPr>
          <p:spPr>
            <a:xfrm>
              <a:off x="6912026" y="5499023"/>
              <a:ext cx="540006" cy="540006"/>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25" name="椭圆 224"/>
            <p:cNvSpPr/>
            <p:nvPr/>
          </p:nvSpPr>
          <p:spPr>
            <a:xfrm>
              <a:off x="5562011" y="3338999"/>
              <a:ext cx="540005"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26" name="椭圆 225"/>
            <p:cNvSpPr/>
            <p:nvPr/>
          </p:nvSpPr>
          <p:spPr>
            <a:xfrm>
              <a:off x="5562011" y="4059007"/>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27" name="椭圆 226"/>
            <p:cNvSpPr/>
            <p:nvPr/>
          </p:nvSpPr>
          <p:spPr>
            <a:xfrm>
              <a:off x="5562011" y="4779015"/>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28" name="椭圆 227"/>
            <p:cNvSpPr/>
            <p:nvPr/>
          </p:nvSpPr>
          <p:spPr>
            <a:xfrm>
              <a:off x="5562011" y="5499023"/>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29" name="椭圆 228"/>
            <p:cNvSpPr/>
            <p:nvPr/>
          </p:nvSpPr>
          <p:spPr>
            <a:xfrm>
              <a:off x="6912026" y="3338999"/>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30" name="椭圆 229"/>
            <p:cNvSpPr/>
            <p:nvPr/>
          </p:nvSpPr>
          <p:spPr>
            <a:xfrm>
              <a:off x="6912026" y="4059007"/>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31" name="椭圆 230"/>
            <p:cNvSpPr/>
            <p:nvPr/>
          </p:nvSpPr>
          <p:spPr>
            <a:xfrm>
              <a:off x="6912026" y="4779015"/>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232" name="文本框 231"/>
            <p:cNvSpPr txBox="1"/>
            <p:nvPr/>
          </p:nvSpPr>
          <p:spPr>
            <a:xfrm>
              <a:off x="6462021" y="2798993"/>
              <a:ext cx="144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grpSp>
      <p:grpSp>
        <p:nvGrpSpPr>
          <p:cNvPr id="9" name="组合 171"/>
          <p:cNvGrpSpPr/>
          <p:nvPr/>
        </p:nvGrpSpPr>
        <p:grpSpPr>
          <a:xfrm>
            <a:off x="1871970" y="4329010"/>
            <a:ext cx="2160021" cy="2160023"/>
            <a:chOff x="3401987" y="6579035"/>
            <a:chExt cx="2160021" cy="2160023"/>
          </a:xfrm>
          <a:solidFill>
            <a:srgbClr val="FFFF00"/>
          </a:solidFill>
        </p:grpSpPr>
        <p:sp>
          <p:nvSpPr>
            <p:cNvPr id="177" name="矩形 176"/>
            <p:cNvSpPr/>
            <p:nvPr/>
          </p:nvSpPr>
          <p:spPr>
            <a:xfrm>
              <a:off x="3401987" y="6579035"/>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78" name="矩形 177"/>
            <p:cNvSpPr/>
            <p:nvPr/>
          </p:nvSpPr>
          <p:spPr>
            <a:xfrm>
              <a:off x="3941992" y="6579035"/>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85" name="矩形 184"/>
            <p:cNvSpPr/>
            <p:nvPr/>
          </p:nvSpPr>
          <p:spPr>
            <a:xfrm>
              <a:off x="4481997" y="6579035"/>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88" name="矩形 187"/>
            <p:cNvSpPr/>
            <p:nvPr/>
          </p:nvSpPr>
          <p:spPr>
            <a:xfrm>
              <a:off x="5022002" y="6579035"/>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89" name="矩形 188"/>
            <p:cNvSpPr/>
            <p:nvPr/>
          </p:nvSpPr>
          <p:spPr>
            <a:xfrm>
              <a:off x="3401987" y="7119040"/>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0" name="矩形 189"/>
            <p:cNvSpPr/>
            <p:nvPr/>
          </p:nvSpPr>
          <p:spPr>
            <a:xfrm>
              <a:off x="3941992" y="7119040"/>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1" name="矩形 190"/>
            <p:cNvSpPr/>
            <p:nvPr/>
          </p:nvSpPr>
          <p:spPr>
            <a:xfrm>
              <a:off x="4481997" y="7119040"/>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2" name="矩形 191"/>
            <p:cNvSpPr/>
            <p:nvPr/>
          </p:nvSpPr>
          <p:spPr>
            <a:xfrm>
              <a:off x="5022002" y="7119040"/>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3" name="矩形 192"/>
            <p:cNvSpPr/>
            <p:nvPr/>
          </p:nvSpPr>
          <p:spPr>
            <a:xfrm>
              <a:off x="3401987" y="7659046"/>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4" name="矩形 193"/>
            <p:cNvSpPr/>
            <p:nvPr/>
          </p:nvSpPr>
          <p:spPr>
            <a:xfrm>
              <a:off x="3941992" y="7659046"/>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5" name="矩形 194"/>
            <p:cNvSpPr/>
            <p:nvPr/>
          </p:nvSpPr>
          <p:spPr>
            <a:xfrm>
              <a:off x="4481997" y="7659046"/>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6" name="矩形 195"/>
            <p:cNvSpPr/>
            <p:nvPr/>
          </p:nvSpPr>
          <p:spPr>
            <a:xfrm>
              <a:off x="5022002" y="7659046"/>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7" name="矩形 196"/>
            <p:cNvSpPr/>
            <p:nvPr/>
          </p:nvSpPr>
          <p:spPr>
            <a:xfrm>
              <a:off x="3401987" y="8199052"/>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-2</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8" name="矩形 197"/>
            <p:cNvSpPr/>
            <p:nvPr/>
          </p:nvSpPr>
          <p:spPr>
            <a:xfrm>
              <a:off x="3941992" y="8199052"/>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199" name="矩形 198"/>
            <p:cNvSpPr/>
            <p:nvPr/>
          </p:nvSpPr>
          <p:spPr>
            <a:xfrm>
              <a:off x="4481997" y="8199052"/>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200" name="矩形 199"/>
            <p:cNvSpPr/>
            <p:nvPr/>
          </p:nvSpPr>
          <p:spPr>
            <a:xfrm>
              <a:off x="5022002" y="8199052"/>
              <a:ext cx="540006" cy="540006"/>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0</a:t>
              </a:r>
              <a:endParaRPr lang="zh-CN" altLang="en-US" sz="2400" b="1" baseline="-25000" dirty="0">
                <a:solidFill>
                  <a:srgbClr val="C00000"/>
                </a:solidFill>
                <a:latin typeface="Arial" panose="020B0604020202020204" pitchFamily="34" charset="0"/>
                <a:cs typeface="Arial" panose="020B0604020202020204" pitchFamily="34" charset="0"/>
              </a:endParaRPr>
            </a:p>
          </p:txBody>
        </p:sp>
        <p:sp>
          <p:nvSpPr>
            <p:cNvPr id="201" name="椭圆 200"/>
            <p:cNvSpPr/>
            <p:nvPr/>
          </p:nvSpPr>
          <p:spPr>
            <a:xfrm>
              <a:off x="3491987" y="6669035"/>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202" name="椭圆 201"/>
            <p:cNvSpPr/>
            <p:nvPr/>
          </p:nvSpPr>
          <p:spPr>
            <a:xfrm>
              <a:off x="3491988" y="7209042"/>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203" name="椭圆 202"/>
            <p:cNvSpPr/>
            <p:nvPr/>
          </p:nvSpPr>
          <p:spPr>
            <a:xfrm>
              <a:off x="4031994" y="7749048"/>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205" name="椭圆 204"/>
            <p:cNvSpPr/>
            <p:nvPr/>
          </p:nvSpPr>
          <p:spPr>
            <a:xfrm>
              <a:off x="4572000" y="8289054"/>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207" name="椭圆 206"/>
            <p:cNvSpPr/>
            <p:nvPr/>
          </p:nvSpPr>
          <p:spPr>
            <a:xfrm>
              <a:off x="5112006" y="7749048"/>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208" name="椭圆 207"/>
            <p:cNvSpPr/>
            <p:nvPr/>
          </p:nvSpPr>
          <p:spPr>
            <a:xfrm>
              <a:off x="4572000" y="7209042"/>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209" name="椭圆 208"/>
            <p:cNvSpPr/>
            <p:nvPr/>
          </p:nvSpPr>
          <p:spPr>
            <a:xfrm>
              <a:off x="5111987" y="8289035"/>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210" name="椭圆 209"/>
            <p:cNvSpPr/>
            <p:nvPr/>
          </p:nvSpPr>
          <p:spPr>
            <a:xfrm>
              <a:off x="4031987" y="8289035"/>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211" name="椭圆 210"/>
            <p:cNvSpPr/>
            <p:nvPr/>
          </p:nvSpPr>
          <p:spPr>
            <a:xfrm>
              <a:off x="4031987" y="7209035"/>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sp>
          <p:nvSpPr>
            <p:cNvPr id="212" name="椭圆 211"/>
            <p:cNvSpPr/>
            <p:nvPr/>
          </p:nvSpPr>
          <p:spPr>
            <a:xfrm>
              <a:off x="4031987" y="6669035"/>
              <a:ext cx="360005" cy="360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endParaRPr>
            </a:p>
          </p:txBody>
        </p:sp>
      </p:grpSp>
      <p:grpSp>
        <p:nvGrpSpPr>
          <p:cNvPr id="10" name="组合 164"/>
          <p:cNvGrpSpPr/>
          <p:nvPr/>
        </p:nvGrpSpPr>
        <p:grpSpPr>
          <a:xfrm>
            <a:off x="1871940" y="3608995"/>
            <a:ext cx="2160023" cy="540005"/>
            <a:chOff x="8892049" y="1988984"/>
            <a:chExt cx="2160023" cy="540005"/>
          </a:xfrm>
          <a:solidFill>
            <a:srgbClr val="FFFF00"/>
          </a:solidFill>
        </p:grpSpPr>
        <p:sp>
          <p:nvSpPr>
            <p:cNvPr id="167" name="矩形 166"/>
            <p:cNvSpPr/>
            <p:nvPr/>
          </p:nvSpPr>
          <p:spPr>
            <a:xfrm>
              <a:off x="8892049" y="1988984"/>
              <a:ext cx="540006" cy="540005"/>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4</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68" name="矩形 167"/>
            <p:cNvSpPr/>
            <p:nvPr/>
          </p:nvSpPr>
          <p:spPr>
            <a:xfrm>
              <a:off x="9432054" y="1988984"/>
              <a:ext cx="540006" cy="540005"/>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srgbClr val="C00000"/>
                  </a:solidFill>
                  <a:latin typeface="Arial" panose="020B0604020202020204" pitchFamily="34" charset="0"/>
                  <a:cs typeface="Arial" panose="020B0604020202020204" pitchFamily="34" charset="0"/>
                </a:rPr>
                <a:t>2</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69" name="矩形 168"/>
            <p:cNvSpPr/>
            <p:nvPr/>
          </p:nvSpPr>
          <p:spPr>
            <a:xfrm>
              <a:off x="9972060" y="1988984"/>
              <a:ext cx="540006" cy="540005"/>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smtClean="0">
                  <a:solidFill>
                    <a:srgbClr val="C00000"/>
                  </a:solidFill>
                  <a:latin typeface="Arial" panose="020B0604020202020204" pitchFamily="34" charset="0"/>
                  <a:cs typeface="Arial" panose="020B0604020202020204" pitchFamily="34" charset="0"/>
                </a:rPr>
                <a:t>1</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170" name="矩形 169"/>
            <p:cNvSpPr/>
            <p:nvPr/>
          </p:nvSpPr>
          <p:spPr>
            <a:xfrm>
              <a:off x="10512066" y="1988984"/>
              <a:ext cx="540006" cy="540005"/>
            </a:xfrm>
            <a:prstGeom prst="rect">
              <a:avLst/>
            </a:prstGeom>
            <a:grp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en-US" altLang="zh-CN" sz="2400" b="1" dirty="0">
                  <a:solidFill>
                    <a:srgbClr val="C00000"/>
                  </a:solidFill>
                  <a:latin typeface="Arial" panose="020B0604020202020204" pitchFamily="34" charset="0"/>
                  <a:cs typeface="Arial" panose="020B0604020202020204" pitchFamily="34" charset="0"/>
                </a:rPr>
                <a:t>0</a:t>
              </a:r>
              <a:endParaRPr lang="zh-CN" altLang="en-US" sz="24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05921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Auction mechanism design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(10/11)</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sp>
        <p:nvSpPr>
          <p:cNvPr id="8" name="文本框 7"/>
          <p:cNvSpPr txBox="1"/>
          <p:nvPr/>
        </p:nvSpPr>
        <p:spPr>
          <a:xfrm>
            <a:off x="251952" y="1178975"/>
            <a:ext cx="8640096" cy="984885"/>
          </a:xfrm>
          <a:prstGeom prst="rect">
            <a:avLst/>
          </a:prstGeom>
          <a:noFill/>
        </p:spPr>
        <p:txBody>
          <a:bodyPr wrap="square" rtlCol="0">
            <a:spAutoFit/>
          </a:bodyPr>
          <a:lstStyle/>
          <a:p>
            <a:pPr algn="just" fontAlgn="auto">
              <a:spcBef>
                <a:spcPts val="1200"/>
              </a:spcBef>
              <a:spcAft>
                <a:spcPts val="0"/>
              </a:spcAft>
              <a:buFontTx/>
              <a:buBlip>
                <a:blip r:embed="rId3"/>
              </a:buBlip>
              <a:defRPr/>
            </a:pPr>
            <a:r>
              <a:rPr lang="en-US" altLang="zh-CN" sz="2400" b="1" dirty="0" smtClean="0">
                <a:solidFill>
                  <a:prstClr val="black"/>
                </a:solidFill>
                <a:latin typeface="Arial" panose="020B0604020202020204" pitchFamily="34" charset="0"/>
                <a:ea typeface="黑体" panose="02010609060101010101" pitchFamily="49" charset="-122"/>
                <a:cs typeface="Arial" panose="020B0604020202020204" pitchFamily="34" charset="0"/>
              </a:rPr>
              <a:t> Step 7: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 matching result is the allocation result.</a:t>
            </a:r>
          </a:p>
          <a:p>
            <a:pPr algn="just" fontAlgn="auto">
              <a:spcBef>
                <a:spcPts val="1200"/>
              </a:spcBef>
              <a:spcAft>
                <a:spcPts val="0"/>
              </a:spcAft>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The bidder who obtains virtual object actually gets nothing.</a:t>
            </a:r>
          </a:p>
        </p:txBody>
      </p:sp>
      <p:grpSp>
        <p:nvGrpSpPr>
          <p:cNvPr id="2" name="组合 20"/>
          <p:cNvGrpSpPr/>
          <p:nvPr/>
        </p:nvGrpSpPr>
        <p:grpSpPr>
          <a:xfrm>
            <a:off x="431954" y="2348988"/>
            <a:ext cx="8460094" cy="3960044"/>
            <a:chOff x="431954" y="2348988"/>
            <a:chExt cx="8460094" cy="3960044"/>
          </a:xfrm>
        </p:grpSpPr>
        <p:cxnSp>
          <p:nvCxnSpPr>
            <p:cNvPr id="87" name="直接连接符 86"/>
            <p:cNvCxnSpPr/>
            <p:nvPr/>
          </p:nvCxnSpPr>
          <p:spPr>
            <a:xfrm>
              <a:off x="1601968" y="4689014"/>
              <a:ext cx="1350015" cy="72000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1601968" y="3248998"/>
              <a:ext cx="13500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601968" y="3969006"/>
              <a:ext cx="13500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1601968" y="4689015"/>
              <a:ext cx="1350015" cy="72000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1601968" y="3969007"/>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1601968" y="4689014"/>
              <a:ext cx="1350015" cy="720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1601968" y="3248998"/>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1601968" y="3248999"/>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1601968" y="3969007"/>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1601968" y="5409022"/>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1601968" y="3969006"/>
              <a:ext cx="135001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601968" y="3248998"/>
              <a:ext cx="1350015" cy="7200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V="1">
              <a:off x="1601968" y="3969006"/>
              <a:ext cx="1350015" cy="14400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1601968" y="4689015"/>
              <a:ext cx="1350015" cy="7200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05" name="文本框 104"/>
            <p:cNvSpPr txBox="1"/>
            <p:nvPr/>
          </p:nvSpPr>
          <p:spPr>
            <a:xfrm>
              <a:off x="791959" y="2438989"/>
              <a:ext cx="153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rPr>
                <a:t>Bidders</a:t>
              </a:r>
              <a:endParaRPr lang="zh-CN" altLang="en-US" sz="2400" dirty="0">
                <a:solidFill>
                  <a:srgbClr val="5B9BD5">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06" name="矩形 105"/>
            <p:cNvSpPr/>
            <p:nvPr/>
          </p:nvSpPr>
          <p:spPr>
            <a:xfrm>
              <a:off x="611956" y="5757366"/>
              <a:ext cx="3330037" cy="461665"/>
            </a:xfrm>
            <a:prstGeom prst="rect">
              <a:avLst/>
            </a:prstGeom>
          </p:spPr>
          <p:txBody>
            <a:bodyPr wrap="square">
              <a:spAutoFit/>
            </a:bodyPr>
            <a:lstStyle/>
            <a:p>
              <a:pPr fontAlgn="auto">
                <a:spcBef>
                  <a:spcPts val="0"/>
                </a:spcBef>
                <a:spcAft>
                  <a:spcPts val="0"/>
                </a:spcAft>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Preferred-object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graph</a:t>
              </a:r>
              <a:endParaRPr lang="zh-CN" altLang="en-US" sz="2400" dirty="0">
                <a:solidFill>
                  <a:srgbClr val="C00000"/>
                </a:solidFill>
                <a:latin typeface="Arial" panose="020B0604020202020204" pitchFamily="34" charset="0"/>
                <a:ea typeface="宋体"/>
                <a:cs typeface="Arial" panose="020B0604020202020204" pitchFamily="34" charset="0"/>
              </a:endParaRPr>
            </a:p>
          </p:txBody>
        </p:sp>
        <p:sp>
          <p:nvSpPr>
            <p:cNvPr id="107" name="椭圆 106"/>
            <p:cNvSpPr/>
            <p:nvPr/>
          </p:nvSpPr>
          <p:spPr>
            <a:xfrm>
              <a:off x="2681980" y="5139019"/>
              <a:ext cx="540006" cy="540006"/>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8" name="椭圆 107"/>
            <p:cNvSpPr/>
            <p:nvPr/>
          </p:nvSpPr>
          <p:spPr>
            <a:xfrm>
              <a:off x="1331965" y="2978995"/>
              <a:ext cx="540005"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09" name="椭圆 108"/>
            <p:cNvSpPr/>
            <p:nvPr/>
          </p:nvSpPr>
          <p:spPr>
            <a:xfrm>
              <a:off x="1331965" y="3699003"/>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0" name="椭圆 109"/>
            <p:cNvSpPr/>
            <p:nvPr/>
          </p:nvSpPr>
          <p:spPr>
            <a:xfrm>
              <a:off x="1331965" y="4419011"/>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1" name="椭圆 110"/>
            <p:cNvSpPr/>
            <p:nvPr/>
          </p:nvSpPr>
          <p:spPr>
            <a:xfrm>
              <a:off x="1331965" y="5139019"/>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2" name="椭圆 111"/>
            <p:cNvSpPr/>
            <p:nvPr/>
          </p:nvSpPr>
          <p:spPr>
            <a:xfrm>
              <a:off x="2681980" y="2978995"/>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3" name="椭圆 112"/>
            <p:cNvSpPr/>
            <p:nvPr/>
          </p:nvSpPr>
          <p:spPr>
            <a:xfrm>
              <a:off x="2681980" y="3699003"/>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4" name="椭圆 113"/>
            <p:cNvSpPr/>
            <p:nvPr/>
          </p:nvSpPr>
          <p:spPr>
            <a:xfrm>
              <a:off x="2681980" y="4419011"/>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5" name="文本框 114"/>
            <p:cNvSpPr txBox="1"/>
            <p:nvPr/>
          </p:nvSpPr>
          <p:spPr>
            <a:xfrm>
              <a:off x="2231975" y="2438989"/>
              <a:ext cx="1440017" cy="461665"/>
            </a:xfrm>
            <a:prstGeom prst="rect">
              <a:avLst/>
            </a:prstGeom>
            <a:noFill/>
          </p:spPr>
          <p:txBody>
            <a:bodyPr wrap="square" rtlCol="0">
              <a:spAutoFit/>
            </a:bodyPr>
            <a:lstStyle/>
            <a:p>
              <a:pPr algn="ctr" fontAlgn="auto">
                <a:spcBef>
                  <a:spcPts val="0"/>
                </a:spcBef>
                <a:spcAft>
                  <a:spcPts val="0"/>
                </a:spcAft>
              </a:pPr>
              <a:r>
                <a:rPr lang="en-US" altLang="zh-CN" sz="2400"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Objects</a:t>
              </a:r>
              <a:endParaRPr lang="zh-CN" altLang="en-US" sz="2400"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16" name="矩形 115"/>
            <p:cNvSpPr/>
            <p:nvPr/>
          </p:nvSpPr>
          <p:spPr>
            <a:xfrm>
              <a:off x="431954" y="2348988"/>
              <a:ext cx="8460094" cy="3960044"/>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a:solidFill>
                  <a:prstClr val="white"/>
                </a:solidFill>
                <a:latin typeface="Arial" panose="020B0604020202020204" pitchFamily="34" charset="0"/>
                <a:cs typeface="Arial" panose="020B0604020202020204" pitchFamily="34" charset="0"/>
              </a:endParaRPr>
            </a:p>
          </p:txBody>
        </p:sp>
      </p:grpSp>
      <p:grpSp>
        <p:nvGrpSpPr>
          <p:cNvPr id="3" name="组合 21"/>
          <p:cNvGrpSpPr/>
          <p:nvPr/>
        </p:nvGrpSpPr>
        <p:grpSpPr>
          <a:xfrm>
            <a:off x="4121995" y="2978995"/>
            <a:ext cx="4320048" cy="2700030"/>
            <a:chOff x="4121995" y="2978995"/>
            <a:chExt cx="4320048" cy="2700030"/>
          </a:xfrm>
        </p:grpSpPr>
        <p:sp>
          <p:nvSpPr>
            <p:cNvPr id="132" name="文本框 131"/>
            <p:cNvSpPr txBox="1"/>
            <p:nvPr/>
          </p:nvSpPr>
          <p:spPr>
            <a:xfrm>
              <a:off x="6822025" y="3068996"/>
              <a:ext cx="1080013" cy="400110"/>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Price=4</a:t>
              </a:r>
              <a:endParaRPr lang="zh-CN" altLang="en-US"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33" name="文本框 132"/>
            <p:cNvSpPr txBox="1"/>
            <p:nvPr/>
          </p:nvSpPr>
          <p:spPr>
            <a:xfrm>
              <a:off x="6822025" y="3789004"/>
              <a:ext cx="1080013" cy="400110"/>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Price=2</a:t>
              </a:r>
              <a:endParaRPr lang="zh-CN" altLang="en-US"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34" name="文本框 133"/>
            <p:cNvSpPr txBox="1"/>
            <p:nvPr/>
          </p:nvSpPr>
          <p:spPr>
            <a:xfrm>
              <a:off x="6822025" y="5229020"/>
              <a:ext cx="1080013" cy="400110"/>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Price=1</a:t>
              </a:r>
              <a:endParaRPr lang="zh-CN" altLang="en-US"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sp>
          <p:nvSpPr>
            <p:cNvPr id="118" name="椭圆 117"/>
            <p:cNvSpPr/>
            <p:nvPr/>
          </p:nvSpPr>
          <p:spPr>
            <a:xfrm>
              <a:off x="4121995" y="2978995"/>
              <a:ext cx="540005"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A</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9" name="椭圆 118"/>
            <p:cNvSpPr/>
            <p:nvPr/>
          </p:nvSpPr>
          <p:spPr>
            <a:xfrm>
              <a:off x="6282019" y="2978995"/>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1</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20" name="椭圆 119"/>
            <p:cNvSpPr/>
            <p:nvPr/>
          </p:nvSpPr>
          <p:spPr>
            <a:xfrm>
              <a:off x="4121995" y="3699003"/>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B</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22" name="椭圆 121"/>
            <p:cNvSpPr/>
            <p:nvPr/>
          </p:nvSpPr>
          <p:spPr>
            <a:xfrm>
              <a:off x="6282019" y="3699003"/>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2</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23" name="椭圆 122"/>
            <p:cNvSpPr/>
            <p:nvPr/>
          </p:nvSpPr>
          <p:spPr>
            <a:xfrm>
              <a:off x="4121995" y="4419011"/>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C</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24" name="椭圆 123"/>
            <p:cNvSpPr/>
            <p:nvPr/>
          </p:nvSpPr>
          <p:spPr>
            <a:xfrm>
              <a:off x="6282019" y="4419011"/>
              <a:ext cx="540006" cy="540006"/>
            </a:xfrm>
            <a:prstGeom prst="ellipse">
              <a:avLst/>
            </a:prstGeom>
            <a:ln w="19050">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4</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25" name="椭圆 124"/>
            <p:cNvSpPr/>
            <p:nvPr/>
          </p:nvSpPr>
          <p:spPr>
            <a:xfrm>
              <a:off x="4121995" y="5139019"/>
              <a:ext cx="540006" cy="540006"/>
            </a:xfrm>
            <a:prstGeom prst="ellipse">
              <a:avLst/>
            </a:prstGeom>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D</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26" name="椭圆 125"/>
            <p:cNvSpPr/>
            <p:nvPr/>
          </p:nvSpPr>
          <p:spPr>
            <a:xfrm>
              <a:off x="6282019" y="5139019"/>
              <a:ext cx="540006" cy="540006"/>
            </a:xfrm>
            <a:prstGeom prst="ellipse">
              <a:avLst/>
            </a:prstGeom>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zh-CN" sz="2400" dirty="0" smtClean="0">
                  <a:solidFill>
                    <a:prstClr val="white"/>
                  </a:solidFill>
                  <a:latin typeface="Arial" panose="020B0604020202020204" pitchFamily="34" charset="0"/>
                  <a:ea typeface="黑体" panose="02010609060101010101" pitchFamily="49" charset="-122"/>
                  <a:cs typeface="Arial" panose="020B0604020202020204" pitchFamily="34" charset="0"/>
                </a:rPr>
                <a:t>3</a:t>
              </a:r>
              <a:endParaRPr lang="zh-CN" altLang="en-US" sz="2400" dirty="0">
                <a:solidFill>
                  <a:prstClr val="white"/>
                </a:solidFill>
                <a:latin typeface="Arial" panose="020B0604020202020204" pitchFamily="34" charset="0"/>
                <a:ea typeface="黑体" panose="02010609060101010101" pitchFamily="49" charset="-122"/>
                <a:cs typeface="Arial" panose="020B0604020202020204" pitchFamily="34" charset="0"/>
              </a:endParaRPr>
            </a:p>
          </p:txBody>
        </p:sp>
        <p:sp>
          <p:nvSpPr>
            <p:cNvPr id="11" name="右箭头 10"/>
            <p:cNvSpPr/>
            <p:nvPr/>
          </p:nvSpPr>
          <p:spPr>
            <a:xfrm>
              <a:off x="4752002" y="2978995"/>
              <a:ext cx="1440016" cy="540006"/>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altLang="zh-CN" dirty="0" smtClean="0">
                  <a:solidFill>
                    <a:prstClr val="white"/>
                  </a:solidFill>
                  <a:latin typeface="Arial" panose="020B0604020202020204" pitchFamily="34" charset="0"/>
                  <a:cs typeface="Arial" panose="020B0604020202020204" pitchFamily="34" charset="0"/>
                </a:rPr>
                <a:t>Cache</a:t>
              </a:r>
              <a:endParaRPr lang="zh-CN" altLang="en-US" dirty="0">
                <a:solidFill>
                  <a:prstClr val="white"/>
                </a:solidFill>
                <a:latin typeface="Arial" panose="020B0604020202020204" pitchFamily="34" charset="0"/>
                <a:cs typeface="Arial" panose="020B0604020202020204" pitchFamily="34" charset="0"/>
              </a:endParaRPr>
            </a:p>
          </p:txBody>
        </p:sp>
        <p:sp>
          <p:nvSpPr>
            <p:cNvPr id="127" name="右箭头 126"/>
            <p:cNvSpPr/>
            <p:nvPr/>
          </p:nvSpPr>
          <p:spPr>
            <a:xfrm>
              <a:off x="4752002" y="3699003"/>
              <a:ext cx="1440016" cy="540006"/>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altLang="zh-CN" dirty="0" smtClean="0">
                  <a:solidFill>
                    <a:prstClr val="white"/>
                  </a:solidFill>
                  <a:latin typeface="Arial" panose="020B0604020202020204" pitchFamily="34" charset="0"/>
                  <a:cs typeface="Arial" panose="020B0604020202020204" pitchFamily="34" charset="0"/>
                </a:rPr>
                <a:t>Cache</a:t>
              </a:r>
              <a:endParaRPr lang="zh-CN" altLang="en-US" dirty="0">
                <a:solidFill>
                  <a:prstClr val="white"/>
                </a:solidFill>
                <a:latin typeface="Arial" panose="020B0604020202020204" pitchFamily="34" charset="0"/>
                <a:cs typeface="Arial" panose="020B0604020202020204" pitchFamily="34" charset="0"/>
              </a:endParaRPr>
            </a:p>
          </p:txBody>
        </p:sp>
        <p:sp>
          <p:nvSpPr>
            <p:cNvPr id="128" name="右箭头 127"/>
            <p:cNvSpPr/>
            <p:nvPr/>
          </p:nvSpPr>
          <p:spPr>
            <a:xfrm>
              <a:off x="4752002" y="4419011"/>
              <a:ext cx="1440016" cy="540006"/>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altLang="zh-CN" dirty="0" err="1" smtClean="0">
                  <a:solidFill>
                    <a:prstClr val="white"/>
                  </a:solidFill>
                  <a:latin typeface="Arial" panose="020B0604020202020204" pitchFamily="34" charset="0"/>
                  <a:cs typeface="Arial" panose="020B0604020202020204" pitchFamily="34" charset="0"/>
                </a:rPr>
                <a:t>Uncache</a:t>
              </a:r>
              <a:endParaRPr lang="zh-CN" altLang="en-US" dirty="0">
                <a:solidFill>
                  <a:prstClr val="white"/>
                </a:solidFill>
                <a:latin typeface="Arial" panose="020B0604020202020204" pitchFamily="34" charset="0"/>
                <a:cs typeface="Arial" panose="020B0604020202020204" pitchFamily="34" charset="0"/>
              </a:endParaRPr>
            </a:p>
          </p:txBody>
        </p:sp>
        <p:sp>
          <p:nvSpPr>
            <p:cNvPr id="129" name="右箭头 128"/>
            <p:cNvSpPr/>
            <p:nvPr/>
          </p:nvSpPr>
          <p:spPr>
            <a:xfrm>
              <a:off x="4752002" y="5139019"/>
              <a:ext cx="1440016" cy="540006"/>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altLang="zh-CN" dirty="0" smtClean="0">
                  <a:solidFill>
                    <a:prstClr val="white"/>
                  </a:solidFill>
                  <a:latin typeface="Arial" panose="020B0604020202020204" pitchFamily="34" charset="0"/>
                  <a:cs typeface="Arial" panose="020B0604020202020204" pitchFamily="34" charset="0"/>
                </a:rPr>
                <a:t>Cache</a:t>
              </a:r>
              <a:endParaRPr lang="zh-CN" altLang="en-US" dirty="0">
                <a:solidFill>
                  <a:prstClr val="white"/>
                </a:solidFill>
                <a:latin typeface="Arial" panose="020B0604020202020204" pitchFamily="34" charset="0"/>
                <a:cs typeface="Arial" panose="020B0604020202020204" pitchFamily="34" charset="0"/>
              </a:endParaRPr>
            </a:p>
          </p:txBody>
        </p:sp>
        <p:cxnSp>
          <p:nvCxnSpPr>
            <p:cNvPr id="130" name="直接连接符 129"/>
            <p:cNvCxnSpPr>
              <a:stCxn id="124" idx="6"/>
            </p:cNvCxnSpPr>
            <p:nvPr/>
          </p:nvCxnSpPr>
          <p:spPr>
            <a:xfrm>
              <a:off x="6822025" y="4689014"/>
              <a:ext cx="450005" cy="0"/>
            </a:xfrm>
            <a:prstGeom prst="line">
              <a:avLst/>
            </a:prstGeom>
            <a:ln w="38100">
              <a:solidFill>
                <a:schemeClr val="accent6">
                  <a:lumMod val="75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1" name="文本框 130"/>
            <p:cNvSpPr txBox="1"/>
            <p:nvPr/>
          </p:nvSpPr>
          <p:spPr>
            <a:xfrm>
              <a:off x="6822025" y="4329010"/>
              <a:ext cx="1620018" cy="707886"/>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rPr>
                <a:t>Virtual object</a:t>
              </a:r>
              <a:endParaRPr lang="zh-CN" altLang="en-US" dirty="0">
                <a:solidFill>
                  <a:srgbClr val="70AD47">
                    <a:lumMod val="50000"/>
                  </a:srgbClr>
                </a:solidFill>
                <a:latin typeface="Arial" panose="020B0604020202020204" pitchFamily="34" charset="0"/>
                <a:ea typeface="黑体" panose="02010609060101010101" pitchFamily="49" charset="-122"/>
                <a:cs typeface="Arial" panose="020B0604020202020204" pitchFamily="34" charset="0"/>
              </a:endParaRPr>
            </a:p>
          </p:txBody>
        </p:sp>
      </p:grpSp>
    </p:spTree>
    <p:extLst>
      <p:ext uri="{BB962C8B-B14F-4D97-AF65-F5344CB8AC3E}">
        <p14:creationId xmlns:p14="http://schemas.microsoft.com/office/powerpoint/2010/main" val="243075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Simulation results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(1/4)</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068996"/>
            <a:ext cx="4320000" cy="324866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52" y="3068996"/>
            <a:ext cx="4320000" cy="3248660"/>
          </a:xfrm>
          <a:prstGeom prst="rect">
            <a:avLst/>
          </a:prstGeom>
        </p:spPr>
      </p:pic>
      <p:sp>
        <p:nvSpPr>
          <p:cNvPr id="10" name="文本框 9"/>
          <p:cNvSpPr txBox="1"/>
          <p:nvPr/>
        </p:nvSpPr>
        <p:spPr>
          <a:xfrm>
            <a:off x="251952" y="1178975"/>
            <a:ext cx="8640096" cy="2031325"/>
          </a:xfrm>
          <a:prstGeom prst="rect">
            <a:avLst/>
          </a:prstGeom>
          <a:noFill/>
        </p:spPr>
        <p:txBody>
          <a:bodyPr wrap="square" rtlCol="0">
            <a:spAutoFit/>
          </a:bodyPr>
          <a:lstStyle/>
          <a:p>
            <a:pPr algn="just" fontAlgn="auto">
              <a:spcBef>
                <a:spcPts val="1200"/>
              </a:spcBef>
              <a:spcAft>
                <a:spcPts val="0"/>
              </a:spcAft>
              <a:buFontTx/>
              <a:buBlip>
                <a:blip r:embed="rId5"/>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 coordinates of SBSs are set as the left figure.</a:t>
            </a:r>
          </a:p>
          <a:p>
            <a:pPr algn="just" fontAlgn="auto">
              <a:spcBef>
                <a:spcPts val="1200"/>
              </a:spcBef>
              <a:spcAft>
                <a:spcPts val="0"/>
              </a:spcAft>
              <a:buFontTx/>
              <a:buBlip>
                <a:blip r:embed="rId5"/>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 delay profile is shown in the right figure.</a:t>
            </a:r>
          </a:p>
          <a:p>
            <a:pPr algn="just" fontAlgn="auto">
              <a:spcBef>
                <a:spcPts val="1200"/>
              </a:spcBef>
              <a:spcAft>
                <a:spcPts val="0"/>
              </a:spcAft>
              <a:buFontTx/>
              <a:buBlip>
                <a:blip r:embed="rId5"/>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Uncached delay is approximately set as the data given in [5].</a:t>
            </a:r>
          </a:p>
          <a:p>
            <a:pPr algn="just" fontAlgn="auto">
              <a:spcBef>
                <a:spcPts val="1200"/>
              </a:spcBef>
              <a:spcAft>
                <a:spcPts val="0"/>
              </a:spcAft>
              <a:buFontTx/>
              <a:buBlip>
                <a:blip r:embed="rId5"/>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Delay: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uncached &gt; greedy &gt; proposed mechanism</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p:txBody>
      </p:sp>
      <p:sp>
        <p:nvSpPr>
          <p:cNvPr id="11" name="矩形 10"/>
          <p:cNvSpPr/>
          <p:nvPr/>
        </p:nvSpPr>
        <p:spPr>
          <a:xfrm>
            <a:off x="251952" y="6174262"/>
            <a:ext cx="8640096" cy="584775"/>
          </a:xfrm>
          <a:prstGeom prst="rect">
            <a:avLst/>
          </a:prstGeom>
        </p:spPr>
        <p:txBody>
          <a:bodyPr wrap="square">
            <a:spAutoFit/>
          </a:bodyPr>
          <a:lstStyle/>
          <a:p>
            <a:pPr algn="just" fontAlgn="auto">
              <a:spcBef>
                <a:spcPts val="0"/>
              </a:spcBef>
              <a:spcAft>
                <a:spcPts val="0"/>
              </a:spcAft>
            </a:pPr>
            <a:r>
              <a:rPr lang="en-US" altLang="zh-CN" sz="1600" dirty="0" smtClean="0">
                <a:solidFill>
                  <a:srgbClr val="C00000"/>
                </a:solidFill>
                <a:latin typeface="Calibri"/>
                <a:ea typeface="宋体"/>
              </a:rPr>
              <a:t>[5] J. </a:t>
            </a:r>
            <a:r>
              <a:rPr lang="en-US" altLang="zh-CN" sz="1600" dirty="0" err="1" smtClean="0">
                <a:solidFill>
                  <a:srgbClr val="C00000"/>
                </a:solidFill>
                <a:latin typeface="Calibri"/>
                <a:ea typeface="宋体"/>
              </a:rPr>
              <a:t>Lorincz</a:t>
            </a:r>
            <a:r>
              <a:rPr lang="en-US" altLang="zh-CN" sz="1600" dirty="0">
                <a:solidFill>
                  <a:srgbClr val="C00000"/>
                </a:solidFill>
                <a:latin typeface="Calibri"/>
                <a:ea typeface="宋体"/>
              </a:rPr>
              <a:t>, T</a:t>
            </a:r>
            <a:r>
              <a:rPr lang="en-US" altLang="zh-CN" sz="1600" dirty="0" smtClean="0">
                <a:solidFill>
                  <a:srgbClr val="C00000"/>
                </a:solidFill>
                <a:latin typeface="Calibri"/>
                <a:ea typeface="宋体"/>
              </a:rPr>
              <a:t>. </a:t>
            </a:r>
            <a:r>
              <a:rPr lang="en-US" altLang="zh-CN" sz="1600" dirty="0" err="1" smtClean="0">
                <a:solidFill>
                  <a:srgbClr val="C00000"/>
                </a:solidFill>
                <a:latin typeface="Calibri"/>
                <a:ea typeface="宋体"/>
              </a:rPr>
              <a:t>Garma</a:t>
            </a:r>
            <a:r>
              <a:rPr lang="en-US" altLang="zh-CN" sz="1600" dirty="0">
                <a:solidFill>
                  <a:srgbClr val="C00000"/>
                </a:solidFill>
                <a:latin typeface="Calibri"/>
                <a:ea typeface="宋体"/>
              </a:rPr>
              <a:t>, and G</a:t>
            </a:r>
            <a:r>
              <a:rPr lang="en-US" altLang="zh-CN" sz="1600" dirty="0" smtClean="0">
                <a:solidFill>
                  <a:srgbClr val="C00000"/>
                </a:solidFill>
                <a:latin typeface="Calibri"/>
                <a:ea typeface="宋体"/>
              </a:rPr>
              <a:t>. </a:t>
            </a:r>
            <a:r>
              <a:rPr lang="en-US" altLang="zh-CN" sz="1600" dirty="0" err="1" smtClean="0">
                <a:solidFill>
                  <a:srgbClr val="C00000"/>
                </a:solidFill>
                <a:latin typeface="Calibri"/>
                <a:ea typeface="宋体"/>
              </a:rPr>
              <a:t>Petrovic</a:t>
            </a:r>
            <a:r>
              <a:rPr lang="en-US" altLang="zh-CN" sz="1600" dirty="0">
                <a:solidFill>
                  <a:srgbClr val="C00000"/>
                </a:solidFill>
                <a:latin typeface="Calibri"/>
                <a:ea typeface="宋体"/>
              </a:rPr>
              <a:t>, </a:t>
            </a:r>
            <a:r>
              <a:rPr lang="en-US" altLang="zh-CN" sz="1600" dirty="0" smtClean="0">
                <a:solidFill>
                  <a:srgbClr val="C00000"/>
                </a:solidFill>
                <a:latin typeface="Calibri"/>
                <a:ea typeface="宋体"/>
              </a:rPr>
              <a:t>“Measurements </a:t>
            </a:r>
            <a:r>
              <a:rPr lang="en-US" altLang="zh-CN" sz="1600" dirty="0">
                <a:solidFill>
                  <a:srgbClr val="C00000"/>
                </a:solidFill>
                <a:latin typeface="Calibri"/>
                <a:ea typeface="宋体"/>
              </a:rPr>
              <a:t>and modelling of base station power consumption under real traffic </a:t>
            </a:r>
            <a:r>
              <a:rPr lang="en-US" altLang="zh-CN" sz="1600" dirty="0" smtClean="0">
                <a:solidFill>
                  <a:srgbClr val="C00000"/>
                </a:solidFill>
                <a:latin typeface="Calibri"/>
                <a:ea typeface="宋体"/>
              </a:rPr>
              <a:t>loads,” </a:t>
            </a:r>
            <a:r>
              <a:rPr lang="en-US" altLang="zh-CN" sz="1600" i="1" dirty="0" smtClean="0">
                <a:solidFill>
                  <a:srgbClr val="C00000"/>
                </a:solidFill>
                <a:latin typeface="Calibri"/>
                <a:ea typeface="宋体"/>
              </a:rPr>
              <a:t>Sensors</a:t>
            </a:r>
            <a:r>
              <a:rPr lang="en-US" altLang="zh-CN" sz="1600" dirty="0" smtClean="0">
                <a:solidFill>
                  <a:srgbClr val="C00000"/>
                </a:solidFill>
                <a:latin typeface="Calibri"/>
                <a:ea typeface="宋体"/>
              </a:rPr>
              <a:t>, </a:t>
            </a:r>
            <a:r>
              <a:rPr lang="en-US" altLang="zh-CN" sz="1600" dirty="0">
                <a:solidFill>
                  <a:srgbClr val="C00000"/>
                </a:solidFill>
                <a:latin typeface="Calibri"/>
                <a:ea typeface="宋体"/>
              </a:rPr>
              <a:t>vol</a:t>
            </a:r>
            <a:r>
              <a:rPr lang="en-US" altLang="zh-CN" sz="1600" dirty="0" smtClean="0">
                <a:solidFill>
                  <a:srgbClr val="C00000"/>
                </a:solidFill>
                <a:latin typeface="Calibri"/>
                <a:ea typeface="宋体"/>
              </a:rPr>
              <a:t>. 12</a:t>
            </a:r>
            <a:r>
              <a:rPr lang="en-US" altLang="zh-CN" sz="1600" dirty="0">
                <a:solidFill>
                  <a:srgbClr val="C00000"/>
                </a:solidFill>
                <a:latin typeface="Calibri"/>
                <a:ea typeface="宋体"/>
              </a:rPr>
              <a:t>, no</a:t>
            </a:r>
            <a:r>
              <a:rPr lang="en-US" altLang="zh-CN" sz="1600" dirty="0" smtClean="0">
                <a:solidFill>
                  <a:srgbClr val="C00000"/>
                </a:solidFill>
                <a:latin typeface="Calibri"/>
                <a:ea typeface="宋体"/>
              </a:rPr>
              <a:t>. 4</a:t>
            </a:r>
            <a:r>
              <a:rPr lang="en-US" altLang="zh-CN" sz="1600" dirty="0">
                <a:solidFill>
                  <a:srgbClr val="C00000"/>
                </a:solidFill>
                <a:latin typeface="Calibri"/>
                <a:ea typeface="宋体"/>
              </a:rPr>
              <a:t>, pp</a:t>
            </a:r>
            <a:r>
              <a:rPr lang="en-US" altLang="zh-CN" sz="1600" dirty="0" smtClean="0">
                <a:solidFill>
                  <a:srgbClr val="C00000"/>
                </a:solidFill>
                <a:latin typeface="Calibri"/>
                <a:ea typeface="宋体"/>
              </a:rPr>
              <a:t>. 4281-4310</a:t>
            </a:r>
            <a:r>
              <a:rPr lang="en-US" altLang="zh-CN" sz="1600" dirty="0">
                <a:solidFill>
                  <a:srgbClr val="C00000"/>
                </a:solidFill>
                <a:latin typeface="Calibri"/>
                <a:ea typeface="宋体"/>
              </a:rPr>
              <a:t>, Mar</a:t>
            </a:r>
            <a:r>
              <a:rPr lang="en-US" altLang="zh-CN" sz="1600" dirty="0" smtClean="0">
                <a:solidFill>
                  <a:srgbClr val="C00000"/>
                </a:solidFill>
                <a:latin typeface="Calibri"/>
                <a:ea typeface="宋体"/>
              </a:rPr>
              <a:t>. 2012</a:t>
            </a:r>
            <a:r>
              <a:rPr lang="en-US" altLang="zh-CN" sz="1600" dirty="0">
                <a:solidFill>
                  <a:srgbClr val="C00000"/>
                </a:solidFill>
                <a:latin typeface="Calibri"/>
                <a:ea typeface="宋体"/>
              </a:rPr>
              <a:t>.</a:t>
            </a:r>
            <a:endParaRPr lang="zh-CN" altLang="en-US" sz="1600" dirty="0">
              <a:solidFill>
                <a:srgbClr val="C00000"/>
              </a:solidFill>
              <a:latin typeface="Calibri"/>
              <a:ea typeface="宋体"/>
            </a:endParaRPr>
          </a:p>
        </p:txBody>
      </p:sp>
    </p:spTree>
    <p:extLst>
      <p:ext uri="{BB962C8B-B14F-4D97-AF65-F5344CB8AC3E}">
        <p14:creationId xmlns:p14="http://schemas.microsoft.com/office/powerpoint/2010/main" val="3691849183"/>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1951" y="278965"/>
            <a:ext cx="8100091" cy="646331"/>
          </a:xfrm>
          <a:prstGeom prst="rect">
            <a:avLst/>
          </a:prstGeom>
        </p:spPr>
        <p:txBody>
          <a:bodyPr wrap="square">
            <a:spAutoFit/>
          </a:bodyPr>
          <a:lstStyle/>
          <a:p>
            <a:pPr fontAlgn="auto">
              <a:spcBef>
                <a:spcPts val="0"/>
              </a:spcBef>
              <a:spcAft>
                <a:spcPts val="0"/>
              </a:spcAft>
            </a:pPr>
            <a:r>
              <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Simulation results </a:t>
            </a:r>
            <a:r>
              <a:rPr lang="en-US" altLang="zh-CN" sz="3200" b="1" dirty="0" smtClean="0">
                <a:solidFill>
                  <a:prstClr val="black"/>
                </a:solidFill>
                <a:latin typeface="Arial" panose="020B0604020202020204" pitchFamily="34" charset="0"/>
                <a:ea typeface="Meiryo" panose="020B0604030504040204" pitchFamily="34" charset="-128"/>
                <a:cs typeface="Arial" panose="020B0604020202020204" pitchFamily="34" charset="0"/>
              </a:rPr>
              <a:t>(2/4</a:t>
            </a:r>
            <a:r>
              <a:rPr lang="en-US" altLang="zh-CN" sz="3200" b="1" dirty="0">
                <a:solidFill>
                  <a:prstClr val="black"/>
                </a:solidFill>
                <a:latin typeface="Arial" panose="020B0604020202020204" pitchFamily="34" charset="0"/>
                <a:ea typeface="Meiryo" panose="020B0604030504040204" pitchFamily="34" charset="-128"/>
                <a:cs typeface="Arial" panose="020B0604020202020204" pitchFamily="34" charset="0"/>
              </a:rPr>
              <a:t>)</a:t>
            </a:r>
            <a:endParaRPr lang="en-US" altLang="zh-CN" sz="3600" b="1" dirty="0" smtClean="0">
              <a:solidFill>
                <a:prstClr val="black"/>
              </a:solidFill>
              <a:latin typeface="Arial" panose="020B0604020202020204" pitchFamily="34" charset="0"/>
              <a:ea typeface="Meiryo" panose="020B0604030504040204" pitchFamily="34" charset="-128"/>
              <a:cs typeface="Arial" panose="020B0604020202020204" pitchFamily="3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952" y="3068996"/>
            <a:ext cx="4320000" cy="324866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068996"/>
            <a:ext cx="4320000" cy="3248660"/>
          </a:xfrm>
          <a:prstGeom prst="rect">
            <a:avLst/>
          </a:prstGeom>
        </p:spPr>
      </p:pic>
      <p:sp>
        <p:nvSpPr>
          <p:cNvPr id="10" name="文本框 9"/>
          <p:cNvSpPr txBox="1"/>
          <p:nvPr/>
        </p:nvSpPr>
        <p:spPr>
          <a:xfrm>
            <a:off x="251952" y="1178975"/>
            <a:ext cx="8640096" cy="1723549"/>
          </a:xfrm>
          <a:prstGeom prst="rect">
            <a:avLst/>
          </a:prstGeom>
          <a:noFill/>
        </p:spPr>
        <p:txBody>
          <a:bodyPr wrap="square" rtlCol="0">
            <a:spAutoFit/>
          </a:bodyPr>
          <a:lstStyle/>
          <a:p>
            <a:pPr algn="just" fontAlgn="auto">
              <a:spcBef>
                <a:spcPts val="1200"/>
              </a:spcBef>
              <a:spcAft>
                <a:spcPts val="0"/>
              </a:spcAft>
              <a:buFontTx/>
              <a:buBlip>
                <a:blip r:embed="rId4"/>
              </a:buBlip>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 impacts of (1) total number of contents </a:t>
            </a:r>
            <a:r>
              <a:rPr lang="en-US" altLang="zh-CN" sz="2400" i="1" dirty="0" smtClean="0">
                <a:solidFill>
                  <a:srgbClr val="C00000"/>
                </a:solidFill>
                <a:latin typeface="Arial" panose="020B0604020202020204" pitchFamily="34" charset="0"/>
                <a:ea typeface="黑体" panose="02010609060101010101" pitchFamily="49" charset="-122"/>
                <a:cs typeface="Arial" panose="020B0604020202020204" pitchFamily="34" charset="0"/>
              </a:rPr>
              <a:t>N</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(2) storage capacity </a:t>
            </a:r>
            <a:r>
              <a:rPr lang="en-US" altLang="zh-CN" sz="2400" i="1" dirty="0">
                <a:solidFill>
                  <a:srgbClr val="C00000"/>
                </a:solidFill>
                <a:latin typeface="Arial" panose="020B0604020202020204" pitchFamily="34" charset="0"/>
                <a:ea typeface="黑体" panose="02010609060101010101" pitchFamily="49" charset="-122"/>
                <a:cs typeface="Arial" panose="020B0604020202020204" pitchFamily="34" charset="0"/>
              </a:rPr>
              <a:t>B</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and (3) overlapping percentage </a:t>
            </a:r>
            <a:r>
              <a:rPr lang="en-US" altLang="zh-CN" sz="2400" i="1" dirty="0">
                <a:solidFill>
                  <a:srgbClr val="C00000"/>
                </a:solidFill>
                <a:latin typeface="Arial" panose="020B0604020202020204" pitchFamily="34" charset="0"/>
                <a:ea typeface="黑体" panose="02010609060101010101" pitchFamily="49" charset="-122"/>
                <a:cs typeface="Arial" panose="020B0604020202020204" pitchFamily="34" charset="0"/>
              </a:rPr>
              <a:t>O</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are given.</a:t>
            </a:r>
          </a:p>
          <a:p>
            <a:pPr algn="just" fontAlgn="auto">
              <a:spcBef>
                <a:spcPts val="1200"/>
              </a:spcBef>
              <a:spcAft>
                <a:spcPts val="0"/>
              </a:spcAft>
              <a:buFontTx/>
              <a:buBlip>
                <a:blip r:embed="rId4"/>
              </a:buBlip>
              <a:defRPr/>
            </a:pP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The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densely-distributed nature of SBSs [6]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can improve the performance of the caching system.</a:t>
            </a:r>
          </a:p>
        </p:txBody>
      </p:sp>
      <p:sp>
        <p:nvSpPr>
          <p:cNvPr id="11" name="矩形 10"/>
          <p:cNvSpPr/>
          <p:nvPr/>
        </p:nvSpPr>
        <p:spPr>
          <a:xfrm>
            <a:off x="251953" y="6309032"/>
            <a:ext cx="8640096" cy="523220"/>
          </a:xfrm>
          <a:prstGeom prst="rect">
            <a:avLst/>
          </a:prstGeom>
        </p:spPr>
        <p:txBody>
          <a:bodyPr wrap="square">
            <a:spAutoFit/>
          </a:bodyPr>
          <a:lstStyle/>
          <a:p>
            <a:pPr algn="just" fontAlgn="auto">
              <a:spcBef>
                <a:spcPts val="0"/>
              </a:spcBef>
              <a:spcAft>
                <a:spcPts val="0"/>
              </a:spcAft>
            </a:pPr>
            <a:r>
              <a:rPr lang="en-US" altLang="zh-CN" sz="1400" dirty="0" smtClean="0">
                <a:solidFill>
                  <a:srgbClr val="C00000"/>
                </a:solidFill>
                <a:latin typeface="Calibri"/>
                <a:ea typeface="宋体"/>
              </a:rPr>
              <a:t>[6] </a:t>
            </a:r>
            <a:r>
              <a:rPr lang="en-US" altLang="zh-CN" sz="1400" dirty="0">
                <a:solidFill>
                  <a:srgbClr val="C00000"/>
                </a:solidFill>
                <a:latin typeface="Calibri"/>
                <a:ea typeface="宋体"/>
              </a:rPr>
              <a:t>T. Nakamura, S. Nagata, A. </a:t>
            </a:r>
            <a:r>
              <a:rPr lang="en-US" altLang="zh-CN" sz="1400" dirty="0" err="1">
                <a:solidFill>
                  <a:srgbClr val="C00000"/>
                </a:solidFill>
                <a:latin typeface="Calibri"/>
                <a:ea typeface="宋体"/>
              </a:rPr>
              <a:t>Benjebbour</a:t>
            </a:r>
            <a:r>
              <a:rPr lang="en-US" altLang="zh-CN" sz="1400" dirty="0">
                <a:solidFill>
                  <a:srgbClr val="C00000"/>
                </a:solidFill>
                <a:latin typeface="Calibri"/>
                <a:ea typeface="宋体"/>
              </a:rPr>
              <a:t>, Y. </a:t>
            </a:r>
            <a:r>
              <a:rPr lang="en-US" altLang="zh-CN" sz="1400" dirty="0" err="1">
                <a:solidFill>
                  <a:srgbClr val="C00000"/>
                </a:solidFill>
                <a:latin typeface="Calibri"/>
                <a:ea typeface="宋体"/>
              </a:rPr>
              <a:t>Kishiyama</a:t>
            </a:r>
            <a:r>
              <a:rPr lang="en-US" altLang="zh-CN" sz="1400" dirty="0">
                <a:solidFill>
                  <a:srgbClr val="C00000"/>
                </a:solidFill>
                <a:latin typeface="Calibri"/>
                <a:ea typeface="宋体"/>
              </a:rPr>
              <a:t>, H. Tang, X. Shen, N. Yang, and N. Li, “Trends in small cell enhancements in LTE advanced,” IEEE Communications Magazine, vol. 51, no. 2, pp. 98-105, Feb. 2013.</a:t>
            </a:r>
            <a:endParaRPr lang="zh-CN" altLang="en-US" sz="1400" dirty="0">
              <a:solidFill>
                <a:srgbClr val="C00000"/>
              </a:solidFill>
              <a:latin typeface="Calibri"/>
              <a:ea typeface="宋体"/>
            </a:endParaRPr>
          </a:p>
        </p:txBody>
      </p:sp>
    </p:spTree>
    <p:extLst>
      <p:ext uri="{BB962C8B-B14F-4D97-AF65-F5344CB8AC3E}">
        <p14:creationId xmlns:p14="http://schemas.microsoft.com/office/powerpoint/2010/main" val="3923976126"/>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Table of Content</a:t>
            </a:r>
            <a:endParaRPr lang="zh-CN" altLang="en-US" sz="3200" dirty="0"/>
          </a:p>
        </p:txBody>
      </p:sp>
      <p:sp>
        <p:nvSpPr>
          <p:cNvPr id="3" name="内容占位符 2"/>
          <p:cNvSpPr>
            <a:spLocks noGrp="1"/>
          </p:cNvSpPr>
          <p:nvPr>
            <p:ph idx="1"/>
          </p:nvPr>
        </p:nvSpPr>
        <p:spPr>
          <a:xfrm>
            <a:off x="392113" y="908720"/>
            <a:ext cx="8359775" cy="4929187"/>
          </a:xfrm>
        </p:spPr>
        <p:txBody>
          <a:bodyPr/>
          <a:lstStyle/>
          <a:p>
            <a:pPr>
              <a:lnSpc>
                <a:spcPct val="70000"/>
              </a:lnSpc>
              <a:spcBef>
                <a:spcPts val="1200"/>
              </a:spcBef>
              <a:spcAft>
                <a:spcPts val="1200"/>
              </a:spcAft>
            </a:pPr>
            <a:r>
              <a:rPr lang="en-US" altLang="zh-CN" sz="2800" b="0" dirty="0" smtClean="0">
                <a:solidFill>
                  <a:schemeClr val="tx1"/>
                </a:solidFill>
                <a:ea typeface="ＭＳ Ｐゴシック" pitchFamily="34" charset="-128"/>
                <a:cs typeface="Times New Roman" pitchFamily="18" charset="0"/>
              </a:rPr>
              <a:t>5G Basics</a:t>
            </a:r>
          </a:p>
          <a:p>
            <a:pPr>
              <a:lnSpc>
                <a:spcPct val="70000"/>
              </a:lnSpc>
              <a:spcBef>
                <a:spcPts val="1200"/>
              </a:spcBef>
              <a:spcAft>
                <a:spcPts val="1200"/>
              </a:spcAft>
            </a:pPr>
            <a:r>
              <a:rPr lang="en-US" altLang="zh-CN" sz="2800" dirty="0" smtClean="0">
                <a:solidFill>
                  <a:schemeClr val="tx1"/>
                </a:solidFill>
                <a:ea typeface="ＭＳ Ｐゴシック" pitchFamily="34" charset="-128"/>
                <a:cs typeface="Times New Roman" pitchFamily="18" charset="0"/>
              </a:rPr>
              <a:t>Game Theory Introduction</a:t>
            </a:r>
          </a:p>
          <a:p>
            <a:pPr>
              <a:lnSpc>
                <a:spcPct val="70000"/>
              </a:lnSpc>
              <a:spcBef>
                <a:spcPts val="1200"/>
              </a:spcBef>
              <a:spcAft>
                <a:spcPts val="1200"/>
              </a:spcAft>
            </a:pPr>
            <a:r>
              <a:rPr lang="en-US" altLang="zh-CN" sz="2800" dirty="0" smtClean="0">
                <a:solidFill>
                  <a:schemeClr val="tx1"/>
                </a:solidFill>
                <a:ea typeface="ＭＳ Ｐゴシック" pitchFamily="34" charset="-128"/>
                <a:cs typeface="Times New Roman" pitchFamily="18" charset="0"/>
              </a:rPr>
              <a:t>Distributed Resource Allocation </a:t>
            </a:r>
          </a:p>
          <a:p>
            <a:pPr lvl="1">
              <a:lnSpc>
                <a:spcPct val="70000"/>
              </a:lnSpc>
              <a:spcBef>
                <a:spcPts val="600"/>
              </a:spcBef>
              <a:spcAft>
                <a:spcPts val="600"/>
              </a:spcAft>
            </a:pPr>
            <a:r>
              <a:rPr lang="en-US" altLang="zh-CN" sz="2400" dirty="0" smtClean="0">
                <a:solidFill>
                  <a:schemeClr val="tx1"/>
                </a:solidFill>
                <a:ea typeface="ＭＳ Ｐゴシック" pitchFamily="34" charset="-128"/>
                <a:cs typeface="Times New Roman" pitchFamily="18" charset="0"/>
              </a:rPr>
              <a:t>Device-to-device communication</a:t>
            </a:r>
            <a:endParaRPr lang="en-US" altLang="zh-CN" sz="2400" dirty="0">
              <a:solidFill>
                <a:schemeClr val="tx1"/>
              </a:solidFill>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a:ea typeface="ＭＳ Ｐゴシック" pitchFamily="34" charset="-128"/>
                <a:cs typeface="Times New Roman" pitchFamily="18" charset="0"/>
              </a:rPr>
              <a:t>Full-duplex </a:t>
            </a:r>
            <a:r>
              <a:rPr lang="en-US" altLang="zh-CN" sz="2400" dirty="0" smtClean="0">
                <a:ea typeface="ＭＳ Ｐゴシック" pitchFamily="34" charset="-128"/>
                <a:cs typeface="Times New Roman" pitchFamily="18" charset="0"/>
              </a:rPr>
              <a:t>communication</a:t>
            </a:r>
            <a:endParaRPr lang="en-US" altLang="zh-CN" sz="2400" dirty="0">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a:ea typeface="ＭＳ Ｐゴシック" pitchFamily="34" charset="-128"/>
                <a:cs typeface="Times New Roman" pitchFamily="18" charset="0"/>
              </a:rPr>
              <a:t>Wireless </a:t>
            </a:r>
            <a:r>
              <a:rPr lang="en-US" altLang="zh-CN" sz="2400" dirty="0" smtClean="0">
                <a:ea typeface="ＭＳ Ｐゴシック" pitchFamily="34" charset="-128"/>
                <a:cs typeface="Times New Roman" pitchFamily="18" charset="0"/>
              </a:rPr>
              <a:t>caching</a:t>
            </a:r>
          </a:p>
          <a:p>
            <a:pPr>
              <a:lnSpc>
                <a:spcPct val="70000"/>
              </a:lnSpc>
              <a:spcBef>
                <a:spcPts val="600"/>
              </a:spcBef>
              <a:spcAft>
                <a:spcPts val="600"/>
              </a:spcAft>
            </a:pPr>
            <a:r>
              <a:rPr lang="en-US" altLang="zh-CN" sz="2400" dirty="0" smtClean="0">
                <a:solidFill>
                  <a:srgbClr val="FF0000"/>
                </a:solidFill>
                <a:ea typeface="ＭＳ Ｐゴシック" pitchFamily="34" charset="-128"/>
                <a:cs typeface="Times New Roman" pitchFamily="18" charset="0"/>
              </a:rPr>
              <a:t>Other Applications</a:t>
            </a:r>
            <a:endParaRPr lang="en-US" altLang="zh-CN" sz="2400" dirty="0">
              <a:solidFill>
                <a:srgbClr val="FF0000"/>
              </a:solidFill>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Wireless </a:t>
            </a:r>
            <a:r>
              <a:rPr lang="en-US" altLang="zh-CN" sz="2400" dirty="0">
                <a:ea typeface="ＭＳ Ｐゴシック" pitchFamily="34" charset="-128"/>
                <a:cs typeface="Times New Roman" pitchFamily="18" charset="0"/>
              </a:rPr>
              <a:t>network virtualization</a:t>
            </a: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LTE-unlicensed</a:t>
            </a: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Massive MIMO</a:t>
            </a:r>
          </a:p>
          <a:p>
            <a:pPr lvl="1">
              <a:lnSpc>
                <a:spcPct val="70000"/>
              </a:lnSpc>
              <a:spcBef>
                <a:spcPts val="600"/>
              </a:spcBef>
              <a:spcAft>
                <a:spcPts val="600"/>
              </a:spcAft>
            </a:pPr>
            <a:r>
              <a:rPr lang="en-US" altLang="zh-CN" sz="2400" dirty="0" err="1" smtClean="0">
                <a:ea typeface="ＭＳ Ｐゴシック" pitchFamily="34" charset="-128"/>
                <a:cs typeface="Times New Roman" pitchFamily="18" charset="0"/>
              </a:rPr>
              <a:t>mmWave</a:t>
            </a:r>
            <a:endParaRPr lang="en-US" altLang="zh-CN" sz="2400" dirty="0">
              <a:ea typeface="ＭＳ Ｐゴシック" pitchFamily="34" charset="-128"/>
              <a:cs typeface="Times New Roman" pitchFamily="18" charset="0"/>
            </a:endParaRPr>
          </a:p>
          <a:p>
            <a:pPr>
              <a:lnSpc>
                <a:spcPct val="70000"/>
              </a:lnSpc>
              <a:spcBef>
                <a:spcPts val="1200"/>
              </a:spcBef>
              <a:spcAft>
                <a:spcPts val="1200"/>
              </a:spcAft>
            </a:pPr>
            <a:r>
              <a:rPr lang="en-US" altLang="zh-CN" sz="2800" dirty="0" smtClean="0">
                <a:solidFill>
                  <a:schemeClr val="tx1"/>
                </a:solidFill>
                <a:ea typeface="ＭＳ Ｐゴシック" pitchFamily="34" charset="-128"/>
                <a:cs typeface="Times New Roman" pitchFamily="18" charset="0"/>
              </a:rPr>
              <a:t>Conclusions</a:t>
            </a:r>
            <a:endParaRPr lang="en-GB" altLang="zh-CN" sz="2800" dirty="0" smtClean="0">
              <a:solidFill>
                <a:schemeClr val="tx1"/>
              </a:solidFill>
              <a:ea typeface="ＭＳ Ｐゴシック" pitchFamily="34" charset="-128"/>
              <a:cs typeface="Times New Roman" pitchFamily="18" charset="0"/>
            </a:endParaRPr>
          </a:p>
        </p:txBody>
      </p:sp>
    </p:spTree>
    <p:extLst>
      <p:ext uri="{BB962C8B-B14F-4D97-AF65-F5344CB8AC3E}">
        <p14:creationId xmlns:p14="http://schemas.microsoft.com/office/powerpoint/2010/main" val="2966797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lgn="ctr">
              <a:defRPr/>
            </a:pPr>
            <a:r>
              <a:rPr lang="en-US" altLang="ko-KR" sz="3200" dirty="0" smtClean="0">
                <a:ea typeface="Gulim" pitchFamily="34" charset="-127"/>
              </a:rPr>
              <a:t>Games in Strategic (Normal) Form</a:t>
            </a:r>
            <a:endParaRPr lang="en-GB" altLang="ko-KR" sz="3200" dirty="0" smtClean="0">
              <a:ea typeface="Gulim" pitchFamily="34" charset="-127"/>
            </a:endParaRPr>
          </a:p>
        </p:txBody>
      </p:sp>
      <p:sp>
        <p:nvSpPr>
          <p:cNvPr id="47107" name="Rectangle 3"/>
          <p:cNvSpPr>
            <a:spLocks noGrp="1" noChangeArrowheads="1"/>
          </p:cNvSpPr>
          <p:nvPr>
            <p:ph type="body" idx="1"/>
          </p:nvPr>
        </p:nvSpPr>
        <p:spPr>
          <a:xfrm>
            <a:off x="338400" y="1081088"/>
            <a:ext cx="8348400" cy="5334000"/>
          </a:xfrm>
        </p:spPr>
        <p:txBody>
          <a:bodyPr/>
          <a:lstStyle/>
          <a:p>
            <a:pPr algn="just">
              <a:lnSpc>
                <a:spcPct val="90000"/>
              </a:lnSpc>
            </a:pPr>
            <a:r>
              <a:rPr lang="en-US" altLang="ko-KR" dirty="0" smtClean="0">
                <a:ea typeface="Gulim" pitchFamily="34" charset="-127"/>
              </a:rPr>
              <a:t>A game in strategic (normal) form is represented by three elements:</a:t>
            </a:r>
          </a:p>
          <a:p>
            <a:pPr lvl="1" algn="just">
              <a:lnSpc>
                <a:spcPct val="90000"/>
              </a:lnSpc>
            </a:pPr>
            <a:r>
              <a:rPr lang="en-US" altLang="ko-KR" dirty="0" smtClean="0">
                <a:latin typeface="Calibri" panose="020F0502020204030204" pitchFamily="34" charset="0"/>
                <a:ea typeface="Gulim" pitchFamily="34" charset="-127"/>
                <a:cs typeface="Times New Roman" pitchFamily="18" charset="0"/>
              </a:rPr>
              <a:t>A </a:t>
            </a:r>
            <a:r>
              <a:rPr lang="en-US" altLang="ko-KR" dirty="0" smtClean="0">
                <a:solidFill>
                  <a:srgbClr val="FF0000"/>
                </a:solidFill>
                <a:latin typeface="Calibri" panose="020F0502020204030204" pitchFamily="34" charset="0"/>
                <a:ea typeface="Gulim" pitchFamily="34" charset="-127"/>
                <a:cs typeface="Times New Roman" pitchFamily="18" charset="0"/>
              </a:rPr>
              <a:t>set of players </a:t>
            </a:r>
            <a:r>
              <a:rPr lang="en-US" altLang="ko-KR" i="1" dirty="0" smtClean="0">
                <a:latin typeface="Calibri" panose="020F0502020204030204" pitchFamily="34" charset="0"/>
                <a:ea typeface="Gulim" pitchFamily="34" charset="-127"/>
                <a:cs typeface="Times New Roman" pitchFamily="18" charset="0"/>
              </a:rPr>
              <a:t>N</a:t>
            </a:r>
          </a:p>
          <a:p>
            <a:pPr lvl="1" algn="just">
              <a:lnSpc>
                <a:spcPct val="90000"/>
              </a:lnSpc>
            </a:pPr>
            <a:r>
              <a:rPr lang="en-US" altLang="ko-KR" dirty="0" smtClean="0">
                <a:latin typeface="Calibri" panose="020F0502020204030204" pitchFamily="34" charset="0"/>
                <a:ea typeface="Gulim" pitchFamily="34" charset="-127"/>
                <a:cs typeface="Times New Roman" pitchFamily="18" charset="0"/>
              </a:rPr>
              <a:t>Set of </a:t>
            </a:r>
            <a:r>
              <a:rPr lang="en-US" altLang="ko-KR" dirty="0" smtClean="0">
                <a:solidFill>
                  <a:srgbClr val="FF0000"/>
                </a:solidFill>
                <a:latin typeface="Calibri" panose="020F0502020204030204" pitchFamily="34" charset="0"/>
                <a:ea typeface="Gulim" pitchFamily="34" charset="-127"/>
                <a:cs typeface="Times New Roman" pitchFamily="18" charset="0"/>
              </a:rPr>
              <a:t>strategies</a:t>
            </a:r>
            <a:r>
              <a:rPr lang="en-US" altLang="ko-KR" dirty="0" smtClean="0">
                <a:latin typeface="Calibri" panose="020F0502020204030204" pitchFamily="34" charset="0"/>
                <a:ea typeface="Gulim" pitchFamily="34" charset="-127"/>
                <a:cs typeface="Times New Roman" pitchFamily="18" charset="0"/>
              </a:rPr>
              <a:t> of player </a:t>
            </a:r>
            <a:r>
              <a:rPr lang="en-US" altLang="ko-KR" i="1" dirty="0" smtClean="0">
                <a:latin typeface="Calibri" panose="020F0502020204030204" pitchFamily="34" charset="0"/>
                <a:ea typeface="Gulim" pitchFamily="34" charset="-127"/>
                <a:cs typeface="Times New Roman" pitchFamily="18" charset="0"/>
              </a:rPr>
              <a:t>Si </a:t>
            </a:r>
          </a:p>
          <a:p>
            <a:pPr lvl="1" algn="just">
              <a:lnSpc>
                <a:spcPct val="90000"/>
              </a:lnSpc>
            </a:pPr>
            <a:r>
              <a:rPr lang="en-US" altLang="ko-KR" dirty="0" smtClean="0">
                <a:latin typeface="Calibri" panose="020F0502020204030204" pitchFamily="34" charset="0"/>
                <a:ea typeface="Gulim" pitchFamily="34" charset="-127"/>
                <a:cs typeface="Times New Roman" pitchFamily="18" charset="0"/>
              </a:rPr>
              <a:t>Set of </a:t>
            </a:r>
            <a:r>
              <a:rPr lang="en-US" altLang="ko-KR" dirty="0" smtClean="0">
                <a:solidFill>
                  <a:srgbClr val="FF0000"/>
                </a:solidFill>
                <a:latin typeface="Calibri" panose="020F0502020204030204" pitchFamily="34" charset="0"/>
                <a:ea typeface="Gulim" pitchFamily="34" charset="-127"/>
                <a:cs typeface="Times New Roman" pitchFamily="18" charset="0"/>
              </a:rPr>
              <a:t>payoffs</a:t>
            </a:r>
            <a:r>
              <a:rPr lang="en-US" altLang="ko-KR" dirty="0" smtClean="0">
                <a:latin typeface="Calibri" panose="020F0502020204030204" pitchFamily="34" charset="0"/>
                <a:ea typeface="Gulim" pitchFamily="34" charset="-127"/>
                <a:cs typeface="Times New Roman" pitchFamily="18" charset="0"/>
              </a:rPr>
              <a:t> (or payoff functions) </a:t>
            </a:r>
            <a:r>
              <a:rPr lang="en-US" altLang="ko-KR" i="1" dirty="0" err="1" smtClean="0">
                <a:latin typeface="Calibri" panose="020F0502020204030204" pitchFamily="34" charset="0"/>
                <a:ea typeface="Gulim" pitchFamily="34" charset="-127"/>
                <a:cs typeface="Times New Roman" pitchFamily="18" charset="0"/>
              </a:rPr>
              <a:t>Ui</a:t>
            </a:r>
            <a:endParaRPr lang="en-US" altLang="ko-KR" i="1" dirty="0" smtClean="0">
              <a:latin typeface="Calibri" panose="020F0502020204030204" pitchFamily="34" charset="0"/>
              <a:ea typeface="Gulim" pitchFamily="34" charset="-127"/>
              <a:cs typeface="Times New Roman" pitchFamily="18" charset="0"/>
            </a:endParaRPr>
          </a:p>
          <a:p>
            <a:pPr algn="just">
              <a:lnSpc>
                <a:spcPct val="90000"/>
              </a:lnSpc>
            </a:pPr>
            <a:endParaRPr lang="en-US" altLang="ko-KR" dirty="0" smtClean="0">
              <a:ea typeface="Gulim" pitchFamily="34" charset="-127"/>
              <a:cs typeface="Times New Roman" pitchFamily="18" charset="0"/>
            </a:endParaRPr>
          </a:p>
          <a:p>
            <a:pPr algn="just">
              <a:lnSpc>
                <a:spcPct val="90000"/>
              </a:lnSpc>
            </a:pPr>
            <a:r>
              <a:rPr lang="en-US" altLang="ko-KR" dirty="0" smtClean="0">
                <a:ea typeface="Gulim" pitchFamily="34" charset="-127"/>
                <a:cs typeface="Times New Roman" pitchFamily="18" charset="0"/>
              </a:rPr>
              <a:t>Notation </a:t>
            </a:r>
            <a:r>
              <a:rPr lang="en-US" altLang="ko-KR" i="1" dirty="0" err="1" smtClean="0">
                <a:ea typeface="Gulim" pitchFamily="34" charset="-127"/>
                <a:cs typeface="Times New Roman" pitchFamily="18" charset="0"/>
              </a:rPr>
              <a:t>s</a:t>
            </a:r>
            <a:r>
              <a:rPr lang="en-US" altLang="ko-KR" i="1" baseline="-25000" dirty="0" err="1" smtClean="0">
                <a:ea typeface="Gulim" pitchFamily="34" charset="-127"/>
                <a:cs typeface="Times New Roman" pitchFamily="18" charset="0"/>
              </a:rPr>
              <a:t>i</a:t>
            </a:r>
            <a:r>
              <a:rPr lang="en-US" altLang="ko-KR" i="1" baseline="-25000" dirty="0" smtClean="0">
                <a:ea typeface="Gulim" pitchFamily="34" charset="-127"/>
                <a:cs typeface="Times New Roman" pitchFamily="18" charset="0"/>
              </a:rPr>
              <a:t> </a:t>
            </a:r>
            <a:r>
              <a:rPr lang="en-US" altLang="ko-KR" dirty="0" smtClean="0">
                <a:ea typeface="Gulim" pitchFamily="34" charset="-127"/>
                <a:cs typeface="Times New Roman" pitchFamily="18" charset="0"/>
              </a:rPr>
              <a:t>strategy of a player </a:t>
            </a:r>
            <a:r>
              <a:rPr lang="en-US" altLang="ko-KR" i="1"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a:t>
            </a:r>
            <a:r>
              <a:rPr lang="en-US" altLang="ko-KR" dirty="0" smtClean="0">
                <a:ea typeface="Gulim" pitchFamily="34" charset="-127"/>
                <a:cs typeface="Times New Roman" pitchFamily="18" charset="0"/>
              </a:rPr>
              <a:t>while </a:t>
            </a:r>
            <a:r>
              <a:rPr lang="en-US" altLang="ko-KR" b="1" dirty="0" smtClean="0">
                <a:ea typeface="Gulim" pitchFamily="34" charset="-127"/>
                <a:cs typeface="Times New Roman" pitchFamily="18" charset="0"/>
              </a:rPr>
              <a:t>s</a:t>
            </a:r>
            <a:r>
              <a:rPr lang="en-US" altLang="ko-KR" baseline="-25000" dirty="0" smtClean="0">
                <a:ea typeface="Gulim" pitchFamily="34" charset="-127"/>
                <a:cs typeface="Times New Roman" pitchFamily="18" charset="0"/>
              </a:rPr>
              <a:t>-</a:t>
            </a:r>
            <a:r>
              <a:rPr lang="en-US" altLang="ko-KR" baseline="-25000" dirty="0" err="1" smtClean="0">
                <a:ea typeface="Gulim" pitchFamily="34" charset="-127"/>
                <a:cs typeface="Times New Roman" pitchFamily="18" charset="0"/>
              </a:rPr>
              <a:t>i</a:t>
            </a:r>
            <a:r>
              <a:rPr lang="en-US" altLang="ko-KR" dirty="0" smtClean="0">
                <a:ea typeface="Gulim" pitchFamily="34" charset="-127"/>
                <a:cs typeface="Times New Roman" pitchFamily="18" charset="0"/>
              </a:rPr>
              <a:t> is the strategy </a:t>
            </a:r>
            <a:r>
              <a:rPr lang="en-US" altLang="ko-KR" b="1" dirty="0" smtClean="0">
                <a:ea typeface="Gulim" pitchFamily="34" charset="-127"/>
                <a:cs typeface="Times New Roman" pitchFamily="18" charset="0"/>
              </a:rPr>
              <a:t>profile</a:t>
            </a:r>
            <a:r>
              <a:rPr lang="en-US" altLang="ko-KR" dirty="0" smtClean="0">
                <a:ea typeface="Gulim" pitchFamily="34" charset="-127"/>
                <a:cs typeface="Times New Roman" pitchFamily="18" charset="0"/>
              </a:rPr>
              <a:t> of all other players.</a:t>
            </a:r>
          </a:p>
          <a:p>
            <a:pPr algn="just">
              <a:lnSpc>
                <a:spcPct val="90000"/>
              </a:lnSpc>
            </a:pPr>
            <a:endParaRPr lang="en-US" altLang="ko-KR" dirty="0" smtClean="0">
              <a:ea typeface="Gulim" pitchFamily="34" charset="-127"/>
            </a:endParaRPr>
          </a:p>
          <a:p>
            <a:pPr algn="just">
              <a:lnSpc>
                <a:spcPct val="90000"/>
              </a:lnSpc>
            </a:pPr>
            <a:r>
              <a:rPr lang="en-US" altLang="ko-KR" dirty="0" smtClean="0">
                <a:ea typeface="Gulim" pitchFamily="34" charset="-127"/>
              </a:rPr>
              <a:t>Notice that one user’s utility is a function of both this user’s and others’ strategies.</a:t>
            </a:r>
          </a:p>
          <a:p>
            <a:pPr algn="just"/>
            <a:endParaRPr lang="en-US" altLang="ko-KR" dirty="0" smtClean="0">
              <a:ea typeface="Gulim" pitchFamily="34" charset="-127"/>
            </a:endParaRPr>
          </a:p>
          <a:p>
            <a:pPr algn="just"/>
            <a:r>
              <a:rPr lang="en-US" altLang="ko-KR" dirty="0" smtClean="0">
                <a:ea typeface="Gulim" pitchFamily="34" charset="-127"/>
              </a:rPr>
              <a:t>A game is said to be one with </a:t>
            </a:r>
            <a:r>
              <a:rPr lang="en-US" altLang="ko-KR" dirty="0" smtClean="0">
                <a:solidFill>
                  <a:srgbClr val="FF0000"/>
                </a:solidFill>
                <a:ea typeface="Gulim" pitchFamily="34" charset="-127"/>
              </a:rPr>
              <a:t>complete information </a:t>
            </a:r>
            <a:r>
              <a:rPr lang="en-US" altLang="ko-KR" dirty="0" smtClean="0">
                <a:ea typeface="Gulim" pitchFamily="34" charset="-127"/>
              </a:rPr>
              <a:t>if all elements of the game are common knowledge. Otherwise, the game is said to be one with </a:t>
            </a:r>
            <a:r>
              <a:rPr lang="en-US" altLang="ko-KR" dirty="0" smtClean="0">
                <a:solidFill>
                  <a:srgbClr val="FF0000"/>
                </a:solidFill>
                <a:ea typeface="Gulim" pitchFamily="34" charset="-127"/>
              </a:rPr>
              <a:t>incomplete information</a:t>
            </a:r>
            <a:r>
              <a:rPr lang="en-US" altLang="ko-KR" dirty="0" smtClean="0">
                <a:ea typeface="Gulim" pitchFamily="34" charset="-127"/>
              </a:rPr>
              <a:t>, or an incomplete information game.</a:t>
            </a:r>
          </a:p>
          <a:p>
            <a:pPr lvl="2">
              <a:lnSpc>
                <a:spcPct val="90000"/>
              </a:lnSpc>
              <a:buFont typeface="Wingdings" pitchFamily="2" charset="2"/>
              <a:buNone/>
            </a:pPr>
            <a:endParaRPr lang="en-US" altLang="ko-KR" sz="2000" dirty="0" smtClean="0">
              <a:latin typeface="Times New Roman" pitchFamily="18" charset="0"/>
              <a:ea typeface="Gulim" pitchFamily="34" charset="-127"/>
            </a:endParaRPr>
          </a:p>
          <a:p>
            <a:pPr lvl="2">
              <a:lnSpc>
                <a:spcPct val="90000"/>
              </a:lnSpc>
              <a:buFont typeface="Wingdings" pitchFamily="2" charset="2"/>
              <a:buNone/>
            </a:pPr>
            <a:endParaRPr lang="en-US" altLang="ko-KR" sz="2000" dirty="0" smtClean="0">
              <a:latin typeface="Times New Roman" pitchFamily="18" charset="0"/>
              <a:ea typeface="Gulim" pitchFamily="34" charset="-127"/>
            </a:endParaRPr>
          </a:p>
          <a:p>
            <a:pPr lvl="1">
              <a:lnSpc>
                <a:spcPct val="90000"/>
              </a:lnSpc>
              <a:buFont typeface="Wingdings" pitchFamily="2" charset="2"/>
              <a:buNone/>
            </a:pPr>
            <a:endParaRPr lang="en-US" altLang="ko-KR" dirty="0" smtClean="0">
              <a:ea typeface="Gulim" pitchFamily="34" charset="-127"/>
            </a:endParaRPr>
          </a:p>
          <a:p>
            <a:pPr>
              <a:lnSpc>
                <a:spcPct val="90000"/>
              </a:lnSpc>
            </a:pPr>
            <a:endParaRPr lang="en-US" altLang="ko-KR" dirty="0" smtClean="0">
              <a:ea typeface="Gulim" pitchFamily="34" charset="-127"/>
            </a:endParaRPr>
          </a:p>
          <a:p>
            <a:pPr lvl="2">
              <a:lnSpc>
                <a:spcPct val="90000"/>
              </a:lnSpc>
            </a:pPr>
            <a:endParaRPr lang="en-GB" altLang="ko-KR" sz="2000" dirty="0" smtClean="0">
              <a:latin typeface="Times New Roman" pitchFamily="18" charset="0"/>
              <a:ea typeface="Gulim" pitchFamily="34" charset="-127"/>
            </a:endParaRPr>
          </a:p>
        </p:txBody>
      </p:sp>
    </p:spTree>
    <p:extLst>
      <p:ext uri="{BB962C8B-B14F-4D97-AF65-F5344CB8AC3E}">
        <p14:creationId xmlns:p14="http://schemas.microsoft.com/office/powerpoint/2010/main" val="2152331918"/>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910703" y="5805659"/>
            <a:ext cx="259906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sp>
        <p:nvSpPr>
          <p:cNvPr id="14" name="矩形 13"/>
          <p:cNvSpPr/>
          <p:nvPr/>
        </p:nvSpPr>
        <p:spPr>
          <a:xfrm>
            <a:off x="4191000" y="1689080"/>
            <a:ext cx="3886200" cy="3416320"/>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dirty="0">
              <a:solidFill>
                <a:schemeClr val="bg1"/>
              </a:solidFill>
            </a:endParaRPr>
          </a:p>
        </p:txBody>
      </p:sp>
      <p:cxnSp>
        <p:nvCxnSpPr>
          <p:cNvPr id="20" name="直接箭头连接符 19"/>
          <p:cNvCxnSpPr/>
          <p:nvPr/>
        </p:nvCxnSpPr>
        <p:spPr>
          <a:xfrm flipV="1">
            <a:off x="6217984" y="5164737"/>
            <a:ext cx="0" cy="64092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8"/>
          <p:cNvSpPr>
            <a:spLocks noChangeArrowheads="1"/>
          </p:cNvSpPr>
          <p:nvPr/>
        </p:nvSpPr>
        <p:spPr bwMode="auto">
          <a:xfrm>
            <a:off x="4573902" y="4007959"/>
            <a:ext cx="3096575"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endParaRPr lang="en-US" sz="1400" dirty="0">
              <a:solidFill>
                <a:schemeClr val="accent5">
                  <a:lumMod val="75000"/>
                </a:schemeClr>
              </a:solidFill>
            </a:endParaRPr>
          </a:p>
        </p:txBody>
      </p:sp>
      <p:sp>
        <p:nvSpPr>
          <p:cNvPr id="29" name="Rounded Rectangle 9"/>
          <p:cNvSpPr>
            <a:spLocks noChangeArrowheads="1"/>
          </p:cNvSpPr>
          <p:nvPr/>
        </p:nvSpPr>
        <p:spPr bwMode="auto">
          <a:xfrm>
            <a:off x="4581651" y="3119080"/>
            <a:ext cx="3096575"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n-US" sz="1400" dirty="0">
              <a:solidFill>
                <a:schemeClr val="accent5">
                  <a:lumMod val="75000"/>
                </a:schemeClr>
              </a:solidFill>
              <a:latin typeface="+mn-lt"/>
              <a:cs typeface="+mn-cs"/>
            </a:endParaRPr>
          </a:p>
        </p:txBody>
      </p:sp>
      <p:pic>
        <p:nvPicPr>
          <p:cNvPr id="31"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5204" y="4165127"/>
            <a:ext cx="448795" cy="59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p:cNvPicPr>
            <a:picLocks noChangeAspect="1"/>
          </p:cNvPicPr>
          <p:nvPr/>
        </p:nvPicPr>
        <p:blipFill>
          <a:blip r:embed="rId4">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4740540" y="3234729"/>
            <a:ext cx="823026" cy="7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0"/>
          <p:cNvSpPr>
            <a:spLocks noChangeArrowheads="1"/>
          </p:cNvSpPr>
          <p:nvPr/>
        </p:nvSpPr>
        <p:spPr bwMode="auto">
          <a:xfrm>
            <a:off x="4573902" y="2239868"/>
            <a:ext cx="3096575"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en-US" sz="1400" dirty="0">
              <a:solidFill>
                <a:schemeClr val="accent5">
                  <a:lumMod val="75000"/>
                </a:schemeClr>
              </a:solidFill>
            </a:endParaRPr>
          </a:p>
        </p:txBody>
      </p:sp>
      <p:pic>
        <p:nvPicPr>
          <p:cNvPr id="33"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0539" y="2345833"/>
            <a:ext cx="792543" cy="67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p:cNvSpPr/>
          <p:nvPr/>
        </p:nvSpPr>
        <p:spPr>
          <a:xfrm>
            <a:off x="5090303" y="1735057"/>
            <a:ext cx="2255361" cy="461665"/>
          </a:xfrm>
          <a:prstGeom prst="rect">
            <a:avLst/>
          </a:prstGeom>
        </p:spPr>
        <p:txBody>
          <a:bodyPr wrap="none">
            <a:spAutoFit/>
          </a:bodyPr>
          <a:lstStyle/>
          <a:p>
            <a:pPr algn="ctr"/>
            <a:r>
              <a:rPr lang="en-US" sz="2400" b="1" dirty="0">
                <a:solidFill>
                  <a:schemeClr val="bg1"/>
                </a:solidFill>
              </a:rPr>
              <a:t>Service Provider</a:t>
            </a:r>
          </a:p>
        </p:txBody>
      </p:sp>
      <p:sp>
        <p:nvSpPr>
          <p:cNvPr id="40" name="Rectangle 5"/>
          <p:cNvSpPr/>
          <p:nvPr/>
        </p:nvSpPr>
        <p:spPr>
          <a:xfrm>
            <a:off x="3886200" y="1116803"/>
            <a:ext cx="4663568" cy="4566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bg1">
                    <a:lumMod val="95000"/>
                  </a:schemeClr>
                </a:solidFill>
                <a:latin typeface="Eras Bold ITC" pitchFamily="34" charset="0"/>
              </a:rPr>
              <a:t> </a:t>
            </a:r>
            <a:r>
              <a:rPr lang="en-US" sz="2400" dirty="0" smtClean="0">
                <a:solidFill>
                  <a:schemeClr val="bg1">
                    <a:lumMod val="95000"/>
                  </a:schemeClr>
                </a:solidFill>
                <a:latin typeface="+mj-lt"/>
              </a:rPr>
              <a:t>Relationships</a:t>
            </a:r>
            <a:endParaRPr lang="en-US" sz="3200" dirty="0">
              <a:solidFill>
                <a:schemeClr val="bg1">
                  <a:lumMod val="95000"/>
                </a:schemeClr>
              </a:solidFill>
              <a:latin typeface="+mj-lt"/>
            </a:endParaRPr>
          </a:p>
        </p:txBody>
      </p:sp>
      <p:sp>
        <p:nvSpPr>
          <p:cNvPr id="41" name="Text Placeholder 2"/>
          <p:cNvSpPr>
            <a:spLocks noGrp="1"/>
          </p:cNvSpPr>
          <p:nvPr>
            <p:ph type="body" sz="quarter" idx="14"/>
          </p:nvPr>
        </p:nvSpPr>
        <p:spPr>
          <a:xfrm>
            <a:off x="2209800" y="533400"/>
            <a:ext cx="6553200" cy="609600"/>
          </a:xfrm>
        </p:spPr>
        <p:txBody>
          <a:bodyPr/>
          <a:lstStyle/>
          <a:p>
            <a:r>
              <a:rPr lang="en-US" sz="3200" dirty="0" smtClean="0">
                <a:latin typeface="Eras Bold ITC" pitchFamily="34" charset="0"/>
              </a:rPr>
              <a:t>Traditional Wireless Network</a:t>
            </a:r>
            <a:endParaRPr lang="en-US" sz="3200" dirty="0">
              <a:latin typeface="Eras Bold ITC" pitchFamily="34" charset="0"/>
            </a:endParaRPr>
          </a:p>
          <a:p>
            <a:endParaRPr lang="en-US" sz="3200" dirty="0" smtClean="0">
              <a:latin typeface="Eras Bold ITC" pitchFamily="34" charset="0"/>
            </a:endParaRPr>
          </a:p>
        </p:txBody>
      </p:sp>
      <p:sp>
        <p:nvSpPr>
          <p:cNvPr id="3" name="Rectangle 2"/>
          <p:cNvSpPr/>
          <p:nvPr/>
        </p:nvSpPr>
        <p:spPr>
          <a:xfrm>
            <a:off x="5638800" y="2239868"/>
            <a:ext cx="1981200" cy="861774"/>
          </a:xfrm>
          <a:prstGeom prst="rect">
            <a:avLst/>
          </a:prstGeom>
        </p:spPr>
        <p:txBody>
          <a:bodyPr wrap="square">
            <a:spAutoFit/>
          </a:bodyPr>
          <a:lstStyle/>
          <a:p>
            <a:pPr algn="ctr"/>
            <a:r>
              <a:rPr lang="en-US" sz="1400" b="1" dirty="0" smtClean="0">
                <a:solidFill>
                  <a:schemeClr val="accent5">
                    <a:lumMod val="75000"/>
                  </a:schemeClr>
                </a:solidFill>
              </a:rPr>
              <a:t>Service Layer: </a:t>
            </a:r>
            <a:r>
              <a:rPr lang="en-US" sz="1200" dirty="0" smtClean="0">
                <a:solidFill>
                  <a:schemeClr val="accent5">
                    <a:lumMod val="75000"/>
                  </a:schemeClr>
                </a:solidFill>
              </a:rPr>
              <a:t>Authentication, Billing, </a:t>
            </a:r>
            <a:br>
              <a:rPr lang="en-US" sz="1200" dirty="0" smtClean="0">
                <a:solidFill>
                  <a:schemeClr val="accent5">
                    <a:lumMod val="75000"/>
                  </a:schemeClr>
                </a:solidFill>
              </a:rPr>
            </a:br>
            <a:r>
              <a:rPr lang="en-US" sz="1200" dirty="0" smtClean="0">
                <a:solidFill>
                  <a:schemeClr val="accent5">
                    <a:lumMod val="75000"/>
                  </a:schemeClr>
                </a:solidFill>
              </a:rPr>
              <a:t>Mobility Management, Routing, …</a:t>
            </a:r>
            <a:endParaRPr lang="en-US" sz="1200" dirty="0">
              <a:solidFill>
                <a:schemeClr val="accent5">
                  <a:lumMod val="75000"/>
                </a:schemeClr>
              </a:solidFill>
            </a:endParaRPr>
          </a:p>
        </p:txBody>
      </p:sp>
      <p:sp>
        <p:nvSpPr>
          <p:cNvPr id="4" name="Rectangle 3"/>
          <p:cNvSpPr/>
          <p:nvPr/>
        </p:nvSpPr>
        <p:spPr>
          <a:xfrm>
            <a:off x="5715000" y="3176482"/>
            <a:ext cx="1828800" cy="738664"/>
          </a:xfrm>
          <a:prstGeom prst="rect">
            <a:avLst/>
          </a:prstGeom>
        </p:spPr>
        <p:txBody>
          <a:bodyPr wrap="square">
            <a:spAutoFit/>
          </a:bodyPr>
          <a:lstStyle/>
          <a:p>
            <a:pPr algn="ctr" fontAlgn="auto">
              <a:spcBef>
                <a:spcPts val="0"/>
              </a:spcBef>
              <a:spcAft>
                <a:spcPts val="0"/>
              </a:spcAft>
              <a:defRPr/>
            </a:pPr>
            <a:r>
              <a:rPr lang="en-US" sz="1400" b="1" dirty="0">
                <a:solidFill>
                  <a:schemeClr val="accent5">
                    <a:lumMod val="75000"/>
                  </a:schemeClr>
                </a:solidFill>
              </a:rPr>
              <a:t>Network Layer: </a:t>
            </a:r>
            <a:r>
              <a:rPr lang="en-US" sz="1400" dirty="0">
                <a:solidFill>
                  <a:schemeClr val="accent5">
                    <a:lumMod val="75000"/>
                  </a:schemeClr>
                </a:solidFill>
              </a:rPr>
              <a:t>Wireline Network, </a:t>
            </a:r>
          </a:p>
          <a:p>
            <a:pPr algn="ctr" fontAlgn="auto">
              <a:spcBef>
                <a:spcPts val="0"/>
              </a:spcBef>
              <a:spcAft>
                <a:spcPts val="0"/>
              </a:spcAft>
              <a:defRPr/>
            </a:pPr>
            <a:r>
              <a:rPr lang="en-US" sz="1400" dirty="0">
                <a:solidFill>
                  <a:schemeClr val="accent5">
                    <a:lumMod val="75000"/>
                  </a:schemeClr>
                </a:solidFill>
              </a:rPr>
              <a:t>Base Stations, …</a:t>
            </a:r>
          </a:p>
        </p:txBody>
      </p:sp>
      <p:sp>
        <p:nvSpPr>
          <p:cNvPr id="5" name="Rectangle 4"/>
          <p:cNvSpPr/>
          <p:nvPr/>
        </p:nvSpPr>
        <p:spPr>
          <a:xfrm>
            <a:off x="5952253" y="4059321"/>
            <a:ext cx="1439147" cy="738664"/>
          </a:xfrm>
          <a:prstGeom prst="rect">
            <a:avLst/>
          </a:prstGeom>
        </p:spPr>
        <p:txBody>
          <a:bodyPr wrap="square">
            <a:spAutoFit/>
          </a:bodyPr>
          <a:lstStyle/>
          <a:p>
            <a:pPr algn="ctr"/>
            <a:r>
              <a:rPr lang="en-US" sz="1400" b="1" dirty="0">
                <a:solidFill>
                  <a:schemeClr val="accent5">
                    <a:lumMod val="75000"/>
                  </a:schemeClr>
                </a:solidFill>
              </a:rPr>
              <a:t>Radio Network:  </a:t>
            </a:r>
            <a:r>
              <a:rPr lang="en-US" sz="1400" dirty="0">
                <a:solidFill>
                  <a:schemeClr val="accent5">
                    <a:lumMod val="75000"/>
                  </a:schemeClr>
                </a:solidFill>
              </a:rPr>
              <a:t>Spectrum, Radios, …</a:t>
            </a:r>
          </a:p>
        </p:txBody>
      </p:sp>
      <p:sp>
        <p:nvSpPr>
          <p:cNvPr id="19" name="矩形 13"/>
          <p:cNvSpPr/>
          <p:nvPr/>
        </p:nvSpPr>
        <p:spPr>
          <a:xfrm>
            <a:off x="278018" y="1819630"/>
            <a:ext cx="3429000" cy="400110"/>
          </a:xfrm>
          <a:prstGeom prst="rect">
            <a:avLst/>
          </a:prstGeom>
        </p:spPr>
        <p:txBody>
          <a:bodyPr wrap="square">
            <a:spAutoFit/>
          </a:bodyPr>
          <a:lstStyle/>
          <a:p>
            <a:pPr marL="285750" indent="-285750">
              <a:buFont typeface="Wingdings" panose="05000000000000000000" pitchFamily="2" charset="2"/>
              <a:buChar char="q"/>
            </a:pPr>
            <a:r>
              <a:rPr lang="en-US" sz="2000" b="1" dirty="0"/>
              <a:t>Service Providers (SPs) </a:t>
            </a:r>
          </a:p>
        </p:txBody>
      </p:sp>
      <p:sp>
        <p:nvSpPr>
          <p:cNvPr id="21" name="矩形 14"/>
          <p:cNvSpPr/>
          <p:nvPr/>
        </p:nvSpPr>
        <p:spPr>
          <a:xfrm>
            <a:off x="581260" y="2255263"/>
            <a:ext cx="2791011" cy="923330"/>
          </a:xfrm>
          <a:prstGeom prst="rect">
            <a:avLst/>
          </a:prstGeom>
        </p:spPr>
        <p:txBody>
          <a:bodyPr wrap="square">
            <a:spAutoFit/>
          </a:bodyPr>
          <a:lstStyle/>
          <a:p>
            <a:pPr marL="285750" indent="-285750">
              <a:buFont typeface="Wingdings" panose="05000000000000000000" pitchFamily="2" charset="2"/>
              <a:buChar char="§"/>
            </a:pPr>
            <a:r>
              <a:rPr lang="en-US" dirty="0" smtClean="0"/>
              <a:t>Build and maintain </a:t>
            </a:r>
            <a:r>
              <a:rPr lang="en-US" dirty="0"/>
              <a:t>underlying physical networks</a:t>
            </a:r>
          </a:p>
        </p:txBody>
      </p:sp>
      <p:sp>
        <p:nvSpPr>
          <p:cNvPr id="22" name="矩形 15"/>
          <p:cNvSpPr/>
          <p:nvPr/>
        </p:nvSpPr>
        <p:spPr>
          <a:xfrm>
            <a:off x="581260" y="3899942"/>
            <a:ext cx="2511895" cy="646331"/>
          </a:xfrm>
          <a:prstGeom prst="rect">
            <a:avLst/>
          </a:prstGeom>
        </p:spPr>
        <p:txBody>
          <a:bodyPr wrap="square">
            <a:spAutoFit/>
          </a:bodyPr>
          <a:lstStyle/>
          <a:p>
            <a:pPr marL="285750" indent="-285750">
              <a:buFont typeface="Wingdings" panose="05000000000000000000" pitchFamily="2" charset="2"/>
              <a:buChar char="§"/>
            </a:pPr>
            <a:r>
              <a:rPr lang="en-US" dirty="0"/>
              <a:t>Deploy customized end-to-end services</a:t>
            </a:r>
          </a:p>
        </p:txBody>
      </p:sp>
      <p:sp>
        <p:nvSpPr>
          <p:cNvPr id="23" name="矩形 19"/>
          <p:cNvSpPr/>
          <p:nvPr/>
        </p:nvSpPr>
        <p:spPr>
          <a:xfrm>
            <a:off x="581259" y="3196757"/>
            <a:ext cx="3097063" cy="707886"/>
          </a:xfrm>
          <a:prstGeom prst="rect">
            <a:avLst/>
          </a:prstGeom>
        </p:spPr>
        <p:txBody>
          <a:bodyPr wrap="square">
            <a:spAutoFit/>
          </a:bodyPr>
          <a:lstStyle/>
          <a:p>
            <a:pPr marL="285750" indent="-285750">
              <a:buFont typeface="Wingdings" panose="05000000000000000000" pitchFamily="2" charset="2"/>
              <a:buChar char="§"/>
            </a:pPr>
            <a:r>
              <a:rPr lang="en-US" dirty="0" smtClean="0"/>
              <a:t>Purchase and manage wireless resources</a:t>
            </a:r>
            <a:endParaRPr lang="en-US" dirty="0"/>
          </a:p>
        </p:txBody>
      </p:sp>
      <p:sp>
        <p:nvSpPr>
          <p:cNvPr id="36" name="矩形 16"/>
          <p:cNvSpPr/>
          <p:nvPr/>
        </p:nvSpPr>
        <p:spPr>
          <a:xfrm>
            <a:off x="250914" y="4964682"/>
            <a:ext cx="2084182" cy="400110"/>
          </a:xfrm>
          <a:prstGeom prst="rect">
            <a:avLst/>
          </a:prstGeom>
        </p:spPr>
        <p:txBody>
          <a:bodyPr wrap="square">
            <a:spAutoFit/>
          </a:bodyPr>
          <a:lstStyle/>
          <a:p>
            <a:pPr marL="285750" indent="-285750">
              <a:buFont typeface="Wingdings" panose="05000000000000000000" pitchFamily="2" charset="2"/>
              <a:buChar char="q"/>
            </a:pPr>
            <a:r>
              <a:rPr lang="en-US" sz="2000" b="1" dirty="0"/>
              <a:t>End </a:t>
            </a:r>
            <a:r>
              <a:rPr lang="en-US" sz="2000" b="1" dirty="0" smtClean="0"/>
              <a:t>Users</a:t>
            </a:r>
            <a:endParaRPr lang="en-US" sz="2000" b="1" dirty="0"/>
          </a:p>
        </p:txBody>
      </p:sp>
      <p:sp>
        <p:nvSpPr>
          <p:cNvPr id="37" name="矩形 18"/>
          <p:cNvSpPr/>
          <p:nvPr/>
        </p:nvSpPr>
        <p:spPr>
          <a:xfrm>
            <a:off x="554157" y="5363299"/>
            <a:ext cx="3124165" cy="646331"/>
          </a:xfrm>
          <a:prstGeom prst="rect">
            <a:avLst/>
          </a:prstGeom>
        </p:spPr>
        <p:txBody>
          <a:bodyPr wrap="square">
            <a:spAutoFit/>
          </a:bodyPr>
          <a:lstStyle/>
          <a:p>
            <a:pPr marL="285750" indent="-285750">
              <a:buFont typeface="Wingdings" panose="05000000000000000000" pitchFamily="2" charset="2"/>
              <a:buChar char="§"/>
            </a:pPr>
            <a:r>
              <a:rPr lang="en-US" dirty="0"/>
              <a:t>Buy and use services from different service providers</a:t>
            </a:r>
          </a:p>
        </p:txBody>
      </p:sp>
      <p:sp>
        <p:nvSpPr>
          <p:cNvPr id="38" name="Rectangle 5"/>
          <p:cNvSpPr/>
          <p:nvPr/>
        </p:nvSpPr>
        <p:spPr>
          <a:xfrm>
            <a:off x="125618" y="1116803"/>
            <a:ext cx="3581400" cy="4566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bg1">
                    <a:lumMod val="95000"/>
                  </a:schemeClr>
                </a:solidFill>
                <a:latin typeface="Eras Bold ITC" pitchFamily="34" charset="0"/>
              </a:rPr>
              <a:t> </a:t>
            </a:r>
            <a:r>
              <a:rPr lang="en-US" sz="2400" dirty="0" smtClean="0">
                <a:solidFill>
                  <a:schemeClr val="bg1">
                    <a:lumMod val="95000"/>
                  </a:schemeClr>
                </a:solidFill>
                <a:latin typeface="+mj-lt"/>
              </a:rPr>
              <a:t>Players</a:t>
            </a:r>
            <a:endParaRPr lang="en-US" sz="3200" dirty="0">
              <a:solidFill>
                <a:schemeClr val="bg1">
                  <a:lumMod val="95000"/>
                </a:schemeClr>
              </a:solidFill>
              <a:latin typeface="+mj-lt"/>
            </a:endParaRPr>
          </a:p>
        </p:txBody>
      </p:sp>
    </p:spTree>
    <p:extLst>
      <p:ext uri="{BB962C8B-B14F-4D97-AF65-F5344CB8AC3E}">
        <p14:creationId xmlns:p14="http://schemas.microsoft.com/office/powerpoint/2010/main" val="225625350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200" y="5648731"/>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grpSp>
        <p:nvGrpSpPr>
          <p:cNvPr id="34" name="组合 33"/>
          <p:cNvGrpSpPr/>
          <p:nvPr/>
        </p:nvGrpSpPr>
        <p:grpSpPr>
          <a:xfrm>
            <a:off x="76200" y="1318486"/>
            <a:ext cx="1827156" cy="3416320"/>
            <a:chOff x="998261" y="1238193"/>
            <a:chExt cx="2135849" cy="3416320"/>
          </a:xfrm>
        </p:grpSpPr>
        <p:sp>
          <p:nvSpPr>
            <p:cNvPr id="5" name="矩形 4"/>
            <p:cNvSpPr/>
            <p:nvPr/>
          </p:nvSpPr>
          <p:spPr>
            <a:xfrm>
              <a:off x="998261" y="1238193"/>
              <a:ext cx="2125941" cy="3416320"/>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dirty="0">
                <a:solidFill>
                  <a:schemeClr val="bg1"/>
                </a:solidFill>
              </a:endParaRPr>
            </a:p>
          </p:txBody>
        </p:sp>
        <p:sp>
          <p:nvSpPr>
            <p:cNvPr id="7" name="Rounded Rectangle 8"/>
            <p:cNvSpPr>
              <a:spLocks noChangeArrowheads="1"/>
            </p:cNvSpPr>
            <p:nvPr/>
          </p:nvSpPr>
          <p:spPr bwMode="auto">
            <a:xfrm>
              <a:off x="1420737" y="3677706"/>
              <a:ext cx="1287973"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dirty="0">
                  <a:solidFill>
                    <a:schemeClr val="accent5">
                      <a:lumMod val="75000"/>
                    </a:schemeClr>
                  </a:solidFill>
                </a:rPr>
                <a:t>Radio </a:t>
              </a:r>
              <a:r>
                <a:rPr lang="en-US" sz="1600" b="1" dirty="0" smtClean="0">
                  <a:solidFill>
                    <a:schemeClr val="accent5">
                      <a:lumMod val="75000"/>
                    </a:schemeClr>
                  </a:solidFill>
                </a:rPr>
                <a:t>Network</a:t>
              </a:r>
              <a:endParaRPr lang="en-US" sz="1400" dirty="0">
                <a:solidFill>
                  <a:schemeClr val="accent5">
                    <a:lumMod val="75000"/>
                  </a:schemeClr>
                </a:solidFill>
              </a:endParaRPr>
            </a:p>
          </p:txBody>
        </p:sp>
        <p:sp>
          <p:nvSpPr>
            <p:cNvPr id="8" name="Rounded Rectangle 9"/>
            <p:cNvSpPr>
              <a:spLocks noChangeArrowheads="1"/>
            </p:cNvSpPr>
            <p:nvPr/>
          </p:nvSpPr>
          <p:spPr bwMode="auto">
            <a:xfrm>
              <a:off x="1417244" y="2739459"/>
              <a:ext cx="128797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sp>
          <p:nvSpPr>
            <p:cNvPr id="11" name="Rounded Rectangle 10"/>
            <p:cNvSpPr>
              <a:spLocks noChangeArrowheads="1"/>
            </p:cNvSpPr>
            <p:nvPr/>
          </p:nvSpPr>
          <p:spPr bwMode="auto">
            <a:xfrm>
              <a:off x="1432382" y="1787595"/>
              <a:ext cx="128797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13" name="矩形 12"/>
            <p:cNvSpPr/>
            <p:nvPr/>
          </p:nvSpPr>
          <p:spPr>
            <a:xfrm>
              <a:off x="1018635" y="1291307"/>
              <a:ext cx="2115475" cy="338554"/>
            </a:xfrm>
            <a:prstGeom prst="rect">
              <a:avLst/>
            </a:prstGeom>
          </p:spPr>
          <p:txBody>
            <a:bodyPr wrap="none">
              <a:spAutoFit/>
            </a:bodyPr>
            <a:lstStyle/>
            <a:p>
              <a:pPr algn="ctr"/>
              <a:r>
                <a:rPr lang="en-US" altLang="zh-CN" sz="1600" b="1" dirty="0" smtClean="0">
                  <a:solidFill>
                    <a:schemeClr val="bg1"/>
                  </a:solidFill>
                </a:rPr>
                <a:t>Wireless Operators</a:t>
              </a:r>
              <a:endParaRPr lang="en-US" sz="1600" b="1" dirty="0">
                <a:solidFill>
                  <a:schemeClr val="bg1"/>
                </a:solidFill>
              </a:endParaRPr>
            </a:p>
          </p:txBody>
        </p:sp>
      </p:grpSp>
      <p:cxnSp>
        <p:nvCxnSpPr>
          <p:cNvPr id="3" name="直接连接符 2"/>
          <p:cNvCxnSpPr/>
          <p:nvPr/>
        </p:nvCxnSpPr>
        <p:spPr>
          <a:xfrm>
            <a:off x="1051038" y="4876800"/>
            <a:ext cx="0" cy="68580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1981200" y="5648731"/>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grpSp>
        <p:nvGrpSpPr>
          <p:cNvPr id="59" name="组合 58"/>
          <p:cNvGrpSpPr/>
          <p:nvPr/>
        </p:nvGrpSpPr>
        <p:grpSpPr>
          <a:xfrm>
            <a:off x="1981200" y="1318486"/>
            <a:ext cx="1818680" cy="3416320"/>
            <a:chOff x="998261" y="1238193"/>
            <a:chExt cx="2125941" cy="3416320"/>
          </a:xfrm>
        </p:grpSpPr>
        <p:sp>
          <p:nvSpPr>
            <p:cNvPr id="60" name="矩形 59"/>
            <p:cNvSpPr/>
            <p:nvPr/>
          </p:nvSpPr>
          <p:spPr>
            <a:xfrm>
              <a:off x="998261" y="1238193"/>
              <a:ext cx="2125941" cy="3416320"/>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dirty="0">
                <a:solidFill>
                  <a:schemeClr val="bg1"/>
                </a:solidFill>
              </a:endParaRPr>
            </a:p>
          </p:txBody>
        </p:sp>
        <p:sp>
          <p:nvSpPr>
            <p:cNvPr id="61" name="Rounded Rectangle 8"/>
            <p:cNvSpPr>
              <a:spLocks noChangeArrowheads="1"/>
            </p:cNvSpPr>
            <p:nvPr/>
          </p:nvSpPr>
          <p:spPr bwMode="auto">
            <a:xfrm>
              <a:off x="1420737" y="3677706"/>
              <a:ext cx="1287973"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dirty="0">
                  <a:solidFill>
                    <a:schemeClr val="accent5">
                      <a:lumMod val="75000"/>
                    </a:schemeClr>
                  </a:solidFill>
                </a:rPr>
                <a:t>Radio </a:t>
              </a:r>
              <a:r>
                <a:rPr lang="en-US" sz="1600" b="1" dirty="0" smtClean="0">
                  <a:solidFill>
                    <a:schemeClr val="accent5">
                      <a:lumMod val="75000"/>
                    </a:schemeClr>
                  </a:solidFill>
                </a:rPr>
                <a:t>Network</a:t>
              </a:r>
              <a:endParaRPr lang="en-US" sz="1400" dirty="0">
                <a:solidFill>
                  <a:schemeClr val="accent5">
                    <a:lumMod val="75000"/>
                  </a:schemeClr>
                </a:solidFill>
              </a:endParaRPr>
            </a:p>
          </p:txBody>
        </p:sp>
        <p:sp>
          <p:nvSpPr>
            <p:cNvPr id="62" name="Rounded Rectangle 9"/>
            <p:cNvSpPr>
              <a:spLocks noChangeArrowheads="1"/>
            </p:cNvSpPr>
            <p:nvPr/>
          </p:nvSpPr>
          <p:spPr bwMode="auto">
            <a:xfrm>
              <a:off x="1417244" y="2739459"/>
              <a:ext cx="128797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sp>
          <p:nvSpPr>
            <p:cNvPr id="63" name="Rounded Rectangle 10"/>
            <p:cNvSpPr>
              <a:spLocks noChangeArrowheads="1"/>
            </p:cNvSpPr>
            <p:nvPr/>
          </p:nvSpPr>
          <p:spPr bwMode="auto">
            <a:xfrm>
              <a:off x="1432382" y="1787595"/>
              <a:ext cx="128797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64" name="矩形 63"/>
            <p:cNvSpPr/>
            <p:nvPr/>
          </p:nvSpPr>
          <p:spPr>
            <a:xfrm>
              <a:off x="1662073" y="1291307"/>
              <a:ext cx="828606" cy="338554"/>
            </a:xfrm>
            <a:prstGeom prst="rect">
              <a:avLst/>
            </a:prstGeom>
          </p:spPr>
          <p:txBody>
            <a:bodyPr wrap="none">
              <a:spAutoFit/>
            </a:bodyPr>
            <a:lstStyle/>
            <a:p>
              <a:pPr algn="ctr"/>
              <a:r>
                <a:rPr lang="en-US" altLang="zh-CN" sz="1600" b="1" dirty="0" smtClean="0">
                  <a:solidFill>
                    <a:schemeClr val="bg1"/>
                  </a:solidFill>
                </a:rPr>
                <a:t>Wi-</a:t>
              </a:r>
              <a:r>
                <a:rPr lang="en-US" altLang="zh-CN" sz="1600" b="1" dirty="0" err="1" smtClean="0">
                  <a:solidFill>
                    <a:schemeClr val="bg1"/>
                  </a:solidFill>
                </a:rPr>
                <a:t>Fis</a:t>
              </a:r>
              <a:endParaRPr lang="en-US" sz="1600" b="1" dirty="0">
                <a:solidFill>
                  <a:schemeClr val="bg1"/>
                </a:solidFill>
              </a:endParaRPr>
            </a:p>
          </p:txBody>
        </p:sp>
      </p:grpSp>
      <p:cxnSp>
        <p:nvCxnSpPr>
          <p:cNvPr id="65" name="直接连接符 64"/>
          <p:cNvCxnSpPr/>
          <p:nvPr/>
        </p:nvCxnSpPr>
        <p:spPr>
          <a:xfrm>
            <a:off x="2956038" y="4876800"/>
            <a:ext cx="0" cy="68580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3989496" y="5680074"/>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grpSp>
        <p:nvGrpSpPr>
          <p:cNvPr id="67" name="组合 66"/>
          <p:cNvGrpSpPr/>
          <p:nvPr/>
        </p:nvGrpSpPr>
        <p:grpSpPr>
          <a:xfrm>
            <a:off x="3989496" y="1349829"/>
            <a:ext cx="1818680" cy="3416320"/>
            <a:chOff x="998261" y="1238193"/>
            <a:chExt cx="2125941" cy="3416320"/>
          </a:xfrm>
        </p:grpSpPr>
        <p:sp>
          <p:nvSpPr>
            <p:cNvPr id="68" name="矩形 67"/>
            <p:cNvSpPr/>
            <p:nvPr/>
          </p:nvSpPr>
          <p:spPr>
            <a:xfrm>
              <a:off x="998261" y="1238193"/>
              <a:ext cx="2125941" cy="3416320"/>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dirty="0">
                <a:solidFill>
                  <a:schemeClr val="bg1"/>
                </a:solidFill>
              </a:endParaRPr>
            </a:p>
          </p:txBody>
        </p:sp>
        <p:sp>
          <p:nvSpPr>
            <p:cNvPr id="70" name="Rounded Rectangle 9"/>
            <p:cNvSpPr>
              <a:spLocks noChangeArrowheads="1"/>
            </p:cNvSpPr>
            <p:nvPr/>
          </p:nvSpPr>
          <p:spPr bwMode="auto">
            <a:xfrm>
              <a:off x="1417244" y="2739459"/>
              <a:ext cx="128797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sp>
          <p:nvSpPr>
            <p:cNvPr id="71" name="Rounded Rectangle 10"/>
            <p:cNvSpPr>
              <a:spLocks noChangeArrowheads="1"/>
            </p:cNvSpPr>
            <p:nvPr/>
          </p:nvSpPr>
          <p:spPr bwMode="auto">
            <a:xfrm>
              <a:off x="1432382" y="1787595"/>
              <a:ext cx="128797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72" name="矩形 71"/>
            <p:cNvSpPr/>
            <p:nvPr/>
          </p:nvSpPr>
          <p:spPr>
            <a:xfrm>
              <a:off x="1440025" y="1291307"/>
              <a:ext cx="1272703" cy="338554"/>
            </a:xfrm>
            <a:prstGeom prst="rect">
              <a:avLst/>
            </a:prstGeom>
          </p:spPr>
          <p:txBody>
            <a:bodyPr wrap="none">
              <a:spAutoFit/>
            </a:bodyPr>
            <a:lstStyle/>
            <a:p>
              <a:pPr algn="ctr"/>
              <a:r>
                <a:rPr lang="en-US" altLang="zh-CN" sz="1600" b="1" dirty="0" smtClean="0">
                  <a:solidFill>
                    <a:schemeClr val="bg1"/>
                  </a:solidFill>
                </a:rPr>
                <a:t>Small Cells</a:t>
              </a:r>
              <a:endParaRPr lang="en-US" sz="1600" b="1" dirty="0">
                <a:solidFill>
                  <a:schemeClr val="bg1"/>
                </a:solidFill>
              </a:endParaRPr>
            </a:p>
          </p:txBody>
        </p:sp>
      </p:grpSp>
      <p:cxnSp>
        <p:nvCxnSpPr>
          <p:cNvPr id="73" name="直接连接符 72"/>
          <p:cNvCxnSpPr/>
          <p:nvPr/>
        </p:nvCxnSpPr>
        <p:spPr>
          <a:xfrm>
            <a:off x="4964334" y="4908143"/>
            <a:ext cx="0" cy="68580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5970092" y="5687331"/>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grpSp>
        <p:nvGrpSpPr>
          <p:cNvPr id="75" name="组合 74"/>
          <p:cNvGrpSpPr/>
          <p:nvPr/>
        </p:nvGrpSpPr>
        <p:grpSpPr>
          <a:xfrm>
            <a:off x="5970092" y="1357086"/>
            <a:ext cx="1818680" cy="3416320"/>
            <a:chOff x="998261" y="1238193"/>
            <a:chExt cx="2125941" cy="3416320"/>
          </a:xfrm>
        </p:grpSpPr>
        <p:sp>
          <p:nvSpPr>
            <p:cNvPr id="76" name="矩形 75"/>
            <p:cNvSpPr/>
            <p:nvPr/>
          </p:nvSpPr>
          <p:spPr>
            <a:xfrm>
              <a:off x="998261" y="1238193"/>
              <a:ext cx="2125941" cy="3416320"/>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smtClean="0">
                <a:solidFill>
                  <a:schemeClr val="bg1"/>
                </a:solidFill>
              </a:endParaRPr>
            </a:p>
            <a:p>
              <a:pPr algn="ctr"/>
              <a:endParaRPr lang="en-US" sz="2400" b="1" dirty="0">
                <a:solidFill>
                  <a:schemeClr val="bg1"/>
                </a:solidFill>
              </a:endParaRPr>
            </a:p>
          </p:txBody>
        </p:sp>
        <p:sp>
          <p:nvSpPr>
            <p:cNvPr id="77" name="Rounded Rectangle 8"/>
            <p:cNvSpPr>
              <a:spLocks noChangeArrowheads="1"/>
            </p:cNvSpPr>
            <p:nvPr/>
          </p:nvSpPr>
          <p:spPr bwMode="auto">
            <a:xfrm>
              <a:off x="1420737" y="3677706"/>
              <a:ext cx="1287973"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dirty="0">
                  <a:solidFill>
                    <a:schemeClr val="accent5">
                      <a:lumMod val="75000"/>
                    </a:schemeClr>
                  </a:solidFill>
                </a:rPr>
                <a:t>Radio </a:t>
              </a:r>
              <a:r>
                <a:rPr lang="en-US" sz="1600" b="1" dirty="0" smtClean="0">
                  <a:solidFill>
                    <a:schemeClr val="accent5">
                      <a:lumMod val="75000"/>
                    </a:schemeClr>
                  </a:solidFill>
                </a:rPr>
                <a:t>Network</a:t>
              </a:r>
              <a:endParaRPr lang="en-US" sz="1400" dirty="0">
                <a:solidFill>
                  <a:schemeClr val="accent5">
                    <a:lumMod val="75000"/>
                  </a:schemeClr>
                </a:solidFill>
              </a:endParaRPr>
            </a:p>
          </p:txBody>
        </p:sp>
        <p:sp>
          <p:nvSpPr>
            <p:cNvPr id="78" name="Rounded Rectangle 9"/>
            <p:cNvSpPr>
              <a:spLocks noChangeArrowheads="1"/>
            </p:cNvSpPr>
            <p:nvPr/>
          </p:nvSpPr>
          <p:spPr bwMode="auto">
            <a:xfrm>
              <a:off x="1417244" y="2739459"/>
              <a:ext cx="128797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sp>
          <p:nvSpPr>
            <p:cNvPr id="79" name="Rounded Rectangle 10"/>
            <p:cNvSpPr>
              <a:spLocks noChangeArrowheads="1"/>
            </p:cNvSpPr>
            <p:nvPr/>
          </p:nvSpPr>
          <p:spPr bwMode="auto">
            <a:xfrm>
              <a:off x="1432382" y="1787595"/>
              <a:ext cx="128797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80" name="矩形 79"/>
            <p:cNvSpPr/>
            <p:nvPr/>
          </p:nvSpPr>
          <p:spPr>
            <a:xfrm>
              <a:off x="1736609" y="1291307"/>
              <a:ext cx="679525" cy="338554"/>
            </a:xfrm>
            <a:prstGeom prst="rect">
              <a:avLst/>
            </a:prstGeom>
          </p:spPr>
          <p:txBody>
            <a:bodyPr wrap="none">
              <a:spAutoFit/>
            </a:bodyPr>
            <a:lstStyle/>
            <a:p>
              <a:pPr algn="ctr"/>
              <a:r>
                <a:rPr lang="en-US" altLang="zh-CN" sz="1600" b="1" dirty="0" smtClean="0">
                  <a:solidFill>
                    <a:schemeClr val="bg1"/>
                  </a:solidFill>
                </a:rPr>
                <a:t>VLCs</a:t>
              </a:r>
              <a:endParaRPr lang="en-US" sz="1600" b="1" dirty="0">
                <a:solidFill>
                  <a:schemeClr val="bg1"/>
                </a:solidFill>
              </a:endParaRPr>
            </a:p>
          </p:txBody>
        </p:sp>
      </p:grpSp>
      <p:cxnSp>
        <p:nvCxnSpPr>
          <p:cNvPr id="81" name="直接连接符 80"/>
          <p:cNvCxnSpPr/>
          <p:nvPr/>
        </p:nvCxnSpPr>
        <p:spPr>
          <a:xfrm>
            <a:off x="6858000" y="4915400"/>
            <a:ext cx="0" cy="68580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2" name="矩形 81"/>
          <p:cNvSpPr/>
          <p:nvPr/>
        </p:nvSpPr>
        <p:spPr>
          <a:xfrm>
            <a:off x="8305800" y="3011269"/>
            <a:ext cx="503664" cy="646331"/>
          </a:xfrm>
          <a:prstGeom prst="rect">
            <a:avLst/>
          </a:prstGeom>
        </p:spPr>
        <p:txBody>
          <a:bodyPr wrap="none">
            <a:spAutoFit/>
          </a:bodyPr>
          <a:lstStyle/>
          <a:p>
            <a:r>
              <a:rPr lang="en-US" sz="3600" dirty="0">
                <a:solidFill>
                  <a:schemeClr val="accent5">
                    <a:lumMod val="75000"/>
                  </a:schemeClr>
                </a:solidFill>
              </a:rPr>
              <a:t>…</a:t>
            </a:r>
            <a:endParaRPr lang="en-US" sz="3600" dirty="0"/>
          </a:p>
        </p:txBody>
      </p:sp>
      <p:sp>
        <p:nvSpPr>
          <p:cNvPr id="36" name="Text Placeholder 2"/>
          <p:cNvSpPr>
            <a:spLocks noGrp="1"/>
          </p:cNvSpPr>
          <p:nvPr>
            <p:ph type="body" sz="quarter" idx="14"/>
          </p:nvPr>
        </p:nvSpPr>
        <p:spPr>
          <a:xfrm>
            <a:off x="2209800" y="533400"/>
            <a:ext cx="6553200" cy="609600"/>
          </a:xfrm>
        </p:spPr>
        <p:txBody>
          <a:bodyPr/>
          <a:lstStyle/>
          <a:p>
            <a:r>
              <a:rPr lang="en-US" sz="3200" dirty="0" smtClean="0">
                <a:latin typeface="Eras Bold ITC" pitchFamily="34" charset="0"/>
              </a:rPr>
              <a:t>Traditional Wireless Network</a:t>
            </a:r>
            <a:endParaRPr lang="en-US" sz="3200" dirty="0">
              <a:latin typeface="Eras Bold ITC" pitchFamily="34" charset="0"/>
            </a:endParaRPr>
          </a:p>
          <a:p>
            <a:endParaRPr lang="en-US" sz="3200" dirty="0" smtClean="0">
              <a:latin typeface="Eras Bold ITC" pitchFamily="34" charset="0"/>
            </a:endParaRPr>
          </a:p>
        </p:txBody>
      </p:sp>
      <p:sp>
        <p:nvSpPr>
          <p:cNvPr id="35" name="矩形 48"/>
          <p:cNvSpPr/>
          <p:nvPr/>
        </p:nvSpPr>
        <p:spPr>
          <a:xfrm rot="5400000">
            <a:off x="-1454185" y="2791458"/>
            <a:ext cx="4857885" cy="1857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矩形 48"/>
          <p:cNvSpPr/>
          <p:nvPr/>
        </p:nvSpPr>
        <p:spPr>
          <a:xfrm rot="5400000">
            <a:off x="474546" y="2797848"/>
            <a:ext cx="4857885" cy="1857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矩形 48"/>
          <p:cNvSpPr/>
          <p:nvPr/>
        </p:nvSpPr>
        <p:spPr>
          <a:xfrm rot="5400000">
            <a:off x="2469893" y="2801011"/>
            <a:ext cx="4857885" cy="1857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矩形 48"/>
          <p:cNvSpPr/>
          <p:nvPr/>
        </p:nvSpPr>
        <p:spPr>
          <a:xfrm rot="5400000">
            <a:off x="4431232" y="2801011"/>
            <a:ext cx="4857885" cy="1857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15434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200" y="5562600"/>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sp>
        <p:nvSpPr>
          <p:cNvPr id="7" name="Rounded Rectangle 8"/>
          <p:cNvSpPr>
            <a:spLocks noChangeArrowheads="1"/>
          </p:cNvSpPr>
          <p:nvPr/>
        </p:nvSpPr>
        <p:spPr bwMode="auto">
          <a:xfrm>
            <a:off x="437616" y="3997325"/>
            <a:ext cx="1101823"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dirty="0">
                <a:solidFill>
                  <a:schemeClr val="accent5">
                    <a:lumMod val="75000"/>
                  </a:schemeClr>
                </a:solidFill>
              </a:rPr>
              <a:t>Radio </a:t>
            </a:r>
            <a:r>
              <a:rPr lang="en-US" sz="1600" b="1" dirty="0" smtClean="0">
                <a:solidFill>
                  <a:schemeClr val="accent5">
                    <a:lumMod val="75000"/>
                  </a:schemeClr>
                </a:solidFill>
              </a:rPr>
              <a:t>Network</a:t>
            </a:r>
            <a:endParaRPr lang="en-US" sz="1400" dirty="0">
              <a:solidFill>
                <a:schemeClr val="accent5">
                  <a:lumMod val="75000"/>
                </a:schemeClr>
              </a:solidFill>
            </a:endParaRPr>
          </a:p>
        </p:txBody>
      </p:sp>
      <p:sp>
        <p:nvSpPr>
          <p:cNvPr id="8" name="Rounded Rectangle 9"/>
          <p:cNvSpPr>
            <a:spLocks noChangeArrowheads="1"/>
          </p:cNvSpPr>
          <p:nvPr/>
        </p:nvSpPr>
        <p:spPr bwMode="auto">
          <a:xfrm>
            <a:off x="434628" y="2819752"/>
            <a:ext cx="110182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grpSp>
        <p:nvGrpSpPr>
          <p:cNvPr id="2" name="组合 1"/>
          <p:cNvGrpSpPr/>
          <p:nvPr/>
        </p:nvGrpSpPr>
        <p:grpSpPr>
          <a:xfrm>
            <a:off x="89149" y="1231080"/>
            <a:ext cx="1818680" cy="1207320"/>
            <a:chOff x="89149" y="1383480"/>
            <a:chExt cx="1818680" cy="1207320"/>
          </a:xfrm>
        </p:grpSpPr>
        <p:sp>
          <p:nvSpPr>
            <p:cNvPr id="5" name="矩形 4"/>
            <p:cNvSpPr/>
            <p:nvPr/>
          </p:nvSpPr>
          <p:spPr>
            <a:xfrm>
              <a:off x="89149" y="1390471"/>
              <a:ext cx="1818680" cy="1200329"/>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a:solidFill>
                  <a:schemeClr val="bg1"/>
                </a:solidFill>
              </a:endParaRPr>
            </a:p>
          </p:txBody>
        </p:sp>
        <p:sp>
          <p:nvSpPr>
            <p:cNvPr id="11" name="Rounded Rectangle 10"/>
            <p:cNvSpPr>
              <a:spLocks noChangeArrowheads="1"/>
            </p:cNvSpPr>
            <p:nvPr/>
          </p:nvSpPr>
          <p:spPr bwMode="auto">
            <a:xfrm>
              <a:off x="447577" y="1705020"/>
              <a:ext cx="110182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13" name="矩形 12"/>
            <p:cNvSpPr/>
            <p:nvPr/>
          </p:nvSpPr>
          <p:spPr>
            <a:xfrm>
              <a:off x="93629" y="1383480"/>
              <a:ext cx="1809727" cy="338554"/>
            </a:xfrm>
            <a:prstGeom prst="rect">
              <a:avLst/>
            </a:prstGeom>
          </p:spPr>
          <p:txBody>
            <a:bodyPr wrap="none">
              <a:spAutoFit/>
            </a:bodyPr>
            <a:lstStyle/>
            <a:p>
              <a:pPr algn="ctr"/>
              <a:r>
                <a:rPr lang="en-US" altLang="zh-CN" sz="1600" b="1" dirty="0" smtClean="0">
                  <a:solidFill>
                    <a:schemeClr val="bg1"/>
                  </a:solidFill>
                </a:rPr>
                <a:t>Wireless Operators</a:t>
              </a:r>
              <a:endParaRPr lang="en-US" sz="1600" b="1" dirty="0">
                <a:solidFill>
                  <a:schemeClr val="bg1"/>
                </a:solidFill>
              </a:endParaRPr>
            </a:p>
          </p:txBody>
        </p:sp>
      </p:grpSp>
      <p:sp>
        <p:nvSpPr>
          <p:cNvPr id="36" name="Text Placeholder 2"/>
          <p:cNvSpPr txBox="1">
            <a:spLocks/>
          </p:cNvSpPr>
          <p:nvPr/>
        </p:nvSpPr>
        <p:spPr>
          <a:xfrm>
            <a:off x="1524000" y="228600"/>
            <a:ext cx="78486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Wireless Network Virtualization</a:t>
            </a:r>
          </a:p>
          <a:p>
            <a:pPr algn="ctr">
              <a:buFont typeface="Arial" pitchFamily="34" charset="0"/>
              <a:buNone/>
            </a:pP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58" name="矩形 57"/>
          <p:cNvSpPr/>
          <p:nvPr/>
        </p:nvSpPr>
        <p:spPr>
          <a:xfrm>
            <a:off x="1981200" y="5562600"/>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sp>
        <p:nvSpPr>
          <p:cNvPr id="61" name="Rounded Rectangle 8"/>
          <p:cNvSpPr>
            <a:spLocks noChangeArrowheads="1"/>
          </p:cNvSpPr>
          <p:nvPr/>
        </p:nvSpPr>
        <p:spPr bwMode="auto">
          <a:xfrm>
            <a:off x="2342616" y="3997325"/>
            <a:ext cx="1101823"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dirty="0">
                <a:solidFill>
                  <a:schemeClr val="accent5">
                    <a:lumMod val="75000"/>
                  </a:schemeClr>
                </a:solidFill>
              </a:rPr>
              <a:t>Radio </a:t>
            </a:r>
            <a:r>
              <a:rPr lang="en-US" sz="1600" b="1" dirty="0" smtClean="0">
                <a:solidFill>
                  <a:schemeClr val="accent5">
                    <a:lumMod val="75000"/>
                  </a:schemeClr>
                </a:solidFill>
              </a:rPr>
              <a:t>Network</a:t>
            </a:r>
            <a:endParaRPr lang="en-US" sz="1400" dirty="0">
              <a:solidFill>
                <a:schemeClr val="accent5">
                  <a:lumMod val="75000"/>
                </a:schemeClr>
              </a:solidFill>
            </a:endParaRPr>
          </a:p>
        </p:txBody>
      </p:sp>
      <p:sp>
        <p:nvSpPr>
          <p:cNvPr id="62" name="Rounded Rectangle 9"/>
          <p:cNvSpPr>
            <a:spLocks noChangeArrowheads="1"/>
          </p:cNvSpPr>
          <p:nvPr/>
        </p:nvSpPr>
        <p:spPr bwMode="auto">
          <a:xfrm>
            <a:off x="2339628" y="2819752"/>
            <a:ext cx="110182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sp>
        <p:nvSpPr>
          <p:cNvPr id="66" name="矩形 65"/>
          <p:cNvSpPr/>
          <p:nvPr/>
        </p:nvSpPr>
        <p:spPr>
          <a:xfrm>
            <a:off x="3989496" y="5593943"/>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sp>
        <p:nvSpPr>
          <p:cNvPr id="70" name="Rounded Rectangle 9"/>
          <p:cNvSpPr>
            <a:spLocks noChangeArrowheads="1"/>
          </p:cNvSpPr>
          <p:nvPr/>
        </p:nvSpPr>
        <p:spPr bwMode="auto">
          <a:xfrm>
            <a:off x="4354464" y="2832487"/>
            <a:ext cx="110182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sp>
        <p:nvSpPr>
          <p:cNvPr id="74" name="矩形 73"/>
          <p:cNvSpPr/>
          <p:nvPr/>
        </p:nvSpPr>
        <p:spPr>
          <a:xfrm>
            <a:off x="5970092" y="5601200"/>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sp>
        <p:nvSpPr>
          <p:cNvPr id="77" name="Rounded Rectangle 8"/>
          <p:cNvSpPr>
            <a:spLocks noChangeArrowheads="1"/>
          </p:cNvSpPr>
          <p:nvPr/>
        </p:nvSpPr>
        <p:spPr bwMode="auto">
          <a:xfrm>
            <a:off x="6372288" y="3997325"/>
            <a:ext cx="1101823"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dirty="0">
                <a:solidFill>
                  <a:schemeClr val="accent5">
                    <a:lumMod val="75000"/>
                  </a:schemeClr>
                </a:solidFill>
              </a:rPr>
              <a:t>Radio </a:t>
            </a:r>
            <a:r>
              <a:rPr lang="en-US" sz="1600" b="1" dirty="0" smtClean="0">
                <a:solidFill>
                  <a:schemeClr val="accent5">
                    <a:lumMod val="75000"/>
                  </a:schemeClr>
                </a:solidFill>
              </a:rPr>
              <a:t>Network</a:t>
            </a:r>
            <a:endParaRPr lang="en-US" sz="1400" dirty="0">
              <a:solidFill>
                <a:schemeClr val="accent5">
                  <a:lumMod val="75000"/>
                </a:schemeClr>
              </a:solidFill>
            </a:endParaRPr>
          </a:p>
        </p:txBody>
      </p:sp>
      <p:sp>
        <p:nvSpPr>
          <p:cNvPr id="78" name="Rounded Rectangle 9"/>
          <p:cNvSpPr>
            <a:spLocks noChangeArrowheads="1"/>
          </p:cNvSpPr>
          <p:nvPr/>
        </p:nvSpPr>
        <p:spPr bwMode="auto">
          <a:xfrm>
            <a:off x="6369300" y="2819752"/>
            <a:ext cx="110182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grpSp>
        <p:nvGrpSpPr>
          <p:cNvPr id="37" name="组合 36"/>
          <p:cNvGrpSpPr/>
          <p:nvPr/>
        </p:nvGrpSpPr>
        <p:grpSpPr>
          <a:xfrm>
            <a:off x="2046698" y="1219200"/>
            <a:ext cx="1818680" cy="1207320"/>
            <a:chOff x="89149" y="1383480"/>
            <a:chExt cx="1818680" cy="1207320"/>
          </a:xfrm>
        </p:grpSpPr>
        <p:sp>
          <p:nvSpPr>
            <p:cNvPr id="38" name="矩形 37"/>
            <p:cNvSpPr/>
            <p:nvPr/>
          </p:nvSpPr>
          <p:spPr>
            <a:xfrm>
              <a:off x="89149" y="1390471"/>
              <a:ext cx="1818680" cy="1200329"/>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a:solidFill>
                  <a:schemeClr val="bg1"/>
                </a:solidFill>
              </a:endParaRPr>
            </a:p>
          </p:txBody>
        </p:sp>
        <p:sp>
          <p:nvSpPr>
            <p:cNvPr id="39" name="Rounded Rectangle 10"/>
            <p:cNvSpPr>
              <a:spLocks noChangeArrowheads="1"/>
            </p:cNvSpPr>
            <p:nvPr/>
          </p:nvSpPr>
          <p:spPr bwMode="auto">
            <a:xfrm>
              <a:off x="447577" y="1705020"/>
              <a:ext cx="110182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40" name="矩形 39"/>
            <p:cNvSpPr/>
            <p:nvPr/>
          </p:nvSpPr>
          <p:spPr>
            <a:xfrm>
              <a:off x="644070" y="1383480"/>
              <a:ext cx="708848" cy="338554"/>
            </a:xfrm>
            <a:prstGeom prst="rect">
              <a:avLst/>
            </a:prstGeom>
          </p:spPr>
          <p:txBody>
            <a:bodyPr wrap="none">
              <a:spAutoFit/>
            </a:bodyPr>
            <a:lstStyle/>
            <a:p>
              <a:pPr algn="ctr"/>
              <a:r>
                <a:rPr lang="en-US" altLang="zh-CN" sz="1600" b="1" dirty="0" smtClean="0">
                  <a:solidFill>
                    <a:schemeClr val="bg1"/>
                  </a:solidFill>
                </a:rPr>
                <a:t>Wi-</a:t>
              </a:r>
              <a:r>
                <a:rPr lang="en-US" altLang="zh-CN" sz="1600" b="1" dirty="0" err="1" smtClean="0">
                  <a:solidFill>
                    <a:schemeClr val="bg1"/>
                  </a:solidFill>
                </a:rPr>
                <a:t>Fis</a:t>
              </a:r>
              <a:endParaRPr lang="en-US" sz="1600" b="1" dirty="0">
                <a:solidFill>
                  <a:schemeClr val="bg1"/>
                </a:solidFill>
              </a:endParaRPr>
            </a:p>
          </p:txBody>
        </p:sp>
      </p:grpSp>
      <p:grpSp>
        <p:nvGrpSpPr>
          <p:cNvPr id="41" name="组合 40"/>
          <p:cNvGrpSpPr/>
          <p:nvPr/>
        </p:nvGrpSpPr>
        <p:grpSpPr>
          <a:xfrm>
            <a:off x="3989496" y="1219200"/>
            <a:ext cx="1818680" cy="1207320"/>
            <a:chOff x="89149" y="1383480"/>
            <a:chExt cx="1818680" cy="1207320"/>
          </a:xfrm>
        </p:grpSpPr>
        <p:sp>
          <p:nvSpPr>
            <p:cNvPr id="42" name="矩形 41"/>
            <p:cNvSpPr/>
            <p:nvPr/>
          </p:nvSpPr>
          <p:spPr>
            <a:xfrm>
              <a:off x="89149" y="1390471"/>
              <a:ext cx="1818680" cy="1200329"/>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a:solidFill>
                  <a:schemeClr val="bg1"/>
                </a:solidFill>
              </a:endParaRPr>
            </a:p>
          </p:txBody>
        </p:sp>
        <p:sp>
          <p:nvSpPr>
            <p:cNvPr id="43" name="Rounded Rectangle 10"/>
            <p:cNvSpPr>
              <a:spLocks noChangeArrowheads="1"/>
            </p:cNvSpPr>
            <p:nvPr/>
          </p:nvSpPr>
          <p:spPr bwMode="auto">
            <a:xfrm>
              <a:off x="447577" y="1705020"/>
              <a:ext cx="110182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44" name="矩形 43"/>
            <p:cNvSpPr/>
            <p:nvPr/>
          </p:nvSpPr>
          <p:spPr>
            <a:xfrm>
              <a:off x="454117" y="1383480"/>
              <a:ext cx="1088760" cy="338554"/>
            </a:xfrm>
            <a:prstGeom prst="rect">
              <a:avLst/>
            </a:prstGeom>
          </p:spPr>
          <p:txBody>
            <a:bodyPr wrap="none">
              <a:spAutoFit/>
            </a:bodyPr>
            <a:lstStyle/>
            <a:p>
              <a:pPr algn="ctr"/>
              <a:r>
                <a:rPr lang="en-US" altLang="zh-CN" sz="1600" b="1" dirty="0" smtClean="0">
                  <a:solidFill>
                    <a:schemeClr val="bg1"/>
                  </a:solidFill>
                </a:rPr>
                <a:t>Small Cells</a:t>
              </a:r>
              <a:endParaRPr lang="en-US" sz="1600" b="1" dirty="0">
                <a:solidFill>
                  <a:schemeClr val="bg1"/>
                </a:solidFill>
              </a:endParaRPr>
            </a:p>
          </p:txBody>
        </p:sp>
      </p:grpSp>
      <p:grpSp>
        <p:nvGrpSpPr>
          <p:cNvPr id="45" name="组合 44"/>
          <p:cNvGrpSpPr/>
          <p:nvPr/>
        </p:nvGrpSpPr>
        <p:grpSpPr>
          <a:xfrm>
            <a:off x="6035590" y="1219200"/>
            <a:ext cx="1818680" cy="1207320"/>
            <a:chOff x="89149" y="1383480"/>
            <a:chExt cx="1818680" cy="1207320"/>
          </a:xfrm>
        </p:grpSpPr>
        <p:sp>
          <p:nvSpPr>
            <p:cNvPr id="46" name="矩形 45"/>
            <p:cNvSpPr/>
            <p:nvPr/>
          </p:nvSpPr>
          <p:spPr>
            <a:xfrm>
              <a:off x="89149" y="1390471"/>
              <a:ext cx="1818680" cy="1200329"/>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a:solidFill>
                  <a:schemeClr val="bg1"/>
                </a:solidFill>
              </a:endParaRPr>
            </a:p>
          </p:txBody>
        </p:sp>
        <p:sp>
          <p:nvSpPr>
            <p:cNvPr id="47" name="Rounded Rectangle 10"/>
            <p:cNvSpPr>
              <a:spLocks noChangeArrowheads="1"/>
            </p:cNvSpPr>
            <p:nvPr/>
          </p:nvSpPr>
          <p:spPr bwMode="auto">
            <a:xfrm>
              <a:off x="447577" y="1705020"/>
              <a:ext cx="110182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48" name="矩形 47"/>
            <p:cNvSpPr/>
            <p:nvPr/>
          </p:nvSpPr>
          <p:spPr>
            <a:xfrm>
              <a:off x="707835" y="1383480"/>
              <a:ext cx="581314" cy="338554"/>
            </a:xfrm>
            <a:prstGeom prst="rect">
              <a:avLst/>
            </a:prstGeom>
          </p:spPr>
          <p:txBody>
            <a:bodyPr wrap="none">
              <a:spAutoFit/>
            </a:bodyPr>
            <a:lstStyle/>
            <a:p>
              <a:pPr algn="ctr"/>
              <a:r>
                <a:rPr lang="en-US" altLang="zh-CN" sz="1600" b="1" dirty="0" smtClean="0">
                  <a:solidFill>
                    <a:schemeClr val="bg1"/>
                  </a:solidFill>
                </a:rPr>
                <a:t>VLCs</a:t>
              </a:r>
              <a:endParaRPr lang="en-US" sz="1600" b="1" dirty="0">
                <a:solidFill>
                  <a:schemeClr val="bg1"/>
                </a:solidFill>
              </a:endParaRPr>
            </a:p>
          </p:txBody>
        </p:sp>
      </p:grpSp>
      <p:sp>
        <p:nvSpPr>
          <p:cNvPr id="49" name="矩形 48"/>
          <p:cNvSpPr/>
          <p:nvPr/>
        </p:nvSpPr>
        <p:spPr>
          <a:xfrm>
            <a:off x="87018" y="2684609"/>
            <a:ext cx="8904582" cy="10011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p:cNvSpPr/>
          <p:nvPr/>
        </p:nvSpPr>
        <p:spPr>
          <a:xfrm>
            <a:off x="7424403" y="2893469"/>
            <a:ext cx="1730692" cy="646331"/>
          </a:xfrm>
          <a:prstGeom prst="rect">
            <a:avLst/>
          </a:prstGeom>
        </p:spPr>
        <p:txBody>
          <a:bodyPr wrap="square">
            <a:spAutoFit/>
          </a:bodyPr>
          <a:lstStyle/>
          <a:p>
            <a:pPr algn="ctr"/>
            <a:r>
              <a:rPr lang="en-US" b="1" dirty="0"/>
              <a:t>Infrastructure Providers</a:t>
            </a:r>
            <a:endParaRPr lang="en-US" dirty="0"/>
          </a:p>
        </p:txBody>
      </p:sp>
      <p:sp>
        <p:nvSpPr>
          <p:cNvPr id="51" name="矩形 50"/>
          <p:cNvSpPr/>
          <p:nvPr/>
        </p:nvSpPr>
        <p:spPr>
          <a:xfrm>
            <a:off x="103154" y="3894647"/>
            <a:ext cx="8904582" cy="1001178"/>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矩形 51"/>
          <p:cNvSpPr/>
          <p:nvPr/>
        </p:nvSpPr>
        <p:spPr>
          <a:xfrm>
            <a:off x="7440539" y="4103507"/>
            <a:ext cx="1730692" cy="646331"/>
          </a:xfrm>
          <a:prstGeom prst="rect">
            <a:avLst/>
          </a:prstGeom>
        </p:spPr>
        <p:txBody>
          <a:bodyPr wrap="square">
            <a:spAutoFit/>
          </a:bodyPr>
          <a:lstStyle/>
          <a:p>
            <a:pPr algn="ctr"/>
            <a:r>
              <a:rPr lang="en-US" b="1" dirty="0" smtClean="0"/>
              <a:t>Resource Owners</a:t>
            </a:r>
            <a:endParaRPr lang="en-US" dirty="0"/>
          </a:p>
        </p:txBody>
      </p:sp>
      <p:sp>
        <p:nvSpPr>
          <p:cNvPr id="55" name="矩形 54"/>
          <p:cNvSpPr/>
          <p:nvPr/>
        </p:nvSpPr>
        <p:spPr>
          <a:xfrm>
            <a:off x="103154" y="1182046"/>
            <a:ext cx="8904582" cy="1407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矩形 55"/>
          <p:cNvSpPr/>
          <p:nvPr/>
        </p:nvSpPr>
        <p:spPr>
          <a:xfrm>
            <a:off x="7520887" y="1591244"/>
            <a:ext cx="1730692" cy="646331"/>
          </a:xfrm>
          <a:prstGeom prst="rect">
            <a:avLst/>
          </a:prstGeom>
        </p:spPr>
        <p:txBody>
          <a:bodyPr wrap="square">
            <a:spAutoFit/>
          </a:bodyPr>
          <a:lstStyle/>
          <a:p>
            <a:pPr algn="ctr"/>
            <a:r>
              <a:rPr lang="en-US" b="1" dirty="0" smtClean="0"/>
              <a:t>Service Providers</a:t>
            </a:r>
            <a:endParaRPr lang="en-US" dirty="0"/>
          </a:p>
        </p:txBody>
      </p:sp>
      <p:sp>
        <p:nvSpPr>
          <p:cNvPr id="57" name="矩形 56"/>
          <p:cNvSpPr/>
          <p:nvPr/>
        </p:nvSpPr>
        <p:spPr>
          <a:xfrm>
            <a:off x="76200" y="5250672"/>
            <a:ext cx="8904582" cy="10011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矩形 82"/>
          <p:cNvSpPr/>
          <p:nvPr/>
        </p:nvSpPr>
        <p:spPr>
          <a:xfrm>
            <a:off x="7950688" y="5501609"/>
            <a:ext cx="925830" cy="646331"/>
          </a:xfrm>
          <a:prstGeom prst="rect">
            <a:avLst/>
          </a:prstGeom>
        </p:spPr>
        <p:txBody>
          <a:bodyPr wrap="square">
            <a:spAutoFit/>
          </a:bodyPr>
          <a:lstStyle/>
          <a:p>
            <a:pPr algn="ctr"/>
            <a:r>
              <a:rPr lang="en-US" b="1" dirty="0" smtClean="0"/>
              <a:t>End Users</a:t>
            </a:r>
            <a:endParaRPr lang="en-US" dirty="0"/>
          </a:p>
        </p:txBody>
      </p:sp>
      <p:cxnSp>
        <p:nvCxnSpPr>
          <p:cNvPr id="50" name="直接箭头连接符 19"/>
          <p:cNvCxnSpPr/>
          <p:nvPr/>
        </p:nvCxnSpPr>
        <p:spPr>
          <a:xfrm flipV="1">
            <a:off x="1143000" y="2398457"/>
            <a:ext cx="0" cy="42129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19"/>
          <p:cNvCxnSpPr>
            <a:stCxn id="62" idx="0"/>
          </p:cNvCxnSpPr>
          <p:nvPr/>
        </p:nvCxnSpPr>
        <p:spPr>
          <a:xfrm flipH="1" flipV="1">
            <a:off x="1219200" y="2426520"/>
            <a:ext cx="1671340" cy="39323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19"/>
          <p:cNvCxnSpPr/>
          <p:nvPr/>
        </p:nvCxnSpPr>
        <p:spPr>
          <a:xfrm flipV="1">
            <a:off x="1027344" y="3710275"/>
            <a:ext cx="0" cy="39323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19"/>
          <p:cNvCxnSpPr>
            <a:stCxn id="61" idx="0"/>
          </p:cNvCxnSpPr>
          <p:nvPr/>
        </p:nvCxnSpPr>
        <p:spPr>
          <a:xfrm flipH="1" flipV="1">
            <a:off x="1027344" y="3710275"/>
            <a:ext cx="1866184" cy="28705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19"/>
          <p:cNvCxnSpPr>
            <a:stCxn id="4" idx="0"/>
          </p:cNvCxnSpPr>
          <p:nvPr/>
        </p:nvCxnSpPr>
        <p:spPr>
          <a:xfrm flipV="1">
            <a:off x="947742" y="4877479"/>
            <a:ext cx="1" cy="68512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19"/>
          <p:cNvCxnSpPr/>
          <p:nvPr/>
        </p:nvCxnSpPr>
        <p:spPr>
          <a:xfrm flipV="1">
            <a:off x="2956037" y="3657184"/>
            <a:ext cx="0" cy="39323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19"/>
          <p:cNvCxnSpPr/>
          <p:nvPr/>
        </p:nvCxnSpPr>
        <p:spPr>
          <a:xfrm flipV="1">
            <a:off x="1027344" y="4844958"/>
            <a:ext cx="1928700" cy="68512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19"/>
          <p:cNvCxnSpPr>
            <a:stCxn id="78" idx="0"/>
          </p:cNvCxnSpPr>
          <p:nvPr/>
        </p:nvCxnSpPr>
        <p:spPr>
          <a:xfrm flipH="1" flipV="1">
            <a:off x="4898844" y="2417359"/>
            <a:ext cx="2021368" cy="40239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19"/>
          <p:cNvCxnSpPr/>
          <p:nvPr/>
        </p:nvCxnSpPr>
        <p:spPr>
          <a:xfrm flipH="1">
            <a:off x="6944933" y="3710275"/>
            <a:ext cx="1" cy="39323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19"/>
          <p:cNvCxnSpPr>
            <a:endCxn id="66" idx="0"/>
          </p:cNvCxnSpPr>
          <p:nvPr/>
        </p:nvCxnSpPr>
        <p:spPr>
          <a:xfrm flipH="1">
            <a:off x="4861038" y="4783736"/>
            <a:ext cx="2083898" cy="81020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19"/>
          <p:cNvCxnSpPr>
            <a:stCxn id="66" idx="0"/>
          </p:cNvCxnSpPr>
          <p:nvPr/>
        </p:nvCxnSpPr>
        <p:spPr>
          <a:xfrm flipH="1" flipV="1">
            <a:off x="3048000" y="4877479"/>
            <a:ext cx="1813038" cy="71646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19"/>
          <p:cNvCxnSpPr/>
          <p:nvPr/>
        </p:nvCxnSpPr>
        <p:spPr>
          <a:xfrm flipV="1">
            <a:off x="3048000" y="3658691"/>
            <a:ext cx="1812402" cy="33863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直接箭头连接符 19"/>
          <p:cNvCxnSpPr>
            <a:stCxn id="66" idx="0"/>
          </p:cNvCxnSpPr>
          <p:nvPr/>
        </p:nvCxnSpPr>
        <p:spPr>
          <a:xfrm flipV="1">
            <a:off x="4861038" y="3676016"/>
            <a:ext cx="37806" cy="191792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19"/>
          <p:cNvCxnSpPr/>
          <p:nvPr/>
        </p:nvCxnSpPr>
        <p:spPr>
          <a:xfrm flipV="1">
            <a:off x="4861038" y="2398457"/>
            <a:ext cx="0" cy="421295"/>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97580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3454" y="1749516"/>
            <a:ext cx="4124175" cy="3776353"/>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304" r="2299"/>
          <a:stretch/>
        </p:blipFill>
        <p:spPr>
          <a:xfrm>
            <a:off x="18143" y="1524000"/>
            <a:ext cx="5080000" cy="4114355"/>
          </a:xfrm>
          <a:prstGeom prst="rect">
            <a:avLst/>
          </a:prstGeom>
        </p:spPr>
      </p:pic>
      <p:sp>
        <p:nvSpPr>
          <p:cNvPr id="5" name="Text Placeholder 2"/>
          <p:cNvSpPr txBox="1">
            <a:spLocks/>
          </p:cNvSpPr>
          <p:nvPr/>
        </p:nvSpPr>
        <p:spPr>
          <a:xfrm>
            <a:off x="1524000" y="228600"/>
            <a:ext cx="78486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Wireless Network Virtualization</a:t>
            </a:r>
          </a:p>
          <a:p>
            <a:pPr algn="ctr">
              <a:buFont typeface="Arial" pitchFamily="34" charset="0"/>
              <a:buNone/>
            </a:pP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Tree>
    <p:extLst>
      <p:ext uri="{BB962C8B-B14F-4D97-AF65-F5344CB8AC3E}">
        <p14:creationId xmlns:p14="http://schemas.microsoft.com/office/powerpoint/2010/main" val="89090023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200" y="5562600"/>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sp>
        <p:nvSpPr>
          <p:cNvPr id="7" name="Rounded Rectangle 8"/>
          <p:cNvSpPr>
            <a:spLocks noChangeArrowheads="1"/>
          </p:cNvSpPr>
          <p:nvPr/>
        </p:nvSpPr>
        <p:spPr bwMode="auto">
          <a:xfrm>
            <a:off x="437616" y="3997325"/>
            <a:ext cx="1101823"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dirty="0">
                <a:solidFill>
                  <a:schemeClr val="accent5">
                    <a:lumMod val="75000"/>
                  </a:schemeClr>
                </a:solidFill>
              </a:rPr>
              <a:t>Radio </a:t>
            </a:r>
            <a:r>
              <a:rPr lang="en-US" sz="1600" b="1" dirty="0" smtClean="0">
                <a:solidFill>
                  <a:schemeClr val="accent5">
                    <a:lumMod val="75000"/>
                  </a:schemeClr>
                </a:solidFill>
              </a:rPr>
              <a:t>Network</a:t>
            </a:r>
            <a:endParaRPr lang="en-US" sz="1400" dirty="0">
              <a:solidFill>
                <a:schemeClr val="accent5">
                  <a:lumMod val="75000"/>
                </a:schemeClr>
              </a:solidFill>
            </a:endParaRPr>
          </a:p>
        </p:txBody>
      </p:sp>
      <p:sp>
        <p:nvSpPr>
          <p:cNvPr id="8" name="Rounded Rectangle 9"/>
          <p:cNvSpPr>
            <a:spLocks noChangeArrowheads="1"/>
          </p:cNvSpPr>
          <p:nvPr/>
        </p:nvSpPr>
        <p:spPr bwMode="auto">
          <a:xfrm>
            <a:off x="434628" y="2819752"/>
            <a:ext cx="110182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grpSp>
        <p:nvGrpSpPr>
          <p:cNvPr id="2" name="组合 1"/>
          <p:cNvGrpSpPr/>
          <p:nvPr/>
        </p:nvGrpSpPr>
        <p:grpSpPr>
          <a:xfrm>
            <a:off x="89149" y="1231080"/>
            <a:ext cx="1818680" cy="1207320"/>
            <a:chOff x="89149" y="1383480"/>
            <a:chExt cx="1818680" cy="1207320"/>
          </a:xfrm>
        </p:grpSpPr>
        <p:sp>
          <p:nvSpPr>
            <p:cNvPr id="5" name="矩形 4"/>
            <p:cNvSpPr/>
            <p:nvPr/>
          </p:nvSpPr>
          <p:spPr>
            <a:xfrm>
              <a:off x="89149" y="1390471"/>
              <a:ext cx="1818680" cy="1200329"/>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a:solidFill>
                  <a:schemeClr val="bg1"/>
                </a:solidFill>
              </a:endParaRPr>
            </a:p>
          </p:txBody>
        </p:sp>
        <p:sp>
          <p:nvSpPr>
            <p:cNvPr id="11" name="Rounded Rectangle 10"/>
            <p:cNvSpPr>
              <a:spLocks noChangeArrowheads="1"/>
            </p:cNvSpPr>
            <p:nvPr/>
          </p:nvSpPr>
          <p:spPr bwMode="auto">
            <a:xfrm>
              <a:off x="447577" y="1705020"/>
              <a:ext cx="110182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13" name="矩形 12"/>
            <p:cNvSpPr/>
            <p:nvPr/>
          </p:nvSpPr>
          <p:spPr>
            <a:xfrm>
              <a:off x="93629" y="1383480"/>
              <a:ext cx="1809727" cy="338554"/>
            </a:xfrm>
            <a:prstGeom prst="rect">
              <a:avLst/>
            </a:prstGeom>
          </p:spPr>
          <p:txBody>
            <a:bodyPr wrap="none">
              <a:spAutoFit/>
            </a:bodyPr>
            <a:lstStyle/>
            <a:p>
              <a:pPr algn="ctr"/>
              <a:r>
                <a:rPr lang="en-US" altLang="zh-CN" sz="1600" b="1" dirty="0" smtClean="0">
                  <a:solidFill>
                    <a:schemeClr val="bg1"/>
                  </a:solidFill>
                </a:rPr>
                <a:t>Wireless Operators</a:t>
              </a:r>
              <a:endParaRPr lang="en-US" sz="1600" b="1" dirty="0">
                <a:solidFill>
                  <a:schemeClr val="bg1"/>
                </a:solidFill>
              </a:endParaRPr>
            </a:p>
          </p:txBody>
        </p:sp>
      </p:grpSp>
      <p:sp>
        <p:nvSpPr>
          <p:cNvPr id="36" name="Text Placeholder 2"/>
          <p:cNvSpPr txBox="1">
            <a:spLocks/>
          </p:cNvSpPr>
          <p:nvPr/>
        </p:nvSpPr>
        <p:spPr>
          <a:xfrm>
            <a:off x="1524000" y="228600"/>
            <a:ext cx="78486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b="1" dirty="0" smtClean="0">
                <a:solidFill>
                  <a:schemeClr val="bg1">
                    <a:lumMod val="95000"/>
                  </a:schemeClr>
                </a:solidFill>
                <a:effectLst>
                  <a:outerShdw blurRad="38100" dist="38100" dir="2700000" algn="tl">
                    <a:srgbClr val="000000">
                      <a:alpha val="43137"/>
                    </a:srgbClr>
                  </a:outerShdw>
                </a:effectLst>
                <a:latin typeface="Eras Bold ITC" pitchFamily="34" charset="0"/>
              </a:rPr>
              <a:t>User-Centric Design</a:t>
            </a:r>
          </a:p>
          <a:p>
            <a:pPr algn="ctr">
              <a:buFont typeface="Arial" pitchFamily="34" charset="0"/>
              <a:buNone/>
            </a:pPr>
            <a:endParaRPr lang="en-US" b="1" dirty="0">
              <a:solidFill>
                <a:schemeClr val="bg1">
                  <a:lumMod val="95000"/>
                </a:schemeClr>
              </a:solidFill>
              <a:effectLst>
                <a:outerShdw blurRad="38100" dist="38100" dir="2700000" algn="tl">
                  <a:srgbClr val="000000">
                    <a:alpha val="43137"/>
                  </a:srgbClr>
                </a:outerShdw>
              </a:effectLst>
              <a:latin typeface="Eras Bold ITC" pitchFamily="34" charset="0"/>
            </a:endParaRPr>
          </a:p>
        </p:txBody>
      </p:sp>
      <p:sp>
        <p:nvSpPr>
          <p:cNvPr id="58" name="矩形 57"/>
          <p:cNvSpPr/>
          <p:nvPr/>
        </p:nvSpPr>
        <p:spPr>
          <a:xfrm>
            <a:off x="1981200" y="5562600"/>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sp>
        <p:nvSpPr>
          <p:cNvPr id="61" name="Rounded Rectangle 8"/>
          <p:cNvSpPr>
            <a:spLocks noChangeArrowheads="1"/>
          </p:cNvSpPr>
          <p:nvPr/>
        </p:nvSpPr>
        <p:spPr bwMode="auto">
          <a:xfrm>
            <a:off x="2342616" y="3997325"/>
            <a:ext cx="1101823"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dirty="0">
                <a:solidFill>
                  <a:schemeClr val="accent5">
                    <a:lumMod val="75000"/>
                  </a:schemeClr>
                </a:solidFill>
              </a:rPr>
              <a:t>Radio </a:t>
            </a:r>
            <a:r>
              <a:rPr lang="en-US" sz="1600" b="1" dirty="0" smtClean="0">
                <a:solidFill>
                  <a:schemeClr val="accent5">
                    <a:lumMod val="75000"/>
                  </a:schemeClr>
                </a:solidFill>
              </a:rPr>
              <a:t>Network</a:t>
            </a:r>
            <a:endParaRPr lang="en-US" sz="1400" dirty="0">
              <a:solidFill>
                <a:schemeClr val="accent5">
                  <a:lumMod val="75000"/>
                </a:schemeClr>
              </a:solidFill>
            </a:endParaRPr>
          </a:p>
        </p:txBody>
      </p:sp>
      <p:sp>
        <p:nvSpPr>
          <p:cNvPr id="62" name="Rounded Rectangle 9"/>
          <p:cNvSpPr>
            <a:spLocks noChangeArrowheads="1"/>
          </p:cNvSpPr>
          <p:nvPr/>
        </p:nvSpPr>
        <p:spPr bwMode="auto">
          <a:xfrm>
            <a:off x="2339628" y="2819752"/>
            <a:ext cx="110182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sp>
        <p:nvSpPr>
          <p:cNvPr id="66" name="矩形 65"/>
          <p:cNvSpPr/>
          <p:nvPr/>
        </p:nvSpPr>
        <p:spPr>
          <a:xfrm>
            <a:off x="3989496" y="5593943"/>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sp>
        <p:nvSpPr>
          <p:cNvPr id="70" name="Rounded Rectangle 9"/>
          <p:cNvSpPr>
            <a:spLocks noChangeArrowheads="1"/>
          </p:cNvSpPr>
          <p:nvPr/>
        </p:nvSpPr>
        <p:spPr bwMode="auto">
          <a:xfrm>
            <a:off x="4354464" y="2832487"/>
            <a:ext cx="110182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sp>
        <p:nvSpPr>
          <p:cNvPr id="74" name="矩形 73"/>
          <p:cNvSpPr/>
          <p:nvPr/>
        </p:nvSpPr>
        <p:spPr>
          <a:xfrm>
            <a:off x="5970092" y="5601200"/>
            <a:ext cx="1743084" cy="46166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400" b="1" dirty="0">
                <a:solidFill>
                  <a:schemeClr val="bg1"/>
                </a:solidFill>
              </a:rPr>
              <a:t>End </a:t>
            </a:r>
            <a:r>
              <a:rPr lang="en-US" sz="2400" b="1" dirty="0" smtClean="0">
                <a:solidFill>
                  <a:schemeClr val="bg1"/>
                </a:solidFill>
              </a:rPr>
              <a:t>Users</a:t>
            </a:r>
            <a:endParaRPr lang="en-US" sz="2400" b="1" dirty="0">
              <a:solidFill>
                <a:schemeClr val="bg1"/>
              </a:solidFill>
            </a:endParaRPr>
          </a:p>
        </p:txBody>
      </p:sp>
      <p:sp>
        <p:nvSpPr>
          <p:cNvPr id="77" name="Rounded Rectangle 8"/>
          <p:cNvSpPr>
            <a:spLocks noChangeArrowheads="1"/>
          </p:cNvSpPr>
          <p:nvPr/>
        </p:nvSpPr>
        <p:spPr bwMode="auto">
          <a:xfrm>
            <a:off x="6372288" y="3997325"/>
            <a:ext cx="1101823" cy="803275"/>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a:r>
              <a:rPr lang="en-US" sz="1600" b="1" dirty="0">
                <a:solidFill>
                  <a:schemeClr val="accent5">
                    <a:lumMod val="75000"/>
                  </a:schemeClr>
                </a:solidFill>
              </a:rPr>
              <a:t>Radio </a:t>
            </a:r>
            <a:r>
              <a:rPr lang="en-US" sz="1600" b="1" dirty="0" smtClean="0">
                <a:solidFill>
                  <a:schemeClr val="accent5">
                    <a:lumMod val="75000"/>
                  </a:schemeClr>
                </a:solidFill>
              </a:rPr>
              <a:t>Network</a:t>
            </a:r>
            <a:endParaRPr lang="en-US" sz="1400" dirty="0">
              <a:solidFill>
                <a:schemeClr val="accent5">
                  <a:lumMod val="75000"/>
                </a:schemeClr>
              </a:solidFill>
            </a:endParaRPr>
          </a:p>
        </p:txBody>
      </p:sp>
      <p:sp>
        <p:nvSpPr>
          <p:cNvPr id="78" name="Rounded Rectangle 9"/>
          <p:cNvSpPr>
            <a:spLocks noChangeArrowheads="1"/>
          </p:cNvSpPr>
          <p:nvPr/>
        </p:nvSpPr>
        <p:spPr bwMode="auto">
          <a:xfrm>
            <a:off x="6369300" y="2819752"/>
            <a:ext cx="1101823" cy="801687"/>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sz="1600" b="1" dirty="0">
                <a:solidFill>
                  <a:schemeClr val="accent5">
                    <a:lumMod val="75000"/>
                  </a:schemeClr>
                </a:solidFill>
                <a:latin typeface="+mn-lt"/>
                <a:cs typeface="+mn-cs"/>
              </a:rPr>
              <a:t>Network </a:t>
            </a:r>
            <a:r>
              <a:rPr lang="en-US" sz="1600" b="1" dirty="0" smtClean="0">
                <a:solidFill>
                  <a:schemeClr val="accent5">
                    <a:lumMod val="75000"/>
                  </a:schemeClr>
                </a:solidFill>
                <a:latin typeface="+mn-lt"/>
                <a:cs typeface="+mn-cs"/>
              </a:rPr>
              <a:t>Layer</a:t>
            </a:r>
            <a:endParaRPr lang="en-US" sz="1400" dirty="0">
              <a:solidFill>
                <a:schemeClr val="accent5">
                  <a:lumMod val="75000"/>
                </a:schemeClr>
              </a:solidFill>
              <a:latin typeface="+mn-lt"/>
              <a:cs typeface="+mn-cs"/>
            </a:endParaRPr>
          </a:p>
        </p:txBody>
      </p:sp>
      <p:grpSp>
        <p:nvGrpSpPr>
          <p:cNvPr id="37" name="组合 36"/>
          <p:cNvGrpSpPr/>
          <p:nvPr/>
        </p:nvGrpSpPr>
        <p:grpSpPr>
          <a:xfrm>
            <a:off x="2046698" y="1219200"/>
            <a:ext cx="1818680" cy="1207320"/>
            <a:chOff x="89149" y="1383480"/>
            <a:chExt cx="1818680" cy="1207320"/>
          </a:xfrm>
        </p:grpSpPr>
        <p:sp>
          <p:nvSpPr>
            <p:cNvPr id="38" name="矩形 37"/>
            <p:cNvSpPr/>
            <p:nvPr/>
          </p:nvSpPr>
          <p:spPr>
            <a:xfrm>
              <a:off x="89149" y="1390471"/>
              <a:ext cx="1818680" cy="1200329"/>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a:solidFill>
                  <a:schemeClr val="bg1"/>
                </a:solidFill>
              </a:endParaRPr>
            </a:p>
          </p:txBody>
        </p:sp>
        <p:sp>
          <p:nvSpPr>
            <p:cNvPr id="39" name="Rounded Rectangle 10"/>
            <p:cNvSpPr>
              <a:spLocks noChangeArrowheads="1"/>
            </p:cNvSpPr>
            <p:nvPr/>
          </p:nvSpPr>
          <p:spPr bwMode="auto">
            <a:xfrm>
              <a:off x="447577" y="1705020"/>
              <a:ext cx="110182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40" name="矩形 39"/>
            <p:cNvSpPr/>
            <p:nvPr/>
          </p:nvSpPr>
          <p:spPr>
            <a:xfrm>
              <a:off x="644070" y="1383480"/>
              <a:ext cx="708848" cy="338554"/>
            </a:xfrm>
            <a:prstGeom prst="rect">
              <a:avLst/>
            </a:prstGeom>
          </p:spPr>
          <p:txBody>
            <a:bodyPr wrap="none">
              <a:spAutoFit/>
            </a:bodyPr>
            <a:lstStyle/>
            <a:p>
              <a:pPr algn="ctr"/>
              <a:r>
                <a:rPr lang="en-US" altLang="zh-CN" sz="1600" b="1" dirty="0" smtClean="0">
                  <a:solidFill>
                    <a:schemeClr val="bg1"/>
                  </a:solidFill>
                </a:rPr>
                <a:t>Wi-</a:t>
              </a:r>
              <a:r>
                <a:rPr lang="en-US" altLang="zh-CN" sz="1600" b="1" dirty="0" err="1" smtClean="0">
                  <a:solidFill>
                    <a:schemeClr val="bg1"/>
                  </a:solidFill>
                </a:rPr>
                <a:t>Fis</a:t>
              </a:r>
              <a:endParaRPr lang="en-US" sz="1600" b="1" dirty="0">
                <a:solidFill>
                  <a:schemeClr val="bg1"/>
                </a:solidFill>
              </a:endParaRPr>
            </a:p>
          </p:txBody>
        </p:sp>
      </p:grpSp>
      <p:grpSp>
        <p:nvGrpSpPr>
          <p:cNvPr id="41" name="组合 40"/>
          <p:cNvGrpSpPr/>
          <p:nvPr/>
        </p:nvGrpSpPr>
        <p:grpSpPr>
          <a:xfrm>
            <a:off x="3989496" y="1219200"/>
            <a:ext cx="1818680" cy="1207320"/>
            <a:chOff x="89149" y="1383480"/>
            <a:chExt cx="1818680" cy="1207320"/>
          </a:xfrm>
        </p:grpSpPr>
        <p:sp>
          <p:nvSpPr>
            <p:cNvPr id="42" name="矩形 41"/>
            <p:cNvSpPr/>
            <p:nvPr/>
          </p:nvSpPr>
          <p:spPr>
            <a:xfrm>
              <a:off x="89149" y="1390471"/>
              <a:ext cx="1818680" cy="1200329"/>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a:solidFill>
                  <a:schemeClr val="bg1"/>
                </a:solidFill>
              </a:endParaRPr>
            </a:p>
          </p:txBody>
        </p:sp>
        <p:sp>
          <p:nvSpPr>
            <p:cNvPr id="43" name="Rounded Rectangle 10"/>
            <p:cNvSpPr>
              <a:spLocks noChangeArrowheads="1"/>
            </p:cNvSpPr>
            <p:nvPr/>
          </p:nvSpPr>
          <p:spPr bwMode="auto">
            <a:xfrm>
              <a:off x="447577" y="1705020"/>
              <a:ext cx="110182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44" name="矩形 43"/>
            <p:cNvSpPr/>
            <p:nvPr/>
          </p:nvSpPr>
          <p:spPr>
            <a:xfrm>
              <a:off x="454117" y="1383480"/>
              <a:ext cx="1088760" cy="338554"/>
            </a:xfrm>
            <a:prstGeom prst="rect">
              <a:avLst/>
            </a:prstGeom>
          </p:spPr>
          <p:txBody>
            <a:bodyPr wrap="none">
              <a:spAutoFit/>
            </a:bodyPr>
            <a:lstStyle/>
            <a:p>
              <a:pPr algn="ctr"/>
              <a:r>
                <a:rPr lang="en-US" altLang="zh-CN" sz="1600" b="1" dirty="0" smtClean="0">
                  <a:solidFill>
                    <a:schemeClr val="bg1"/>
                  </a:solidFill>
                </a:rPr>
                <a:t>Small Cells</a:t>
              </a:r>
              <a:endParaRPr lang="en-US" sz="1600" b="1" dirty="0">
                <a:solidFill>
                  <a:schemeClr val="bg1"/>
                </a:solidFill>
              </a:endParaRPr>
            </a:p>
          </p:txBody>
        </p:sp>
      </p:grpSp>
      <p:grpSp>
        <p:nvGrpSpPr>
          <p:cNvPr id="45" name="组合 44"/>
          <p:cNvGrpSpPr/>
          <p:nvPr/>
        </p:nvGrpSpPr>
        <p:grpSpPr>
          <a:xfrm>
            <a:off x="6035590" y="1219200"/>
            <a:ext cx="1818680" cy="1207320"/>
            <a:chOff x="89149" y="1383480"/>
            <a:chExt cx="1818680" cy="1207320"/>
          </a:xfrm>
        </p:grpSpPr>
        <p:sp>
          <p:nvSpPr>
            <p:cNvPr id="46" name="矩形 45"/>
            <p:cNvSpPr/>
            <p:nvPr/>
          </p:nvSpPr>
          <p:spPr>
            <a:xfrm>
              <a:off x="89149" y="1390471"/>
              <a:ext cx="1818680" cy="1200329"/>
            </a:xfrm>
            <a:prstGeom prst="rect">
              <a:avLst/>
            </a:prstGeom>
            <a:solidFill>
              <a:schemeClr val="accent5">
                <a:lumMod val="50000"/>
              </a:schemeClr>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a:solidFill>
                  <a:schemeClr val="bg1"/>
                </a:solidFill>
              </a:endParaRPr>
            </a:p>
          </p:txBody>
        </p:sp>
        <p:sp>
          <p:nvSpPr>
            <p:cNvPr id="47" name="Rounded Rectangle 10"/>
            <p:cNvSpPr>
              <a:spLocks noChangeArrowheads="1"/>
            </p:cNvSpPr>
            <p:nvPr/>
          </p:nvSpPr>
          <p:spPr bwMode="auto">
            <a:xfrm>
              <a:off x="447577" y="1705020"/>
              <a:ext cx="1101823" cy="801688"/>
            </a:xfrm>
            <a:prstGeom prst="roundRect">
              <a:avLst>
                <a:gd name="adj" fmla="val 16667"/>
              </a:avLst>
            </a:prstGeom>
            <a:ln w="28575">
              <a:headEnd/>
              <a:tailEnd/>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600" b="1" dirty="0">
                  <a:solidFill>
                    <a:schemeClr val="accent5">
                      <a:lumMod val="75000"/>
                    </a:schemeClr>
                  </a:solidFill>
                </a:rPr>
                <a:t>Service </a:t>
              </a:r>
              <a:r>
                <a:rPr lang="en-US" sz="1600" b="1" dirty="0" smtClean="0">
                  <a:solidFill>
                    <a:schemeClr val="accent5">
                      <a:lumMod val="75000"/>
                    </a:schemeClr>
                  </a:solidFill>
                </a:rPr>
                <a:t>Layer</a:t>
              </a:r>
              <a:endParaRPr lang="en-US" sz="1400" dirty="0">
                <a:solidFill>
                  <a:schemeClr val="accent5">
                    <a:lumMod val="75000"/>
                  </a:schemeClr>
                </a:solidFill>
              </a:endParaRPr>
            </a:p>
          </p:txBody>
        </p:sp>
        <p:sp>
          <p:nvSpPr>
            <p:cNvPr id="48" name="矩形 47"/>
            <p:cNvSpPr/>
            <p:nvPr/>
          </p:nvSpPr>
          <p:spPr>
            <a:xfrm>
              <a:off x="707835" y="1383480"/>
              <a:ext cx="581314" cy="338554"/>
            </a:xfrm>
            <a:prstGeom prst="rect">
              <a:avLst/>
            </a:prstGeom>
          </p:spPr>
          <p:txBody>
            <a:bodyPr wrap="none">
              <a:spAutoFit/>
            </a:bodyPr>
            <a:lstStyle/>
            <a:p>
              <a:pPr algn="ctr"/>
              <a:r>
                <a:rPr lang="en-US" altLang="zh-CN" sz="1600" b="1" dirty="0" smtClean="0">
                  <a:solidFill>
                    <a:schemeClr val="bg1"/>
                  </a:solidFill>
                </a:rPr>
                <a:t>VLCs</a:t>
              </a:r>
              <a:endParaRPr lang="en-US" sz="1600" b="1" dirty="0">
                <a:solidFill>
                  <a:schemeClr val="bg1"/>
                </a:solidFill>
              </a:endParaRPr>
            </a:p>
          </p:txBody>
        </p:sp>
      </p:grpSp>
      <p:sp>
        <p:nvSpPr>
          <p:cNvPr id="49" name="矩形 48"/>
          <p:cNvSpPr/>
          <p:nvPr/>
        </p:nvSpPr>
        <p:spPr>
          <a:xfrm>
            <a:off x="87018" y="2684609"/>
            <a:ext cx="8904582" cy="10011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p:cNvSpPr/>
          <p:nvPr/>
        </p:nvSpPr>
        <p:spPr>
          <a:xfrm>
            <a:off x="7424403" y="2893469"/>
            <a:ext cx="1730692" cy="646331"/>
          </a:xfrm>
          <a:prstGeom prst="rect">
            <a:avLst/>
          </a:prstGeom>
        </p:spPr>
        <p:txBody>
          <a:bodyPr wrap="square">
            <a:spAutoFit/>
          </a:bodyPr>
          <a:lstStyle/>
          <a:p>
            <a:pPr algn="ctr"/>
            <a:r>
              <a:rPr lang="en-US" b="1" dirty="0"/>
              <a:t>Infrastructure Providers</a:t>
            </a:r>
            <a:endParaRPr lang="en-US" dirty="0"/>
          </a:p>
        </p:txBody>
      </p:sp>
      <p:sp>
        <p:nvSpPr>
          <p:cNvPr id="51" name="矩形 50"/>
          <p:cNvSpPr/>
          <p:nvPr/>
        </p:nvSpPr>
        <p:spPr>
          <a:xfrm>
            <a:off x="103154" y="3894647"/>
            <a:ext cx="8904582" cy="1001178"/>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矩形 51"/>
          <p:cNvSpPr/>
          <p:nvPr/>
        </p:nvSpPr>
        <p:spPr>
          <a:xfrm>
            <a:off x="7440539" y="4103507"/>
            <a:ext cx="1730692" cy="646331"/>
          </a:xfrm>
          <a:prstGeom prst="rect">
            <a:avLst/>
          </a:prstGeom>
        </p:spPr>
        <p:txBody>
          <a:bodyPr wrap="square">
            <a:spAutoFit/>
          </a:bodyPr>
          <a:lstStyle/>
          <a:p>
            <a:pPr algn="ctr"/>
            <a:r>
              <a:rPr lang="en-US" b="1" dirty="0" smtClean="0"/>
              <a:t>Resource Sharing</a:t>
            </a:r>
            <a:endParaRPr lang="en-US" dirty="0"/>
          </a:p>
        </p:txBody>
      </p:sp>
      <p:sp>
        <p:nvSpPr>
          <p:cNvPr id="54" name="矩形 53"/>
          <p:cNvSpPr/>
          <p:nvPr/>
        </p:nvSpPr>
        <p:spPr>
          <a:xfrm>
            <a:off x="8079267" y="5409277"/>
            <a:ext cx="503664" cy="646331"/>
          </a:xfrm>
          <a:prstGeom prst="rect">
            <a:avLst/>
          </a:prstGeom>
        </p:spPr>
        <p:txBody>
          <a:bodyPr wrap="none">
            <a:spAutoFit/>
          </a:bodyPr>
          <a:lstStyle/>
          <a:p>
            <a:r>
              <a:rPr lang="en-US" sz="3600" dirty="0">
                <a:solidFill>
                  <a:schemeClr val="accent5">
                    <a:lumMod val="75000"/>
                  </a:schemeClr>
                </a:solidFill>
              </a:rPr>
              <a:t>…</a:t>
            </a:r>
            <a:endParaRPr lang="en-US" sz="3600" dirty="0"/>
          </a:p>
        </p:txBody>
      </p:sp>
      <p:sp>
        <p:nvSpPr>
          <p:cNvPr id="55" name="矩形 54"/>
          <p:cNvSpPr/>
          <p:nvPr/>
        </p:nvSpPr>
        <p:spPr>
          <a:xfrm>
            <a:off x="103154" y="1182046"/>
            <a:ext cx="8904582" cy="1407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矩形 55"/>
          <p:cNvSpPr/>
          <p:nvPr/>
        </p:nvSpPr>
        <p:spPr>
          <a:xfrm>
            <a:off x="7520887" y="1591244"/>
            <a:ext cx="1730692" cy="646331"/>
          </a:xfrm>
          <a:prstGeom prst="rect">
            <a:avLst/>
          </a:prstGeom>
        </p:spPr>
        <p:txBody>
          <a:bodyPr wrap="square">
            <a:spAutoFit/>
          </a:bodyPr>
          <a:lstStyle/>
          <a:p>
            <a:pPr algn="ctr"/>
            <a:r>
              <a:rPr lang="en-US" b="1" dirty="0" smtClean="0"/>
              <a:t>Service Providers</a:t>
            </a:r>
            <a:endParaRPr lang="en-US" dirty="0"/>
          </a:p>
        </p:txBody>
      </p:sp>
      <p:sp>
        <p:nvSpPr>
          <p:cNvPr id="3" name="矩形 2"/>
          <p:cNvSpPr/>
          <p:nvPr/>
        </p:nvSpPr>
        <p:spPr>
          <a:xfrm>
            <a:off x="0" y="1066800"/>
            <a:ext cx="9144000" cy="4038600"/>
          </a:xfrm>
          <a:prstGeom prst="rect">
            <a:avLst/>
          </a:prstGeom>
          <a:solidFill>
            <a:schemeClr val="bg2">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p:cNvSpPr txBox="1"/>
          <p:nvPr/>
        </p:nvSpPr>
        <p:spPr>
          <a:xfrm>
            <a:off x="914401" y="2505670"/>
            <a:ext cx="7164866" cy="923330"/>
          </a:xfrm>
          <a:prstGeom prst="rect">
            <a:avLst/>
          </a:prstGeom>
          <a:noFill/>
        </p:spPr>
        <p:txBody>
          <a:bodyPr wrap="square" rtlCol="0">
            <a:spAutoFit/>
          </a:bodyPr>
          <a:lstStyle/>
          <a:p>
            <a:r>
              <a:rPr lang="en-US" sz="5400" b="1" dirty="0" smtClean="0">
                <a:latin typeface="Arial Black" panose="020B0A04020102020204" pitchFamily="34" charset="0"/>
              </a:rPr>
              <a:t>Black Box / Cloud</a:t>
            </a:r>
            <a:endParaRPr lang="en-US" sz="5400" b="1" dirty="0">
              <a:latin typeface="Arial Black" panose="020B0A04020102020204" pitchFamily="34" charset="0"/>
            </a:endParaRPr>
          </a:p>
        </p:txBody>
      </p:sp>
      <p:sp>
        <p:nvSpPr>
          <p:cNvPr id="12" name="任意多边形 11"/>
          <p:cNvSpPr/>
          <p:nvPr/>
        </p:nvSpPr>
        <p:spPr>
          <a:xfrm>
            <a:off x="1184223" y="5326852"/>
            <a:ext cx="1394085" cy="189528"/>
          </a:xfrm>
          <a:custGeom>
            <a:avLst/>
            <a:gdLst>
              <a:gd name="connsiteX0" fmla="*/ 0 w 1394085"/>
              <a:gd name="connsiteY0" fmla="*/ 189528 h 189528"/>
              <a:gd name="connsiteX1" fmla="*/ 164892 w 1394085"/>
              <a:gd name="connsiteY1" fmla="*/ 54617 h 189528"/>
              <a:gd name="connsiteX2" fmla="*/ 209862 w 1394085"/>
              <a:gd name="connsiteY2" fmla="*/ 39627 h 189528"/>
              <a:gd name="connsiteX3" fmla="*/ 314793 w 1394085"/>
              <a:gd name="connsiteY3" fmla="*/ 9646 h 189528"/>
              <a:gd name="connsiteX4" fmla="*/ 1199213 w 1394085"/>
              <a:gd name="connsiteY4" fmla="*/ 39627 h 189528"/>
              <a:gd name="connsiteX5" fmla="*/ 1244184 w 1394085"/>
              <a:gd name="connsiteY5" fmla="*/ 54617 h 189528"/>
              <a:gd name="connsiteX6" fmla="*/ 1349115 w 1394085"/>
              <a:gd name="connsiteY6" fmla="*/ 144558 h 189528"/>
              <a:gd name="connsiteX7" fmla="*/ 1394085 w 1394085"/>
              <a:gd name="connsiteY7" fmla="*/ 189528 h 1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085" h="189528">
                <a:moveTo>
                  <a:pt x="0" y="189528"/>
                </a:moveTo>
                <a:cubicBezTo>
                  <a:pt x="54964" y="144558"/>
                  <a:pt x="107103" y="95895"/>
                  <a:pt x="164892" y="54617"/>
                </a:cubicBezTo>
                <a:cubicBezTo>
                  <a:pt x="177750" y="45433"/>
                  <a:pt x="194669" y="43968"/>
                  <a:pt x="209862" y="39627"/>
                </a:cubicBezTo>
                <a:cubicBezTo>
                  <a:pt x="341593" y="1990"/>
                  <a:pt x="206991" y="45582"/>
                  <a:pt x="314793" y="9646"/>
                </a:cubicBezTo>
                <a:cubicBezTo>
                  <a:pt x="372822" y="10721"/>
                  <a:pt x="932982" y="-26930"/>
                  <a:pt x="1199213" y="39627"/>
                </a:cubicBezTo>
                <a:cubicBezTo>
                  <a:pt x="1214542" y="43459"/>
                  <a:pt x="1229194" y="49620"/>
                  <a:pt x="1244184" y="54617"/>
                </a:cubicBezTo>
                <a:cubicBezTo>
                  <a:pt x="1312673" y="100276"/>
                  <a:pt x="1276415" y="71858"/>
                  <a:pt x="1349115" y="144558"/>
                </a:cubicBezTo>
                <a:lnTo>
                  <a:pt x="1394085" y="1895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任意多边形 49"/>
          <p:cNvSpPr/>
          <p:nvPr/>
        </p:nvSpPr>
        <p:spPr>
          <a:xfrm>
            <a:off x="5273049" y="5370900"/>
            <a:ext cx="1394085" cy="189528"/>
          </a:xfrm>
          <a:custGeom>
            <a:avLst/>
            <a:gdLst>
              <a:gd name="connsiteX0" fmla="*/ 0 w 1394085"/>
              <a:gd name="connsiteY0" fmla="*/ 189528 h 189528"/>
              <a:gd name="connsiteX1" fmla="*/ 164892 w 1394085"/>
              <a:gd name="connsiteY1" fmla="*/ 54617 h 189528"/>
              <a:gd name="connsiteX2" fmla="*/ 209862 w 1394085"/>
              <a:gd name="connsiteY2" fmla="*/ 39627 h 189528"/>
              <a:gd name="connsiteX3" fmla="*/ 314793 w 1394085"/>
              <a:gd name="connsiteY3" fmla="*/ 9646 h 189528"/>
              <a:gd name="connsiteX4" fmla="*/ 1199213 w 1394085"/>
              <a:gd name="connsiteY4" fmla="*/ 39627 h 189528"/>
              <a:gd name="connsiteX5" fmla="*/ 1244184 w 1394085"/>
              <a:gd name="connsiteY5" fmla="*/ 54617 h 189528"/>
              <a:gd name="connsiteX6" fmla="*/ 1349115 w 1394085"/>
              <a:gd name="connsiteY6" fmla="*/ 144558 h 189528"/>
              <a:gd name="connsiteX7" fmla="*/ 1394085 w 1394085"/>
              <a:gd name="connsiteY7" fmla="*/ 189528 h 1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085" h="189528">
                <a:moveTo>
                  <a:pt x="0" y="189528"/>
                </a:moveTo>
                <a:cubicBezTo>
                  <a:pt x="54964" y="144558"/>
                  <a:pt x="107103" y="95895"/>
                  <a:pt x="164892" y="54617"/>
                </a:cubicBezTo>
                <a:cubicBezTo>
                  <a:pt x="177750" y="45433"/>
                  <a:pt x="194669" y="43968"/>
                  <a:pt x="209862" y="39627"/>
                </a:cubicBezTo>
                <a:cubicBezTo>
                  <a:pt x="341593" y="1990"/>
                  <a:pt x="206991" y="45582"/>
                  <a:pt x="314793" y="9646"/>
                </a:cubicBezTo>
                <a:cubicBezTo>
                  <a:pt x="372822" y="10721"/>
                  <a:pt x="932982" y="-26930"/>
                  <a:pt x="1199213" y="39627"/>
                </a:cubicBezTo>
                <a:cubicBezTo>
                  <a:pt x="1214542" y="43459"/>
                  <a:pt x="1229194" y="49620"/>
                  <a:pt x="1244184" y="54617"/>
                </a:cubicBezTo>
                <a:cubicBezTo>
                  <a:pt x="1312673" y="100276"/>
                  <a:pt x="1276415" y="71858"/>
                  <a:pt x="1349115" y="144558"/>
                </a:cubicBezTo>
                <a:lnTo>
                  <a:pt x="1394085" y="1895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任意多边形 14"/>
          <p:cNvSpPr/>
          <p:nvPr/>
        </p:nvSpPr>
        <p:spPr>
          <a:xfrm>
            <a:off x="1304144" y="6130977"/>
            <a:ext cx="3297836" cy="452712"/>
          </a:xfrm>
          <a:custGeom>
            <a:avLst/>
            <a:gdLst>
              <a:gd name="connsiteX0" fmla="*/ 0 w 3297836"/>
              <a:gd name="connsiteY0" fmla="*/ 14990 h 452712"/>
              <a:gd name="connsiteX1" fmla="*/ 209863 w 3297836"/>
              <a:gd name="connsiteY1" fmla="*/ 179882 h 452712"/>
              <a:gd name="connsiteX2" fmla="*/ 269823 w 3297836"/>
              <a:gd name="connsiteY2" fmla="*/ 224853 h 452712"/>
              <a:gd name="connsiteX3" fmla="*/ 344774 w 3297836"/>
              <a:gd name="connsiteY3" fmla="*/ 239843 h 452712"/>
              <a:gd name="connsiteX4" fmla="*/ 464695 w 3297836"/>
              <a:gd name="connsiteY4" fmla="*/ 284813 h 452712"/>
              <a:gd name="connsiteX5" fmla="*/ 509666 w 3297836"/>
              <a:gd name="connsiteY5" fmla="*/ 314793 h 452712"/>
              <a:gd name="connsiteX6" fmla="*/ 569626 w 3297836"/>
              <a:gd name="connsiteY6" fmla="*/ 329784 h 452712"/>
              <a:gd name="connsiteX7" fmla="*/ 734518 w 3297836"/>
              <a:gd name="connsiteY7" fmla="*/ 359764 h 452712"/>
              <a:gd name="connsiteX8" fmla="*/ 914400 w 3297836"/>
              <a:gd name="connsiteY8" fmla="*/ 389744 h 452712"/>
              <a:gd name="connsiteX9" fmla="*/ 1019331 w 3297836"/>
              <a:gd name="connsiteY9" fmla="*/ 404734 h 452712"/>
              <a:gd name="connsiteX10" fmla="*/ 1064302 w 3297836"/>
              <a:gd name="connsiteY10" fmla="*/ 419725 h 452712"/>
              <a:gd name="connsiteX11" fmla="*/ 1798820 w 3297836"/>
              <a:gd name="connsiteY11" fmla="*/ 419725 h 452712"/>
              <a:gd name="connsiteX12" fmla="*/ 1948722 w 3297836"/>
              <a:gd name="connsiteY12" fmla="*/ 404734 h 452712"/>
              <a:gd name="connsiteX13" fmla="*/ 2038663 w 3297836"/>
              <a:gd name="connsiteY13" fmla="*/ 389744 h 452712"/>
              <a:gd name="connsiteX14" fmla="*/ 2143594 w 3297836"/>
              <a:gd name="connsiteY14" fmla="*/ 374754 h 452712"/>
              <a:gd name="connsiteX15" fmla="*/ 2308486 w 3297836"/>
              <a:gd name="connsiteY15" fmla="*/ 344774 h 452712"/>
              <a:gd name="connsiteX16" fmla="*/ 2368446 w 3297836"/>
              <a:gd name="connsiteY16" fmla="*/ 329784 h 452712"/>
              <a:gd name="connsiteX17" fmla="*/ 2473377 w 3297836"/>
              <a:gd name="connsiteY17" fmla="*/ 314793 h 452712"/>
              <a:gd name="connsiteX18" fmla="*/ 2518348 w 3297836"/>
              <a:gd name="connsiteY18" fmla="*/ 299803 h 452712"/>
              <a:gd name="connsiteX19" fmla="*/ 2668249 w 3297836"/>
              <a:gd name="connsiteY19" fmla="*/ 269823 h 452712"/>
              <a:gd name="connsiteX20" fmla="*/ 2728210 w 3297836"/>
              <a:gd name="connsiteY20" fmla="*/ 239843 h 452712"/>
              <a:gd name="connsiteX21" fmla="*/ 2833141 w 3297836"/>
              <a:gd name="connsiteY21" fmla="*/ 209862 h 452712"/>
              <a:gd name="connsiteX22" fmla="*/ 2923082 w 3297836"/>
              <a:gd name="connsiteY22" fmla="*/ 164892 h 452712"/>
              <a:gd name="connsiteX23" fmla="*/ 3057994 w 3297836"/>
              <a:gd name="connsiteY23" fmla="*/ 119921 h 452712"/>
              <a:gd name="connsiteX24" fmla="*/ 3102964 w 3297836"/>
              <a:gd name="connsiteY24" fmla="*/ 104931 h 452712"/>
              <a:gd name="connsiteX25" fmla="*/ 3147935 w 3297836"/>
              <a:gd name="connsiteY25" fmla="*/ 89941 h 452712"/>
              <a:gd name="connsiteX26" fmla="*/ 3192905 w 3297836"/>
              <a:gd name="connsiteY26" fmla="*/ 59961 h 452712"/>
              <a:gd name="connsiteX27" fmla="*/ 3237876 w 3297836"/>
              <a:gd name="connsiteY27" fmla="*/ 44971 h 452712"/>
              <a:gd name="connsiteX28" fmla="*/ 3267856 w 3297836"/>
              <a:gd name="connsiteY28" fmla="*/ 14990 h 452712"/>
              <a:gd name="connsiteX29" fmla="*/ 3297836 w 3297836"/>
              <a:gd name="connsiteY29" fmla="*/ 0 h 45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97836" h="452712">
                <a:moveTo>
                  <a:pt x="0" y="14990"/>
                </a:moveTo>
                <a:cubicBezTo>
                  <a:pt x="366912" y="315192"/>
                  <a:pt x="58089" y="71472"/>
                  <a:pt x="209863" y="179882"/>
                </a:cubicBezTo>
                <a:cubicBezTo>
                  <a:pt x="230193" y="194403"/>
                  <a:pt x="246993" y="214706"/>
                  <a:pt x="269823" y="224853"/>
                </a:cubicBezTo>
                <a:cubicBezTo>
                  <a:pt x="293105" y="235201"/>
                  <a:pt x="319790" y="234846"/>
                  <a:pt x="344774" y="239843"/>
                </a:cubicBezTo>
                <a:cubicBezTo>
                  <a:pt x="450239" y="310152"/>
                  <a:pt x="316508" y="229243"/>
                  <a:pt x="464695" y="284813"/>
                </a:cubicBezTo>
                <a:cubicBezTo>
                  <a:pt x="481564" y="291139"/>
                  <a:pt x="493107" y="307696"/>
                  <a:pt x="509666" y="314793"/>
                </a:cubicBezTo>
                <a:cubicBezTo>
                  <a:pt x="528602" y="322909"/>
                  <a:pt x="549817" y="324124"/>
                  <a:pt x="569626" y="329784"/>
                </a:cubicBezTo>
                <a:cubicBezTo>
                  <a:pt x="691790" y="364689"/>
                  <a:pt x="499551" y="324519"/>
                  <a:pt x="734518" y="359764"/>
                </a:cubicBezTo>
                <a:cubicBezTo>
                  <a:pt x="794633" y="368781"/>
                  <a:pt x="854223" y="381147"/>
                  <a:pt x="914400" y="389744"/>
                </a:cubicBezTo>
                <a:lnTo>
                  <a:pt x="1019331" y="404734"/>
                </a:lnTo>
                <a:cubicBezTo>
                  <a:pt x="1034321" y="409731"/>
                  <a:pt x="1049109" y="415384"/>
                  <a:pt x="1064302" y="419725"/>
                </a:cubicBezTo>
                <a:cubicBezTo>
                  <a:pt x="1310189" y="489979"/>
                  <a:pt x="1455918" y="427345"/>
                  <a:pt x="1798820" y="419725"/>
                </a:cubicBezTo>
                <a:cubicBezTo>
                  <a:pt x="1848787" y="414728"/>
                  <a:pt x="1898893" y="410963"/>
                  <a:pt x="1948722" y="404734"/>
                </a:cubicBezTo>
                <a:cubicBezTo>
                  <a:pt x="1978881" y="400964"/>
                  <a:pt x="2008623" y="394366"/>
                  <a:pt x="2038663" y="389744"/>
                </a:cubicBezTo>
                <a:cubicBezTo>
                  <a:pt x="2073584" y="384372"/>
                  <a:pt x="2108617" y="379751"/>
                  <a:pt x="2143594" y="374754"/>
                </a:cubicBezTo>
                <a:cubicBezTo>
                  <a:pt x="2240078" y="342593"/>
                  <a:pt x="2138985" y="373024"/>
                  <a:pt x="2308486" y="344774"/>
                </a:cubicBezTo>
                <a:cubicBezTo>
                  <a:pt x="2328807" y="341387"/>
                  <a:pt x="2348177" y="333469"/>
                  <a:pt x="2368446" y="329784"/>
                </a:cubicBezTo>
                <a:cubicBezTo>
                  <a:pt x="2403208" y="323463"/>
                  <a:pt x="2438400" y="319790"/>
                  <a:pt x="2473377" y="314793"/>
                </a:cubicBezTo>
                <a:cubicBezTo>
                  <a:pt x="2488367" y="309796"/>
                  <a:pt x="2502951" y="303356"/>
                  <a:pt x="2518348" y="299803"/>
                </a:cubicBezTo>
                <a:cubicBezTo>
                  <a:pt x="2568000" y="288345"/>
                  <a:pt x="2668249" y="269823"/>
                  <a:pt x="2668249" y="269823"/>
                </a:cubicBezTo>
                <a:cubicBezTo>
                  <a:pt x="2688236" y="259830"/>
                  <a:pt x="2707671" y="248645"/>
                  <a:pt x="2728210" y="239843"/>
                </a:cubicBezTo>
                <a:cubicBezTo>
                  <a:pt x="2758313" y="226942"/>
                  <a:pt x="2802720" y="217468"/>
                  <a:pt x="2833141" y="209862"/>
                </a:cubicBezTo>
                <a:cubicBezTo>
                  <a:pt x="2881300" y="161705"/>
                  <a:pt x="2844149" y="188572"/>
                  <a:pt x="2923082" y="164892"/>
                </a:cubicBezTo>
                <a:cubicBezTo>
                  <a:pt x="2923150" y="164872"/>
                  <a:pt x="3035475" y="127427"/>
                  <a:pt x="3057994" y="119921"/>
                </a:cubicBezTo>
                <a:lnTo>
                  <a:pt x="3102964" y="104931"/>
                </a:lnTo>
                <a:lnTo>
                  <a:pt x="3147935" y="89941"/>
                </a:lnTo>
                <a:cubicBezTo>
                  <a:pt x="3162925" y="79948"/>
                  <a:pt x="3176791" y="68018"/>
                  <a:pt x="3192905" y="59961"/>
                </a:cubicBezTo>
                <a:cubicBezTo>
                  <a:pt x="3207038" y="52895"/>
                  <a:pt x="3224327" y="53101"/>
                  <a:pt x="3237876" y="44971"/>
                </a:cubicBezTo>
                <a:cubicBezTo>
                  <a:pt x="3249995" y="37700"/>
                  <a:pt x="3256550" y="23470"/>
                  <a:pt x="3267856" y="14990"/>
                </a:cubicBezTo>
                <a:cubicBezTo>
                  <a:pt x="3276794" y="8286"/>
                  <a:pt x="3287843" y="4997"/>
                  <a:pt x="32978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矩形 52"/>
          <p:cNvSpPr/>
          <p:nvPr/>
        </p:nvSpPr>
        <p:spPr>
          <a:xfrm>
            <a:off x="23694" y="5220646"/>
            <a:ext cx="8904582" cy="14458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本框 9"/>
          <p:cNvSpPr txBox="1"/>
          <p:nvPr/>
        </p:nvSpPr>
        <p:spPr>
          <a:xfrm>
            <a:off x="2578308" y="4260795"/>
            <a:ext cx="6532582" cy="830997"/>
          </a:xfrm>
          <a:prstGeom prst="rect">
            <a:avLst/>
          </a:prstGeom>
          <a:solidFill>
            <a:schemeClr val="bg1"/>
          </a:solidFill>
          <a:ln w="38100">
            <a:solidFill>
              <a:srgbClr val="0070C0"/>
            </a:solidFill>
          </a:ln>
        </p:spPr>
        <p:txBody>
          <a:bodyPr wrap="square" rtlCol="0">
            <a:spAutoFit/>
          </a:bodyPr>
          <a:lstStyle/>
          <a:p>
            <a:pPr marL="285750" indent="-285750">
              <a:buFont typeface="Arial" panose="020B0604020202020204" pitchFamily="34" charset="0"/>
              <a:buChar char="•"/>
            </a:pPr>
            <a:r>
              <a:rPr lang="en-US" sz="2400" b="1" dirty="0" smtClean="0"/>
              <a:t>Weaken the limitation of locations;</a:t>
            </a:r>
          </a:p>
          <a:p>
            <a:pPr marL="285750" indent="-285750">
              <a:buFont typeface="Arial" panose="020B0604020202020204" pitchFamily="34" charset="0"/>
              <a:buChar char="•"/>
            </a:pPr>
            <a:r>
              <a:rPr lang="en-US" sz="2400" b="1" dirty="0" smtClean="0"/>
              <a:t>Combining with mobile social networks.</a:t>
            </a:r>
            <a:endParaRPr lang="en-US" sz="2400" b="1" dirty="0"/>
          </a:p>
        </p:txBody>
      </p:sp>
    </p:spTree>
    <p:extLst>
      <p:ext uri="{BB962C8B-B14F-4D97-AF65-F5344CB8AC3E}">
        <p14:creationId xmlns:p14="http://schemas.microsoft.com/office/powerpoint/2010/main" val="156540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1604" y="651270"/>
            <a:ext cx="5351271" cy="2400657"/>
          </a:xfrm>
          <a:prstGeom prst="rect">
            <a:avLst/>
          </a:prstGeom>
        </p:spPr>
        <p:txBody>
          <a:bodyPr wrap="square">
            <a:spAutoFit/>
          </a:bodyPr>
          <a:lstStyle/>
          <a:p>
            <a:pPr marL="285750" indent="-285750">
              <a:buFont typeface="Wingdings" panose="05000000000000000000" pitchFamily="2" charset="2"/>
              <a:buChar char="q"/>
            </a:pPr>
            <a:r>
              <a:rPr lang="en-US" sz="2000" b="1" dirty="0" smtClean="0"/>
              <a:t>LTE in unlicensed spectrum:</a:t>
            </a:r>
          </a:p>
          <a:p>
            <a:pPr marL="742950" lvl="1" indent="-285750">
              <a:buFont typeface="Wingdings" panose="05000000000000000000" pitchFamily="2" charset="2"/>
              <a:buChar char="§"/>
            </a:pPr>
            <a:r>
              <a:rPr lang="en-US" dirty="0" smtClean="0"/>
              <a:t>Link aggregation / dual connectivity</a:t>
            </a:r>
          </a:p>
          <a:p>
            <a:pPr marL="742950" lvl="1" indent="-285750">
              <a:buFont typeface="Wingdings" panose="05000000000000000000" pitchFamily="2" charset="2"/>
              <a:buChar char="§"/>
            </a:pPr>
            <a:r>
              <a:rPr lang="en-US" dirty="0" smtClean="0"/>
              <a:t>Carrier aggregation</a:t>
            </a:r>
          </a:p>
          <a:p>
            <a:pPr marL="285750" indent="-285750">
              <a:buFont typeface="Wingdings" panose="05000000000000000000" pitchFamily="2" charset="2"/>
              <a:buChar char="q"/>
            </a:pPr>
            <a:r>
              <a:rPr lang="en-US" sz="2000" b="1" dirty="0" smtClean="0"/>
              <a:t>Primary Carrier: licensed spectrum</a:t>
            </a:r>
          </a:p>
          <a:p>
            <a:pPr marL="742950" lvl="1" indent="-285750">
              <a:buFont typeface="Wingdings" panose="05000000000000000000" pitchFamily="2" charset="2"/>
              <a:buChar char="§"/>
            </a:pPr>
            <a:r>
              <a:rPr lang="en-US" dirty="0" smtClean="0"/>
              <a:t>FDD or TDD</a:t>
            </a:r>
          </a:p>
          <a:p>
            <a:pPr marL="742950" lvl="1" indent="-285750">
              <a:buFont typeface="Wingdings" panose="05000000000000000000" pitchFamily="2" charset="2"/>
              <a:buChar char="§"/>
            </a:pPr>
            <a:r>
              <a:rPr lang="en-US" dirty="0" smtClean="0"/>
              <a:t>Control signaling, mobility, user data</a:t>
            </a:r>
          </a:p>
          <a:p>
            <a:pPr marL="285750" indent="-285750">
              <a:buFont typeface="Wingdings" panose="05000000000000000000" pitchFamily="2" charset="2"/>
              <a:buChar char="q"/>
            </a:pPr>
            <a:r>
              <a:rPr lang="en-US" sz="2000" b="1" dirty="0" smtClean="0"/>
              <a:t>Secondary Carrier: unlicensed spectrum</a:t>
            </a:r>
          </a:p>
          <a:p>
            <a:pPr marL="742950" lvl="1" indent="-285750">
              <a:buFont typeface="Wingdings" panose="05000000000000000000" pitchFamily="2" charset="2"/>
              <a:buChar char="§"/>
            </a:pPr>
            <a:r>
              <a:rPr lang="en-US" dirty="0" smtClean="0"/>
              <a:t>Best-effort user data in DL, and potentially UL</a:t>
            </a:r>
            <a:endParaRPr lang="en-US" dirty="0"/>
          </a:p>
        </p:txBody>
      </p:sp>
      <p:pic>
        <p:nvPicPr>
          <p:cNvPr id="10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6541" y="802024"/>
            <a:ext cx="3854965" cy="15873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fld id="{E2530D62-8C3C-4A78-B24C-CCBD5123E627}" type="datetime1">
              <a:rPr lang="en-US" smtClean="0"/>
              <a:t>5/26/16</a:t>
            </a:fld>
            <a:endParaRPr lang="en-US" dirty="0"/>
          </a:p>
        </p:txBody>
      </p:sp>
      <p:sp>
        <p:nvSpPr>
          <p:cNvPr id="1032" name="Rectangle 1031"/>
          <p:cNvSpPr/>
          <p:nvPr/>
        </p:nvSpPr>
        <p:spPr>
          <a:xfrm>
            <a:off x="1018" y="73305"/>
            <a:ext cx="7375021" cy="461665"/>
          </a:xfrm>
          <a:prstGeom prst="rect">
            <a:avLst/>
          </a:prstGeom>
        </p:spPr>
        <p:txBody>
          <a:bodyPr wrap="square">
            <a:spAutoFit/>
          </a:bodyPr>
          <a:lstStyle/>
          <a:p>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Extending LTE into Unlicensed </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pectrum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34" name="Rectangle 1033"/>
          <p:cNvSpPr/>
          <p:nvPr/>
        </p:nvSpPr>
        <p:spPr>
          <a:xfrm>
            <a:off x="5521011" y="2514869"/>
            <a:ext cx="2764475" cy="369332"/>
          </a:xfrm>
          <a:prstGeom prst="rect">
            <a:avLst/>
          </a:prstGeom>
        </p:spPr>
        <p:txBody>
          <a:bodyPr wrap="none">
            <a:spAutoFit/>
          </a:bodyPr>
          <a:lstStyle/>
          <a:p>
            <a:r>
              <a:rPr lang="en-US" b="1" dirty="0" smtClean="0"/>
              <a:t>Available unlicensed bands</a:t>
            </a:r>
            <a:endParaRPr lang="en-US" b="1" dirty="0"/>
          </a:p>
        </p:txBody>
      </p:sp>
      <p:pic>
        <p:nvPicPr>
          <p:cNvPr id="103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3893" y="3504580"/>
            <a:ext cx="5028575" cy="2735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8" name="Rectangle 1037"/>
          <p:cNvSpPr/>
          <p:nvPr/>
        </p:nvSpPr>
        <p:spPr>
          <a:xfrm>
            <a:off x="3232377" y="6204942"/>
            <a:ext cx="3931911" cy="400110"/>
          </a:xfrm>
          <a:prstGeom prst="rect">
            <a:avLst/>
          </a:prstGeom>
        </p:spPr>
        <p:txBody>
          <a:bodyPr wrap="square">
            <a:spAutoFit/>
          </a:bodyPr>
          <a:lstStyle/>
          <a:p>
            <a:r>
              <a:rPr lang="en-US" b="1" dirty="0"/>
              <a:t>Modem-level  </a:t>
            </a:r>
            <a:r>
              <a:rPr lang="en-US" b="1" dirty="0" smtClean="0"/>
              <a:t>aggregation</a:t>
            </a:r>
            <a:endParaRPr lang="en-US" b="1" dirty="0"/>
          </a:p>
        </p:txBody>
      </p:sp>
      <p:pic>
        <p:nvPicPr>
          <p:cNvPr id="103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2047" y="3504580"/>
            <a:ext cx="6172959" cy="2735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53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1000"/>
                                        <p:tgtEl>
                                          <p:spTgt spid="1035"/>
                                        </p:tgtEl>
                                      </p:cBhvr>
                                    </p:animEffect>
                                    <p:anim calcmode="lin" valueType="num">
                                      <p:cBhvr>
                                        <p:cTn id="8" dur="1000" fill="hold"/>
                                        <p:tgtEl>
                                          <p:spTgt spid="1035"/>
                                        </p:tgtEl>
                                        <p:attrNameLst>
                                          <p:attrName>ppt_x</p:attrName>
                                        </p:attrNameLst>
                                      </p:cBhvr>
                                      <p:tavLst>
                                        <p:tav tm="0">
                                          <p:val>
                                            <p:strVal val="#ppt_x"/>
                                          </p:val>
                                        </p:tav>
                                        <p:tav tm="100000">
                                          <p:val>
                                            <p:strVal val="#ppt_x"/>
                                          </p:val>
                                        </p:tav>
                                      </p:tavLst>
                                    </p:anim>
                                    <p:anim calcmode="lin" valueType="num">
                                      <p:cBhvr>
                                        <p:cTn id="9" dur="1000" fill="hold"/>
                                        <p:tgtEl>
                                          <p:spTgt spid="10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fade">
                                      <p:cBhvr>
                                        <p:cTn id="12" dur="1000"/>
                                        <p:tgtEl>
                                          <p:spTgt spid="1038"/>
                                        </p:tgtEl>
                                      </p:cBhvr>
                                    </p:animEffect>
                                    <p:anim calcmode="lin" valueType="num">
                                      <p:cBhvr>
                                        <p:cTn id="13" dur="1000" fill="hold"/>
                                        <p:tgtEl>
                                          <p:spTgt spid="1038"/>
                                        </p:tgtEl>
                                        <p:attrNameLst>
                                          <p:attrName>ppt_x</p:attrName>
                                        </p:attrNameLst>
                                      </p:cBhvr>
                                      <p:tavLst>
                                        <p:tav tm="0">
                                          <p:val>
                                            <p:strVal val="#ppt_x"/>
                                          </p:val>
                                        </p:tav>
                                        <p:tav tm="100000">
                                          <p:val>
                                            <p:strVal val="#ppt_x"/>
                                          </p:val>
                                        </p:tav>
                                      </p:tavLst>
                                    </p:anim>
                                    <p:anim calcmode="lin" valueType="num">
                                      <p:cBhvr>
                                        <p:cTn id="14"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5DEBB-1B11-4E5E-9EE5-BE55C9DE3EDB}" type="datetime1">
              <a:rPr lang="en-US" smtClean="0"/>
              <a:t>5/26/16</a:t>
            </a:fld>
            <a:endParaRPr lang="en-US"/>
          </a:p>
        </p:txBody>
      </p:sp>
      <p:sp>
        <p:nvSpPr>
          <p:cNvPr id="4" name="Slide Number Placeholder 3"/>
          <p:cNvSpPr>
            <a:spLocks noGrp="1"/>
          </p:cNvSpPr>
          <p:nvPr>
            <p:ph type="sldNum" sz="quarter" idx="4294967295"/>
          </p:nvPr>
        </p:nvSpPr>
        <p:spPr>
          <a:xfrm>
            <a:off x="6457950" y="6356352"/>
            <a:ext cx="2057400" cy="365125"/>
          </a:xfrm>
          <a:prstGeom prst="rect">
            <a:avLst/>
          </a:prstGeom>
        </p:spPr>
        <p:txBody>
          <a:bodyPr/>
          <a:lstStyle/>
          <a:p>
            <a:fld id="{E00F8A3A-4FFA-2042-BDF4-81B82892761E}" type="slidenum">
              <a:rPr lang="en-US" smtClean="0"/>
              <a:t>146</a:t>
            </a:fld>
            <a:endParaRPr lang="en-US"/>
          </a:p>
        </p:txBody>
      </p:sp>
      <p:sp>
        <p:nvSpPr>
          <p:cNvPr id="5" name="Rectangle 4"/>
          <p:cNvSpPr/>
          <p:nvPr/>
        </p:nvSpPr>
        <p:spPr>
          <a:xfrm>
            <a:off x="0" y="651139"/>
            <a:ext cx="9684568" cy="1754326"/>
          </a:xfrm>
          <a:prstGeom prst="rect">
            <a:avLst/>
          </a:prstGeom>
        </p:spPr>
        <p:txBody>
          <a:bodyPr wrap="square">
            <a:spAutoFit/>
          </a:bodyPr>
          <a:lstStyle/>
          <a:p>
            <a:pPr marL="285750" indent="-285750">
              <a:buFont typeface="Wingdings" panose="05000000000000000000" pitchFamily="2" charset="2"/>
              <a:buChar char="q"/>
            </a:pPr>
            <a:r>
              <a:rPr lang="en-US" sz="1800" b="1" dirty="0"/>
              <a:t>Unified LTE Network for operators</a:t>
            </a:r>
          </a:p>
          <a:p>
            <a:pPr marL="742950" lvl="1" indent="-285750">
              <a:buFont typeface="Wingdings" panose="05000000000000000000" pitchFamily="2" charset="2"/>
              <a:buChar char="§"/>
            </a:pPr>
            <a:r>
              <a:rPr lang="en-US" sz="1800" dirty="0" smtClean="0"/>
              <a:t>One </a:t>
            </a:r>
            <a:r>
              <a:rPr lang="en-US" sz="1800" dirty="0"/>
              <a:t>radio network with </a:t>
            </a:r>
            <a:r>
              <a:rPr lang="en-US" sz="1800" dirty="0" smtClean="0"/>
              <a:t>common authentication</a:t>
            </a:r>
            <a:r>
              <a:rPr lang="en-US" sz="1800" dirty="0"/>
              <a:t>, security and </a:t>
            </a:r>
            <a:r>
              <a:rPr lang="en-US" sz="1800" dirty="0" smtClean="0"/>
              <a:t>management</a:t>
            </a:r>
          </a:p>
          <a:p>
            <a:pPr marL="285750" indent="-285750">
              <a:buFont typeface="Wingdings" panose="05000000000000000000" pitchFamily="2" charset="2"/>
              <a:buChar char="q"/>
            </a:pPr>
            <a:r>
              <a:rPr lang="en-US" sz="1800" b="1" dirty="0" smtClean="0"/>
              <a:t>Enhanced </a:t>
            </a:r>
            <a:r>
              <a:rPr lang="en-US" sz="1800" b="1" dirty="0"/>
              <a:t>user </a:t>
            </a:r>
            <a:r>
              <a:rPr lang="en-US" sz="1800" b="1" dirty="0" smtClean="0"/>
              <a:t>experience</a:t>
            </a:r>
          </a:p>
          <a:p>
            <a:pPr marL="742950" lvl="1" indent="-285750">
              <a:buFont typeface="Wingdings" panose="05000000000000000000" pitchFamily="2" charset="2"/>
              <a:buChar char="§"/>
            </a:pPr>
            <a:r>
              <a:rPr lang="en-US" sz="1800" dirty="0" smtClean="0"/>
              <a:t>Robust </a:t>
            </a:r>
            <a:r>
              <a:rPr lang="en-US" sz="1800" dirty="0"/>
              <a:t>mobility with a LTE anchor in </a:t>
            </a:r>
            <a:r>
              <a:rPr lang="en-US" sz="1800" dirty="0" smtClean="0"/>
              <a:t>licensed</a:t>
            </a:r>
          </a:p>
          <a:p>
            <a:pPr marL="285750" indent="-285750">
              <a:buFont typeface="Wingdings" panose="05000000000000000000" pitchFamily="2" charset="2"/>
              <a:buChar char="q"/>
            </a:pPr>
            <a:r>
              <a:rPr lang="en-US" sz="1800" b="1" dirty="0" smtClean="0"/>
              <a:t>Better </a:t>
            </a:r>
            <a:r>
              <a:rPr lang="en-US" sz="1800" b="1" dirty="0"/>
              <a:t>performance for operator controlled / licensed-assisted </a:t>
            </a:r>
            <a:r>
              <a:rPr lang="en-US" sz="1800" b="1" dirty="0" smtClean="0"/>
              <a:t>deployments</a:t>
            </a:r>
          </a:p>
          <a:p>
            <a:pPr marL="742950" lvl="1" indent="-285750">
              <a:buFont typeface="Wingdings" panose="05000000000000000000" pitchFamily="2" charset="2"/>
              <a:buChar char="§"/>
            </a:pPr>
            <a:r>
              <a:rPr lang="en-US" sz="1800" dirty="0" smtClean="0"/>
              <a:t>Better coverage </a:t>
            </a:r>
            <a:r>
              <a:rPr lang="en-US" sz="1800" dirty="0"/>
              <a:t>and increased capacity</a:t>
            </a:r>
          </a:p>
        </p:txBody>
      </p:sp>
      <p:sp>
        <p:nvSpPr>
          <p:cNvPr id="7" name="Rectangle 6"/>
          <p:cNvSpPr/>
          <p:nvPr/>
        </p:nvSpPr>
        <p:spPr>
          <a:xfrm>
            <a:off x="1018" y="73305"/>
            <a:ext cx="8342882" cy="461665"/>
          </a:xfrm>
          <a:prstGeom prst="rect">
            <a:avLst/>
          </a:prstGeom>
        </p:spPr>
        <p:txBody>
          <a:bodyPr wrap="square">
            <a:spAutoFit/>
          </a:bodyPr>
          <a:lstStyle/>
          <a:p>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Benefits of LTE-Unlicensed in Small </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ell </a:t>
            </a: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eployment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01" y="2423856"/>
            <a:ext cx="7921951" cy="4434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48495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 y="651139"/>
            <a:ext cx="3618300" cy="5940088"/>
          </a:xfrm>
          <a:prstGeom prst="rect">
            <a:avLst/>
          </a:prstGeom>
        </p:spPr>
        <p:txBody>
          <a:bodyPr wrap="square">
            <a:spAutoFit/>
          </a:bodyPr>
          <a:lstStyle/>
          <a:p>
            <a:pPr marL="285750" indent="-285750">
              <a:buFont typeface="Wingdings" panose="05000000000000000000" pitchFamily="2" charset="2"/>
              <a:buChar char="q"/>
            </a:pPr>
            <a:r>
              <a:rPr lang="en-US" sz="2000" b="1" dirty="0" smtClean="0"/>
              <a:t>LTE-U: without LBT regulation</a:t>
            </a:r>
          </a:p>
          <a:p>
            <a:pPr marL="742950" lvl="1" indent="-285750">
              <a:buFont typeface="Wingdings" panose="05000000000000000000" pitchFamily="2" charset="2"/>
              <a:buChar char="§"/>
            </a:pPr>
            <a:r>
              <a:rPr lang="en-US" dirty="0" smtClean="0"/>
              <a:t>Clear channel selection: interference sensing</a:t>
            </a:r>
          </a:p>
          <a:p>
            <a:pPr marL="742950" lvl="1" indent="-285750">
              <a:buFont typeface="Wingdings" panose="05000000000000000000" pitchFamily="2" charset="2"/>
              <a:buChar char="§"/>
            </a:pPr>
            <a:r>
              <a:rPr lang="en-US" dirty="0" smtClean="0"/>
              <a:t>Carrier </a:t>
            </a:r>
            <a:r>
              <a:rPr lang="en-US" dirty="0"/>
              <a:t>Sensing Adaptive </a:t>
            </a:r>
            <a:r>
              <a:rPr lang="en-US" dirty="0" smtClean="0"/>
              <a:t>Transmission (CAST)</a:t>
            </a:r>
          </a:p>
          <a:p>
            <a:pPr marL="742950" lvl="1" indent="-285750">
              <a:buFont typeface="Wingdings" panose="05000000000000000000" pitchFamily="2" charset="2"/>
              <a:buChar char="§"/>
            </a:pPr>
            <a:r>
              <a:rPr lang="en-US" dirty="0" smtClean="0">
                <a:solidFill>
                  <a:prstClr val="black"/>
                </a:solidFill>
              </a:rPr>
              <a:t>Opportunistic use: release unlicensed channel at low traffic </a:t>
            </a:r>
            <a:r>
              <a:rPr lang="en-US" dirty="0" err="1" smtClean="0">
                <a:solidFill>
                  <a:prstClr val="black"/>
                </a:solidFill>
              </a:rPr>
              <a:t>loa</a:t>
            </a:r>
            <a:endParaRPr lang="en-US" dirty="0">
              <a:solidFill>
                <a:prstClr val="black"/>
              </a:solidFill>
            </a:endParaRPr>
          </a:p>
          <a:p>
            <a:pPr marL="742950" lvl="1" indent="-285750">
              <a:buFont typeface="Wingdings" panose="05000000000000000000" pitchFamily="2" charset="2"/>
              <a:buChar char="§"/>
            </a:pPr>
            <a:endParaRPr lang="en-US" dirty="0"/>
          </a:p>
          <a:p>
            <a:pPr marL="285750" indent="-285750">
              <a:buFont typeface="Wingdings" panose="05000000000000000000" pitchFamily="2" charset="2"/>
              <a:buChar char="q"/>
            </a:pPr>
            <a:r>
              <a:rPr lang="en-US" sz="2000" b="1" dirty="0" smtClean="0"/>
              <a:t>LAA: with LBT regulation</a:t>
            </a:r>
          </a:p>
          <a:p>
            <a:pPr marL="742950" lvl="1" indent="-285750">
              <a:buFont typeface="Wingdings" panose="05000000000000000000" pitchFamily="2" charset="2"/>
              <a:buChar char="§"/>
            </a:pPr>
            <a:r>
              <a:rPr lang="en-US" dirty="0"/>
              <a:t>Clear channel selection</a:t>
            </a:r>
          </a:p>
          <a:p>
            <a:pPr marL="742950" lvl="1" indent="-285750">
              <a:buFont typeface="Wingdings" panose="05000000000000000000" pitchFamily="2" charset="2"/>
              <a:buChar char="§"/>
            </a:pPr>
            <a:r>
              <a:rPr lang="en-US" dirty="0" smtClean="0"/>
              <a:t>LBT-based transmission</a:t>
            </a:r>
            <a:endParaRPr lang="en-US" dirty="0"/>
          </a:p>
          <a:p>
            <a:pPr marL="742950" lvl="1" indent="-285750">
              <a:buFont typeface="Wingdings" panose="05000000000000000000" pitchFamily="2" charset="2"/>
              <a:buChar char="§"/>
            </a:pPr>
            <a:r>
              <a:rPr lang="en-US" dirty="0">
                <a:solidFill>
                  <a:prstClr val="black"/>
                </a:solidFill>
              </a:rPr>
              <a:t>Opportunistic </a:t>
            </a:r>
            <a:r>
              <a:rPr lang="en-US" dirty="0" smtClean="0">
                <a:solidFill>
                  <a:prstClr val="black"/>
                </a:solidFill>
              </a:rPr>
              <a:t>use</a:t>
            </a:r>
            <a:endParaRPr lang="en-US" sz="2000" b="1" dirty="0" smtClean="0"/>
          </a:p>
          <a:p>
            <a:pPr marL="742950" lvl="1" indent="-285750">
              <a:buFont typeface="Wingdings" panose="05000000000000000000" pitchFamily="2" charset="2"/>
              <a:buChar char="§"/>
            </a:pPr>
            <a:endParaRPr lang="en-US" b="1" dirty="0" smtClean="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465"/>
          <a:stretch/>
        </p:blipFill>
        <p:spPr bwMode="auto">
          <a:xfrm>
            <a:off x="3495230" y="725582"/>
            <a:ext cx="5602861" cy="206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301" y="3638615"/>
            <a:ext cx="5479790" cy="2104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le 54"/>
          <p:cNvSpPr/>
          <p:nvPr/>
        </p:nvSpPr>
        <p:spPr>
          <a:xfrm>
            <a:off x="1018" y="73305"/>
            <a:ext cx="7375021" cy="461665"/>
          </a:xfrm>
          <a:prstGeom prst="rect">
            <a:avLst/>
          </a:prstGeom>
        </p:spPr>
        <p:txBody>
          <a:bodyPr wrap="square">
            <a:spAutoFit/>
          </a:bodyPr>
          <a:lstStyle/>
          <a:p>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Fair Coexistence of LTE and Wi-Fi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8" name="Rectangle 27"/>
          <p:cNvSpPr/>
          <p:nvPr/>
        </p:nvSpPr>
        <p:spPr>
          <a:xfrm>
            <a:off x="4113047" y="2794249"/>
            <a:ext cx="4892045" cy="338554"/>
          </a:xfrm>
          <a:prstGeom prst="rect">
            <a:avLst/>
          </a:prstGeom>
        </p:spPr>
        <p:txBody>
          <a:bodyPr wrap="none">
            <a:spAutoFit/>
          </a:bodyPr>
          <a:lstStyle/>
          <a:p>
            <a:r>
              <a:rPr lang="en-US" sz="1600" b="1" dirty="0" smtClean="0"/>
              <a:t>USA</a:t>
            </a:r>
            <a:r>
              <a:rPr lang="en-US" sz="1600" b="1" dirty="0"/>
              <a:t>, Korea, </a:t>
            </a:r>
            <a:r>
              <a:rPr lang="en-US" sz="1600" b="1" dirty="0" smtClean="0"/>
              <a:t>China etc</a:t>
            </a:r>
            <a:r>
              <a:rPr lang="en-US" sz="1600" b="1" dirty="0"/>
              <a:t>. using 3GPP Rel. 10/11/12</a:t>
            </a:r>
          </a:p>
        </p:txBody>
      </p:sp>
      <p:sp>
        <p:nvSpPr>
          <p:cNvPr id="60" name="Rectangle 59"/>
          <p:cNvSpPr/>
          <p:nvPr/>
        </p:nvSpPr>
        <p:spPr>
          <a:xfrm>
            <a:off x="4022379" y="5735238"/>
            <a:ext cx="5206362" cy="338554"/>
          </a:xfrm>
          <a:prstGeom prst="rect">
            <a:avLst/>
          </a:prstGeom>
        </p:spPr>
        <p:txBody>
          <a:bodyPr wrap="none">
            <a:spAutoFit/>
          </a:bodyPr>
          <a:lstStyle/>
          <a:p>
            <a:r>
              <a:rPr lang="en-US" sz="1600" b="1" dirty="0" smtClean="0"/>
              <a:t>Europe</a:t>
            </a:r>
            <a:r>
              <a:rPr lang="en-US" sz="1600" b="1" dirty="0"/>
              <a:t>, Japan and beyond using 3GPP Rel. 13 LAA</a:t>
            </a:r>
          </a:p>
        </p:txBody>
      </p:sp>
      <p:sp>
        <p:nvSpPr>
          <p:cNvPr id="53" name="Right Arrow 52"/>
          <p:cNvSpPr/>
          <p:nvPr/>
        </p:nvSpPr>
        <p:spPr>
          <a:xfrm>
            <a:off x="2987773" y="2366761"/>
            <a:ext cx="507457" cy="1333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2" name="Right Arrow 61"/>
          <p:cNvSpPr/>
          <p:nvPr/>
        </p:nvSpPr>
        <p:spPr>
          <a:xfrm>
            <a:off x="2943820" y="5590788"/>
            <a:ext cx="507457" cy="1333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0257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6">
                                            <p:txEl>
                                              <p:pRg st="2" end="2"/>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500" fill="hold"/>
                                        <p:tgtEl>
                                          <p:spTgt spid="56">
                                            <p:txEl>
                                              <p:pRg st="7" end="7"/>
                                            </p:txEl>
                                          </p:spTgt>
                                        </p:tgtEl>
                                        <p:attrNameLst>
                                          <p:attrName>style.color</p:attrName>
                                        </p:attrNameLst>
                                      </p:cBhvr>
                                      <p:to>
                                        <a:srgbClr val="FF0000"/>
                                      </p:to>
                                    </p:animClr>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088" y="1011599"/>
            <a:ext cx="7616831" cy="588602"/>
          </a:xfrm>
        </p:spPr>
        <p:txBody>
          <a:bodyPr/>
          <a:lstStyle/>
          <a:p>
            <a:r>
              <a:rPr lang="en-US" dirty="0" err="1" smtClean="0"/>
              <a:t>Milimeter</a:t>
            </a:r>
            <a:r>
              <a:rPr lang="en-US" dirty="0" smtClean="0"/>
              <a:t> Wave </a:t>
            </a:r>
            <a:endParaRPr lang="en-US" dirty="0"/>
          </a:p>
        </p:txBody>
      </p:sp>
      <p:sp>
        <p:nvSpPr>
          <p:cNvPr id="3" name="Content Placeholder 2"/>
          <p:cNvSpPr>
            <a:spLocks noGrp="1"/>
          </p:cNvSpPr>
          <p:nvPr>
            <p:ph idx="1"/>
          </p:nvPr>
        </p:nvSpPr>
        <p:spPr>
          <a:xfrm>
            <a:off x="249088" y="1600201"/>
            <a:ext cx="8272211" cy="2758727"/>
          </a:xfrm>
        </p:spPr>
        <p:txBody>
          <a:bodyPr/>
          <a:lstStyle/>
          <a:p>
            <a:r>
              <a:rPr lang="en-US" dirty="0"/>
              <a:t>Millimeter wave (also millimeter band) is the band of </a:t>
            </a:r>
            <a:r>
              <a:rPr lang="en-US" u="sng" dirty="0">
                <a:hlinkClick r:id="rId2"/>
              </a:rPr>
              <a:t>spectrum</a:t>
            </a:r>
            <a:r>
              <a:rPr lang="en-US" dirty="0"/>
              <a:t> between 30 gigahertz (</a:t>
            </a:r>
            <a:r>
              <a:rPr lang="en-US" u="sng" dirty="0" err="1">
                <a:hlinkClick r:id="rId3"/>
              </a:rPr>
              <a:t>Ghz</a:t>
            </a:r>
            <a:r>
              <a:rPr lang="en-US" dirty="0"/>
              <a:t>) and 300 </a:t>
            </a:r>
            <a:r>
              <a:rPr lang="en-US" dirty="0" err="1"/>
              <a:t>Ghz</a:t>
            </a:r>
            <a:r>
              <a:rPr lang="en-US" dirty="0"/>
              <a:t>. </a:t>
            </a:r>
            <a:endParaRPr lang="en-US" dirty="0" smtClean="0"/>
          </a:p>
          <a:p>
            <a:pPr marL="0" indent="0">
              <a:buNone/>
            </a:pPr>
            <a:endParaRPr lang="en-US" dirty="0" smtClean="0"/>
          </a:p>
          <a:p>
            <a:pPr marL="0" indent="0">
              <a:buNone/>
            </a:pPr>
            <a:endParaRPr lang="en-US" dirty="0"/>
          </a:p>
          <a:p>
            <a:r>
              <a:rPr lang="en-US" dirty="0"/>
              <a:t>The sheer capacity requirement of the next-generation wireless network would inevitably demand us to exploit the frequency bands above 6GHz </a:t>
            </a:r>
            <a:r>
              <a:rPr lang="en-US" dirty="0" smtClean="0"/>
              <a:t>that </a:t>
            </a:r>
            <a:r>
              <a:rPr lang="en-US" dirty="0"/>
              <a:t>can offer huge spectrum, which is still </a:t>
            </a:r>
            <a:r>
              <a:rPr lang="en-US" dirty="0" smtClean="0"/>
              <a:t>under-utilized.</a:t>
            </a:r>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83008378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660" y="975231"/>
            <a:ext cx="7886700" cy="624970"/>
          </a:xfrm>
        </p:spPr>
        <p:txBody>
          <a:bodyPr/>
          <a:lstStyle/>
          <a:p>
            <a:r>
              <a:rPr lang="en-US" dirty="0" smtClean="0"/>
              <a:t>Why </a:t>
            </a:r>
            <a:r>
              <a:rPr lang="en-US" dirty="0" err="1" smtClean="0"/>
              <a:t>Milimeter</a:t>
            </a:r>
            <a:r>
              <a:rPr lang="en-US" dirty="0" smtClean="0"/>
              <a:t> Wave</a:t>
            </a:r>
            <a:endParaRPr lang="en-US" dirty="0"/>
          </a:p>
        </p:txBody>
      </p:sp>
      <p:sp>
        <p:nvSpPr>
          <p:cNvPr id="3" name="Content Placeholder 2"/>
          <p:cNvSpPr>
            <a:spLocks noGrp="1"/>
          </p:cNvSpPr>
          <p:nvPr>
            <p:ph idx="1"/>
          </p:nvPr>
        </p:nvSpPr>
        <p:spPr>
          <a:xfrm>
            <a:off x="389660" y="1752337"/>
            <a:ext cx="7886700" cy="3263504"/>
          </a:xfrm>
        </p:spPr>
        <p:txBody>
          <a:bodyPr/>
          <a:lstStyle/>
          <a:p>
            <a:r>
              <a:rPr lang="en-US" dirty="0"/>
              <a:t>T</a:t>
            </a:r>
            <a:r>
              <a:rPr lang="en-US" dirty="0" smtClean="0"/>
              <a:t>he </a:t>
            </a:r>
            <a:r>
              <a:rPr lang="en-US" dirty="0" err="1"/>
              <a:t>mmWaves</a:t>
            </a:r>
            <a:r>
              <a:rPr lang="en-US" dirty="0"/>
              <a:t> have extremely short wavelength, it becomes possible to pack a large number of antenna elements in a small area, which consequently help realize massive MIMO at both the </a:t>
            </a:r>
            <a:r>
              <a:rPr lang="en-US" dirty="0" smtClean="0"/>
              <a:t>base stations </a:t>
            </a:r>
            <a:r>
              <a:rPr lang="en-US" dirty="0"/>
              <a:t>and </a:t>
            </a:r>
            <a:r>
              <a:rPr lang="en-US" dirty="0" smtClean="0"/>
              <a:t>user </a:t>
            </a:r>
            <a:r>
              <a:rPr lang="en-US" dirty="0" err="1" smtClean="0"/>
              <a:t>equipments</a:t>
            </a:r>
            <a:r>
              <a:rPr lang="en-US" dirty="0" smtClean="0"/>
              <a:t>.</a:t>
            </a:r>
            <a:endParaRPr lang="en-US" dirty="0"/>
          </a:p>
          <a:p>
            <a:endParaRPr lang="en-US" dirty="0" smtClean="0"/>
          </a:p>
          <a:p>
            <a:endParaRPr lang="en-US" dirty="0"/>
          </a:p>
          <a:p>
            <a:r>
              <a:rPr lang="en-US" dirty="0" smtClean="0"/>
              <a:t>The </a:t>
            </a:r>
            <a:r>
              <a:rPr lang="en-US" dirty="0" err="1" smtClean="0"/>
              <a:t>mmWave</a:t>
            </a:r>
            <a:r>
              <a:rPr lang="en-US" dirty="0" smtClean="0"/>
              <a:t> </a:t>
            </a:r>
            <a:r>
              <a:rPr lang="en-US" dirty="0"/>
              <a:t>frequencies </a:t>
            </a:r>
            <a:r>
              <a:rPr lang="en-US" dirty="0" smtClean="0"/>
              <a:t>can be </a:t>
            </a:r>
            <a:r>
              <a:rPr lang="en-US" dirty="0"/>
              <a:t>used for outdoor point-to-point backhaul links or for supporting indoor </a:t>
            </a:r>
            <a:r>
              <a:rPr lang="en-US" dirty="0" err="1"/>
              <a:t>highspeed</a:t>
            </a:r>
            <a:r>
              <a:rPr lang="en-US" dirty="0"/>
              <a:t> wireless applications (e.g., high-resolution multimedia streaming</a:t>
            </a:r>
            <a:r>
              <a:rPr lang="en-US" dirty="0" smtClean="0"/>
              <a:t>).</a:t>
            </a:r>
          </a:p>
          <a:p>
            <a:endParaRPr lang="en-US" dirty="0"/>
          </a:p>
          <a:p>
            <a:endParaRPr lang="en-US"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1155280"/>
              </p:ext>
            </p:extLst>
          </p:nvPr>
        </p:nvGraphicFramePr>
        <p:xfrm>
          <a:off x="181841" y="1600200"/>
          <a:ext cx="8577696" cy="4244691"/>
        </p:xfrm>
        <a:graphic>
          <a:graphicData uri="http://schemas.openxmlformats.org/drawingml/2006/table">
            <a:tbl>
              <a:tblPr firstRow="1" bandRow="1">
                <a:tableStyleId>{5C22544A-7EE6-4342-B048-85BDC9FD1C3A}</a:tableStyleId>
              </a:tblPr>
              <a:tblGrid>
                <a:gridCol w="2859232"/>
                <a:gridCol w="2859232"/>
                <a:gridCol w="2859232"/>
              </a:tblGrid>
              <a:tr h="675278">
                <a:tc>
                  <a:txBody>
                    <a:bodyPr/>
                    <a:lstStyle/>
                    <a:p>
                      <a:endParaRPr lang="en-US" sz="1400" dirty="0"/>
                    </a:p>
                  </a:txBody>
                  <a:tcPr marL="68580" marR="68580" marT="34290" marB="34290"/>
                </a:tc>
                <a:tc>
                  <a:txBody>
                    <a:bodyPr/>
                    <a:lstStyle/>
                    <a:p>
                      <a:r>
                        <a:rPr lang="en-US" sz="1400" dirty="0" smtClean="0">
                          <a:solidFill>
                            <a:srgbClr val="FF0000"/>
                          </a:solidFill>
                        </a:rPr>
                        <a:t>Sub 6 </a:t>
                      </a:r>
                      <a:r>
                        <a:rPr lang="en-US" sz="1400" dirty="0" err="1" smtClean="0">
                          <a:solidFill>
                            <a:srgbClr val="FF0000"/>
                          </a:solidFill>
                        </a:rPr>
                        <a:t>Ghz</a:t>
                      </a:r>
                      <a:endParaRPr lang="en-US" sz="1400" dirty="0">
                        <a:solidFill>
                          <a:srgbClr val="FF0000"/>
                        </a:solidFill>
                      </a:endParaRPr>
                    </a:p>
                  </a:txBody>
                  <a:tcPr marL="68580" marR="68580" marT="34290" marB="34290"/>
                </a:tc>
                <a:tc>
                  <a:txBody>
                    <a:bodyPr/>
                    <a:lstStyle/>
                    <a:p>
                      <a:r>
                        <a:rPr lang="en-US" sz="1400" dirty="0" err="1" smtClean="0">
                          <a:solidFill>
                            <a:srgbClr val="FF0000"/>
                          </a:solidFill>
                        </a:rPr>
                        <a:t>mmWave</a:t>
                      </a:r>
                      <a:endParaRPr lang="en-US" sz="1400" dirty="0">
                        <a:solidFill>
                          <a:srgbClr val="FF0000"/>
                        </a:solidFill>
                      </a:endParaRPr>
                    </a:p>
                  </a:txBody>
                  <a:tcPr marL="68580" marR="68580" marT="34290" marB="34290"/>
                </a:tc>
              </a:tr>
              <a:tr h="418672">
                <a:tc>
                  <a:txBody>
                    <a:bodyPr/>
                    <a:lstStyle/>
                    <a:p>
                      <a:r>
                        <a:rPr lang="en-US" sz="1400" dirty="0" smtClean="0"/>
                        <a:t>Bandwidth</a:t>
                      </a:r>
                      <a:endParaRPr lang="en-US" sz="1400" dirty="0"/>
                    </a:p>
                  </a:txBody>
                  <a:tcPr marL="68580" marR="68580" marT="34290" marB="34290"/>
                </a:tc>
                <a:tc>
                  <a:txBody>
                    <a:bodyPr/>
                    <a:lstStyle/>
                    <a:p>
                      <a:r>
                        <a:rPr lang="en-US" sz="1400" dirty="0" smtClean="0"/>
                        <a:t>1-160MHz</a:t>
                      </a:r>
                      <a:endParaRPr lang="en-US" sz="1400" dirty="0"/>
                    </a:p>
                  </a:txBody>
                  <a:tcPr marL="68580" marR="68580" marT="34290" marB="34290"/>
                </a:tc>
                <a:tc>
                  <a:txBody>
                    <a:bodyPr/>
                    <a:lstStyle/>
                    <a:p>
                      <a:r>
                        <a:rPr lang="en-US" sz="1400" dirty="0" smtClean="0"/>
                        <a:t>100MHz-2GHz100MHz-2GHz</a:t>
                      </a:r>
                      <a:endParaRPr lang="en-US" sz="1400" dirty="0"/>
                    </a:p>
                  </a:txBody>
                  <a:tcPr marL="68580" marR="68580" marT="34290" marB="34290"/>
                </a:tc>
              </a:tr>
              <a:tr h="532388">
                <a:tc>
                  <a:txBody>
                    <a:bodyPr/>
                    <a:lstStyle/>
                    <a:p>
                      <a:r>
                        <a:rPr lang="en-US" sz="1400" dirty="0" smtClean="0"/>
                        <a:t>Role of antennas</a:t>
                      </a:r>
                      <a:endParaRPr lang="en-US" sz="1400" dirty="0"/>
                    </a:p>
                  </a:txBody>
                  <a:tcPr marL="68580" marR="68580" marT="34290" marB="34290"/>
                </a:tc>
                <a:tc>
                  <a:txBody>
                    <a:bodyPr/>
                    <a:lstStyle/>
                    <a:p>
                      <a:r>
                        <a:rPr lang="en-US" sz="1400" dirty="0" smtClean="0"/>
                        <a:t>Multiplexing &amp; Diversity</a:t>
                      </a:r>
                      <a:endParaRPr lang="en-US" sz="14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Array gain &amp; Multiplexing</a:t>
                      </a:r>
                    </a:p>
                  </a:txBody>
                  <a:tcPr marL="68580" marR="68580" marT="34290" marB="34290"/>
                </a:tc>
              </a:tr>
              <a:tr h="526166">
                <a:tc>
                  <a:txBody>
                    <a:bodyPr/>
                    <a:lstStyle/>
                    <a:p>
                      <a:r>
                        <a:rPr lang="en-US" sz="1400" dirty="0" smtClean="0"/>
                        <a:t>Antennas @ BS</a:t>
                      </a:r>
                      <a:endParaRPr lang="en-US" sz="1400" dirty="0"/>
                    </a:p>
                  </a:txBody>
                  <a:tcPr marL="68580" marR="68580" marT="34290" marB="34290"/>
                </a:tc>
                <a:tc>
                  <a:txBody>
                    <a:bodyPr/>
                    <a:lstStyle/>
                    <a:p>
                      <a:r>
                        <a:rPr lang="en-US" sz="1400" dirty="0" smtClean="0"/>
                        <a:t>1 to 8 </a:t>
                      </a:r>
                      <a:endParaRPr lang="en-US" sz="14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32 to 256</a:t>
                      </a:r>
                    </a:p>
                  </a:txBody>
                  <a:tcPr marL="68580" marR="68580" marT="34290" marB="34290"/>
                </a:tc>
              </a:tr>
              <a:tr h="513689">
                <a:tc>
                  <a:txBody>
                    <a:bodyPr/>
                    <a:lstStyle/>
                    <a:p>
                      <a:r>
                        <a:rPr lang="en-US" sz="1400" dirty="0" smtClean="0"/>
                        <a:t>Antennas @ UE</a:t>
                      </a:r>
                      <a:endParaRPr lang="en-US" sz="1400" dirty="0"/>
                    </a:p>
                  </a:txBody>
                  <a:tcPr marL="68580" marR="68580" marT="34290" marB="34290"/>
                </a:tc>
                <a:tc>
                  <a:txBody>
                    <a:bodyPr/>
                    <a:lstStyle/>
                    <a:p>
                      <a:r>
                        <a:rPr lang="en-US" sz="1400" dirty="0" smtClean="0"/>
                        <a:t>1 or 2 </a:t>
                      </a:r>
                      <a:endParaRPr lang="en-US" sz="14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to 32</a:t>
                      </a:r>
                    </a:p>
                  </a:txBody>
                  <a:tcPr marL="68580" marR="68580" marT="34290" marB="34290"/>
                </a:tc>
              </a:tr>
              <a:tr h="526166">
                <a:tc>
                  <a:txBody>
                    <a:bodyPr/>
                    <a:lstStyle/>
                    <a:p>
                      <a:r>
                        <a:rPr lang="en-US" sz="1400" dirty="0" smtClean="0"/>
                        <a:t>Penetration loss</a:t>
                      </a:r>
                      <a:endParaRPr lang="en-US" sz="14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High</a:t>
                      </a:r>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High</a:t>
                      </a:r>
                    </a:p>
                  </a:txBody>
                  <a:tcPr marL="68580" marR="68580" marT="34290" marB="34290"/>
                </a:tc>
              </a:tr>
              <a:tr h="526166">
                <a:tc>
                  <a:txBody>
                    <a:bodyPr/>
                    <a:lstStyle/>
                    <a:p>
                      <a:r>
                        <a:rPr lang="en-US" sz="1400" dirty="0" smtClean="0"/>
                        <a:t>Large-scale fading</a:t>
                      </a:r>
                      <a:endParaRPr lang="en-US" sz="1400" dirty="0"/>
                    </a:p>
                  </a:txBody>
                  <a:tcPr marL="68580" marR="68580" marT="34290" marB="34290"/>
                </a:tc>
                <a:tc>
                  <a:txBody>
                    <a:bodyPr/>
                    <a:lstStyle/>
                    <a:p>
                      <a:r>
                        <a:rPr lang="en-US" sz="1400" dirty="0" smtClean="0"/>
                        <a:t>Distant dependent + shadowing</a:t>
                      </a:r>
                      <a:endParaRPr lang="en-US" sz="14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Distant dependent + blockage</a:t>
                      </a:r>
                    </a:p>
                  </a:txBody>
                  <a:tcPr marL="68580" marR="68580" marT="34290" marB="34290"/>
                </a:tc>
              </a:tr>
              <a:tr h="526166">
                <a:tc>
                  <a:txBody>
                    <a:bodyPr/>
                    <a:lstStyle/>
                    <a:p>
                      <a:r>
                        <a:rPr lang="en-US" sz="1400" dirty="0" smtClean="0"/>
                        <a:t>Beamforming</a:t>
                      </a:r>
                      <a:endParaRPr lang="en-US" sz="1400" dirty="0"/>
                    </a:p>
                  </a:txBody>
                  <a:tcPr marL="68580" marR="68580" marT="34290" marB="34290"/>
                </a:tc>
                <a:tc>
                  <a:txBody>
                    <a:bodyPr/>
                    <a:lstStyle/>
                    <a:p>
                      <a:r>
                        <a:rPr lang="en-US" sz="1400" dirty="0" smtClean="0"/>
                        <a:t>Digital </a:t>
                      </a:r>
                      <a:endParaRPr lang="en-US" sz="14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Analog</a:t>
                      </a:r>
                    </a:p>
                  </a:txBody>
                  <a:tcPr marL="68580" marR="68580" marT="34290" marB="34290"/>
                </a:tc>
              </a:tr>
            </a:tbl>
          </a:graphicData>
        </a:graphic>
      </p:graphicFrame>
    </p:spTree>
    <p:extLst>
      <p:ext uri="{BB962C8B-B14F-4D97-AF65-F5344CB8AC3E}">
        <p14:creationId xmlns:p14="http://schemas.microsoft.com/office/powerpoint/2010/main" val="45210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3" end="3"/>
                                            </p:txEl>
                                          </p:spTgt>
                                        </p:tgtEl>
                                      </p:cBhvr>
                                    </p:animEffect>
                                    <p:set>
                                      <p:cBhvr>
                                        <p:cTn id="10" dur="1" fill="hold">
                                          <p:stCondLst>
                                            <p:cond delay="499"/>
                                          </p:stCondLst>
                                        </p:cTn>
                                        <p:tgtEl>
                                          <p:spTgt spid="3">
                                            <p:txEl>
                                              <p:pRg st="3" end="3"/>
                                            </p:txEl>
                                          </p:spTgt>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algn="ctr">
              <a:defRPr/>
            </a:pPr>
            <a:r>
              <a:rPr lang="en-US" altLang="ko-KR" sz="3200" dirty="0" smtClean="0">
                <a:ea typeface="Gulim" pitchFamily="34" charset="-127"/>
              </a:rPr>
              <a:t>Nash Equilibrium</a:t>
            </a:r>
            <a:endParaRPr lang="en-GB" altLang="ko-KR" sz="3200" dirty="0" smtClean="0">
              <a:ea typeface="Gulim" pitchFamily="34" charset="-127"/>
            </a:endParaRPr>
          </a:p>
        </p:txBody>
      </p:sp>
      <p:sp>
        <p:nvSpPr>
          <p:cNvPr id="48130" name="Rectangle 3"/>
          <p:cNvSpPr>
            <a:spLocks noGrp="1" noChangeArrowheads="1"/>
          </p:cNvSpPr>
          <p:nvPr>
            <p:ph type="body" idx="1"/>
          </p:nvPr>
        </p:nvSpPr>
        <p:spPr>
          <a:xfrm>
            <a:off x="685800" y="1066800"/>
            <a:ext cx="8077200" cy="5105400"/>
          </a:xfrm>
        </p:spPr>
        <p:txBody>
          <a:bodyPr/>
          <a:lstStyle/>
          <a:p>
            <a:r>
              <a:rPr lang="en-US" altLang="ko-KR" b="1" dirty="0" smtClean="0">
                <a:ea typeface="Gulim" pitchFamily="34" charset="-127"/>
              </a:rPr>
              <a:t>Dominant strategy </a:t>
            </a:r>
            <a:r>
              <a:rPr lang="en-US" altLang="ko-KR" dirty="0" smtClean="0">
                <a:ea typeface="Gulim" pitchFamily="34" charset="-127"/>
              </a:rPr>
              <a:t>is a player's best strategy, i.e., a strategy that yields the highest utility for the player regardless of what strategies the other players choose.</a:t>
            </a:r>
            <a:endParaRPr lang="en-US" altLang="ko-KR" b="1" dirty="0" smtClean="0">
              <a:ea typeface="Gulim" pitchFamily="34" charset="-127"/>
              <a:cs typeface="Times New Roman" pitchFamily="18" charset="0"/>
            </a:endParaRPr>
          </a:p>
          <a:p>
            <a:endParaRPr lang="en-US" altLang="ko-KR" dirty="0" smtClean="0">
              <a:ea typeface="Gulim" pitchFamily="34" charset="-127"/>
              <a:cs typeface="Times New Roman" pitchFamily="18" charset="0"/>
            </a:endParaRPr>
          </a:p>
          <a:p>
            <a:r>
              <a:rPr lang="en-US" altLang="ko-KR" dirty="0" smtClean="0">
                <a:ea typeface="Gulim" pitchFamily="34" charset="-127"/>
                <a:cs typeface="Times New Roman" pitchFamily="18" charset="0"/>
              </a:rPr>
              <a:t>A </a:t>
            </a:r>
            <a:r>
              <a:rPr lang="en-US" altLang="ko-KR" b="1" dirty="0" smtClean="0">
                <a:ea typeface="Gulim" pitchFamily="34" charset="-127"/>
                <a:cs typeface="Times New Roman" pitchFamily="18" charset="0"/>
              </a:rPr>
              <a:t>Nash equilibrium</a:t>
            </a:r>
            <a:r>
              <a:rPr lang="en-US" altLang="ko-KR" dirty="0" smtClean="0">
                <a:ea typeface="Gulim" pitchFamily="34" charset="-127"/>
                <a:cs typeface="Times New Roman" pitchFamily="18" charset="0"/>
              </a:rPr>
              <a:t> is a strategy profile </a:t>
            </a:r>
            <a:r>
              <a:rPr lang="en-US" altLang="ko-KR" b="1" dirty="0" smtClean="0">
                <a:ea typeface="Gulim" pitchFamily="34" charset="-127"/>
                <a:cs typeface="Times New Roman" pitchFamily="18" charset="0"/>
              </a:rPr>
              <a:t>s</a:t>
            </a:r>
            <a:r>
              <a:rPr lang="en-US" altLang="ko-KR" dirty="0" smtClean="0">
                <a:ea typeface="Gulim" pitchFamily="34" charset="-127"/>
                <a:cs typeface="Times New Roman" pitchFamily="18" charset="0"/>
              </a:rPr>
              <a:t>* with the property that no player </a:t>
            </a:r>
            <a:r>
              <a:rPr lang="en-US" altLang="ko-KR" i="1" dirty="0" err="1" smtClean="0">
                <a:ea typeface="Gulim" pitchFamily="34" charset="-127"/>
                <a:cs typeface="Times New Roman" pitchFamily="18" charset="0"/>
              </a:rPr>
              <a:t>i</a:t>
            </a:r>
            <a:r>
              <a:rPr lang="en-US" altLang="ko-KR" dirty="0" smtClean="0">
                <a:ea typeface="Gulim" pitchFamily="34" charset="-127"/>
                <a:cs typeface="Times New Roman" pitchFamily="18" charset="0"/>
              </a:rPr>
              <a:t> can do better by choosing a strategy different from s*, given that every other player </a:t>
            </a:r>
            <a:r>
              <a:rPr lang="en-US" altLang="ko-KR" i="1" dirty="0" smtClean="0">
                <a:ea typeface="Gulim" pitchFamily="34" charset="-127"/>
                <a:cs typeface="Times New Roman" pitchFamily="18" charset="0"/>
              </a:rPr>
              <a:t>j ≠ </a:t>
            </a:r>
            <a:r>
              <a:rPr lang="en-US" altLang="ko-KR" i="1"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 </a:t>
            </a:r>
          </a:p>
          <a:p>
            <a:endParaRPr lang="en-US" altLang="ko-KR" dirty="0" smtClean="0">
              <a:ea typeface="Gulim" pitchFamily="34" charset="-127"/>
              <a:cs typeface="Times New Roman" pitchFamily="18" charset="0"/>
            </a:endParaRPr>
          </a:p>
          <a:p>
            <a:r>
              <a:rPr lang="en-US" altLang="ko-KR" dirty="0" smtClean="0">
                <a:ea typeface="Gulim" pitchFamily="34" charset="-127"/>
                <a:cs typeface="Times New Roman" pitchFamily="18" charset="0"/>
              </a:rPr>
              <a:t>In other words, for each player </a:t>
            </a:r>
            <a:r>
              <a:rPr lang="en-US" altLang="ko-KR" i="1" dirty="0" err="1" smtClean="0">
                <a:ea typeface="Gulim" pitchFamily="34" charset="-127"/>
                <a:cs typeface="Times New Roman" pitchFamily="18" charset="0"/>
              </a:rPr>
              <a:t>i</a:t>
            </a:r>
            <a:r>
              <a:rPr lang="en-US" altLang="ko-KR" dirty="0" smtClean="0">
                <a:ea typeface="Gulim" pitchFamily="34" charset="-127"/>
                <a:cs typeface="Times New Roman" pitchFamily="18" charset="0"/>
              </a:rPr>
              <a:t> with payoff function </a:t>
            </a:r>
            <a:r>
              <a:rPr lang="en-US" altLang="ko-KR" i="1" dirty="0" err="1" smtClean="0">
                <a:ea typeface="Gulim" pitchFamily="34" charset="-127"/>
                <a:cs typeface="Times New Roman" pitchFamily="18" charset="0"/>
              </a:rPr>
              <a:t>u</a:t>
            </a:r>
            <a:r>
              <a:rPr lang="en-US" altLang="ko-KR" i="1" baseline="-25000" dirty="0" err="1" smtClean="0">
                <a:ea typeface="Gulim" pitchFamily="34" charset="-127"/>
                <a:cs typeface="Times New Roman" pitchFamily="18" charset="0"/>
              </a:rPr>
              <a:t>i</a:t>
            </a:r>
            <a:r>
              <a:rPr lang="en-US" altLang="ko-KR" i="1" dirty="0" smtClean="0">
                <a:ea typeface="Gulim" pitchFamily="34" charset="-127"/>
                <a:cs typeface="Times New Roman" pitchFamily="18" charset="0"/>
              </a:rPr>
              <a:t> </a:t>
            </a:r>
            <a:r>
              <a:rPr lang="en-US" altLang="ko-KR" dirty="0" smtClean="0">
                <a:ea typeface="Gulim" pitchFamily="34" charset="-127"/>
                <a:cs typeface="Times New Roman" pitchFamily="18" charset="0"/>
              </a:rPr>
              <a:t>, </a:t>
            </a:r>
          </a:p>
          <a:p>
            <a:endParaRPr lang="en-US" altLang="ko-KR" i="1" dirty="0" smtClean="0">
              <a:ea typeface="Gulim" pitchFamily="34" charset="-127"/>
              <a:cs typeface="Times New Roman" pitchFamily="18" charset="0"/>
            </a:endParaRPr>
          </a:p>
          <a:p>
            <a:endParaRPr lang="en-US" altLang="ko-KR" dirty="0" smtClean="0">
              <a:solidFill>
                <a:srgbClr val="FF0000"/>
              </a:solidFill>
              <a:ea typeface="Gulim" pitchFamily="34" charset="-127"/>
              <a:cs typeface="Times New Roman" pitchFamily="18" charset="0"/>
            </a:endParaRPr>
          </a:p>
          <a:p>
            <a:endParaRPr lang="en-US" altLang="ko-KR" dirty="0" smtClean="0">
              <a:solidFill>
                <a:srgbClr val="FF0000"/>
              </a:solidFill>
              <a:ea typeface="Gulim" pitchFamily="34" charset="-127"/>
              <a:cs typeface="Times New Roman" pitchFamily="18" charset="0"/>
            </a:endParaRPr>
          </a:p>
          <a:p>
            <a:r>
              <a:rPr lang="en-US" altLang="ko-KR" dirty="0" smtClean="0">
                <a:solidFill>
                  <a:srgbClr val="FF0000"/>
                </a:solidFill>
                <a:ea typeface="Gulim" pitchFamily="34" charset="-127"/>
                <a:cs typeface="Times New Roman" pitchFamily="18" charset="0"/>
              </a:rPr>
              <a:t>No user can change its payoff by </a:t>
            </a:r>
            <a:r>
              <a:rPr lang="en-US" altLang="ko-KR" b="1" dirty="0" smtClean="0">
                <a:solidFill>
                  <a:srgbClr val="FF0000"/>
                </a:solidFill>
                <a:ea typeface="Gulim" pitchFamily="34" charset="-127"/>
                <a:cs typeface="Times New Roman" pitchFamily="18" charset="0"/>
              </a:rPr>
              <a:t>Unilaterally </a:t>
            </a:r>
            <a:r>
              <a:rPr lang="en-US" altLang="ko-KR" dirty="0" smtClean="0">
                <a:solidFill>
                  <a:srgbClr val="FF0000"/>
                </a:solidFill>
                <a:ea typeface="Gulim" pitchFamily="34" charset="-127"/>
                <a:cs typeface="Times New Roman" pitchFamily="18" charset="0"/>
              </a:rPr>
              <a:t>changing its strategy, i.e., changing its strategy while </a:t>
            </a:r>
            <a:r>
              <a:rPr lang="en-US" altLang="ko-KR" b="1" dirty="0" smtClean="0">
                <a:solidFill>
                  <a:srgbClr val="FF0000"/>
                </a:solidFill>
                <a:ea typeface="Gulim" pitchFamily="34" charset="-127"/>
                <a:cs typeface="Times New Roman" pitchFamily="18" charset="0"/>
              </a:rPr>
              <a:t>s</a:t>
            </a:r>
            <a:r>
              <a:rPr lang="en-US" altLang="ko-KR" baseline="-25000" dirty="0" smtClean="0">
                <a:solidFill>
                  <a:srgbClr val="FF0000"/>
                </a:solidFill>
                <a:ea typeface="Gulim" pitchFamily="34" charset="-127"/>
                <a:cs typeface="Times New Roman" pitchFamily="18" charset="0"/>
              </a:rPr>
              <a:t>-</a:t>
            </a:r>
            <a:r>
              <a:rPr lang="en-US" altLang="ko-KR" baseline="-25000" dirty="0" err="1" smtClean="0">
                <a:solidFill>
                  <a:srgbClr val="FF0000"/>
                </a:solidFill>
                <a:ea typeface="Gulim" pitchFamily="34" charset="-127"/>
                <a:cs typeface="Times New Roman" pitchFamily="18" charset="0"/>
              </a:rPr>
              <a:t>i</a:t>
            </a:r>
            <a:r>
              <a:rPr lang="en-US" altLang="ko-KR" dirty="0" smtClean="0">
                <a:solidFill>
                  <a:srgbClr val="FF0000"/>
                </a:solidFill>
                <a:ea typeface="Gulim" pitchFamily="34" charset="-127"/>
                <a:cs typeface="Times New Roman" pitchFamily="18" charset="0"/>
              </a:rPr>
              <a:t> is fixed</a:t>
            </a:r>
          </a:p>
          <a:p>
            <a:pPr lvl="1"/>
            <a:endParaRPr lang="en-US" altLang="ko-KR" dirty="0" smtClean="0">
              <a:ea typeface="Gulim" pitchFamily="34" charset="-127"/>
              <a:cs typeface="Times New Roman" pitchFamily="18" charset="0"/>
            </a:endParaRPr>
          </a:p>
          <a:p>
            <a:pPr lvl="1">
              <a:lnSpc>
                <a:spcPct val="90000"/>
              </a:lnSpc>
            </a:pPr>
            <a:endParaRPr lang="en-US" altLang="ko-KR" dirty="0" smtClean="0">
              <a:ea typeface="Gulim" pitchFamily="34" charset="-127"/>
              <a:cs typeface="Times New Roman" pitchFamily="18" charset="0"/>
            </a:endParaRPr>
          </a:p>
          <a:p>
            <a:pPr lvl="2">
              <a:lnSpc>
                <a:spcPct val="90000"/>
              </a:lnSpc>
              <a:buFont typeface="Wingdings" pitchFamily="2" charset="2"/>
              <a:buNone/>
            </a:pPr>
            <a:endParaRPr lang="en-US" altLang="ko-KR" dirty="0" smtClean="0">
              <a:latin typeface="Times New Roman" pitchFamily="18" charset="0"/>
              <a:ea typeface="Gulim" pitchFamily="34" charset="-127"/>
              <a:cs typeface="Times New Roman" pitchFamily="18" charset="0"/>
            </a:endParaRPr>
          </a:p>
          <a:p>
            <a:pPr lvl="2">
              <a:lnSpc>
                <a:spcPct val="90000"/>
              </a:lnSpc>
              <a:buFont typeface="Wingdings" pitchFamily="2" charset="2"/>
              <a:buNone/>
            </a:pPr>
            <a:endParaRPr lang="en-US" altLang="ko-KR" dirty="0" smtClean="0">
              <a:latin typeface="Times New Roman" pitchFamily="18" charset="0"/>
              <a:ea typeface="Gulim" pitchFamily="34" charset="-127"/>
              <a:cs typeface="Times New Roman" pitchFamily="18" charset="0"/>
            </a:endParaRPr>
          </a:p>
          <a:p>
            <a:pPr lvl="1">
              <a:lnSpc>
                <a:spcPct val="90000"/>
              </a:lnSpc>
              <a:buFont typeface="Wingdings" pitchFamily="2" charset="2"/>
              <a:buNone/>
            </a:pPr>
            <a:endParaRPr lang="en-US" altLang="ko-KR" dirty="0" smtClean="0">
              <a:ea typeface="Gulim" pitchFamily="34" charset="-127"/>
              <a:cs typeface="Times New Roman" pitchFamily="18" charset="0"/>
            </a:endParaRPr>
          </a:p>
          <a:p>
            <a:pPr>
              <a:lnSpc>
                <a:spcPct val="90000"/>
              </a:lnSpc>
            </a:pPr>
            <a:endParaRPr lang="en-US" altLang="ko-KR" dirty="0" smtClean="0">
              <a:ea typeface="Gulim" pitchFamily="34" charset="-127"/>
              <a:cs typeface="Times New Roman" pitchFamily="18" charset="0"/>
            </a:endParaRPr>
          </a:p>
          <a:p>
            <a:pPr lvl="2">
              <a:lnSpc>
                <a:spcPct val="90000"/>
              </a:lnSpc>
            </a:pPr>
            <a:endParaRPr lang="en-GB" altLang="ko-KR" dirty="0" smtClean="0">
              <a:latin typeface="Times New Roman" pitchFamily="18" charset="0"/>
              <a:ea typeface="Gulim" pitchFamily="34" charset="-127"/>
              <a:cs typeface="Times New Roman" pitchFamily="18" charset="0"/>
            </a:endParaRPr>
          </a:p>
        </p:txBody>
      </p:sp>
      <p:pic>
        <p:nvPicPr>
          <p:cNvPr id="48131" name="Picture 4"/>
          <p:cNvPicPr>
            <a:picLocks noChangeAspect="1" noChangeArrowheads="1"/>
          </p:cNvPicPr>
          <p:nvPr/>
        </p:nvPicPr>
        <p:blipFill>
          <a:blip r:embed="rId2" cstate="print"/>
          <a:srcRect/>
          <a:stretch>
            <a:fillRect/>
          </a:stretch>
        </p:blipFill>
        <p:spPr bwMode="auto">
          <a:xfrm>
            <a:off x="2500298" y="4335701"/>
            <a:ext cx="4706947" cy="73637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MIMO </a:t>
            </a:r>
            <a:r>
              <a:rPr lang="en-US" smtClean="0"/>
              <a:t>Milimeter </a:t>
            </a:r>
            <a:r>
              <a:rPr lang="en-US" dirty="0" smtClean="0"/>
              <a:t>Wave</a:t>
            </a:r>
            <a:br>
              <a:rPr lang="en-US" dirty="0" smtClean="0"/>
            </a:br>
            <a:endParaRPr lang="en-US" sz="1500" dirty="0"/>
          </a:p>
        </p:txBody>
      </p:sp>
      <p:sp>
        <p:nvSpPr>
          <p:cNvPr id="3" name="Content Placeholder 2"/>
          <p:cNvSpPr>
            <a:spLocks noGrp="1"/>
          </p:cNvSpPr>
          <p:nvPr>
            <p:ph idx="1"/>
          </p:nvPr>
        </p:nvSpPr>
        <p:spPr>
          <a:xfrm>
            <a:off x="628650" y="2226469"/>
            <a:ext cx="2613314" cy="397236"/>
          </a:xfrm>
        </p:spPr>
        <p:txBody>
          <a:bodyPr anchor="t">
            <a:normAutofit/>
          </a:bodyPr>
          <a:lstStyle/>
          <a:p>
            <a:pPr marL="0" indent="0">
              <a:buNone/>
            </a:pPr>
            <a:r>
              <a:rPr lang="en-US" sz="1800" b="1" u="sng" dirty="0"/>
              <a:t>Analog Beamforming</a:t>
            </a:r>
          </a:p>
          <a:p>
            <a:pPr marL="0" indent="0">
              <a:buNone/>
            </a:pPr>
            <a:endParaRPr lang="en-US" sz="1800" b="1" u="sng" dirty="0"/>
          </a:p>
          <a:p>
            <a:pPr marL="0" indent="0">
              <a:buNone/>
            </a:pPr>
            <a:endParaRPr lang="en-US" sz="1800" b="1" u="sng" dirty="0"/>
          </a:p>
        </p:txBody>
      </p:sp>
      <p:pic>
        <p:nvPicPr>
          <p:cNvPr id="4" name="Picture 3"/>
          <p:cNvPicPr>
            <a:picLocks noChangeAspect="1"/>
          </p:cNvPicPr>
          <p:nvPr/>
        </p:nvPicPr>
        <p:blipFill>
          <a:blip r:embed="rId3"/>
          <a:stretch>
            <a:fillRect/>
          </a:stretch>
        </p:blipFill>
        <p:spPr>
          <a:xfrm>
            <a:off x="1077310" y="2883046"/>
            <a:ext cx="6840563" cy="1977878"/>
          </a:xfrm>
          <a:prstGeom prst="rect">
            <a:avLst/>
          </a:prstGeom>
        </p:spPr>
      </p:pic>
      <p:sp>
        <p:nvSpPr>
          <p:cNvPr id="5" name="Rectangle 4"/>
          <p:cNvSpPr/>
          <p:nvPr/>
        </p:nvSpPr>
        <p:spPr>
          <a:xfrm>
            <a:off x="467544" y="1782462"/>
            <a:ext cx="2467342" cy="369332"/>
          </a:xfrm>
          <a:prstGeom prst="rect">
            <a:avLst/>
          </a:prstGeom>
        </p:spPr>
        <p:txBody>
          <a:bodyPr wrap="none">
            <a:spAutoFit/>
          </a:bodyPr>
          <a:lstStyle/>
          <a:p>
            <a:r>
              <a:rPr lang="en-US" sz="1800" b="1" dirty="0"/>
              <a:t>Hybrid Beamforming</a:t>
            </a:r>
          </a:p>
        </p:txBody>
      </p:sp>
      <p:pic>
        <p:nvPicPr>
          <p:cNvPr id="6" name="Picture 5"/>
          <p:cNvPicPr>
            <a:picLocks noChangeAspect="1"/>
          </p:cNvPicPr>
          <p:nvPr/>
        </p:nvPicPr>
        <p:blipFill>
          <a:blip r:embed="rId4"/>
          <a:stretch>
            <a:fillRect/>
          </a:stretch>
        </p:blipFill>
        <p:spPr>
          <a:xfrm>
            <a:off x="779108" y="2883046"/>
            <a:ext cx="7239541" cy="1855731"/>
          </a:xfrm>
          <a:prstGeom prst="rect">
            <a:avLst/>
          </a:prstGeom>
        </p:spPr>
      </p:pic>
    </p:spTree>
    <p:extLst>
      <p:ext uri="{BB962C8B-B14F-4D97-AF65-F5344CB8AC3E}">
        <p14:creationId xmlns:p14="http://schemas.microsoft.com/office/powerpoint/2010/main" val="82534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mmWave</a:t>
            </a:r>
            <a:r>
              <a:rPr lang="en-US" dirty="0" smtClean="0"/>
              <a:t> in Consumer Applications</a:t>
            </a:r>
            <a:endParaRPr lang="en-US" dirty="0"/>
          </a:p>
        </p:txBody>
      </p:sp>
      <p:pic>
        <p:nvPicPr>
          <p:cNvPr id="5" name="Content Placeholder 4"/>
          <p:cNvPicPr>
            <a:picLocks noGrp="1" noChangeAspect="1"/>
          </p:cNvPicPr>
          <p:nvPr>
            <p:ph idx="1"/>
          </p:nvPr>
        </p:nvPicPr>
        <p:blipFill>
          <a:blip r:embed="rId2"/>
          <a:stretch>
            <a:fillRect/>
          </a:stretch>
        </p:blipFill>
        <p:spPr>
          <a:xfrm>
            <a:off x="540328" y="2409085"/>
            <a:ext cx="7886700" cy="3251561"/>
          </a:xfrm>
          <a:prstGeom prst="rect">
            <a:avLst/>
          </a:prstGeom>
        </p:spPr>
      </p:pic>
    </p:spTree>
    <p:extLst>
      <p:ext uri="{BB962C8B-B14F-4D97-AF65-F5344CB8AC3E}">
        <p14:creationId xmlns:p14="http://schemas.microsoft.com/office/powerpoint/2010/main" val="9665294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Massive MIMO</a:t>
            </a:r>
            <a:br>
              <a:rPr lang="en-US" dirty="0" smtClean="0"/>
            </a:br>
            <a:endParaRPr lang="en-US" dirty="0"/>
          </a:p>
        </p:txBody>
      </p:sp>
      <p:sp>
        <p:nvSpPr>
          <p:cNvPr id="3" name="Content Placeholder 2"/>
          <p:cNvSpPr>
            <a:spLocks noGrp="1"/>
          </p:cNvSpPr>
          <p:nvPr>
            <p:ph idx="1"/>
          </p:nvPr>
        </p:nvSpPr>
        <p:spPr/>
        <p:txBody>
          <a:bodyPr>
            <a:normAutofit/>
          </a:bodyPr>
          <a:lstStyle/>
          <a:p>
            <a:r>
              <a:rPr lang="en-US" b="1" dirty="0"/>
              <a:t>Massive MIMO</a:t>
            </a:r>
            <a:r>
              <a:rPr lang="en-US" dirty="0"/>
              <a:t> (also known as </a:t>
            </a:r>
            <a:r>
              <a:rPr lang="en-US" b="1" dirty="0"/>
              <a:t>Large-Scale Antenna Systems</a:t>
            </a:r>
            <a:r>
              <a:rPr lang="en-US" dirty="0"/>
              <a:t>, </a:t>
            </a:r>
            <a:r>
              <a:rPr lang="en-US" b="1" dirty="0"/>
              <a:t>Very Large MIMO</a:t>
            </a:r>
            <a:r>
              <a:rPr lang="en-US" dirty="0"/>
              <a:t>, </a:t>
            </a:r>
            <a:r>
              <a:rPr lang="en-US" b="1" dirty="0"/>
              <a:t>Hyper MIMO</a:t>
            </a:r>
            <a:r>
              <a:rPr lang="en-US" dirty="0"/>
              <a:t>, </a:t>
            </a:r>
            <a:r>
              <a:rPr lang="en-US" b="1" dirty="0"/>
              <a:t>Full-Dimension MIMO</a:t>
            </a:r>
            <a:r>
              <a:rPr lang="en-US" dirty="0"/>
              <a:t> </a:t>
            </a:r>
            <a:r>
              <a:rPr lang="en-US" dirty="0" smtClean="0"/>
              <a:t>) </a:t>
            </a:r>
            <a:r>
              <a:rPr lang="en-US" dirty="0"/>
              <a:t>makes a clean break with current practice through the use of a very large number of service antennas (e.g., hundreds or thousands) that are operated fully coherently and adaptively</a:t>
            </a:r>
            <a:r>
              <a:rPr lang="en-US" dirty="0" smtClean="0"/>
              <a:t>.</a:t>
            </a:r>
          </a:p>
          <a:p>
            <a:endParaRPr lang="en-US" dirty="0"/>
          </a:p>
          <a:p>
            <a:r>
              <a:rPr lang="en-US" dirty="0"/>
              <a:t>Extra antennas help by focusing the transmission and reception of signal energy into ever-smaller regions of space. </a:t>
            </a:r>
            <a:endParaRPr lang="en-US" dirty="0" smtClean="0"/>
          </a:p>
          <a:p>
            <a:endParaRPr lang="en-US" dirty="0"/>
          </a:p>
          <a:p>
            <a:r>
              <a:rPr lang="en-US" dirty="0" smtClean="0"/>
              <a:t>This </a:t>
            </a:r>
            <a:r>
              <a:rPr lang="en-US" dirty="0"/>
              <a:t>brings huge improvements in throughput and energy </a:t>
            </a:r>
            <a:r>
              <a:rPr lang="en-US" dirty="0" smtClean="0"/>
              <a:t>efficiency.</a:t>
            </a:r>
            <a:endParaRPr lang="en-US" dirty="0"/>
          </a:p>
        </p:txBody>
      </p:sp>
    </p:spTree>
    <p:extLst>
      <p:ext uri="{BB962C8B-B14F-4D97-AF65-F5344CB8AC3E}">
        <p14:creationId xmlns:p14="http://schemas.microsoft.com/office/powerpoint/2010/main" val="257475774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Potential of Massive MIMO</a:t>
            </a:r>
          </a:p>
        </p:txBody>
      </p:sp>
      <p:sp>
        <p:nvSpPr>
          <p:cNvPr id="3" name="Content Placeholder 2"/>
          <p:cNvSpPr>
            <a:spLocks noGrp="1"/>
          </p:cNvSpPr>
          <p:nvPr>
            <p:ph idx="1"/>
          </p:nvPr>
        </p:nvSpPr>
        <p:spPr>
          <a:xfrm>
            <a:off x="628650" y="2226469"/>
            <a:ext cx="8453005" cy="3263504"/>
          </a:xfrm>
        </p:spPr>
        <p:txBody>
          <a:bodyPr>
            <a:normAutofit/>
          </a:bodyPr>
          <a:lstStyle/>
          <a:p>
            <a:r>
              <a:rPr lang="en-US" dirty="0"/>
              <a:t>I</a:t>
            </a:r>
            <a:r>
              <a:rPr lang="en-US" dirty="0" smtClean="0"/>
              <a:t>ncrease IN the capacity 10 times or more and simultaneously, improve the radiated energy-efficiency in the order of 100 times.</a:t>
            </a:r>
          </a:p>
          <a:p>
            <a:endParaRPr lang="en-US" dirty="0"/>
          </a:p>
          <a:p>
            <a:r>
              <a:rPr lang="en-US" dirty="0" smtClean="0"/>
              <a:t>Massive MIMO can be built with inexpensive, low-power components.</a:t>
            </a:r>
            <a:r>
              <a:rPr lang="en-US" baseline="0" dirty="0" smtClean="0"/>
              <a:t> </a:t>
            </a:r>
          </a:p>
          <a:p>
            <a:endParaRPr lang="en-US" dirty="0"/>
          </a:p>
          <a:p>
            <a:r>
              <a:rPr lang="en-US" dirty="0"/>
              <a:t>R</a:t>
            </a:r>
            <a:r>
              <a:rPr lang="en-US" dirty="0" smtClean="0"/>
              <a:t>eduction of latency on the air interface.</a:t>
            </a:r>
          </a:p>
          <a:p>
            <a:endParaRPr lang="en-US" dirty="0"/>
          </a:p>
          <a:p>
            <a:r>
              <a:rPr lang="en-US" dirty="0" smtClean="0"/>
              <a:t>Massive MIMO simplifies the multiple-access layer.</a:t>
            </a:r>
            <a:endParaRPr lang="en-US" dirty="0"/>
          </a:p>
          <a:p>
            <a:endParaRPr lang="en-US" dirty="0" smtClean="0"/>
          </a:p>
          <a:p>
            <a:endParaRPr lang="en-US" dirty="0"/>
          </a:p>
          <a:p>
            <a:endParaRPr lang="en-US" dirty="0"/>
          </a:p>
        </p:txBody>
      </p:sp>
      <p:sp>
        <p:nvSpPr>
          <p:cNvPr id="4" name="Rectangle 3"/>
          <p:cNvSpPr/>
          <p:nvPr/>
        </p:nvSpPr>
        <p:spPr>
          <a:xfrm>
            <a:off x="628649" y="1311032"/>
            <a:ext cx="6104556" cy="553998"/>
          </a:xfrm>
          <a:prstGeom prst="rect">
            <a:avLst/>
          </a:prstGeom>
        </p:spPr>
        <p:txBody>
          <a:bodyPr wrap="none">
            <a:spAutoFit/>
          </a:bodyPr>
          <a:lstStyle/>
          <a:p>
            <a:r>
              <a:rPr lang="en-US" sz="3000" dirty="0"/>
              <a:t>Limiting Factors of Massive MIMO </a:t>
            </a:r>
          </a:p>
        </p:txBody>
      </p:sp>
      <p:sp>
        <p:nvSpPr>
          <p:cNvPr id="5" name="TextBox 4"/>
          <p:cNvSpPr txBox="1"/>
          <p:nvPr/>
        </p:nvSpPr>
        <p:spPr>
          <a:xfrm>
            <a:off x="628649" y="2224088"/>
            <a:ext cx="7787987" cy="1708160"/>
          </a:xfrm>
          <a:prstGeom prst="rect">
            <a:avLst/>
          </a:prstGeom>
          <a:noFill/>
        </p:spPr>
        <p:txBody>
          <a:bodyPr wrap="square" rtlCol="0">
            <a:spAutoFit/>
          </a:bodyPr>
          <a:lstStyle/>
          <a:p>
            <a:pPr marL="342900" indent="-342900">
              <a:buFont typeface="Arial" panose="020B0604020202020204" pitchFamily="34" charset="0"/>
              <a:buChar char="•"/>
            </a:pPr>
            <a:r>
              <a:rPr lang="en-US" sz="2100" dirty="0"/>
              <a:t>Antenna Correlation</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a:t>Acquiring CSI for large number of Antennas </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a:t>Pilot Contamination</a:t>
            </a:r>
          </a:p>
        </p:txBody>
      </p:sp>
      <p:pic>
        <p:nvPicPr>
          <p:cNvPr id="7" name="Picture 6"/>
          <p:cNvPicPr>
            <a:picLocks noChangeAspect="1"/>
          </p:cNvPicPr>
          <p:nvPr/>
        </p:nvPicPr>
        <p:blipFill>
          <a:blip r:embed="rId3"/>
          <a:stretch>
            <a:fillRect/>
          </a:stretch>
        </p:blipFill>
        <p:spPr>
          <a:xfrm>
            <a:off x="1086208" y="3909165"/>
            <a:ext cx="6657941" cy="1707032"/>
          </a:xfrm>
          <a:prstGeom prst="rect">
            <a:avLst/>
          </a:prstGeom>
        </p:spPr>
      </p:pic>
    </p:spTree>
    <p:extLst>
      <p:ext uri="{BB962C8B-B14F-4D97-AF65-F5344CB8AC3E}">
        <p14:creationId xmlns:p14="http://schemas.microsoft.com/office/powerpoint/2010/main" val="235298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0" end="0"/>
                                            </p:txEl>
                                          </p:spTgt>
                                        </p:tgtEl>
                                      </p:cBhvr>
                                    </p:animEffect>
                                    <p:set>
                                      <p:cBhvr>
                                        <p:cTn id="10" dur="1" fill="hold">
                                          <p:stCondLst>
                                            <p:cond delay="499"/>
                                          </p:stCondLst>
                                        </p:cTn>
                                        <p:tgtEl>
                                          <p:spTgt spid="3">
                                            <p:txEl>
                                              <p:pRg st="0" end="0"/>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4" end="4"/>
                                            </p:txEl>
                                          </p:spTgt>
                                        </p:tgtEl>
                                      </p:cBhvr>
                                    </p:animEffect>
                                    <p:set>
                                      <p:cBhvr>
                                        <p:cTn id="16" dur="1" fill="hold">
                                          <p:stCondLst>
                                            <p:cond delay="499"/>
                                          </p:stCondLst>
                                        </p:cTn>
                                        <p:tgtEl>
                                          <p:spTgt spid="3">
                                            <p:txEl>
                                              <p:pRg st="4" end="4"/>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6" end="6"/>
                                            </p:txEl>
                                          </p:spTgt>
                                        </p:tgtEl>
                                      </p:cBhvr>
                                    </p:animEffect>
                                    <p:set>
                                      <p:cBhvr>
                                        <p:cTn id="19" dur="1" fill="hold">
                                          <p:stCondLst>
                                            <p:cond delay="499"/>
                                          </p:stCondLst>
                                        </p:cTn>
                                        <p:tgtEl>
                                          <p:spTgt spid="3">
                                            <p:txEl>
                                              <p:pRg st="6" end="6"/>
                                            </p:txEl>
                                          </p:spTgt>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mmWave</a:t>
            </a:r>
            <a:r>
              <a:rPr lang="en-US" dirty="0" smtClean="0"/>
              <a:t> and Massive MIMO in 5G Networks</a:t>
            </a:r>
            <a:endParaRPr lang="en-US" dirty="0"/>
          </a:p>
        </p:txBody>
      </p:sp>
      <p:pic>
        <p:nvPicPr>
          <p:cNvPr id="4" name="Content Placeholder 3"/>
          <p:cNvPicPr>
            <a:picLocks noGrp="1" noChangeAspect="1"/>
          </p:cNvPicPr>
          <p:nvPr>
            <p:ph idx="1"/>
          </p:nvPr>
        </p:nvPicPr>
        <p:blipFill>
          <a:blip r:embed="rId3"/>
          <a:stretch>
            <a:fillRect/>
          </a:stretch>
        </p:blipFill>
        <p:spPr>
          <a:xfrm>
            <a:off x="2100397" y="3954852"/>
            <a:ext cx="4648499" cy="2138444"/>
          </a:xfrm>
          <a:prstGeom prst="rect">
            <a:avLst/>
          </a:prstGeom>
        </p:spPr>
      </p:pic>
      <p:sp>
        <p:nvSpPr>
          <p:cNvPr id="5" name="Rectangle 4"/>
          <p:cNvSpPr/>
          <p:nvPr/>
        </p:nvSpPr>
        <p:spPr>
          <a:xfrm>
            <a:off x="389659" y="1955303"/>
            <a:ext cx="8349095" cy="2169825"/>
          </a:xfrm>
          <a:prstGeom prst="rect">
            <a:avLst/>
          </a:prstGeom>
        </p:spPr>
        <p:txBody>
          <a:bodyPr wrap="square">
            <a:spAutoFit/>
          </a:bodyPr>
          <a:lstStyle/>
          <a:p>
            <a:pPr marL="214313" indent="-214313">
              <a:buFont typeface="Arial" panose="020B0604020202020204" pitchFamily="34" charset="0"/>
              <a:buChar char="•"/>
            </a:pPr>
            <a:r>
              <a:rPr lang="en-US" sz="1500" dirty="0"/>
              <a:t>There are many possibilities to enable the 5G wireless </a:t>
            </a:r>
            <a:r>
              <a:rPr lang="en-US" sz="1500" dirty="0" err="1"/>
              <a:t>HetNet</a:t>
            </a:r>
            <a:r>
              <a:rPr lang="en-US" sz="1500" dirty="0"/>
              <a:t> incorporating massive MIMO and </a:t>
            </a:r>
            <a:r>
              <a:rPr lang="en-US" sz="1500" dirty="0" err="1"/>
              <a:t>mmWave</a:t>
            </a:r>
            <a:r>
              <a:rPr lang="en-US" sz="1500" dirty="0"/>
              <a:t> technologies.</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To determine the operating frequency bands of different communications in the architecture shown, several factors may need to be considered such as the regulatory issues, application, channel, and path loss characteristics of various frequency bands.</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In general, path loss increases as the carrier frequency increases. This observation leads to the utilization of microwave frequencies for long-range outdoor communications</a:t>
            </a:r>
          </a:p>
        </p:txBody>
      </p:sp>
      <p:sp>
        <p:nvSpPr>
          <p:cNvPr id="6" name="TextBox 5"/>
          <p:cNvSpPr txBox="1"/>
          <p:nvPr/>
        </p:nvSpPr>
        <p:spPr>
          <a:xfrm>
            <a:off x="389658" y="2125267"/>
            <a:ext cx="3454978" cy="3185487"/>
          </a:xfrm>
          <a:prstGeom prst="rect">
            <a:avLst/>
          </a:prstGeom>
          <a:noFill/>
        </p:spPr>
        <p:txBody>
          <a:bodyPr wrap="square" rtlCol="0">
            <a:spAutoFit/>
          </a:bodyPr>
          <a:lstStyle/>
          <a:p>
            <a:r>
              <a:rPr lang="en-US" sz="2100" b="1" u="sng" dirty="0"/>
              <a:t>Challenges:</a:t>
            </a:r>
          </a:p>
          <a:p>
            <a:endParaRPr lang="en-US" sz="1500" dirty="0"/>
          </a:p>
          <a:p>
            <a:pPr marL="214313" indent="-214313">
              <a:buFont typeface="Arial" panose="020B0604020202020204" pitchFamily="34" charset="0"/>
              <a:buChar char="•"/>
            </a:pPr>
            <a:r>
              <a:rPr lang="en-US" sz="1500" dirty="0"/>
              <a:t>Network Planning and Traffic Management.</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Radio Resource Management</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Cell Association and Mobility Management</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Backhaul Design</a:t>
            </a:r>
          </a:p>
          <a:p>
            <a:endParaRPr lang="en-US" sz="1500" dirty="0"/>
          </a:p>
          <a:p>
            <a:endParaRPr lang="en-US" sz="1500" dirty="0"/>
          </a:p>
        </p:txBody>
      </p:sp>
    </p:spTree>
    <p:extLst>
      <p:ext uri="{BB962C8B-B14F-4D97-AF65-F5344CB8AC3E}">
        <p14:creationId xmlns:p14="http://schemas.microsoft.com/office/powerpoint/2010/main" val="5054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698500" y="857232"/>
            <a:ext cx="7772400" cy="1214446"/>
          </a:xfrm>
          <a:prstGeom prst="rect">
            <a:avLst/>
          </a:prstGeom>
        </p:spPr>
        <p:txBody>
          <a:bodyPr/>
          <a:lstStyle/>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p:txBody>
      </p:sp>
      <p:sp>
        <p:nvSpPr>
          <p:cNvPr id="5" name="标题 1"/>
          <p:cNvSpPr>
            <a:spLocks noGrp="1"/>
          </p:cNvSpPr>
          <p:nvPr>
            <p:ph type="ctrTitle" sz="quarter"/>
          </p:nvPr>
        </p:nvSpPr>
        <p:spPr>
          <a:xfrm>
            <a:off x="800100" y="2971028"/>
            <a:ext cx="7543800" cy="962028"/>
          </a:xfrm>
        </p:spPr>
        <p:txBody>
          <a:bodyPr/>
          <a:lstStyle/>
          <a:p>
            <a:pPr algn="ctr"/>
            <a:r>
              <a:rPr lang="en-US" altLang="zh-CN" sz="4400" b="1" dirty="0" smtClean="0">
                <a:solidFill>
                  <a:srgbClr val="0066FF"/>
                </a:solidFill>
              </a:rPr>
              <a:t>Thanks for your attending!</a:t>
            </a:r>
            <a:endParaRPr lang="zh-CN" altLang="en-US" sz="4400" b="1" dirty="0">
              <a:solidFill>
                <a:srgbClr val="0066FF"/>
              </a:solidFill>
            </a:endParaRPr>
          </a:p>
        </p:txBody>
      </p:sp>
      <p:sp>
        <p:nvSpPr>
          <p:cNvPr id="4" name="矩形 3"/>
          <p:cNvSpPr/>
          <p:nvPr/>
        </p:nvSpPr>
        <p:spPr>
          <a:xfrm>
            <a:off x="539552" y="1025441"/>
            <a:ext cx="8064896"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1" algn="ctr">
              <a:defRPr/>
            </a:pPr>
            <a:r>
              <a:rPr lang="en-US" altLang="zh-CN" sz="3200" b="1" dirty="0" smtClean="0">
                <a:solidFill>
                  <a:schemeClr val="tx1"/>
                </a:solidFill>
                <a:latin typeface="+mj-ea"/>
                <a:ea typeface="+mj-ea"/>
              </a:rPr>
              <a:t>Call for Participation</a:t>
            </a:r>
          </a:p>
          <a:p>
            <a:pPr lvl="1">
              <a:defRPr/>
            </a:pPr>
            <a:r>
              <a:rPr lang="en-US" altLang="zh-CN" sz="1600" dirty="0" err="1" smtClean="0">
                <a:solidFill>
                  <a:schemeClr val="tx1"/>
                </a:solidFill>
                <a:latin typeface="+mn-ea"/>
                <a:ea typeface="+mn-ea"/>
              </a:rPr>
              <a:t>Lingyang</a:t>
            </a:r>
            <a:r>
              <a:rPr lang="en-US" altLang="zh-CN" sz="1600" dirty="0" smtClean="0">
                <a:solidFill>
                  <a:schemeClr val="tx1"/>
                </a:solidFill>
                <a:latin typeface="+mn-ea"/>
                <a:ea typeface="+mn-ea"/>
              </a:rPr>
              <a:t> Song</a:t>
            </a:r>
            <a:r>
              <a:rPr lang="zh-CN" altLang="en-US" sz="1600" dirty="0" smtClean="0">
                <a:solidFill>
                  <a:schemeClr val="tx1"/>
                </a:solidFill>
                <a:latin typeface="+mn-ea"/>
                <a:ea typeface="+mn-ea"/>
              </a:rPr>
              <a:t> </a:t>
            </a:r>
            <a:r>
              <a:rPr lang="en-US" altLang="zh-CN" sz="1600" dirty="0" smtClean="0">
                <a:solidFill>
                  <a:schemeClr val="tx1"/>
                </a:solidFill>
                <a:latin typeface="+mn-ea"/>
                <a:ea typeface="+mn-ea"/>
              </a:rPr>
              <a:t>and Zhu Han,,” </a:t>
            </a:r>
            <a:r>
              <a:rPr lang="en-US" altLang="zh-CN" sz="1600" i="1" u="sng" dirty="0" smtClean="0">
                <a:solidFill>
                  <a:schemeClr val="tx1"/>
                </a:solidFill>
                <a:latin typeface="+mn-ea"/>
                <a:ea typeface="+mn-ea"/>
              </a:rPr>
              <a:t>IEEE Global Communication Conference (</a:t>
            </a:r>
            <a:r>
              <a:rPr lang="en-US" altLang="zh-CN" sz="1600" i="1" u="sng" dirty="0" err="1" smtClean="0">
                <a:solidFill>
                  <a:schemeClr val="tx1"/>
                </a:solidFill>
                <a:latin typeface="+mn-ea"/>
                <a:ea typeface="+mn-ea"/>
              </a:rPr>
              <a:t>Globecom</a:t>
            </a:r>
            <a:r>
              <a:rPr lang="en-US" altLang="zh-CN" sz="1600" i="1" u="sng" dirty="0" smtClean="0">
                <a:solidFill>
                  <a:schemeClr val="tx1"/>
                </a:solidFill>
                <a:latin typeface="+mn-ea"/>
                <a:ea typeface="+mn-ea"/>
              </a:rPr>
              <a:t>)</a:t>
            </a:r>
            <a:r>
              <a:rPr lang="en-US" altLang="zh-CN" sz="1600" dirty="0" smtClean="0">
                <a:solidFill>
                  <a:schemeClr val="tx1"/>
                </a:solidFill>
                <a:latin typeface="+mn-ea"/>
                <a:ea typeface="+mn-ea"/>
              </a:rPr>
              <a:t>, </a:t>
            </a:r>
            <a:r>
              <a:rPr lang="en-US" altLang="zh-CN" sz="1600" b="1" u="sng" dirty="0" smtClean="0">
                <a:solidFill>
                  <a:schemeClr val="tx1"/>
                </a:solidFill>
                <a:latin typeface="+mn-ea"/>
                <a:ea typeface="+mn-ea"/>
              </a:rPr>
              <a:t>Washington DC, USA, Dec. 2015</a:t>
            </a:r>
            <a:r>
              <a:rPr lang="en-US" altLang="zh-CN" sz="1600" dirty="0" smtClean="0">
                <a:solidFill>
                  <a:schemeClr val="tx1"/>
                </a:solidFill>
                <a:latin typeface="+mn-ea"/>
                <a:ea typeface="+mn-ea"/>
              </a:rPr>
              <a:t>. </a:t>
            </a:r>
            <a:endParaRPr lang="zh-CN" altLang="en-US" sz="1600" dirty="0" smtClean="0">
              <a:solidFill>
                <a:schemeClr val="tx1"/>
              </a:solidFill>
              <a:latin typeface="+mn-ea"/>
              <a:ea typeface="+mn-ea"/>
            </a:endParaRPr>
          </a:p>
        </p:txBody>
      </p:sp>
      <p:sp>
        <p:nvSpPr>
          <p:cNvPr id="7" name="矩形 6"/>
          <p:cNvSpPr/>
          <p:nvPr/>
        </p:nvSpPr>
        <p:spPr>
          <a:xfrm>
            <a:off x="2286000" y="4652380"/>
            <a:ext cx="4572000" cy="864852"/>
          </a:xfrm>
          <a:prstGeom prst="rect">
            <a:avLst/>
          </a:prstGeom>
        </p:spPr>
        <p:txBody>
          <a:bodyPr>
            <a:spAutoFit/>
          </a:bodyPr>
          <a:lstStyle/>
          <a:p>
            <a:pPr marL="254000" lvl="0" indent="-254000" algn="ctr" eaLnBrk="0" hangingPunct="0">
              <a:lnSpc>
                <a:spcPct val="105000"/>
              </a:lnSpc>
              <a:spcBef>
                <a:spcPct val="20000"/>
              </a:spcBef>
              <a:buSzPct val="100000"/>
              <a:defRPr/>
            </a:pPr>
            <a:r>
              <a:rPr lang="en-US" altLang="zh-CN" sz="2400" b="1" kern="0" dirty="0" smtClean="0">
                <a:solidFill>
                  <a:schemeClr val="tx1"/>
                </a:solidFill>
                <a:latin typeface="Arial Unicode MS" pitchFamily="34" charset="-122"/>
                <a:ea typeface="Arial Unicode MS" pitchFamily="34" charset="-122"/>
                <a:cs typeface="Arial Unicode MS" pitchFamily="34" charset="-122"/>
              </a:rPr>
              <a:t>Slides are available at : </a:t>
            </a:r>
          </a:p>
          <a:p>
            <a:pPr marL="254000" lvl="0" indent="-254000" algn="ctr" eaLnBrk="0" hangingPunct="0">
              <a:lnSpc>
                <a:spcPct val="105000"/>
              </a:lnSpc>
              <a:spcBef>
                <a:spcPct val="20000"/>
              </a:spcBef>
              <a:buSzPct val="100000"/>
              <a:defRPr/>
            </a:pPr>
            <a:r>
              <a:rPr lang="en-US" altLang="zh-CN" kern="0" dirty="0" smtClean="0">
                <a:solidFill>
                  <a:srgbClr val="0070C0"/>
                </a:solidFill>
                <a:latin typeface="Arial Unicode MS" pitchFamily="34" charset="-122"/>
                <a:ea typeface="Arial Unicode MS" pitchFamily="34" charset="-122"/>
                <a:cs typeface="Arial Unicode MS" pitchFamily="34" charset="-122"/>
              </a:rPr>
              <a:t>http://wireless.egr.uh.edu/research.htm </a:t>
            </a:r>
            <a:endParaRPr lang="en-US" altLang="zh-CN" kern="0" dirty="0" smtClean="0">
              <a:solidFill>
                <a:srgbClr val="0070C0"/>
              </a:solidFill>
              <a:ea typeface="ＭＳ Ｐゴシック" pitchFamily="34" charset="-128"/>
            </a:endParaRPr>
          </a:p>
        </p:txBody>
      </p:sp>
    </p:spTree>
    <p:extLst>
      <p:ext uri="{BB962C8B-B14F-4D97-AF65-F5344CB8AC3E}">
        <p14:creationId xmlns:p14="http://schemas.microsoft.com/office/powerpoint/2010/main" val="18197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71406" y="1268760"/>
            <a:ext cx="9144000" cy="1470025"/>
          </a:xfrm>
          <a:prstGeom prst="rect">
            <a:avLst/>
          </a:prstGeom>
          <a:noFill/>
          <a:ln w="0">
            <a:noFill/>
            <a:miter lim="800000"/>
            <a:headEnd/>
            <a:tailEnd/>
          </a:ln>
        </p:spPr>
        <p:txBody>
          <a:bodyPr lIns="0" tIns="0" rIns="0" bIns="0"/>
          <a:lstStyle/>
          <a:p>
            <a:pPr algn="ctr">
              <a:defRPr/>
            </a:pPr>
            <a:r>
              <a:rPr lang="en-US" sz="4000" dirty="0" smtClean="0">
                <a:latin typeface="Arial Unicode MS" pitchFamily="34" charset="-122"/>
                <a:ea typeface="Arial Unicode MS" pitchFamily="34" charset="-122"/>
                <a:cs typeface="Arial Unicode MS" pitchFamily="34" charset="-122"/>
              </a:rPr>
              <a:t> </a:t>
            </a:r>
            <a:r>
              <a:rPr lang="en-US" altLang="zh-CN" sz="4000" b="1" dirty="0" smtClean="0">
                <a:solidFill>
                  <a:srgbClr val="0066FF"/>
                </a:solidFill>
                <a:latin typeface="Arial Unicode MS" pitchFamily="34" charset="-122"/>
                <a:ea typeface="Arial Unicode MS" pitchFamily="34" charset="-122"/>
                <a:cs typeface="Arial Unicode MS" pitchFamily="34" charset="-122"/>
              </a:rPr>
              <a:t>Overlapping Coalition Game for Future Communications and Networks</a:t>
            </a:r>
            <a:r>
              <a:rPr lang="en-US" sz="4000" dirty="0" smtClean="0"/>
              <a:t/>
            </a:r>
            <a:br>
              <a:rPr lang="en-US" sz="4000" dirty="0" smtClean="0"/>
            </a:br>
            <a:endParaRPr lang="en-US" altLang="zh-CN" sz="4000" b="1" dirty="0" smtClean="0">
              <a:solidFill>
                <a:srgbClr val="0066FF"/>
              </a:solidFill>
              <a:latin typeface="+mj-lt"/>
              <a:ea typeface="+mn-ea"/>
            </a:endParaRPr>
          </a:p>
          <a:p>
            <a:pPr algn="ctr">
              <a:defRPr/>
            </a:pPr>
            <a:endParaRPr lang="zh-CN" altLang="en-US" sz="4000" b="1" dirty="0">
              <a:solidFill>
                <a:srgbClr val="0066CC"/>
              </a:solidFill>
              <a:latin typeface="仿宋_GB2312" pitchFamily="49" charset="-122"/>
              <a:ea typeface="仿宋_GB2312" pitchFamily="49" charset="-122"/>
            </a:endParaRPr>
          </a:p>
        </p:txBody>
      </p:sp>
      <p:sp>
        <p:nvSpPr>
          <p:cNvPr id="4" name="灯片编号占位符 3"/>
          <p:cNvSpPr>
            <a:spLocks noGrp="1"/>
          </p:cNvSpPr>
          <p:nvPr>
            <p:ph type="sldNum" sz="quarter" idx="12"/>
          </p:nvPr>
        </p:nvSpPr>
        <p:spPr/>
        <p:txBody>
          <a:bodyPr/>
          <a:lstStyle/>
          <a:p>
            <a:pPr>
              <a:defRPr/>
            </a:pPr>
            <a:fld id="{67609B62-706E-4D36-BD2B-F18BEE62B936}" type="slidenum">
              <a:rPr lang="en-US" altLang="zh-CN" smtClean="0"/>
              <a:pPr>
                <a:defRPr/>
              </a:pPr>
              <a:t>156</a:t>
            </a:fld>
            <a:endParaRPr lang="zh-CN" altLang="en-US"/>
          </a:p>
        </p:txBody>
      </p:sp>
      <p:sp>
        <p:nvSpPr>
          <p:cNvPr id="5" name="Rectangle 4"/>
          <p:cNvSpPr txBox="1">
            <a:spLocks noChangeArrowheads="1"/>
          </p:cNvSpPr>
          <p:nvPr/>
        </p:nvSpPr>
        <p:spPr>
          <a:xfrm>
            <a:off x="698500" y="3473152"/>
            <a:ext cx="7772400" cy="3124200"/>
          </a:xfrm>
          <a:prstGeom prst="rect">
            <a:avLst/>
          </a:prstGeom>
        </p:spPr>
        <p:txBody>
          <a:bodyPr/>
          <a:lstStyle/>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indent="-254000" algn="ctr">
              <a:lnSpc>
                <a:spcPct val="105000"/>
              </a:lnSpc>
              <a:spcBef>
                <a:spcPct val="20000"/>
              </a:spcBef>
              <a:buSzPct val="100000"/>
              <a:defRPr/>
            </a:pPr>
            <a:r>
              <a:rPr kumimoji="0" lang="en-US" altLang="zh-CN" sz="2000" b="1" i="0" u="none" strike="noStrike" kern="0" cap="none" spc="0" normalizeH="0" baseline="0" noProof="0" dirty="0" err="1" smtClean="0">
                <a:ln>
                  <a:noFill/>
                </a:ln>
                <a:solidFill>
                  <a:srgbClr val="000000"/>
                </a:solidFill>
                <a:effectLst/>
                <a:uLnTx/>
                <a:uFillTx/>
                <a:latin typeface="Arial Unicode MS" pitchFamily="34" charset="-122"/>
                <a:ea typeface="Arial Unicode MS" pitchFamily="34" charset="-122"/>
                <a:cs typeface="Arial Unicode MS" pitchFamily="34" charset="-122"/>
              </a:rPr>
              <a:t>Lingyang</a:t>
            </a: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Song</a:t>
            </a:r>
            <a:r>
              <a:rPr lang="en-US" altLang="zh-CN" b="1" kern="0" baseline="30000" dirty="0" smtClean="0">
                <a:latin typeface="Arial Unicode MS" pitchFamily="34" charset="-122"/>
                <a:ea typeface="Arial Unicode MS" pitchFamily="34" charset="-122"/>
                <a:cs typeface="Arial Unicode MS" pitchFamily="34" charset="-122"/>
              </a:rPr>
              <a:t>*</a:t>
            </a: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and Zhu Han</a:t>
            </a:r>
            <a:r>
              <a:rPr lang="en-US" altLang="zh-CN" b="1" kern="0" baseline="30000" dirty="0">
                <a:latin typeface="Arial Unicode MS" pitchFamily="34" charset="-122"/>
                <a:ea typeface="Arial Unicode MS" pitchFamily="34" charset="-122"/>
                <a:cs typeface="Arial Unicode MS" pitchFamily="34" charset="-122"/>
              </a:rPr>
              <a:t>+</a:t>
            </a:r>
            <a:r>
              <a:rPr lang="en-US" altLang="zh-CN" kern="0" baseline="30000" dirty="0" smtClean="0">
                <a:latin typeface="Arial Unicode MS" pitchFamily="34" charset="-122"/>
                <a:ea typeface="Arial Unicode MS" pitchFamily="34" charset="-122"/>
                <a:cs typeface="Arial Unicode MS" pitchFamily="34" charset="-122"/>
              </a:rPr>
              <a:t> </a:t>
            </a:r>
          </a:p>
          <a:p>
            <a:pPr marL="254000" indent="-254000" algn="ctr">
              <a:lnSpc>
                <a:spcPct val="105000"/>
              </a:lnSpc>
              <a:spcBef>
                <a:spcPct val="20000"/>
              </a:spcBef>
              <a:buSzPct val="100000"/>
              <a:defRPr/>
            </a:pPr>
            <a:r>
              <a:rPr lang="en-US" altLang="zh-CN" b="1" kern="0" baseline="30000" dirty="0">
                <a:latin typeface="Arial Unicode MS" pitchFamily="34" charset="-122"/>
                <a:ea typeface="Arial Unicode MS" pitchFamily="34" charset="-122"/>
                <a:cs typeface="Arial Unicode MS" pitchFamily="34" charset="-122"/>
              </a:rPr>
              <a:t>* </a:t>
            </a: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School of Electronics Engineering and Computer Science,</a:t>
            </a: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Peking University, Beijing, China</a:t>
            </a:r>
          </a:p>
          <a:p>
            <a:pPr marL="254000" lvl="0" indent="-254000" algn="ctr">
              <a:lnSpc>
                <a:spcPct val="105000"/>
              </a:lnSpc>
              <a:spcBef>
                <a:spcPct val="20000"/>
              </a:spcBef>
              <a:buSzPct val="100000"/>
              <a:defRPr/>
            </a:pPr>
            <a:r>
              <a:rPr lang="en-US" altLang="zh-CN" sz="1800" b="1" kern="0" baseline="30000" dirty="0">
                <a:latin typeface="Arial Unicode MS" pitchFamily="34" charset="-122"/>
                <a:ea typeface="Arial Unicode MS" pitchFamily="34" charset="-122"/>
                <a:cs typeface="Arial Unicode MS" pitchFamily="34" charset="-122"/>
              </a:rPr>
              <a:t>+ </a:t>
            </a: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Department of Electrical and Computer Engineering</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University of Houston, Houston, TX, USA</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p:txBody>
      </p:sp>
      <p:pic>
        <p:nvPicPr>
          <p:cNvPr id="8" name="Picture 12" descr="http://tbn0.google.com/images?q=tbn:HMEGXKmAqkMYXM:http://content.answers.com/main/content/wp/en/e/ec/University_of_Houston_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972447"/>
            <a:ext cx="100647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9" descr="bdx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0838" y="58674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0063"/>
    </mc:Choice>
    <mc:Fallback xmlns="">
      <p:transition advTm="20063"/>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142852"/>
            <a:ext cx="8359775" cy="557213"/>
          </a:xfrm>
        </p:spPr>
        <p:txBody>
          <a:bodyPr/>
          <a:lstStyle/>
          <a:p>
            <a:pPr lvl="0" algn="ctr">
              <a:defRPr/>
            </a:pPr>
            <a:r>
              <a:rPr lang="en-US" altLang="zh-CN" sz="3200" dirty="0" smtClean="0"/>
              <a:t>Motivations: Massive MIMO/UDN</a:t>
            </a:r>
            <a:endParaRPr lang="zh-CN" altLang="en-US" sz="3200" dirty="0"/>
          </a:p>
        </p:txBody>
      </p:sp>
      <p:sp>
        <p:nvSpPr>
          <p:cNvPr id="3" name="内容占位符 2"/>
          <p:cNvSpPr>
            <a:spLocks noGrp="1"/>
          </p:cNvSpPr>
          <p:nvPr>
            <p:ph idx="1"/>
          </p:nvPr>
        </p:nvSpPr>
        <p:spPr>
          <a:xfrm>
            <a:off x="392113" y="857233"/>
            <a:ext cx="8359775" cy="2928958"/>
          </a:xfrm>
        </p:spPr>
        <p:txBody>
          <a:bodyPr/>
          <a:lstStyle/>
          <a:p>
            <a:pPr>
              <a:lnSpc>
                <a:spcPct val="50000"/>
              </a:lnSpc>
              <a:spcBef>
                <a:spcPts val="1200"/>
              </a:spcBef>
              <a:spcAft>
                <a:spcPts val="1200"/>
              </a:spcAft>
            </a:pPr>
            <a:r>
              <a:rPr lang="en-US" altLang="zh-CN" dirty="0" smtClean="0">
                <a:cs typeface="Times New Roman" pitchFamily="18" charset="0"/>
              </a:rPr>
              <a:t>Principle and Privilege</a:t>
            </a:r>
          </a:p>
          <a:p>
            <a:pPr lvl="1">
              <a:lnSpc>
                <a:spcPct val="50000"/>
              </a:lnSpc>
              <a:spcBef>
                <a:spcPts val="1200"/>
              </a:spcBef>
              <a:spcAft>
                <a:spcPts val="1200"/>
              </a:spcAft>
              <a:buFont typeface="Arial" pitchFamily="34" charset="0"/>
              <a:buChar char="–"/>
              <a:defRPr/>
            </a:pPr>
            <a:r>
              <a:rPr lang="en-US" altLang="zh-CN" sz="1800" dirty="0" smtClean="0">
                <a:solidFill>
                  <a:schemeClr val="tx1"/>
                </a:solidFill>
                <a:ea typeface="ＭＳ Ｐゴシック" pitchFamily="34" charset="-128"/>
                <a:cs typeface="Times New Roman" pitchFamily="18" charset="0"/>
              </a:rPr>
              <a:t>System capacity, frequency efficiency and power efficiency promoted.</a:t>
            </a:r>
          </a:p>
          <a:p>
            <a:pPr>
              <a:lnSpc>
                <a:spcPct val="50000"/>
              </a:lnSpc>
              <a:spcBef>
                <a:spcPts val="1200"/>
              </a:spcBef>
              <a:spcAft>
                <a:spcPts val="1200"/>
              </a:spcAft>
              <a:defRPr/>
            </a:pPr>
            <a:r>
              <a:rPr lang="en-US" altLang="zh-CN" dirty="0" smtClean="0">
                <a:cs typeface="Times New Roman" pitchFamily="18" charset="0"/>
              </a:rPr>
              <a:t>Research Field</a:t>
            </a:r>
          </a:p>
          <a:p>
            <a:pPr lvl="1">
              <a:lnSpc>
                <a:spcPct val="50000"/>
              </a:lnSpc>
              <a:spcBef>
                <a:spcPts val="1200"/>
              </a:spcBef>
              <a:spcAft>
                <a:spcPts val="1200"/>
              </a:spcAft>
              <a:buFont typeface="Arial" pitchFamily="34" charset="0"/>
              <a:buChar char="–"/>
              <a:defRPr/>
            </a:pPr>
            <a:r>
              <a:rPr lang="en-US" altLang="zh-CN" sz="1800" dirty="0" smtClean="0">
                <a:solidFill>
                  <a:schemeClr val="tx1"/>
                </a:solidFill>
                <a:ea typeface="ＭＳ Ｐゴシック" pitchFamily="34" charset="-128"/>
                <a:cs typeface="Times New Roman" pitchFamily="18" charset="0"/>
              </a:rPr>
              <a:t>Large scale antenna array channel model</a:t>
            </a:r>
          </a:p>
          <a:p>
            <a:pPr lvl="1">
              <a:lnSpc>
                <a:spcPct val="50000"/>
              </a:lnSpc>
              <a:spcBef>
                <a:spcPts val="1200"/>
              </a:spcBef>
              <a:spcAft>
                <a:spcPts val="1200"/>
              </a:spcAft>
              <a:buFont typeface="Arial" pitchFamily="34" charset="0"/>
              <a:buChar char="–"/>
              <a:defRPr/>
            </a:pPr>
            <a:r>
              <a:rPr lang="en-US" altLang="zh-CN" sz="1800" dirty="0" smtClean="0">
                <a:solidFill>
                  <a:schemeClr val="tx1"/>
                </a:solidFill>
                <a:ea typeface="ＭＳ Ｐゴシック" pitchFamily="34" charset="-128"/>
                <a:cs typeface="Times New Roman" pitchFamily="18" charset="0"/>
              </a:rPr>
              <a:t>CSI achieving method</a:t>
            </a:r>
          </a:p>
          <a:p>
            <a:pPr lvl="1">
              <a:lnSpc>
                <a:spcPct val="50000"/>
              </a:lnSpc>
              <a:spcBef>
                <a:spcPts val="1200"/>
              </a:spcBef>
              <a:spcAft>
                <a:spcPts val="1200"/>
              </a:spcAft>
              <a:buFont typeface="Arial" pitchFamily="34" charset="0"/>
              <a:buChar char="–"/>
              <a:defRPr/>
            </a:pPr>
            <a:r>
              <a:rPr lang="en-US" altLang="zh-CN" sz="1800" dirty="0" smtClean="0">
                <a:solidFill>
                  <a:schemeClr val="tx1"/>
                </a:solidFill>
                <a:ea typeface="ＭＳ Ｐゴシック" pitchFamily="34" charset="-128"/>
                <a:cs typeface="Times New Roman" pitchFamily="18" charset="0"/>
              </a:rPr>
              <a:t>Transmission and detection</a:t>
            </a:r>
          </a:p>
          <a:p>
            <a:pPr lvl="1">
              <a:lnSpc>
                <a:spcPct val="50000"/>
              </a:lnSpc>
              <a:spcBef>
                <a:spcPts val="1200"/>
              </a:spcBef>
              <a:spcAft>
                <a:spcPts val="1200"/>
              </a:spcAft>
              <a:buFont typeface="Arial" pitchFamily="34" charset="0"/>
              <a:buChar char="–"/>
              <a:defRPr/>
            </a:pPr>
            <a:r>
              <a:rPr lang="en-US" altLang="zh-CN" sz="1800" dirty="0" smtClean="0">
                <a:solidFill>
                  <a:schemeClr val="tx1"/>
                </a:solidFill>
                <a:ea typeface="ＭＳ Ｐゴシック" pitchFamily="34" charset="-128"/>
                <a:cs typeface="Times New Roman" pitchFamily="18" charset="0"/>
              </a:rPr>
              <a:t>Antenna array design and correction</a:t>
            </a:r>
            <a:endParaRPr lang="zh-CN" altLang="en-US" sz="1800" dirty="0" smtClean="0">
              <a:solidFill>
                <a:schemeClr val="tx1"/>
              </a:solidFill>
              <a:ea typeface="ＭＳ Ｐゴシック" pitchFamily="34" charset="-128"/>
              <a:cs typeface="Times New Roman" pitchFamily="18" charset="0"/>
            </a:endParaRPr>
          </a:p>
          <a:p>
            <a:pPr lvl="2">
              <a:lnSpc>
                <a:spcPct val="50000"/>
              </a:lnSpc>
              <a:spcBef>
                <a:spcPts val="1200"/>
              </a:spcBef>
              <a:spcAft>
                <a:spcPts val="1200"/>
              </a:spcAft>
            </a:pPr>
            <a:endParaRPr lang="en-US" altLang="zh-CN" sz="1800" dirty="0" smtClean="0">
              <a:solidFill>
                <a:schemeClr val="tx1"/>
              </a:solidFill>
              <a:ea typeface="ＭＳ Ｐゴシック" pitchFamily="34" charset="-128"/>
              <a:cs typeface="Times New Roman" pitchFamily="18" charset="0"/>
            </a:endParaRPr>
          </a:p>
        </p:txBody>
      </p:sp>
      <p:graphicFrame>
        <p:nvGraphicFramePr>
          <p:cNvPr id="43010" name="Object 2"/>
          <p:cNvGraphicFramePr>
            <a:graphicFrameLocks noChangeAspect="1"/>
          </p:cNvGraphicFramePr>
          <p:nvPr/>
        </p:nvGraphicFramePr>
        <p:xfrm>
          <a:off x="885852" y="3763986"/>
          <a:ext cx="7543800" cy="3022600"/>
        </p:xfrm>
        <a:graphic>
          <a:graphicData uri="http://schemas.openxmlformats.org/presentationml/2006/ole">
            <mc:AlternateContent xmlns:mc="http://schemas.openxmlformats.org/markup-compatibility/2006">
              <mc:Choice xmlns:v="urn:schemas-microsoft-com:vml" Requires="v">
                <p:oleObj spid="_x0000_s1982499" name="Visio" r:id="rId3" imgW="9359884" imgH="3742754" progId="">
                  <p:embed/>
                </p:oleObj>
              </mc:Choice>
              <mc:Fallback>
                <p:oleObj name="Visio" r:id="rId3" imgW="9359884" imgH="3742754"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52" y="3763986"/>
                        <a:ext cx="7543800" cy="302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linds(horizontal)">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Table of Content</a:t>
            </a:r>
            <a:endParaRPr lang="zh-CN" altLang="en-US" sz="3200" dirty="0"/>
          </a:p>
        </p:txBody>
      </p:sp>
      <p:sp>
        <p:nvSpPr>
          <p:cNvPr id="3" name="内容占位符 2"/>
          <p:cNvSpPr>
            <a:spLocks noGrp="1"/>
          </p:cNvSpPr>
          <p:nvPr>
            <p:ph idx="1"/>
          </p:nvPr>
        </p:nvSpPr>
        <p:spPr>
          <a:xfrm>
            <a:off x="392113" y="1214457"/>
            <a:ext cx="8359775" cy="4929187"/>
          </a:xfrm>
        </p:spPr>
        <p:txBody>
          <a:bodyPr/>
          <a:lstStyle/>
          <a:p>
            <a:pPr>
              <a:lnSpc>
                <a:spcPct val="70000"/>
              </a:lnSpc>
              <a:spcBef>
                <a:spcPts val="1200"/>
              </a:spcBef>
              <a:spcAft>
                <a:spcPts val="1200"/>
              </a:spcAft>
            </a:pPr>
            <a:r>
              <a:rPr lang="en-US" altLang="zh-CN" sz="2800" dirty="0" smtClean="0">
                <a:solidFill>
                  <a:schemeClr val="tx1"/>
                </a:solidFill>
                <a:ea typeface="ＭＳ Ｐゴシック" pitchFamily="34" charset="-128"/>
                <a:cs typeface="Times New Roman" pitchFamily="18" charset="0"/>
              </a:rPr>
              <a:t>Overlapping Coalition Formulation Game</a:t>
            </a:r>
          </a:p>
          <a:p>
            <a:pPr lvl="1">
              <a:lnSpc>
                <a:spcPct val="70000"/>
              </a:lnSpc>
              <a:spcBef>
                <a:spcPts val="1200"/>
              </a:spcBef>
              <a:spcAft>
                <a:spcPts val="1200"/>
              </a:spcAft>
            </a:pPr>
            <a:r>
              <a:rPr lang="en-US" altLang="zh-CN" sz="2400" dirty="0" smtClean="0">
                <a:solidFill>
                  <a:schemeClr val="tx1"/>
                </a:solidFill>
                <a:ea typeface="ＭＳ Ｐゴシック" pitchFamily="34" charset="-128"/>
                <a:cs typeface="Times New Roman" pitchFamily="18" charset="0"/>
              </a:rPr>
              <a:t>Game Theory Basics</a:t>
            </a:r>
          </a:p>
          <a:p>
            <a:pPr lvl="1">
              <a:lnSpc>
                <a:spcPct val="70000"/>
              </a:lnSpc>
              <a:spcBef>
                <a:spcPts val="1200"/>
              </a:spcBef>
              <a:spcAft>
                <a:spcPts val="1200"/>
              </a:spcAft>
            </a:pPr>
            <a:r>
              <a:rPr lang="en-US" altLang="zh-CN" sz="2400" dirty="0" smtClean="0">
                <a:solidFill>
                  <a:schemeClr val="tx1"/>
                </a:solidFill>
                <a:ea typeface="ＭＳ Ｐゴシック" pitchFamily="34" charset="-128"/>
                <a:cs typeface="Times New Roman" pitchFamily="18" charset="0"/>
              </a:rPr>
              <a:t>Why Overlapping Coalition?</a:t>
            </a:r>
          </a:p>
          <a:p>
            <a:pPr lvl="2">
              <a:lnSpc>
                <a:spcPct val="70000"/>
              </a:lnSpc>
              <a:spcBef>
                <a:spcPts val="1200"/>
              </a:spcBef>
              <a:spcAft>
                <a:spcPts val="1200"/>
              </a:spcAft>
            </a:pPr>
            <a:r>
              <a:rPr lang="en-US" altLang="zh-CN" dirty="0" smtClean="0">
                <a:solidFill>
                  <a:schemeClr val="tx1"/>
                </a:solidFill>
                <a:ea typeface="ＭＳ Ｐゴシック" pitchFamily="34" charset="-128"/>
                <a:cs typeface="Times New Roman" pitchFamily="18" charset="0"/>
              </a:rPr>
              <a:t>Conventional Coalition Formulation Game</a:t>
            </a:r>
          </a:p>
          <a:p>
            <a:pPr lvl="1">
              <a:lnSpc>
                <a:spcPct val="70000"/>
              </a:lnSpc>
              <a:spcBef>
                <a:spcPts val="1200"/>
              </a:spcBef>
              <a:spcAft>
                <a:spcPts val="1200"/>
              </a:spcAft>
            </a:pPr>
            <a:r>
              <a:rPr lang="en-US" altLang="zh-CN" sz="2400" dirty="0" smtClean="0">
                <a:solidFill>
                  <a:schemeClr val="tx1"/>
                </a:solidFill>
                <a:ea typeface="ＭＳ Ｐゴシック" pitchFamily="34" charset="-128"/>
                <a:cs typeface="Times New Roman" pitchFamily="18" charset="0"/>
              </a:rPr>
              <a:t>Overlapping Coalition Formulation Game</a:t>
            </a:r>
          </a:p>
          <a:p>
            <a:pPr lvl="2">
              <a:lnSpc>
                <a:spcPct val="70000"/>
              </a:lnSpc>
              <a:spcBef>
                <a:spcPts val="1200"/>
              </a:spcBef>
              <a:spcAft>
                <a:spcPts val="1200"/>
              </a:spcAft>
            </a:pPr>
            <a:r>
              <a:rPr lang="en-US" altLang="zh-CN" dirty="0" smtClean="0">
                <a:solidFill>
                  <a:schemeClr val="tx1"/>
                </a:solidFill>
                <a:ea typeface="ＭＳ Ｐゴシック" pitchFamily="34" charset="-128"/>
                <a:cs typeface="Times New Roman" pitchFamily="18" charset="0"/>
              </a:rPr>
              <a:t>Definitions</a:t>
            </a:r>
          </a:p>
          <a:p>
            <a:pPr lvl="2">
              <a:lnSpc>
                <a:spcPct val="70000"/>
              </a:lnSpc>
              <a:spcBef>
                <a:spcPts val="1200"/>
              </a:spcBef>
              <a:spcAft>
                <a:spcPts val="1200"/>
              </a:spcAft>
            </a:pPr>
            <a:r>
              <a:rPr lang="en-US" altLang="zh-CN" dirty="0" smtClean="0">
                <a:solidFill>
                  <a:schemeClr val="tx1"/>
                </a:solidFill>
                <a:ea typeface="ＭＳ Ｐゴシック" pitchFamily="34" charset="-128"/>
                <a:cs typeface="Times New Roman" pitchFamily="18" charset="0"/>
              </a:rPr>
              <a:t>Properties</a:t>
            </a:r>
          </a:p>
          <a:p>
            <a:pPr lvl="2">
              <a:lnSpc>
                <a:spcPct val="70000"/>
              </a:lnSpc>
              <a:spcBef>
                <a:spcPts val="1200"/>
              </a:spcBef>
              <a:spcAft>
                <a:spcPts val="1200"/>
              </a:spcAft>
            </a:pPr>
            <a:r>
              <a:rPr lang="en-US" altLang="zh-CN" dirty="0" smtClean="0">
                <a:solidFill>
                  <a:schemeClr val="tx1"/>
                </a:solidFill>
                <a:ea typeface="ＭＳ Ｐゴシック" pitchFamily="34" charset="-128"/>
                <a:cs typeface="Times New Roman" pitchFamily="18" charset="0"/>
              </a:rPr>
              <a:t>Examples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r>
              <a:rPr lang="en-US" altLang="zh-CN" dirty="0" smtClean="0"/>
              <a:t>Similarities with traditional coalition formation games</a:t>
            </a:r>
          </a:p>
          <a:p>
            <a:pPr lvl="1"/>
            <a:r>
              <a:rPr lang="en-US" altLang="zh-CN" dirty="0" smtClean="0"/>
              <a:t>The players </a:t>
            </a:r>
            <a:r>
              <a:rPr lang="en-US" altLang="zh-CN" dirty="0" smtClean="0">
                <a:solidFill>
                  <a:srgbClr val="FF0000"/>
                </a:solidFill>
              </a:rPr>
              <a:t>form coalitions</a:t>
            </a:r>
            <a:r>
              <a:rPr lang="en-US" altLang="zh-CN" dirty="0" smtClean="0"/>
              <a:t>.</a:t>
            </a:r>
          </a:p>
          <a:p>
            <a:pPr lvl="1"/>
            <a:r>
              <a:rPr lang="en-US" altLang="zh-CN" dirty="0" smtClean="0"/>
              <a:t>The players in a coalition generate a certain </a:t>
            </a:r>
            <a:r>
              <a:rPr lang="en-US" altLang="zh-CN" dirty="0" smtClean="0">
                <a:solidFill>
                  <a:srgbClr val="FF0000"/>
                </a:solidFill>
              </a:rPr>
              <a:t>gain</a:t>
            </a:r>
            <a:r>
              <a:rPr lang="en-US" altLang="zh-CN" dirty="0" smtClean="0"/>
              <a:t>, given by the utility function.</a:t>
            </a:r>
          </a:p>
          <a:p>
            <a:pPr lvl="1"/>
            <a:r>
              <a:rPr lang="en-US" altLang="zh-CN" dirty="0" smtClean="0"/>
              <a:t>The coalition utility is </a:t>
            </a:r>
            <a:r>
              <a:rPr lang="en-US" altLang="zh-CN" dirty="0" smtClean="0">
                <a:solidFill>
                  <a:srgbClr val="FF0000"/>
                </a:solidFill>
              </a:rPr>
              <a:t>distributed to the coalition </a:t>
            </a:r>
            <a:r>
              <a:rPr lang="en-US" altLang="zh-CN" dirty="0" smtClean="0"/>
              <a:t>members as their payoffs for joining the coalition.</a:t>
            </a:r>
          </a:p>
          <a:p>
            <a:r>
              <a:rPr lang="en-US" altLang="zh-CN" dirty="0" smtClean="0"/>
              <a:t>Differences with the traditional coalition formation games</a:t>
            </a:r>
          </a:p>
          <a:p>
            <a:pPr lvl="1"/>
            <a:r>
              <a:rPr lang="en-US" altLang="zh-CN" dirty="0"/>
              <a:t>A</a:t>
            </a:r>
            <a:r>
              <a:rPr lang="en-US" altLang="zh-CN" dirty="0" smtClean="0"/>
              <a:t> player may join </a:t>
            </a:r>
            <a:r>
              <a:rPr lang="en-US" altLang="zh-CN" dirty="0" smtClean="0">
                <a:solidFill>
                  <a:srgbClr val="FF0000"/>
                </a:solidFill>
              </a:rPr>
              <a:t>multiple coalitions</a:t>
            </a:r>
            <a:r>
              <a:rPr lang="en-US" altLang="zh-CN" dirty="0" smtClean="0"/>
              <a:t>: the coalitions overlap each other, and the coalition structure become more complicated.</a:t>
            </a:r>
          </a:p>
          <a:p>
            <a:pPr lvl="1"/>
            <a:r>
              <a:rPr lang="en-US" altLang="zh-CN" dirty="0" smtClean="0"/>
              <a:t>A player can </a:t>
            </a:r>
            <a:r>
              <a:rPr lang="en-US" altLang="zh-CN" dirty="0" smtClean="0">
                <a:solidFill>
                  <a:srgbClr val="FF0000"/>
                </a:solidFill>
              </a:rPr>
              <a:t>partially join </a:t>
            </a:r>
            <a:r>
              <a:rPr lang="en-US" altLang="zh-CN" dirty="0" smtClean="0"/>
              <a:t>a coalition by contributing a part of its limited resources: the set of coalition members cannot fully represent a coalition.</a:t>
            </a:r>
          </a:p>
          <a:p>
            <a:pPr lvl="1"/>
            <a:r>
              <a:rPr lang="en-US" altLang="zh-CN" dirty="0" smtClean="0"/>
              <a:t>A player can </a:t>
            </a:r>
            <a:r>
              <a:rPr lang="en-US" altLang="zh-CN" dirty="0" smtClean="0">
                <a:solidFill>
                  <a:srgbClr val="FF0000"/>
                </a:solidFill>
              </a:rPr>
              <a:t>partially leave </a:t>
            </a:r>
            <a:r>
              <a:rPr lang="en-US" altLang="zh-CN" dirty="0" smtClean="0"/>
              <a:t>a coalition by removing a part of the contributed resources: the partial deviation may have different impact on the payoff allocation rule.</a:t>
            </a:r>
            <a:endParaRPr lang="en-US" altLang="zh-CN" dirty="0"/>
          </a:p>
          <a:p>
            <a:pPr marL="0" indent="0">
              <a:buNone/>
            </a:pPr>
            <a:endParaRPr lang="en-US" altLang="zh-CN" dirty="0" smtClean="0"/>
          </a:p>
          <a:p>
            <a:pPr marL="0" indent="0">
              <a:buNone/>
            </a:pPr>
            <a:r>
              <a:rPr lang="en-US" altLang="zh-CN" dirty="0"/>
              <a:t> </a:t>
            </a:r>
            <a:r>
              <a:rPr lang="en-US" altLang="zh-CN" dirty="0" smtClean="0"/>
              <a:t>  </a:t>
            </a:r>
          </a:p>
          <a:p>
            <a:endParaRPr lang="en-US" altLang="zh-CN" dirty="0"/>
          </a:p>
          <a:p>
            <a:pPr marL="0" indent="0">
              <a:buNone/>
            </a:pPr>
            <a:r>
              <a:rPr lang="en-US" altLang="zh-CN" dirty="0" smtClean="0"/>
              <a:t>    </a:t>
            </a:r>
          </a:p>
          <a:p>
            <a:endParaRPr lang="zh-CN" altLang="en-US" dirty="0"/>
          </a:p>
        </p:txBody>
      </p:sp>
    </p:spTree>
    <p:extLst>
      <p:ext uri="{BB962C8B-B14F-4D97-AF65-F5344CB8AC3E}">
        <p14:creationId xmlns:p14="http://schemas.microsoft.com/office/powerpoint/2010/main" val="418131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blinds(horizontal)">
                                      <p:cBhvr>
                                        <p:cTn id="7" dur="500"/>
                                        <p:tgtEl>
                                          <p:spTgt spid="1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
                                            <p:txEl>
                                              <p:pRg st="5" end="5"/>
                                            </p:txEl>
                                          </p:spTgt>
                                        </p:tgtEl>
                                        <p:attrNameLst>
                                          <p:attrName>style.visibility</p:attrName>
                                        </p:attrNameLst>
                                      </p:cBhvr>
                                      <p:to>
                                        <p:strVal val="visible"/>
                                      </p:to>
                                    </p:set>
                                    <p:animEffect transition="in" filter="blinds(horizontal)">
                                      <p:cBhvr>
                                        <p:cTn id="10" dur="500"/>
                                        <p:tgtEl>
                                          <p:spTgt spid="1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xEl>
                                              <p:pRg st="6" end="6"/>
                                            </p:txEl>
                                          </p:spTgt>
                                        </p:tgtEl>
                                        <p:attrNameLst>
                                          <p:attrName>style.visibility</p:attrName>
                                        </p:attrNameLst>
                                      </p:cBhvr>
                                      <p:to>
                                        <p:strVal val="visible"/>
                                      </p:to>
                                    </p:set>
                                    <p:animEffect transition="in" filter="blinds(horizontal)">
                                      <p:cBhvr>
                                        <p:cTn id="13" dur="500"/>
                                        <p:tgtEl>
                                          <p:spTgt spid="1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xEl>
                                              <p:pRg st="7" end="7"/>
                                            </p:txEl>
                                          </p:spTgt>
                                        </p:tgtEl>
                                        <p:attrNameLst>
                                          <p:attrName>style.visibility</p:attrName>
                                        </p:attrNameLst>
                                      </p:cBhvr>
                                      <p:to>
                                        <p:strVal val="visible"/>
                                      </p:to>
                                    </p:set>
                                    <p:animEffect transition="in" filter="blinds(horizontal)">
                                      <p:cBhvr>
                                        <p:cTn id="16"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pPr algn="ctr">
              <a:defRPr/>
            </a:pPr>
            <a:r>
              <a:rPr lang="en-US" altLang="ko-KR" sz="3200" dirty="0" smtClean="0">
                <a:ea typeface="Gulim" pitchFamily="34" charset="-127"/>
              </a:rPr>
              <a:t>The price of Anarchy</a:t>
            </a:r>
          </a:p>
        </p:txBody>
      </p:sp>
      <p:sp>
        <p:nvSpPr>
          <p:cNvPr id="50179" name="Rectangle 4"/>
          <p:cNvSpPr>
            <a:spLocks noGrp="1" noChangeArrowheads="1"/>
          </p:cNvSpPr>
          <p:nvPr>
            <p:ph idx="1"/>
          </p:nvPr>
        </p:nvSpPr>
        <p:spPr>
          <a:xfrm>
            <a:off x="304800" y="1066800"/>
            <a:ext cx="8426450" cy="5181600"/>
          </a:xfrm>
        </p:spPr>
        <p:txBody>
          <a:bodyPr/>
          <a:lstStyle/>
          <a:p>
            <a:r>
              <a:rPr lang="en-US" altLang="ko-KR" sz="2200" b="1" dirty="0" smtClean="0">
                <a:ea typeface="Gulim" pitchFamily="34" charset="-127"/>
              </a:rPr>
              <a:t>Centralized system:</a:t>
            </a:r>
            <a:r>
              <a:rPr lang="en-US" altLang="ko-KR" sz="2200" dirty="0" smtClean="0">
                <a:ea typeface="Gulim" pitchFamily="34" charset="-127"/>
              </a:rPr>
              <a:t> In a centralized system, one seeks to find the social optimum (i.e., the best operating point of the system), given a global knowledge of the parameters. This point is in many respect efficient but often unfair.</a:t>
            </a:r>
          </a:p>
          <a:p>
            <a:r>
              <a:rPr lang="en-US" altLang="ko-KR" sz="2200" b="1" dirty="0" smtClean="0">
                <a:ea typeface="Gulim" pitchFamily="34" charset="-127"/>
              </a:rPr>
              <a:t>Decentralized: </a:t>
            </a:r>
            <a:r>
              <a:rPr lang="en-US" altLang="ko-KR" sz="2200" dirty="0" smtClean="0">
                <a:ea typeface="Gulim" pitchFamily="34" charset="-127"/>
              </a:rPr>
              <a:t>When the players act </a:t>
            </a:r>
            <a:r>
              <a:rPr lang="en-US" altLang="ko-KR" sz="2200" dirty="0" err="1" smtClean="0">
                <a:ea typeface="Gulim" pitchFamily="34" charset="-127"/>
              </a:rPr>
              <a:t>noncooperatively</a:t>
            </a:r>
            <a:r>
              <a:rPr lang="en-US" altLang="ko-KR" sz="2200" dirty="0" smtClean="0">
                <a:ea typeface="Gulim" pitchFamily="34" charset="-127"/>
              </a:rPr>
              <a:t> and are in competition, one operating point of interest is the Nash equilibrium. This point is often inefficient but stable from the players’ perspective.</a:t>
            </a:r>
          </a:p>
          <a:p>
            <a:r>
              <a:rPr lang="en-US" altLang="ko-KR" sz="2200" dirty="0" smtClean="0">
                <a:ea typeface="Gulim" pitchFamily="34" charset="-127"/>
              </a:rPr>
              <a:t>The </a:t>
            </a:r>
            <a:r>
              <a:rPr lang="en-US" altLang="ko-KR" sz="2200" b="1" dirty="0" smtClean="0">
                <a:ea typeface="Gulim" pitchFamily="34" charset="-127"/>
              </a:rPr>
              <a:t>Price of Anarchy (</a:t>
            </a:r>
            <a:r>
              <a:rPr lang="en-US" altLang="ko-KR" sz="2200" b="1" dirty="0" err="1" smtClean="0">
                <a:ea typeface="Gulim" pitchFamily="34" charset="-127"/>
              </a:rPr>
              <a:t>PoA</a:t>
            </a:r>
            <a:r>
              <a:rPr lang="en-US" altLang="ko-KR" sz="2200" b="1" dirty="0" smtClean="0">
                <a:ea typeface="Gulim" pitchFamily="34" charset="-127"/>
              </a:rPr>
              <a:t>)</a:t>
            </a:r>
            <a:r>
              <a:rPr lang="en-US" altLang="ko-KR" sz="2200" dirty="0" smtClean="0">
                <a:ea typeface="Gulim" pitchFamily="34" charset="-127"/>
              </a:rPr>
              <a:t>, defined as the ratio of the cost (or utility) function at equilibrium with respect to the social optimum case, measures the price of not having a central coordination in the system</a:t>
            </a:r>
          </a:p>
          <a:p>
            <a:r>
              <a:rPr lang="en-US" altLang="ko-KR" sz="2200" dirty="0" err="1" smtClean="0">
                <a:ea typeface="Gulim" pitchFamily="34" charset="-127"/>
              </a:rPr>
              <a:t>PoA</a:t>
            </a:r>
            <a:r>
              <a:rPr lang="en-US" altLang="ko-KR" sz="2200" dirty="0" smtClean="0">
                <a:ea typeface="Gulim" pitchFamily="34" charset="-127"/>
              </a:rPr>
              <a:t> is, loosely, a measure of the loss incurred by having a distributed system!</a:t>
            </a:r>
          </a:p>
          <a:p>
            <a:endParaRPr lang="en-US" altLang="ko-KR" sz="2200" dirty="0" smtClean="0">
              <a:ea typeface="Gulim" pitchFamily="34" charset="-127"/>
            </a:endParaRPr>
          </a:p>
          <a:p>
            <a:endParaRPr lang="en-US" altLang="ko-KR" sz="2200" dirty="0" smtClean="0">
              <a:ea typeface="Gulim" pitchFamily="34" charset="-127"/>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r>
              <a:rPr lang="en-US" altLang="zh-CN" sz="2400" dirty="0" smtClean="0"/>
              <a:t>A toy example: </a:t>
            </a:r>
          </a:p>
          <a:p>
            <a:pPr lvl="1"/>
            <a:r>
              <a:rPr lang="en-US" altLang="zh-CN" dirty="0" smtClean="0"/>
              <a:t>There are 3 coders </a:t>
            </a:r>
            <a:r>
              <a:rPr lang="en-US" altLang="zh-CN" dirty="0"/>
              <a:t>A, B, </a:t>
            </a:r>
            <a:r>
              <a:rPr lang="en-US" altLang="zh-CN" dirty="0" smtClean="0"/>
              <a:t>C in a software company, and each one of them works </a:t>
            </a:r>
            <a:r>
              <a:rPr lang="en-US" altLang="zh-CN" dirty="0" smtClean="0">
                <a:solidFill>
                  <a:srgbClr val="FF0000"/>
                </a:solidFill>
              </a:rPr>
              <a:t>8 hours per day</a:t>
            </a:r>
            <a:r>
              <a:rPr lang="en-US" altLang="zh-CN" dirty="0" smtClean="0"/>
              <a:t>. </a:t>
            </a:r>
          </a:p>
          <a:p>
            <a:pPr lvl="1"/>
            <a:r>
              <a:rPr lang="en-US" altLang="zh-CN" dirty="0" smtClean="0">
                <a:solidFill>
                  <a:srgbClr val="FF0000"/>
                </a:solidFill>
              </a:rPr>
              <a:t>Small projects </a:t>
            </a:r>
            <a:r>
              <a:rPr lang="en-US" altLang="zh-CN" dirty="0" smtClean="0"/>
              <a:t>require </a:t>
            </a:r>
            <a:r>
              <a:rPr lang="en-US" altLang="zh-CN" dirty="0" smtClean="0">
                <a:solidFill>
                  <a:srgbClr val="FF0000"/>
                </a:solidFill>
              </a:rPr>
              <a:t>8 coding hours </a:t>
            </a:r>
            <a:r>
              <a:rPr lang="en-US" altLang="zh-CN" dirty="0" smtClean="0"/>
              <a:t>per day and provide a </a:t>
            </a:r>
            <a:r>
              <a:rPr lang="en-US" altLang="zh-CN" dirty="0" smtClean="0">
                <a:solidFill>
                  <a:srgbClr val="FF0000"/>
                </a:solidFill>
              </a:rPr>
              <a:t>1000</a:t>
            </a:r>
            <a:r>
              <a:rPr lang="en-US" altLang="zh-CN" dirty="0" smtClean="0"/>
              <a:t> dollar bonus, while </a:t>
            </a:r>
            <a:r>
              <a:rPr lang="en-US" altLang="zh-CN" dirty="0" smtClean="0">
                <a:solidFill>
                  <a:srgbClr val="0066FF"/>
                </a:solidFill>
              </a:rPr>
              <a:t>big projects </a:t>
            </a:r>
            <a:r>
              <a:rPr lang="en-US" altLang="zh-CN" dirty="0" smtClean="0"/>
              <a:t>require </a:t>
            </a:r>
            <a:r>
              <a:rPr lang="en-US" altLang="zh-CN" dirty="0" smtClean="0">
                <a:solidFill>
                  <a:srgbClr val="0066FF"/>
                </a:solidFill>
              </a:rPr>
              <a:t>12 hours per day </a:t>
            </a:r>
            <a:r>
              <a:rPr lang="en-US" altLang="zh-CN" dirty="0" smtClean="0"/>
              <a:t>and provide a </a:t>
            </a:r>
            <a:r>
              <a:rPr lang="en-US" altLang="zh-CN" dirty="0" smtClean="0">
                <a:solidFill>
                  <a:srgbClr val="0066FF"/>
                </a:solidFill>
              </a:rPr>
              <a:t>2400</a:t>
            </a:r>
            <a:r>
              <a:rPr lang="en-US" altLang="zh-CN" dirty="0" smtClean="0"/>
              <a:t> dollar bonus. </a:t>
            </a:r>
          </a:p>
          <a:p>
            <a:pPr lvl="1"/>
            <a:r>
              <a:rPr lang="en-US" altLang="zh-CN" dirty="0" smtClean="0"/>
              <a:t>Comparisons: the traditional CF-game VS  the OCF-game</a:t>
            </a:r>
          </a:p>
          <a:p>
            <a:endParaRPr lang="en-US" altLang="zh-CN" dirty="0"/>
          </a:p>
          <a:p>
            <a:pPr marL="0" indent="0">
              <a:buNone/>
            </a:pPr>
            <a:endParaRPr lang="en-US" altLang="zh-CN" dirty="0" smtClean="0"/>
          </a:p>
          <a:p>
            <a:pPr marL="0" indent="0">
              <a:buNone/>
            </a:pPr>
            <a:r>
              <a:rPr lang="en-US" altLang="zh-CN" dirty="0"/>
              <a:t> </a:t>
            </a:r>
            <a:r>
              <a:rPr lang="en-US" altLang="zh-CN" dirty="0" smtClean="0"/>
              <a:t>  </a:t>
            </a:r>
          </a:p>
          <a:p>
            <a:endParaRPr lang="en-US" altLang="zh-CN" dirty="0"/>
          </a:p>
          <a:p>
            <a:pPr marL="0" indent="0">
              <a:buNone/>
            </a:pPr>
            <a:r>
              <a:rPr lang="en-US" altLang="zh-CN" dirty="0" smtClean="0"/>
              <a:t>    </a:t>
            </a:r>
          </a:p>
          <a:p>
            <a:endParaRPr lang="zh-CN" altLang="en-US" dirty="0"/>
          </a:p>
        </p:txBody>
      </p:sp>
      <p:pic>
        <p:nvPicPr>
          <p:cNvPr id="7" name="图片 6"/>
          <p:cNvPicPr>
            <a:picLocks noChangeAspect="1"/>
          </p:cNvPicPr>
          <p:nvPr/>
        </p:nvPicPr>
        <p:blipFill>
          <a:blip r:embed="rId2" cstate="print"/>
          <a:stretch>
            <a:fillRect/>
          </a:stretch>
        </p:blipFill>
        <p:spPr>
          <a:xfrm>
            <a:off x="928662" y="3901215"/>
            <a:ext cx="7286676" cy="2528182"/>
          </a:xfrm>
          <a:prstGeom prst="rect">
            <a:avLst/>
          </a:prstGeom>
        </p:spPr>
      </p:pic>
    </p:spTree>
    <p:extLst>
      <p:ext uri="{BB962C8B-B14F-4D97-AF65-F5344CB8AC3E}">
        <p14:creationId xmlns:p14="http://schemas.microsoft.com/office/powerpoint/2010/main" val="41629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blinds(horizontal)">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blinds(horizontal)">
                                      <p:cBhvr>
                                        <p:cTn id="1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r>
              <a:rPr lang="en-US" altLang="zh-CN" dirty="0" smtClean="0"/>
              <a:t>The traditional </a:t>
            </a:r>
            <a:r>
              <a:rPr lang="en-US" altLang="zh-CN" dirty="0" smtClean="0">
                <a:solidFill>
                  <a:srgbClr val="FF0000"/>
                </a:solidFill>
              </a:rPr>
              <a:t>CF-game</a:t>
            </a:r>
            <a:r>
              <a:rPr lang="en-US" altLang="zh-CN" dirty="0" smtClean="0"/>
              <a:t> only allows disjoint coalitions, and the maximal payoffs are given by </a:t>
            </a:r>
            <a:r>
              <a:rPr lang="en-US" altLang="zh-CN" dirty="0" smtClean="0">
                <a:solidFill>
                  <a:srgbClr val="FF0000"/>
                </a:solidFill>
              </a:rPr>
              <a:t>(1200, 1200, 1000)</a:t>
            </a:r>
            <a:r>
              <a:rPr lang="en-US" altLang="zh-CN" dirty="0" smtClean="0"/>
              <a:t>. </a:t>
            </a:r>
          </a:p>
          <a:p>
            <a:r>
              <a:rPr lang="en-US" altLang="zh-CN" dirty="0" smtClean="0"/>
              <a:t>The </a:t>
            </a:r>
            <a:r>
              <a:rPr lang="en-US" altLang="zh-CN" dirty="0" smtClean="0">
                <a:solidFill>
                  <a:srgbClr val="0066FF"/>
                </a:solidFill>
              </a:rPr>
              <a:t>OCF-game</a:t>
            </a:r>
            <a:r>
              <a:rPr lang="en-US" altLang="zh-CN" dirty="0" smtClean="0"/>
              <a:t> allows a coder to split working hours into two overlapping coalitions, and the maximal payoffs are given by </a:t>
            </a:r>
            <a:r>
              <a:rPr lang="en-US" altLang="zh-CN" dirty="0" smtClean="0">
                <a:solidFill>
                  <a:srgbClr val="0066FF"/>
                </a:solidFill>
              </a:rPr>
              <a:t>(1600, 1600, 1600)</a:t>
            </a:r>
            <a:r>
              <a:rPr lang="en-US" altLang="zh-CN" dirty="0" smtClean="0"/>
              <a:t>. </a:t>
            </a:r>
          </a:p>
          <a:p>
            <a:r>
              <a:rPr lang="en-US" altLang="zh-CN" dirty="0" smtClean="0"/>
              <a:t>Thus, OCF-game can improve the system performance and individual payoffs. </a:t>
            </a:r>
          </a:p>
          <a:p>
            <a:endParaRPr lang="en-US" altLang="zh-CN" dirty="0"/>
          </a:p>
          <a:p>
            <a:pPr marL="0" indent="0">
              <a:buNone/>
            </a:pPr>
            <a:endParaRPr lang="en-US" altLang="zh-CN" dirty="0" smtClean="0"/>
          </a:p>
          <a:p>
            <a:pPr marL="0" indent="0">
              <a:buNone/>
            </a:pPr>
            <a:r>
              <a:rPr lang="en-US" altLang="zh-CN" dirty="0"/>
              <a:t> </a:t>
            </a:r>
            <a:r>
              <a:rPr lang="en-US" altLang="zh-CN" dirty="0" smtClean="0"/>
              <a:t>  </a:t>
            </a:r>
          </a:p>
          <a:p>
            <a:endParaRPr lang="en-US" altLang="zh-CN" dirty="0"/>
          </a:p>
          <a:p>
            <a:pPr marL="0" indent="0">
              <a:buNone/>
            </a:pPr>
            <a:r>
              <a:rPr lang="en-US" altLang="zh-CN" dirty="0" smtClean="0"/>
              <a:t>    </a:t>
            </a:r>
          </a:p>
          <a:p>
            <a:endParaRPr lang="zh-CN" altLang="en-US" dirty="0"/>
          </a:p>
        </p:txBody>
      </p:sp>
      <p:pic>
        <p:nvPicPr>
          <p:cNvPr id="5" name="图片 4"/>
          <p:cNvPicPr>
            <a:picLocks noChangeAspect="1"/>
          </p:cNvPicPr>
          <p:nvPr/>
        </p:nvPicPr>
        <p:blipFill>
          <a:blip r:embed="rId2" cstate="print"/>
          <a:stretch>
            <a:fillRect/>
          </a:stretch>
        </p:blipFill>
        <p:spPr>
          <a:xfrm>
            <a:off x="827584" y="3593089"/>
            <a:ext cx="3629038" cy="3193497"/>
          </a:xfrm>
          <a:prstGeom prst="rect">
            <a:avLst/>
          </a:prstGeom>
        </p:spPr>
      </p:pic>
      <p:pic>
        <p:nvPicPr>
          <p:cNvPr id="6" name="图片 5"/>
          <p:cNvPicPr>
            <a:picLocks noChangeAspect="1"/>
          </p:cNvPicPr>
          <p:nvPr/>
        </p:nvPicPr>
        <p:blipFill>
          <a:blip r:embed="rId3" cstate="print"/>
          <a:stretch>
            <a:fillRect/>
          </a:stretch>
        </p:blipFill>
        <p:spPr>
          <a:xfrm>
            <a:off x="4916197" y="3593088"/>
            <a:ext cx="3517031" cy="3193497"/>
          </a:xfrm>
          <a:prstGeom prst="rect">
            <a:avLst/>
          </a:prstGeom>
        </p:spPr>
      </p:pic>
    </p:spTree>
    <p:extLst>
      <p:ext uri="{BB962C8B-B14F-4D97-AF65-F5344CB8AC3E}">
        <p14:creationId xmlns:p14="http://schemas.microsoft.com/office/powerpoint/2010/main" val="16071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blinds(horizontal)">
                                      <p:cBhvr>
                                        <p:cTn id="7" dur="500"/>
                                        <p:tgtEl>
                                          <p:spTgt spid="1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blinds(horizontal)">
                                      <p:cBhvr>
                                        <p:cTn id="10" dur="500"/>
                                        <p:tgtEl>
                                          <p:spTgt spid="1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r>
              <a:rPr lang="en-US" altLang="zh-CN" sz="2400" dirty="0" smtClean="0"/>
              <a:t>The coalition structures are the same in both cases, </a:t>
            </a:r>
          </a:p>
          <a:p>
            <a:pPr lvl="1"/>
            <a:r>
              <a:rPr lang="en-US" altLang="zh-CN" sz="2400" dirty="0" smtClean="0"/>
              <a:t>The payoffs are </a:t>
            </a:r>
            <a:r>
              <a:rPr lang="en-US" altLang="zh-CN" sz="2400" dirty="0" smtClean="0">
                <a:solidFill>
                  <a:srgbClr val="FF0000"/>
                </a:solidFill>
              </a:rPr>
              <a:t>(1600, 1600, 1600) </a:t>
            </a:r>
            <a:r>
              <a:rPr lang="en-US" altLang="zh-CN" sz="2400" dirty="0" smtClean="0"/>
              <a:t>in the left case</a:t>
            </a:r>
          </a:p>
          <a:p>
            <a:pPr lvl="1"/>
            <a:r>
              <a:rPr lang="en-US" altLang="zh-CN" sz="2400" dirty="0" smtClean="0"/>
              <a:t>The payoffs are </a:t>
            </a:r>
            <a:r>
              <a:rPr lang="en-US" altLang="zh-CN" sz="2400" dirty="0" smtClean="0">
                <a:solidFill>
                  <a:srgbClr val="0066FF"/>
                </a:solidFill>
              </a:rPr>
              <a:t>(1200, 1450, 750) </a:t>
            </a:r>
            <a:r>
              <a:rPr lang="en-US" altLang="zh-CN" sz="2400" dirty="0" smtClean="0"/>
              <a:t>in the right case</a:t>
            </a:r>
          </a:p>
          <a:p>
            <a:r>
              <a:rPr lang="en-US" altLang="zh-CN" sz="2400" dirty="0" smtClean="0"/>
              <a:t>Thus, the concept of coalition should be extended to </a:t>
            </a:r>
            <a:r>
              <a:rPr lang="en-US" altLang="zh-CN" sz="2400" dirty="0" smtClean="0">
                <a:solidFill>
                  <a:srgbClr val="FF0000"/>
                </a:solidFill>
              </a:rPr>
              <a:t>reflect the resources contributed</a:t>
            </a:r>
            <a:r>
              <a:rPr lang="en-US" altLang="zh-CN" sz="2400" dirty="0" smtClean="0"/>
              <a:t> by each coalition member.</a:t>
            </a:r>
            <a:endParaRPr lang="en-US" altLang="zh-CN" sz="2400" dirty="0"/>
          </a:p>
          <a:p>
            <a:pPr marL="0" indent="0">
              <a:buNone/>
            </a:pPr>
            <a:endParaRPr lang="en-US" altLang="zh-CN" dirty="0" smtClean="0"/>
          </a:p>
          <a:p>
            <a:pPr marL="0" indent="0">
              <a:buNone/>
            </a:pPr>
            <a:r>
              <a:rPr lang="en-US" altLang="zh-CN" dirty="0"/>
              <a:t> </a:t>
            </a:r>
            <a:r>
              <a:rPr lang="en-US" altLang="zh-CN" dirty="0" smtClean="0"/>
              <a:t>  </a:t>
            </a:r>
          </a:p>
          <a:p>
            <a:endParaRPr lang="en-US" altLang="zh-CN" dirty="0"/>
          </a:p>
          <a:p>
            <a:pPr marL="0" indent="0">
              <a:buNone/>
            </a:pPr>
            <a:r>
              <a:rPr lang="en-US" altLang="zh-CN" dirty="0" smtClean="0"/>
              <a:t>    </a:t>
            </a:r>
          </a:p>
          <a:p>
            <a:endParaRPr lang="zh-CN" altLang="en-US" dirty="0"/>
          </a:p>
        </p:txBody>
      </p:sp>
      <p:pic>
        <p:nvPicPr>
          <p:cNvPr id="3" name="图片 2"/>
          <p:cNvPicPr>
            <a:picLocks noChangeAspect="1"/>
          </p:cNvPicPr>
          <p:nvPr/>
        </p:nvPicPr>
        <p:blipFill>
          <a:blip r:embed="rId2" cstate="print"/>
          <a:stretch>
            <a:fillRect/>
          </a:stretch>
        </p:blipFill>
        <p:spPr>
          <a:xfrm>
            <a:off x="4984062" y="3351901"/>
            <a:ext cx="3821940" cy="3363247"/>
          </a:xfrm>
          <a:prstGeom prst="rect">
            <a:avLst/>
          </a:prstGeom>
        </p:spPr>
      </p:pic>
      <p:pic>
        <p:nvPicPr>
          <p:cNvPr id="4" name="图片 3"/>
          <p:cNvPicPr>
            <a:picLocks noChangeAspect="1"/>
          </p:cNvPicPr>
          <p:nvPr/>
        </p:nvPicPr>
        <p:blipFill>
          <a:blip r:embed="rId3" cstate="print"/>
          <a:stretch>
            <a:fillRect/>
          </a:stretch>
        </p:blipFill>
        <p:spPr>
          <a:xfrm>
            <a:off x="642910" y="3306895"/>
            <a:ext cx="3753543" cy="3408253"/>
          </a:xfrm>
          <a:prstGeom prst="rect">
            <a:avLst/>
          </a:prstGeom>
        </p:spPr>
      </p:pic>
    </p:spTree>
    <p:extLst>
      <p:ext uri="{BB962C8B-B14F-4D97-AF65-F5344CB8AC3E}">
        <p14:creationId xmlns:p14="http://schemas.microsoft.com/office/powerpoint/2010/main" val="321355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blinds(horizontal)">
                                      <p:cBhvr>
                                        <p:cTn id="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r>
              <a:rPr lang="en-US" altLang="zh-CN" sz="2400" dirty="0" smtClean="0"/>
              <a:t>For CF-games, a coder is whether in or not in a coalition</a:t>
            </a:r>
          </a:p>
          <a:p>
            <a:pPr lvl="1"/>
            <a:r>
              <a:rPr lang="en-US" altLang="zh-CN" dirty="0" smtClean="0"/>
              <a:t>the payoff allocation is straightforward when a coder leaves or joins the coalition. </a:t>
            </a:r>
          </a:p>
          <a:p>
            <a:r>
              <a:rPr lang="en-US" altLang="zh-CN" sz="2400" dirty="0" smtClean="0"/>
              <a:t>For OCF, a coder can </a:t>
            </a:r>
            <a:r>
              <a:rPr lang="en-US" altLang="zh-CN" sz="2400" dirty="0" smtClean="0">
                <a:solidFill>
                  <a:srgbClr val="FF0000"/>
                </a:solidFill>
              </a:rPr>
              <a:t>partially leave</a:t>
            </a:r>
            <a:r>
              <a:rPr lang="en-US" altLang="zh-CN" sz="2400" dirty="0" smtClean="0"/>
              <a:t> or</a:t>
            </a:r>
            <a:r>
              <a:rPr lang="en-US" altLang="zh-CN" sz="2400" dirty="0" smtClean="0">
                <a:solidFill>
                  <a:srgbClr val="FF0000"/>
                </a:solidFill>
              </a:rPr>
              <a:t> join </a:t>
            </a:r>
            <a:r>
              <a:rPr lang="en-US" altLang="zh-CN" sz="2400" dirty="0" smtClean="0"/>
              <a:t>a coalition. </a:t>
            </a:r>
          </a:p>
          <a:p>
            <a:r>
              <a:rPr lang="en-US" altLang="zh-CN" sz="2400" dirty="0" smtClean="0"/>
              <a:t>A question is how to </a:t>
            </a:r>
            <a:r>
              <a:rPr lang="en-US" altLang="zh-CN" sz="2400" dirty="0" smtClean="0">
                <a:solidFill>
                  <a:srgbClr val="FF0000"/>
                </a:solidFill>
              </a:rPr>
              <a:t>allocate the utility </a:t>
            </a:r>
            <a:r>
              <a:rPr lang="en-US" altLang="zh-CN" sz="2400" dirty="0" smtClean="0"/>
              <a:t>in this case. </a:t>
            </a:r>
          </a:p>
          <a:p>
            <a:pPr lvl="1"/>
            <a:r>
              <a:rPr lang="en-US" altLang="zh-CN" dirty="0" smtClean="0"/>
              <a:t>Should the coder C punish coder B for its deviation?</a:t>
            </a:r>
          </a:p>
          <a:p>
            <a:pPr marL="0" indent="0">
              <a:buNone/>
            </a:pPr>
            <a:r>
              <a:rPr lang="en-US" altLang="zh-CN" dirty="0"/>
              <a:t> </a:t>
            </a:r>
            <a:r>
              <a:rPr lang="en-US" altLang="zh-CN" dirty="0" smtClean="0"/>
              <a:t>  </a:t>
            </a:r>
          </a:p>
          <a:p>
            <a:endParaRPr lang="en-US" altLang="zh-CN" dirty="0"/>
          </a:p>
          <a:p>
            <a:pPr marL="0" indent="0">
              <a:buNone/>
            </a:pPr>
            <a:r>
              <a:rPr lang="en-US" altLang="zh-CN" dirty="0" smtClean="0"/>
              <a:t>    </a:t>
            </a:r>
          </a:p>
          <a:p>
            <a:endParaRPr lang="zh-CN" altLang="en-US" dirty="0"/>
          </a:p>
        </p:txBody>
      </p:sp>
      <p:pic>
        <p:nvPicPr>
          <p:cNvPr id="5" name="图片 4"/>
          <p:cNvPicPr>
            <a:picLocks noChangeAspect="1"/>
          </p:cNvPicPr>
          <p:nvPr/>
        </p:nvPicPr>
        <p:blipFill>
          <a:blip r:embed="rId2" cstate="print"/>
          <a:stretch>
            <a:fillRect/>
          </a:stretch>
        </p:blipFill>
        <p:spPr>
          <a:xfrm>
            <a:off x="755576" y="3723692"/>
            <a:ext cx="3294521" cy="2991456"/>
          </a:xfrm>
          <a:prstGeom prst="rect">
            <a:avLst/>
          </a:prstGeom>
        </p:spPr>
      </p:pic>
      <p:grpSp>
        <p:nvGrpSpPr>
          <p:cNvPr id="3" name="组合 7"/>
          <p:cNvGrpSpPr/>
          <p:nvPr/>
        </p:nvGrpSpPr>
        <p:grpSpPr>
          <a:xfrm>
            <a:off x="4283968" y="3723692"/>
            <a:ext cx="4236570" cy="2991456"/>
            <a:chOff x="4283968" y="3723692"/>
            <a:chExt cx="4236570" cy="2991456"/>
          </a:xfrm>
        </p:grpSpPr>
        <p:pic>
          <p:nvPicPr>
            <p:cNvPr id="6" name="图片 5"/>
            <p:cNvPicPr>
              <a:picLocks noChangeAspect="1"/>
            </p:cNvPicPr>
            <p:nvPr/>
          </p:nvPicPr>
          <p:blipFill>
            <a:blip r:embed="rId3" cstate="print"/>
            <a:stretch>
              <a:fillRect/>
            </a:stretch>
          </p:blipFill>
          <p:spPr>
            <a:xfrm>
              <a:off x="5121096" y="3723692"/>
              <a:ext cx="3399442" cy="2991456"/>
            </a:xfrm>
            <a:prstGeom prst="rect">
              <a:avLst/>
            </a:prstGeom>
          </p:spPr>
        </p:pic>
        <p:sp>
          <p:nvSpPr>
            <p:cNvPr id="7" name="右箭头 6"/>
            <p:cNvSpPr/>
            <p:nvPr/>
          </p:nvSpPr>
          <p:spPr bwMode="auto">
            <a:xfrm>
              <a:off x="4283968" y="4921145"/>
              <a:ext cx="576064" cy="36004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CN" altLang="en-US" smtClean="0">
                <a:latin typeface="Arial" pitchFamily="34" charset="0"/>
              </a:endParaRPr>
            </a:p>
          </p:txBody>
        </p:sp>
      </p:grpSp>
    </p:spTree>
    <p:extLst>
      <p:ext uri="{BB962C8B-B14F-4D97-AF65-F5344CB8AC3E}">
        <p14:creationId xmlns:p14="http://schemas.microsoft.com/office/powerpoint/2010/main" val="255083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blinds(horizontal)">
                                      <p:cBhvr>
                                        <p:cTn id="7" dur="500"/>
                                        <p:tgtEl>
                                          <p:spTgt spid="1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
                                            <p:txEl>
                                              <p:pRg st="3" end="3"/>
                                            </p:txEl>
                                          </p:spTgt>
                                        </p:tgtEl>
                                        <p:attrNameLst>
                                          <p:attrName>style.visibility</p:attrName>
                                        </p:attrNameLst>
                                      </p:cBhvr>
                                      <p:to>
                                        <p:strVal val="visible"/>
                                      </p:to>
                                    </p:set>
                                    <p:animEffect transition="in" filter="blinds(horizontal)">
                                      <p:cBhvr>
                                        <p:cTn id="10" dur="500"/>
                                        <p:tgtEl>
                                          <p:spTgt spid="1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animEffect transition="in" filter="blinds(horizontal)">
                                      <p:cBhvr>
                                        <p:cTn id="13" dur="500"/>
                                        <p:tgtEl>
                                          <p:spTgt spid="1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endParaRPr lang="en-US" altLang="zh-CN" dirty="0"/>
          </a:p>
          <a:p>
            <a:pPr marL="0" indent="0">
              <a:buNone/>
            </a:pPr>
            <a:r>
              <a:rPr lang="en-US" altLang="zh-CN" dirty="0" smtClean="0"/>
              <a:t>    </a:t>
            </a:r>
          </a:p>
          <a:p>
            <a:endParaRPr lang="zh-CN" altLang="en-US" dirty="0"/>
          </a:p>
        </p:txBody>
      </p:sp>
      <mc:AlternateContent xmlns:mc="http://schemas.openxmlformats.org/markup-compatibility/2006" xmlns:a14="http://schemas.microsoft.com/office/drawing/2010/main">
        <mc:Choice Requires="a14">
          <p:sp>
            <p:nvSpPr>
              <p:cNvPr id="8" name="内容占位符 2"/>
              <p:cNvSpPr txBox="1">
                <a:spLocks/>
              </p:cNvSpPr>
              <p:nvPr/>
            </p:nvSpPr>
            <p:spPr bwMode="auto">
              <a:xfrm>
                <a:off x="392112" y="1071546"/>
                <a:ext cx="8359775"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r>
                  <a:rPr lang="en-US" altLang="zh-CN" kern="0" dirty="0" smtClean="0"/>
                  <a:t>Consider N players, denoted by </a:t>
                </a:r>
                <a14:m>
                  <m:oMath xmlns:m="http://schemas.openxmlformats.org/officeDocument/2006/math">
                    <m:r>
                      <a:rPr lang="zh-CN" altLang="en-US" i="1" kern="0" smtClean="0">
                        <a:latin typeface="Cambria Math" panose="02040503050406030204" pitchFamily="18" charset="0"/>
                      </a:rPr>
                      <m:t>𝒩</m:t>
                    </m:r>
                    <m:r>
                      <a:rPr lang="en-US" altLang="zh-CN" b="0" i="1" kern="0" smtClean="0">
                        <a:latin typeface="Cambria Math" panose="02040503050406030204" pitchFamily="18" charset="0"/>
                      </a:rPr>
                      <m:t>=</m:t>
                    </m:r>
                    <m:d>
                      <m:dPr>
                        <m:begChr m:val="{"/>
                        <m:endChr m:val="}"/>
                        <m:ctrlPr>
                          <a:rPr lang="en-US" altLang="zh-CN" b="0" i="1" kern="0" smtClean="0">
                            <a:latin typeface="Cambria Math" charset="0"/>
                          </a:rPr>
                        </m:ctrlPr>
                      </m:dPr>
                      <m:e>
                        <m:r>
                          <a:rPr lang="en-US" altLang="zh-CN" b="0" i="1" kern="0" smtClean="0">
                            <a:latin typeface="Cambria Math" panose="02040503050406030204" pitchFamily="18" charset="0"/>
                          </a:rPr>
                          <m:t>1,2,…</m:t>
                        </m:r>
                        <m:r>
                          <a:rPr lang="en-US" altLang="zh-CN" b="0" i="1" kern="0" smtClean="0">
                            <a:latin typeface="Cambria Math" panose="02040503050406030204" pitchFamily="18" charset="0"/>
                          </a:rPr>
                          <m:t>𝑁</m:t>
                        </m:r>
                      </m:e>
                    </m:d>
                  </m:oMath>
                </a14:m>
                <a:r>
                  <a:rPr lang="en-US" altLang="zh-CN" kern="0" dirty="0" smtClean="0"/>
                  <a:t>, where the resources of player </a:t>
                </a:r>
                <a:r>
                  <a:rPr lang="en-US" altLang="zh-CN" kern="0" dirty="0" err="1" smtClean="0"/>
                  <a:t>i</a:t>
                </a:r>
                <a:r>
                  <a:rPr lang="en-US" altLang="zh-CN" kern="0" dirty="0" smtClean="0"/>
                  <a:t> is given by a scalar </a:t>
                </a:r>
                <a14:m>
                  <m:oMath xmlns:m="http://schemas.openxmlformats.org/officeDocument/2006/math">
                    <m:sSub>
                      <m:sSubPr>
                        <m:ctrlPr>
                          <a:rPr lang="en-US" altLang="zh-CN" b="0" i="1" kern="0" smtClean="0">
                            <a:latin typeface="Cambria Math" charset="0"/>
                          </a:rPr>
                        </m:ctrlPr>
                      </m:sSubPr>
                      <m:e>
                        <m:r>
                          <a:rPr lang="en-US" altLang="zh-CN" b="0" i="1" kern="0" smtClean="0">
                            <a:latin typeface="Cambria Math" panose="02040503050406030204" pitchFamily="18" charset="0"/>
                          </a:rPr>
                          <m:t>𝑅</m:t>
                        </m:r>
                      </m:e>
                      <m:sub>
                        <m:r>
                          <a:rPr lang="en-US" altLang="zh-CN" b="0" i="1" kern="0" smtClean="0">
                            <a:latin typeface="Cambria Math" panose="02040503050406030204" pitchFamily="18" charset="0"/>
                          </a:rPr>
                          <m:t>𝑖</m:t>
                        </m:r>
                      </m:sub>
                    </m:sSub>
                  </m:oMath>
                </a14:m>
                <a:r>
                  <a:rPr lang="en-US" altLang="zh-CN" kern="0" dirty="0" smtClean="0"/>
                  <a:t>. In OCF-games, a </a:t>
                </a:r>
                <a:r>
                  <a:rPr lang="en-US" altLang="zh-CN" i="1" kern="0" dirty="0" smtClean="0">
                    <a:solidFill>
                      <a:srgbClr val="FF0000"/>
                    </a:solidFill>
                  </a:rPr>
                  <a:t>coalition</a:t>
                </a:r>
                <a:r>
                  <a:rPr lang="en-US" altLang="zh-CN" kern="0" dirty="0" smtClean="0"/>
                  <a:t> is no longer a set of players, but defined by a vector </a:t>
                </a:r>
              </a:p>
              <a:p>
                <a:endParaRPr lang="en-US" altLang="zh-CN" kern="0" dirty="0" smtClean="0"/>
              </a:p>
              <a:p>
                <a:pPr marL="0" indent="0">
                  <a:buNone/>
                </a:pPr>
                <a:endParaRPr lang="en-US" altLang="zh-CN" kern="0" dirty="0" smtClean="0"/>
              </a:p>
              <a:p>
                <a:pPr marL="0" indent="0">
                  <a:buNone/>
                </a:pPr>
                <a:r>
                  <a:rPr lang="en-US" altLang="zh-CN" kern="0" dirty="0" smtClean="0"/>
                  <a:t>   where </a:t>
                </a:r>
                <a14:m>
                  <m:oMath xmlns:m="http://schemas.openxmlformats.org/officeDocument/2006/math">
                    <m:sSub>
                      <m:sSubPr>
                        <m:ctrlPr>
                          <a:rPr lang="en-US" altLang="zh-CN" i="1">
                            <a:latin typeface="Cambria Math" charset="0"/>
                          </a:rPr>
                        </m:ctrlPr>
                      </m:sSubPr>
                      <m:e>
                        <m:r>
                          <a:rPr lang="en-US" altLang="zh-CN" i="1">
                            <a:latin typeface="Cambria Math" panose="02040503050406030204" pitchFamily="18" charset="0"/>
                          </a:rPr>
                          <m:t>𝑟</m:t>
                        </m:r>
                      </m:e>
                      <m:sub>
                        <m:r>
                          <a:rPr lang="en-US" altLang="zh-CN" b="0" i="1" smtClean="0">
                            <a:latin typeface="Cambria Math" panose="02040503050406030204" pitchFamily="18" charset="0"/>
                          </a:rPr>
                          <m:t>𝑖</m:t>
                        </m:r>
                      </m:sub>
                    </m:sSub>
                  </m:oMath>
                </a14:m>
                <a:r>
                  <a:rPr lang="en-US" altLang="zh-CN" kern="0" dirty="0" smtClean="0"/>
                  <a:t> represents the resources contributed by player </a:t>
                </a:r>
                <a:r>
                  <a:rPr lang="en-US" altLang="zh-CN" kern="0" dirty="0" err="1" smtClean="0"/>
                  <a:t>i</a:t>
                </a:r>
                <a:r>
                  <a:rPr lang="en-US" altLang="zh-CN" kern="0" dirty="0" smtClean="0"/>
                  <a:t>. </a:t>
                </a:r>
                <a:endParaRPr lang="en-US" altLang="zh-CN" kern="0" dirty="0"/>
              </a:p>
              <a:p>
                <a:pPr>
                  <a:buFont typeface="Arial" panose="020B0604020202020204" pitchFamily="34" charset="0"/>
                  <a:buChar char="•"/>
                </a:pPr>
                <a:r>
                  <a:rPr lang="en-US" altLang="zh-CN" kern="0" dirty="0" smtClean="0"/>
                  <a:t>The set of coalition members is referred to as the </a:t>
                </a:r>
                <a:r>
                  <a:rPr lang="en-US" altLang="zh-CN" i="1" kern="0" dirty="0" smtClean="0">
                    <a:solidFill>
                      <a:srgbClr val="FF0000"/>
                    </a:solidFill>
                  </a:rPr>
                  <a:t>coalition support</a:t>
                </a:r>
                <a:r>
                  <a:rPr lang="en-US" altLang="zh-CN" kern="0" dirty="0" smtClean="0"/>
                  <a:t>, which is formally defined by</a:t>
                </a:r>
              </a:p>
              <a:p>
                <a:pPr>
                  <a:buFont typeface="Arial" panose="020B0604020202020204" pitchFamily="34" charset="0"/>
                  <a:buChar char="•"/>
                </a:pPr>
                <a:endParaRPr lang="en-US" altLang="zh-CN" kern="0" dirty="0" smtClean="0"/>
              </a:p>
              <a:p>
                <a:pPr>
                  <a:buFont typeface="Arial" panose="020B0604020202020204" pitchFamily="34" charset="0"/>
                  <a:buChar char="•"/>
                </a:pPr>
                <a:endParaRPr lang="en-US" altLang="zh-CN" kern="0" dirty="0"/>
              </a:p>
              <a:p>
                <a:pPr>
                  <a:buFont typeface="Arial" panose="020B0604020202020204" pitchFamily="34" charset="0"/>
                  <a:buChar char="•"/>
                </a:pPr>
                <a:r>
                  <a:rPr lang="en-US" altLang="zh-CN" kern="0" dirty="0" smtClean="0">
                    <a:solidFill>
                      <a:schemeClr val="tx1"/>
                    </a:solidFill>
                  </a:rPr>
                  <a:t>The</a:t>
                </a:r>
                <a:r>
                  <a:rPr lang="en-US" altLang="zh-CN" i="1" kern="0" dirty="0" smtClean="0">
                    <a:solidFill>
                      <a:srgbClr val="FF0000"/>
                    </a:solidFill>
                  </a:rPr>
                  <a:t>coalition utility </a:t>
                </a:r>
                <a:r>
                  <a:rPr lang="en-US" altLang="zh-CN" kern="0" dirty="0" smtClean="0"/>
                  <a:t>is now defined by a function as follows</a:t>
                </a:r>
              </a:p>
              <a:p>
                <a:pPr>
                  <a:buFont typeface="Arial" panose="020B0604020202020204" pitchFamily="34" charset="0"/>
                  <a:buChar char="•"/>
                </a:pPr>
                <a:endParaRPr lang="en-US" altLang="zh-CN" kern="0" dirty="0"/>
              </a:p>
              <a:p>
                <a:pPr>
                  <a:buFont typeface="Arial" panose="020B0604020202020204" pitchFamily="34" charset="0"/>
                  <a:buChar char="•"/>
                </a:pPr>
                <a:endParaRPr lang="en-US" altLang="zh-CN" kern="0" dirty="0" smtClean="0"/>
              </a:p>
              <a:p>
                <a:pPr>
                  <a:buFont typeface="Arial" panose="020B0604020202020204" pitchFamily="34" charset="0"/>
                  <a:buChar char="•"/>
                </a:pPr>
                <a:endParaRPr lang="en-US" altLang="zh-CN" kern="0" dirty="0" smtClean="0"/>
              </a:p>
              <a:p>
                <a:pPr>
                  <a:buFont typeface="Arial" panose="020B0604020202020204" pitchFamily="34" charset="0"/>
                  <a:buChar char="•"/>
                </a:pPr>
                <a:endParaRPr lang="en-US" altLang="zh-CN" kern="0" dirty="0"/>
              </a:p>
              <a:p>
                <a:pPr>
                  <a:buFont typeface="Arial" panose="020B0604020202020204" pitchFamily="34" charset="0"/>
                  <a:buChar char="•"/>
                </a:pPr>
                <a:endParaRPr lang="en-US" altLang="zh-CN" kern="0" dirty="0" smtClean="0"/>
              </a:p>
              <a:p>
                <a:endParaRPr lang="en-US" altLang="zh-CN" kern="0" dirty="0" smtClean="0"/>
              </a:p>
              <a:p>
                <a:endParaRPr lang="en-US" altLang="zh-CN" kern="0" dirty="0" smtClean="0"/>
              </a:p>
              <a:p>
                <a:pPr marL="0" indent="0">
                  <a:buFontTx/>
                  <a:buNone/>
                </a:pPr>
                <a:endParaRPr lang="en-US" altLang="zh-CN" kern="0" dirty="0" smtClean="0"/>
              </a:p>
              <a:p>
                <a:endParaRPr lang="zh-CN" altLang="en-US" kern="0" dirty="0"/>
              </a:p>
            </p:txBody>
          </p:sp>
        </mc:Choice>
        <mc:Fallback xmlns="">
          <p:sp>
            <p:nvSpPr>
              <p:cNvPr id="8" name="内容占位符 2"/>
              <p:cNvSpPr txBox="1">
                <a:spLocks noRot="1" noChangeAspect="1" noMove="1" noResize="1" noEditPoints="1" noAdjustHandles="1" noChangeArrowheads="1" noChangeShapeType="1" noTextEdit="1"/>
              </p:cNvSpPr>
              <p:nvPr/>
            </p:nvSpPr>
            <p:spPr bwMode="auto">
              <a:xfrm>
                <a:off x="392112" y="1071546"/>
                <a:ext cx="8359775" cy="5309782"/>
              </a:xfrm>
              <a:prstGeom prst="rect">
                <a:avLst/>
              </a:prstGeom>
              <a:blipFill rotWithShape="0">
                <a:blip r:embed="rId3" cstate="print"/>
                <a:stretch>
                  <a:fillRect l="-1749" t="-1607" r="-1895"/>
                </a:stretch>
              </a:blipFill>
              <a:ln w="0">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p:cNvSpPr txBox="1"/>
              <p:nvPr/>
            </p:nvSpPr>
            <p:spPr>
              <a:xfrm>
                <a:off x="3707904" y="2243907"/>
                <a:ext cx="193700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𝒓</m:t>
                      </m:r>
                      <m:r>
                        <a:rPr lang="en-US" altLang="zh-CN" b="0" i="1" smtClean="0">
                          <a:latin typeface="Cambria Math" panose="02040503050406030204" pitchFamily="18" charset="0"/>
                        </a:rPr>
                        <m:t>=(</m:t>
                      </m:r>
                      <m:sSub>
                        <m:sSubPr>
                          <m:ctrlPr>
                            <a:rPr lang="en-US" altLang="zh-CN" b="0" i="1" smtClean="0">
                              <a:latin typeface="Cambria Math"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𝑁</m:t>
                          </m:r>
                        </m:sub>
                      </m:sSub>
                      <m:r>
                        <a:rPr lang="en-US" altLang="zh-CN" b="0" i="1" smtClean="0">
                          <a:latin typeface="Cambria Math" panose="02040503050406030204" pitchFamily="18" charset="0"/>
                        </a:rPr>
                        <m:t>)</m:t>
                      </m:r>
                    </m:oMath>
                  </m:oMathPara>
                </a14:m>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3707904" y="2243907"/>
                <a:ext cx="1937004" cy="307777"/>
              </a:xfrm>
              <a:prstGeom prst="rect">
                <a:avLst/>
              </a:prstGeom>
              <a:blipFill rotWithShape="0">
                <a:blip r:embed="rId4" cstate="print"/>
                <a:stretch>
                  <a:fillRect l="-1572" r="-4403" b="-372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3419872" y="4042218"/>
                <a:ext cx="2903359" cy="332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𝑠𝑢𝑝𝑝</m:t>
                      </m:r>
                      <m:d>
                        <m:dPr>
                          <m:ctrlPr>
                            <a:rPr lang="en-US" altLang="zh-CN" b="0" i="1" smtClean="0">
                              <a:latin typeface="Cambria Math" charset="0"/>
                            </a:rPr>
                          </m:ctrlPr>
                        </m:dPr>
                        <m:e>
                          <m:r>
                            <a:rPr lang="en-US" altLang="zh-CN" b="1" i="1" smtClean="0">
                              <a:latin typeface="Cambria Math" panose="02040503050406030204" pitchFamily="18" charset="0"/>
                            </a:rPr>
                            <m:t>𝒓</m:t>
                          </m:r>
                        </m:e>
                      </m:d>
                      <m:r>
                        <a:rPr lang="en-US" altLang="zh-CN" b="1" i="1" smtClean="0">
                          <a:latin typeface="Cambria Math" panose="02040503050406030204" pitchFamily="18" charset="0"/>
                        </a:rPr>
                        <m:t>=</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r>
                        <a:rPr lang="zh-CN" altLang="en-US" b="0" i="1" kern="0">
                          <a:latin typeface="Cambria Math" panose="02040503050406030204" pitchFamily="18" charset="0"/>
                        </a:rPr>
                        <m:t>𝒩</m:t>
                      </m:r>
                      <m:r>
                        <a:rPr lang="en-US" altLang="zh-CN" b="0" i="1" kern="0" smtClean="0">
                          <a:latin typeface="Cambria Math" panose="02040503050406030204" pitchFamily="18" charset="0"/>
                        </a:rPr>
                        <m:t>|</m:t>
                      </m:r>
                      <m:sSub>
                        <m:sSubPr>
                          <m:ctrlPr>
                            <a:rPr lang="en-US" altLang="zh-CN" i="1" kern="0" smtClean="0">
                              <a:latin typeface="Cambria Math" charset="0"/>
                            </a:rPr>
                          </m:ctrlPr>
                        </m:sSubPr>
                        <m:e>
                          <m:r>
                            <a:rPr lang="en-US" altLang="zh-CN" b="0" i="1" kern="0" smtClean="0">
                              <a:latin typeface="Cambria Math" panose="02040503050406030204" pitchFamily="18" charset="0"/>
                            </a:rPr>
                            <m:t>𝑟</m:t>
                          </m:r>
                        </m:e>
                        <m:sub>
                          <m:r>
                            <a:rPr lang="en-US" altLang="zh-CN" b="0" i="1" kern="0" smtClean="0">
                              <a:latin typeface="Cambria Math" panose="02040503050406030204" pitchFamily="18" charset="0"/>
                            </a:rPr>
                            <m:t>𝑗</m:t>
                          </m:r>
                        </m:sub>
                      </m:sSub>
                      <m:r>
                        <a:rPr lang="en-US" altLang="zh-CN" b="0" i="1" kern="0" smtClean="0">
                          <a:latin typeface="Cambria Math" panose="02040503050406030204" pitchFamily="18" charset="0"/>
                        </a:rPr>
                        <m:t>&gt;0</m:t>
                      </m:r>
                      <m:r>
                        <a:rPr lang="en-US" altLang="zh-CN" b="0" i="1" smtClean="0">
                          <a:latin typeface="Cambria Math" panose="02040503050406030204" pitchFamily="18" charset="0"/>
                        </a:rPr>
                        <m:t>}</m:t>
                      </m:r>
                    </m:oMath>
                  </m:oMathPara>
                </a14:m>
                <a:endParaRPr lang="zh-CN" alt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3419872" y="4042218"/>
                <a:ext cx="2903359" cy="332463"/>
              </a:xfrm>
              <a:prstGeom prst="rect">
                <a:avLst/>
              </a:prstGeom>
              <a:blipFill rotWithShape="0">
                <a:blip r:embed="rId5" cstate="print"/>
                <a:stretch>
                  <a:fillRect l="-1471" r="-2521" b="-254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3945118" y="5239150"/>
                <a:ext cx="12224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𝑣</m:t>
                      </m:r>
                      <m:r>
                        <a:rPr lang="en-US" altLang="zh-CN" b="0" i="1" smtClean="0">
                          <a:latin typeface="Cambria Math" panose="02040503050406030204" pitchFamily="18" charset="0"/>
                        </a:rPr>
                        <m:t>:</m:t>
                      </m:r>
                      <m:sSup>
                        <m:sSupPr>
                          <m:ctrlPr>
                            <a:rPr lang="en-US" altLang="zh-CN" b="0" i="1" smtClean="0">
                              <a:latin typeface="Cambria Math"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ℝ</m:t>
                          </m:r>
                        </m:e>
                        <m:sup>
                          <m:r>
                            <a:rPr lang="en-US" altLang="zh-CN" b="0" i="1" smtClean="0">
                              <a:latin typeface="Cambria Math" panose="02040503050406030204" pitchFamily="18" charset="0"/>
                              <a:ea typeface="Cambria Math" panose="02040503050406030204" pitchFamily="18" charset="0"/>
                            </a:rPr>
                            <m:t>𝑁</m:t>
                          </m:r>
                        </m:sup>
                      </m:s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ℝ</m:t>
                      </m:r>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3945118" y="5239150"/>
                <a:ext cx="1222451" cy="307777"/>
              </a:xfrm>
              <a:prstGeom prst="rect">
                <a:avLst/>
              </a:prstGeom>
              <a:blipFill rotWithShape="0">
                <a:blip r:embed="rId6" cstate="print"/>
                <a:stretch>
                  <a:fillRect l="-1493" r="-3980" b="-9804"/>
                </a:stretch>
              </a:blipFill>
            </p:spPr>
            <p:txBody>
              <a:bodyPr/>
              <a:lstStyle/>
              <a:p>
                <a:r>
                  <a:rPr lang="zh-CN" altLang="en-US">
                    <a:noFill/>
                  </a:rPr>
                  <a:t> </a:t>
                </a:r>
              </a:p>
            </p:txBody>
          </p:sp>
        </mc:Fallback>
      </mc:AlternateContent>
      <p:sp>
        <p:nvSpPr>
          <p:cNvPr id="12" name="内容占位符 2"/>
          <p:cNvSpPr txBox="1">
            <a:spLocks/>
          </p:cNvSpPr>
          <p:nvPr/>
        </p:nvSpPr>
        <p:spPr bwMode="auto">
          <a:xfrm>
            <a:off x="988646" y="5786454"/>
            <a:ext cx="7920880" cy="880626"/>
          </a:xfrm>
          <a:prstGeom prst="rect">
            <a:avLst/>
          </a:prstGeom>
          <a:ln w="25400" cap="flat" cmpd="sng" algn="ctr">
            <a:solidFill>
              <a:schemeClr val="accent1"/>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chemeClr val="dk1"/>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chemeClr val="dk1"/>
                </a:solidFill>
                <a:latin typeface="+mn-lt"/>
                <a:ea typeface="+mn-ea"/>
                <a:cs typeface="+mn-cs"/>
              </a:defRPr>
            </a:lvl2pPr>
            <a:lvl3pPr marL="1168400" indent="-254000" algn="l" rtl="0" eaLnBrk="0" fontAlgn="base" hangingPunct="0">
              <a:lnSpc>
                <a:spcPct val="105000"/>
              </a:lnSpc>
              <a:spcBef>
                <a:spcPct val="20000"/>
              </a:spcBef>
              <a:spcAft>
                <a:spcPct val="0"/>
              </a:spcAft>
              <a:buSzPct val="100000"/>
              <a:buChar char="•"/>
              <a:defRPr sz="2400">
                <a:solidFill>
                  <a:schemeClr val="dk1"/>
                </a:solidFill>
                <a:latin typeface="+mn-lt"/>
                <a:ea typeface="+mn-ea"/>
                <a:cs typeface="+mn-cs"/>
              </a:defRPr>
            </a:lvl3pPr>
            <a:lvl4pPr marL="1625600" indent="-254000" algn="l" rtl="0" eaLnBrk="0" fontAlgn="base" hangingPunct="0">
              <a:lnSpc>
                <a:spcPct val="105000"/>
              </a:lnSpc>
              <a:spcBef>
                <a:spcPct val="20000"/>
              </a:spcBef>
              <a:spcAft>
                <a:spcPct val="0"/>
              </a:spcAft>
              <a:buSzPct val="100000"/>
              <a:buChar char="–"/>
              <a:defRPr sz="1600">
                <a:solidFill>
                  <a:schemeClr val="dk1"/>
                </a:solidFill>
                <a:latin typeface="+mn-lt"/>
                <a:ea typeface="+mn-ea"/>
                <a:cs typeface="+mn-cs"/>
              </a:defRPr>
            </a:lvl4pPr>
            <a:lvl5pPr marL="2082800" indent="-254000" algn="l" rtl="0" eaLnBrk="0" fontAlgn="base" hangingPunct="0">
              <a:lnSpc>
                <a:spcPct val="105000"/>
              </a:lnSpc>
              <a:spcBef>
                <a:spcPct val="20000"/>
              </a:spcBef>
              <a:spcAft>
                <a:spcPct val="0"/>
              </a:spcAft>
              <a:buSzPct val="100000"/>
              <a:buChar char="–"/>
              <a:defRPr sz="1600">
                <a:solidFill>
                  <a:schemeClr val="dk1"/>
                </a:solidFill>
                <a:latin typeface="+mn-lt"/>
                <a:ea typeface="+mn-ea"/>
                <a:cs typeface="+mn-cs"/>
              </a:defRPr>
            </a:lvl5pPr>
            <a:lvl6pPr marL="2540000" indent="-254000" algn="l" rtl="0" fontAlgn="base">
              <a:lnSpc>
                <a:spcPct val="105000"/>
              </a:lnSpc>
              <a:spcBef>
                <a:spcPct val="20000"/>
              </a:spcBef>
              <a:spcAft>
                <a:spcPct val="0"/>
              </a:spcAft>
              <a:buSzPct val="100000"/>
              <a:buChar char="–"/>
              <a:defRPr sz="1600">
                <a:solidFill>
                  <a:schemeClr val="dk1"/>
                </a:solidFill>
                <a:latin typeface="+mn-lt"/>
                <a:ea typeface="+mn-ea"/>
                <a:cs typeface="+mn-cs"/>
              </a:defRPr>
            </a:lvl6pPr>
            <a:lvl7pPr marL="2997200" indent="-254000" algn="l" rtl="0" fontAlgn="base">
              <a:lnSpc>
                <a:spcPct val="105000"/>
              </a:lnSpc>
              <a:spcBef>
                <a:spcPct val="20000"/>
              </a:spcBef>
              <a:spcAft>
                <a:spcPct val="0"/>
              </a:spcAft>
              <a:buSzPct val="100000"/>
              <a:buChar char="–"/>
              <a:defRPr sz="1600">
                <a:solidFill>
                  <a:schemeClr val="dk1"/>
                </a:solidFill>
                <a:latin typeface="+mn-lt"/>
                <a:ea typeface="+mn-ea"/>
                <a:cs typeface="+mn-cs"/>
              </a:defRPr>
            </a:lvl7pPr>
            <a:lvl8pPr marL="3454400" indent="-254000" algn="l" rtl="0" fontAlgn="base">
              <a:lnSpc>
                <a:spcPct val="105000"/>
              </a:lnSpc>
              <a:spcBef>
                <a:spcPct val="20000"/>
              </a:spcBef>
              <a:spcAft>
                <a:spcPct val="0"/>
              </a:spcAft>
              <a:buSzPct val="100000"/>
              <a:buChar char="–"/>
              <a:defRPr sz="1600">
                <a:solidFill>
                  <a:schemeClr val="dk1"/>
                </a:solidFill>
                <a:latin typeface="+mn-lt"/>
                <a:ea typeface="+mn-ea"/>
                <a:cs typeface="+mn-cs"/>
              </a:defRPr>
            </a:lvl8pPr>
            <a:lvl9pPr marL="3911600" indent="-254000" algn="l" rtl="0" fontAlgn="base">
              <a:lnSpc>
                <a:spcPct val="105000"/>
              </a:lnSpc>
              <a:spcBef>
                <a:spcPct val="20000"/>
              </a:spcBef>
              <a:spcAft>
                <a:spcPct val="0"/>
              </a:spcAft>
              <a:buSzPct val="100000"/>
              <a:buChar char="–"/>
              <a:defRPr sz="1600">
                <a:solidFill>
                  <a:schemeClr val="dk1"/>
                </a:solidFill>
                <a:latin typeface="+mn-lt"/>
                <a:ea typeface="+mn-ea"/>
                <a:cs typeface="+mn-cs"/>
              </a:defRPr>
            </a:lvl9pPr>
          </a:lstStyle>
          <a:p>
            <a:pPr marL="0" indent="0">
              <a:buFontTx/>
              <a:buNone/>
            </a:pPr>
            <a:r>
              <a:rPr lang="en-US" sz="1600" kern="0" dirty="0">
                <a:solidFill>
                  <a:srgbClr val="000000"/>
                </a:solidFill>
              </a:rPr>
              <a:t>G.~</a:t>
            </a:r>
            <a:r>
              <a:rPr lang="en-US" sz="1600" kern="0" dirty="0" err="1">
                <a:solidFill>
                  <a:srgbClr val="000000"/>
                </a:solidFill>
              </a:rPr>
              <a:t>Chalkiadakis</a:t>
            </a:r>
            <a:r>
              <a:rPr lang="en-US" sz="1600" kern="0" dirty="0">
                <a:solidFill>
                  <a:srgbClr val="000000"/>
                </a:solidFill>
              </a:rPr>
              <a:t>, E.~</a:t>
            </a:r>
            <a:r>
              <a:rPr lang="en-US" sz="1600" kern="0" dirty="0" err="1">
                <a:solidFill>
                  <a:srgbClr val="000000"/>
                </a:solidFill>
              </a:rPr>
              <a:t>Elkind</a:t>
            </a:r>
            <a:r>
              <a:rPr lang="en-US" sz="1600" kern="0" dirty="0">
                <a:solidFill>
                  <a:srgbClr val="000000"/>
                </a:solidFill>
              </a:rPr>
              <a:t>, E.~</a:t>
            </a:r>
            <a:r>
              <a:rPr lang="en-US" sz="1600" kern="0" dirty="0" err="1">
                <a:solidFill>
                  <a:srgbClr val="000000"/>
                </a:solidFill>
              </a:rPr>
              <a:t>Markakis</a:t>
            </a:r>
            <a:r>
              <a:rPr lang="en-US" sz="1600" kern="0" dirty="0">
                <a:solidFill>
                  <a:srgbClr val="000000"/>
                </a:solidFill>
              </a:rPr>
              <a:t>, and </a:t>
            </a:r>
            <a:r>
              <a:rPr lang="en-US" sz="1600" kern="0" dirty="0" err="1">
                <a:solidFill>
                  <a:srgbClr val="000000"/>
                </a:solidFill>
              </a:rPr>
              <a:t>N.~R.~Jennings</a:t>
            </a:r>
            <a:r>
              <a:rPr lang="en-US" sz="1600" kern="0" dirty="0">
                <a:solidFill>
                  <a:srgbClr val="000000"/>
                </a:solidFill>
              </a:rPr>
              <a:t>, ``Cooperative Games with Overlapping Coalitions,"  </a:t>
            </a:r>
            <a:r>
              <a:rPr lang="en-US" sz="1600" kern="0" dirty="0" smtClean="0">
                <a:solidFill>
                  <a:srgbClr val="000000"/>
                </a:solidFill>
              </a:rPr>
              <a:t>Journal </a:t>
            </a:r>
            <a:r>
              <a:rPr lang="en-US" sz="1600" kern="0" dirty="0">
                <a:solidFill>
                  <a:srgbClr val="000000"/>
                </a:solidFill>
              </a:rPr>
              <a:t>of Artificial Intelligence </a:t>
            </a:r>
            <a:r>
              <a:rPr lang="en-US" sz="1600" kern="0" dirty="0" smtClean="0">
                <a:solidFill>
                  <a:srgbClr val="000000"/>
                </a:solidFill>
              </a:rPr>
              <a:t>Research, </a:t>
            </a:r>
            <a:r>
              <a:rPr lang="en-US" sz="1600" kern="0" dirty="0">
                <a:solidFill>
                  <a:srgbClr val="000000"/>
                </a:solidFill>
              </a:rPr>
              <a:t>vol.~39, no.~1, pp.~179-216, Sep.~2010.</a:t>
            </a:r>
            <a:endParaRPr lang="en-US" sz="1600" kern="0" dirty="0" smtClean="0">
              <a:solidFill>
                <a:srgbClr val="000000"/>
              </a:solidFill>
            </a:endParaRPr>
          </a:p>
        </p:txBody>
      </p:sp>
    </p:spTree>
    <p:extLst>
      <p:ext uri="{BB962C8B-B14F-4D97-AF65-F5344CB8AC3E}">
        <p14:creationId xmlns:p14="http://schemas.microsoft.com/office/powerpoint/2010/main" val="357160608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endParaRPr lang="en-US" altLang="zh-CN" dirty="0"/>
          </a:p>
          <a:p>
            <a:pPr marL="0" indent="0">
              <a:buNone/>
            </a:pPr>
            <a:r>
              <a:rPr lang="en-US" altLang="zh-CN" dirty="0" smtClean="0"/>
              <a:t>    </a:t>
            </a:r>
          </a:p>
          <a:p>
            <a:endParaRPr lang="zh-CN" altLang="en-US" dirty="0"/>
          </a:p>
        </p:txBody>
      </p:sp>
      <mc:AlternateContent xmlns:mc="http://schemas.openxmlformats.org/markup-compatibility/2006" xmlns:a14="http://schemas.microsoft.com/office/drawing/2010/main">
        <mc:Choice Requires="a14">
          <p:sp>
            <p:nvSpPr>
              <p:cNvPr id="8" name="内容占位符 2"/>
              <p:cNvSpPr txBox="1">
                <a:spLocks/>
              </p:cNvSpPr>
              <p:nvPr/>
            </p:nvSpPr>
            <p:spPr bwMode="auto">
              <a:xfrm>
                <a:off x="375388" y="1071546"/>
                <a:ext cx="8376500"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r>
                  <a:rPr lang="en-US" altLang="zh-CN" kern="0" dirty="0" smtClean="0"/>
                  <a:t>The </a:t>
                </a:r>
                <a:r>
                  <a:rPr lang="en-US" altLang="zh-CN" i="1" kern="0" dirty="0" smtClean="0">
                    <a:solidFill>
                      <a:srgbClr val="FF0000"/>
                    </a:solidFill>
                  </a:rPr>
                  <a:t>coalition structure </a:t>
                </a:r>
                <a:r>
                  <a:rPr lang="en-US" altLang="zh-CN" kern="0" dirty="0" smtClean="0"/>
                  <a:t>is still defined by a set of coalitions, but it is now written as</a:t>
                </a:r>
              </a:p>
              <a:p>
                <a:pPr marL="0" indent="0">
                  <a:buNone/>
                </a:pPr>
                <a:endParaRPr lang="en-US" altLang="zh-CN" kern="0" dirty="0" smtClean="0"/>
              </a:p>
              <a:p>
                <a:pPr marL="0" indent="0">
                  <a:buNone/>
                </a:pPr>
                <a:r>
                  <a:rPr lang="en-US" altLang="zh-CN" kern="0" dirty="0" smtClean="0"/>
                  <a:t>    which satisfies </a:t>
                </a:r>
                <a14:m>
                  <m:oMath xmlns:m="http://schemas.openxmlformats.org/officeDocument/2006/math">
                    <m:nary>
                      <m:naryPr>
                        <m:chr m:val="∑"/>
                        <m:limLoc m:val="subSup"/>
                        <m:ctrlPr>
                          <a:rPr lang="en-US" altLang="zh-CN" i="1" kern="0" smtClean="0">
                            <a:latin typeface="Cambria Math" charset="0"/>
                          </a:rPr>
                        </m:ctrlPr>
                      </m:naryPr>
                      <m:sub>
                        <m:r>
                          <m:rPr>
                            <m:brk m:alnAt="25"/>
                          </m:rPr>
                          <a:rPr lang="en-US" altLang="zh-CN" b="0" i="1" kern="0" smtClean="0">
                            <a:latin typeface="Cambria Math" panose="02040503050406030204" pitchFamily="18" charset="0"/>
                          </a:rPr>
                          <m:t>𝑖</m:t>
                        </m:r>
                        <m:r>
                          <a:rPr lang="en-US" altLang="zh-CN" b="0" i="1" kern="0" smtClean="0">
                            <a:latin typeface="Cambria Math" panose="02040503050406030204" pitchFamily="18" charset="0"/>
                          </a:rPr>
                          <m:t>=1</m:t>
                        </m:r>
                      </m:sub>
                      <m:sup>
                        <m:r>
                          <a:rPr lang="en-US" altLang="zh-CN" b="0" i="1" kern="0" smtClean="0">
                            <a:latin typeface="Cambria Math" panose="02040503050406030204" pitchFamily="18" charset="0"/>
                          </a:rPr>
                          <m:t>𝑘</m:t>
                        </m:r>
                      </m:sup>
                      <m:e>
                        <m:sSubSup>
                          <m:sSubSupPr>
                            <m:ctrlPr>
                              <a:rPr lang="en-US" altLang="zh-CN" b="0" i="1" kern="0" smtClean="0">
                                <a:latin typeface="Cambria Math" charset="0"/>
                              </a:rPr>
                            </m:ctrlPr>
                          </m:sSubSupPr>
                          <m:e>
                            <m:r>
                              <a:rPr lang="en-US" altLang="zh-CN" b="0" i="1" kern="0" smtClean="0">
                                <a:latin typeface="Cambria Math" panose="02040503050406030204" pitchFamily="18" charset="0"/>
                              </a:rPr>
                              <m:t>𝑟</m:t>
                            </m:r>
                          </m:e>
                          <m:sub>
                            <m:r>
                              <a:rPr lang="en-US" altLang="zh-CN" b="0" i="1" kern="0" smtClean="0">
                                <a:latin typeface="Cambria Math" panose="02040503050406030204" pitchFamily="18" charset="0"/>
                              </a:rPr>
                              <m:t>𝑗</m:t>
                            </m:r>
                          </m:sub>
                          <m:sup>
                            <m:r>
                              <a:rPr lang="en-US" altLang="zh-CN" b="0" i="1" kern="0" smtClean="0">
                                <a:latin typeface="Cambria Math" panose="02040503050406030204" pitchFamily="18" charset="0"/>
                              </a:rPr>
                              <m:t>𝑖</m:t>
                            </m:r>
                          </m:sup>
                        </m:sSubSup>
                      </m:e>
                    </m:nary>
                    <m:r>
                      <a:rPr lang="en-US" altLang="zh-CN" b="0" i="1" kern="0" smtClean="0">
                        <a:latin typeface="Cambria Math" panose="02040503050406030204" pitchFamily="18" charset="0"/>
                      </a:rPr>
                      <m:t>≤</m:t>
                    </m:r>
                    <m:sSub>
                      <m:sSubPr>
                        <m:ctrlPr>
                          <a:rPr lang="en-US" altLang="zh-CN" b="0" i="1" kern="0" smtClean="0">
                            <a:latin typeface="Cambria Math" charset="0"/>
                          </a:rPr>
                        </m:ctrlPr>
                      </m:sSubPr>
                      <m:e>
                        <m:r>
                          <a:rPr lang="en-US" altLang="zh-CN" b="0" i="1" kern="0" smtClean="0">
                            <a:latin typeface="Cambria Math" panose="02040503050406030204" pitchFamily="18" charset="0"/>
                          </a:rPr>
                          <m:t>𝑅</m:t>
                        </m:r>
                      </m:e>
                      <m:sub>
                        <m:r>
                          <a:rPr lang="en-US" altLang="zh-CN" b="0" i="1" kern="0" smtClean="0">
                            <a:latin typeface="Cambria Math" panose="02040503050406030204" pitchFamily="18" charset="0"/>
                          </a:rPr>
                          <m:t>𝑗</m:t>
                        </m:r>
                      </m:sub>
                    </m:sSub>
                  </m:oMath>
                </a14:m>
                <a:r>
                  <a:rPr lang="en-US" altLang="zh-CN" kern="0" dirty="0" smtClean="0"/>
                  <a:t> for all j=1,2,…,N</a:t>
                </a:r>
              </a:p>
              <a:p>
                <a:pPr>
                  <a:buFont typeface="Arial" panose="020B0604020202020204" pitchFamily="34" charset="0"/>
                  <a:buChar char="•"/>
                </a:pPr>
                <a:r>
                  <a:rPr lang="en-US" altLang="zh-CN" kern="0" dirty="0" smtClean="0"/>
                  <a:t>The </a:t>
                </a:r>
                <a:r>
                  <a:rPr lang="en-US" altLang="zh-CN" i="1" kern="0" dirty="0" smtClean="0">
                    <a:solidFill>
                      <a:srgbClr val="FF0000"/>
                    </a:solidFill>
                  </a:rPr>
                  <a:t>payoff allocation </a:t>
                </a:r>
                <a:r>
                  <a:rPr lang="en-US" altLang="zh-CN" kern="0" dirty="0" smtClean="0"/>
                  <a:t>is still defined as the payoffs of all players, but it is now given by a set of vectors </a:t>
                </a:r>
              </a:p>
              <a:p>
                <a:pPr marL="0" indent="0">
                  <a:buNone/>
                </a:pPr>
                <a:endParaRPr lang="en-US" altLang="zh-CN" kern="0" dirty="0" smtClean="0"/>
              </a:p>
              <a:p>
                <a:pPr marL="0" indent="0">
                  <a:buNone/>
                </a:pPr>
                <a:r>
                  <a:rPr lang="en-US" altLang="zh-CN" kern="0" dirty="0" smtClean="0"/>
                  <a:t>   where </a:t>
                </a:r>
                <a14:m>
                  <m:oMath xmlns:m="http://schemas.openxmlformats.org/officeDocument/2006/math">
                    <m:sSup>
                      <m:sSupPr>
                        <m:ctrlPr>
                          <a:rPr lang="en-US" altLang="zh-CN" i="1">
                            <a:latin typeface="Cambria Math" charset="0"/>
                          </a:rPr>
                        </m:ctrlPr>
                      </m:sSupPr>
                      <m:e>
                        <m:r>
                          <a:rPr lang="en-US" altLang="zh-CN" i="1">
                            <a:latin typeface="Cambria Math" panose="02040503050406030204" pitchFamily="18" charset="0"/>
                          </a:rPr>
                          <m:t>𝑋</m:t>
                        </m:r>
                      </m:e>
                      <m:sup>
                        <m:r>
                          <a:rPr lang="en-US" altLang="zh-CN" b="0" i="1" smtClean="0">
                            <a:latin typeface="Cambria Math" panose="02040503050406030204" pitchFamily="18" charset="0"/>
                          </a:rPr>
                          <m:t>𝑖</m:t>
                        </m:r>
                      </m:sup>
                    </m:sSup>
                  </m:oMath>
                </a14:m>
                <a:r>
                  <a:rPr lang="en-US" altLang="zh-CN" kern="0" dirty="0" smtClean="0"/>
                  <a:t>is a </a:t>
                </a:r>
                <a14:m>
                  <m:oMath xmlns:m="http://schemas.openxmlformats.org/officeDocument/2006/math">
                    <m:r>
                      <a:rPr lang="en-US" altLang="zh-CN" b="0" i="1" kern="0" smtClean="0">
                        <a:latin typeface="Cambria Math" panose="02040503050406030204" pitchFamily="18" charset="0"/>
                      </a:rPr>
                      <m:t>1×</m:t>
                    </m:r>
                    <m:r>
                      <a:rPr lang="en-US" altLang="zh-CN" b="0" i="1" kern="0" smtClean="0">
                        <a:latin typeface="Cambria Math" panose="02040503050406030204" pitchFamily="18" charset="0"/>
                      </a:rPr>
                      <m:t>𝑁</m:t>
                    </m:r>
                  </m:oMath>
                </a14:m>
                <a:r>
                  <a:rPr lang="en-US" altLang="zh-CN" kern="0" dirty="0" smtClean="0"/>
                  <a:t>vector representing the payoff allocation of coalition</a:t>
                </a:r>
              </a:p>
              <a:p>
                <a:pPr marL="0" indent="0">
                  <a:buNone/>
                </a:pPr>
                <a14:m>
                  <m:oMath xmlns:m="http://schemas.openxmlformats.org/officeDocument/2006/math">
                    <m:sSup>
                      <m:sSupPr>
                        <m:ctrlPr>
                          <a:rPr lang="en-US" altLang="zh-CN" i="1">
                            <a:latin typeface="Cambria Math" charset="0"/>
                          </a:rPr>
                        </m:ctrlPr>
                      </m:sSupPr>
                      <m:e>
                        <m:r>
                          <a:rPr lang="en-US" altLang="zh-CN" b="1" i="1">
                            <a:latin typeface="Cambria Math" panose="02040503050406030204" pitchFamily="18" charset="0"/>
                          </a:rPr>
                          <m:t>𝒓</m:t>
                        </m:r>
                      </m:e>
                      <m:sup>
                        <m:r>
                          <a:rPr lang="en-US" altLang="zh-CN" b="0" i="1" smtClean="0">
                            <a:latin typeface="Cambria Math" panose="02040503050406030204" pitchFamily="18" charset="0"/>
                          </a:rPr>
                          <m:t>𝑖</m:t>
                        </m:r>
                      </m:sup>
                    </m:sSup>
                  </m:oMath>
                </a14:m>
                <a:r>
                  <a:rPr lang="en-US" altLang="zh-CN" dirty="0" smtClean="0"/>
                  <a:t>, and each element </a:t>
                </a:r>
                <a14:m>
                  <m:oMath xmlns:m="http://schemas.openxmlformats.org/officeDocument/2006/math">
                    <m:sSubSup>
                      <m:sSubSupPr>
                        <m:ctrlPr>
                          <a:rPr lang="en-US" altLang="zh-CN" sz="1800" b="0" i="1" smtClean="0">
                            <a:latin typeface="Cambria Math" charset="0"/>
                          </a:rPr>
                        </m:ctrlPr>
                      </m:sSubSupPr>
                      <m:e>
                        <m:r>
                          <a:rPr lang="en-US" altLang="zh-CN" sz="1800" b="0" i="1" smtClean="0">
                            <a:latin typeface="Cambria Math" panose="02040503050406030204" pitchFamily="18" charset="0"/>
                          </a:rPr>
                          <m:t>𝑥</m:t>
                        </m:r>
                      </m:e>
                      <m:sub>
                        <m:r>
                          <a:rPr lang="en-US" altLang="zh-CN" sz="1800" b="0" i="1" smtClean="0">
                            <a:latin typeface="Cambria Math" panose="02040503050406030204" pitchFamily="18" charset="0"/>
                          </a:rPr>
                          <m:t>𝑗</m:t>
                        </m:r>
                      </m:sub>
                      <m:sup>
                        <m:r>
                          <a:rPr lang="en-US" altLang="zh-CN" sz="1800" b="0" i="1" smtClean="0">
                            <a:latin typeface="Cambria Math" panose="02040503050406030204" pitchFamily="18" charset="0"/>
                          </a:rPr>
                          <m:t>𝑖</m:t>
                        </m:r>
                      </m:sup>
                    </m:sSubSup>
                  </m:oMath>
                </a14:m>
                <a:r>
                  <a:rPr lang="en-US" altLang="zh-CN" dirty="0" smtClean="0"/>
                  <a:t> represents player j’s payoff from this coalition,</a:t>
                </a:r>
              </a:p>
              <a:p>
                <a:pPr marL="0" indent="0">
                  <a:buNone/>
                </a:pPr>
                <a:r>
                  <a:rPr lang="en-US" altLang="zh-CN" dirty="0" smtClean="0"/>
                  <a:t>    satisfying </a:t>
                </a:r>
                <a14:m>
                  <m:oMath xmlns:m="http://schemas.openxmlformats.org/officeDocument/2006/math">
                    <m:nary>
                      <m:naryPr>
                        <m:chr m:val="∑"/>
                        <m:limLoc m:val="subSup"/>
                        <m:ctrlPr>
                          <a:rPr lang="en-US" altLang="zh-CN" i="1" kern="0">
                            <a:latin typeface="Cambria Math" charset="0"/>
                          </a:rPr>
                        </m:ctrlPr>
                      </m:naryPr>
                      <m:sub>
                        <m:r>
                          <m:rPr>
                            <m:brk m:alnAt="25"/>
                          </m:rPr>
                          <a:rPr lang="en-US" altLang="zh-CN" i="1" kern="0">
                            <a:latin typeface="Cambria Math" panose="02040503050406030204" pitchFamily="18" charset="0"/>
                          </a:rPr>
                          <m:t>𝑖</m:t>
                        </m:r>
                        <m:r>
                          <a:rPr lang="en-US" altLang="zh-CN" i="1" kern="0">
                            <a:latin typeface="Cambria Math" panose="02040503050406030204" pitchFamily="18" charset="0"/>
                          </a:rPr>
                          <m:t>=1</m:t>
                        </m:r>
                      </m:sub>
                      <m:sup>
                        <m:r>
                          <a:rPr lang="en-US" altLang="zh-CN" b="0" i="1" kern="0" smtClean="0">
                            <a:latin typeface="Cambria Math" panose="02040503050406030204" pitchFamily="18" charset="0"/>
                          </a:rPr>
                          <m:t>𝑁</m:t>
                        </m:r>
                      </m:sup>
                      <m:e>
                        <m:sSubSup>
                          <m:sSubSupPr>
                            <m:ctrlPr>
                              <a:rPr lang="en-US" altLang="zh-CN" i="1" kern="0">
                                <a:latin typeface="Cambria Math" charset="0"/>
                              </a:rPr>
                            </m:ctrlPr>
                          </m:sSubSupPr>
                          <m:e>
                            <m:r>
                              <a:rPr lang="en-US" altLang="zh-CN" b="0" i="1" kern="0" smtClean="0">
                                <a:latin typeface="Cambria Math" panose="02040503050406030204" pitchFamily="18" charset="0"/>
                              </a:rPr>
                              <m:t>𝑥</m:t>
                            </m:r>
                          </m:e>
                          <m:sub>
                            <m:r>
                              <a:rPr lang="en-US" altLang="zh-CN" i="1" kern="0">
                                <a:latin typeface="Cambria Math" panose="02040503050406030204" pitchFamily="18" charset="0"/>
                              </a:rPr>
                              <m:t>𝑗</m:t>
                            </m:r>
                          </m:sub>
                          <m:sup>
                            <m:r>
                              <a:rPr lang="en-US" altLang="zh-CN" i="1" kern="0">
                                <a:latin typeface="Cambria Math" panose="02040503050406030204" pitchFamily="18" charset="0"/>
                              </a:rPr>
                              <m:t>𝑖</m:t>
                            </m:r>
                          </m:sup>
                        </m:sSubSup>
                      </m:e>
                    </m:nary>
                    <m:r>
                      <a:rPr lang="en-US" altLang="zh-CN" i="1" kern="0" smtClean="0">
                        <a:latin typeface="Cambria Math" panose="02040503050406030204" pitchFamily="18" charset="0"/>
                      </a:rPr>
                      <m:t>≤</m:t>
                    </m:r>
                    <m:r>
                      <a:rPr lang="en-US" altLang="zh-CN" b="0" i="1" kern="0" smtClean="0">
                        <a:latin typeface="Cambria Math" panose="02040503050406030204" pitchFamily="18" charset="0"/>
                      </a:rPr>
                      <m:t>𝑣</m:t>
                    </m:r>
                    <m:r>
                      <a:rPr lang="en-US" altLang="zh-CN" b="0" i="1" kern="0" smtClean="0">
                        <a:latin typeface="Cambria Math" panose="02040503050406030204" pitchFamily="18" charset="0"/>
                      </a:rPr>
                      <m:t>(</m:t>
                    </m:r>
                    <m:sSup>
                      <m:sSupPr>
                        <m:ctrlPr>
                          <a:rPr lang="en-US" altLang="zh-CN" i="1">
                            <a:latin typeface="Cambria Math" charset="0"/>
                          </a:rPr>
                        </m:ctrlPr>
                      </m:sSupPr>
                      <m:e>
                        <m:r>
                          <a:rPr lang="en-US" altLang="zh-CN" b="1" i="1">
                            <a:latin typeface="Cambria Math" panose="02040503050406030204" pitchFamily="18" charset="0"/>
                          </a:rPr>
                          <m:t>𝒓</m:t>
                        </m:r>
                      </m:e>
                      <m:sup>
                        <m:r>
                          <a:rPr lang="en-US" altLang="zh-CN" i="1">
                            <a:latin typeface="Cambria Math" panose="02040503050406030204" pitchFamily="18" charset="0"/>
                          </a:rPr>
                          <m:t>𝑖</m:t>
                        </m:r>
                      </m:sup>
                    </m:sSup>
                    <m:r>
                      <a:rPr lang="en-US" altLang="zh-CN" b="0" i="1" kern="0" smtClean="0">
                        <a:latin typeface="Cambria Math" panose="02040503050406030204" pitchFamily="18" charset="0"/>
                      </a:rPr>
                      <m:t>)</m:t>
                    </m:r>
                  </m:oMath>
                </a14:m>
                <a:r>
                  <a:rPr lang="en-US" altLang="zh-CN" dirty="0" smtClean="0"/>
                  <a:t>. The </a:t>
                </a:r>
                <a:r>
                  <a:rPr lang="en-US" altLang="zh-CN" i="1" dirty="0" smtClean="0">
                    <a:solidFill>
                      <a:srgbClr val="FF0000"/>
                    </a:solidFill>
                  </a:rPr>
                  <a:t>total payoff </a:t>
                </a:r>
                <a:r>
                  <a:rPr lang="en-US" altLang="zh-CN" dirty="0" smtClean="0"/>
                  <a:t>of player </a:t>
                </a:r>
                <a:r>
                  <a:rPr lang="en-US" altLang="zh-CN" dirty="0" err="1" smtClean="0"/>
                  <a:t>i</a:t>
                </a:r>
                <a:r>
                  <a:rPr lang="en-US" altLang="zh-CN" dirty="0" smtClean="0"/>
                  <a:t> is then given by </a:t>
                </a:r>
              </a:p>
              <a:p>
                <a:pPr marL="0" indent="0">
                  <a:buNone/>
                </a:pPr>
                <a:endParaRPr lang="en-US" altLang="zh-CN" kern="0" dirty="0" smtClean="0"/>
              </a:p>
            </p:txBody>
          </p:sp>
        </mc:Choice>
        <mc:Fallback xmlns="">
          <p:sp>
            <p:nvSpPr>
              <p:cNvPr id="8" name="内容占位符 2"/>
              <p:cNvSpPr txBox="1">
                <a:spLocks noRot="1" noChangeAspect="1" noMove="1" noResize="1" noEditPoints="1" noAdjustHandles="1" noChangeArrowheads="1" noChangeShapeType="1" noTextEdit="1"/>
              </p:cNvSpPr>
              <p:nvPr/>
            </p:nvSpPr>
            <p:spPr bwMode="auto">
              <a:xfrm>
                <a:off x="375388" y="1071546"/>
                <a:ext cx="8376500" cy="5309782"/>
              </a:xfrm>
              <a:prstGeom prst="rect">
                <a:avLst/>
              </a:prstGeom>
              <a:blipFill rotWithShape="0">
                <a:blip r:embed="rId3" cstate="print"/>
                <a:stretch>
                  <a:fillRect l="-1747" t="-1607" r="-1528"/>
                </a:stretch>
              </a:blipFill>
              <a:ln w="0">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3779912" y="1628800"/>
                <a:ext cx="2186561" cy="3136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𝐶𝑆</m:t>
                      </m:r>
                      <m:r>
                        <a:rPr lang="en-US" altLang="zh-CN" b="0" i="1" smtClean="0">
                          <a:latin typeface="Cambria Math" panose="02040503050406030204" pitchFamily="18" charset="0"/>
                        </a:rPr>
                        <m:t>={</m:t>
                      </m:r>
                      <m:sSup>
                        <m:sSupPr>
                          <m:ctrlPr>
                            <a:rPr lang="en-US" altLang="zh-CN" b="0" i="1" smtClean="0">
                              <a:latin typeface="Cambria Math" charset="0"/>
                            </a:rPr>
                          </m:ctrlPr>
                        </m:sSupPr>
                        <m:e>
                          <m:r>
                            <a:rPr lang="en-US" altLang="zh-CN" b="1" i="1" smtClean="0">
                              <a:latin typeface="Cambria Math" panose="02040503050406030204" pitchFamily="18" charset="0"/>
                            </a:rPr>
                            <m:t>𝒓</m:t>
                          </m:r>
                        </m:e>
                        <m:sup>
                          <m:r>
                            <a:rPr lang="en-US" altLang="zh-CN" b="0" i="1" smtClean="0">
                              <a:latin typeface="Cambria Math" panose="02040503050406030204" pitchFamily="18" charset="0"/>
                            </a:rPr>
                            <m:t>1</m:t>
                          </m:r>
                        </m:sup>
                      </m:sSup>
                      <m:r>
                        <a:rPr lang="en-US" altLang="zh-CN" b="0" i="1" smtClean="0">
                          <a:latin typeface="Cambria Math" panose="02040503050406030204" pitchFamily="18" charset="0"/>
                        </a:rPr>
                        <m:t>,</m:t>
                      </m:r>
                      <m:sSup>
                        <m:sSupPr>
                          <m:ctrlPr>
                            <a:rPr lang="en-US" altLang="zh-CN" b="0" i="1" smtClean="0">
                              <a:latin typeface="Cambria Math" charset="0"/>
                            </a:rPr>
                          </m:ctrlPr>
                        </m:sSupPr>
                        <m:e>
                          <m:r>
                            <a:rPr lang="en-US" altLang="zh-CN" b="1" i="1" smtClean="0">
                              <a:latin typeface="Cambria Math" panose="02040503050406030204" pitchFamily="18" charset="0"/>
                            </a:rPr>
                            <m:t>𝒓</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 </m:t>
                      </m:r>
                      <m:sSup>
                        <m:sSupPr>
                          <m:ctrlPr>
                            <a:rPr lang="en-US" altLang="zh-CN" b="0" i="1" smtClean="0">
                              <a:latin typeface="Cambria Math" charset="0"/>
                            </a:rPr>
                          </m:ctrlPr>
                        </m:sSupPr>
                        <m:e>
                          <m:r>
                            <a:rPr lang="en-US" altLang="zh-CN" b="1" i="1" smtClean="0">
                              <a:latin typeface="Cambria Math" panose="02040503050406030204" pitchFamily="18" charset="0"/>
                            </a:rPr>
                            <m:t>𝒓</m:t>
                          </m:r>
                        </m:e>
                        <m:sup>
                          <m:r>
                            <a:rPr lang="en-US" altLang="zh-CN" b="0" i="1" smtClean="0">
                              <a:latin typeface="Cambria Math" panose="02040503050406030204" pitchFamily="18" charset="0"/>
                            </a:rPr>
                            <m:t>𝑘</m:t>
                          </m:r>
                        </m:sup>
                      </m:sSup>
                      <m:r>
                        <a:rPr lang="en-US" altLang="zh-CN" b="0" i="1" smtClean="0">
                          <a:latin typeface="Cambria Math" panose="02040503050406030204" pitchFamily="18" charset="0"/>
                        </a:rPr>
                        <m:t>}</m:t>
                      </m:r>
                    </m:oMath>
                  </m:oMathPara>
                </a14:m>
                <a:endParaRPr lang="zh-CN" altLang="en-US" dirty="0"/>
              </a:p>
            </p:txBody>
          </p:sp>
        </mc:Choice>
        <mc:Fallback xmlns="">
          <p:sp>
            <p:nvSpPr>
              <p:cNvPr id="5" name="文本框 4"/>
              <p:cNvSpPr txBox="1">
                <a:spLocks noRot="1" noChangeAspect="1" noMove="1" noResize="1" noEditPoints="1" noAdjustHandles="1" noChangeArrowheads="1" noChangeShapeType="1" noTextEdit="1"/>
              </p:cNvSpPr>
              <p:nvPr/>
            </p:nvSpPr>
            <p:spPr>
              <a:xfrm>
                <a:off x="3779912" y="1628800"/>
                <a:ext cx="2186561" cy="313676"/>
              </a:xfrm>
              <a:prstGeom prst="rect">
                <a:avLst/>
              </a:prstGeom>
              <a:blipFill rotWithShape="0">
                <a:blip r:embed="rId4" cstate="print"/>
                <a:stretch>
                  <a:fillRect l="-1950" r="-3900" b="-365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3759972" y="3331733"/>
                <a:ext cx="2206501" cy="31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𝑋</m:t>
                      </m:r>
                      <m:r>
                        <a:rPr lang="en-US" altLang="zh-CN" b="0" i="1" smtClean="0">
                          <a:latin typeface="Cambria Math" panose="02040503050406030204" pitchFamily="18" charset="0"/>
                        </a:rPr>
                        <m:t>=(</m:t>
                      </m:r>
                      <m:sSup>
                        <m:sSupPr>
                          <m:ctrlPr>
                            <a:rPr lang="en-US" altLang="zh-CN" b="0" i="1" smtClean="0">
                              <a:latin typeface="Cambria Math" charset="0"/>
                            </a:rPr>
                          </m:ctrlPr>
                        </m:sSupPr>
                        <m:e>
                          <m:r>
                            <a:rPr lang="en-US" altLang="zh-CN" b="0" i="1" smtClean="0">
                              <a:latin typeface="Cambria Math" panose="02040503050406030204" pitchFamily="18" charset="0"/>
                            </a:rPr>
                            <m:t>𝑋</m:t>
                          </m:r>
                        </m:e>
                        <m:sup>
                          <m:r>
                            <a:rPr lang="en-US" altLang="zh-CN" b="0" i="1" smtClean="0">
                              <a:latin typeface="Cambria Math" panose="02040503050406030204" pitchFamily="18" charset="0"/>
                            </a:rPr>
                            <m:t>1</m:t>
                          </m:r>
                        </m:sup>
                      </m:sSup>
                      <m:r>
                        <a:rPr lang="en-US" altLang="zh-CN" b="0" i="1" smtClean="0">
                          <a:latin typeface="Cambria Math" panose="02040503050406030204" pitchFamily="18" charset="0"/>
                        </a:rPr>
                        <m:t>,</m:t>
                      </m:r>
                      <m:sSup>
                        <m:sSupPr>
                          <m:ctrlPr>
                            <a:rPr lang="en-US" altLang="zh-CN" b="0" i="1" smtClean="0">
                              <a:latin typeface="Cambria Math" charset="0"/>
                            </a:rPr>
                          </m:ctrlPr>
                        </m:sSupPr>
                        <m:e>
                          <m:r>
                            <a:rPr lang="en-US" altLang="zh-CN" b="0" i="1" smtClean="0">
                              <a:latin typeface="Cambria Math" panose="02040503050406030204" pitchFamily="18" charset="0"/>
                            </a:rPr>
                            <m:t>𝑋</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charset="0"/>
                            </a:rPr>
                          </m:ctrlPr>
                        </m:sSupPr>
                        <m:e>
                          <m:r>
                            <a:rPr lang="en-US" altLang="zh-CN" b="0" i="1" smtClean="0">
                              <a:latin typeface="Cambria Math" panose="02040503050406030204" pitchFamily="18" charset="0"/>
                            </a:rPr>
                            <m:t>𝑋</m:t>
                          </m:r>
                        </m:e>
                        <m:sup>
                          <m:r>
                            <a:rPr lang="en-US" altLang="zh-CN" b="0" i="1" smtClean="0">
                              <a:latin typeface="Cambria Math" panose="02040503050406030204" pitchFamily="18" charset="0"/>
                            </a:rPr>
                            <m:t>𝑘</m:t>
                          </m:r>
                        </m:sup>
                      </m:sSup>
                      <m:r>
                        <a:rPr lang="en-US" altLang="zh-CN" b="0" i="1" smtClean="0">
                          <a:latin typeface="Cambria Math" panose="02040503050406030204" pitchFamily="18" charset="0"/>
                        </a:rPr>
                        <m:t>)</m:t>
                      </m:r>
                    </m:oMath>
                  </m:oMathPara>
                </a14:m>
                <a:endParaRPr lang="zh-CN" altLang="en-US" dirty="0"/>
              </a:p>
            </p:txBody>
          </p:sp>
        </mc:Choice>
        <mc:Fallback xmlns="">
          <p:sp>
            <p:nvSpPr>
              <p:cNvPr id="6" name="文本框 5"/>
              <p:cNvSpPr txBox="1">
                <a:spLocks noRot="1" noChangeAspect="1" noMove="1" noResize="1" noEditPoints="1" noAdjustHandles="1" noChangeArrowheads="1" noChangeShapeType="1" noTextEdit="1"/>
              </p:cNvSpPr>
              <p:nvPr/>
            </p:nvSpPr>
            <p:spPr>
              <a:xfrm>
                <a:off x="3759972" y="3331733"/>
                <a:ext cx="2206501" cy="313291"/>
              </a:xfrm>
              <a:prstGeom prst="rect">
                <a:avLst/>
              </a:prstGeom>
              <a:blipFill rotWithShape="0">
                <a:blip r:embed="rId5" cstate="print"/>
                <a:stretch>
                  <a:fillRect l="-2210" t="-1961" r="-3591" b="-372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3635896" y="5157192"/>
                <a:ext cx="2475358" cy="6770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𝜙</m:t>
                          </m:r>
                        </m:e>
                        <m:sub>
                          <m:r>
                            <a:rPr lang="en-US" altLang="zh-CN" b="0" i="1" smtClean="0">
                              <a:latin typeface="Cambria Math" panose="02040503050406030204" pitchFamily="18" charset="0"/>
                            </a:rPr>
                            <m:t>𝑖</m:t>
                          </m:r>
                        </m:sub>
                      </m:sSub>
                      <m:d>
                        <m:dPr>
                          <m:ctrlPr>
                            <a:rPr lang="en-US" altLang="zh-CN" b="0" i="1" smtClean="0">
                              <a:latin typeface="Cambria Math" charset="0"/>
                            </a:rPr>
                          </m:ctrlPr>
                        </m:dPr>
                        <m:e>
                          <m:r>
                            <a:rPr lang="en-US" altLang="zh-CN" b="0" i="1" smtClean="0">
                              <a:latin typeface="Cambria Math" panose="02040503050406030204" pitchFamily="18" charset="0"/>
                            </a:rPr>
                            <m:t>𝐶𝑆</m:t>
                          </m:r>
                          <m:r>
                            <a:rPr lang="en-US" altLang="zh-CN" b="0" i="1" smtClean="0">
                              <a:latin typeface="Cambria Math" panose="02040503050406030204" pitchFamily="18" charset="0"/>
                            </a:rPr>
                            <m:t>,</m:t>
                          </m:r>
                          <m:r>
                            <a:rPr lang="en-US" altLang="zh-CN" b="0" i="1" smtClean="0">
                              <a:latin typeface="Cambria Math" panose="02040503050406030204" pitchFamily="18" charset="0"/>
                            </a:rPr>
                            <m:t>𝑋</m:t>
                          </m:r>
                        </m:e>
                      </m:d>
                      <m:r>
                        <a:rPr lang="en-US" altLang="zh-CN" b="0" i="1" smtClean="0">
                          <a:latin typeface="Cambria Math" panose="02040503050406030204" pitchFamily="18" charset="0"/>
                        </a:rPr>
                        <m:t>=</m:t>
                      </m:r>
                      <m:nary>
                        <m:naryPr>
                          <m:chr m:val="∑"/>
                          <m:limLoc m:val="subSup"/>
                          <m:ctrlPr>
                            <a:rPr lang="en-US" altLang="zh-CN" i="1" kern="0">
                              <a:latin typeface="Cambria Math" charset="0"/>
                            </a:rPr>
                          </m:ctrlPr>
                        </m:naryPr>
                        <m:sub>
                          <m:r>
                            <m:rPr>
                              <m:brk m:alnAt="1"/>
                            </m:rPr>
                            <a:rPr lang="en-US" altLang="zh-CN" b="0" i="1" kern="0" smtClean="0">
                              <a:latin typeface="Cambria Math" panose="02040503050406030204" pitchFamily="18" charset="0"/>
                            </a:rPr>
                            <m:t>𝑗</m:t>
                          </m:r>
                          <m:r>
                            <a:rPr lang="en-US" altLang="zh-CN" i="1" kern="0">
                              <a:latin typeface="Cambria Math" panose="02040503050406030204" pitchFamily="18" charset="0"/>
                            </a:rPr>
                            <m:t>=1</m:t>
                          </m:r>
                        </m:sub>
                        <m:sup>
                          <m:r>
                            <a:rPr lang="en-US" altLang="zh-CN" b="0" i="1" kern="0" smtClean="0">
                              <a:latin typeface="Cambria Math" panose="02040503050406030204" pitchFamily="18" charset="0"/>
                            </a:rPr>
                            <m:t>|</m:t>
                          </m:r>
                          <m:r>
                            <a:rPr lang="en-US" altLang="zh-CN" b="0" i="1" kern="0" smtClean="0">
                              <a:latin typeface="Cambria Math" panose="02040503050406030204" pitchFamily="18" charset="0"/>
                            </a:rPr>
                            <m:t>𝐶𝑆</m:t>
                          </m:r>
                          <m:r>
                            <a:rPr lang="en-US" altLang="zh-CN" b="0" i="1" kern="0" smtClean="0">
                              <a:latin typeface="Cambria Math" panose="02040503050406030204" pitchFamily="18" charset="0"/>
                            </a:rPr>
                            <m:t>|</m:t>
                          </m:r>
                        </m:sup>
                        <m:e>
                          <m:sSubSup>
                            <m:sSubSupPr>
                              <m:ctrlPr>
                                <a:rPr lang="en-US" altLang="zh-CN" i="1" kern="0">
                                  <a:latin typeface="Cambria Math" charset="0"/>
                                </a:rPr>
                              </m:ctrlPr>
                            </m:sSubSupPr>
                            <m:e>
                              <m:r>
                                <a:rPr lang="en-US" altLang="zh-CN" i="1" kern="0">
                                  <a:latin typeface="Cambria Math" panose="02040503050406030204" pitchFamily="18" charset="0"/>
                                </a:rPr>
                                <m:t>𝑥</m:t>
                              </m:r>
                            </m:e>
                            <m:sub>
                              <m:r>
                                <a:rPr lang="en-US" altLang="zh-CN" b="0" i="1" kern="0" smtClean="0">
                                  <a:latin typeface="Cambria Math" panose="02040503050406030204" pitchFamily="18" charset="0"/>
                                </a:rPr>
                                <m:t>𝑖</m:t>
                              </m:r>
                            </m:sub>
                            <m:sup>
                              <m:r>
                                <a:rPr lang="en-US" altLang="zh-CN" b="0" i="1" kern="0" smtClean="0">
                                  <a:latin typeface="Cambria Math" panose="02040503050406030204" pitchFamily="18" charset="0"/>
                                </a:rPr>
                                <m:t>𝑗</m:t>
                              </m:r>
                            </m:sup>
                          </m:sSubSup>
                        </m:e>
                      </m:nary>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3635896" y="5157192"/>
                <a:ext cx="2475358" cy="677045"/>
              </a:xfrm>
              <a:prstGeom prst="rect">
                <a:avLst/>
              </a:prstGeom>
              <a:blipFill rotWithShape="0">
                <a:blip r:embed="rId6" cstate="print"/>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276313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endParaRPr lang="en-US" altLang="zh-CN" dirty="0"/>
          </a:p>
          <a:p>
            <a:pPr marL="0" indent="0">
              <a:buNone/>
            </a:pPr>
            <a:r>
              <a:rPr lang="en-US" altLang="zh-CN" dirty="0" smtClean="0"/>
              <a:t>    </a:t>
            </a:r>
          </a:p>
          <a:p>
            <a:endParaRPr lang="zh-CN" altLang="en-US" dirty="0"/>
          </a:p>
        </p:txBody>
      </p:sp>
      <p:sp>
        <p:nvSpPr>
          <p:cNvPr id="8" name="内容占位符 2"/>
          <p:cNvSpPr txBox="1">
            <a:spLocks/>
          </p:cNvSpPr>
          <p:nvPr/>
        </p:nvSpPr>
        <p:spPr bwMode="auto">
          <a:xfrm>
            <a:off x="375388" y="928670"/>
            <a:ext cx="8376500"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r>
              <a:rPr lang="en-US" altLang="zh-CN" sz="2400" kern="0" dirty="0" smtClean="0"/>
              <a:t>The limitation of stability concepts in traditional CF-games</a:t>
            </a:r>
          </a:p>
          <a:p>
            <a:pPr lvl="1"/>
            <a:r>
              <a:rPr lang="en-US" altLang="zh-CN" kern="0" dirty="0" smtClean="0"/>
              <a:t>Coalition Structure</a:t>
            </a:r>
          </a:p>
          <a:p>
            <a:pPr lvl="2"/>
            <a:r>
              <a:rPr lang="en-US" altLang="zh-CN" sz="1800" kern="0" dirty="0" smtClean="0"/>
              <a:t>In CF-games, if some players try to leave the current outcome, they simply leave their current coalitions and form a new coalition. </a:t>
            </a:r>
          </a:p>
          <a:p>
            <a:pPr lvl="2"/>
            <a:r>
              <a:rPr lang="en-US" altLang="zh-CN" sz="1800" kern="0" dirty="0" smtClean="0"/>
              <a:t>However, in OCF-games, the players can form an overlapping coalition structure with an arbitrary amount of their resources.</a:t>
            </a:r>
          </a:p>
          <a:p>
            <a:pPr lvl="1"/>
            <a:r>
              <a:rPr lang="en-US" altLang="zh-CN" kern="0" dirty="0" smtClean="0"/>
              <a:t>Players’ Payoffs</a:t>
            </a:r>
          </a:p>
          <a:p>
            <a:pPr lvl="2"/>
            <a:r>
              <a:rPr lang="en-US" altLang="zh-CN" sz="1800" kern="0" dirty="0" smtClean="0"/>
              <a:t>In CF-games, if some players leave the current outcome, their payoffs are straightforwardly given by the newly formed coalition. </a:t>
            </a:r>
          </a:p>
          <a:p>
            <a:pPr lvl="2"/>
            <a:r>
              <a:rPr lang="en-US" altLang="zh-CN" sz="1800" kern="0" dirty="0" smtClean="0"/>
              <a:t>However, in OCF-games, the players may receive payoffs from both the new and old coalitions, and the payoff allocation depends on the punishing rule of the considered scenario.</a:t>
            </a:r>
          </a:p>
          <a:p>
            <a:pPr>
              <a:buFont typeface="Arial" panose="020B0604020202020204" pitchFamily="34" charset="0"/>
              <a:buChar char="•"/>
            </a:pPr>
            <a:r>
              <a:rPr lang="en-US" altLang="zh-CN" sz="2400" kern="0" dirty="0" smtClean="0"/>
              <a:t>The stability concept in OCF-games</a:t>
            </a:r>
          </a:p>
          <a:p>
            <a:pPr lvl="1">
              <a:buFont typeface="Arial" panose="020B0604020202020204" pitchFamily="34" charset="0"/>
              <a:buChar char="–"/>
            </a:pPr>
            <a:r>
              <a:rPr lang="en-US" altLang="zh-CN" kern="0" dirty="0" smtClean="0"/>
              <a:t>Describe the </a:t>
            </a:r>
            <a:r>
              <a:rPr lang="en-US" altLang="zh-CN" kern="0" dirty="0" smtClean="0">
                <a:solidFill>
                  <a:srgbClr val="FF0000"/>
                </a:solidFill>
              </a:rPr>
              <a:t>deviation</a:t>
            </a:r>
            <a:r>
              <a:rPr lang="en-US" altLang="zh-CN" kern="0" dirty="0" smtClean="0"/>
              <a:t> of players, i.e., </a:t>
            </a:r>
            <a:r>
              <a:rPr lang="en-US" altLang="zh-CN" kern="0" dirty="0"/>
              <a:t>a list of resources </a:t>
            </a:r>
            <a:r>
              <a:rPr lang="en-US" altLang="zh-CN" kern="0" dirty="0" smtClean="0"/>
              <a:t>that the players </a:t>
            </a:r>
            <a:r>
              <a:rPr lang="en-US" altLang="zh-CN" kern="0" dirty="0"/>
              <a:t>try to withdraw from each coalition in </a:t>
            </a:r>
            <a:r>
              <a:rPr lang="en-US" altLang="zh-CN" kern="0" dirty="0" smtClean="0"/>
              <a:t>CS.</a:t>
            </a:r>
          </a:p>
          <a:p>
            <a:pPr lvl="1">
              <a:buFont typeface="Arial" panose="020B0604020202020204" pitchFamily="34" charset="0"/>
              <a:buChar char="–"/>
            </a:pPr>
            <a:r>
              <a:rPr lang="en-US" altLang="zh-CN" kern="0" dirty="0" smtClean="0"/>
              <a:t>Describe the punishing rule, which is referred to as the </a:t>
            </a:r>
            <a:r>
              <a:rPr lang="en-US" altLang="zh-CN" kern="0" dirty="0" smtClean="0">
                <a:solidFill>
                  <a:srgbClr val="FF0000"/>
                </a:solidFill>
              </a:rPr>
              <a:t>arbitration function</a:t>
            </a:r>
            <a:r>
              <a:rPr lang="en-US" altLang="zh-CN" kern="0" dirty="0" smtClean="0"/>
              <a:t>.</a:t>
            </a:r>
          </a:p>
          <a:p>
            <a:endParaRPr lang="en-US" altLang="zh-CN" kern="0" dirty="0" smtClean="0"/>
          </a:p>
          <a:p>
            <a:endParaRPr lang="en-US" altLang="zh-CN" kern="0" dirty="0"/>
          </a:p>
          <a:p>
            <a:endParaRPr lang="en-US" altLang="zh-CN" dirty="0" smtClean="0"/>
          </a:p>
          <a:p>
            <a:pPr marL="0" indent="0">
              <a:buFontTx/>
              <a:buNone/>
            </a:pPr>
            <a:endParaRPr lang="en-US" altLang="zh-CN" kern="0" dirty="0" smtClean="0"/>
          </a:p>
        </p:txBody>
      </p:sp>
    </p:spTree>
    <p:extLst>
      <p:ext uri="{BB962C8B-B14F-4D97-AF65-F5344CB8AC3E}">
        <p14:creationId xmlns:p14="http://schemas.microsoft.com/office/powerpoint/2010/main" val="418219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blinds(horizontal)">
                                      <p:cBhvr>
                                        <p:cTn id="7" dur="500"/>
                                        <p:tgtEl>
                                          <p:spTgt spid="8">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blinds(horizontal)">
                                      <p:cBhvr>
                                        <p:cTn id="10" dur="500"/>
                                        <p:tgtEl>
                                          <p:spTgt spid="8">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blinds(horizontal)">
                                      <p:cBhvr>
                                        <p:cTn id="13" dur="500"/>
                                        <p:tgtEl>
                                          <p:spTgt spid="8">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animEffect transition="in" filter="blinds(horizontal)">
                                      <p:cBhvr>
                                        <p:cTn id="18" dur="500"/>
                                        <p:tgtEl>
                                          <p:spTgt spid="8">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blinds(horizontal)">
                                      <p:cBhvr>
                                        <p:cTn id="21" dur="500"/>
                                        <p:tgtEl>
                                          <p:spTgt spid="8">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
                                            <p:txEl>
                                              <p:pRg st="9" end="9"/>
                                            </p:txEl>
                                          </p:spTgt>
                                        </p:tgtEl>
                                        <p:attrNameLst>
                                          <p:attrName>style.visibility</p:attrName>
                                        </p:attrNameLst>
                                      </p:cBhvr>
                                      <p:to>
                                        <p:strVal val="visible"/>
                                      </p:to>
                                    </p:set>
                                    <p:animEffect transition="in" filter="blinds(horizontal)">
                                      <p:cBhvr>
                                        <p:cTn id="24"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endParaRPr lang="en-US" altLang="zh-CN" dirty="0"/>
          </a:p>
          <a:p>
            <a:pPr marL="0" indent="0">
              <a:buNone/>
            </a:pPr>
            <a:r>
              <a:rPr lang="en-US" altLang="zh-CN" dirty="0" smtClean="0"/>
              <a:t>    </a:t>
            </a:r>
          </a:p>
          <a:p>
            <a:endParaRPr lang="zh-CN" altLang="en-US" dirty="0"/>
          </a:p>
        </p:txBody>
      </p:sp>
      <mc:AlternateContent xmlns:mc="http://schemas.openxmlformats.org/markup-compatibility/2006" xmlns:a14="http://schemas.microsoft.com/office/drawing/2010/main">
        <mc:Choice Requires="a14">
          <p:sp>
            <p:nvSpPr>
              <p:cNvPr id="8" name="内容占位符 2"/>
              <p:cNvSpPr txBox="1">
                <a:spLocks/>
              </p:cNvSpPr>
              <p:nvPr/>
            </p:nvSpPr>
            <p:spPr bwMode="auto">
              <a:xfrm>
                <a:off x="375388" y="1071546"/>
                <a:ext cx="8376500"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a:buFont typeface="Arial" panose="020B0604020202020204" pitchFamily="34" charset="0"/>
                  <a:buChar char="•"/>
                </a:pPr>
                <a:r>
                  <a:rPr lang="en-US" altLang="zh-CN" dirty="0" smtClean="0"/>
                  <a:t>The </a:t>
                </a:r>
                <a:r>
                  <a:rPr lang="en-US" altLang="zh-CN" dirty="0" smtClean="0">
                    <a:solidFill>
                      <a:srgbClr val="FF0000"/>
                    </a:solidFill>
                  </a:rPr>
                  <a:t>arbitration function </a:t>
                </a:r>
                <a14:m>
                  <m:oMath xmlns:m="http://schemas.openxmlformats.org/officeDocument/2006/math">
                    <m:r>
                      <a:rPr lang="en-US" altLang="zh-CN" i="1" kern="0">
                        <a:solidFill>
                          <a:srgbClr val="FF0000"/>
                        </a:solidFill>
                        <a:latin typeface="Cambria Math" panose="02040503050406030204" pitchFamily="18" charset="0"/>
                      </a:rPr>
                      <m:t>𝒜</m:t>
                    </m:r>
                  </m:oMath>
                </a14:m>
                <a:r>
                  <a:rPr lang="en-US" altLang="zh-CN" dirty="0"/>
                  <a:t>is a mapping that receives as its input </a:t>
                </a:r>
                <a:endParaRPr lang="en-US" altLang="zh-CN" dirty="0" smtClean="0"/>
              </a:p>
              <a:p>
                <a:pPr lvl="1"/>
                <a:r>
                  <a:rPr lang="en-US" altLang="zh-CN" dirty="0" smtClean="0"/>
                  <a:t>(</a:t>
                </a:r>
                <a:r>
                  <a:rPr lang="en-US" altLang="zh-CN" dirty="0"/>
                  <a:t>1) a </a:t>
                </a:r>
                <a:r>
                  <a:rPr lang="en-US" altLang="zh-CN" dirty="0" smtClean="0"/>
                  <a:t>feasible outcome </a:t>
                </a:r>
                <a:r>
                  <a:rPr lang="en-US" altLang="zh-CN" dirty="0"/>
                  <a:t>(</a:t>
                </a:r>
                <a:r>
                  <a:rPr lang="en-US" altLang="zh-CN" i="1" dirty="0" smtClean="0"/>
                  <a:t>CS; </a:t>
                </a:r>
                <a:r>
                  <a:rPr lang="en-US" altLang="zh-CN" dirty="0" smtClean="0"/>
                  <a:t>X), </a:t>
                </a:r>
              </a:p>
              <a:p>
                <a:pPr lvl="1"/>
                <a:r>
                  <a:rPr lang="en-US" altLang="zh-CN" dirty="0" smtClean="0"/>
                  <a:t>(</a:t>
                </a:r>
                <a:r>
                  <a:rPr lang="en-US" altLang="zh-CN" dirty="0"/>
                  <a:t>2) a set of deviating players </a:t>
                </a:r>
                <a14:m>
                  <m:oMath xmlns:m="http://schemas.openxmlformats.org/officeDocument/2006/math">
                    <m:r>
                      <a:rPr lang="en-US" altLang="zh-CN" b="0" i="1" smtClean="0">
                        <a:latin typeface="Cambria Math" panose="02040503050406030204" pitchFamily="18" charset="0"/>
                      </a:rPr>
                      <m:t>𝑇</m:t>
                    </m:r>
                    <m:r>
                      <a:rPr lang="en-US" altLang="zh-CN" b="0" i="1" smtClean="0">
                        <a:latin typeface="Cambria Math" panose="02040503050406030204" pitchFamily="18" charset="0"/>
                      </a:rPr>
                      <m:t>⊆</m:t>
                    </m:r>
                    <m:r>
                      <a:rPr lang="en-US" altLang="zh-CN" b="0" i="1" smtClean="0">
                        <a:latin typeface="Cambria Math" panose="02040503050406030204" pitchFamily="18" charset="0"/>
                      </a:rPr>
                      <m:t>𝑁</m:t>
                    </m:r>
                  </m:oMath>
                </a14:m>
                <a:r>
                  <a:rPr lang="en-US" altLang="zh-CN" dirty="0" smtClean="0"/>
                  <a:t>, </a:t>
                </a:r>
                <a:r>
                  <a:rPr lang="en-US" altLang="zh-CN" dirty="0"/>
                  <a:t>and </a:t>
                </a:r>
                <a:endParaRPr lang="en-US" altLang="zh-CN" dirty="0" smtClean="0"/>
              </a:p>
              <a:p>
                <a:pPr lvl="1"/>
                <a:r>
                  <a:rPr lang="en-US" altLang="zh-CN" dirty="0" smtClean="0"/>
                  <a:t>(</a:t>
                </a:r>
                <a:r>
                  <a:rPr lang="en-US" altLang="zh-CN" dirty="0"/>
                  <a:t>3) the proposed deviation of </a:t>
                </a:r>
                <a:r>
                  <a:rPr lang="en-US" altLang="zh-CN" dirty="0" smtClean="0"/>
                  <a:t>T.</a:t>
                </a:r>
              </a:p>
              <a:p>
                <a:pPr marL="0" indent="0">
                  <a:buNone/>
                </a:pPr>
                <a:r>
                  <a:rPr lang="en-US" altLang="zh-CN" dirty="0" smtClean="0"/>
                  <a:t>     Given this data</a:t>
                </a:r>
                <a:r>
                  <a:rPr lang="en-US" altLang="zh-CN" dirty="0"/>
                  <a:t>, </a:t>
                </a:r>
                <a14:m>
                  <m:oMath xmlns:m="http://schemas.openxmlformats.org/officeDocument/2006/math">
                    <m:r>
                      <a:rPr lang="en-US" altLang="zh-CN" i="1" kern="0">
                        <a:latin typeface="Cambria Math" panose="02040503050406030204" pitchFamily="18" charset="0"/>
                      </a:rPr>
                      <m:t>𝒜</m:t>
                    </m:r>
                    <m:r>
                      <a:rPr lang="en-US" altLang="zh-CN" i="1" kern="0">
                        <a:latin typeface="Cambria Math" panose="02040503050406030204" pitchFamily="18" charset="0"/>
                      </a:rPr>
                      <m:t> </m:t>
                    </m:r>
                  </m:oMath>
                </a14:m>
                <a:r>
                  <a:rPr lang="en-US" altLang="zh-CN" dirty="0" smtClean="0"/>
                  <a:t>returns </a:t>
                </a:r>
                <a:r>
                  <a:rPr lang="en-US" altLang="zh-CN" dirty="0"/>
                  <a:t>how much payoff the deviators can get </a:t>
                </a:r>
                <a:r>
                  <a:rPr lang="en-US" altLang="zh-CN" dirty="0" smtClean="0"/>
                  <a:t>after</a:t>
                </a:r>
              </a:p>
              <a:p>
                <a:pPr marL="0" indent="0">
                  <a:buNone/>
                </a:pPr>
                <a:r>
                  <a:rPr lang="en-US" altLang="zh-CN" dirty="0" smtClean="0"/>
                  <a:t>    they </a:t>
                </a:r>
                <a:r>
                  <a:rPr lang="en-US" altLang="zh-CN" dirty="0"/>
                  <a:t>deviate, from each </a:t>
                </a:r>
                <a:r>
                  <a:rPr lang="en-US" altLang="zh-CN" dirty="0" smtClean="0"/>
                  <a:t>original coalition </a:t>
                </a:r>
                <a14:m>
                  <m:oMath xmlns:m="http://schemas.openxmlformats.org/officeDocument/2006/math">
                    <m:r>
                      <a:rPr lang="en-US" altLang="zh-CN" b="1" i="1" smtClean="0">
                        <a:latin typeface="Cambria Math" panose="02040503050406030204" pitchFamily="18" charset="0"/>
                      </a:rPr>
                      <m:t>𝒓</m:t>
                    </m:r>
                    <m:r>
                      <a:rPr lang="en-US" altLang="zh-CN" b="0" i="1" smtClean="0">
                        <a:latin typeface="Cambria Math" panose="02040503050406030204" pitchFamily="18" charset="0"/>
                      </a:rPr>
                      <m:t>∈</m:t>
                    </m:r>
                    <m:r>
                      <a:rPr lang="en-US" altLang="zh-CN" b="0" i="1" smtClean="0">
                        <a:latin typeface="Cambria Math" panose="02040503050406030204" pitchFamily="18" charset="0"/>
                      </a:rPr>
                      <m:t>𝐶𝑆</m:t>
                    </m:r>
                  </m:oMath>
                </a14:m>
                <a:r>
                  <a:rPr lang="en-US" altLang="zh-CN" dirty="0" smtClean="0"/>
                  <a:t> with </a:t>
                </a:r>
                <a14:m>
                  <m:oMath xmlns:m="http://schemas.openxmlformats.org/officeDocument/2006/math">
                    <m:r>
                      <a:rPr lang="en-US" altLang="zh-CN" b="0" i="1" smtClean="0">
                        <a:latin typeface="Cambria Math" panose="02040503050406030204" pitchFamily="18" charset="0"/>
                      </a:rPr>
                      <m:t>𝑠𝑢𝑝𝑝</m:t>
                    </m:r>
                    <m:d>
                      <m:dPr>
                        <m:ctrlPr>
                          <a:rPr lang="en-US" altLang="zh-CN" b="0" i="1" smtClean="0">
                            <a:latin typeface="Cambria Math" charset="0"/>
                          </a:rPr>
                        </m:ctrlPr>
                      </m:dPr>
                      <m:e>
                        <m:r>
                          <a:rPr lang="en-US" altLang="zh-CN" b="1" i="1" smtClean="0">
                            <a:latin typeface="Cambria Math" panose="02040503050406030204" pitchFamily="18" charset="0"/>
                          </a:rPr>
                          <m:t>𝒓</m:t>
                        </m:r>
                      </m:e>
                    </m:d>
                    <m:r>
                      <a:rPr lang="en-US" altLang="zh-CN" b="0" i="1" smtClean="0">
                        <a:latin typeface="Cambria Math" panose="02040503050406030204" pitchFamily="18" charset="0"/>
                      </a:rPr>
                      <m:t>∩      </m:t>
                    </m:r>
                    <m:d>
                      <m:dPr>
                        <m:ctrlPr>
                          <a:rPr lang="en-US" altLang="zh-CN" b="0" i="1" smtClean="0">
                            <a:latin typeface="Cambria Math" charset="0"/>
                          </a:rPr>
                        </m:ctrlPr>
                      </m:dPr>
                      <m:e>
                        <m:r>
                          <a:rPr lang="en-US" altLang="zh-CN" b="0" i="1" smtClean="0">
                            <a:latin typeface="Cambria Math" panose="02040503050406030204" pitchFamily="18" charset="0"/>
                          </a:rPr>
                          <m:t>𝒩</m:t>
                        </m:r>
                        <m:r>
                          <a:rPr lang="en-US" altLang="zh-CN" b="0" i="1" smtClean="0">
                            <a:latin typeface="Cambria Math" panose="02040503050406030204" pitchFamily="18" charset="0"/>
                          </a:rPr>
                          <m:t>\</m:t>
                        </m:r>
                        <m:r>
                          <a:rPr lang="en-US" altLang="zh-CN" b="0" i="1" smtClean="0">
                            <a:latin typeface="Cambria Math" panose="02040503050406030204" pitchFamily="18" charset="0"/>
                          </a:rPr>
                          <m:t>𝒯</m:t>
                        </m:r>
                      </m:e>
                    </m:d>
                    <m:r>
                      <a:rPr lang="en-US" altLang="zh-CN" b="0" i="1" smtClean="0">
                        <a:latin typeface="Cambria Math" panose="02040503050406030204" pitchFamily="18" charset="0"/>
                      </a:rPr>
                      <m:t>≠∅</m:t>
                    </m:r>
                  </m:oMath>
                </a14:m>
                <a:r>
                  <a:rPr lang="en-US" altLang="zh-CN" dirty="0" smtClean="0"/>
                  <a:t> and </a:t>
                </a:r>
                <a14:m>
                  <m:oMath xmlns:m="http://schemas.openxmlformats.org/officeDocument/2006/math">
                    <m:r>
                      <a:rPr lang="en-US" altLang="zh-CN" i="1">
                        <a:latin typeface="Cambria Math" panose="02040503050406030204" pitchFamily="18" charset="0"/>
                      </a:rPr>
                      <m:t>𝑠𝑢𝑝𝑝</m:t>
                    </m:r>
                    <m:d>
                      <m:dPr>
                        <m:ctrlPr>
                          <a:rPr lang="en-US" altLang="zh-CN" i="1">
                            <a:latin typeface="Cambria Math" charset="0"/>
                          </a:rPr>
                        </m:ctrlPr>
                      </m:dPr>
                      <m:e>
                        <m:r>
                          <a:rPr lang="en-US" altLang="zh-CN" b="1" i="1">
                            <a:latin typeface="Cambria Math" panose="02040503050406030204" pitchFamily="18" charset="0"/>
                          </a:rPr>
                          <m:t>𝒓</m:t>
                        </m:r>
                      </m:e>
                    </m:d>
                    <m:r>
                      <a:rPr lang="en-US" altLang="zh-CN" b="0" i="1" smtClean="0">
                        <a:latin typeface="Cambria Math" panose="02040503050406030204" pitchFamily="18" charset="0"/>
                      </a:rPr>
                      <m:t>∩</m:t>
                    </m:r>
                    <m:d>
                      <m:dPr>
                        <m:ctrlPr>
                          <a:rPr lang="en-US" altLang="zh-CN" i="1">
                            <a:latin typeface="Cambria Math" charset="0"/>
                          </a:rPr>
                        </m:ctrlPr>
                      </m:dPr>
                      <m:e>
                        <m:r>
                          <a:rPr lang="en-US" altLang="zh-CN" i="1">
                            <a:latin typeface="Cambria Math" panose="02040503050406030204" pitchFamily="18" charset="0"/>
                          </a:rPr>
                          <m:t>𝒯</m:t>
                        </m:r>
                      </m:e>
                    </m:d>
                    <m:r>
                      <a:rPr lang="en-US" altLang="zh-CN" i="1">
                        <a:latin typeface="Cambria Math" panose="02040503050406030204" pitchFamily="18" charset="0"/>
                      </a:rPr>
                      <m:t>≠∅</m:t>
                    </m:r>
                  </m:oMath>
                </a14:m>
                <a:r>
                  <a:rPr lang="en-US" altLang="zh-CN" dirty="0" smtClean="0"/>
                  <a:t>.</a:t>
                </a:r>
              </a:p>
              <a:p>
                <a:pPr marL="0" indent="0">
                  <a:buNone/>
                </a:pPr>
                <a:endParaRPr lang="en-US" altLang="zh-CN" dirty="0"/>
              </a:p>
              <a:p>
                <a:r>
                  <a:rPr lang="en-US" altLang="zh-CN" dirty="0"/>
                  <a:t>An outcome (</a:t>
                </a:r>
                <a:r>
                  <a:rPr lang="en-US" altLang="zh-CN" i="1" dirty="0"/>
                  <a:t>CS; </a:t>
                </a:r>
                <a:r>
                  <a:rPr lang="en-US" altLang="zh-CN" dirty="0"/>
                  <a:t>X</a:t>
                </a:r>
                <a:r>
                  <a:rPr lang="en-US" altLang="zh-CN" dirty="0" smtClean="0"/>
                  <a:t>) is </a:t>
                </a:r>
                <a:r>
                  <a:rPr lang="en-US" altLang="zh-CN" dirty="0"/>
                  <a:t>said to be in the </a:t>
                </a:r>
                <a14:m>
                  <m:oMath xmlns:m="http://schemas.openxmlformats.org/officeDocument/2006/math">
                    <m:r>
                      <a:rPr lang="en-US" altLang="zh-CN" i="1" kern="0" smtClean="0">
                        <a:solidFill>
                          <a:srgbClr val="FF0000"/>
                        </a:solidFill>
                        <a:latin typeface="Cambria Math" panose="02040503050406030204" pitchFamily="18" charset="0"/>
                      </a:rPr>
                      <m:t>𝒜</m:t>
                    </m:r>
                  </m:oMath>
                </a14:m>
                <a:r>
                  <a:rPr lang="en-US" altLang="zh-CN" i="1" dirty="0">
                    <a:solidFill>
                      <a:srgbClr val="FF0000"/>
                    </a:solidFill>
                  </a:rPr>
                  <a:t>-core</a:t>
                </a:r>
                <a:r>
                  <a:rPr lang="en-US" altLang="zh-CN" dirty="0"/>
                  <a:t>, or </a:t>
                </a:r>
                <a14:m>
                  <m:oMath xmlns:m="http://schemas.openxmlformats.org/officeDocument/2006/math">
                    <m:r>
                      <a:rPr lang="en-US" altLang="zh-CN" i="1" kern="0" smtClean="0">
                        <a:solidFill>
                          <a:srgbClr val="FF0000"/>
                        </a:solidFill>
                        <a:latin typeface="Cambria Math" panose="02040503050406030204" pitchFamily="18" charset="0"/>
                      </a:rPr>
                      <m:t>𝒜</m:t>
                    </m:r>
                  </m:oMath>
                </a14:m>
                <a:r>
                  <a:rPr lang="en-US" altLang="zh-CN" i="1" dirty="0">
                    <a:solidFill>
                      <a:srgbClr val="FF0000"/>
                    </a:solidFill>
                  </a:rPr>
                  <a:t>-stable</a:t>
                </a:r>
                <a:r>
                  <a:rPr lang="en-US" altLang="zh-CN" dirty="0"/>
                  <a:t>, if no set of </a:t>
                </a:r>
                <a:r>
                  <a:rPr lang="en-US" altLang="zh-CN" dirty="0" smtClean="0"/>
                  <a:t>players </a:t>
                </a:r>
                <a14:m>
                  <m:oMath xmlns:m="http://schemas.openxmlformats.org/officeDocument/2006/math">
                    <m:r>
                      <a:rPr lang="en-US" altLang="zh-CN" i="1">
                        <a:latin typeface="Cambria Math" panose="02040503050406030204" pitchFamily="18" charset="0"/>
                      </a:rPr>
                      <m:t>𝑇</m:t>
                    </m:r>
                    <m:r>
                      <a:rPr lang="en-US" altLang="zh-CN" i="1">
                        <a:latin typeface="Cambria Math" panose="02040503050406030204" pitchFamily="18" charset="0"/>
                      </a:rPr>
                      <m:t>⊆</m:t>
                    </m:r>
                    <m:r>
                      <a:rPr lang="en-US" altLang="zh-CN" i="1">
                        <a:latin typeface="Cambria Math" panose="02040503050406030204" pitchFamily="18" charset="0"/>
                      </a:rPr>
                      <m:t>𝑁</m:t>
                    </m:r>
                  </m:oMath>
                </a14:m>
                <a:r>
                  <a:rPr lang="en-US" altLang="zh-CN" dirty="0" smtClean="0"/>
                  <a:t> can </a:t>
                </a:r>
                <a:r>
                  <a:rPr lang="en-US" altLang="zh-CN" dirty="0"/>
                  <a:t>deviate from the current coalition structure </a:t>
                </a:r>
                <a:r>
                  <a:rPr lang="en-US" altLang="zh-CN" i="1" dirty="0"/>
                  <a:t>CS</a:t>
                </a:r>
                <a:r>
                  <a:rPr lang="en-US" altLang="zh-CN" dirty="0"/>
                  <a:t>, which is referred to as </a:t>
                </a:r>
                <a14:m>
                  <m:oMath xmlns:m="http://schemas.openxmlformats.org/officeDocument/2006/math">
                    <m:r>
                      <a:rPr lang="en-US" altLang="zh-CN" i="1" kern="0">
                        <a:solidFill>
                          <a:srgbClr val="FF0000"/>
                        </a:solidFill>
                        <a:latin typeface="Cambria Math" panose="02040503050406030204" pitchFamily="18" charset="0"/>
                      </a:rPr>
                      <m:t>𝒜</m:t>
                    </m:r>
                  </m:oMath>
                </a14:m>
                <a:r>
                  <a:rPr lang="en-US" altLang="zh-CN" i="1" dirty="0" smtClean="0">
                    <a:solidFill>
                      <a:srgbClr val="FF0000"/>
                    </a:solidFill>
                  </a:rPr>
                  <a:t>-profitable deviations</a:t>
                </a:r>
                <a:r>
                  <a:rPr lang="en-US" altLang="zh-CN" dirty="0"/>
                  <a:t>, so that each deviator </a:t>
                </a:r>
                <a14:m>
                  <m:oMath xmlns:m="http://schemas.openxmlformats.org/officeDocument/2006/math">
                    <m:r>
                      <a:rPr lang="en-US" altLang="zh-CN" b="0" i="1" smtClean="0">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𝐶𝑆</m:t>
                    </m:r>
                  </m:oMath>
                </a14:m>
                <a:r>
                  <a:rPr lang="en-US" altLang="zh-CN" dirty="0"/>
                  <a:t>gets more than </a:t>
                </a:r>
                <a14:m>
                  <m:oMath xmlns:m="http://schemas.openxmlformats.org/officeDocument/2006/math">
                    <m:sSub>
                      <m:sSubPr>
                        <m:ctrlPr>
                          <a:rPr lang="en-US" altLang="zh-CN" i="1">
                            <a:latin typeface="Cambria Math" charset="0"/>
                          </a:rPr>
                        </m:ctrlPr>
                      </m:sSubPr>
                      <m:e>
                        <m:r>
                          <a:rPr lang="en-US" altLang="zh-CN" i="1">
                            <a:latin typeface="Cambria Math" panose="02040503050406030204" pitchFamily="18" charset="0"/>
                          </a:rPr>
                          <m:t>𝜙</m:t>
                        </m:r>
                      </m:e>
                      <m:sub>
                        <m:r>
                          <a:rPr lang="en-US" altLang="zh-CN" i="1">
                            <a:latin typeface="Cambria Math" panose="02040503050406030204" pitchFamily="18" charset="0"/>
                          </a:rPr>
                          <m:t>𝑖</m:t>
                        </m:r>
                      </m:sub>
                    </m:sSub>
                    <m:d>
                      <m:dPr>
                        <m:ctrlPr>
                          <a:rPr lang="en-US" altLang="zh-CN" i="1">
                            <a:latin typeface="Cambria Math" charset="0"/>
                          </a:rPr>
                        </m:ctrlPr>
                      </m:dPr>
                      <m:e>
                        <m:r>
                          <a:rPr lang="en-US" altLang="zh-CN" i="1">
                            <a:latin typeface="Cambria Math" panose="02040503050406030204" pitchFamily="18" charset="0"/>
                          </a:rPr>
                          <m:t>𝐶𝑆</m:t>
                        </m:r>
                        <m:r>
                          <a:rPr lang="en-US" altLang="zh-CN" i="1">
                            <a:latin typeface="Cambria Math" panose="02040503050406030204" pitchFamily="18" charset="0"/>
                          </a:rPr>
                          <m:t>,</m:t>
                        </m:r>
                        <m:r>
                          <a:rPr lang="en-US" altLang="zh-CN" i="1">
                            <a:latin typeface="Cambria Math" panose="02040503050406030204" pitchFamily="18" charset="0"/>
                          </a:rPr>
                          <m:t>𝑋</m:t>
                        </m:r>
                      </m:e>
                    </m:d>
                  </m:oMath>
                </a14:m>
                <a:r>
                  <a:rPr lang="en-US" altLang="zh-CN" dirty="0" smtClean="0"/>
                  <a:t> after </a:t>
                </a:r>
                <a:r>
                  <a:rPr lang="en-US" altLang="zh-CN" dirty="0"/>
                  <a:t>the deviation. The </a:t>
                </a:r>
                <a:r>
                  <a:rPr lang="en-US" altLang="zh-CN" dirty="0" smtClean="0"/>
                  <a:t>payoffs from </a:t>
                </a:r>
                <a:r>
                  <a:rPr lang="en-US" altLang="zh-CN" dirty="0"/>
                  <a:t>the original coalitions in </a:t>
                </a:r>
                <a:r>
                  <a:rPr lang="en-US" altLang="zh-CN" i="1" dirty="0"/>
                  <a:t>CS </a:t>
                </a:r>
                <a:r>
                  <a:rPr lang="en-US" altLang="zh-CN" dirty="0"/>
                  <a:t>are given by the arbitration </a:t>
                </a:r>
                <a:r>
                  <a:rPr lang="en-US" altLang="zh-CN" dirty="0" smtClean="0">
                    <a:solidFill>
                      <a:schemeClr val="tx1"/>
                    </a:solidFill>
                  </a:rPr>
                  <a:t>function </a:t>
                </a:r>
                <a14:m>
                  <m:oMath xmlns:m="http://schemas.openxmlformats.org/officeDocument/2006/math">
                    <m:r>
                      <a:rPr lang="en-US" altLang="zh-CN" b="0" i="1" kern="0">
                        <a:solidFill>
                          <a:schemeClr val="tx1"/>
                        </a:solidFill>
                        <a:latin typeface="Cambria Math" panose="02040503050406030204" pitchFamily="18" charset="0"/>
                      </a:rPr>
                      <m:t>𝒜</m:t>
                    </m:r>
                  </m:oMath>
                </a14:m>
                <a:r>
                  <a:rPr lang="en-US" altLang="zh-CN" dirty="0">
                    <a:solidFill>
                      <a:schemeClr val="tx1"/>
                    </a:solidFill>
                  </a:rPr>
                  <a:t>, </a:t>
                </a:r>
                <a:r>
                  <a:rPr lang="en-US" altLang="zh-CN" dirty="0"/>
                  <a:t>and the payoffs </a:t>
                </a:r>
                <a:r>
                  <a:rPr lang="en-US" altLang="zh-CN" dirty="0" smtClean="0"/>
                  <a:t>from the new coalitions are </a:t>
                </a:r>
                <a:r>
                  <a:rPr lang="en-US" altLang="zh-CN" dirty="0"/>
                  <a:t>given by the value function </a:t>
                </a:r>
                <a:r>
                  <a:rPr lang="en-US" altLang="zh-CN" i="1" dirty="0"/>
                  <a:t>v</a:t>
                </a:r>
                <a:r>
                  <a:rPr lang="en-US" altLang="zh-CN" dirty="0"/>
                  <a:t>.</a:t>
                </a:r>
                <a:endParaRPr lang="en-US" altLang="zh-CN" dirty="0" smtClean="0"/>
              </a:p>
              <a:p>
                <a:endParaRPr lang="en-US" altLang="zh-CN" kern="0" dirty="0"/>
              </a:p>
              <a:p>
                <a:endParaRPr lang="en-US" altLang="zh-CN" dirty="0" smtClean="0"/>
              </a:p>
              <a:p>
                <a:pPr marL="0" indent="0">
                  <a:buNone/>
                </a:pPr>
                <a:endParaRPr lang="en-US" altLang="zh-CN" kern="0" dirty="0" smtClean="0"/>
              </a:p>
            </p:txBody>
          </p:sp>
        </mc:Choice>
        <mc:Fallback xmlns="">
          <p:sp>
            <p:nvSpPr>
              <p:cNvPr id="8" name="内容占位符 2"/>
              <p:cNvSpPr txBox="1">
                <a:spLocks noRot="1" noChangeAspect="1" noMove="1" noResize="1" noEditPoints="1" noAdjustHandles="1" noChangeArrowheads="1" noChangeShapeType="1" noTextEdit="1"/>
              </p:cNvSpPr>
              <p:nvPr/>
            </p:nvSpPr>
            <p:spPr bwMode="auto">
              <a:xfrm>
                <a:off x="375388" y="1071546"/>
                <a:ext cx="8376500" cy="5309782"/>
              </a:xfrm>
              <a:prstGeom prst="rect">
                <a:avLst/>
              </a:prstGeom>
              <a:blipFill rotWithShape="0">
                <a:blip r:embed="rId3" cstate="print"/>
                <a:stretch>
                  <a:fillRect l="-1747" t="-1607" r="-2038"/>
                </a:stretch>
              </a:blipFill>
              <a:ln w="0">
                <a:noFill/>
                <a:miter lim="800000"/>
                <a:headEnd/>
                <a:tailEnd/>
              </a:ln>
            </p:spPr>
            <p:txBody>
              <a:bodyPr/>
              <a:lstStyle/>
              <a:p>
                <a:r>
                  <a:rPr lang="zh-CN" altLang="en-US">
                    <a:noFill/>
                  </a:rPr>
                  <a:t> </a:t>
                </a:r>
              </a:p>
            </p:txBody>
          </p:sp>
        </mc:Fallback>
      </mc:AlternateContent>
    </p:spTree>
    <p:extLst>
      <p:ext uri="{BB962C8B-B14F-4D97-AF65-F5344CB8AC3E}">
        <p14:creationId xmlns:p14="http://schemas.microsoft.com/office/powerpoint/2010/main" val="265662675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endParaRPr lang="en-US" altLang="zh-CN" dirty="0"/>
          </a:p>
          <a:p>
            <a:pPr marL="0" indent="0">
              <a:buNone/>
            </a:pPr>
            <a:r>
              <a:rPr lang="en-US" altLang="zh-CN" dirty="0" smtClean="0"/>
              <a:t>    </a:t>
            </a:r>
          </a:p>
          <a:p>
            <a:endParaRPr lang="zh-CN" altLang="en-US" dirty="0"/>
          </a:p>
        </p:txBody>
      </p:sp>
      <mc:AlternateContent xmlns:mc="http://schemas.openxmlformats.org/markup-compatibility/2006" xmlns:a14="http://schemas.microsoft.com/office/drawing/2010/main">
        <mc:Choice Requires="a14">
          <p:sp>
            <p:nvSpPr>
              <p:cNvPr id="8" name="内容占位符 2"/>
              <p:cNvSpPr txBox="1">
                <a:spLocks/>
              </p:cNvSpPr>
              <p:nvPr/>
            </p:nvSpPr>
            <p:spPr bwMode="auto">
              <a:xfrm>
                <a:off x="375388" y="1071546"/>
                <a:ext cx="8376500"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a:buFont typeface="Arial" panose="020B0604020202020204" pitchFamily="34" charset="0"/>
                  <a:buChar char="•"/>
                </a:pPr>
                <a:r>
                  <a:rPr lang="en-US" altLang="zh-CN" dirty="0"/>
                  <a:t>The </a:t>
                </a:r>
                <a:r>
                  <a:rPr lang="en-US" altLang="zh-CN" dirty="0">
                    <a:solidFill>
                      <a:srgbClr val="FF0000"/>
                    </a:solidFill>
                  </a:rPr>
                  <a:t>arbitration function </a:t>
                </a:r>
                <a14:m>
                  <m:oMath xmlns:m="http://schemas.openxmlformats.org/officeDocument/2006/math">
                    <m:r>
                      <a:rPr lang="en-US" altLang="zh-CN" i="1" kern="0">
                        <a:solidFill>
                          <a:srgbClr val="FF0000"/>
                        </a:solidFill>
                        <a:latin typeface="Cambria Math" panose="02040503050406030204" pitchFamily="18" charset="0"/>
                      </a:rPr>
                      <m:t>𝒜</m:t>
                    </m:r>
                  </m:oMath>
                </a14:m>
                <a:r>
                  <a:rPr lang="en-US" altLang="zh-CN" dirty="0"/>
                  <a:t>can be </a:t>
                </a:r>
                <a:r>
                  <a:rPr lang="en-US" altLang="zh-CN" dirty="0" smtClean="0"/>
                  <a:t>various.</a:t>
                </a:r>
              </a:p>
              <a:p>
                <a:pPr lvl="1">
                  <a:buFont typeface="Wingdings" panose="05000000000000000000" pitchFamily="2" charset="2"/>
                  <a:buChar char="Ø"/>
                </a:pPr>
                <a:r>
                  <a:rPr lang="en-US" altLang="zh-CN" dirty="0" smtClean="0"/>
                  <a:t>If </a:t>
                </a:r>
                <a:r>
                  <a:rPr lang="en-US" altLang="zh-CN" dirty="0"/>
                  <a:t>the players are extremely conservative, the deviators may receive no payoff from the original coalitions, even if they still contribute to these coalitions</a:t>
                </a:r>
                <a:r>
                  <a:rPr lang="en-US" altLang="zh-CN" dirty="0" smtClean="0"/>
                  <a:t>. -&gt;</a:t>
                </a:r>
                <a:r>
                  <a:rPr lang="en-US" altLang="zh-CN" dirty="0" smtClean="0">
                    <a:solidFill>
                      <a:srgbClr val="FF0000"/>
                    </a:solidFill>
                  </a:rPr>
                  <a:t>c-core</a:t>
                </a:r>
                <a:endParaRPr lang="en-US" altLang="zh-CN" dirty="0">
                  <a:solidFill>
                    <a:srgbClr val="FF0000"/>
                  </a:solidFill>
                </a:endParaRPr>
              </a:p>
              <a:p>
                <a:pPr lvl="1">
                  <a:buFont typeface="Wingdings" panose="05000000000000000000" pitchFamily="2" charset="2"/>
                  <a:buChar char="Ø"/>
                </a:pPr>
                <a:r>
                  <a:rPr lang="en-US" altLang="zh-CN" dirty="0" smtClean="0"/>
                  <a:t>In </a:t>
                </a:r>
                <a:r>
                  <a:rPr lang="en-US" altLang="zh-CN" dirty="0"/>
                  <a:t>a less conservative setting, the deviators can </a:t>
                </a:r>
                <a:r>
                  <a:rPr lang="en-US" altLang="zh-CN" dirty="0" smtClean="0"/>
                  <a:t>still get </a:t>
                </a:r>
                <a:r>
                  <a:rPr lang="en-US" altLang="zh-CN" dirty="0"/>
                  <a:t>payoffs from an original coalition as long as its coalition value is not decreased by </a:t>
                </a:r>
                <a:r>
                  <a:rPr lang="en-US" altLang="zh-CN" dirty="0" smtClean="0"/>
                  <a:t>the deviation</a:t>
                </a:r>
                <a:r>
                  <a:rPr lang="en-US" altLang="zh-CN" dirty="0"/>
                  <a:t>. </a:t>
                </a:r>
                <a:r>
                  <a:rPr lang="en-US" altLang="zh-CN" dirty="0" smtClean="0"/>
                  <a:t>-&gt;</a:t>
                </a:r>
                <a:r>
                  <a:rPr lang="en-US" altLang="zh-CN" dirty="0" smtClean="0">
                    <a:solidFill>
                      <a:srgbClr val="FF0000"/>
                    </a:solidFill>
                  </a:rPr>
                  <a:t>r-core</a:t>
                </a:r>
              </a:p>
              <a:p>
                <a:pPr lvl="1">
                  <a:buFont typeface="Wingdings" panose="05000000000000000000" pitchFamily="2" charset="2"/>
                  <a:buChar char="Ø"/>
                </a:pPr>
                <a:r>
                  <a:rPr lang="en-US" altLang="zh-CN" dirty="0" smtClean="0"/>
                  <a:t>In </a:t>
                </a:r>
                <a:r>
                  <a:rPr lang="en-US" altLang="zh-CN" dirty="0"/>
                  <a:t>a generous setting, as long as the payoffs of the non-deviators are </a:t>
                </a:r>
                <a:r>
                  <a:rPr lang="en-US" altLang="zh-CN" dirty="0" smtClean="0"/>
                  <a:t>guaranteed to </a:t>
                </a:r>
                <a:r>
                  <a:rPr lang="en-US" altLang="zh-CN" dirty="0"/>
                  <a:t>be unchanged, the deviators are allowed to get the “leftover” payoff. </a:t>
                </a:r>
                <a:r>
                  <a:rPr lang="en-US" altLang="zh-CN" dirty="0" smtClean="0"/>
                  <a:t>-&gt;</a:t>
                </a:r>
                <a:r>
                  <a:rPr lang="en-US" altLang="zh-CN" dirty="0" smtClean="0">
                    <a:solidFill>
                      <a:srgbClr val="FF0000"/>
                    </a:solidFill>
                  </a:rPr>
                  <a:t>o-core</a:t>
                </a:r>
              </a:p>
            </p:txBody>
          </p:sp>
        </mc:Choice>
        <mc:Fallback xmlns="">
          <p:sp>
            <p:nvSpPr>
              <p:cNvPr id="8" name="内容占位符 2"/>
              <p:cNvSpPr txBox="1">
                <a:spLocks noRot="1" noChangeAspect="1" noMove="1" noResize="1" noEditPoints="1" noAdjustHandles="1" noChangeArrowheads="1" noChangeShapeType="1" noTextEdit="1"/>
              </p:cNvSpPr>
              <p:nvPr/>
            </p:nvSpPr>
            <p:spPr bwMode="auto">
              <a:xfrm>
                <a:off x="375388" y="1071546"/>
                <a:ext cx="8376500" cy="5309782"/>
              </a:xfrm>
              <a:prstGeom prst="rect">
                <a:avLst/>
              </a:prstGeom>
              <a:blipFill rotWithShape="0">
                <a:blip r:embed="rId3" cstate="print"/>
                <a:stretch>
                  <a:fillRect l="-1747" t="-1607" r="-2402"/>
                </a:stretch>
              </a:blipFill>
              <a:ln w="0">
                <a:noFill/>
                <a:miter lim="800000"/>
                <a:headEnd/>
                <a:tailEnd/>
              </a:ln>
            </p:spPr>
            <p:txBody>
              <a:bodyPr/>
              <a:lstStyle/>
              <a:p>
                <a:r>
                  <a:rPr lang="zh-CN" altLang="en-US">
                    <a:noFill/>
                  </a:rPr>
                  <a:t> </a:t>
                </a:r>
              </a:p>
            </p:txBody>
          </p:sp>
        </mc:Fallback>
      </mc:AlternateContent>
      <p:sp>
        <p:nvSpPr>
          <p:cNvPr id="5" name="内容占位符 2"/>
          <p:cNvSpPr txBox="1">
            <a:spLocks/>
          </p:cNvSpPr>
          <p:nvPr/>
        </p:nvSpPr>
        <p:spPr bwMode="auto">
          <a:xfrm>
            <a:off x="683568" y="5263018"/>
            <a:ext cx="7920880" cy="880626"/>
          </a:xfrm>
          <a:prstGeom prst="rect">
            <a:avLst/>
          </a:prstGeom>
          <a:ln w="25400" cap="flat" cmpd="sng" algn="ctr">
            <a:solidFill>
              <a:schemeClr val="accent1"/>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chemeClr val="dk1"/>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chemeClr val="dk1"/>
                </a:solidFill>
                <a:latin typeface="+mn-lt"/>
                <a:ea typeface="+mn-ea"/>
                <a:cs typeface="+mn-cs"/>
              </a:defRPr>
            </a:lvl2pPr>
            <a:lvl3pPr marL="1168400" indent="-254000" algn="l" rtl="0" eaLnBrk="0" fontAlgn="base" hangingPunct="0">
              <a:lnSpc>
                <a:spcPct val="105000"/>
              </a:lnSpc>
              <a:spcBef>
                <a:spcPct val="20000"/>
              </a:spcBef>
              <a:spcAft>
                <a:spcPct val="0"/>
              </a:spcAft>
              <a:buSzPct val="100000"/>
              <a:buChar char="•"/>
              <a:defRPr sz="2400">
                <a:solidFill>
                  <a:schemeClr val="dk1"/>
                </a:solidFill>
                <a:latin typeface="+mn-lt"/>
                <a:ea typeface="+mn-ea"/>
                <a:cs typeface="+mn-cs"/>
              </a:defRPr>
            </a:lvl3pPr>
            <a:lvl4pPr marL="1625600" indent="-254000" algn="l" rtl="0" eaLnBrk="0" fontAlgn="base" hangingPunct="0">
              <a:lnSpc>
                <a:spcPct val="105000"/>
              </a:lnSpc>
              <a:spcBef>
                <a:spcPct val="20000"/>
              </a:spcBef>
              <a:spcAft>
                <a:spcPct val="0"/>
              </a:spcAft>
              <a:buSzPct val="100000"/>
              <a:buChar char="–"/>
              <a:defRPr sz="1600">
                <a:solidFill>
                  <a:schemeClr val="dk1"/>
                </a:solidFill>
                <a:latin typeface="+mn-lt"/>
                <a:ea typeface="+mn-ea"/>
                <a:cs typeface="+mn-cs"/>
              </a:defRPr>
            </a:lvl4pPr>
            <a:lvl5pPr marL="2082800" indent="-254000" algn="l" rtl="0" eaLnBrk="0" fontAlgn="base" hangingPunct="0">
              <a:lnSpc>
                <a:spcPct val="105000"/>
              </a:lnSpc>
              <a:spcBef>
                <a:spcPct val="20000"/>
              </a:spcBef>
              <a:spcAft>
                <a:spcPct val="0"/>
              </a:spcAft>
              <a:buSzPct val="100000"/>
              <a:buChar char="–"/>
              <a:defRPr sz="1600">
                <a:solidFill>
                  <a:schemeClr val="dk1"/>
                </a:solidFill>
                <a:latin typeface="+mn-lt"/>
                <a:ea typeface="+mn-ea"/>
                <a:cs typeface="+mn-cs"/>
              </a:defRPr>
            </a:lvl5pPr>
            <a:lvl6pPr marL="2540000" indent="-254000" algn="l" rtl="0" fontAlgn="base">
              <a:lnSpc>
                <a:spcPct val="105000"/>
              </a:lnSpc>
              <a:spcBef>
                <a:spcPct val="20000"/>
              </a:spcBef>
              <a:spcAft>
                <a:spcPct val="0"/>
              </a:spcAft>
              <a:buSzPct val="100000"/>
              <a:buChar char="–"/>
              <a:defRPr sz="1600">
                <a:solidFill>
                  <a:schemeClr val="dk1"/>
                </a:solidFill>
                <a:latin typeface="+mn-lt"/>
                <a:ea typeface="+mn-ea"/>
                <a:cs typeface="+mn-cs"/>
              </a:defRPr>
            </a:lvl6pPr>
            <a:lvl7pPr marL="2997200" indent="-254000" algn="l" rtl="0" fontAlgn="base">
              <a:lnSpc>
                <a:spcPct val="105000"/>
              </a:lnSpc>
              <a:spcBef>
                <a:spcPct val="20000"/>
              </a:spcBef>
              <a:spcAft>
                <a:spcPct val="0"/>
              </a:spcAft>
              <a:buSzPct val="100000"/>
              <a:buChar char="–"/>
              <a:defRPr sz="1600">
                <a:solidFill>
                  <a:schemeClr val="dk1"/>
                </a:solidFill>
                <a:latin typeface="+mn-lt"/>
                <a:ea typeface="+mn-ea"/>
                <a:cs typeface="+mn-cs"/>
              </a:defRPr>
            </a:lvl7pPr>
            <a:lvl8pPr marL="3454400" indent="-254000" algn="l" rtl="0" fontAlgn="base">
              <a:lnSpc>
                <a:spcPct val="105000"/>
              </a:lnSpc>
              <a:spcBef>
                <a:spcPct val="20000"/>
              </a:spcBef>
              <a:spcAft>
                <a:spcPct val="0"/>
              </a:spcAft>
              <a:buSzPct val="100000"/>
              <a:buChar char="–"/>
              <a:defRPr sz="1600">
                <a:solidFill>
                  <a:schemeClr val="dk1"/>
                </a:solidFill>
                <a:latin typeface="+mn-lt"/>
                <a:ea typeface="+mn-ea"/>
                <a:cs typeface="+mn-cs"/>
              </a:defRPr>
            </a:lvl8pPr>
            <a:lvl9pPr marL="3911600" indent="-254000" algn="l" rtl="0" fontAlgn="base">
              <a:lnSpc>
                <a:spcPct val="105000"/>
              </a:lnSpc>
              <a:spcBef>
                <a:spcPct val="20000"/>
              </a:spcBef>
              <a:spcAft>
                <a:spcPct val="0"/>
              </a:spcAft>
              <a:buSzPct val="100000"/>
              <a:buChar char="–"/>
              <a:defRPr sz="1600">
                <a:solidFill>
                  <a:schemeClr val="dk1"/>
                </a:solidFill>
                <a:latin typeface="+mn-lt"/>
                <a:ea typeface="+mn-ea"/>
                <a:cs typeface="+mn-cs"/>
              </a:defRPr>
            </a:lvl9pPr>
          </a:lstStyle>
          <a:p>
            <a:pPr marL="0" indent="0">
              <a:buFontTx/>
              <a:buNone/>
            </a:pPr>
            <a:r>
              <a:rPr lang="en-US" sz="1600" kern="0" dirty="0" smtClean="0">
                <a:solidFill>
                  <a:srgbClr val="000000"/>
                </a:solidFill>
              </a:rPr>
              <a:t>Y. </a:t>
            </a:r>
            <a:r>
              <a:rPr lang="en-US" sz="1600" kern="0" dirty="0" err="1" smtClean="0">
                <a:solidFill>
                  <a:srgbClr val="000000"/>
                </a:solidFill>
              </a:rPr>
              <a:t>Zick</a:t>
            </a:r>
            <a:r>
              <a:rPr lang="en-US" sz="1600" kern="0" dirty="0" smtClean="0">
                <a:solidFill>
                  <a:srgbClr val="000000"/>
                </a:solidFill>
              </a:rPr>
              <a:t> </a:t>
            </a:r>
            <a:r>
              <a:rPr lang="en-US" sz="1600" kern="0" dirty="0">
                <a:solidFill>
                  <a:srgbClr val="000000"/>
                </a:solidFill>
              </a:rPr>
              <a:t>and </a:t>
            </a:r>
            <a:r>
              <a:rPr lang="en-US" sz="1600" kern="0" dirty="0" smtClean="0">
                <a:solidFill>
                  <a:srgbClr val="000000"/>
                </a:solidFill>
              </a:rPr>
              <a:t>E. </a:t>
            </a:r>
            <a:r>
              <a:rPr lang="en-US" sz="1600" kern="0" dirty="0" err="1" smtClean="0">
                <a:solidFill>
                  <a:srgbClr val="000000"/>
                </a:solidFill>
              </a:rPr>
              <a:t>Elkind</a:t>
            </a:r>
            <a:r>
              <a:rPr lang="en-US" sz="1600" kern="0" dirty="0">
                <a:solidFill>
                  <a:srgbClr val="000000"/>
                </a:solidFill>
              </a:rPr>
              <a:t>, ``Arbitrators in Overlapping Coalition Formation Games," in </a:t>
            </a:r>
            <a:r>
              <a:rPr lang="en-US" sz="1600" kern="0" dirty="0" smtClean="0">
                <a:solidFill>
                  <a:srgbClr val="000000"/>
                </a:solidFill>
              </a:rPr>
              <a:t>Proceedings </a:t>
            </a:r>
            <a:r>
              <a:rPr lang="en-US" sz="1600" kern="0" dirty="0">
                <a:solidFill>
                  <a:srgbClr val="000000"/>
                </a:solidFill>
              </a:rPr>
              <a:t>of 10th International Conference on Autonomous Agents and </a:t>
            </a:r>
            <a:r>
              <a:rPr lang="en-US" sz="1600" kern="0" dirty="0" err="1">
                <a:solidFill>
                  <a:srgbClr val="000000"/>
                </a:solidFill>
              </a:rPr>
              <a:t>Multiagent</a:t>
            </a:r>
            <a:r>
              <a:rPr lang="en-US" sz="1600" kern="0" dirty="0">
                <a:solidFill>
                  <a:srgbClr val="000000"/>
                </a:solidFill>
              </a:rPr>
              <a:t> </a:t>
            </a:r>
            <a:r>
              <a:rPr lang="en-US" sz="1600" kern="0" dirty="0" smtClean="0">
                <a:solidFill>
                  <a:srgbClr val="000000"/>
                </a:solidFill>
              </a:rPr>
              <a:t>Systems, </a:t>
            </a:r>
            <a:r>
              <a:rPr lang="en-US" sz="1600" kern="0" dirty="0">
                <a:solidFill>
                  <a:srgbClr val="000000"/>
                </a:solidFill>
              </a:rPr>
              <a:t>Taipei, Taiwan, May~2011.</a:t>
            </a:r>
            <a:endParaRPr lang="en-US" sz="1600" kern="0" dirty="0" smtClean="0">
              <a:solidFill>
                <a:srgbClr val="000000"/>
              </a:solidFill>
            </a:endParaRPr>
          </a:p>
        </p:txBody>
      </p:sp>
    </p:spTree>
    <p:extLst>
      <p:ext uri="{BB962C8B-B14F-4D97-AF65-F5344CB8AC3E}">
        <p14:creationId xmlns:p14="http://schemas.microsoft.com/office/powerpoint/2010/main" val="303579486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endParaRPr lang="en-US" altLang="zh-CN" dirty="0"/>
          </a:p>
          <a:p>
            <a:pPr marL="0" indent="0">
              <a:buNone/>
            </a:pPr>
            <a:r>
              <a:rPr lang="en-US" altLang="zh-CN" dirty="0" smtClean="0"/>
              <a:t>    </a:t>
            </a:r>
          </a:p>
          <a:p>
            <a:endParaRPr lang="zh-CN" altLang="en-US" dirty="0"/>
          </a:p>
        </p:txBody>
      </p:sp>
      <mc:AlternateContent xmlns:mc="http://schemas.openxmlformats.org/markup-compatibility/2006" xmlns:a14="http://schemas.microsoft.com/office/drawing/2010/main">
        <mc:Choice Requires="a14">
          <p:sp>
            <p:nvSpPr>
              <p:cNvPr id="8" name="内容占位符 2"/>
              <p:cNvSpPr txBox="1">
                <a:spLocks/>
              </p:cNvSpPr>
              <p:nvPr/>
            </p:nvSpPr>
            <p:spPr bwMode="auto">
              <a:xfrm>
                <a:off x="375388" y="1071546"/>
                <a:ext cx="8376500"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a:buFont typeface="Arial" panose="020B0604020202020204" pitchFamily="34" charset="0"/>
                  <a:buChar char="•"/>
                </a:pPr>
                <a:r>
                  <a:rPr lang="en-US" altLang="zh-CN" dirty="0" smtClean="0"/>
                  <a:t>Some assumptions for practical OCF-games</a:t>
                </a:r>
              </a:p>
              <a:p>
                <a:pPr lvl="1">
                  <a:buFont typeface="Wingdings" panose="05000000000000000000" pitchFamily="2" charset="2"/>
                  <a:buChar char="Ø"/>
                </a:pPr>
                <a:r>
                  <a:rPr lang="en-US" altLang="zh-CN" dirty="0" smtClean="0"/>
                  <a:t>The resources are </a:t>
                </a:r>
                <a:r>
                  <a:rPr lang="en-US" altLang="zh-CN" dirty="0" smtClean="0">
                    <a:solidFill>
                      <a:srgbClr val="FF0000"/>
                    </a:solidFill>
                  </a:rPr>
                  <a:t>discrete</a:t>
                </a:r>
                <a:r>
                  <a:rPr lang="en-US" altLang="zh-CN" dirty="0" smtClean="0"/>
                  <a:t>, i.e., </a:t>
                </a:r>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p>
                      <m:sSupPr>
                        <m:ctrlPr>
                          <a:rPr lang="en-US" altLang="zh-CN" b="0" i="1" smtClean="0">
                            <a:latin typeface="Cambria Math"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ℤ</m:t>
                        </m:r>
                      </m:e>
                      <m:sup>
                        <m:r>
                          <a:rPr lang="en-US" altLang="zh-CN" b="0" i="1" smtClean="0">
                            <a:latin typeface="Cambria Math" panose="02040503050406030204" pitchFamily="18" charset="0"/>
                            <a:ea typeface="Cambria Math" panose="02040503050406030204" pitchFamily="18" charset="0"/>
                          </a:rPr>
                          <m:t>+</m:t>
                        </m:r>
                      </m:sup>
                    </m:sSup>
                    <m:r>
                      <a:rPr lang="en-US" altLang="zh-CN" b="0" i="0" smtClean="0">
                        <a:latin typeface="Cambria Math" panose="02040503050406030204" pitchFamily="18" charset="0"/>
                        <a:ea typeface="Cambria Math" panose="02040503050406030204" pitchFamily="18" charset="0"/>
                      </a:rPr>
                      <m:t>,</m:t>
                    </m:r>
                    <m:r>
                      <m:rPr>
                        <m:sty m:val="p"/>
                      </m:rPr>
                      <a:rPr lang="en-US" altLang="zh-CN" b="0" i="0" smtClean="0">
                        <a:latin typeface="Cambria Math" panose="02040503050406030204" pitchFamily="18" charset="0"/>
                        <a:ea typeface="Cambria Math" panose="02040503050406030204" pitchFamily="18" charset="0"/>
                      </a:rPr>
                      <m:t>i</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𝒩</m:t>
                    </m:r>
                  </m:oMath>
                </a14:m>
                <a:r>
                  <a:rPr lang="en-US" altLang="zh-CN" dirty="0" smtClean="0"/>
                  <a:t>.</a:t>
                </a:r>
              </a:p>
              <a:p>
                <a:pPr lvl="1">
                  <a:buFont typeface="Wingdings" panose="05000000000000000000" pitchFamily="2" charset="2"/>
                  <a:buChar char="Ø"/>
                </a:pPr>
                <a:r>
                  <a:rPr lang="en-US" altLang="zh-CN" dirty="0" smtClean="0"/>
                  <a:t>The resources are </a:t>
                </a:r>
                <a:r>
                  <a:rPr lang="en-US" altLang="zh-CN" dirty="0" smtClean="0">
                    <a:solidFill>
                      <a:srgbClr val="FF0000"/>
                    </a:solidFill>
                  </a:rPr>
                  <a:t>limited</a:t>
                </a:r>
                <a:r>
                  <a:rPr lang="en-US" altLang="zh-CN" dirty="0" smtClean="0"/>
                  <a:t>, i.e., </a:t>
                </a:r>
                <a14:m>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func>
                      <m:funcPr>
                        <m:ctrlPr>
                          <a:rPr lang="en-US" altLang="zh-CN" b="0" i="1" smtClean="0">
                            <a:latin typeface="Cambria Math" charset="0"/>
                          </a:rPr>
                        </m:ctrlPr>
                      </m:funcPr>
                      <m:fName>
                        <m:r>
                          <m:rPr>
                            <m:sty m:val="p"/>
                          </m:rPr>
                          <a:rPr lang="en-US" altLang="zh-CN" b="0" i="0" smtClean="0">
                            <a:latin typeface="Cambria Math" panose="02040503050406030204" pitchFamily="18" charset="0"/>
                          </a:rPr>
                          <m:t>max</m:t>
                        </m:r>
                      </m:fName>
                      <m:e>
                        <m:sSub>
                          <m:sSubPr>
                            <m:ctrlPr>
                              <a:rPr lang="en-US" altLang="zh-CN" b="0" i="1" smtClean="0">
                                <a:latin typeface="Cambria Math"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𝑖</m:t>
                            </m:r>
                          </m:sub>
                        </m:sSub>
                      </m:e>
                    </m:func>
                    <m:r>
                      <a:rPr lang="en-US" altLang="zh-CN" b="0" i="1" smtClean="0">
                        <a:latin typeface="Cambria Math" panose="02040503050406030204" pitchFamily="18" charset="0"/>
                      </a:rPr>
                      <m:t>&lt;</m:t>
                    </m:r>
                    <m:r>
                      <a:rPr lang="en-US" altLang="zh-CN" b="0" i="1" smtClean="0">
                        <a:latin typeface="Cambria Math" panose="02040503050406030204" pitchFamily="18" charset="0"/>
                        <a:ea typeface="Cambria Math" panose="02040503050406030204" pitchFamily="18" charset="0"/>
                      </a:rPr>
                      <m:t>∞</m:t>
                    </m:r>
                  </m:oMath>
                </a14:m>
                <a:r>
                  <a:rPr lang="en-US" altLang="zh-CN" dirty="0" smtClean="0">
                    <a:solidFill>
                      <a:schemeClr val="tx1"/>
                    </a:solidFill>
                  </a:rPr>
                  <a:t>.</a:t>
                </a:r>
              </a:p>
              <a:p>
                <a:pPr lvl="1">
                  <a:buFont typeface="Wingdings" panose="05000000000000000000" pitchFamily="2" charset="2"/>
                  <a:buChar char="Ø"/>
                </a:pPr>
                <a:r>
                  <a:rPr lang="en-US" altLang="zh-CN" dirty="0" smtClean="0">
                    <a:solidFill>
                      <a:schemeClr val="tx1"/>
                    </a:solidFill>
                  </a:rPr>
                  <a:t>The size of a </a:t>
                </a:r>
                <a:r>
                  <a:rPr lang="en-US" altLang="zh-CN" dirty="0" smtClean="0">
                    <a:solidFill>
                      <a:srgbClr val="FF0000"/>
                    </a:solidFill>
                  </a:rPr>
                  <a:t>coalition support </a:t>
                </a:r>
                <a:r>
                  <a:rPr lang="en-US" altLang="zh-CN" dirty="0" smtClean="0">
                    <a:solidFill>
                      <a:schemeClr val="tx1"/>
                    </a:solidFill>
                  </a:rPr>
                  <a:t>is </a:t>
                </a:r>
                <a:r>
                  <a:rPr lang="en-US" altLang="zh-CN" dirty="0"/>
                  <a:t>preliminarily </a:t>
                </a:r>
                <a:r>
                  <a:rPr lang="en-US" altLang="zh-CN" dirty="0" smtClean="0">
                    <a:solidFill>
                      <a:srgbClr val="FF0000"/>
                    </a:solidFill>
                  </a:rPr>
                  <a:t>bounded</a:t>
                </a:r>
                <a:r>
                  <a:rPr lang="en-US" altLang="zh-CN" dirty="0" smtClean="0"/>
                  <a:t>, i.e., </a:t>
                </a:r>
                <a14:m>
                  <m:oMath xmlns:m="http://schemas.openxmlformats.org/officeDocument/2006/math">
                    <m:r>
                      <a:rPr lang="en-US" altLang="zh-CN" b="0" i="1" smtClean="0">
                        <a:latin typeface="Cambria Math" panose="02040503050406030204" pitchFamily="18" charset="0"/>
                      </a:rPr>
                      <m:t>𝑠𝑢𝑝𝑝</m:t>
                    </m:r>
                    <m:d>
                      <m:dPr>
                        <m:ctrlPr>
                          <a:rPr lang="en-US" altLang="zh-CN" b="0" i="1" smtClean="0">
                            <a:latin typeface="Cambria Math" charset="0"/>
                          </a:rPr>
                        </m:ctrlPr>
                      </m:dPr>
                      <m:e>
                        <m:r>
                          <a:rPr lang="en-US" altLang="zh-CN" b="1" i="1" smtClean="0">
                            <a:latin typeface="Cambria Math" panose="02040503050406030204" pitchFamily="18" charset="0"/>
                          </a:rPr>
                          <m:t>𝒓</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𝐾</m:t>
                    </m:r>
                  </m:oMath>
                </a14:m>
                <a:r>
                  <a:rPr lang="en-US" altLang="zh-CN" dirty="0" smtClean="0">
                    <a:solidFill>
                      <a:schemeClr val="tx1"/>
                    </a:solidFill>
                  </a:rPr>
                  <a:t>. This assumption is reasonable due to the cost to maintain a coalition.</a:t>
                </a:r>
              </a:p>
              <a:p>
                <a:pPr lvl="1">
                  <a:buFont typeface="Wingdings" panose="05000000000000000000" pitchFamily="2" charset="2"/>
                  <a:buChar char="Ø"/>
                </a:pPr>
                <a:r>
                  <a:rPr lang="en-US" altLang="zh-CN" dirty="0" smtClean="0">
                    <a:solidFill>
                      <a:schemeClr val="tx1"/>
                    </a:solidFill>
                  </a:rPr>
                  <a:t>The size of a </a:t>
                </a:r>
                <a:r>
                  <a:rPr lang="en-US" altLang="zh-CN" dirty="0" smtClean="0">
                    <a:solidFill>
                      <a:srgbClr val="FF0000"/>
                    </a:solidFill>
                  </a:rPr>
                  <a:t>deviation</a:t>
                </a:r>
                <a:r>
                  <a:rPr lang="en-US" altLang="zh-CN" dirty="0" smtClean="0">
                    <a:solidFill>
                      <a:schemeClr val="tx1"/>
                    </a:solidFill>
                  </a:rPr>
                  <a:t> is preliminarily </a:t>
                </a:r>
                <a:r>
                  <a:rPr lang="en-US" altLang="zh-CN" dirty="0" smtClean="0">
                    <a:solidFill>
                      <a:srgbClr val="FF0000"/>
                    </a:solidFill>
                  </a:rPr>
                  <a:t>bounded</a:t>
                </a:r>
                <a:r>
                  <a:rPr lang="en-US" altLang="zh-CN" dirty="0" smtClean="0">
                    <a:solidFill>
                      <a:schemeClr val="tx1"/>
                    </a:solidFill>
                  </a:rPr>
                  <a:t>, i.e., </a:t>
                </a:r>
                <a14:m>
                  <m:oMath xmlns:m="http://schemas.openxmlformats.org/officeDocument/2006/math">
                    <m:d>
                      <m:dPr>
                        <m:begChr m:val="|"/>
                        <m:endChr m:val="|"/>
                        <m:ctrlPr>
                          <a:rPr lang="en-US" altLang="zh-CN" b="0" i="1" smtClean="0">
                            <a:latin typeface="Cambria Math" charset="0"/>
                          </a:rPr>
                        </m:ctrlPr>
                      </m:dPr>
                      <m:e>
                        <m:r>
                          <a:rPr lang="en-US" altLang="zh-CN" i="1">
                            <a:latin typeface="Cambria Math" panose="02040503050406030204" pitchFamily="18" charset="0"/>
                          </a:rPr>
                          <m:t>𝑇</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𝐾</m:t>
                    </m:r>
                  </m:oMath>
                </a14:m>
                <a:r>
                  <a:rPr lang="en-US" altLang="zh-CN" dirty="0" smtClean="0">
                    <a:solidFill>
                      <a:schemeClr val="tx1"/>
                    </a:solidFill>
                  </a:rPr>
                  <a:t>. This assumption is reasonable due to the cost to initiate a deviation.</a:t>
                </a:r>
              </a:p>
            </p:txBody>
          </p:sp>
        </mc:Choice>
        <mc:Fallback xmlns="">
          <p:sp>
            <p:nvSpPr>
              <p:cNvPr id="8" name="内容占位符 2"/>
              <p:cNvSpPr txBox="1">
                <a:spLocks noRot="1" noChangeAspect="1" noMove="1" noResize="1" noEditPoints="1" noAdjustHandles="1" noChangeArrowheads="1" noChangeShapeType="1" noTextEdit="1"/>
              </p:cNvSpPr>
              <p:nvPr/>
            </p:nvSpPr>
            <p:spPr bwMode="auto">
              <a:xfrm>
                <a:off x="375388" y="1071546"/>
                <a:ext cx="8376500" cy="5309782"/>
              </a:xfrm>
              <a:prstGeom prst="rect">
                <a:avLst/>
              </a:prstGeom>
              <a:blipFill rotWithShape="0">
                <a:blip r:embed="rId3" cstate="print"/>
                <a:stretch>
                  <a:fillRect l="-1747" t="-1607"/>
                </a:stretch>
              </a:blipFill>
              <a:ln w="0">
                <a:noFill/>
                <a:miter lim="800000"/>
                <a:headEnd/>
                <a:tailEnd/>
              </a:ln>
            </p:spPr>
            <p:txBody>
              <a:bodyPr/>
              <a:lstStyle/>
              <a:p>
                <a:r>
                  <a:rPr lang="zh-CN" altLang="en-US">
                    <a:noFill/>
                  </a:rPr>
                  <a:t> </a:t>
                </a:r>
              </a:p>
            </p:txBody>
          </p:sp>
        </mc:Fallback>
      </mc:AlternateContent>
    </p:spTree>
    <p:extLst>
      <p:ext uri="{BB962C8B-B14F-4D97-AF65-F5344CB8AC3E}">
        <p14:creationId xmlns:p14="http://schemas.microsoft.com/office/powerpoint/2010/main" val="2646142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572132" y="3234575"/>
            <a:ext cx="3179756" cy="2717619"/>
          </a:xfrm>
          <a:prstGeom prst="rect">
            <a:avLst/>
          </a:prstGeom>
        </p:spPr>
      </p:pic>
      <p:sp>
        <p:nvSpPr>
          <p:cNvPr id="330754" name="Rectangle 2"/>
          <p:cNvSpPr>
            <a:spLocks noGrp="1" noChangeArrowheads="1"/>
          </p:cNvSpPr>
          <p:nvPr>
            <p:ph type="title"/>
          </p:nvPr>
        </p:nvSpPr>
        <p:spPr/>
        <p:txBody>
          <a:bodyPr/>
          <a:lstStyle/>
          <a:p>
            <a:pPr algn="ctr">
              <a:defRPr/>
            </a:pPr>
            <a:r>
              <a:rPr lang="en-US" altLang="ko-KR" sz="3200" dirty="0" smtClean="0">
                <a:ea typeface="Gulim" pitchFamily="34" charset="-127"/>
              </a:rPr>
              <a:t>Example: Prisoner’s Dilemma</a:t>
            </a:r>
            <a:endParaRPr lang="en-GB" altLang="ko-KR" sz="3200" dirty="0" smtClean="0">
              <a:ea typeface="Gulim" pitchFamily="34" charset="-127"/>
            </a:endParaRPr>
          </a:p>
        </p:txBody>
      </p:sp>
      <p:sp>
        <p:nvSpPr>
          <p:cNvPr id="46082" name="Rectangle 3"/>
          <p:cNvSpPr>
            <a:spLocks noGrp="1" noChangeArrowheads="1"/>
          </p:cNvSpPr>
          <p:nvPr>
            <p:ph type="body" idx="1"/>
          </p:nvPr>
        </p:nvSpPr>
        <p:spPr>
          <a:xfrm>
            <a:off x="338400" y="1080000"/>
            <a:ext cx="7772400" cy="5105400"/>
          </a:xfrm>
        </p:spPr>
        <p:txBody>
          <a:bodyPr/>
          <a:lstStyle/>
          <a:p>
            <a:r>
              <a:rPr lang="en-US" altLang="ko-KR" dirty="0" smtClean="0">
                <a:ea typeface="Gulim" pitchFamily="34" charset="-127"/>
                <a:cs typeface="Times New Roman" pitchFamily="18" charset="0"/>
              </a:rPr>
              <a:t>Two suspects in a major crime held for interrogation in separate cells</a:t>
            </a:r>
          </a:p>
          <a:p>
            <a:pPr lvl="1"/>
            <a:r>
              <a:rPr lang="en-US" altLang="ko-KR" sz="2000" dirty="0" smtClean="0">
                <a:ea typeface="Gulim" pitchFamily="34" charset="-127"/>
                <a:cs typeface="Times New Roman" pitchFamily="18" charset="0"/>
              </a:rPr>
              <a:t>If they both stay quiet, each will be convicted with a minor offence and will spend </a:t>
            </a:r>
            <a:r>
              <a:rPr lang="en-US" altLang="ko-KR" sz="2000" b="1" dirty="0" smtClean="0">
                <a:ea typeface="Gulim" pitchFamily="34" charset="-127"/>
                <a:cs typeface="Times New Roman" pitchFamily="18" charset="0"/>
              </a:rPr>
              <a:t>1 year</a:t>
            </a:r>
            <a:r>
              <a:rPr lang="en-US" altLang="ko-KR" sz="2000" dirty="0" smtClean="0">
                <a:ea typeface="Gulim" pitchFamily="34" charset="-127"/>
                <a:cs typeface="Times New Roman" pitchFamily="18" charset="0"/>
              </a:rPr>
              <a:t> in prison</a:t>
            </a:r>
          </a:p>
          <a:p>
            <a:pPr lvl="1"/>
            <a:r>
              <a:rPr lang="en-US" altLang="ko-KR" sz="2000" dirty="0" smtClean="0">
                <a:ea typeface="Gulim" pitchFamily="34" charset="-127"/>
                <a:cs typeface="Times New Roman" pitchFamily="18" charset="0"/>
              </a:rPr>
              <a:t>If one and only one of them finks, he will be freed and used as a witness against the other who will spend </a:t>
            </a:r>
            <a:r>
              <a:rPr lang="en-US" altLang="ko-KR" sz="2000" b="1" dirty="0" smtClean="0">
                <a:ea typeface="Gulim" pitchFamily="34" charset="-127"/>
                <a:cs typeface="Times New Roman" pitchFamily="18" charset="0"/>
              </a:rPr>
              <a:t>4 years</a:t>
            </a:r>
            <a:r>
              <a:rPr lang="en-US" altLang="ko-KR" sz="2000" dirty="0" smtClean="0">
                <a:ea typeface="Gulim" pitchFamily="34" charset="-127"/>
                <a:cs typeface="Times New Roman" pitchFamily="18" charset="0"/>
              </a:rPr>
              <a:t> in prison</a:t>
            </a:r>
          </a:p>
          <a:p>
            <a:pPr lvl="1"/>
            <a:r>
              <a:rPr lang="en-US" altLang="ko-KR" sz="2000" dirty="0" smtClean="0">
                <a:ea typeface="Gulim" pitchFamily="34" charset="-127"/>
                <a:cs typeface="Times New Roman" pitchFamily="18" charset="0"/>
              </a:rPr>
              <a:t>If both of them fink, each will spend </a:t>
            </a:r>
            <a:r>
              <a:rPr lang="en-US" altLang="ko-KR" sz="2000" b="1" dirty="0" smtClean="0">
                <a:ea typeface="Gulim" pitchFamily="34" charset="-127"/>
                <a:cs typeface="Times New Roman" pitchFamily="18" charset="0"/>
              </a:rPr>
              <a:t>3 years</a:t>
            </a:r>
            <a:r>
              <a:rPr lang="en-US" altLang="ko-KR" sz="2000" dirty="0" smtClean="0">
                <a:ea typeface="Gulim" pitchFamily="34" charset="-127"/>
                <a:cs typeface="Times New Roman" pitchFamily="18" charset="0"/>
              </a:rPr>
              <a:t> in prison</a:t>
            </a:r>
          </a:p>
          <a:p>
            <a:r>
              <a:rPr lang="en-US" altLang="ko-KR" dirty="0" smtClean="0">
                <a:ea typeface="Gulim" pitchFamily="34" charset="-127"/>
                <a:cs typeface="Times New Roman" pitchFamily="18" charset="0"/>
              </a:rPr>
              <a:t>Components of the Prisoner’s dilemma</a:t>
            </a:r>
          </a:p>
          <a:p>
            <a:pPr lvl="1"/>
            <a:r>
              <a:rPr lang="en-US" altLang="ko-KR" sz="2000" b="1" dirty="0" smtClean="0">
                <a:ea typeface="Gulim" pitchFamily="34" charset="-127"/>
                <a:cs typeface="Times New Roman" pitchFamily="18" charset="0"/>
              </a:rPr>
              <a:t>Rational Players: </a:t>
            </a:r>
            <a:r>
              <a:rPr lang="en-US" altLang="ko-KR" sz="2000" dirty="0" smtClean="0">
                <a:ea typeface="Gulim" pitchFamily="34" charset="-127"/>
                <a:cs typeface="Times New Roman" pitchFamily="18" charset="0"/>
              </a:rPr>
              <a:t>the prisoners</a:t>
            </a:r>
          </a:p>
          <a:p>
            <a:pPr lvl="1"/>
            <a:r>
              <a:rPr lang="en-US" altLang="ko-KR" sz="2000" b="1" dirty="0" smtClean="0">
                <a:ea typeface="Gulim" pitchFamily="34" charset="-127"/>
                <a:cs typeface="Times New Roman" pitchFamily="18" charset="0"/>
              </a:rPr>
              <a:t>Strategies:</a:t>
            </a:r>
            <a:r>
              <a:rPr lang="en-US" altLang="ko-KR" sz="2000" dirty="0" smtClean="0">
                <a:ea typeface="Gulim" pitchFamily="34" charset="-127"/>
                <a:cs typeface="Times New Roman" pitchFamily="18" charset="0"/>
              </a:rPr>
              <a:t> Stay quiet (Q) or Fink (F) </a:t>
            </a:r>
          </a:p>
          <a:p>
            <a:pPr lvl="1"/>
            <a:r>
              <a:rPr lang="en-US" altLang="ko-KR" sz="2000" b="1" dirty="0" smtClean="0">
                <a:ea typeface="Gulim" pitchFamily="34" charset="-127"/>
                <a:cs typeface="Times New Roman" pitchFamily="18" charset="0"/>
              </a:rPr>
              <a:t>Solution: </a:t>
            </a:r>
            <a:r>
              <a:rPr lang="en-US" altLang="ko-KR" sz="2000" dirty="0" smtClean="0">
                <a:ea typeface="Gulim" pitchFamily="34" charset="-127"/>
                <a:cs typeface="Times New Roman" pitchFamily="18" charset="0"/>
              </a:rPr>
              <a:t>What is the Nash equilibrium of the game?</a:t>
            </a:r>
            <a:endParaRPr lang="en-US" altLang="ko-KR" sz="2000" b="1" dirty="0" smtClean="0">
              <a:ea typeface="Gulim" pitchFamily="34" charset="-127"/>
              <a:cs typeface="Times New Roman" pitchFamily="18" charset="0"/>
            </a:endParaRPr>
          </a:p>
          <a:p>
            <a:r>
              <a:rPr lang="en-US" altLang="ko-KR" dirty="0" smtClean="0">
                <a:ea typeface="Gulim" pitchFamily="34" charset="-127"/>
                <a:cs typeface="Times New Roman" pitchFamily="18" charset="0"/>
              </a:rPr>
              <a:t>Representation in Strategic Form</a:t>
            </a:r>
          </a:p>
          <a:p>
            <a:pPr lvl="1"/>
            <a:endParaRPr lang="en-US" altLang="ko-KR" sz="2000" dirty="0" smtClean="0">
              <a:ea typeface="Gulim" pitchFamily="34" charset="-127"/>
              <a:cs typeface="Times New Roman" pitchFamily="18" charset="0"/>
            </a:endParaRP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endParaRPr lang="en-US" altLang="zh-CN" dirty="0"/>
          </a:p>
          <a:p>
            <a:pPr marL="0" indent="0">
              <a:buNone/>
            </a:pPr>
            <a:r>
              <a:rPr lang="en-US" altLang="zh-CN" dirty="0" smtClean="0"/>
              <a:t>    </a:t>
            </a:r>
          </a:p>
          <a:p>
            <a:endParaRPr lang="zh-CN" altLang="en-US" dirty="0"/>
          </a:p>
        </p:txBody>
      </p:sp>
      <mc:AlternateContent xmlns:mc="http://schemas.openxmlformats.org/markup-compatibility/2006" xmlns:a14="http://schemas.microsoft.com/office/drawing/2010/main">
        <mc:Choice Requires="a14">
          <p:sp>
            <p:nvSpPr>
              <p:cNvPr id="8" name="内容占位符 2"/>
              <p:cNvSpPr txBox="1">
                <a:spLocks/>
              </p:cNvSpPr>
              <p:nvPr/>
            </p:nvSpPr>
            <p:spPr bwMode="auto">
              <a:xfrm>
                <a:off x="375388" y="1071546"/>
                <a:ext cx="8376500"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a:buFont typeface="Arial" panose="020B0604020202020204" pitchFamily="34" charset="0"/>
                  <a:buChar char="•"/>
                </a:pPr>
                <a:r>
                  <a:rPr lang="en-US" altLang="zh-CN" dirty="0" smtClean="0">
                    <a:solidFill>
                      <a:schemeClr val="tx1"/>
                    </a:solidFill>
                  </a:rPr>
                  <a:t>A new type of </a:t>
                </a:r>
                <a14:m>
                  <m:oMath xmlns:m="http://schemas.openxmlformats.org/officeDocument/2006/math">
                    <m:r>
                      <a:rPr lang="en-US" altLang="zh-CN" i="1" kern="0" smtClean="0">
                        <a:solidFill>
                          <a:schemeClr val="tx1"/>
                        </a:solidFill>
                        <a:latin typeface="Cambria Math" panose="02040503050406030204" pitchFamily="18" charset="0"/>
                      </a:rPr>
                      <m:t>𝒜</m:t>
                    </m:r>
                  </m:oMath>
                </a14:m>
                <a:r>
                  <a:rPr lang="en-US" altLang="zh-CN" dirty="0" smtClean="0">
                    <a:solidFill>
                      <a:schemeClr val="tx1"/>
                    </a:solidFill>
                  </a:rPr>
                  <a:t>-core – </a:t>
                </a:r>
                <a:r>
                  <a:rPr lang="en-US" altLang="zh-CN" dirty="0" smtClean="0">
                    <a:solidFill>
                      <a:srgbClr val="FF0000"/>
                    </a:solidFill>
                  </a:rPr>
                  <a:t>x-core</a:t>
                </a:r>
                <a:endParaRPr lang="en-US" altLang="zh-CN" dirty="0" smtClean="0">
                  <a:solidFill>
                    <a:schemeClr val="tx1"/>
                  </a:solidFill>
                </a:endParaRPr>
              </a:p>
              <a:p>
                <a:pPr marL="0" indent="0">
                  <a:buNone/>
                </a:pPr>
                <a:r>
                  <a:rPr lang="en-US" altLang="zh-CN" dirty="0" smtClean="0">
                    <a:solidFill>
                      <a:schemeClr val="tx1"/>
                    </a:solidFill>
                  </a:rPr>
                  <a:t>Due to </a:t>
                </a:r>
                <a:r>
                  <a:rPr lang="en-US" altLang="zh-CN" dirty="0">
                    <a:solidFill>
                      <a:schemeClr val="tx1"/>
                    </a:solidFill>
                  </a:rPr>
                  <a:t>the </a:t>
                </a:r>
                <a:r>
                  <a:rPr lang="en-US" altLang="zh-CN" dirty="0" smtClean="0">
                    <a:solidFill>
                      <a:schemeClr val="tx1"/>
                    </a:solidFill>
                  </a:rPr>
                  <a:t>arbitrariness of </a:t>
                </a:r>
                <a14:m>
                  <m:oMath xmlns:m="http://schemas.openxmlformats.org/officeDocument/2006/math">
                    <m:r>
                      <a:rPr lang="en-US" altLang="zh-CN" i="1" kern="0">
                        <a:solidFill>
                          <a:schemeClr val="tx1"/>
                        </a:solidFill>
                        <a:latin typeface="Cambria Math" panose="02040503050406030204" pitchFamily="18" charset="0"/>
                      </a:rPr>
                      <m:t>𝒜</m:t>
                    </m:r>
                  </m:oMath>
                </a14:m>
                <a:r>
                  <a:rPr lang="en-US" altLang="zh-CN" dirty="0">
                    <a:solidFill>
                      <a:schemeClr val="tx1"/>
                    </a:solidFill>
                  </a:rPr>
                  <a:t>-</a:t>
                </a:r>
                <a:r>
                  <a:rPr lang="en-US" altLang="zh-CN" dirty="0" smtClean="0">
                    <a:solidFill>
                      <a:schemeClr val="tx1"/>
                    </a:solidFill>
                  </a:rPr>
                  <a:t>core, it is generally very hard to find an </a:t>
                </a:r>
                <a14:m>
                  <m:oMath xmlns:m="http://schemas.openxmlformats.org/officeDocument/2006/math">
                    <m:r>
                      <a:rPr lang="en-US" altLang="zh-CN" i="1" kern="0">
                        <a:solidFill>
                          <a:schemeClr val="tx1"/>
                        </a:solidFill>
                        <a:latin typeface="Cambria Math" panose="02040503050406030204" pitchFamily="18" charset="0"/>
                      </a:rPr>
                      <m:t>𝒜</m:t>
                    </m:r>
                  </m:oMath>
                </a14:m>
                <a:r>
                  <a:rPr lang="en-US" altLang="zh-CN" dirty="0" smtClean="0">
                    <a:solidFill>
                      <a:schemeClr val="tx1"/>
                    </a:solidFill>
                  </a:rPr>
                  <a:t>-stable outcome, even if we have the above assumptions. Here, we define a new type of </a:t>
                </a:r>
                <a14:m>
                  <m:oMath xmlns:m="http://schemas.openxmlformats.org/officeDocument/2006/math">
                    <m:r>
                      <a:rPr lang="en-US" altLang="zh-CN" i="1" kern="0">
                        <a:solidFill>
                          <a:schemeClr val="tx1"/>
                        </a:solidFill>
                        <a:latin typeface="Cambria Math" panose="02040503050406030204" pitchFamily="18" charset="0"/>
                      </a:rPr>
                      <m:t>𝒜</m:t>
                    </m:r>
                  </m:oMath>
                </a14:m>
                <a:r>
                  <a:rPr lang="en-US" altLang="zh-CN" dirty="0">
                    <a:solidFill>
                      <a:schemeClr val="tx1"/>
                    </a:solidFill>
                  </a:rPr>
                  <a:t>-</a:t>
                </a:r>
                <a:r>
                  <a:rPr lang="en-US" altLang="zh-CN" dirty="0" smtClean="0">
                    <a:solidFill>
                      <a:schemeClr val="tx1"/>
                    </a:solidFill>
                  </a:rPr>
                  <a:t>core, </a:t>
                </a:r>
                <a:r>
                  <a:rPr lang="en-US" altLang="zh-CN" dirty="0" smtClean="0">
                    <a:solidFill>
                      <a:srgbClr val="FF0000"/>
                    </a:solidFill>
                  </a:rPr>
                  <a:t>x-core</a:t>
                </a:r>
                <a:r>
                  <a:rPr lang="en-US" altLang="zh-CN" dirty="0" smtClean="0">
                    <a:solidFill>
                      <a:schemeClr val="tx1"/>
                    </a:solidFill>
                  </a:rPr>
                  <a:t>, where the non-deviators simply require the deviators to compensate the losses caused by the deviation, i.e., for the coalitions </a:t>
                </a:r>
                <a14:m>
                  <m:oMath xmlns:m="http://schemas.openxmlformats.org/officeDocument/2006/math">
                    <m:r>
                      <a:rPr lang="en-US" altLang="zh-CN" b="1" i="1" smtClean="0">
                        <a:solidFill>
                          <a:schemeClr val="tx1"/>
                        </a:solidFill>
                        <a:latin typeface="Cambria Math" panose="02040503050406030204" pitchFamily="18" charset="0"/>
                      </a:rPr>
                      <m:t>𝒓</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𝐶𝑆</m:t>
                    </m:r>
                  </m:oMath>
                </a14:m>
                <a:r>
                  <a:rPr lang="en-US" altLang="zh-CN" dirty="0" smtClean="0">
                    <a:solidFill>
                      <a:schemeClr val="tx1"/>
                    </a:solidFill>
                  </a:rPr>
                  <a:t> with </a:t>
                </a:r>
                <a14:m>
                  <m:oMath xmlns:m="http://schemas.openxmlformats.org/officeDocument/2006/math">
                    <m:r>
                      <a:rPr lang="en-US" altLang="zh-CN" i="1">
                        <a:latin typeface="Cambria Math" panose="02040503050406030204" pitchFamily="18" charset="0"/>
                      </a:rPr>
                      <m:t>𝑠𝑢𝑝𝑝</m:t>
                    </m:r>
                    <m:d>
                      <m:dPr>
                        <m:ctrlPr>
                          <a:rPr lang="en-US" altLang="zh-CN" i="1">
                            <a:latin typeface="Cambria Math" charset="0"/>
                          </a:rPr>
                        </m:ctrlPr>
                      </m:dPr>
                      <m:e>
                        <m:r>
                          <a:rPr lang="en-US" altLang="zh-CN" b="1" i="1">
                            <a:latin typeface="Cambria Math" panose="02040503050406030204" pitchFamily="18" charset="0"/>
                          </a:rPr>
                          <m:t>𝒓</m:t>
                        </m:r>
                      </m:e>
                    </m:d>
                    <m:r>
                      <a:rPr lang="en-US" altLang="zh-CN" b="0" i="1" smtClean="0">
                        <a:latin typeface="Cambria Math" panose="02040503050406030204" pitchFamily="18" charset="0"/>
                      </a:rPr>
                      <m:t>∩</m:t>
                    </m:r>
                    <m:d>
                      <m:dPr>
                        <m:ctrlPr>
                          <a:rPr lang="en-US" altLang="zh-CN" i="1">
                            <a:latin typeface="Cambria Math" charset="0"/>
                          </a:rPr>
                        </m:ctrlPr>
                      </m:dPr>
                      <m:e>
                        <m:r>
                          <a:rPr lang="en-US" altLang="zh-CN" i="1">
                            <a:latin typeface="Cambria Math" panose="02040503050406030204" pitchFamily="18" charset="0"/>
                          </a:rPr>
                          <m:t>𝒩</m:t>
                        </m:r>
                        <m:r>
                          <a:rPr lang="en-US" altLang="zh-CN" i="1">
                            <a:latin typeface="Cambria Math" panose="02040503050406030204" pitchFamily="18" charset="0"/>
                          </a:rPr>
                          <m:t>\</m:t>
                        </m:r>
                        <m:r>
                          <a:rPr lang="en-US" altLang="zh-CN" i="1">
                            <a:latin typeface="Cambria Math" panose="02040503050406030204" pitchFamily="18" charset="0"/>
                          </a:rPr>
                          <m:t>𝒯</m:t>
                        </m:r>
                      </m:e>
                    </m:d>
                    <m:r>
                      <a:rPr lang="en-US" altLang="zh-CN" i="1">
                        <a:latin typeface="Cambria Math" panose="02040503050406030204" pitchFamily="18" charset="0"/>
                      </a:rPr>
                      <m:t>≠∅</m:t>
                    </m:r>
                  </m:oMath>
                </a14:m>
                <a:r>
                  <a:rPr lang="en-US" altLang="zh-CN" dirty="0"/>
                  <a:t> and </a:t>
                </a:r>
                <a14:m>
                  <m:oMath xmlns:m="http://schemas.openxmlformats.org/officeDocument/2006/math">
                    <m:r>
                      <a:rPr lang="en-US" altLang="zh-CN" i="1">
                        <a:latin typeface="Cambria Math" panose="02040503050406030204" pitchFamily="18" charset="0"/>
                      </a:rPr>
                      <m:t>𝑠𝑢𝑝𝑝</m:t>
                    </m:r>
                    <m:d>
                      <m:dPr>
                        <m:ctrlPr>
                          <a:rPr lang="en-US" altLang="zh-CN" i="1">
                            <a:latin typeface="Cambria Math" charset="0"/>
                          </a:rPr>
                        </m:ctrlPr>
                      </m:dPr>
                      <m:e>
                        <m:r>
                          <a:rPr lang="en-US" altLang="zh-CN" b="1" i="1">
                            <a:latin typeface="Cambria Math" panose="02040503050406030204" pitchFamily="18" charset="0"/>
                          </a:rPr>
                          <m:t>𝒓</m:t>
                        </m:r>
                      </m:e>
                    </m:d>
                    <m:r>
                      <a:rPr lang="en-US" altLang="zh-CN" b="0" i="1" smtClean="0">
                        <a:latin typeface="Cambria Math" panose="02040503050406030204" pitchFamily="18" charset="0"/>
                      </a:rPr>
                      <m:t>∩</m:t>
                    </m:r>
                    <m:d>
                      <m:dPr>
                        <m:ctrlPr>
                          <a:rPr lang="en-US" altLang="zh-CN" i="1">
                            <a:latin typeface="Cambria Math" charset="0"/>
                          </a:rPr>
                        </m:ctrlPr>
                      </m:dPr>
                      <m:e>
                        <m:r>
                          <a:rPr lang="en-US" altLang="zh-CN" i="1">
                            <a:latin typeface="Cambria Math" panose="02040503050406030204" pitchFamily="18" charset="0"/>
                          </a:rPr>
                          <m:t>𝒯</m:t>
                        </m:r>
                      </m:e>
                    </m:d>
                    <m:r>
                      <a:rPr lang="en-US" altLang="zh-CN" i="1">
                        <a:latin typeface="Cambria Math" panose="02040503050406030204" pitchFamily="18" charset="0"/>
                      </a:rPr>
                      <m:t>≠∅</m:t>
                    </m:r>
                  </m:oMath>
                </a14:m>
                <a:r>
                  <a:rPr lang="en-US" altLang="zh-CN" dirty="0" smtClean="0">
                    <a:solidFill>
                      <a:schemeClr val="tx1"/>
                    </a:solidFill>
                  </a:rPr>
                  <a:t>, the total payoff of deviators is given by</a:t>
                </a:r>
              </a:p>
              <a:p>
                <a:pPr marL="0" indent="0">
                  <a:buNone/>
                </a:pPr>
                <a:endParaRPr lang="en-US" altLang="zh-CN" dirty="0">
                  <a:solidFill>
                    <a:schemeClr val="tx1"/>
                  </a:solidFill>
                </a:endParaRPr>
              </a:p>
              <a:p>
                <a:pPr marL="0" indent="0">
                  <a:buNone/>
                </a:pPr>
                <a:endParaRPr lang="en-US" altLang="zh-CN" dirty="0" smtClean="0">
                  <a:solidFill>
                    <a:schemeClr val="tx1"/>
                  </a:solidFill>
                </a:endParaRPr>
              </a:p>
              <a:p>
                <a:pPr marL="0" indent="0">
                  <a:buNone/>
                </a:pPr>
                <a:endParaRPr lang="en-US" altLang="zh-CN" dirty="0">
                  <a:solidFill>
                    <a:schemeClr val="tx1"/>
                  </a:solidFill>
                </a:endParaRPr>
              </a:p>
              <a:p>
                <a:pPr marL="0" indent="0">
                  <a:buNone/>
                </a:pPr>
                <a:r>
                  <a:rPr lang="en-US" altLang="zh-CN" dirty="0" smtClean="0">
                    <a:solidFill>
                      <a:schemeClr val="tx1"/>
                    </a:solidFill>
                  </a:rPr>
                  <a:t>where (</a:t>
                </a:r>
                <a14:m>
                  <m:oMath xmlns:m="http://schemas.openxmlformats.org/officeDocument/2006/math">
                    <m:r>
                      <a:rPr lang="en-US" altLang="zh-CN" i="1">
                        <a:solidFill>
                          <a:schemeClr val="tx1"/>
                        </a:solidFill>
                        <a:latin typeface="Cambria Math" panose="02040503050406030204" pitchFamily="18" charset="0"/>
                      </a:rPr>
                      <m:t>𝐶𝑆</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𝑋</m:t>
                    </m:r>
                    <m:r>
                      <a:rPr lang="en-US" altLang="zh-CN" i="1">
                        <a:solidFill>
                          <a:schemeClr val="tx1"/>
                        </a:solidFill>
                        <a:latin typeface="Cambria Math" panose="02040503050406030204" pitchFamily="18" charset="0"/>
                      </a:rPr>
                      <m:t>′</m:t>
                    </m:r>
                  </m:oMath>
                </a14:m>
                <a:r>
                  <a:rPr lang="en-US" altLang="zh-CN" dirty="0" smtClean="0">
                    <a:solidFill>
                      <a:schemeClr val="tx1"/>
                    </a:solidFill>
                  </a:rPr>
                  <a:t>) is the outcome when the deviators deviate from the current outcome </a:t>
                </a:r>
                <a14:m>
                  <m:oMath xmlns:m="http://schemas.openxmlformats.org/officeDocument/2006/math">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𝐶𝑆</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𝑋</m:t>
                    </m:r>
                    <m:r>
                      <a:rPr lang="en-US" altLang="zh-CN" i="1">
                        <a:solidFill>
                          <a:schemeClr val="tx1"/>
                        </a:solidFill>
                        <a:latin typeface="Cambria Math" panose="02040503050406030204" pitchFamily="18" charset="0"/>
                      </a:rPr>
                      <m:t>)</m:t>
                    </m:r>
                  </m:oMath>
                </a14:m>
                <a:r>
                  <a:rPr lang="en-US" altLang="zh-CN" dirty="0" smtClean="0">
                    <a:solidFill>
                      <a:schemeClr val="tx1"/>
                    </a:solidFill>
                  </a:rPr>
                  <a:t>. Using the concept of x-core, each profitable deviation for the deviators is also profitable for the non-deviators as a whole. Thus, the any OCF-game will converge to a x-stable outcome after finite iterations of x-profitable deviations. </a:t>
                </a:r>
              </a:p>
            </p:txBody>
          </p:sp>
        </mc:Choice>
        <mc:Fallback xmlns="">
          <p:sp>
            <p:nvSpPr>
              <p:cNvPr id="8" name="内容占位符 2"/>
              <p:cNvSpPr txBox="1">
                <a:spLocks noRot="1" noChangeAspect="1" noMove="1" noResize="1" noEditPoints="1" noAdjustHandles="1" noChangeArrowheads="1" noChangeShapeType="1" noTextEdit="1"/>
              </p:cNvSpPr>
              <p:nvPr/>
            </p:nvSpPr>
            <p:spPr bwMode="auto">
              <a:xfrm>
                <a:off x="375388" y="1071546"/>
                <a:ext cx="8376500" cy="5309782"/>
              </a:xfrm>
              <a:prstGeom prst="rect">
                <a:avLst/>
              </a:prstGeom>
              <a:blipFill rotWithShape="0">
                <a:blip r:embed="rId3" cstate="print"/>
                <a:stretch>
                  <a:fillRect l="-1892" t="-1607" r="-2111"/>
                </a:stretch>
              </a:blipFill>
              <a:ln w="0">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627784" y="3501008"/>
                <a:ext cx="3533082" cy="8789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altLang="zh-CN" i="1">
                              <a:solidFill>
                                <a:schemeClr val="tx1"/>
                              </a:solidFill>
                              <a:latin typeface="Cambria Math" charset="0"/>
                            </a:rPr>
                          </m:ctrlPr>
                        </m:naryPr>
                        <m:sub>
                          <m:r>
                            <m:rPr>
                              <m:brk m:alnAt="7"/>
                            </m:rPr>
                            <a:rPr lang="en-US" altLang="zh-CN" i="1">
                              <a:solidFill>
                                <a:schemeClr val="tx1"/>
                              </a:solidFill>
                              <a:latin typeface="Cambria Math" panose="02040503050406030204" pitchFamily="18" charset="0"/>
                            </a:rPr>
                            <m:t>𝑖</m:t>
                          </m:r>
                          <m:r>
                            <a:rPr lang="en-US" altLang="zh-CN" i="1">
                              <a:solidFill>
                                <a:schemeClr val="tx1"/>
                              </a:solidFill>
                              <a:latin typeface="Cambria Math" panose="02040503050406030204" pitchFamily="18" charset="0"/>
                            </a:rPr>
                            <m:t>∈(</m:t>
                          </m:r>
                          <m:r>
                            <a:rPr lang="en-US" altLang="zh-CN" i="1">
                              <a:latin typeface="Cambria Math" panose="02040503050406030204" pitchFamily="18" charset="0"/>
                            </a:rPr>
                            <m:t>𝒩</m:t>
                          </m:r>
                          <m:r>
                            <a:rPr lang="en-US" altLang="zh-CN" i="1">
                              <a:latin typeface="Cambria Math" panose="02040503050406030204" pitchFamily="18" charset="0"/>
                            </a:rPr>
                            <m:t>\</m:t>
                          </m:r>
                          <m:r>
                            <a:rPr lang="en-US" altLang="zh-CN" i="1">
                              <a:latin typeface="Cambria Math" panose="02040503050406030204" pitchFamily="18" charset="0"/>
                            </a:rPr>
                            <m:t>𝒯</m:t>
                          </m:r>
                          <m:r>
                            <a:rPr lang="en-US" altLang="zh-CN" i="1">
                              <a:latin typeface="Cambria Math" panose="02040503050406030204" pitchFamily="18" charset="0"/>
                            </a:rPr>
                            <m:t>)</m:t>
                          </m:r>
                        </m:sub>
                        <m:sup/>
                        <m:e>
                          <m:sSub>
                            <m:sSubPr>
                              <m:ctrlPr>
                                <a:rPr lang="en-US" altLang="zh-CN" i="1">
                                  <a:solidFill>
                                    <a:schemeClr val="tx1"/>
                                  </a:solidFill>
                                  <a:latin typeface="Cambria Math" charset="0"/>
                                </a:rPr>
                              </m:ctrlPr>
                            </m:sSubPr>
                            <m:e>
                              <m:r>
                                <a:rPr lang="en-US" altLang="zh-CN" i="1">
                                  <a:solidFill>
                                    <a:schemeClr val="tx1"/>
                                  </a:solidFill>
                                  <a:latin typeface="Cambria Math" panose="02040503050406030204" pitchFamily="18" charset="0"/>
                                </a:rPr>
                                <m:t>𝜙</m:t>
                              </m:r>
                            </m:e>
                            <m:sub>
                              <m:r>
                                <a:rPr lang="en-US" altLang="zh-CN" i="1">
                                  <a:solidFill>
                                    <a:schemeClr val="tx1"/>
                                  </a:solidFill>
                                  <a:latin typeface="Cambria Math" panose="02040503050406030204" pitchFamily="18" charset="0"/>
                                </a:rPr>
                                <m:t>𝑖</m:t>
                              </m:r>
                            </m:sub>
                          </m:sSub>
                          <m:d>
                            <m:dPr>
                              <m:ctrlPr>
                                <a:rPr lang="en-US" altLang="zh-CN" i="1">
                                  <a:solidFill>
                                    <a:schemeClr val="tx1"/>
                                  </a:solidFill>
                                  <a:latin typeface="Cambria Math" charset="0"/>
                                </a:rPr>
                              </m:ctrlPr>
                            </m:dPr>
                            <m:e>
                              <m:r>
                                <a:rPr lang="en-US" altLang="zh-CN" i="1">
                                  <a:solidFill>
                                    <a:schemeClr val="tx1"/>
                                  </a:solidFill>
                                  <a:latin typeface="Cambria Math" panose="02040503050406030204" pitchFamily="18" charset="0"/>
                                </a:rPr>
                                <m:t>𝐶𝑆</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𝑋</m:t>
                              </m:r>
                              <m:r>
                                <a:rPr lang="en-US" altLang="zh-CN" i="1">
                                  <a:solidFill>
                                    <a:schemeClr val="tx1"/>
                                  </a:solidFill>
                                  <a:latin typeface="Cambria Math" panose="02040503050406030204" pitchFamily="18" charset="0"/>
                                </a:rPr>
                                <m:t>′</m:t>
                              </m:r>
                            </m:e>
                          </m:d>
                          <m:r>
                            <a:rPr lang="en-US" altLang="zh-CN" i="1">
                              <a:solidFill>
                                <a:schemeClr val="tx1"/>
                              </a:solidFill>
                              <a:latin typeface="Cambria Math" panose="02040503050406030204" pitchFamily="18" charset="0"/>
                            </a:rPr>
                            <m:t>−</m:t>
                          </m:r>
                          <m:sSub>
                            <m:sSubPr>
                              <m:ctrlPr>
                                <a:rPr lang="en-US" altLang="zh-CN" i="1">
                                  <a:solidFill>
                                    <a:schemeClr val="tx1"/>
                                  </a:solidFill>
                                  <a:latin typeface="Cambria Math" charset="0"/>
                                </a:rPr>
                              </m:ctrlPr>
                            </m:sSubPr>
                            <m:e>
                              <m:r>
                                <a:rPr lang="en-US" altLang="zh-CN" i="1">
                                  <a:solidFill>
                                    <a:schemeClr val="tx1"/>
                                  </a:solidFill>
                                  <a:latin typeface="Cambria Math" panose="02040503050406030204" pitchFamily="18" charset="0"/>
                                </a:rPr>
                                <m:t>𝜙</m:t>
                              </m:r>
                            </m:e>
                            <m:sub>
                              <m:r>
                                <a:rPr lang="en-US" altLang="zh-CN" i="1">
                                  <a:solidFill>
                                    <a:schemeClr val="tx1"/>
                                  </a:solidFill>
                                  <a:latin typeface="Cambria Math" panose="02040503050406030204" pitchFamily="18" charset="0"/>
                                </a:rPr>
                                <m:t>𝑖</m:t>
                              </m:r>
                            </m:sub>
                          </m:sSub>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𝐶𝑆</m:t>
                          </m:r>
                          <m:r>
                            <a:rPr lang="en-US" altLang="zh-CN" i="1">
                              <a:solidFill>
                                <a:schemeClr val="tx1"/>
                              </a:solidFill>
                              <a:latin typeface="Cambria Math" panose="02040503050406030204" pitchFamily="18" charset="0"/>
                            </a:rPr>
                            <m:t>,</m:t>
                          </m:r>
                          <m:r>
                            <a:rPr lang="en-US" altLang="zh-CN" i="1">
                              <a:solidFill>
                                <a:schemeClr val="tx1"/>
                              </a:solidFill>
                              <a:latin typeface="Cambria Math" panose="02040503050406030204" pitchFamily="18" charset="0"/>
                            </a:rPr>
                            <m:t>𝑋</m:t>
                          </m:r>
                          <m:r>
                            <a:rPr lang="en-US" altLang="zh-CN" i="1">
                              <a:solidFill>
                                <a:schemeClr val="tx1"/>
                              </a:solidFill>
                              <a:latin typeface="Cambria Math" panose="02040503050406030204" pitchFamily="18" charset="0"/>
                            </a:rPr>
                            <m:t>)</m:t>
                          </m:r>
                        </m:e>
                      </m:nary>
                    </m:oMath>
                  </m:oMathPara>
                </a14:m>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2627784" y="3501008"/>
                <a:ext cx="3533082" cy="878959"/>
              </a:xfrm>
              <a:prstGeom prst="rect">
                <a:avLst/>
              </a:prstGeom>
              <a:blipFill rotWithShape="0">
                <a:blip r:embed="rId4" cstate="print"/>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7807496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endParaRPr lang="en-US" altLang="zh-CN" dirty="0"/>
          </a:p>
          <a:p>
            <a:pPr marL="0" indent="0">
              <a:buNone/>
            </a:pPr>
            <a:r>
              <a:rPr lang="en-US" altLang="zh-CN" dirty="0" smtClean="0"/>
              <a:t>    </a:t>
            </a:r>
          </a:p>
          <a:p>
            <a:endParaRPr lang="zh-CN" altLang="en-US" dirty="0"/>
          </a:p>
        </p:txBody>
      </p:sp>
      <p:sp>
        <p:nvSpPr>
          <p:cNvPr id="8" name="内容占位符 2"/>
          <p:cNvSpPr txBox="1">
            <a:spLocks/>
          </p:cNvSpPr>
          <p:nvPr/>
        </p:nvSpPr>
        <p:spPr bwMode="auto">
          <a:xfrm>
            <a:off x="347101" y="1043001"/>
            <a:ext cx="8376500"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a:buFont typeface="Arial" panose="020B0604020202020204" pitchFamily="34" charset="0"/>
              <a:buChar char="•"/>
            </a:pPr>
            <a:r>
              <a:rPr lang="en-US" altLang="zh-CN" sz="2400" dirty="0" smtClean="0">
                <a:solidFill>
                  <a:srgbClr val="FF0000"/>
                </a:solidFill>
              </a:rPr>
              <a:t>Class-I</a:t>
            </a:r>
            <a:r>
              <a:rPr lang="en-US" altLang="zh-CN" sz="2400" dirty="0" smtClean="0"/>
              <a:t> games – the utility function v is </a:t>
            </a:r>
            <a:r>
              <a:rPr lang="en-US" altLang="zh-CN" sz="2400" i="1" dirty="0" err="1" smtClean="0">
                <a:solidFill>
                  <a:srgbClr val="FF0000"/>
                </a:solidFill>
              </a:rPr>
              <a:t>superadditive</a:t>
            </a:r>
            <a:endParaRPr lang="en-US" altLang="zh-CN" sz="2400" i="1" dirty="0" smtClean="0">
              <a:solidFill>
                <a:srgbClr val="FF0000"/>
              </a:solidFill>
            </a:endParaRPr>
          </a:p>
          <a:p>
            <a:pPr>
              <a:buFont typeface="Arial" panose="020B0604020202020204" pitchFamily="34" charset="0"/>
              <a:buChar char="•"/>
            </a:pPr>
            <a:endParaRPr lang="en-US" altLang="zh-CN" i="1" dirty="0">
              <a:solidFill>
                <a:srgbClr val="FF0000"/>
              </a:solidFill>
            </a:endParaRPr>
          </a:p>
          <a:p>
            <a:pPr>
              <a:buFont typeface="Arial" panose="020B0604020202020204" pitchFamily="34" charset="0"/>
              <a:buChar char="•"/>
            </a:pPr>
            <a:endParaRPr lang="en-US" altLang="zh-CN" dirty="0" smtClean="0">
              <a:solidFill>
                <a:srgbClr val="FF0000"/>
              </a:solidFill>
            </a:endParaRPr>
          </a:p>
          <a:p>
            <a:pPr>
              <a:buFont typeface="Arial" panose="020B0604020202020204" pitchFamily="34" charset="0"/>
              <a:buChar char="•"/>
            </a:pPr>
            <a:r>
              <a:rPr lang="en-US" altLang="zh-CN" dirty="0" smtClean="0"/>
              <a:t>In a general OCF-game, even if we can prove that x-profitable deviations lead to an x-stable outcome.  </a:t>
            </a:r>
          </a:p>
          <a:p>
            <a:pPr lvl="1">
              <a:buFont typeface="Arial" panose="020B0604020202020204" pitchFamily="34" charset="0"/>
              <a:buChar char="•"/>
            </a:pPr>
            <a:r>
              <a:rPr lang="en-US" altLang="zh-CN" sz="1800" dirty="0" smtClean="0"/>
              <a:t>It is still </a:t>
            </a:r>
            <a:r>
              <a:rPr lang="en-US" altLang="zh-CN" sz="1800" dirty="0" smtClean="0">
                <a:solidFill>
                  <a:srgbClr val="FF0000"/>
                </a:solidFill>
              </a:rPr>
              <a:t>not easy </a:t>
            </a:r>
            <a:r>
              <a:rPr lang="en-US" altLang="zh-CN" sz="1800" dirty="0" smtClean="0"/>
              <a:t>to find </a:t>
            </a:r>
            <a:r>
              <a:rPr lang="en-US" altLang="zh-CN" sz="1800" dirty="0" smtClean="0">
                <a:solidFill>
                  <a:srgbClr val="FF0000"/>
                </a:solidFill>
              </a:rPr>
              <a:t>those x-profitable deviations</a:t>
            </a:r>
            <a:r>
              <a:rPr lang="en-US" altLang="zh-CN" sz="1800" dirty="0" smtClean="0"/>
              <a:t>, since the deviators may form a large amount of overlapping coalition structures. </a:t>
            </a:r>
          </a:p>
          <a:p>
            <a:pPr>
              <a:buFont typeface="Arial" panose="020B0604020202020204" pitchFamily="34" charset="0"/>
              <a:buChar char="•"/>
            </a:pPr>
            <a:r>
              <a:rPr lang="en-US" altLang="zh-CN" dirty="0" smtClean="0"/>
              <a:t>For Class-I games, the </a:t>
            </a:r>
            <a:r>
              <a:rPr lang="en-US" altLang="zh-CN" dirty="0" err="1" smtClean="0"/>
              <a:t>superadditive</a:t>
            </a:r>
            <a:r>
              <a:rPr lang="en-US" altLang="zh-CN" dirty="0" smtClean="0"/>
              <a:t> utility function guarantees to form a single coalition is the optimal structure of the deviators. </a:t>
            </a:r>
          </a:p>
          <a:p>
            <a:pPr lvl="1">
              <a:buFont typeface="Arial" panose="020B0604020202020204" pitchFamily="34" charset="0"/>
              <a:buChar char="•"/>
            </a:pPr>
            <a:r>
              <a:rPr lang="en-US" altLang="zh-CN" sz="1800" dirty="0" smtClean="0"/>
              <a:t>Thus, we can easily exam whether a deviation is x-profitable and decide whether the current outcome is x-stable.</a:t>
            </a:r>
          </a:p>
          <a:p>
            <a:pPr marL="0" indent="0">
              <a:buFontTx/>
              <a:buNone/>
            </a:pPr>
            <a:endParaRPr lang="en-US" altLang="zh-CN" dirty="0" smtClean="0"/>
          </a:p>
          <a:p>
            <a:pPr marL="0" indent="0">
              <a:buFontTx/>
              <a:buNone/>
            </a:pPr>
            <a:endParaRPr lang="en-US" altLang="zh-CN" dirty="0" smtClean="0"/>
          </a:p>
          <a:p>
            <a:pPr marL="0" indent="0">
              <a:buFontTx/>
              <a:buNone/>
            </a:pPr>
            <a:endParaRPr lang="en-US" altLang="zh-CN" dirty="0"/>
          </a:p>
        </p:txBody>
      </p:sp>
      <mc:AlternateContent xmlns:mc="http://schemas.openxmlformats.org/markup-compatibility/2006" xmlns:a14="http://schemas.microsoft.com/office/drawing/2010/main">
        <mc:Choice Requires="a14">
          <p:sp>
            <p:nvSpPr>
              <p:cNvPr id="4" name="文本框 3"/>
              <p:cNvSpPr txBox="1"/>
              <p:nvPr/>
            </p:nvSpPr>
            <p:spPr>
              <a:xfrm>
                <a:off x="2713127" y="1700808"/>
                <a:ext cx="279146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𝑣</m:t>
                      </m:r>
                      <m:d>
                        <m:dPr>
                          <m:ctrlPr>
                            <a:rPr lang="en-US" altLang="zh-CN" b="0" i="1" smtClean="0">
                              <a:latin typeface="Cambria Math" charset="0"/>
                            </a:rPr>
                          </m:ctrlPr>
                        </m:dPr>
                        <m:e>
                          <m:r>
                            <a:rPr lang="en-US" altLang="zh-CN" b="1" i="1" smtClean="0">
                              <a:latin typeface="Cambria Math" panose="02040503050406030204" pitchFamily="18" charset="0"/>
                            </a:rPr>
                            <m:t>𝒓</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𝑣</m:t>
                      </m:r>
                      <m:d>
                        <m:dPr>
                          <m:ctrlPr>
                            <a:rPr lang="en-US" altLang="zh-CN" b="0" i="1" smtClean="0">
                              <a:latin typeface="Cambria Math" charset="0"/>
                            </a:rPr>
                          </m:ctrlPr>
                        </m:dPr>
                        <m:e>
                          <m:sSup>
                            <m:sSupPr>
                              <m:ctrlPr>
                                <a:rPr lang="en-US" altLang="zh-CN" b="0" i="1" smtClean="0">
                                  <a:latin typeface="Cambria Math" charset="0"/>
                                </a:rPr>
                              </m:ctrlPr>
                            </m:sSupPr>
                            <m:e>
                              <m:r>
                                <a:rPr lang="en-US" altLang="zh-CN" b="1" i="1" smtClean="0">
                                  <a:latin typeface="Cambria Math" panose="02040503050406030204" pitchFamily="18" charset="0"/>
                                </a:rPr>
                                <m:t>𝒓</m:t>
                              </m:r>
                            </m:e>
                            <m:sup>
                              <m:r>
                                <a:rPr lang="en-US" altLang="zh-CN" b="0" i="1" smtClean="0">
                                  <a:latin typeface="Cambria Math" panose="02040503050406030204" pitchFamily="18" charset="0"/>
                                </a:rPr>
                                <m:t>′</m:t>
                              </m:r>
                            </m:sup>
                          </m:sSup>
                        </m:e>
                      </m:d>
                      <m:r>
                        <a:rPr lang="en-US" altLang="zh-CN" b="0" i="1" smtClean="0">
                          <a:latin typeface="Cambria Math" panose="02040503050406030204" pitchFamily="18" charset="0"/>
                        </a:rPr>
                        <m:t>≤</m:t>
                      </m:r>
                      <m:r>
                        <a:rPr lang="en-US" altLang="zh-CN" b="0" i="1" smtClean="0">
                          <a:latin typeface="Cambria Math" panose="02040503050406030204" pitchFamily="18" charset="0"/>
                        </a:rPr>
                        <m:t>𝑣</m:t>
                      </m:r>
                      <m:r>
                        <a:rPr lang="en-US" altLang="zh-CN" b="0" i="1" smtClean="0">
                          <a:latin typeface="Cambria Math" panose="02040503050406030204" pitchFamily="18" charset="0"/>
                        </a:rPr>
                        <m:t>(</m:t>
                      </m:r>
                      <m:r>
                        <a:rPr lang="en-US" altLang="zh-CN" b="1" i="1" smtClean="0">
                          <a:latin typeface="Cambria Math" panose="02040503050406030204" pitchFamily="18" charset="0"/>
                        </a:rPr>
                        <m:t>𝒓</m:t>
                      </m:r>
                      <m:r>
                        <a:rPr lang="en-US" altLang="zh-CN" b="0" i="1" smtClean="0">
                          <a:latin typeface="Cambria Math" panose="02040503050406030204" pitchFamily="18" charset="0"/>
                        </a:rPr>
                        <m:t>+</m:t>
                      </m:r>
                      <m:r>
                        <a:rPr lang="en-US" altLang="zh-CN" b="1" i="1" smtClean="0">
                          <a:latin typeface="Cambria Math" panose="02040503050406030204" pitchFamily="18" charset="0"/>
                        </a:rPr>
                        <m:t>𝒓</m:t>
                      </m:r>
                      <m:r>
                        <a:rPr lang="en-US" altLang="zh-CN" b="0" i="1" smtClean="0">
                          <a:latin typeface="Cambria Math" panose="02040503050406030204" pitchFamily="18" charset="0"/>
                        </a:rPr>
                        <m:t>′)</m:t>
                      </m:r>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2713127" y="1700808"/>
                <a:ext cx="2791469" cy="307777"/>
              </a:xfrm>
              <a:prstGeom prst="rect">
                <a:avLst/>
              </a:prstGeom>
              <a:blipFill rotWithShape="0">
                <a:blip r:embed="rId3" cstate="print"/>
                <a:stretch>
                  <a:fillRect l="-437" r="-2838" b="-40000"/>
                </a:stretch>
              </a:blipFill>
            </p:spPr>
            <p:txBody>
              <a:bodyPr/>
              <a:lstStyle/>
              <a:p>
                <a:r>
                  <a:rPr lang="zh-CN" altLang="en-US">
                    <a:noFill/>
                  </a:rPr>
                  <a:t> </a:t>
                </a:r>
              </a:p>
            </p:txBody>
          </p:sp>
        </mc:Fallback>
      </mc:AlternateContent>
      <p:pic>
        <p:nvPicPr>
          <p:cNvPr id="5" name="图片 4"/>
          <p:cNvPicPr>
            <a:picLocks noChangeAspect="1"/>
          </p:cNvPicPr>
          <p:nvPr/>
        </p:nvPicPr>
        <p:blipFill>
          <a:blip r:embed="rId4" cstate="print"/>
          <a:stretch>
            <a:fillRect/>
          </a:stretch>
        </p:blipFill>
        <p:spPr>
          <a:xfrm>
            <a:off x="1979712" y="4825442"/>
            <a:ext cx="5495583" cy="1961144"/>
          </a:xfrm>
          <a:prstGeom prst="rect">
            <a:avLst/>
          </a:prstGeom>
        </p:spPr>
      </p:pic>
    </p:spTree>
    <p:extLst>
      <p:ext uri="{BB962C8B-B14F-4D97-AF65-F5344CB8AC3E}">
        <p14:creationId xmlns:p14="http://schemas.microsoft.com/office/powerpoint/2010/main" val="92677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blinds(horizontal)">
                                      <p:cBhvr>
                                        <p:cTn id="7" dur="500"/>
                                        <p:tgtEl>
                                          <p:spTgt spid="8">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blinds(horizontal)">
                                      <p:cBhvr>
                                        <p:cTn id="1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Overlapping Coalition Formation Games</a:t>
            </a:r>
            <a:endParaRPr lang="zh-CN" altLang="en-US" sz="3200" dirty="0"/>
          </a:p>
        </p:txBody>
      </p:sp>
      <p:sp>
        <p:nvSpPr>
          <p:cNvPr id="13" name="内容占位符 2"/>
          <p:cNvSpPr>
            <a:spLocks noGrp="1"/>
          </p:cNvSpPr>
          <p:nvPr>
            <p:ph idx="1"/>
          </p:nvPr>
        </p:nvSpPr>
        <p:spPr>
          <a:xfrm>
            <a:off x="392113" y="1071546"/>
            <a:ext cx="8359775" cy="5309782"/>
          </a:xfrm>
        </p:spPr>
        <p:txBody>
          <a:bodyPr/>
          <a:lstStyle/>
          <a:p>
            <a:endParaRPr lang="en-US" altLang="zh-CN" dirty="0"/>
          </a:p>
          <a:p>
            <a:pPr marL="0" indent="0">
              <a:buNone/>
            </a:pPr>
            <a:r>
              <a:rPr lang="en-US" altLang="zh-CN" dirty="0" smtClean="0"/>
              <a:t>    </a:t>
            </a:r>
          </a:p>
          <a:p>
            <a:endParaRPr lang="zh-CN" altLang="en-US" dirty="0"/>
          </a:p>
        </p:txBody>
      </p:sp>
      <p:sp>
        <p:nvSpPr>
          <p:cNvPr id="8" name="内容占位符 2"/>
          <p:cNvSpPr txBox="1">
            <a:spLocks/>
          </p:cNvSpPr>
          <p:nvPr/>
        </p:nvSpPr>
        <p:spPr bwMode="auto">
          <a:xfrm>
            <a:off x="347100" y="1043001"/>
            <a:ext cx="8545379" cy="5309782"/>
          </a:xfrm>
          <a:prstGeom prst="rect">
            <a:avLst/>
          </a:prstGeom>
          <a:noFill/>
          <a:ln w="0">
            <a:noFill/>
            <a:miter lim="800000"/>
            <a:headEnd/>
            <a:tailEnd/>
          </a:ln>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SzPct val="100000"/>
              <a:buChar char="•"/>
              <a:defRPr sz="2000">
                <a:solidFill>
                  <a:srgbClr val="000000"/>
                </a:solidFill>
                <a:latin typeface="+mn-lt"/>
                <a:ea typeface="+mn-ea"/>
                <a:cs typeface="+mn-cs"/>
              </a:defRPr>
            </a:lvl1pPr>
            <a:lvl2pPr marL="711200" indent="-254000" algn="l" rtl="0" eaLnBrk="0" fontAlgn="base" hangingPunct="0">
              <a:lnSpc>
                <a:spcPct val="105000"/>
              </a:lnSpc>
              <a:spcBef>
                <a:spcPct val="20000"/>
              </a:spcBef>
              <a:spcAft>
                <a:spcPct val="0"/>
              </a:spcAft>
              <a:buSzPct val="100000"/>
              <a:buChar char="–"/>
              <a:defRPr sz="2000">
                <a:solidFill>
                  <a:srgbClr val="000000"/>
                </a:solidFill>
                <a:latin typeface="+mn-lt"/>
              </a:defRPr>
            </a:lvl2pPr>
            <a:lvl3pPr marL="1168400" indent="-254000" algn="l" rtl="0" eaLnBrk="0" fontAlgn="base" hangingPunct="0">
              <a:lnSpc>
                <a:spcPct val="105000"/>
              </a:lnSpc>
              <a:spcBef>
                <a:spcPct val="20000"/>
              </a:spcBef>
              <a:spcAft>
                <a:spcPct val="0"/>
              </a:spcAft>
              <a:buSzPct val="100000"/>
              <a:buChar char="•"/>
              <a:defRPr sz="2400">
                <a:solidFill>
                  <a:srgbClr val="000000"/>
                </a:solidFill>
                <a:latin typeface="+mn-lt"/>
              </a:defRPr>
            </a:lvl3pPr>
            <a:lvl4pPr marL="1625600" indent="-254000" algn="l" rtl="0" eaLnBrk="0" fontAlgn="base" hangingPunct="0">
              <a:lnSpc>
                <a:spcPct val="105000"/>
              </a:lnSpc>
              <a:spcBef>
                <a:spcPct val="20000"/>
              </a:spcBef>
              <a:spcAft>
                <a:spcPct val="0"/>
              </a:spcAft>
              <a:buSzPct val="100000"/>
              <a:buChar char="–"/>
              <a:defRPr sz="1600">
                <a:solidFill>
                  <a:srgbClr val="000000"/>
                </a:solidFill>
                <a:latin typeface="+mn-lt"/>
              </a:defRPr>
            </a:lvl4pPr>
            <a:lvl5pPr marL="2082800" indent="-254000" algn="l" rtl="0" eaLnBrk="0" fontAlgn="base" hangingPunct="0">
              <a:lnSpc>
                <a:spcPct val="105000"/>
              </a:lnSpc>
              <a:spcBef>
                <a:spcPct val="20000"/>
              </a:spcBef>
              <a:spcAft>
                <a:spcPct val="0"/>
              </a:spcAft>
              <a:buSzPct val="100000"/>
              <a:buChar char="–"/>
              <a:defRPr sz="1600">
                <a:solidFill>
                  <a:srgbClr val="000000"/>
                </a:solidFill>
                <a:latin typeface="+mn-lt"/>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a:buFont typeface="Arial" panose="020B0604020202020204" pitchFamily="34" charset="0"/>
              <a:buChar char="•"/>
            </a:pPr>
            <a:r>
              <a:rPr lang="en-US" altLang="zh-CN" sz="2400" dirty="0" smtClean="0">
                <a:solidFill>
                  <a:srgbClr val="FF0000"/>
                </a:solidFill>
              </a:rPr>
              <a:t>Class-II</a:t>
            </a:r>
            <a:r>
              <a:rPr lang="en-US" altLang="zh-CN" sz="2400" dirty="0" smtClean="0"/>
              <a:t> games – the number of coalitions is predetermined </a:t>
            </a:r>
            <a:endParaRPr lang="en-US" altLang="zh-CN" sz="2400" i="1" dirty="0" smtClean="0">
              <a:solidFill>
                <a:srgbClr val="FF0000"/>
              </a:solidFill>
            </a:endParaRPr>
          </a:p>
          <a:p>
            <a:pPr lvl="1">
              <a:buFont typeface="Arial" panose="020B0604020202020204" pitchFamily="34" charset="0"/>
              <a:buChar char="•"/>
            </a:pPr>
            <a:r>
              <a:rPr lang="en-US" altLang="zh-CN" dirty="0" smtClean="0"/>
              <a:t>In some applications, the number of coalitions is predetermined.</a:t>
            </a:r>
          </a:p>
          <a:p>
            <a:pPr lvl="2">
              <a:buFont typeface="Arial" panose="020B0604020202020204" pitchFamily="34" charset="0"/>
              <a:buChar char="•"/>
            </a:pPr>
            <a:r>
              <a:rPr lang="en-US" altLang="zh-CN" sz="1800" dirty="0" smtClean="0"/>
              <a:t>No set of deviators can actually deviate the current outcome, but only reallocate their resources among the current coalitions. </a:t>
            </a:r>
          </a:p>
          <a:p>
            <a:pPr lvl="1">
              <a:buFont typeface="Arial" panose="020B0604020202020204" pitchFamily="34" charset="0"/>
              <a:buChar char="•"/>
            </a:pPr>
            <a:r>
              <a:rPr lang="en-US" altLang="zh-CN" dirty="0" smtClean="0"/>
              <a:t>The transfer operation can be seen as specific form of deviation, where no new coalitions are formed. </a:t>
            </a:r>
          </a:p>
          <a:p>
            <a:pPr lvl="2">
              <a:buFont typeface="Arial" panose="020B0604020202020204" pitchFamily="34" charset="0"/>
              <a:buChar char="•"/>
            </a:pPr>
            <a:r>
              <a:rPr lang="en-US" altLang="zh-CN" sz="1800" dirty="0" smtClean="0"/>
              <a:t>The corresponding payoff can be easily calculated by the arbitration function, and decide whether the current outcome is x-stable. </a:t>
            </a:r>
          </a:p>
          <a:p>
            <a:pPr>
              <a:buFont typeface="Arial" panose="020B0604020202020204" pitchFamily="34" charset="0"/>
              <a:buChar char="•"/>
            </a:pPr>
            <a:r>
              <a:rPr lang="en-US" altLang="zh-CN" dirty="0" smtClean="0"/>
              <a:t>Note that Class-II games do not require the utility function to be </a:t>
            </a:r>
            <a:r>
              <a:rPr lang="en-US" altLang="zh-CN" dirty="0" err="1" smtClean="0"/>
              <a:t>supperadditive</a:t>
            </a:r>
            <a:r>
              <a:rPr lang="en-US" altLang="zh-CN" dirty="0"/>
              <a:t>.</a:t>
            </a:r>
            <a:endParaRPr lang="en-US" altLang="zh-CN" dirty="0" smtClean="0"/>
          </a:p>
          <a:p>
            <a:pPr marL="0" indent="0">
              <a:buFontTx/>
              <a:buNone/>
            </a:pPr>
            <a:endParaRPr lang="en-US" altLang="zh-CN" dirty="0" smtClean="0"/>
          </a:p>
          <a:p>
            <a:pPr marL="0" indent="0">
              <a:buFontTx/>
              <a:buNone/>
            </a:pPr>
            <a:endParaRPr lang="en-US" altLang="zh-CN" dirty="0"/>
          </a:p>
        </p:txBody>
      </p:sp>
      <p:pic>
        <p:nvPicPr>
          <p:cNvPr id="3" name="图片 2"/>
          <p:cNvPicPr>
            <a:picLocks noChangeAspect="1"/>
          </p:cNvPicPr>
          <p:nvPr/>
        </p:nvPicPr>
        <p:blipFill>
          <a:blip r:embed="rId3" cstate="print"/>
          <a:stretch>
            <a:fillRect/>
          </a:stretch>
        </p:blipFill>
        <p:spPr>
          <a:xfrm>
            <a:off x="1298388" y="4450155"/>
            <a:ext cx="6547223" cy="2336431"/>
          </a:xfrm>
          <a:prstGeom prst="rect">
            <a:avLst/>
          </a:prstGeom>
        </p:spPr>
      </p:pic>
    </p:spTree>
    <p:extLst>
      <p:ext uri="{BB962C8B-B14F-4D97-AF65-F5344CB8AC3E}">
        <p14:creationId xmlns:p14="http://schemas.microsoft.com/office/powerpoint/2010/main" val="157448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linds(horizontal)">
                                      <p:cBhvr>
                                        <p:cTn id="7" dur="500"/>
                                        <p:tgtEl>
                                          <p:spTgt spid="8">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linds(horizontal)">
                                      <p:cBhvr>
                                        <p:cTn id="10" dur="500"/>
                                        <p:tgtEl>
                                          <p:spTgt spid="8">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blinds(horizontal)">
                                      <p:cBhvr>
                                        <p:cTn id="1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sz="3200" dirty="0" smtClean="0"/>
              <a:t>Cooperative Spectrum Sensing in CRNs</a:t>
            </a:r>
            <a:endParaRPr lang="zh-CN" altLang="en-US" sz="3200" dirty="0"/>
          </a:p>
        </p:txBody>
      </p:sp>
      <p:sp>
        <p:nvSpPr>
          <p:cNvPr id="3" name="内容占位符 2"/>
          <p:cNvSpPr>
            <a:spLocks noGrp="1"/>
          </p:cNvSpPr>
          <p:nvPr>
            <p:ph idx="1"/>
          </p:nvPr>
        </p:nvSpPr>
        <p:spPr>
          <a:xfrm>
            <a:off x="827584" y="5572140"/>
            <a:ext cx="7948811" cy="1214422"/>
          </a:xfrm>
        </p:spPr>
        <p:style>
          <a:lnRef idx="2">
            <a:schemeClr val="accent1"/>
          </a:lnRef>
          <a:fillRef idx="1">
            <a:schemeClr val="lt1"/>
          </a:fillRef>
          <a:effectRef idx="0">
            <a:schemeClr val="accent1"/>
          </a:effectRef>
          <a:fontRef idx="minor">
            <a:schemeClr val="dk1"/>
          </a:fontRef>
        </p:style>
        <p:txBody>
          <a:bodyPr/>
          <a:lstStyle/>
          <a:p>
            <a:pPr marL="0" indent="0">
              <a:buNone/>
            </a:pPr>
            <a:r>
              <a:rPr lang="en-US" sz="1600" dirty="0" smtClean="0"/>
              <a:t>[1] </a:t>
            </a:r>
            <a:r>
              <a:rPr lang="en-US" sz="1600" dirty="0" err="1" smtClean="0"/>
              <a:t>Tianyu</a:t>
            </a:r>
            <a:r>
              <a:rPr lang="en-US" sz="1600" dirty="0" smtClean="0"/>
              <a:t> Wang, </a:t>
            </a:r>
            <a:r>
              <a:rPr lang="en-US" sz="1600" dirty="0" err="1" smtClean="0"/>
              <a:t>Lingyang</a:t>
            </a:r>
            <a:r>
              <a:rPr lang="en-US" sz="1600" dirty="0" smtClean="0"/>
              <a:t> Song, Zhu Han, and </a:t>
            </a:r>
            <a:r>
              <a:rPr lang="en-US" sz="1600" dirty="0" err="1" smtClean="0"/>
              <a:t>Walid</a:t>
            </a:r>
            <a:r>
              <a:rPr lang="en-US" sz="1600" dirty="0" smtClean="0"/>
              <a:t> </a:t>
            </a:r>
            <a:r>
              <a:rPr lang="en-US" sz="1600" dirty="0" err="1" smtClean="0"/>
              <a:t>Saad</a:t>
            </a:r>
            <a:r>
              <a:rPr lang="en-US" sz="1600" dirty="0" smtClean="0"/>
              <a:t>, “Overlapping Coalitional Games for Collaborative Sensing in Cognitive Radio Networks,” 2013 IEEE Wireless Communications and Networking Conference (WCNC), Shanghai China, Apr. 2013.</a:t>
            </a:r>
          </a:p>
          <a:p>
            <a:pPr marL="0" indent="0">
              <a:buNone/>
            </a:pPr>
            <a:r>
              <a:rPr lang="en-US" altLang="zh-CN" sz="1600" dirty="0" smtClean="0">
                <a:solidFill>
                  <a:srgbClr val="FF0000"/>
                </a:solidFill>
              </a:rPr>
              <a:t>TCOM Journal version</a:t>
            </a:r>
            <a:r>
              <a:rPr lang="en-US" altLang="zh-CN" sz="1600" dirty="0" smtClean="0"/>
              <a:t>: </a:t>
            </a:r>
            <a:r>
              <a:rPr lang="en-US" sz="1600" dirty="0" smtClean="0">
                <a:solidFill>
                  <a:srgbClr val="0066FF"/>
                </a:solidFill>
              </a:rPr>
              <a:t>http://arxiv.org/abs/1408.3182 </a:t>
            </a:r>
            <a:endParaRPr lang="zh-CN" altLang="en-US" sz="1600" dirty="0">
              <a:solidFill>
                <a:srgbClr val="0066FF"/>
              </a:solidFill>
            </a:endParaRPr>
          </a:p>
        </p:txBody>
      </p:sp>
      <p:sp>
        <p:nvSpPr>
          <p:cNvPr id="5" name="矩形 4"/>
          <p:cNvSpPr/>
          <p:nvPr/>
        </p:nvSpPr>
        <p:spPr>
          <a:xfrm>
            <a:off x="5445660" y="1251668"/>
            <a:ext cx="3698340" cy="1817292"/>
          </a:xfrm>
          <a:prstGeom prst="rect">
            <a:avLst/>
          </a:prstGeom>
        </p:spPr>
        <p:txBody>
          <a:bodyPr wrap="square">
            <a:spAutoFit/>
          </a:bodyPr>
          <a:lstStyle/>
          <a:p>
            <a:pPr marL="254000" indent="-254000" eaLnBrk="0" hangingPunct="0">
              <a:lnSpc>
                <a:spcPct val="105000"/>
              </a:lnSpc>
              <a:spcBef>
                <a:spcPct val="20000"/>
              </a:spcBef>
              <a:buSzPct val="100000"/>
              <a:buFontTx/>
              <a:buChar char="•"/>
            </a:pPr>
            <a:r>
              <a:rPr lang="en-US" altLang="zh-CN" sz="1800" dirty="0" smtClean="0"/>
              <a:t>A novel overlapping coalition structure for secondary users (SUs) to form cooperative sensing groups, where an SU may join multiple, overlapping groups, or coalitions.</a:t>
            </a:r>
          </a:p>
        </p:txBody>
      </p:sp>
      <p:pic>
        <p:nvPicPr>
          <p:cNvPr id="4" name="图片 3"/>
          <p:cNvPicPr>
            <a:picLocks noChangeAspect="1"/>
          </p:cNvPicPr>
          <p:nvPr/>
        </p:nvPicPr>
        <p:blipFill>
          <a:blip r:embed="rId2" cstate="print"/>
          <a:stretch>
            <a:fillRect/>
          </a:stretch>
        </p:blipFill>
        <p:spPr>
          <a:xfrm>
            <a:off x="328272" y="1131128"/>
            <a:ext cx="5101160" cy="4358060"/>
          </a:xfrm>
          <a:prstGeom prst="rect">
            <a:avLst/>
          </a:prstGeom>
        </p:spPr>
      </p:pic>
      <p:sp>
        <p:nvSpPr>
          <p:cNvPr id="6" name="文本框 5"/>
          <p:cNvSpPr txBox="1"/>
          <p:nvPr/>
        </p:nvSpPr>
        <p:spPr>
          <a:xfrm>
            <a:off x="5796136" y="3212976"/>
            <a:ext cx="2278324" cy="646331"/>
          </a:xfrm>
          <a:prstGeom prst="rect">
            <a:avLst/>
          </a:prstGeom>
          <a:noFill/>
        </p:spPr>
        <p:txBody>
          <a:bodyPr wrap="square" rtlCol="0">
            <a:spAutoFit/>
          </a:bodyPr>
          <a:lstStyle/>
          <a:p>
            <a:r>
              <a:rPr lang="en-US" altLang="zh-CN" sz="1800" dirty="0"/>
              <a:t>Limited resources for data reporting</a:t>
            </a:r>
            <a:endParaRPr lang="zh-CN" altLang="en-US" sz="1800" dirty="0"/>
          </a:p>
        </p:txBody>
      </p:sp>
      <p:sp>
        <p:nvSpPr>
          <p:cNvPr id="8" name="文本框 7"/>
          <p:cNvSpPr txBox="1"/>
          <p:nvPr/>
        </p:nvSpPr>
        <p:spPr>
          <a:xfrm>
            <a:off x="5787376" y="4870901"/>
            <a:ext cx="2638364" cy="646331"/>
          </a:xfrm>
          <a:prstGeom prst="rect">
            <a:avLst/>
          </a:prstGeom>
          <a:noFill/>
        </p:spPr>
        <p:txBody>
          <a:bodyPr wrap="square" rtlCol="0">
            <a:spAutoFit/>
          </a:bodyPr>
          <a:lstStyle/>
          <a:p>
            <a:r>
              <a:rPr lang="en-US" altLang="zh-CN" sz="1800" dirty="0"/>
              <a:t>Optimizing system sensing performance</a:t>
            </a:r>
            <a:endParaRPr lang="zh-CN" altLang="en-US" sz="1800" dirty="0"/>
          </a:p>
        </p:txBody>
      </p:sp>
      <p:cxnSp>
        <p:nvCxnSpPr>
          <p:cNvPr id="9" name="直接箭头连接符 8"/>
          <p:cNvCxnSpPr/>
          <p:nvPr/>
        </p:nvCxnSpPr>
        <p:spPr bwMode="auto">
          <a:xfrm>
            <a:off x="6662274" y="3859307"/>
            <a:ext cx="0" cy="1011594"/>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1" name="直接箭头连接符 10"/>
          <p:cNvCxnSpPr/>
          <p:nvPr/>
        </p:nvCxnSpPr>
        <p:spPr bwMode="auto">
          <a:xfrm>
            <a:off x="6662274" y="4365104"/>
            <a:ext cx="5740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文本框 11"/>
          <p:cNvSpPr txBox="1"/>
          <p:nvPr/>
        </p:nvSpPr>
        <p:spPr>
          <a:xfrm>
            <a:off x="7308304" y="4005064"/>
            <a:ext cx="1356568" cy="646331"/>
          </a:xfrm>
          <a:prstGeom prst="rect">
            <a:avLst/>
          </a:prstGeom>
          <a:noFill/>
        </p:spPr>
        <p:txBody>
          <a:bodyPr wrap="square" rtlCol="0">
            <a:spAutoFit/>
          </a:bodyPr>
          <a:lstStyle/>
          <a:p>
            <a:r>
              <a:rPr lang="en-US" altLang="zh-CN" sz="1800" dirty="0" smtClean="0"/>
              <a:t>How to cooperate?</a:t>
            </a:r>
            <a:endParaRPr lang="zh-CN" altLang="en-US" sz="1800"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System Model and Problem Formulation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𝑄</m:t>
                        </m:r>
                      </m:e>
                      <m:sub>
                        <m:r>
                          <a:rPr lang="en-US" altLang="zh-CN" b="0" i="1" smtClean="0">
                            <a:latin typeface="Cambria Math" panose="02040503050406030204" pitchFamily="18" charset="0"/>
                          </a:rPr>
                          <m:t>𝑚</m:t>
                        </m:r>
                      </m:sub>
                    </m:sSub>
                    <m:r>
                      <a:rPr lang="en-US" altLang="zh-CN" b="0" i="1" smtClean="0">
                        <a:latin typeface="Cambria Math" panose="02040503050406030204" pitchFamily="18" charset="0"/>
                      </a:rPr>
                      <m:t>+</m:t>
                    </m:r>
                    <m:sSub>
                      <m:sSubPr>
                        <m:ctrlPr>
                          <a:rPr lang="en-US" altLang="zh-CN" b="0" i="1" smtClean="0">
                            <a:latin typeface="Cambria Math" charset="0"/>
                          </a:rPr>
                        </m:ctrlPr>
                      </m:sSubPr>
                      <m:e>
                        <m:r>
                          <a:rPr lang="en-US" altLang="zh-CN" b="0" i="1" smtClean="0">
                            <a:latin typeface="Cambria Math" panose="02040503050406030204" pitchFamily="18" charset="0"/>
                          </a:rPr>
                          <m:t>𝑄</m:t>
                        </m:r>
                      </m:e>
                      <m:sub>
                        <m:r>
                          <a:rPr lang="en-US" altLang="zh-CN" b="0" i="1" smtClean="0">
                            <a:latin typeface="Cambria Math" panose="02040503050406030204" pitchFamily="18" charset="0"/>
                          </a:rPr>
                          <m:t>𝑓</m:t>
                        </m:r>
                      </m:sub>
                    </m:sSub>
                  </m:oMath>
                </a14:m>
                <a:r>
                  <a:rPr lang="en-US" altLang="zh-CN" dirty="0" smtClean="0"/>
                  <a:t> Criterion</a:t>
                </a:r>
              </a:p>
              <a:p>
                <a:endParaRPr lang="en-US" altLang="zh-CN" dirty="0"/>
              </a:p>
              <a:p>
                <a:pPr marL="0" indent="0">
                  <a:buNone/>
                </a:pPr>
                <a:endParaRPr lang="en-US" altLang="zh-CN" dirty="0"/>
              </a:p>
              <a:p>
                <a:pPr marL="457200" lvl="1" indent="0">
                  <a:buNone/>
                </a:pPr>
                <a:endParaRPr lang="en-US" altLang="zh-CN" dirty="0" smtClean="0"/>
              </a:p>
              <a:p>
                <a:pPr marL="457200" lvl="1" indent="0">
                  <a:buNone/>
                </a:pPr>
                <a:r>
                  <a:rPr lang="en-US" altLang="zh-CN" dirty="0" err="1" smtClean="0"/>
                  <a:t>s.t.</a:t>
                </a:r>
                <a:endParaRPr lang="en-US" altLang="zh-CN" dirty="0" smtClean="0"/>
              </a:p>
              <a:p>
                <a:pPr marL="457200" lvl="1" indent="0">
                  <a:buNone/>
                </a:pPr>
                <a:endParaRPr lang="en-US" altLang="zh-CN" dirty="0" smtClean="0"/>
              </a:p>
              <a:p>
                <a:pPr>
                  <a:buFont typeface="Arial" panose="020B0604020202020204" pitchFamily="34" charset="0"/>
                  <a:buChar char="•"/>
                </a:pPr>
                <a14:m>
                  <m:oMath xmlns:m="http://schemas.openxmlformats.org/officeDocument/2006/math">
                    <m:sSub>
                      <m:sSubPr>
                        <m:ctrlPr>
                          <a:rPr lang="en-US" altLang="zh-CN" i="1">
                            <a:latin typeface="Cambria Math" charset="0"/>
                          </a:rPr>
                        </m:ctrlPr>
                      </m:sSubPr>
                      <m:e>
                        <m:r>
                          <a:rPr lang="en-US" altLang="zh-CN" i="1">
                            <a:latin typeface="Cambria Math" panose="02040503050406030204" pitchFamily="18" charset="0"/>
                          </a:rPr>
                          <m:t>𝑄</m:t>
                        </m:r>
                      </m:e>
                      <m:sub>
                        <m:r>
                          <a:rPr lang="en-US" altLang="zh-CN" i="1">
                            <a:latin typeface="Cambria Math" panose="02040503050406030204" pitchFamily="18" charset="0"/>
                          </a:rPr>
                          <m:t>𝑚</m:t>
                        </m:r>
                      </m:sub>
                    </m:sSub>
                    <m:r>
                      <a:rPr lang="en-US" altLang="zh-CN" b="0" i="1" smtClean="0">
                        <a:latin typeface="Cambria Math" panose="02040503050406030204" pitchFamily="18" charset="0"/>
                      </a:rPr>
                      <m:t>/</m:t>
                    </m:r>
                    <m:sSub>
                      <m:sSubPr>
                        <m:ctrlPr>
                          <a:rPr lang="en-US" altLang="zh-CN" i="1">
                            <a:latin typeface="Cambria Math" charset="0"/>
                          </a:rPr>
                        </m:ctrlPr>
                      </m:sSubPr>
                      <m:e>
                        <m:r>
                          <a:rPr lang="en-US" altLang="zh-CN" i="1">
                            <a:latin typeface="Cambria Math" panose="02040503050406030204" pitchFamily="18" charset="0"/>
                          </a:rPr>
                          <m:t>𝑄</m:t>
                        </m:r>
                      </m:e>
                      <m:sub>
                        <m:r>
                          <a:rPr lang="en-US" altLang="zh-CN" i="1">
                            <a:latin typeface="Cambria Math" panose="02040503050406030204" pitchFamily="18" charset="0"/>
                          </a:rPr>
                          <m:t>𝑓</m:t>
                        </m:r>
                      </m:sub>
                    </m:sSub>
                  </m:oMath>
                </a14:m>
                <a:r>
                  <a:rPr lang="en-US" altLang="zh-CN" dirty="0" smtClean="0"/>
                  <a:t> Criterion </a:t>
                </a:r>
              </a:p>
              <a:p>
                <a:pPr>
                  <a:buFont typeface="Arial" panose="020B0604020202020204" pitchFamily="34" charset="0"/>
                  <a:buChar char="•"/>
                </a:pPr>
                <a:endParaRPr lang="en-US" altLang="zh-CN" dirty="0"/>
              </a:p>
              <a:p>
                <a:pPr>
                  <a:buFont typeface="Arial" panose="020B0604020202020204" pitchFamily="34" charset="0"/>
                  <a:buChar char="•"/>
                </a:pPr>
                <a:endParaRPr lang="en-US" altLang="zh-CN" dirty="0" smtClean="0"/>
              </a:p>
              <a:p>
                <a:pPr>
                  <a:buFont typeface="Arial" panose="020B0604020202020204" pitchFamily="34" charset="0"/>
                  <a:buChar char="•"/>
                </a:pPr>
                <a:endParaRPr lang="en-US" altLang="zh-CN" dirty="0"/>
              </a:p>
              <a:p>
                <a:pPr marL="0" indent="0">
                  <a:buNone/>
                </a:pPr>
                <a:r>
                  <a:rPr lang="en-US" altLang="zh-CN" dirty="0" err="1" smtClean="0"/>
                  <a:t>s.t.</a:t>
                </a:r>
                <a:endParaRPr lang="en-US" altLang="zh-CN" dirty="0" smtClean="0"/>
              </a:p>
              <a:p>
                <a:pPr marL="0" indent="0">
                  <a:buNone/>
                </a:pPr>
                <a:endParaRPr lang="en-US" altLang="zh-CN" dirty="0" smtClean="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822" t="-11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2801078" y="1442703"/>
                <a:ext cx="2476189" cy="8392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charset="0"/>
                            </a:rPr>
                          </m:ctrlPr>
                        </m:funcPr>
                        <m:fName>
                          <m:limLow>
                            <m:limLowPr>
                              <m:ctrlPr>
                                <a:rPr lang="en-US" altLang="zh-CN" i="1">
                                  <a:latin typeface="Cambria Math" charset="0"/>
                                </a:rPr>
                              </m:ctrlPr>
                            </m:limLowPr>
                            <m:e>
                              <m:r>
                                <m:rPr>
                                  <m:sty m:val="p"/>
                                </m:rPr>
                                <a:rPr lang="en-US" altLang="zh-CN">
                                  <a:latin typeface="Cambria Math" panose="02040503050406030204" pitchFamily="18" charset="0"/>
                                </a:rPr>
                                <m:t>min</m:t>
                              </m:r>
                            </m:e>
                            <m:lim>
                              <m:r>
                                <m:rPr>
                                  <m:sty m:val="p"/>
                                </m:rPr>
                                <a:rPr lang="el-GR" altLang="zh-CN" i="1">
                                  <a:latin typeface="Cambria Math" panose="02040503050406030204" pitchFamily="18" charset="0"/>
                                  <a:ea typeface="Cambria Math" panose="02040503050406030204" pitchFamily="18" charset="0"/>
                                </a:rPr>
                                <m:t>Λ</m:t>
                              </m:r>
                              <m:r>
                                <a:rPr lang="en-US" altLang="zh-CN" b="0" i="1" smtClean="0">
                                  <a:latin typeface="Cambria Math" panose="02040503050406030204" pitchFamily="18" charset="0"/>
                                  <a:ea typeface="Cambria Math" panose="02040503050406030204" pitchFamily="18" charset="0"/>
                                </a:rPr>
                                <m:t>,</m:t>
                              </m:r>
                              <m:r>
                                <m:rPr>
                                  <m:sty m:val="p"/>
                                </m:rPr>
                                <a:rPr lang="en-US" altLang="zh-CN">
                                  <a:latin typeface="Cambria Math" panose="02040503050406030204" pitchFamily="18" charset="0"/>
                                </a:rPr>
                                <m:t>Ω</m:t>
                              </m:r>
                              <m:r>
                                <a:rPr lang="en-US" altLang="zh-CN" b="0" i="0"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𝐾</m:t>
                              </m:r>
                              <m:r>
                                <a:rPr lang="en-US" altLang="zh-CN" b="0" i="1" smtClean="0">
                                  <a:latin typeface="Cambria Math" panose="02040503050406030204" pitchFamily="18" charset="0"/>
                                  <a:ea typeface="Cambria Math" panose="02040503050406030204" pitchFamily="18" charset="0"/>
                                </a:rPr>
                                <m:t> </m:t>
                              </m:r>
                            </m:lim>
                          </m:limLow>
                        </m:fName>
                        <m:e>
                          <m:nary>
                            <m:naryPr>
                              <m:chr m:val="∑"/>
                              <m:supHide m:val="on"/>
                              <m:ctrlPr>
                                <a:rPr lang="en-US" altLang="zh-CN" i="1">
                                  <a:latin typeface="Cambria Math" charset="0"/>
                                </a:rPr>
                              </m:ctrlPr>
                            </m:naryPr>
                            <m:sub>
                              <m:r>
                                <m:rPr>
                                  <m:brk m:alnAt="7"/>
                                </m:rPr>
                                <a:rPr lang="en-US" altLang="zh-CN" i="1">
                                  <a:latin typeface="Cambria Math" panose="02040503050406030204" pitchFamily="18" charset="0"/>
                                </a:rPr>
                                <m:t>𝑖</m:t>
                              </m:r>
                              <m:r>
                                <a:rPr lang="en-US" altLang="zh-CN" i="1">
                                  <a:latin typeface="Cambria Math" panose="02040503050406030204" pitchFamily="18" charset="0"/>
                                </a:rPr>
                                <m:t>∈</m:t>
                              </m:r>
                              <m:r>
                                <a:rPr lang="zh-CN" altLang="en-US" i="1">
                                  <a:latin typeface="Cambria Math" panose="02040503050406030204" pitchFamily="18" charset="0"/>
                                </a:rPr>
                                <m:t>𝒩</m:t>
                              </m:r>
                            </m:sub>
                            <m:sup/>
                            <m:e>
                              <m:r>
                                <a:rPr lang="en-US" altLang="zh-CN" i="1">
                                  <a:latin typeface="Cambria Math" panose="02040503050406030204" pitchFamily="18" charset="0"/>
                                </a:rPr>
                                <m:t>(</m:t>
                              </m:r>
                              <m:sSub>
                                <m:sSubPr>
                                  <m:ctrlPr>
                                    <a:rPr lang="en-US" altLang="zh-CN" i="1">
                                      <a:latin typeface="Cambria Math" charset="0"/>
                                    </a:rPr>
                                  </m:ctrlPr>
                                </m:sSubPr>
                                <m:e>
                                  <m:r>
                                    <a:rPr lang="en-US" altLang="zh-CN" i="1">
                                      <a:latin typeface="Cambria Math" panose="02040503050406030204" pitchFamily="18" charset="0"/>
                                    </a:rPr>
                                    <m:t>𝑄</m:t>
                                  </m:r>
                                </m:e>
                                <m:sub>
                                  <m:r>
                                    <a:rPr lang="en-US" altLang="zh-CN" i="1">
                                      <a:latin typeface="Cambria Math" panose="02040503050406030204" pitchFamily="18" charset="0"/>
                                    </a:rPr>
                                    <m:t>𝑚</m:t>
                                  </m:r>
                                  <m:r>
                                    <a:rPr lang="en-US" altLang="zh-CN" i="1">
                                      <a:latin typeface="Cambria Math" panose="02040503050406030204" pitchFamily="18" charset="0"/>
                                    </a:rPr>
                                    <m:t>,</m:t>
                                  </m:r>
                                  <m:r>
                                    <a:rPr lang="en-US" altLang="zh-CN" i="1">
                                      <a:latin typeface="Cambria Math" panose="02040503050406030204" pitchFamily="18" charset="0"/>
                                    </a:rPr>
                                    <m:t>𝑖</m:t>
                                  </m:r>
                                </m:sub>
                              </m:sSub>
                              <m:r>
                                <a:rPr lang="en-US" altLang="zh-CN" i="1">
                                  <a:latin typeface="Cambria Math" panose="02040503050406030204" pitchFamily="18" charset="0"/>
                                </a:rPr>
                                <m:t>+</m:t>
                              </m:r>
                              <m:sSub>
                                <m:sSubPr>
                                  <m:ctrlPr>
                                    <a:rPr lang="en-US" altLang="zh-CN" i="1">
                                      <a:latin typeface="Cambria Math" charset="0"/>
                                    </a:rPr>
                                  </m:ctrlPr>
                                </m:sSubPr>
                                <m:e>
                                  <m:r>
                                    <a:rPr lang="en-US" altLang="zh-CN" i="1">
                                      <a:latin typeface="Cambria Math" panose="02040503050406030204" pitchFamily="18" charset="0"/>
                                    </a:rPr>
                                    <m:t>𝑄</m:t>
                                  </m:r>
                                </m:e>
                                <m:sub>
                                  <m:r>
                                    <a:rPr lang="en-US" altLang="zh-CN" i="1">
                                      <a:latin typeface="Cambria Math" panose="02040503050406030204" pitchFamily="18" charset="0"/>
                                    </a:rPr>
                                    <m:t>𝑓</m:t>
                                  </m:r>
                                  <m:r>
                                    <a:rPr lang="en-US" altLang="zh-CN" i="1">
                                      <a:latin typeface="Cambria Math" panose="02040503050406030204" pitchFamily="18" charset="0"/>
                                    </a:rPr>
                                    <m:t>,</m:t>
                                  </m:r>
                                  <m:r>
                                    <a:rPr lang="en-US" altLang="zh-CN" i="1">
                                      <a:latin typeface="Cambria Math" panose="02040503050406030204" pitchFamily="18" charset="0"/>
                                    </a:rPr>
                                    <m:t>𝑖</m:t>
                                  </m:r>
                                </m:sub>
                              </m:sSub>
                              <m:r>
                                <a:rPr lang="en-US" altLang="zh-CN" i="1">
                                  <a:latin typeface="Cambria Math" panose="02040503050406030204" pitchFamily="18" charset="0"/>
                                </a:rPr>
                                <m:t>)</m:t>
                              </m:r>
                            </m:e>
                          </m:nary>
                        </m:e>
                      </m:func>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2801078" y="1442703"/>
                <a:ext cx="2476189" cy="839269"/>
              </a:xfrm>
              <a:prstGeom prst="rect">
                <a:avLst/>
              </a:prstGeom>
              <a:blipFill rotWithShape="0">
                <a:blip r:embed="rId4"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2571021" y="2346446"/>
                <a:ext cx="3264678" cy="9101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altLang="zh-CN" i="1" smtClean="0">
                              <a:latin typeface="Cambria Math" charset="0"/>
                            </a:rPr>
                          </m:ctrlPr>
                        </m:naryPr>
                        <m:sub>
                          <m:sSub>
                            <m:sSubPr>
                              <m:ctrlPr>
                                <a:rPr lang="en-US" altLang="zh-CN" i="1">
                                  <a:latin typeface="Cambria Math"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sub>
                          </m:sSub>
                          <m:r>
                            <a:rPr lang="en-US" altLang="zh-CN" i="1">
                              <a:latin typeface="Cambria Math" panose="02040503050406030204" pitchFamily="18" charset="0"/>
                            </a:rPr>
                            <m:t>=1</m:t>
                          </m:r>
                        </m:sub>
                        <m:sup/>
                        <m:e>
                          <m:f>
                            <m:fPr>
                              <m:ctrlPr>
                                <a:rPr lang="en-US" altLang="zh-CN" i="1">
                                  <a:latin typeface="Cambria Math" charset="0"/>
                                </a:rPr>
                              </m:ctrlPr>
                            </m:fPr>
                            <m:num>
                              <m:r>
                                <a:rPr lang="en-US" altLang="zh-CN" b="0" i="1" smtClean="0">
                                  <a:latin typeface="Cambria Math" panose="02040503050406030204" pitchFamily="18" charset="0"/>
                                </a:rPr>
                                <m:t>1</m:t>
                              </m:r>
                            </m:num>
                            <m:den>
                              <m:func>
                                <m:funcPr>
                                  <m:ctrlPr>
                                    <a:rPr lang="en-US" altLang="zh-CN" i="1">
                                      <a:latin typeface="Cambria Math" charset="0"/>
                                    </a:rPr>
                                  </m:ctrlPr>
                                </m:funcPr>
                                <m:fName>
                                  <m:r>
                                    <m:rPr>
                                      <m:sty m:val="p"/>
                                    </m:rPr>
                                    <a:rPr lang="en-US" altLang="zh-CN">
                                      <a:latin typeface="Cambria Math" panose="02040503050406030204" pitchFamily="18" charset="0"/>
                                    </a:rPr>
                                    <m:t>log</m:t>
                                  </m:r>
                                </m:fName>
                                <m:e>
                                  <m:r>
                                    <a:rPr lang="en-US" altLang="zh-CN" i="1">
                                      <a:latin typeface="Cambria Math" panose="02040503050406030204" pitchFamily="18" charset="0"/>
                                    </a:rPr>
                                    <m:t>(1+</m:t>
                                  </m:r>
                                  <m:r>
                                    <a:rPr lang="en-US" altLang="zh-CN" i="1">
                                      <a:latin typeface="Cambria Math" panose="02040503050406030204" pitchFamily="18" charset="0"/>
                                    </a:rPr>
                                    <m:t>𝑆𝑁</m:t>
                                  </m:r>
                                  <m:sSub>
                                    <m:sSubPr>
                                      <m:ctrlPr>
                                        <a:rPr lang="en-US" altLang="zh-CN" i="1">
                                          <a:latin typeface="Cambria Math" charset="0"/>
                                        </a:rPr>
                                      </m:ctrlPr>
                                    </m:sSubPr>
                                    <m:e>
                                      <m:r>
                                        <a:rPr lang="en-US" altLang="zh-CN" i="1">
                                          <a:latin typeface="Cambria Math" panose="02040503050406030204" pitchFamily="18" charset="0"/>
                                        </a:rPr>
                                        <m:t>𝑅</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sub>
                                  </m:sSub>
                                  <m:r>
                                    <a:rPr lang="en-US" altLang="zh-CN" i="1">
                                      <a:latin typeface="Cambria Math" panose="02040503050406030204" pitchFamily="18" charset="0"/>
                                    </a:rPr>
                                    <m:t>)</m:t>
                                  </m:r>
                                </m:e>
                              </m:func>
                            </m:den>
                          </m:f>
                        </m:e>
                      </m:nary>
                      <m:r>
                        <a:rPr lang="en-US" altLang="zh-CN" i="1">
                          <a:latin typeface="Cambria Math" panose="02040503050406030204" pitchFamily="18" charset="0"/>
                        </a:rPr>
                        <m:t>≤</m:t>
                      </m:r>
                      <m:r>
                        <a:rPr lang="en-US" altLang="zh-CN" b="0" i="1" smtClean="0">
                          <a:latin typeface="Cambria Math" panose="02040503050406030204" pitchFamily="18" charset="0"/>
                        </a:rPr>
                        <m:t>𝑇</m:t>
                      </m:r>
                    </m:oMath>
                  </m:oMathPara>
                </a14:m>
                <a:endParaRPr lang="zh-CN" altLang="en-US" dirty="0"/>
              </a:p>
            </p:txBody>
          </p:sp>
        </mc:Choice>
        <mc:Fallback xmlns="">
          <p:sp>
            <p:nvSpPr>
              <p:cNvPr id="5" name="文本框 4"/>
              <p:cNvSpPr txBox="1">
                <a:spLocks noRot="1" noChangeAspect="1" noMove="1" noResize="1" noEditPoints="1" noAdjustHandles="1" noChangeArrowheads="1" noChangeShapeType="1" noTextEdit="1"/>
              </p:cNvSpPr>
              <p:nvPr/>
            </p:nvSpPr>
            <p:spPr>
              <a:xfrm>
                <a:off x="2571021" y="2346446"/>
                <a:ext cx="3264678" cy="910186"/>
              </a:xfrm>
              <a:prstGeom prst="rect">
                <a:avLst/>
              </a:prstGeom>
              <a:blipFill rotWithShape="0">
                <a:blip r:embed="rId5"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5671476" y="2502466"/>
                <a:ext cx="172819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𝑖</m:t>
                      </m:r>
                      <m:r>
                        <a:rPr lang="en-US" altLang="zh-CN" i="1">
                          <a:latin typeface="Cambria Math" panose="02040503050406030204" pitchFamily="18" charset="0"/>
                        </a:rPr>
                        <m:t>=1,2,…,</m:t>
                      </m:r>
                      <m:r>
                        <a:rPr lang="en-US" altLang="zh-CN" i="1">
                          <a:latin typeface="Cambria Math" panose="02040503050406030204" pitchFamily="18" charset="0"/>
                        </a:rPr>
                        <m:t>𝑁</m:t>
                      </m:r>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5671476" y="2502466"/>
                <a:ext cx="1728192" cy="400110"/>
              </a:xfrm>
              <a:prstGeom prst="rect">
                <a:avLst/>
              </a:prstGeom>
              <a:blipFill rotWithShape="0">
                <a:blip r:embed="rId6"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2801078" y="3697131"/>
                <a:ext cx="1599755" cy="8392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charset="0"/>
                            </a:rPr>
                          </m:ctrlPr>
                        </m:funcPr>
                        <m:fName>
                          <m:limLow>
                            <m:limLowPr>
                              <m:ctrlPr>
                                <a:rPr lang="en-US" altLang="zh-CN" i="1">
                                  <a:latin typeface="Cambria Math" charset="0"/>
                                </a:rPr>
                              </m:ctrlPr>
                            </m:limLowPr>
                            <m:e>
                              <m:r>
                                <m:rPr>
                                  <m:sty m:val="p"/>
                                </m:rPr>
                                <a:rPr lang="en-US" altLang="zh-CN">
                                  <a:latin typeface="Cambria Math" panose="02040503050406030204" pitchFamily="18" charset="0"/>
                                </a:rPr>
                                <m:t>min</m:t>
                              </m:r>
                            </m:e>
                            <m:lim>
                              <m:r>
                                <m:rPr>
                                  <m:sty m:val="p"/>
                                </m:rPr>
                                <a:rPr lang="el-GR" altLang="zh-CN" i="1">
                                  <a:latin typeface="Cambria Math" panose="02040503050406030204" pitchFamily="18" charset="0"/>
                                  <a:ea typeface="Cambria Math" panose="02040503050406030204" pitchFamily="18" charset="0"/>
                                </a:rPr>
                                <m:t>Λ</m:t>
                              </m:r>
                              <m:r>
                                <a:rPr lang="en-US" altLang="zh-CN" b="0" i="0" smtClean="0">
                                  <a:latin typeface="Cambria Math" panose="02040503050406030204" pitchFamily="18" charset="0"/>
                                  <a:ea typeface="Cambria Math" panose="02040503050406030204" pitchFamily="18" charset="0"/>
                                </a:rPr>
                                <m:t>,</m:t>
                              </m:r>
                              <m:r>
                                <m:rPr>
                                  <m:sty m:val="p"/>
                                </m:rPr>
                                <a:rPr lang="en-US" altLang="zh-CN">
                                  <a:latin typeface="Cambria Math" panose="02040503050406030204" pitchFamily="18" charset="0"/>
                                </a:rPr>
                                <m:t>Ω</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𝐾</m:t>
                              </m:r>
                            </m:lim>
                          </m:limLow>
                        </m:fName>
                        <m:e>
                          <m:nary>
                            <m:naryPr>
                              <m:chr m:val="∑"/>
                              <m:supHide m:val="on"/>
                              <m:ctrlPr>
                                <a:rPr lang="en-US" altLang="zh-CN" i="1">
                                  <a:latin typeface="Cambria Math" charset="0"/>
                                </a:rPr>
                              </m:ctrlPr>
                            </m:naryPr>
                            <m:sub>
                              <m:r>
                                <m:rPr>
                                  <m:brk m:alnAt="7"/>
                                </m:rPr>
                                <a:rPr lang="en-US" altLang="zh-CN" i="1">
                                  <a:latin typeface="Cambria Math" panose="02040503050406030204" pitchFamily="18" charset="0"/>
                                </a:rPr>
                                <m:t>𝑖</m:t>
                              </m:r>
                              <m:r>
                                <a:rPr lang="en-US" altLang="zh-CN" i="1">
                                  <a:latin typeface="Cambria Math" panose="02040503050406030204" pitchFamily="18" charset="0"/>
                                </a:rPr>
                                <m:t>∈</m:t>
                              </m:r>
                              <m:r>
                                <a:rPr lang="zh-CN" altLang="en-US" i="1">
                                  <a:latin typeface="Cambria Math" panose="02040503050406030204" pitchFamily="18" charset="0"/>
                                </a:rPr>
                                <m:t>𝒩</m:t>
                              </m:r>
                            </m:sub>
                            <m:sup/>
                            <m:e>
                              <m:sSub>
                                <m:sSubPr>
                                  <m:ctrlPr>
                                    <a:rPr lang="en-US" altLang="zh-CN" i="1">
                                      <a:latin typeface="Cambria Math" charset="0"/>
                                    </a:rPr>
                                  </m:ctrlPr>
                                </m:sSubPr>
                                <m:e>
                                  <m:r>
                                    <a:rPr lang="en-US" altLang="zh-CN" i="1">
                                      <a:latin typeface="Cambria Math" panose="02040503050406030204" pitchFamily="18" charset="0"/>
                                    </a:rPr>
                                    <m:t>𝑄</m:t>
                                  </m:r>
                                </m:e>
                                <m:sub>
                                  <m:r>
                                    <a:rPr lang="en-US" altLang="zh-CN" i="1">
                                      <a:latin typeface="Cambria Math" panose="02040503050406030204" pitchFamily="18" charset="0"/>
                                    </a:rPr>
                                    <m:t>𝑚</m:t>
                                  </m:r>
                                  <m:r>
                                    <a:rPr lang="en-US" altLang="zh-CN" i="1">
                                      <a:latin typeface="Cambria Math" panose="02040503050406030204" pitchFamily="18" charset="0"/>
                                    </a:rPr>
                                    <m:t>,</m:t>
                                  </m:r>
                                  <m:r>
                                    <a:rPr lang="en-US" altLang="zh-CN" i="1">
                                      <a:latin typeface="Cambria Math" panose="02040503050406030204" pitchFamily="18" charset="0"/>
                                    </a:rPr>
                                    <m:t>𝑖</m:t>
                                  </m:r>
                                </m:sub>
                              </m:sSub>
                            </m:e>
                          </m:nary>
                        </m:e>
                      </m:func>
                    </m:oMath>
                  </m:oMathPara>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2801078" y="3697131"/>
                <a:ext cx="1599755" cy="839269"/>
              </a:xfrm>
              <a:prstGeom prst="rect">
                <a:avLst/>
              </a:prstGeom>
              <a:blipFill rotWithShape="0">
                <a:blip r:embed="rId7"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2571021" y="4664046"/>
                <a:ext cx="3096344" cy="9101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altLang="zh-CN" i="1" smtClean="0">
                              <a:latin typeface="Cambria Math" charset="0"/>
                            </a:rPr>
                          </m:ctrlPr>
                        </m:naryPr>
                        <m:sub>
                          <m:sSub>
                            <m:sSubPr>
                              <m:ctrlPr>
                                <a:rPr lang="en-US" altLang="zh-CN" i="1">
                                  <a:latin typeface="Cambria Math" charset="0"/>
                                </a:rPr>
                              </m:ctrlPr>
                            </m:sSubPr>
                            <m:e>
                              <m:r>
                                <a:rPr lang="en-US" altLang="zh-CN" i="1">
                                  <a:latin typeface="Cambria Math" panose="02040503050406030204" pitchFamily="18" charset="0"/>
                                </a:rPr>
                                <m:t>𝜔</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sub>
                          </m:sSub>
                          <m:r>
                            <a:rPr lang="en-US" altLang="zh-CN" i="1">
                              <a:latin typeface="Cambria Math" panose="02040503050406030204" pitchFamily="18" charset="0"/>
                            </a:rPr>
                            <m:t>=1</m:t>
                          </m:r>
                        </m:sub>
                        <m:sup/>
                        <m:e>
                          <m:f>
                            <m:fPr>
                              <m:ctrlPr>
                                <a:rPr lang="en-US" altLang="zh-CN" i="1">
                                  <a:latin typeface="Cambria Math" charset="0"/>
                                </a:rPr>
                              </m:ctrlPr>
                            </m:fPr>
                            <m:num>
                              <m:r>
                                <a:rPr lang="en-US" altLang="zh-CN" b="0" i="1" smtClean="0">
                                  <a:latin typeface="Cambria Math" panose="02040503050406030204" pitchFamily="18" charset="0"/>
                                </a:rPr>
                                <m:t>1</m:t>
                              </m:r>
                            </m:num>
                            <m:den>
                              <m:func>
                                <m:funcPr>
                                  <m:ctrlPr>
                                    <a:rPr lang="en-US" altLang="zh-CN" i="1">
                                      <a:latin typeface="Cambria Math" charset="0"/>
                                    </a:rPr>
                                  </m:ctrlPr>
                                </m:funcPr>
                                <m:fName>
                                  <m:r>
                                    <m:rPr>
                                      <m:sty m:val="p"/>
                                    </m:rPr>
                                    <a:rPr lang="en-US" altLang="zh-CN">
                                      <a:latin typeface="Cambria Math" panose="02040503050406030204" pitchFamily="18" charset="0"/>
                                    </a:rPr>
                                    <m:t>log</m:t>
                                  </m:r>
                                </m:fName>
                                <m:e>
                                  <m:r>
                                    <a:rPr lang="en-US" altLang="zh-CN" i="1">
                                      <a:latin typeface="Cambria Math" panose="02040503050406030204" pitchFamily="18" charset="0"/>
                                    </a:rPr>
                                    <m:t>(1+</m:t>
                                  </m:r>
                                  <m:r>
                                    <a:rPr lang="en-US" altLang="zh-CN" i="1">
                                      <a:latin typeface="Cambria Math" panose="02040503050406030204" pitchFamily="18" charset="0"/>
                                    </a:rPr>
                                    <m:t>𝑆𝑁</m:t>
                                  </m:r>
                                  <m:sSub>
                                    <m:sSubPr>
                                      <m:ctrlPr>
                                        <a:rPr lang="en-US" altLang="zh-CN" i="1">
                                          <a:latin typeface="Cambria Math" charset="0"/>
                                        </a:rPr>
                                      </m:ctrlPr>
                                    </m:sSubPr>
                                    <m:e>
                                      <m:r>
                                        <a:rPr lang="en-US" altLang="zh-CN" i="1">
                                          <a:latin typeface="Cambria Math" panose="02040503050406030204" pitchFamily="18" charset="0"/>
                                        </a:rPr>
                                        <m:t>𝑅</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𝑗</m:t>
                                      </m:r>
                                    </m:sub>
                                  </m:sSub>
                                  <m:r>
                                    <a:rPr lang="en-US" altLang="zh-CN" i="1">
                                      <a:latin typeface="Cambria Math" panose="02040503050406030204" pitchFamily="18" charset="0"/>
                                    </a:rPr>
                                    <m:t>)</m:t>
                                  </m:r>
                                </m:e>
                              </m:func>
                            </m:den>
                          </m:f>
                        </m:e>
                      </m:nary>
                      <m:r>
                        <a:rPr lang="en-US" altLang="zh-CN" i="1">
                          <a:latin typeface="Cambria Math" panose="02040503050406030204" pitchFamily="18" charset="0"/>
                        </a:rPr>
                        <m:t>≤</m:t>
                      </m:r>
                      <m:r>
                        <a:rPr lang="en-US" altLang="zh-CN" b="0" i="1" smtClean="0">
                          <a:latin typeface="Cambria Math" panose="02040503050406030204" pitchFamily="18" charset="0"/>
                        </a:rPr>
                        <m:t>𝑇</m:t>
                      </m:r>
                    </m:oMath>
                  </m:oMathPara>
                </a14:m>
                <a:endParaRPr lang="zh-CN" alt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2571021" y="4664046"/>
                <a:ext cx="3096344" cy="910186"/>
              </a:xfrm>
              <a:prstGeom prst="rect">
                <a:avLst/>
              </a:prstGeom>
              <a:blipFill rotWithShape="0">
                <a:blip r:embed="rId8"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5671476" y="4800306"/>
                <a:ext cx="172819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𝑖</m:t>
                      </m:r>
                      <m:r>
                        <a:rPr lang="en-US" altLang="zh-CN" i="1">
                          <a:latin typeface="Cambria Math" panose="02040503050406030204" pitchFamily="18" charset="0"/>
                        </a:rPr>
                        <m:t>=1,2,…,</m:t>
                      </m:r>
                      <m:r>
                        <a:rPr lang="en-US" altLang="zh-CN" i="1">
                          <a:latin typeface="Cambria Math" panose="02040503050406030204" pitchFamily="18" charset="0"/>
                        </a:rPr>
                        <m:t>𝑁</m:t>
                      </m:r>
                    </m:oMath>
                  </m:oMathPara>
                </a14:m>
                <a:endParaRPr lang="zh-CN" altLang="en-US" dirty="0"/>
              </a:p>
            </p:txBody>
          </p:sp>
        </mc:Choice>
        <mc:Fallback xmlns="">
          <p:sp>
            <p:nvSpPr>
              <p:cNvPr id="10" name="文本框 9"/>
              <p:cNvSpPr txBox="1">
                <a:spLocks noRot="1" noChangeAspect="1" noMove="1" noResize="1" noEditPoints="1" noAdjustHandles="1" noChangeArrowheads="1" noChangeShapeType="1" noTextEdit="1"/>
              </p:cNvSpPr>
              <p:nvPr/>
            </p:nvSpPr>
            <p:spPr>
              <a:xfrm>
                <a:off x="5671476" y="4800306"/>
                <a:ext cx="1728192" cy="400110"/>
              </a:xfrm>
              <a:prstGeom prst="rect">
                <a:avLst/>
              </a:prstGeom>
              <a:blipFill rotWithShape="0">
                <a:blip r:embed="rId9"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2684213" y="5765414"/>
                <a:ext cx="1155124" cy="424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rPr>
                          </m:ctrlPr>
                        </m:sSubPr>
                        <m:e>
                          <m:r>
                            <a:rPr lang="en-US" altLang="zh-CN" i="1">
                              <a:latin typeface="Cambria Math" panose="02040503050406030204" pitchFamily="18" charset="0"/>
                            </a:rPr>
                            <m:t>𝑄</m:t>
                          </m:r>
                        </m:e>
                        <m:sub>
                          <m:r>
                            <a:rPr lang="en-US" altLang="zh-CN" b="0" i="1" smtClean="0">
                              <a:latin typeface="Cambria Math" panose="02040503050406030204" pitchFamily="18" charset="0"/>
                            </a:rPr>
                            <m:t>𝑓</m:t>
                          </m:r>
                          <m:r>
                            <a:rPr lang="en-US" altLang="zh-CN" i="1">
                              <a:latin typeface="Cambria Math" panose="02040503050406030204" pitchFamily="18" charset="0"/>
                            </a:rPr>
                            <m:t>,</m:t>
                          </m:r>
                          <m:r>
                            <a:rPr lang="en-US" altLang="zh-CN" i="1">
                              <a:latin typeface="Cambria Math" panose="02040503050406030204" pitchFamily="18" charset="0"/>
                            </a:rPr>
                            <m:t>𝑖</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𝛼</m:t>
                      </m:r>
                    </m:oMath>
                  </m:oMathPara>
                </a14:m>
                <a:endParaRPr lang="zh-CN"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2684213" y="5765414"/>
                <a:ext cx="1155124" cy="424732"/>
              </a:xfrm>
              <a:prstGeom prst="rect">
                <a:avLst/>
              </a:prstGeom>
              <a:blipFill rotWithShape="0">
                <a:blip r:embed="rId10" cstate="print"/>
                <a:stretch>
                  <a:fillRect l="-1579" b="-10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p:cNvSpPr txBox="1"/>
              <p:nvPr/>
            </p:nvSpPr>
            <p:spPr>
              <a:xfrm>
                <a:off x="3839337" y="5765414"/>
                <a:ext cx="172819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𝑖</m:t>
                      </m:r>
                      <m:r>
                        <a:rPr lang="en-US" altLang="zh-CN" i="1">
                          <a:latin typeface="Cambria Math" panose="02040503050406030204" pitchFamily="18" charset="0"/>
                        </a:rPr>
                        <m:t>=1,2,…,</m:t>
                      </m:r>
                      <m:r>
                        <a:rPr lang="en-US" altLang="zh-CN" i="1">
                          <a:latin typeface="Cambria Math" panose="02040503050406030204" pitchFamily="18" charset="0"/>
                        </a:rPr>
                        <m:t>𝑁</m:t>
                      </m:r>
                    </m:oMath>
                  </m:oMathPara>
                </a14:m>
                <a:endParaRPr lang="zh-CN" altLang="en-US" dirty="0"/>
              </a:p>
            </p:txBody>
          </p:sp>
        </mc:Choice>
        <mc:Fallback xmlns="">
          <p:sp>
            <p:nvSpPr>
              <p:cNvPr id="12" name="文本框 11"/>
              <p:cNvSpPr txBox="1">
                <a:spLocks noRot="1" noChangeAspect="1" noMove="1" noResize="1" noEditPoints="1" noAdjustHandles="1" noChangeArrowheads="1" noChangeShapeType="1" noTextEdit="1"/>
              </p:cNvSpPr>
              <p:nvPr/>
            </p:nvSpPr>
            <p:spPr>
              <a:xfrm>
                <a:off x="3839337" y="5765414"/>
                <a:ext cx="1728192" cy="400110"/>
              </a:xfrm>
              <a:prstGeom prst="rect">
                <a:avLst/>
              </a:prstGeom>
              <a:blipFill rotWithShape="0">
                <a:blip r:embed="rId11"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5835699" y="779220"/>
                <a:ext cx="3056781" cy="1569660"/>
              </a:xfrm>
              <a:prstGeom prst="rect">
                <a:avLst/>
              </a:prstGeom>
              <a:noFill/>
              <a:ln>
                <a:solidFill>
                  <a:schemeClr val="accent1"/>
                </a:solidFill>
              </a:ln>
            </p:spPr>
            <p:txBody>
              <a:bodyPr wrap="square" rtlCol="0">
                <a:spAutoFit/>
              </a:bodyPr>
              <a:lstStyle/>
              <a:p>
                <a14:m>
                  <m:oMath xmlns:m="http://schemas.openxmlformats.org/officeDocument/2006/math">
                    <m:r>
                      <a:rPr lang="en-US" altLang="zh-CN" sz="1600" b="0" i="1" smtClean="0">
                        <a:solidFill>
                          <a:srgbClr val="FF0000"/>
                        </a:solidFill>
                        <a:latin typeface="Cambria Math" panose="02040503050406030204" pitchFamily="18" charset="0"/>
                      </a:rPr>
                      <m:t>𝛬</m:t>
                    </m:r>
                  </m:oMath>
                </a14:m>
                <a:r>
                  <a:rPr lang="en-US" altLang="zh-CN" sz="1600" dirty="0"/>
                  <a:t>is a vector representing the local sensing thresholds of </a:t>
                </a:r>
                <a:r>
                  <a:rPr lang="en-US" altLang="zh-CN" sz="1600" dirty="0" smtClean="0"/>
                  <a:t>SUs;</a:t>
                </a:r>
                <a:endParaRPr lang="en-US" altLang="zh-CN" sz="1600" dirty="0"/>
              </a:p>
              <a:p>
                <a14:m>
                  <m:oMath xmlns:m="http://schemas.openxmlformats.org/officeDocument/2006/math">
                    <m:r>
                      <m:rPr>
                        <m:sty m:val="p"/>
                      </m:rPr>
                      <a:rPr lang="en-US" altLang="zh-CN" sz="1600" smtClean="0">
                        <a:solidFill>
                          <a:srgbClr val="FF0000"/>
                        </a:solidFill>
                        <a:latin typeface="Cambria Math" panose="02040503050406030204" pitchFamily="18" charset="0"/>
                      </a:rPr>
                      <m:t>Ω</m:t>
                    </m:r>
                  </m:oMath>
                </a14:m>
                <a:r>
                  <a:rPr lang="en-US" altLang="zh-CN" sz="1600" dirty="0"/>
                  <a:t>is a matrix representing the </a:t>
                </a:r>
                <a:r>
                  <a:rPr lang="en-US" altLang="zh-CN" sz="1600" dirty="0" smtClean="0"/>
                  <a:t>report structure </a:t>
                </a:r>
                <a:r>
                  <a:rPr lang="en-US" altLang="zh-CN" sz="1600" dirty="0"/>
                  <a:t>between </a:t>
                </a:r>
                <a:r>
                  <a:rPr lang="en-US" altLang="zh-CN" sz="1600" dirty="0" smtClean="0"/>
                  <a:t>SUs;</a:t>
                </a:r>
              </a:p>
              <a:p>
                <a:r>
                  <a:rPr lang="en-US" altLang="zh-CN" sz="1600" dirty="0" smtClean="0">
                    <a:solidFill>
                      <a:srgbClr val="FF0000"/>
                    </a:solidFill>
                  </a:rPr>
                  <a:t>K</a:t>
                </a:r>
                <a:r>
                  <a:rPr lang="en-US" altLang="zh-CN" sz="1600" dirty="0" smtClean="0"/>
                  <a:t> is a factor representing the local K-out-of-N fusion rule.</a:t>
                </a:r>
                <a:endParaRPr lang="zh-CN" altLang="en-US" sz="1600" dirty="0"/>
              </a:p>
            </p:txBody>
          </p:sp>
        </mc:Choice>
        <mc:Fallback xmlns="">
          <p:sp>
            <p:nvSpPr>
              <p:cNvPr id="13" name="文本框 12"/>
              <p:cNvSpPr txBox="1">
                <a:spLocks noRot="1" noChangeAspect="1" noMove="1" noResize="1" noEditPoints="1" noAdjustHandles="1" noChangeArrowheads="1" noChangeShapeType="1" noTextEdit="1"/>
              </p:cNvSpPr>
              <p:nvPr/>
            </p:nvSpPr>
            <p:spPr>
              <a:xfrm>
                <a:off x="5835699" y="779220"/>
                <a:ext cx="3056781" cy="1569660"/>
              </a:xfrm>
              <a:prstGeom prst="rect">
                <a:avLst/>
              </a:prstGeom>
              <a:blipFill rotWithShape="0">
                <a:blip r:embed="rId12" cstate="print"/>
                <a:stretch>
                  <a:fillRect l="-794" t="-772" r="-1389" b="-3861"/>
                </a:stretch>
              </a:blipFill>
              <a:ln>
                <a:solidFill>
                  <a:schemeClr val="accent1"/>
                </a:solidFill>
              </a:ln>
            </p:spPr>
            <p:txBody>
              <a:bodyPr/>
              <a:lstStyle/>
              <a:p>
                <a:r>
                  <a:rPr lang="zh-CN" altLang="en-US">
                    <a:noFill/>
                  </a:rPr>
                  <a:t> </a:t>
                </a:r>
              </a:p>
            </p:txBody>
          </p:sp>
        </mc:Fallback>
      </mc:AlternateContent>
      <p:cxnSp>
        <p:nvCxnSpPr>
          <p:cNvPr id="35" name="直接箭头连接符 34"/>
          <p:cNvCxnSpPr>
            <a:stCxn id="4" idx="3"/>
            <a:endCxn id="13" idx="1"/>
          </p:cNvCxnSpPr>
          <p:nvPr/>
        </p:nvCxnSpPr>
        <p:spPr bwMode="auto">
          <a:xfrm flipV="1">
            <a:off x="5277267" y="1564050"/>
            <a:ext cx="558432" cy="29828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7" name="直接箭头连接符 36"/>
          <p:cNvCxnSpPr>
            <a:stCxn id="8" idx="3"/>
            <a:endCxn id="13" idx="1"/>
          </p:cNvCxnSpPr>
          <p:nvPr/>
        </p:nvCxnSpPr>
        <p:spPr bwMode="auto">
          <a:xfrm flipV="1">
            <a:off x="4400833" y="1564050"/>
            <a:ext cx="1434866" cy="25527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0" name="文本框 39"/>
              <p:cNvSpPr txBox="1"/>
              <p:nvPr/>
            </p:nvSpPr>
            <p:spPr>
              <a:xfrm>
                <a:off x="6560556" y="3639454"/>
                <a:ext cx="2048669" cy="584775"/>
              </a:xfrm>
              <a:prstGeom prst="rect">
                <a:avLst/>
              </a:prstGeom>
              <a:noFill/>
              <a:ln>
                <a:solidFill>
                  <a:schemeClr val="accent1"/>
                </a:solidFill>
              </a:ln>
            </p:spPr>
            <p:txBody>
              <a:bodyPr wrap="square" rtlCol="0">
                <a:spAutoFit/>
              </a:bodyPr>
              <a:lstStyle/>
              <a:p>
                <a14:m>
                  <m:oMath xmlns:m="http://schemas.openxmlformats.org/officeDocument/2006/math">
                    <m:r>
                      <a:rPr lang="en-US" altLang="zh-CN" sz="1600" b="0" i="1" smtClean="0">
                        <a:solidFill>
                          <a:srgbClr val="FF0000"/>
                        </a:solidFill>
                        <a:latin typeface="Cambria Math" panose="02040503050406030204" pitchFamily="18" charset="0"/>
                      </a:rPr>
                      <m:t>𝑇</m:t>
                    </m:r>
                  </m:oMath>
                </a14:m>
                <a:r>
                  <a:rPr lang="en-US" altLang="zh-CN" sz="1600" dirty="0" smtClean="0"/>
                  <a:t>is the reporting time for all SUs </a:t>
                </a:r>
                <a:endParaRPr lang="zh-CN" altLang="en-US" sz="1600" dirty="0"/>
              </a:p>
            </p:txBody>
          </p:sp>
        </mc:Choice>
        <mc:Fallback xmlns="">
          <p:sp>
            <p:nvSpPr>
              <p:cNvPr id="40" name="文本框 39"/>
              <p:cNvSpPr txBox="1">
                <a:spLocks noRot="1" noChangeAspect="1" noMove="1" noResize="1" noEditPoints="1" noAdjustHandles="1" noChangeArrowheads="1" noChangeShapeType="1" noTextEdit="1"/>
              </p:cNvSpPr>
              <p:nvPr/>
            </p:nvSpPr>
            <p:spPr>
              <a:xfrm>
                <a:off x="6560556" y="3639454"/>
                <a:ext cx="2048669" cy="584775"/>
              </a:xfrm>
              <a:prstGeom prst="rect">
                <a:avLst/>
              </a:prstGeom>
              <a:blipFill rotWithShape="0">
                <a:blip r:embed="rId13" cstate="print"/>
                <a:stretch>
                  <a:fillRect l="-1183" t="-2041" b="-11224"/>
                </a:stretch>
              </a:blipFill>
              <a:ln>
                <a:solidFill>
                  <a:schemeClr val="accent1"/>
                </a:solidFill>
              </a:ln>
            </p:spPr>
            <p:txBody>
              <a:bodyPr/>
              <a:lstStyle/>
              <a:p>
                <a:r>
                  <a:rPr lang="zh-CN" altLang="en-US">
                    <a:noFill/>
                  </a:rPr>
                  <a:t> </a:t>
                </a:r>
              </a:p>
            </p:txBody>
          </p:sp>
        </mc:Fallback>
      </mc:AlternateContent>
      <p:cxnSp>
        <p:nvCxnSpPr>
          <p:cNvPr id="49" name="直接箭头连接符 48"/>
          <p:cNvCxnSpPr>
            <a:endCxn id="40" idx="1"/>
          </p:cNvCxnSpPr>
          <p:nvPr/>
        </p:nvCxnSpPr>
        <p:spPr bwMode="auto">
          <a:xfrm>
            <a:off x="5667365" y="3003016"/>
            <a:ext cx="893191" cy="92882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4" name="直接箭头连接符 53"/>
          <p:cNvCxnSpPr>
            <a:endCxn id="40" idx="1"/>
          </p:cNvCxnSpPr>
          <p:nvPr/>
        </p:nvCxnSpPr>
        <p:spPr bwMode="auto">
          <a:xfrm flipV="1">
            <a:off x="5595264" y="3931842"/>
            <a:ext cx="965292" cy="89069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7" name="直接箭头连接符 56"/>
          <p:cNvCxnSpPr>
            <a:stCxn id="12" idx="3"/>
            <a:endCxn id="58" idx="1"/>
          </p:cNvCxnSpPr>
          <p:nvPr/>
        </p:nvCxnSpPr>
        <p:spPr bwMode="auto">
          <a:xfrm flipV="1">
            <a:off x="5567529" y="5955447"/>
            <a:ext cx="1052390" cy="1002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8" name="文本框 57"/>
              <p:cNvSpPr txBox="1"/>
              <p:nvPr/>
            </p:nvSpPr>
            <p:spPr>
              <a:xfrm>
                <a:off x="6619919" y="5663059"/>
                <a:ext cx="1703996" cy="584775"/>
              </a:xfrm>
              <a:prstGeom prst="rect">
                <a:avLst/>
              </a:prstGeom>
              <a:noFill/>
              <a:ln>
                <a:solidFill>
                  <a:schemeClr val="accent1"/>
                </a:solidFill>
              </a:ln>
            </p:spPr>
            <p:txBody>
              <a:bodyPr wrap="square" rtlCol="0">
                <a:spAutoFit/>
              </a:bodyPr>
              <a:lstStyle/>
              <a:p>
                <a14:m>
                  <m:oMath xmlns:m="http://schemas.openxmlformats.org/officeDocument/2006/math">
                    <m:r>
                      <a:rPr lang="en-US" altLang="zh-CN" sz="1600" b="0" i="1" smtClean="0">
                        <a:solidFill>
                          <a:srgbClr val="FF0000"/>
                        </a:solidFill>
                        <a:latin typeface="Cambria Math" panose="02040503050406030204" pitchFamily="18" charset="0"/>
                      </a:rPr>
                      <m:t>𝛼</m:t>
                    </m:r>
                  </m:oMath>
                </a14:m>
                <a:r>
                  <a:rPr lang="en-US" altLang="zh-CN" sz="1600" dirty="0" smtClean="0"/>
                  <a:t>is the false alarm constraint</a:t>
                </a:r>
                <a:endParaRPr lang="zh-CN" altLang="en-US" sz="1600" dirty="0"/>
              </a:p>
            </p:txBody>
          </p:sp>
        </mc:Choice>
        <mc:Fallback xmlns="">
          <p:sp>
            <p:nvSpPr>
              <p:cNvPr id="58" name="文本框 57"/>
              <p:cNvSpPr txBox="1">
                <a:spLocks noRot="1" noChangeAspect="1" noMove="1" noResize="1" noEditPoints="1" noAdjustHandles="1" noChangeArrowheads="1" noChangeShapeType="1" noTextEdit="1"/>
              </p:cNvSpPr>
              <p:nvPr/>
            </p:nvSpPr>
            <p:spPr>
              <a:xfrm>
                <a:off x="6619919" y="5663059"/>
                <a:ext cx="1703996" cy="584775"/>
              </a:xfrm>
              <a:prstGeom prst="rect">
                <a:avLst/>
              </a:prstGeom>
              <a:blipFill rotWithShape="0">
                <a:blip r:embed="rId14" cstate="print"/>
                <a:stretch>
                  <a:fillRect l="-1779" t="-2041" b="-11224"/>
                </a:stretch>
              </a:blipFill>
              <a:ln>
                <a:solidFill>
                  <a:schemeClr val="accent1"/>
                </a:solidFill>
              </a:ln>
            </p:spPr>
            <p:txBody>
              <a:bodyPr/>
              <a:lstStyle/>
              <a:p>
                <a:r>
                  <a:rPr lang="zh-CN"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par>
                                <p:cTn id="19" presetID="10"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0" grpId="0" animBg="1"/>
      <p:bldP spid="5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OCF-game Approach</a:t>
            </a:r>
            <a:endParaRPr lang="zh-CN" altLang="en-US" dirty="0"/>
          </a:p>
        </p:txBody>
      </p:sp>
      <p:sp>
        <p:nvSpPr>
          <p:cNvPr id="3" name="内容占位符 2"/>
          <p:cNvSpPr>
            <a:spLocks noGrp="1"/>
          </p:cNvSpPr>
          <p:nvPr>
            <p:ph idx="1"/>
          </p:nvPr>
        </p:nvSpPr>
        <p:spPr/>
        <p:txBody>
          <a:bodyPr/>
          <a:lstStyle/>
          <a:p>
            <a:r>
              <a:rPr lang="en-US" altLang="zh-CN" dirty="0" smtClean="0"/>
              <a:t>Using the proposed OCF-game model, we define N coalitions in the network, where each coalition is given by</a:t>
            </a:r>
          </a:p>
          <a:p>
            <a:endParaRPr lang="en-US" altLang="zh-CN" dirty="0"/>
          </a:p>
          <a:p>
            <a:pPr marL="0" indent="0">
              <a:buNone/>
            </a:pPr>
            <a:r>
              <a:rPr lang="en-US" altLang="zh-CN" dirty="0" smtClean="0"/>
              <a:t>    representing the set of SUs that report to SU </a:t>
            </a:r>
            <a:r>
              <a:rPr lang="en-US" altLang="zh-CN" dirty="0" err="1" smtClean="0"/>
              <a:t>i</a:t>
            </a:r>
            <a:r>
              <a:rPr lang="en-US" altLang="zh-CN" dirty="0" smtClean="0"/>
              <a:t>. </a:t>
            </a:r>
          </a:p>
          <a:p>
            <a:endParaRPr lang="zh-CN" altLang="en-US" dirty="0"/>
          </a:p>
        </p:txBody>
      </p:sp>
      <mc:AlternateContent xmlns:mc="http://schemas.openxmlformats.org/markup-compatibility/2006" xmlns:a14="http://schemas.microsoft.com/office/drawing/2010/main">
        <mc:Choice Requires="a14">
          <p:sp>
            <p:nvSpPr>
              <p:cNvPr id="4" name="文本框 3"/>
              <p:cNvSpPr txBox="1"/>
              <p:nvPr/>
            </p:nvSpPr>
            <p:spPr>
              <a:xfrm>
                <a:off x="2915816" y="1700808"/>
                <a:ext cx="2808312" cy="4247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𝑗</m:t>
                      </m:r>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𝒩</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𝜔</m:t>
                          </m:r>
                        </m:e>
                        <m:sub>
                          <m:r>
                            <a:rPr lang="en-US" altLang="zh-CN" b="0" i="1" smtClean="0">
                              <a:latin typeface="Cambria Math" panose="02040503050406030204" pitchFamily="18" charset="0"/>
                              <a:ea typeface="Cambria Math" panose="02040503050406030204" pitchFamily="18" charset="0"/>
                            </a:rPr>
                            <m:t>𝑗</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=1}</m:t>
                      </m:r>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2915816" y="1700808"/>
                <a:ext cx="2808312" cy="424796"/>
              </a:xfrm>
              <a:prstGeom prst="rect">
                <a:avLst/>
              </a:prstGeom>
              <a:blipFill rotWithShape="0">
                <a:blip r:embed="rId2" cstate="print"/>
                <a:stretch>
                  <a:fillRect b="-10000"/>
                </a:stretch>
              </a:blipFill>
            </p:spPr>
            <p:txBody>
              <a:bodyPr/>
              <a:lstStyle/>
              <a:p>
                <a:r>
                  <a:rPr lang="zh-CN" altLang="en-US">
                    <a:noFill/>
                  </a:rPr>
                  <a:t> </a:t>
                </a:r>
              </a:p>
            </p:txBody>
          </p:sp>
        </mc:Fallback>
      </mc:AlternateContent>
      <p:pic>
        <p:nvPicPr>
          <p:cNvPr id="5" name="图片 4"/>
          <p:cNvPicPr>
            <a:picLocks noChangeAspect="1"/>
          </p:cNvPicPr>
          <p:nvPr/>
        </p:nvPicPr>
        <p:blipFill>
          <a:blip r:embed="rId3" cstate="print"/>
          <a:stretch>
            <a:fillRect/>
          </a:stretch>
        </p:blipFill>
        <p:spPr>
          <a:xfrm>
            <a:off x="2195736" y="2706519"/>
            <a:ext cx="4856709" cy="3229106"/>
          </a:xfrm>
          <a:prstGeom prst="rect">
            <a:avLst/>
          </a:prstGeo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OCF-game Approach</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The utility of coalition </a:t>
                </a:r>
                <a14:m>
                  <m:oMath xmlns:m="http://schemas.openxmlformats.org/officeDocument/2006/math">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oMath>
                </a14:m>
                <a:r>
                  <a:rPr lang="en-US" altLang="zh-CN" dirty="0" smtClean="0"/>
                  <a:t> is the sensing performance of SU </a:t>
                </a:r>
                <a:r>
                  <a:rPr lang="en-US" altLang="zh-CN" dirty="0" err="1" smtClean="0"/>
                  <a:t>i</a:t>
                </a:r>
                <a:r>
                  <a:rPr lang="en-US" altLang="zh-CN" dirty="0" smtClean="0"/>
                  <a:t>, given by</a:t>
                </a:r>
              </a:p>
              <a:p>
                <a:endParaRPr lang="en-US" altLang="zh-CN" dirty="0"/>
              </a:p>
              <a:p>
                <a:endParaRPr lang="en-US" altLang="zh-CN" dirty="0" smtClean="0"/>
              </a:p>
              <a:p>
                <a:pPr marL="0" indent="0">
                  <a:buNone/>
                </a:pPr>
                <a:endParaRPr lang="en-US" altLang="zh-CN" dirty="0" smtClean="0"/>
              </a:p>
              <a:p>
                <a:r>
                  <a:rPr lang="en-US" altLang="zh-CN" dirty="0" smtClean="0"/>
                  <a:t>The utility is distributed among the SUs in </a:t>
                </a:r>
                <a14:m>
                  <m:oMath xmlns:m="http://schemas.openxmlformats.org/officeDocument/2006/math">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oMath>
                </a14:m>
                <a:r>
                  <a:rPr lang="en-US" altLang="zh-CN" dirty="0" smtClean="0"/>
                  <a:t>, where the payoff of each SU </a:t>
                </a:r>
                <a14:m>
                  <m:oMath xmlns:m="http://schemas.openxmlformats.org/officeDocument/2006/math">
                    <m:r>
                      <a:rPr lang="en-US" altLang="zh-CN" b="0" i="1" smtClean="0">
                        <a:latin typeface="Cambria Math" panose="02040503050406030204" pitchFamily="18" charset="0"/>
                      </a:rPr>
                      <m:t>𝑗</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oMath>
                </a14:m>
                <a:r>
                  <a:rPr lang="en-US" altLang="zh-CN" dirty="0" smtClean="0"/>
                  <a:t> is given by its marginal increase, and the payoff of SU </a:t>
                </a:r>
                <a:r>
                  <a:rPr lang="en-US" altLang="zh-CN" dirty="0" err="1" smtClean="0"/>
                  <a:t>i</a:t>
                </a:r>
                <a:r>
                  <a:rPr lang="en-US" altLang="zh-CN" dirty="0" smtClean="0"/>
                  <a:t> is given by the remaining payoff, i.e., </a:t>
                </a:r>
              </a:p>
              <a:p>
                <a:endParaRPr lang="en-US" altLang="zh-CN" dirty="0"/>
              </a:p>
              <a:p>
                <a:endParaRPr lang="en-US" altLang="zh-CN" dirty="0" smtClean="0"/>
              </a:p>
              <a:p>
                <a:endParaRPr lang="en-US" altLang="zh-CN" dirty="0"/>
              </a:p>
              <a:p>
                <a:r>
                  <a:rPr lang="en-US" altLang="zh-CN" dirty="0" smtClean="0"/>
                  <a:t>Switch Operation: SU </a:t>
                </a:r>
                <a:r>
                  <a:rPr lang="en-US" altLang="zh-CN" dirty="0" err="1" smtClean="0"/>
                  <a:t>i</a:t>
                </a:r>
                <a:r>
                  <a:rPr lang="en-US" altLang="zh-CN" dirty="0" smtClean="0"/>
                  <a:t>transfers its report time from </a:t>
                </a:r>
                <a14:m>
                  <m:oMath xmlns:m="http://schemas.openxmlformats.org/officeDocument/2006/math">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𝑥</m:t>
                        </m:r>
                      </m:sub>
                    </m:sSub>
                  </m:oMath>
                </a14:m>
                <a:r>
                  <a:rPr lang="en-US" altLang="zh-CN" dirty="0" smtClean="0"/>
                  <a:t> to </a:t>
                </a:r>
                <a14:m>
                  <m:oMath xmlns:m="http://schemas.openxmlformats.org/officeDocument/2006/math">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b="0" i="1" smtClean="0">
                            <a:latin typeface="Cambria Math" panose="02040503050406030204" pitchFamily="18" charset="0"/>
                            <a:ea typeface="Cambria Math" panose="02040503050406030204" pitchFamily="18" charset="0"/>
                          </a:rPr>
                          <m:t>𝑦</m:t>
                        </m:r>
                      </m:sub>
                    </m:sSub>
                  </m:oMath>
                </a14:m>
                <a:r>
                  <a:rPr lang="en-US" altLang="zh-CN" dirty="0" smtClean="0"/>
                  <a:t> if </a:t>
                </a:r>
              </a:p>
              <a:p>
                <a:pPr marL="0" indent="0">
                  <a:buNone/>
                </a:pPr>
                <a:endParaRPr lang="en-US" altLang="zh-CN" dirty="0" smtClean="0"/>
              </a:p>
              <a:p>
                <a:pPr marL="0" indent="0">
                  <a:buNone/>
                </a:pPr>
                <a:endParaRPr lang="en-US" altLang="zh-CN" dirty="0" smtClean="0"/>
              </a:p>
              <a:p>
                <a:endParaRPr lang="en-US" altLang="zh-CN" dirty="0"/>
              </a:p>
              <a:p>
                <a:pPr marL="0" indent="0">
                  <a:buNone/>
                </a:pPr>
                <a:endParaRPr lang="en-US" altLang="zh-CN" dirty="0"/>
              </a:p>
              <a:p>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749" t="-1607" r="-5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2699792" y="1484784"/>
                <a:ext cx="3744416" cy="10749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𝑈</m:t>
                      </m:r>
                      <m:r>
                        <a:rPr lang="en-US" altLang="zh-CN" b="0" i="1" smtClean="0">
                          <a:latin typeface="Cambria Math" panose="02040503050406030204" pitchFamily="18" charset="0"/>
                          <a:ea typeface="Cambria Math" panose="02040503050406030204" pitchFamily="18" charset="0"/>
                        </a:rPr>
                        <m:t>(</m:t>
                      </m:r>
                      <m:sSub>
                        <m:sSubPr>
                          <m:ctrlPr>
                            <a:rPr lang="en-US" altLang="zh-CN" i="1" smtClean="0">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d>
                        <m:dPr>
                          <m:begChr m:val="{"/>
                          <m:endChr m:val=""/>
                          <m:ctrlPr>
                            <a:rPr lang="en-US" altLang="zh-CN" b="0" i="1" smtClean="0">
                              <a:latin typeface="Cambria Math" charset="0"/>
                              <a:ea typeface="Cambria Math" panose="02040503050406030204" pitchFamily="18" charset="0"/>
                            </a:rPr>
                          </m:ctrlPr>
                        </m:dPr>
                        <m:e>
                          <m:eqArr>
                            <m:eqArrPr>
                              <m:ctrlPr>
                                <a:rPr lang="en-US" altLang="zh-CN" b="0" i="1" smtClean="0">
                                  <a:latin typeface="Cambria Math" charset="0"/>
                                  <a:ea typeface="Cambria Math" panose="02040503050406030204" pitchFamily="18" charset="0"/>
                                </a:rPr>
                              </m:ctrlPr>
                            </m:eqArrPr>
                            <m:e>
                              <m:r>
                                <a:rPr lang="en-US" altLang="zh-CN" b="0" i="1" smtClean="0">
                                  <a:latin typeface="Cambria Math" panose="02040503050406030204" pitchFamily="18" charset="0"/>
                                  <a:ea typeface="Cambria Math" panose="02040503050406030204" pitchFamily="18" charset="0"/>
                                </a:rPr>
                                <m:t>2−</m:t>
                              </m:r>
                              <m:func>
                                <m:funcPr>
                                  <m:ctrlPr>
                                    <a:rPr lang="en-US" altLang="zh-CN" b="0" i="1" smtClean="0">
                                      <a:latin typeface="Cambria Math" charset="0"/>
                                      <a:ea typeface="Cambria Math" panose="02040503050406030204" pitchFamily="18" charset="0"/>
                                    </a:rPr>
                                  </m:ctrlPr>
                                </m:funcPr>
                                <m:fName>
                                  <m:limLow>
                                    <m:limLowPr>
                                      <m:ctrlPr>
                                        <a:rPr lang="en-US" altLang="zh-CN" b="0" i="1" smtClean="0">
                                          <a:latin typeface="Cambria Math" charset="0"/>
                                          <a:ea typeface="Cambria Math" panose="02040503050406030204" pitchFamily="18" charset="0"/>
                                        </a:rPr>
                                      </m:ctrlPr>
                                    </m:limLowPr>
                                    <m:e>
                                      <m:r>
                                        <m:rPr>
                                          <m:sty m:val="p"/>
                                        </m:rPr>
                                        <a:rPr lang="en-US" altLang="zh-CN" b="0" i="0" smtClean="0">
                                          <a:latin typeface="Cambria Math" panose="02040503050406030204" pitchFamily="18" charset="0"/>
                                          <a:ea typeface="Cambria Math" panose="02040503050406030204" pitchFamily="18" charset="0"/>
                                        </a:rPr>
                                        <m:t>min</m:t>
                                      </m:r>
                                    </m:e>
                                    <m:lim>
                                      <m:r>
                                        <m:rPr>
                                          <m:sty m:val="p"/>
                                        </m:rPr>
                                        <a:rPr lang="el-GR" altLang="zh-CN" i="1">
                                          <a:latin typeface="Cambria Math" panose="02040503050406030204" pitchFamily="18" charset="0"/>
                                          <a:ea typeface="Cambria Math" panose="02040503050406030204" pitchFamily="18" charset="0"/>
                                        </a:rPr>
                                        <m:t>Λ</m:t>
                                      </m:r>
                                      <m:r>
                                        <a:rPr lang="en-US" altLang="zh-CN" b="0" i="1" smtClean="0">
                                          <a:latin typeface="Cambria Math" panose="02040503050406030204" pitchFamily="18" charset="0"/>
                                          <a:ea typeface="Cambria Math" panose="02040503050406030204" pitchFamily="18" charset="0"/>
                                        </a:rPr>
                                        <m:t>(</m:t>
                                      </m:r>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lim>
                                  </m:limLow>
                                </m:fName>
                                <m:e>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𝑄</m:t>
                                      </m:r>
                                    </m:e>
                                    <m:sub>
                                      <m:r>
                                        <a:rPr lang="en-US" altLang="zh-CN" b="0" i="1" smtClean="0">
                                          <a:latin typeface="Cambria Math" panose="02040503050406030204" pitchFamily="18" charset="0"/>
                                          <a:ea typeface="Cambria Math" panose="02040503050406030204" pitchFamily="18" charset="0"/>
                                        </a:rPr>
                                        <m:t>𝑚</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𝑄</m:t>
                                      </m:r>
                                    </m:e>
                                    <m:sub>
                                      <m:r>
                                        <a:rPr lang="en-US" altLang="zh-CN" b="0" i="1" smtClean="0">
                                          <a:latin typeface="Cambria Math" panose="02040503050406030204" pitchFamily="18" charset="0"/>
                                          <a:ea typeface="Cambria Math" panose="02040503050406030204" pitchFamily="18" charset="0"/>
                                        </a:rPr>
                                        <m:t>𝑓</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e>
                              </m:func>
                            </m:e>
                            <m:e>
                              <m:r>
                                <a:rPr lang="en-US" altLang="zh-CN" b="0" i="1" smtClean="0">
                                  <a:latin typeface="Cambria Math" panose="02040503050406030204" pitchFamily="18" charset="0"/>
                                  <a:ea typeface="Cambria Math" panose="02040503050406030204" pitchFamily="18" charset="0"/>
                                </a:rPr>
                                <m:t>1−</m:t>
                              </m:r>
                              <m:func>
                                <m:funcPr>
                                  <m:ctrlPr>
                                    <a:rPr lang="en-US" altLang="zh-CN" i="1">
                                      <a:latin typeface="Cambria Math" charset="0"/>
                                      <a:ea typeface="Cambria Math" panose="02040503050406030204" pitchFamily="18" charset="0"/>
                                    </a:rPr>
                                  </m:ctrlPr>
                                </m:funcPr>
                                <m:fName>
                                  <m:limLow>
                                    <m:limLowPr>
                                      <m:ctrlPr>
                                        <a:rPr lang="en-US" altLang="zh-CN" i="1">
                                          <a:latin typeface="Cambria Math" charset="0"/>
                                          <a:ea typeface="Cambria Math" panose="02040503050406030204" pitchFamily="18" charset="0"/>
                                        </a:rPr>
                                      </m:ctrlPr>
                                    </m:limLowPr>
                                    <m:e>
                                      <m:r>
                                        <m:rPr>
                                          <m:sty m:val="p"/>
                                        </m:rPr>
                                        <a:rPr lang="en-US" altLang="zh-CN">
                                          <a:latin typeface="Cambria Math" panose="02040503050406030204" pitchFamily="18" charset="0"/>
                                          <a:ea typeface="Cambria Math" panose="02040503050406030204" pitchFamily="18" charset="0"/>
                                        </a:rPr>
                                        <m:t>min</m:t>
                                      </m:r>
                                    </m:e>
                                    <m:lim>
                                      <m:r>
                                        <m:rPr>
                                          <m:sty m:val="p"/>
                                        </m:rPr>
                                        <a:rPr lang="el-GR" altLang="zh-CN" i="1">
                                          <a:latin typeface="Cambria Math" panose="02040503050406030204" pitchFamily="18" charset="0"/>
                                          <a:ea typeface="Cambria Math" panose="02040503050406030204" pitchFamily="18" charset="0"/>
                                        </a:rPr>
                                        <m:t>Λ</m:t>
                                      </m:r>
                                      <m:d>
                                        <m:dPr>
                                          <m:ctrlPr>
                                            <a:rPr lang="en-US" altLang="zh-CN" i="1">
                                              <a:latin typeface="Cambria Math" charset="0"/>
                                              <a:ea typeface="Cambria Math" panose="02040503050406030204" pitchFamily="18" charset="0"/>
                                            </a:rPr>
                                          </m:ctrlPr>
                                        </m:dPr>
                                        <m:e>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e>
                                      </m:d>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𝑄</m:t>
                                          </m:r>
                                        </m:e>
                                        <m:sub>
                                          <m:r>
                                            <a:rPr lang="en-US" altLang="zh-CN" b="0" i="1" smtClean="0">
                                              <a:latin typeface="Cambria Math" panose="02040503050406030204" pitchFamily="18" charset="0"/>
                                              <a:ea typeface="Cambria Math" panose="02040503050406030204" pitchFamily="18" charset="0"/>
                                            </a:rPr>
                                            <m:t>𝑓</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&lt;</m:t>
                                      </m:r>
                                      <m:r>
                                        <a:rPr lang="en-US" altLang="zh-CN" b="0" i="1" smtClean="0">
                                          <a:latin typeface="Cambria Math" panose="02040503050406030204" pitchFamily="18" charset="0"/>
                                          <a:ea typeface="Cambria Math" panose="02040503050406030204" pitchFamily="18" charset="0"/>
                                        </a:rPr>
                                        <m:t>𝛼</m:t>
                                      </m:r>
                                    </m:lim>
                                  </m:limLow>
                                </m:fName>
                                <m:e>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𝑄</m:t>
                                      </m:r>
                                    </m:e>
                                    <m:sub>
                                      <m:r>
                                        <a:rPr lang="en-US" altLang="zh-CN" i="1">
                                          <a:latin typeface="Cambria Math" panose="02040503050406030204" pitchFamily="18" charset="0"/>
                                          <a:ea typeface="Cambria Math" panose="02040503050406030204" pitchFamily="18" charset="0"/>
                                        </a:rPr>
                                        <m:t>𝑚</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𝑖</m:t>
                                      </m:r>
                                    </m:sub>
                                  </m:sSub>
                                </m:e>
                              </m:func>
                            </m:e>
                          </m:eqArr>
                        </m:e>
                      </m:d>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2699792" y="1484784"/>
                <a:ext cx="3744416" cy="1074910"/>
              </a:xfrm>
              <a:prstGeom prst="rect">
                <a:avLst/>
              </a:prstGeom>
              <a:blipFill rotWithShape="0">
                <a:blip r:embed="rId4"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2771800" y="3658947"/>
                <a:ext cx="3384376" cy="4247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𝜙</m:t>
                          </m:r>
                        </m:e>
                        <m:sub>
                          <m:r>
                            <a:rPr lang="en-US" altLang="zh-CN" b="0" i="1" smtClean="0">
                              <a:latin typeface="Cambria Math" panose="02040503050406030204" pitchFamily="18" charset="0"/>
                              <a:ea typeface="Cambria Math" panose="02040503050406030204" pitchFamily="18" charset="0"/>
                            </a:rPr>
                            <m:t>𝑗</m:t>
                          </m:r>
                        </m:sub>
                      </m:sSub>
                      <m:d>
                        <m:dPr>
                          <m:ctrlPr>
                            <a:rPr lang="en-US" altLang="zh-CN" b="0" i="1" smtClean="0">
                              <a:latin typeface="Cambria Math" charset="0"/>
                              <a:ea typeface="Cambria Math" panose="02040503050406030204" pitchFamily="18" charset="0"/>
                            </a:rPr>
                          </m:ctrlPr>
                        </m:dPr>
                        <m:e>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e>
                      </m:d>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𝑈</m:t>
                      </m:r>
                      <m:d>
                        <m:dPr>
                          <m:ctrlPr>
                            <a:rPr lang="en-US" altLang="zh-CN" i="1">
                              <a:latin typeface="Cambria Math" charset="0"/>
                              <a:ea typeface="Cambria Math" panose="02040503050406030204" pitchFamily="18" charset="0"/>
                            </a:rPr>
                          </m:ctrlPr>
                        </m:dPr>
                        <m:e>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e>
                      </m:d>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𝑈</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r>
                        <m:rPr>
                          <m:lit/>
                        </m:rP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𝑗</m:t>
                      </m:r>
                      <m:r>
                        <a:rPr lang="en-US" altLang="zh-CN" b="0" i="1" smtClean="0">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6" name="文本框 5"/>
              <p:cNvSpPr txBox="1">
                <a:spLocks noRot="1" noChangeAspect="1" noMove="1" noResize="1" noEditPoints="1" noAdjustHandles="1" noChangeArrowheads="1" noChangeShapeType="1" noTextEdit="1"/>
              </p:cNvSpPr>
              <p:nvPr/>
            </p:nvSpPr>
            <p:spPr>
              <a:xfrm>
                <a:off x="2771800" y="3658947"/>
                <a:ext cx="3384376" cy="424796"/>
              </a:xfrm>
              <a:prstGeom prst="rect">
                <a:avLst/>
              </a:prstGeom>
              <a:blipFill rotWithShape="0">
                <a:blip r:embed="rId5" cstate="print"/>
                <a:stretch>
                  <a:fillRect l="-721"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6156176" y="3645024"/>
                <a:ext cx="158417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𝑗</m:t>
                      </m:r>
                      <m:r>
                        <a:rPr lang="en-US" altLang="zh-CN" b="0" i="1" smtClean="0">
                          <a:latin typeface="Cambria Math" panose="02040503050406030204" pitchFamily="18" charset="0"/>
                        </a:rPr>
                        <m:t>∈</m:t>
                      </m:r>
                      <m:r>
                        <a:rPr lang="zh-CN" altLang="en-US" b="0" i="1" smtClean="0">
                          <a:latin typeface="Cambria Math" panose="02040503050406030204" pitchFamily="18" charset="0"/>
                        </a:rPr>
                        <m:t>𝒩</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r>
                        <a:rPr lang="en-US" altLang="zh-CN" b="0" i="1" smtClean="0">
                          <a:latin typeface="Cambria Math" panose="02040503050406030204" pitchFamily="18" charset="0"/>
                        </a:rPr>
                        <m:t>𝑖</m:t>
                      </m:r>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6156176" y="3645024"/>
                <a:ext cx="1584176" cy="400110"/>
              </a:xfrm>
              <a:prstGeom prst="rect">
                <a:avLst/>
              </a:prstGeom>
              <a:blipFill rotWithShape="0">
                <a:blip r:embed="rId6" cstate="print"/>
                <a:stretch>
                  <a:fillRect b="-151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2771800" y="4146009"/>
                <a:ext cx="3672408" cy="4351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𝜙</m:t>
                          </m:r>
                        </m:e>
                        <m:sub>
                          <m:r>
                            <a:rPr lang="en-US" altLang="zh-CN" b="0" i="1" smtClean="0">
                              <a:latin typeface="Cambria Math" panose="02040503050406030204" pitchFamily="18" charset="0"/>
                              <a:ea typeface="Cambria Math" panose="02040503050406030204" pitchFamily="18" charset="0"/>
                            </a:rPr>
                            <m:t>𝑗</m:t>
                          </m:r>
                        </m:sub>
                      </m:sSub>
                      <m:d>
                        <m:dPr>
                          <m:ctrlPr>
                            <a:rPr lang="en-US" altLang="zh-CN" b="0" i="1" smtClean="0">
                              <a:latin typeface="Cambria Math" charset="0"/>
                              <a:ea typeface="Cambria Math" panose="02040503050406030204" pitchFamily="18" charset="0"/>
                            </a:rPr>
                          </m:ctrlPr>
                        </m:dPr>
                        <m:e>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e>
                      </m:d>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𝑈</m:t>
                      </m:r>
                      <m:d>
                        <m:dPr>
                          <m:ctrlPr>
                            <a:rPr lang="en-US" altLang="zh-CN" i="1">
                              <a:latin typeface="Cambria Math" charset="0"/>
                              <a:ea typeface="Cambria Math" panose="02040503050406030204" pitchFamily="18" charset="0"/>
                            </a:rPr>
                          </m:ctrlPr>
                        </m:dPr>
                        <m:e>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e>
                      </m:d>
                      <m:r>
                        <a:rPr lang="en-US" altLang="zh-CN" b="0" i="1" smtClean="0">
                          <a:latin typeface="Cambria Math" panose="02040503050406030204" pitchFamily="18" charset="0"/>
                          <a:ea typeface="Cambria Math" panose="02040503050406030204" pitchFamily="18" charset="0"/>
                        </a:rPr>
                        <m:t>−</m:t>
                      </m:r>
                      <m:nary>
                        <m:naryPr>
                          <m:chr m:val="∑"/>
                          <m:supHide m:val="on"/>
                          <m:ctrlPr>
                            <a:rPr lang="en-US" altLang="zh-CN" b="0" i="1" smtClean="0">
                              <a:latin typeface="Cambria Math" charset="0"/>
                              <a:ea typeface="Cambria Math" panose="02040503050406030204" pitchFamily="18" charset="0"/>
                            </a:rPr>
                          </m:ctrlPr>
                        </m:naryPr>
                        <m:sub>
                          <m:r>
                            <m:rPr>
                              <m:brk m:alnAt="7"/>
                            </m:rPr>
                            <a:rPr lang="en-US" altLang="zh-CN" b="0" i="1" smtClean="0">
                              <a:latin typeface="Cambria Math" panose="02040503050406030204" pitchFamily="18" charset="0"/>
                              <a:ea typeface="Cambria Math" panose="02040503050406030204" pitchFamily="18" charset="0"/>
                            </a:rPr>
                            <m:t>𝑗</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𝑖</m:t>
                          </m:r>
                        </m:sub>
                        <m:sup/>
                        <m:e>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𝑗</m:t>
                              </m:r>
                            </m:sub>
                          </m:sSub>
                          <m:d>
                            <m:dPr>
                              <m:ctrlPr>
                                <a:rPr lang="en-US" altLang="zh-CN" i="1">
                                  <a:latin typeface="Cambria Math" charset="0"/>
                                  <a:ea typeface="Cambria Math" panose="02040503050406030204" pitchFamily="18" charset="0"/>
                                </a:rPr>
                              </m:ctrlPr>
                            </m:dPr>
                            <m:e>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i="1">
                                      <a:latin typeface="Cambria Math" panose="02040503050406030204" pitchFamily="18" charset="0"/>
                                      <a:ea typeface="Cambria Math" panose="02040503050406030204" pitchFamily="18" charset="0"/>
                                    </a:rPr>
                                    <m:t>𝑖</m:t>
                                  </m:r>
                                </m:sub>
                              </m:sSub>
                            </m:e>
                          </m:d>
                        </m:e>
                      </m:nary>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2771800" y="4146009"/>
                <a:ext cx="3672408" cy="435119"/>
              </a:xfrm>
              <a:prstGeom prst="rect">
                <a:avLst/>
              </a:prstGeom>
              <a:blipFill rotWithShape="0">
                <a:blip r:embed="rId7" cstate="print"/>
                <a:stretch>
                  <a:fillRect l="-664" t="-112676" b="-16338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3107868" y="5155431"/>
                <a:ext cx="2832284" cy="446404"/>
              </a:xfrm>
              <a:prstGeom prst="rect">
                <a:avLst/>
              </a:prstGeom>
              <a:noFill/>
            </p:spPr>
            <p:txBody>
              <a:bodyPr wrap="square" rtlCol="0">
                <a:spAutoFit/>
              </a:bodyPr>
              <a:lstStyle/>
              <a:p>
                <a14:m>
                  <m:oMath xmlns:m="http://schemas.openxmlformats.org/officeDocument/2006/math">
                    <m:sSub>
                      <m:sSubPr>
                        <m:ctrlPr>
                          <a:rPr lang="en-US" altLang="zh-CN" i="1" smtClean="0">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𝜙</m:t>
                        </m:r>
                      </m:e>
                      <m:sub>
                        <m:r>
                          <a:rPr lang="en-US" altLang="zh-CN" b="0" i="1" smtClean="0">
                            <a:latin typeface="Cambria Math" panose="02040503050406030204" pitchFamily="18" charset="0"/>
                            <a:ea typeface="Cambria Math" panose="02040503050406030204" pitchFamily="18" charset="0"/>
                          </a:rPr>
                          <m:t>𝑖</m:t>
                        </m:r>
                      </m:sub>
                    </m:sSub>
                    <m:d>
                      <m:dPr>
                        <m:ctrlPr>
                          <a:rPr lang="en-US" altLang="zh-CN" i="1">
                            <a:latin typeface="Cambria Math" charset="0"/>
                            <a:ea typeface="Cambria Math" panose="02040503050406030204" pitchFamily="18" charset="0"/>
                          </a:rPr>
                        </m:ctrlPr>
                      </m:dPr>
                      <m:e>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b="0" i="1" smtClean="0">
                                <a:latin typeface="Cambria Math" panose="02040503050406030204" pitchFamily="18" charset="0"/>
                                <a:ea typeface="Cambria Math" panose="02040503050406030204" pitchFamily="18" charset="0"/>
                              </a:rPr>
                              <m:t>𝑦</m:t>
                            </m:r>
                          </m:sub>
                        </m:sSub>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m:t>
                        </m:r>
                      </m:e>
                    </m:d>
                    <m:r>
                      <a:rPr lang="en-US" altLang="zh-CN" b="0" i="1" smtClean="0">
                        <a:latin typeface="Cambria Math" panose="02040503050406030204" pitchFamily="18" charset="0"/>
                        <a:ea typeface="Cambria Math" panose="02040503050406030204" pitchFamily="18" charset="0"/>
                      </a:rPr>
                      <m:t>&gt;</m:t>
                    </m:r>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𝜙</m:t>
                        </m:r>
                      </m:e>
                      <m:sub>
                        <m:r>
                          <a:rPr lang="en-US" altLang="zh-CN" i="1">
                            <a:latin typeface="Cambria Math" panose="02040503050406030204" pitchFamily="18" charset="0"/>
                            <a:ea typeface="Cambria Math" panose="02040503050406030204" pitchFamily="18" charset="0"/>
                          </a:rPr>
                          <m:t>𝑖</m:t>
                        </m:r>
                      </m:sub>
                    </m:sSub>
                  </m:oMath>
                </a14:m>
                <a:r>
                  <a:rPr lang="en-US" altLang="zh-CN" dirty="0" smtClean="0"/>
                  <a:t>(</a:t>
                </a:r>
                <a14:m>
                  <m:oMath xmlns:m="http://schemas.openxmlformats.org/officeDocument/2006/math">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ℛ</m:t>
                        </m:r>
                      </m:e>
                      <m:sub>
                        <m:r>
                          <a:rPr lang="en-US" altLang="zh-CN" b="0" i="1" smtClean="0">
                            <a:latin typeface="Cambria Math" panose="02040503050406030204" pitchFamily="18" charset="0"/>
                            <a:ea typeface="Cambria Math" panose="02040503050406030204" pitchFamily="18" charset="0"/>
                          </a:rPr>
                          <m:t>𝑥</m:t>
                        </m:r>
                      </m:sub>
                    </m:sSub>
                  </m:oMath>
                </a14:m>
                <a:r>
                  <a:rPr lang="en-US" altLang="zh-CN" dirty="0" smtClean="0"/>
                  <a:t>)</a:t>
                </a:r>
                <a:endParaRPr lang="zh-CN" alt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3107868" y="5155431"/>
                <a:ext cx="2832284" cy="446404"/>
              </a:xfrm>
              <a:prstGeom prst="rect">
                <a:avLst/>
              </a:prstGeom>
              <a:blipFill rotWithShape="0">
                <a:blip r:embed="rId8" cstate="print"/>
                <a:stretch>
                  <a:fillRect l="-862" t="-4110" b="-178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2123728" y="5601835"/>
                <a:ext cx="5211876" cy="664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a:latin typeface="Cambria Math" charset="0"/>
                            </a:rPr>
                          </m:ctrlPr>
                        </m:fPr>
                        <m:num>
                          <m:r>
                            <a:rPr lang="en-US" altLang="zh-CN" i="1">
                              <a:latin typeface="Cambria Math" panose="02040503050406030204" pitchFamily="18" charset="0"/>
                            </a:rPr>
                            <m:t>1</m:t>
                          </m:r>
                        </m:num>
                        <m:den>
                          <m:func>
                            <m:funcPr>
                              <m:ctrlPr>
                                <a:rPr lang="en-US" altLang="zh-CN" i="1">
                                  <a:latin typeface="Cambria Math" charset="0"/>
                                </a:rPr>
                              </m:ctrlPr>
                            </m:funcPr>
                            <m:fName>
                              <m:r>
                                <m:rPr>
                                  <m:sty m:val="p"/>
                                </m:rPr>
                                <a:rPr lang="en-US" altLang="zh-CN">
                                  <a:latin typeface="Cambria Math" panose="02040503050406030204" pitchFamily="18" charset="0"/>
                                </a:rPr>
                                <m:t>log</m:t>
                              </m:r>
                            </m:fName>
                            <m:e>
                              <m:r>
                                <a:rPr lang="en-US" altLang="zh-CN" i="1">
                                  <a:latin typeface="Cambria Math" panose="02040503050406030204" pitchFamily="18" charset="0"/>
                                </a:rPr>
                                <m:t>(1+</m:t>
                              </m:r>
                              <m:r>
                                <a:rPr lang="en-US" altLang="zh-CN" i="1">
                                  <a:latin typeface="Cambria Math" panose="02040503050406030204" pitchFamily="18" charset="0"/>
                                </a:rPr>
                                <m:t>𝑆𝑁</m:t>
                              </m:r>
                              <m:sSub>
                                <m:sSubPr>
                                  <m:ctrlPr>
                                    <a:rPr lang="en-US" altLang="zh-CN" i="1">
                                      <a:latin typeface="Cambria Math" charset="0"/>
                                    </a:rPr>
                                  </m:ctrlPr>
                                </m:sSubPr>
                                <m:e>
                                  <m:r>
                                    <a:rPr lang="en-US" altLang="zh-CN" i="1">
                                      <a:latin typeface="Cambria Math" panose="02040503050406030204" pitchFamily="18" charset="0"/>
                                    </a:rPr>
                                    <m:t>𝑅</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𝑥</m:t>
                                  </m:r>
                                </m:sub>
                              </m:sSub>
                              <m:r>
                                <a:rPr lang="en-US" altLang="zh-CN" i="1">
                                  <a:latin typeface="Cambria Math" panose="02040503050406030204" pitchFamily="18" charset="0"/>
                                </a:rPr>
                                <m:t>)</m:t>
                              </m:r>
                            </m:e>
                          </m:func>
                        </m:den>
                      </m:f>
                      <m:r>
                        <a:rPr lang="en-US" altLang="zh-CN" i="1">
                          <a:latin typeface="Cambria Math" panose="02040503050406030204" pitchFamily="18" charset="0"/>
                        </a:rPr>
                        <m:t>+</m:t>
                      </m:r>
                      <m:sSub>
                        <m:sSubPr>
                          <m:ctrlPr>
                            <a:rPr lang="en-US" altLang="zh-CN" i="1">
                              <a:latin typeface="Cambria Math"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𝑟𝑒𝑚𝑎𝑖𝑛</m:t>
                          </m:r>
                        </m:sub>
                      </m:sSub>
                      <m:r>
                        <a:rPr lang="en-US" altLang="zh-CN" i="1">
                          <a:latin typeface="Cambria Math" panose="02040503050406030204" pitchFamily="18" charset="0"/>
                        </a:rPr>
                        <m:t>≥</m:t>
                      </m:r>
                      <m:f>
                        <m:fPr>
                          <m:ctrlPr>
                            <a:rPr lang="en-US" altLang="zh-CN" i="1">
                              <a:latin typeface="Cambria Math" charset="0"/>
                            </a:rPr>
                          </m:ctrlPr>
                        </m:fPr>
                        <m:num>
                          <m:r>
                            <a:rPr lang="en-US" altLang="zh-CN" i="1">
                              <a:latin typeface="Cambria Math" panose="02040503050406030204" pitchFamily="18" charset="0"/>
                            </a:rPr>
                            <m:t>1</m:t>
                          </m:r>
                        </m:num>
                        <m:den>
                          <m:func>
                            <m:funcPr>
                              <m:ctrlPr>
                                <a:rPr lang="en-US" altLang="zh-CN" i="1">
                                  <a:latin typeface="Cambria Math" charset="0"/>
                                </a:rPr>
                              </m:ctrlPr>
                            </m:funcPr>
                            <m:fName>
                              <m:r>
                                <m:rPr>
                                  <m:sty m:val="p"/>
                                </m:rPr>
                                <a:rPr lang="en-US" altLang="zh-CN">
                                  <a:latin typeface="Cambria Math" panose="02040503050406030204" pitchFamily="18" charset="0"/>
                                </a:rPr>
                                <m:t>log</m:t>
                              </m:r>
                            </m:fName>
                            <m:e>
                              <m:r>
                                <a:rPr lang="en-US" altLang="zh-CN" i="1">
                                  <a:latin typeface="Cambria Math" panose="02040503050406030204" pitchFamily="18" charset="0"/>
                                </a:rPr>
                                <m:t>(1+</m:t>
                              </m:r>
                              <m:r>
                                <a:rPr lang="en-US" altLang="zh-CN" i="1">
                                  <a:latin typeface="Cambria Math" panose="02040503050406030204" pitchFamily="18" charset="0"/>
                                </a:rPr>
                                <m:t>𝑆𝑁</m:t>
                              </m:r>
                              <m:sSub>
                                <m:sSubPr>
                                  <m:ctrlPr>
                                    <a:rPr lang="en-US" altLang="zh-CN" i="1">
                                      <a:latin typeface="Cambria Math" charset="0"/>
                                    </a:rPr>
                                  </m:ctrlPr>
                                </m:sSubPr>
                                <m:e>
                                  <m:r>
                                    <a:rPr lang="en-US" altLang="zh-CN" i="1">
                                      <a:latin typeface="Cambria Math" panose="02040503050406030204" pitchFamily="18" charset="0"/>
                                    </a:rPr>
                                    <m:t>𝑅</m:t>
                                  </m:r>
                                </m:e>
                                <m:sub>
                                  <m:r>
                                    <a:rPr lang="en-US" altLang="zh-CN" i="1">
                                      <a:latin typeface="Cambria Math" panose="02040503050406030204" pitchFamily="18" charset="0"/>
                                    </a:rPr>
                                    <m:t>𝑖</m:t>
                                  </m:r>
                                  <m:r>
                                    <a:rPr lang="en-US" altLang="zh-CN" i="1">
                                      <a:latin typeface="Cambria Math" panose="02040503050406030204" pitchFamily="18" charset="0"/>
                                    </a:rPr>
                                    <m:t>→</m:t>
                                  </m:r>
                                  <m:r>
                                    <a:rPr lang="en-US" altLang="zh-CN" i="1">
                                      <a:latin typeface="Cambria Math" panose="02040503050406030204" pitchFamily="18" charset="0"/>
                                    </a:rPr>
                                    <m:t>𝑦</m:t>
                                  </m:r>
                                </m:sub>
                              </m:sSub>
                              <m:r>
                                <a:rPr lang="en-US" altLang="zh-CN" i="1">
                                  <a:latin typeface="Cambria Math" panose="02040503050406030204" pitchFamily="18" charset="0"/>
                                </a:rPr>
                                <m:t>)</m:t>
                              </m:r>
                            </m:e>
                          </m:func>
                        </m:den>
                      </m:f>
                    </m:oMath>
                  </m:oMathPara>
                </a14:m>
                <a:endParaRPr lang="zh-CN" altLang="en-US" dirty="0"/>
              </a:p>
            </p:txBody>
          </p:sp>
        </mc:Choice>
        <mc:Fallback xmlns="">
          <p:sp>
            <p:nvSpPr>
              <p:cNvPr id="10" name="文本框 9"/>
              <p:cNvSpPr txBox="1">
                <a:spLocks noRot="1" noChangeAspect="1" noMove="1" noResize="1" noEditPoints="1" noAdjustHandles="1" noChangeArrowheads="1" noChangeShapeType="1" noTextEdit="1"/>
              </p:cNvSpPr>
              <p:nvPr/>
            </p:nvSpPr>
            <p:spPr>
              <a:xfrm>
                <a:off x="2123728" y="5601835"/>
                <a:ext cx="5211876" cy="664477"/>
              </a:xfrm>
              <a:prstGeom prst="rect">
                <a:avLst/>
              </a:prstGeom>
              <a:blipFill rotWithShape="0">
                <a:blip r:embed="rId9" cstate="print"/>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677426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Some Results</a:t>
            </a:r>
            <a:endParaRPr lang="zh-CN" altLang="en-US" sz="3200" dirty="0"/>
          </a:p>
        </p:txBody>
      </p:sp>
      <p:pic>
        <p:nvPicPr>
          <p:cNvPr id="3" name="图片 2"/>
          <p:cNvPicPr>
            <a:picLocks noChangeAspect="1"/>
          </p:cNvPicPr>
          <p:nvPr/>
        </p:nvPicPr>
        <p:blipFill>
          <a:blip r:embed="rId2" cstate="print"/>
          <a:stretch>
            <a:fillRect/>
          </a:stretch>
        </p:blipFill>
        <p:spPr>
          <a:xfrm>
            <a:off x="189131" y="998877"/>
            <a:ext cx="8734425" cy="4162425"/>
          </a:xfrm>
          <a:prstGeom prst="rect">
            <a:avLst/>
          </a:prstGeom>
        </p:spPr>
      </p:pic>
      <p:sp>
        <p:nvSpPr>
          <p:cNvPr id="4" name="文本框 3"/>
          <p:cNvSpPr txBox="1"/>
          <p:nvPr/>
        </p:nvSpPr>
        <p:spPr>
          <a:xfrm>
            <a:off x="1043608" y="5229200"/>
            <a:ext cx="7488832" cy="707886"/>
          </a:xfrm>
          <a:prstGeom prst="rect">
            <a:avLst/>
          </a:prstGeom>
          <a:noFill/>
        </p:spPr>
        <p:txBody>
          <a:bodyPr wrap="square" rtlCol="0">
            <a:spAutoFit/>
          </a:bodyPr>
          <a:lstStyle/>
          <a:p>
            <a:r>
              <a:rPr lang="en-US" altLang="zh-CN" dirty="0" smtClean="0"/>
              <a:t>Fig. Snapshots </a:t>
            </a:r>
            <a:r>
              <a:rPr lang="en-US" altLang="zh-CN" dirty="0"/>
              <a:t>of the </a:t>
            </a:r>
            <a:r>
              <a:rPr lang="en-US" altLang="zh-CN" dirty="0" smtClean="0"/>
              <a:t>reporting structures </a:t>
            </a:r>
            <a:r>
              <a:rPr lang="en-US" altLang="zh-CN" dirty="0"/>
              <a:t>resulting from both the non-overlapping and overlapping algorithms in a 5-SU </a:t>
            </a:r>
            <a:r>
              <a:rPr lang="en-US" altLang="zh-CN" dirty="0" smtClean="0"/>
              <a:t>network.</a:t>
            </a:r>
            <a:endParaRPr lang="zh-CN" alt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Some Results</a:t>
            </a:r>
            <a:endParaRPr lang="zh-CN" altLang="en-US" sz="3200" dirty="0"/>
          </a:p>
        </p:txBody>
      </p:sp>
      <p:sp>
        <p:nvSpPr>
          <p:cNvPr id="4" name="文本框 3"/>
          <p:cNvSpPr txBox="1"/>
          <p:nvPr/>
        </p:nvSpPr>
        <p:spPr>
          <a:xfrm>
            <a:off x="525822" y="5354186"/>
            <a:ext cx="8226066" cy="400110"/>
          </a:xfrm>
          <a:prstGeom prst="rect">
            <a:avLst/>
          </a:prstGeom>
          <a:noFill/>
        </p:spPr>
        <p:txBody>
          <a:bodyPr wrap="square" rtlCol="0">
            <a:spAutoFit/>
          </a:bodyPr>
          <a:lstStyle/>
          <a:p>
            <a:r>
              <a:rPr lang="en-US" altLang="zh-CN" dirty="0" smtClean="0"/>
              <a:t>Fig. System </a:t>
            </a:r>
            <a:r>
              <a:rPr lang="en-US" altLang="zh-CN" dirty="0"/>
              <a:t>sensing performance as a function of the number of SUs </a:t>
            </a:r>
            <a:r>
              <a:rPr lang="en-US" altLang="zh-CN" i="1" dirty="0" smtClean="0"/>
              <a:t>N.</a:t>
            </a:r>
            <a:endParaRPr lang="zh-CN" altLang="en-US" dirty="0"/>
          </a:p>
        </p:txBody>
      </p:sp>
      <p:pic>
        <p:nvPicPr>
          <p:cNvPr id="5" name="图片 4"/>
          <p:cNvPicPr>
            <a:picLocks noChangeAspect="1"/>
          </p:cNvPicPr>
          <p:nvPr/>
        </p:nvPicPr>
        <p:blipFill>
          <a:blip r:embed="rId2" cstate="print"/>
          <a:stretch>
            <a:fillRect/>
          </a:stretch>
        </p:blipFill>
        <p:spPr>
          <a:xfrm>
            <a:off x="328612" y="1484784"/>
            <a:ext cx="8486775" cy="3524250"/>
          </a:xfrm>
          <a:prstGeom prst="rect">
            <a:avLst/>
          </a:prstGeom>
        </p:spPr>
      </p:pic>
    </p:spTree>
    <p:extLst>
      <p:ext uri="{BB962C8B-B14F-4D97-AF65-F5344CB8AC3E}">
        <p14:creationId xmlns:p14="http://schemas.microsoft.com/office/powerpoint/2010/main" val="40255078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sz="3200" dirty="0" smtClean="0"/>
              <a:t>Radio Resource Allocation in UDN</a:t>
            </a:r>
            <a:endParaRPr lang="zh-CN" altLang="en-US" sz="3200" dirty="0"/>
          </a:p>
        </p:txBody>
      </p:sp>
      <p:sp>
        <p:nvSpPr>
          <p:cNvPr id="3" name="内容占位符 2"/>
          <p:cNvSpPr>
            <a:spLocks noGrp="1"/>
          </p:cNvSpPr>
          <p:nvPr>
            <p:ph idx="1"/>
          </p:nvPr>
        </p:nvSpPr>
        <p:spPr>
          <a:xfrm>
            <a:off x="785786" y="5850135"/>
            <a:ext cx="7920880" cy="880626"/>
          </a:xfrm>
        </p:spPr>
        <p:style>
          <a:lnRef idx="2">
            <a:schemeClr val="accent1"/>
          </a:lnRef>
          <a:fillRef idx="1">
            <a:schemeClr val="lt1"/>
          </a:fillRef>
          <a:effectRef idx="0">
            <a:schemeClr val="accent1"/>
          </a:effectRef>
          <a:fontRef idx="minor">
            <a:schemeClr val="dk1"/>
          </a:fontRef>
        </p:style>
        <p:txBody>
          <a:bodyPr/>
          <a:lstStyle/>
          <a:p>
            <a:pPr marL="0" indent="0">
              <a:buNone/>
            </a:pPr>
            <a:r>
              <a:rPr lang="en-US" sz="1600" dirty="0" smtClean="0"/>
              <a:t>[2] </a:t>
            </a:r>
            <a:r>
              <a:rPr lang="en-US" sz="1600" dirty="0" err="1" smtClean="0"/>
              <a:t>Zengfeng</a:t>
            </a:r>
            <a:r>
              <a:rPr lang="en-US" sz="1600" dirty="0" smtClean="0"/>
              <a:t> Zhang, </a:t>
            </a:r>
            <a:r>
              <a:rPr lang="en-US" sz="1600" dirty="0" err="1" smtClean="0"/>
              <a:t>Lingyang</a:t>
            </a:r>
            <a:r>
              <a:rPr lang="en-US" sz="1600" dirty="0" smtClean="0"/>
              <a:t> Song, Zhu Han, and </a:t>
            </a:r>
            <a:r>
              <a:rPr lang="en-US" sz="1600" dirty="0" err="1" smtClean="0"/>
              <a:t>Walid</a:t>
            </a:r>
            <a:r>
              <a:rPr lang="en-US" sz="1600" dirty="0" smtClean="0"/>
              <a:t> </a:t>
            </a:r>
            <a:r>
              <a:rPr lang="en-US" sz="1600" dirty="0" err="1" smtClean="0"/>
              <a:t>Saad</a:t>
            </a:r>
            <a:r>
              <a:rPr lang="en-US" sz="1600" dirty="0" smtClean="0"/>
              <a:t>, “Coalitional Games with Overlapping Coalitions for Interference Management in Small Cell Networks,” IEEE Transactions on Wireless Communications, vol. 13, no. 5, pp. 2659 - 2669, May 2014.</a:t>
            </a:r>
          </a:p>
        </p:txBody>
      </p:sp>
      <p:sp>
        <p:nvSpPr>
          <p:cNvPr id="5" name="矩形 4"/>
          <p:cNvSpPr/>
          <p:nvPr/>
        </p:nvSpPr>
        <p:spPr>
          <a:xfrm>
            <a:off x="5436096" y="1340768"/>
            <a:ext cx="3315792" cy="2419124"/>
          </a:xfrm>
          <a:prstGeom prst="rect">
            <a:avLst/>
          </a:prstGeom>
        </p:spPr>
        <p:txBody>
          <a:bodyPr wrap="square">
            <a:spAutoFit/>
          </a:bodyPr>
          <a:lstStyle/>
          <a:p>
            <a:pPr marL="254000" indent="-254000" eaLnBrk="0" hangingPunct="0">
              <a:lnSpc>
                <a:spcPct val="105000"/>
              </a:lnSpc>
              <a:spcBef>
                <a:spcPct val="20000"/>
              </a:spcBef>
              <a:buSzPct val="100000"/>
              <a:buFontTx/>
              <a:buChar char="•"/>
            </a:pPr>
            <a:r>
              <a:rPr lang="en-US" altLang="zh-CN" sz="1800" dirty="0" smtClean="0"/>
              <a:t>An overlapping approach for SAPs to mitigate the inter-cell interference, in which the SAPs can automatically form multiple, overlapping groups, and coordinate their radio resources allocation within each group.</a:t>
            </a:r>
            <a:endParaRPr lang="en-US" altLang="zh-CN" sz="1800" dirty="0"/>
          </a:p>
        </p:txBody>
      </p:sp>
      <p:pic>
        <p:nvPicPr>
          <p:cNvPr id="4" name="图片 3"/>
          <p:cNvPicPr>
            <a:picLocks noChangeAspect="1"/>
          </p:cNvPicPr>
          <p:nvPr/>
        </p:nvPicPr>
        <p:blipFill>
          <a:blip r:embed="rId2" cstate="print"/>
          <a:stretch>
            <a:fillRect/>
          </a:stretch>
        </p:blipFill>
        <p:spPr>
          <a:xfrm>
            <a:off x="392113" y="1613167"/>
            <a:ext cx="4896544" cy="3774541"/>
          </a:xfrm>
          <a:prstGeom prst="rect">
            <a:avLst/>
          </a:prstGeom>
        </p:spPr>
      </p:pic>
      <p:sp>
        <p:nvSpPr>
          <p:cNvPr id="7" name="文本框 6"/>
          <p:cNvSpPr txBox="1"/>
          <p:nvPr/>
        </p:nvSpPr>
        <p:spPr>
          <a:xfrm>
            <a:off x="5904204" y="3861048"/>
            <a:ext cx="2656102" cy="369332"/>
          </a:xfrm>
          <a:prstGeom prst="rect">
            <a:avLst/>
          </a:prstGeom>
          <a:noFill/>
        </p:spPr>
        <p:txBody>
          <a:bodyPr wrap="square" rtlCol="0">
            <a:spAutoFit/>
          </a:bodyPr>
          <a:lstStyle/>
          <a:p>
            <a:r>
              <a:rPr lang="en-US" altLang="zh-CN" sz="1800" dirty="0" smtClean="0"/>
              <a:t>Limited radio resources</a:t>
            </a:r>
            <a:endParaRPr lang="zh-CN" altLang="en-US" sz="1800" dirty="0"/>
          </a:p>
        </p:txBody>
      </p:sp>
      <p:sp>
        <p:nvSpPr>
          <p:cNvPr id="8" name="文本框 7"/>
          <p:cNvSpPr txBox="1"/>
          <p:nvPr/>
        </p:nvSpPr>
        <p:spPr>
          <a:xfrm>
            <a:off x="5868144" y="5237318"/>
            <a:ext cx="2821152" cy="369332"/>
          </a:xfrm>
          <a:prstGeom prst="rect">
            <a:avLst/>
          </a:prstGeom>
          <a:noFill/>
        </p:spPr>
        <p:txBody>
          <a:bodyPr wrap="square" rtlCol="0">
            <a:spAutoFit/>
          </a:bodyPr>
          <a:lstStyle/>
          <a:p>
            <a:r>
              <a:rPr lang="en-US" altLang="zh-CN" sz="1800" dirty="0" smtClean="0"/>
              <a:t>Multiple interfering SAPs</a:t>
            </a:r>
            <a:endParaRPr lang="zh-CN" altLang="en-US" sz="1800" dirty="0"/>
          </a:p>
        </p:txBody>
      </p:sp>
      <p:cxnSp>
        <p:nvCxnSpPr>
          <p:cNvPr id="9" name="直接箭头连接符 8"/>
          <p:cNvCxnSpPr/>
          <p:nvPr/>
        </p:nvCxnSpPr>
        <p:spPr bwMode="auto">
          <a:xfrm>
            <a:off x="6876256" y="4293096"/>
            <a:ext cx="0" cy="943155"/>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0" name="直接箭头连接符 9"/>
          <p:cNvCxnSpPr/>
          <p:nvPr/>
        </p:nvCxnSpPr>
        <p:spPr bwMode="auto">
          <a:xfrm>
            <a:off x="6876256" y="4797152"/>
            <a:ext cx="57402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文本框 10"/>
          <p:cNvSpPr txBox="1"/>
          <p:nvPr/>
        </p:nvSpPr>
        <p:spPr>
          <a:xfrm>
            <a:off x="7452320" y="4473986"/>
            <a:ext cx="1356568" cy="646331"/>
          </a:xfrm>
          <a:prstGeom prst="rect">
            <a:avLst/>
          </a:prstGeom>
          <a:noFill/>
        </p:spPr>
        <p:txBody>
          <a:bodyPr wrap="square" rtlCol="0">
            <a:spAutoFit/>
          </a:bodyPr>
          <a:lstStyle/>
          <a:p>
            <a:r>
              <a:rPr lang="en-US" altLang="zh-CN" sz="1800" dirty="0" smtClean="0"/>
              <a:t>How to coordinate?</a:t>
            </a:r>
            <a:endParaRPr lang="zh-CN" altLang="en-US" sz="1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1150938" y="214313"/>
            <a:ext cx="7793037" cy="700087"/>
          </a:xfrm>
        </p:spPr>
        <p:txBody>
          <a:bodyPr/>
          <a:lstStyle/>
          <a:p>
            <a:pPr algn="ctr"/>
            <a:r>
              <a:rPr lang="en-US" altLang="ko-KR" sz="3200" dirty="0" smtClean="0">
                <a:solidFill>
                  <a:srgbClr val="0070C0"/>
                </a:solidFill>
                <a:ea typeface="Gulim" pitchFamily="34" charset="-127"/>
              </a:rPr>
              <a:t>Example: Prisoner’s Dilemma</a:t>
            </a:r>
            <a:endParaRPr lang="en-GB" altLang="ko-KR" sz="3200" dirty="0" smtClean="0">
              <a:solidFill>
                <a:srgbClr val="0070C0"/>
              </a:solidFill>
              <a:ea typeface="Gulim" pitchFamily="34" charset="-127"/>
            </a:endParaRPr>
          </a:p>
        </p:txBody>
      </p:sp>
      <p:graphicFrame>
        <p:nvGraphicFramePr>
          <p:cNvPr id="433155" name="Group 3"/>
          <p:cNvGraphicFramePr>
            <a:graphicFrameLocks noGrp="1"/>
          </p:cNvGraphicFramePr>
          <p:nvPr>
            <p:ph idx="1"/>
          </p:nvPr>
        </p:nvGraphicFramePr>
        <p:xfrm>
          <a:off x="838200" y="1905000"/>
          <a:ext cx="7772400" cy="2427288"/>
        </p:xfrm>
        <a:graphic>
          <a:graphicData uri="http://schemas.openxmlformats.org/drawingml/2006/table">
            <a:tbl>
              <a:tblPr/>
              <a:tblGrid>
                <a:gridCol w="2590800"/>
                <a:gridCol w="2590800"/>
                <a:gridCol w="2590800"/>
              </a:tblGrid>
              <a:tr h="965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nb-NO" altLang="ko-KR" sz="2800" b="0" i="0" u="none" strike="noStrike" cap="none" normalizeH="0" baseline="0" smtClean="0">
                        <a:ln>
                          <a:noFill/>
                        </a:ln>
                        <a:solidFill>
                          <a:schemeClr val="folHlink"/>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P2 Quiet</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P2 Fink</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P1 Quiet</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1,1</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4,0</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0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P1 Fink</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0,4</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rPr>
                        <a:t>3,3</a:t>
                      </a:r>
                      <a:endParaRPr kumimoji="0" lang="nb-NO" altLang="ko-KR" sz="2800" b="0" i="0" u="none" strike="noStrike" cap="none" normalizeH="0" baseline="0" smtClean="0">
                        <a:ln>
                          <a:noFill/>
                        </a:ln>
                        <a:solidFill>
                          <a:schemeClr val="tx1"/>
                        </a:solidFill>
                        <a:effectLst/>
                        <a:latin typeface="Times New Roman" pitchFamily="18" charset="0"/>
                        <a:ea typeface="Gulim" pitchFamily="34" charset="-127"/>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2244" name="AutoShape 21"/>
          <p:cNvSpPr>
            <a:spLocks noChangeArrowheads="1"/>
          </p:cNvSpPr>
          <p:nvPr/>
        </p:nvSpPr>
        <p:spPr bwMode="auto">
          <a:xfrm>
            <a:off x="4495800" y="4800600"/>
            <a:ext cx="2514600" cy="833718"/>
          </a:xfrm>
          <a:prstGeom prst="wedgeRectCallout">
            <a:avLst>
              <a:gd name="adj1" fmla="val 48453"/>
              <a:gd name="adj2" fmla="val -142648"/>
            </a:avLst>
          </a:prstGeom>
          <a:solidFill>
            <a:srgbClr val="0070C0">
              <a:alpha val="30000"/>
            </a:srgbClr>
          </a:solidFill>
          <a:ln w="25400">
            <a:solidFill>
              <a:schemeClr val="tx2"/>
            </a:solidFill>
            <a:miter lim="800000"/>
            <a:headEnd/>
            <a:tailEnd/>
          </a:ln>
        </p:spPr>
        <p:txBody>
          <a:bodyPr anchor="ctr"/>
          <a:lstStyle/>
          <a:p>
            <a:r>
              <a:rPr lang="en-US" altLang="ko-KR" sz="2000" b="1" dirty="0">
                <a:solidFill>
                  <a:schemeClr val="tx2"/>
                </a:solidFill>
                <a:latin typeface="Calibri" panose="020F0502020204030204" pitchFamily="34" charset="0"/>
                <a:ea typeface="Gulim" pitchFamily="34" charset="-127"/>
              </a:rPr>
              <a:t>Nash Equilibrium</a:t>
            </a:r>
            <a:endParaRPr lang="nb-NO" altLang="ko-KR" sz="2000" b="1" dirty="0">
              <a:solidFill>
                <a:schemeClr val="tx2"/>
              </a:solidFill>
              <a:latin typeface="Calibri" panose="020F0502020204030204" pitchFamily="34" charset="0"/>
              <a:ea typeface="Gulim" pitchFamily="34" charset="-127"/>
            </a:endParaRPr>
          </a:p>
        </p:txBody>
      </p:sp>
      <p:sp>
        <p:nvSpPr>
          <p:cNvPr id="52245" name="AutoShape 22"/>
          <p:cNvSpPr>
            <a:spLocks noChangeArrowheads="1"/>
          </p:cNvSpPr>
          <p:nvPr/>
        </p:nvSpPr>
        <p:spPr bwMode="auto">
          <a:xfrm>
            <a:off x="1150938" y="4800600"/>
            <a:ext cx="2708368" cy="833718"/>
          </a:xfrm>
          <a:prstGeom prst="wedgeRectCallout">
            <a:avLst>
              <a:gd name="adj1" fmla="val 57012"/>
              <a:gd name="adj2" fmla="val -216578"/>
            </a:avLst>
          </a:prstGeom>
          <a:solidFill>
            <a:srgbClr val="0070C0">
              <a:alpha val="30000"/>
            </a:srgbClr>
          </a:solidFill>
          <a:ln w="25400">
            <a:solidFill>
              <a:schemeClr val="tx2"/>
            </a:solidFill>
            <a:miter lim="800000"/>
            <a:headEnd/>
            <a:tailEnd/>
          </a:ln>
        </p:spPr>
        <p:txBody>
          <a:bodyPr anchor="ctr"/>
          <a:lstStyle/>
          <a:p>
            <a:r>
              <a:rPr lang="en-US" altLang="ko-KR" sz="2000" b="1" dirty="0">
                <a:solidFill>
                  <a:schemeClr val="tx2"/>
                </a:solidFill>
                <a:latin typeface="Calibri" panose="020F0502020204030204" pitchFamily="34" charset="0"/>
                <a:ea typeface="Gulim" pitchFamily="34" charset="-127"/>
              </a:rPr>
              <a:t>Pareto optimal</a:t>
            </a:r>
          </a:p>
          <a:p>
            <a:r>
              <a:rPr lang="en-US" altLang="ko-KR" sz="2000" b="1" dirty="0">
                <a:solidFill>
                  <a:schemeClr val="tx2"/>
                </a:solidFill>
                <a:latin typeface="Calibri" panose="020F0502020204030204" pitchFamily="34" charset="0"/>
                <a:ea typeface="Gulim" pitchFamily="34" charset="-127"/>
              </a:rPr>
              <a:t>(recall we’re minimizing)</a:t>
            </a:r>
            <a:endParaRPr lang="nb-NO" altLang="ko-KR" sz="2000" b="1" dirty="0">
              <a:solidFill>
                <a:schemeClr val="tx2"/>
              </a:solidFill>
              <a:latin typeface="Calibri" panose="020F0502020204030204" pitchFamily="34" charset="0"/>
              <a:ea typeface="Gulim" pitchFamily="34" charset="-127"/>
            </a:endParaRPr>
          </a:p>
          <a:p>
            <a:endParaRPr lang="nb-NO" altLang="ko-KR" dirty="0">
              <a:ea typeface="Gulim" pitchFamily="34" charset="-127"/>
            </a:endParaRPr>
          </a:p>
        </p:txBody>
      </p:sp>
      <p:sp>
        <p:nvSpPr>
          <p:cNvPr id="52246" name="TextBox 6"/>
          <p:cNvSpPr txBox="1">
            <a:spLocks noChangeArrowheads="1"/>
          </p:cNvSpPr>
          <p:nvPr/>
        </p:nvSpPr>
        <p:spPr bwMode="auto">
          <a:xfrm>
            <a:off x="338400" y="1080000"/>
            <a:ext cx="3097195" cy="461665"/>
          </a:xfrm>
          <a:prstGeom prst="rect">
            <a:avLst/>
          </a:prstGeom>
          <a:noFill/>
          <a:ln w="9525">
            <a:noFill/>
            <a:miter lim="800000"/>
            <a:headEnd/>
            <a:tailEnd/>
          </a:ln>
        </p:spPr>
        <p:txBody>
          <a:bodyPr wrap="none">
            <a:spAutoFit/>
          </a:bodyPr>
          <a:lstStyle/>
          <a:p>
            <a:pPr marL="342900" indent="-342900">
              <a:buFont typeface="Wingdings" panose="05000000000000000000" pitchFamily="2" charset="2"/>
              <a:buChar char="l"/>
            </a:pPr>
            <a:r>
              <a:rPr lang="en-US" altLang="ko-KR" sz="2400" b="1" dirty="0">
                <a:latin typeface="Cambria" panose="02040503050406030204" pitchFamily="18" charset="0"/>
                <a:ea typeface="Gulim" pitchFamily="34" charset="-127"/>
              </a:rPr>
              <a:t>Price of Anarchy 3</a:t>
            </a:r>
            <a:endParaRPr lang="ko-KR" altLang="en-US" sz="2400" b="1" dirty="0">
              <a:latin typeface="Cambria" panose="02040503050406030204" pitchFamily="18" charset="0"/>
              <a:ea typeface="Gulim" pitchFamily="34" charset="-127"/>
            </a:endParaRP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System Model</a:t>
            </a:r>
            <a:endParaRPr lang="zh-CN" altLang="en-US" sz="32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Consider M RBs in the cellular spectrum, in which each SAP has different available RBs due to the distribution of the macro users. For SAP n, its available RBs are given by a random 0-1 vector </a:t>
                </a:r>
              </a:p>
              <a:p>
                <a:pPr marL="0" indent="0">
                  <a:buNone/>
                </a:pPr>
                <a:endParaRPr lang="en-US" altLang="zh-CN" dirty="0" smtClean="0"/>
              </a:p>
              <a:p>
                <a:r>
                  <a:rPr lang="en-US" altLang="zh-CN" dirty="0" smtClean="0"/>
                  <a:t>The traffic load of SAP n is given by </a:t>
                </a:r>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𝑛</m:t>
                        </m:r>
                      </m:sub>
                    </m:sSub>
                  </m:oMath>
                </a14:m>
                <a:r>
                  <a:rPr lang="en-US" altLang="zh-CN" dirty="0" smtClean="0"/>
                  <a:t>. In the non-cooperative case, we assume the available RBs </a:t>
                </a:r>
                <a14:m>
                  <m:oMath xmlns:m="http://schemas.openxmlformats.org/officeDocument/2006/math">
                    <m:sSub>
                      <m:sSubPr>
                        <m:ctrlPr>
                          <a:rPr lang="en-US" altLang="zh-CN" i="1">
                            <a:latin typeface="Cambria Math" charset="0"/>
                          </a:rPr>
                        </m:ctrlPr>
                      </m:sSubPr>
                      <m:e>
                        <m:r>
                          <a:rPr lang="en-US" altLang="zh-CN" b="1" i="1">
                            <a:latin typeface="Cambria Math" panose="02040503050406030204" pitchFamily="18" charset="0"/>
                          </a:rPr>
                          <m:t>𝑩</m:t>
                        </m:r>
                      </m:e>
                      <m:sub>
                        <m:r>
                          <a:rPr lang="en-US" altLang="zh-CN" i="1">
                            <a:latin typeface="Cambria Math" panose="02040503050406030204" pitchFamily="18" charset="0"/>
                          </a:rPr>
                          <m:t>𝑛</m:t>
                        </m:r>
                      </m:sub>
                    </m:sSub>
                  </m:oMath>
                </a14:m>
                <a:r>
                  <a:rPr lang="en-US" altLang="zh-CN" dirty="0" smtClean="0"/>
                  <a:t> are randomly allocated to the users, and thus, the probability that an RB is utilized by SAP n is given by</a:t>
                </a:r>
                <a:endParaRPr lang="en-US" altLang="zh-CN" dirty="0"/>
              </a:p>
              <a:p>
                <a:endParaRPr lang="en-US" altLang="zh-CN" dirty="0" smtClean="0"/>
              </a:p>
              <a:p>
                <a:endParaRPr lang="en-US" altLang="zh-CN" dirty="0"/>
              </a:p>
              <a:p>
                <a:r>
                  <a:rPr lang="en-US" altLang="zh-CN" dirty="0" smtClean="0"/>
                  <a:t>Also, we assume that each </a:t>
                </a:r>
                <a:r>
                  <a:rPr lang="en-US" altLang="zh-CN" dirty="0"/>
                  <a:t>SAP is aware of its neighboring SAPs that may interfere its </a:t>
                </a:r>
                <a:r>
                  <a:rPr lang="en-US" altLang="zh-CN" dirty="0" smtClean="0"/>
                  <a:t>transmissions, and </a:t>
                </a:r>
                <a:r>
                  <a:rPr lang="en-US" altLang="zh-CN" dirty="0"/>
                  <a:t>the set of the interfering neighbors of </a:t>
                </a:r>
                <a:r>
                  <a:rPr lang="en-US" altLang="zh-CN" dirty="0" smtClean="0"/>
                  <a:t>SAP n is </a:t>
                </a:r>
                <a:r>
                  <a:rPr lang="en-US" altLang="zh-CN" dirty="0"/>
                  <a:t>denoted </a:t>
                </a:r>
                <a:r>
                  <a:rPr lang="en-US" altLang="zh-CN" dirty="0" smtClean="0"/>
                  <a:t>by </a:t>
                </a:r>
                <a14:m>
                  <m:oMath xmlns:m="http://schemas.openxmlformats.org/officeDocument/2006/math">
                    <m:sSub>
                      <m:sSubPr>
                        <m:ctrlPr>
                          <a:rPr lang="en-US" altLang="zh-CN" b="0" i="1" smtClean="0">
                            <a:latin typeface="Cambria Math" charset="0"/>
                          </a:rPr>
                        </m:ctrlPr>
                      </m:sSubPr>
                      <m:e>
                        <m:r>
                          <a:rPr lang="zh-CN" altLang="en-US" i="1" smtClean="0">
                            <a:latin typeface="Cambria Math" panose="02040503050406030204" pitchFamily="18" charset="0"/>
                          </a:rPr>
                          <m:t>𝒩</m:t>
                        </m:r>
                      </m:e>
                      <m:sub>
                        <m:r>
                          <a:rPr lang="en-US" altLang="zh-CN" b="0" i="1" smtClean="0">
                            <a:latin typeface="Cambria Math" panose="02040503050406030204" pitchFamily="18" charset="0"/>
                          </a:rPr>
                          <m:t>𝑛</m:t>
                        </m:r>
                      </m:sub>
                    </m:sSub>
                  </m:oMath>
                </a14:m>
                <a:r>
                  <a:rPr lang="en-US" altLang="zh-CN" dirty="0" smtClean="0"/>
                  <a:t>. For the transmission of SAP n on RB m, the potential </a:t>
                </a:r>
                <a:r>
                  <a:rPr lang="en-US" altLang="zh-CN" dirty="0"/>
                  <a:t>interfering SAPs </a:t>
                </a:r>
                <a:r>
                  <a:rPr lang="en-US" altLang="zh-CN" dirty="0" smtClean="0"/>
                  <a:t>are then </a:t>
                </a:r>
                <a:r>
                  <a:rPr lang="en-US" altLang="zh-CN" dirty="0"/>
                  <a:t>given by</a:t>
                </a:r>
              </a:p>
              <a:p>
                <a:endParaRPr lang="en-US" altLang="zh-CN" dirty="0" smtClean="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749" t="-1607" r="-25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3131840" y="2060848"/>
                <a:ext cx="2880320"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charset="0"/>
                            </a:rPr>
                          </m:ctrlPr>
                        </m:sSubPr>
                        <m:e>
                          <m:r>
                            <a:rPr lang="en-US" altLang="zh-CN" b="1" i="1" smtClean="0">
                              <a:latin typeface="Cambria Math" panose="02040503050406030204" pitchFamily="18" charset="0"/>
                            </a:rPr>
                            <m:t>𝑩</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m:t>
                      </m:r>
                      <m:sSub>
                        <m:sSubPr>
                          <m:ctrlPr>
                            <a:rPr lang="en-US" altLang="zh-CN" b="0" i="1" smtClean="0">
                              <a:latin typeface="Cambria Math"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𝑛</m:t>
                          </m:r>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charset="0"/>
                            </a:rPr>
                          </m:ctrlPr>
                        </m:sSubPr>
                        <m:e>
                          <m:r>
                            <a:rPr lang="en-US" altLang="zh-CN" i="1">
                              <a:latin typeface="Cambria Math" panose="02040503050406030204" pitchFamily="18" charset="0"/>
                            </a:rPr>
                            <m:t>𝐵</m:t>
                          </m:r>
                        </m:e>
                        <m:sub>
                          <m:r>
                            <a:rPr lang="en-US" altLang="zh-CN" i="1">
                              <a:latin typeface="Cambria Math" panose="02040503050406030204" pitchFamily="18" charset="0"/>
                            </a:rPr>
                            <m:t>𝑛</m:t>
                          </m:r>
                          <m:r>
                            <a:rPr lang="en-US" altLang="zh-CN" i="1">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i="1">
                              <a:latin typeface="Cambria Math" charset="0"/>
                            </a:rPr>
                          </m:ctrlPr>
                        </m:sSubPr>
                        <m:e>
                          <m:r>
                            <a:rPr lang="en-US" altLang="zh-CN" i="1">
                              <a:latin typeface="Cambria Math" panose="02040503050406030204" pitchFamily="18" charset="0"/>
                            </a:rPr>
                            <m:t>𝐵</m:t>
                          </m:r>
                        </m:e>
                        <m:sub>
                          <m:r>
                            <a:rPr lang="en-US" altLang="zh-CN" i="1">
                              <a:latin typeface="Cambria Math" panose="02040503050406030204" pitchFamily="18" charset="0"/>
                            </a:rPr>
                            <m:t>𝑛</m:t>
                          </m:r>
                          <m:r>
                            <a:rPr lang="en-US" altLang="zh-CN" i="1">
                              <a:latin typeface="Cambria Math" panose="02040503050406030204" pitchFamily="18" charset="0"/>
                            </a:rPr>
                            <m:t>,</m:t>
                          </m:r>
                          <m:r>
                            <a:rPr lang="en-US" altLang="zh-CN" b="0" i="1" smtClean="0">
                              <a:latin typeface="Cambria Math" panose="02040503050406030204" pitchFamily="18" charset="0"/>
                            </a:rPr>
                            <m:t>𝑀</m:t>
                          </m:r>
                        </m:sub>
                      </m:sSub>
                      <m:r>
                        <a:rPr lang="en-US" altLang="zh-CN" b="0" i="1" smtClean="0">
                          <a:latin typeface="Cambria Math" panose="02040503050406030204" pitchFamily="18" charset="0"/>
                        </a:rPr>
                        <m:t>)</m:t>
                      </m:r>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3131840" y="2060848"/>
                <a:ext cx="2880320" cy="413511"/>
              </a:xfrm>
              <a:prstGeom prst="rect">
                <a:avLst/>
              </a:prstGeom>
              <a:blipFill rotWithShape="0">
                <a:blip r:embed="rId4" cstate="print"/>
                <a:stretch>
                  <a:fillRect b="-132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p:cNvSpPr txBox="1"/>
              <p:nvPr/>
            </p:nvSpPr>
            <p:spPr>
              <a:xfrm>
                <a:off x="2555776" y="3498839"/>
                <a:ext cx="4248472" cy="7222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m:t>
                      </m:r>
                      <m:func>
                        <m:funcPr>
                          <m:ctrlPr>
                            <a:rPr lang="en-US" altLang="zh-CN" b="0" i="1" smtClean="0">
                              <a:latin typeface="Cambria Math" charset="0"/>
                            </a:rPr>
                          </m:ctrlPr>
                        </m:funcPr>
                        <m:fName>
                          <m:r>
                            <m:rPr>
                              <m:sty m:val="p"/>
                            </m:rPr>
                            <a:rPr lang="en-US" altLang="zh-CN" b="0" i="0" smtClean="0">
                              <a:latin typeface="Cambria Math" panose="02040503050406030204" pitchFamily="18" charset="0"/>
                            </a:rPr>
                            <m:t>min</m:t>
                          </m:r>
                        </m:fName>
                        <m:e>
                          <m:r>
                            <a:rPr lang="en-US" altLang="zh-CN" b="0" i="1" smtClean="0">
                              <a:latin typeface="Cambria Math" panose="02040503050406030204" pitchFamily="18" charset="0"/>
                            </a:rPr>
                            <m:t>{</m:t>
                          </m:r>
                          <m:sSub>
                            <m:sSubPr>
                              <m:ctrlPr>
                                <a:rPr lang="en-US" altLang="zh-CN" b="0" i="1" smtClean="0">
                                  <a:latin typeface="Cambria Math"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m:t>
                          </m:r>
                          <m:nary>
                            <m:naryPr>
                              <m:chr m:val="∑"/>
                              <m:limLoc m:val="subSup"/>
                              <m:ctrlPr>
                                <a:rPr lang="en-US" altLang="zh-CN" b="0" i="1" smtClean="0">
                                  <a:latin typeface="Cambria Math" charset="0"/>
                                </a:rPr>
                              </m:ctrlPr>
                            </m:naryPr>
                            <m:sub>
                              <m:r>
                                <m:rPr>
                                  <m:brk m:alnAt="25"/>
                                </m:rPr>
                                <a:rPr lang="en-US" altLang="zh-CN" b="0" i="1" smtClean="0">
                                  <a:latin typeface="Cambria Math" panose="02040503050406030204" pitchFamily="18" charset="0"/>
                                </a:rPr>
                                <m:t>𝑚</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𝑀</m:t>
                              </m:r>
                            </m:sup>
                            <m:e>
                              <m:sSub>
                                <m:sSubPr>
                                  <m:ctrlPr>
                                    <a:rPr lang="en-US" altLang="zh-CN" b="0" i="1" smtClean="0">
                                      <a:latin typeface="Cambria Math"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𝑛</m:t>
                                  </m:r>
                                  <m:r>
                                    <a:rPr lang="en-US" altLang="zh-CN" b="0" i="1" smtClean="0">
                                      <a:latin typeface="Cambria Math" panose="02040503050406030204" pitchFamily="18" charset="0"/>
                                    </a:rPr>
                                    <m:t>,</m:t>
                                  </m:r>
                                  <m:r>
                                    <a:rPr lang="en-US" altLang="zh-CN" b="0" i="1" smtClean="0">
                                      <a:latin typeface="Cambria Math" panose="02040503050406030204" pitchFamily="18" charset="0"/>
                                    </a:rPr>
                                    <m:t>𝑚</m:t>
                                  </m:r>
                                </m:sub>
                              </m:sSub>
                            </m:e>
                          </m:nary>
                          <m:r>
                            <a:rPr lang="en-US" altLang="zh-CN" b="0" i="1" smtClean="0">
                              <a:latin typeface="Cambria Math" panose="02040503050406030204" pitchFamily="18" charset="0"/>
                            </a:rPr>
                            <m:t>,1}</m:t>
                          </m:r>
                        </m:e>
                      </m:func>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2555776" y="3498839"/>
                <a:ext cx="4248472" cy="722249"/>
              </a:xfrm>
              <a:prstGeom prst="rect">
                <a:avLst/>
              </a:prstGeom>
              <a:blipFill rotWithShape="0">
                <a:blip r:embed="rId5"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p:cNvSpPr txBox="1"/>
              <p:nvPr/>
            </p:nvSpPr>
            <p:spPr>
              <a:xfrm>
                <a:off x="3227114" y="5733256"/>
                <a:ext cx="2905795"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charset="0"/>
                              <a:ea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ℐ</m:t>
                          </m:r>
                        </m:e>
                        <m:sub>
                          <m:r>
                            <a:rPr lang="en-US" altLang="zh-CN" b="0" i="1" smtClean="0">
                              <a:latin typeface="Cambria Math" panose="02040503050406030204" pitchFamily="18" charset="0"/>
                              <a:ea typeface="Cambria Math" panose="02040503050406030204" pitchFamily="18" charset="0"/>
                            </a:rPr>
                            <m:t>𝑛</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𝑚</m:t>
                          </m:r>
                        </m:sub>
                      </m:sSub>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𝑘</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charset="0"/>
                              <a:ea typeface="Cambria Math" panose="02040503050406030204" pitchFamily="18" charset="0"/>
                            </a:rPr>
                          </m:ctrlPr>
                        </m:sSubPr>
                        <m:e>
                          <m:r>
                            <a:rPr lang="zh-CN" altLang="en-US" b="0" i="1" smtClean="0">
                              <a:latin typeface="Cambria Math" panose="02040503050406030204" pitchFamily="18" charset="0"/>
                              <a:ea typeface="Cambria Math" panose="02040503050406030204" pitchFamily="18" charset="0"/>
                            </a:rPr>
                            <m:t>𝒩</m:t>
                          </m:r>
                        </m:e>
                        <m:sub>
                          <m:r>
                            <a:rPr lang="en-US" altLang="zh-CN" b="0" i="1" smtClean="0">
                              <a:latin typeface="Cambria Math" panose="02040503050406030204" pitchFamily="18" charset="0"/>
                              <a:ea typeface="Cambria Math" panose="02040503050406030204" pitchFamily="18" charset="0"/>
                            </a:rPr>
                            <m:t>𝑛</m:t>
                          </m:r>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𝐵</m:t>
                          </m:r>
                        </m:e>
                        <m:sub>
                          <m:r>
                            <a:rPr lang="en-US" altLang="zh-CN" b="0" i="1" smtClean="0">
                              <a:latin typeface="Cambria Math" panose="02040503050406030204" pitchFamily="18" charset="0"/>
                              <a:ea typeface="Cambria Math" panose="02040503050406030204" pitchFamily="18" charset="0"/>
                            </a:rPr>
                            <m:t>𝑘</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𝑚</m:t>
                          </m:r>
                        </m:sub>
                      </m:sSub>
                      <m:r>
                        <a:rPr lang="en-US" altLang="zh-CN" b="0" i="1" smtClean="0">
                          <a:latin typeface="Cambria Math" panose="02040503050406030204" pitchFamily="18" charset="0"/>
                          <a:ea typeface="Cambria Math" panose="02040503050406030204" pitchFamily="18" charset="0"/>
                        </a:rPr>
                        <m:t>=1}</m:t>
                      </m:r>
                    </m:oMath>
                  </m:oMathPara>
                </a14:m>
                <a:endParaRPr lang="zh-CN" altLang="en-US" dirty="0"/>
              </a:p>
            </p:txBody>
          </p:sp>
        </mc:Choice>
        <mc:Fallback xmlns="">
          <p:sp>
            <p:nvSpPr>
              <p:cNvPr id="21" name="文本框 20"/>
              <p:cNvSpPr txBox="1">
                <a:spLocks noRot="1" noChangeAspect="1" noMove="1" noResize="1" noEditPoints="1" noAdjustHandles="1" noChangeArrowheads="1" noChangeShapeType="1" noTextEdit="1"/>
              </p:cNvSpPr>
              <p:nvPr/>
            </p:nvSpPr>
            <p:spPr>
              <a:xfrm>
                <a:off x="3227114" y="5733256"/>
                <a:ext cx="2905795" cy="321178"/>
              </a:xfrm>
              <a:prstGeom prst="rect">
                <a:avLst/>
              </a:prstGeom>
              <a:blipFill rotWithShape="0">
                <a:blip r:embed="rId6" cstate="print"/>
                <a:stretch>
                  <a:fillRect l="-1258" r="-2306" b="-301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4982708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OCF-game Approach</a:t>
            </a:r>
            <a:endParaRPr lang="zh-CN" altLang="en-US" sz="32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The interfering SAPs can form a coalition by contributing a part of their available RBs, which is given by</a:t>
                </a:r>
              </a:p>
              <a:p>
                <a:pPr marL="0" indent="0">
                  <a:buNone/>
                </a:pPr>
                <a:endParaRPr lang="en-US" altLang="zh-CN" dirty="0" smtClean="0"/>
              </a:p>
              <a:p>
                <a:pPr marL="0" indent="0">
                  <a:buNone/>
                </a:pPr>
                <a:r>
                  <a:rPr lang="en-US" altLang="zh-CN" dirty="0" smtClean="0"/>
                  <a:t>   where </a:t>
                </a:r>
                <a14:m>
                  <m:oMath xmlns:m="http://schemas.openxmlformats.org/officeDocument/2006/math">
                    <m:sSub>
                      <m:sSubPr>
                        <m:ctrlPr>
                          <a:rPr lang="en-US" altLang="zh-CN" i="1">
                            <a:latin typeface="Cambria Math" charset="0"/>
                          </a:rPr>
                        </m:ctrlPr>
                      </m:sSubPr>
                      <m:e>
                        <m:r>
                          <a:rPr lang="en-US" altLang="zh-CN" b="1" i="1">
                            <a:latin typeface="Cambria Math" panose="02040503050406030204" pitchFamily="18" charset="0"/>
                          </a:rPr>
                          <m:t>𝒃</m:t>
                        </m:r>
                      </m:e>
                      <m:sub>
                        <m:r>
                          <a:rPr lang="en-US" altLang="zh-CN" i="1">
                            <a:latin typeface="Cambria Math" panose="02040503050406030204" pitchFamily="18" charset="0"/>
                          </a:rPr>
                          <m:t>𝑛</m:t>
                        </m:r>
                      </m:sub>
                    </m:sSub>
                    <m:r>
                      <a:rPr lang="en-US" altLang="zh-CN" i="1" smtClean="0">
                        <a:latin typeface="Cambria Math" panose="02040503050406030204" pitchFamily="18" charset="0"/>
                        <a:ea typeface="Cambria Math" panose="02040503050406030204" pitchFamily="18" charset="0"/>
                      </a:rPr>
                      <m:t>≼</m:t>
                    </m:r>
                    <m:sSub>
                      <m:sSubPr>
                        <m:ctrlPr>
                          <a:rPr lang="en-US" altLang="zh-CN" i="1">
                            <a:latin typeface="Cambria Math" charset="0"/>
                          </a:rPr>
                        </m:ctrlPr>
                      </m:sSubPr>
                      <m:e>
                        <m:r>
                          <a:rPr lang="en-US" altLang="zh-CN" b="1" i="1" smtClean="0">
                            <a:latin typeface="Cambria Math" panose="02040503050406030204" pitchFamily="18" charset="0"/>
                          </a:rPr>
                          <m:t>𝑩</m:t>
                        </m:r>
                      </m:e>
                      <m:sub>
                        <m:r>
                          <a:rPr lang="en-US" altLang="zh-CN" i="1">
                            <a:latin typeface="Cambria Math" panose="02040503050406030204" pitchFamily="18" charset="0"/>
                          </a:rPr>
                          <m:t>𝑛</m:t>
                        </m:r>
                      </m:sub>
                    </m:sSub>
                  </m:oMath>
                </a14:m>
                <a:r>
                  <a:rPr lang="en-US" altLang="zh-CN" dirty="0" smtClean="0"/>
                  <a:t> represents the RBs contributed by SAP n. </a:t>
                </a:r>
              </a:p>
              <a:p>
                <a:r>
                  <a:rPr lang="en-US" altLang="zh-CN" dirty="0" smtClean="0"/>
                  <a:t>For any coalition </a:t>
                </a:r>
                <a:r>
                  <a:rPr lang="en-US" altLang="zh-CN" b="1" dirty="0"/>
                  <a:t>r</a:t>
                </a:r>
                <a:r>
                  <a:rPr lang="en-US" altLang="zh-CN" dirty="0" smtClean="0"/>
                  <a:t>, we denote by</a:t>
                </a:r>
              </a:p>
              <a:p>
                <a:pPr marL="0" indent="0">
                  <a:buNone/>
                </a:pPr>
                <a:endParaRPr lang="en-US" altLang="zh-CN" dirty="0" smtClean="0"/>
              </a:p>
              <a:p>
                <a:pPr marL="0" indent="0">
                  <a:buNone/>
                </a:pPr>
                <a:r>
                  <a:rPr lang="en-US" altLang="zh-CN" dirty="0" smtClean="0"/>
                  <a:t>   representing the set of SAPs that contribute RB m to coalition </a:t>
                </a:r>
                <a14:m>
                  <m:oMath xmlns:m="http://schemas.openxmlformats.org/officeDocument/2006/math">
                    <m:r>
                      <a:rPr lang="en-US" altLang="zh-CN" b="1" i="1">
                        <a:latin typeface="Cambria Math" panose="02040503050406030204" pitchFamily="18" charset="0"/>
                      </a:rPr>
                      <m:t>𝒓</m:t>
                    </m:r>
                  </m:oMath>
                </a14:m>
                <a:r>
                  <a:rPr lang="en-US" altLang="zh-CN" dirty="0" smtClean="0"/>
                  <a:t> .</a:t>
                </a:r>
              </a:p>
              <a:p>
                <a:pPr>
                  <a:buFont typeface="Arial" panose="020B0604020202020204" pitchFamily="34" charset="0"/>
                  <a:buChar char="•"/>
                </a:pPr>
                <a:r>
                  <a:rPr lang="en-US" altLang="zh-CN" dirty="0" smtClean="0"/>
                  <a:t>Within any coalition, if there are multiple SAPs trying to utilize the same RB, we assume the RB will be randomly allocated to one of the SAPs. Thus, the probability that SAP n utilizes RB m is given by, </a:t>
                </a:r>
              </a:p>
              <a:p>
                <a:pPr>
                  <a:buFont typeface="Arial" panose="020B0604020202020204" pitchFamily="34" charset="0"/>
                  <a:buChar char="•"/>
                </a:pPr>
                <a:endParaRPr lang="en-US" altLang="zh-CN" dirty="0"/>
              </a:p>
              <a:p>
                <a:pPr>
                  <a:buFont typeface="Arial" panose="020B0604020202020204" pitchFamily="34" charset="0"/>
                  <a:buChar char="•"/>
                </a:pPr>
                <a:endParaRPr lang="en-US" altLang="zh-CN" dirty="0" smtClean="0"/>
              </a:p>
              <a:p>
                <a:pPr marL="0" indent="0">
                  <a:buNone/>
                </a:pPr>
                <a:r>
                  <a:rPr lang="en-US" altLang="zh-CN" dirty="0" smtClean="0"/>
                  <a:t>   where </a:t>
                </a:r>
                <a:r>
                  <a:rPr lang="en-US" altLang="zh-CN" b="1" dirty="0"/>
                  <a:t>r</a:t>
                </a:r>
                <a14:m>
                  <m:oMath xmlns:m="http://schemas.openxmlformats.org/officeDocument/2006/math">
                    <m:r>
                      <a:rPr lang="en-US" altLang="zh-CN" b="1" i="1">
                        <a:latin typeface="Cambria Math" panose="02040503050406030204" pitchFamily="18" charset="0"/>
                      </a:rPr>
                      <m:t> </m:t>
                    </m:r>
                  </m:oMath>
                </a14:m>
                <a:r>
                  <a:rPr lang="en-US" altLang="zh-CN" dirty="0" smtClean="0"/>
                  <a:t>is </a:t>
                </a:r>
                <a:r>
                  <a:rPr lang="en-US" altLang="zh-CN" dirty="0"/>
                  <a:t>the coalition that contains </a:t>
                </a:r>
                <a:r>
                  <a:rPr lang="en-US" altLang="zh-CN" dirty="0" smtClean="0"/>
                  <a:t>the RB mcontributed by SAP n.</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749" t="-1607" r="-13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2915816" y="1700808"/>
                <a:ext cx="2880320"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𝒓</m:t>
                      </m:r>
                      <m:r>
                        <a:rPr lang="en-US" altLang="zh-CN" b="0" i="1" smtClean="0">
                          <a:latin typeface="Cambria Math" panose="02040503050406030204" pitchFamily="18" charset="0"/>
                        </a:rPr>
                        <m:t>=(</m:t>
                      </m:r>
                      <m:sSub>
                        <m:sSubPr>
                          <m:ctrlPr>
                            <a:rPr lang="en-US" altLang="zh-CN" b="0" i="1" smtClean="0">
                              <a:latin typeface="Cambria Math" charset="0"/>
                            </a:rPr>
                          </m:ctrlPr>
                        </m:sSubPr>
                        <m:e>
                          <m:r>
                            <a:rPr lang="en-US" altLang="zh-CN" b="1" i="1" smtClean="0">
                              <a:latin typeface="Cambria Math" panose="02040503050406030204" pitchFamily="18" charset="0"/>
                            </a:rPr>
                            <m:t>𝒃</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charset="0"/>
                            </a:rPr>
                          </m:ctrlPr>
                        </m:sSubPr>
                        <m:e>
                          <m:r>
                            <a:rPr lang="en-US" altLang="zh-CN" b="1" i="1">
                              <a:latin typeface="Cambria Math" panose="02040503050406030204" pitchFamily="18" charset="0"/>
                            </a:rPr>
                            <m:t>𝒃</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i="1">
                              <a:latin typeface="Cambria Math" charset="0"/>
                            </a:rPr>
                          </m:ctrlPr>
                        </m:sSubPr>
                        <m:e>
                          <m:r>
                            <a:rPr lang="en-US" altLang="zh-CN" b="1" i="1">
                              <a:latin typeface="Cambria Math" panose="02040503050406030204" pitchFamily="18" charset="0"/>
                            </a:rPr>
                            <m:t>𝒃</m:t>
                          </m:r>
                        </m:e>
                        <m:sub>
                          <m:r>
                            <a:rPr lang="en-US" altLang="zh-CN" b="0" i="1" smtClean="0">
                              <a:latin typeface="Cambria Math" panose="02040503050406030204" pitchFamily="18" charset="0"/>
                            </a:rPr>
                            <m:t>𝑁</m:t>
                          </m:r>
                        </m:sub>
                      </m:sSub>
                      <m:r>
                        <a:rPr lang="en-US" altLang="zh-CN" b="0" i="1" smtClean="0">
                          <a:latin typeface="Cambria Math" panose="02040503050406030204" pitchFamily="18" charset="0"/>
                        </a:rPr>
                        <m:t>)</m:t>
                      </m:r>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2915816" y="1700808"/>
                <a:ext cx="2880320" cy="413511"/>
              </a:xfrm>
              <a:prstGeom prst="rect">
                <a:avLst/>
              </a:prstGeom>
              <a:blipFill rotWithShape="0">
                <a:blip r:embed="rId4" cstate="print"/>
                <a:stretch>
                  <a:fillRect b="-1470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p:cNvSpPr txBox="1"/>
              <p:nvPr/>
            </p:nvSpPr>
            <p:spPr>
              <a:xfrm>
                <a:off x="2676041" y="4759535"/>
                <a:ext cx="4248472" cy="5666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charset="0"/>
                            </a:rPr>
                          </m:ctrlPr>
                        </m:sSubSup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𝑛</m:t>
                          </m:r>
                          <m:r>
                            <a:rPr lang="en-US" altLang="zh-CN" b="0" i="1" smtClean="0">
                              <a:latin typeface="Cambria Math" panose="02040503050406030204" pitchFamily="18" charset="0"/>
                            </a:rPr>
                            <m:t>,</m:t>
                          </m:r>
                          <m:r>
                            <a:rPr lang="en-US" altLang="zh-CN" b="0" i="1" smtClean="0">
                              <a:latin typeface="Cambria Math" panose="02040503050406030204" pitchFamily="18" charset="0"/>
                            </a:rPr>
                            <m:t>𝑚</m:t>
                          </m:r>
                        </m:sub>
                        <m:sup>
                          <m:r>
                            <a:rPr lang="en-US" altLang="zh-CN" b="0" i="1" smtClean="0">
                              <a:latin typeface="Cambria Math" panose="02040503050406030204" pitchFamily="18" charset="0"/>
                            </a:rPr>
                            <m:t>𝑢𝑠𝑒</m:t>
                          </m:r>
                        </m:sup>
                      </m:sSubSup>
                      <m:r>
                        <a:rPr lang="en-US" altLang="zh-CN" b="0" i="1" smtClean="0">
                          <a:latin typeface="Cambria Math" panose="02040503050406030204" pitchFamily="18" charset="0"/>
                        </a:rPr>
                        <m:t>=</m:t>
                      </m:r>
                      <m:f>
                        <m:fPr>
                          <m:ctrlPr>
                            <a:rPr lang="en-US" altLang="zh-CN" b="0" i="1" smtClean="0">
                              <a:latin typeface="Cambria Math"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m:t>
                          </m:r>
                          <m:sSub>
                            <m:sSubPr>
                              <m:ctrlPr>
                                <a:rPr lang="en-US" altLang="zh-CN" i="1">
                                  <a:latin typeface="Cambria Math" charset="0"/>
                                </a:rPr>
                              </m:ctrlPr>
                            </m:sSubPr>
                            <m:e>
                              <m:r>
                                <a:rPr lang="zh-CN" altLang="en-US" i="1">
                                  <a:latin typeface="Cambria Math" panose="02040503050406030204" pitchFamily="18" charset="0"/>
                                </a:rPr>
                                <m:t>𝒮</m:t>
                              </m:r>
                            </m:e>
                            <m:sub>
                              <m:r>
                                <a:rPr lang="en-US" altLang="zh-CN" i="1">
                                  <a:latin typeface="Cambria Math" panose="02040503050406030204" pitchFamily="18" charset="0"/>
                                </a:rPr>
                                <m:t>𝑚</m:t>
                              </m:r>
                            </m:sub>
                          </m:sSub>
                          <m:d>
                            <m:dPr>
                              <m:ctrlPr>
                                <a:rPr lang="en-US" altLang="zh-CN" i="1">
                                  <a:latin typeface="Cambria Math" charset="0"/>
                                </a:rPr>
                              </m:ctrlPr>
                            </m:dPr>
                            <m:e>
                              <m:r>
                                <a:rPr lang="en-US" altLang="zh-CN" b="1" i="1">
                                  <a:latin typeface="Cambria Math" panose="02040503050406030204" pitchFamily="18" charset="0"/>
                                </a:rPr>
                                <m:t>𝒓</m:t>
                              </m:r>
                            </m:e>
                          </m:d>
                          <m:r>
                            <a:rPr lang="en-US" altLang="zh-CN" b="0" i="1" smtClean="0">
                              <a:latin typeface="Cambria Math" panose="02040503050406030204" pitchFamily="18" charset="0"/>
                            </a:rPr>
                            <m:t>|</m:t>
                          </m:r>
                        </m:den>
                      </m:f>
                      <m:r>
                        <a:rPr lang="en-US" altLang="zh-CN" b="0" i="1" smtClean="0">
                          <a:latin typeface="Cambria Math" panose="02040503050406030204" pitchFamily="18" charset="0"/>
                        </a:rPr>
                        <m:t>[1−</m:t>
                      </m:r>
                      <m:nary>
                        <m:naryPr>
                          <m:chr m:val="∏"/>
                          <m:supHide m:val="on"/>
                          <m:ctrlPr>
                            <a:rPr lang="en-US" altLang="zh-CN" b="0" i="1" smtClean="0">
                              <a:latin typeface="Cambria Math" charset="0"/>
                            </a:rPr>
                          </m:ctrlPr>
                        </m:naryPr>
                        <m:sub>
                          <m:r>
                            <m:rPr>
                              <m:brk m:alnAt="7"/>
                            </m:rPr>
                            <a:rPr lang="en-US" altLang="zh-CN" b="0" i="1" smtClean="0">
                              <a:latin typeface="Cambria Math" panose="02040503050406030204" pitchFamily="18" charset="0"/>
                            </a:rPr>
                            <m:t>𝑘</m:t>
                          </m:r>
                          <m:r>
                            <a:rPr lang="en-US" altLang="zh-CN" b="0" i="1" smtClean="0">
                              <a:latin typeface="Cambria Math" panose="02040503050406030204" pitchFamily="18" charset="0"/>
                            </a:rPr>
                            <m:t>∈</m:t>
                          </m:r>
                          <m:sSub>
                            <m:sSubPr>
                              <m:ctrlPr>
                                <a:rPr lang="en-US" altLang="zh-CN" i="1">
                                  <a:latin typeface="Cambria Math" charset="0"/>
                                </a:rPr>
                              </m:ctrlPr>
                            </m:sSubPr>
                            <m:e>
                              <m:r>
                                <a:rPr lang="zh-CN" altLang="en-US" i="1">
                                  <a:latin typeface="Cambria Math" panose="02040503050406030204" pitchFamily="18" charset="0"/>
                                </a:rPr>
                                <m:t>𝒮</m:t>
                              </m:r>
                            </m:e>
                            <m:sub>
                              <m:r>
                                <a:rPr lang="en-US" altLang="zh-CN" i="1">
                                  <a:latin typeface="Cambria Math" panose="02040503050406030204" pitchFamily="18" charset="0"/>
                                </a:rPr>
                                <m:t>𝑚</m:t>
                              </m:r>
                            </m:sub>
                          </m:sSub>
                          <m:d>
                            <m:dPr>
                              <m:ctrlPr>
                                <a:rPr lang="en-US" altLang="zh-CN" i="1">
                                  <a:latin typeface="Cambria Math" charset="0"/>
                                </a:rPr>
                              </m:ctrlPr>
                            </m:dPr>
                            <m:e>
                              <m:r>
                                <a:rPr lang="en-US" altLang="zh-CN" b="1" i="1">
                                  <a:latin typeface="Cambria Math" panose="02040503050406030204" pitchFamily="18" charset="0"/>
                                </a:rPr>
                                <m:t>𝒓</m:t>
                              </m:r>
                            </m:e>
                          </m:d>
                        </m:sub>
                        <m:sup/>
                        <m:e>
                          <m:r>
                            <a:rPr lang="en-US" altLang="zh-CN" b="0" i="1" smtClean="0">
                              <a:latin typeface="Cambria Math" panose="02040503050406030204" pitchFamily="18" charset="0"/>
                            </a:rPr>
                            <m:t>(1−</m:t>
                          </m:r>
                          <m:sSub>
                            <m:sSubPr>
                              <m:ctrlPr>
                                <a:rPr lang="en-US" altLang="zh-CN" b="0" i="1" smtClean="0">
                                  <a:latin typeface="Cambria Math"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𝑘</m:t>
                              </m:r>
                            </m:sub>
                          </m:sSub>
                          <m:r>
                            <a:rPr lang="en-US" altLang="zh-CN" b="0" i="1" smtClean="0">
                              <a:latin typeface="Cambria Math" panose="02040503050406030204" pitchFamily="18" charset="0"/>
                            </a:rPr>
                            <m:t>)</m:t>
                          </m:r>
                        </m:e>
                      </m:nary>
                      <m:r>
                        <a:rPr lang="en-US" altLang="zh-CN" b="0" i="1" smtClean="0">
                          <a:latin typeface="Cambria Math" panose="02040503050406030204" pitchFamily="18" charset="0"/>
                        </a:rPr>
                        <m:t>]</m:t>
                      </m:r>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2676041" y="4759535"/>
                <a:ext cx="4248472" cy="566694"/>
              </a:xfrm>
              <a:prstGeom prst="rect">
                <a:avLst/>
              </a:prstGeom>
              <a:blipFill rotWithShape="0">
                <a:blip r:embed="rId5"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2606080" y="2879657"/>
                <a:ext cx="4176464" cy="4135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charset="0"/>
                            </a:rPr>
                          </m:ctrlPr>
                        </m:sSubPr>
                        <m:e>
                          <m:r>
                            <a:rPr lang="zh-CN" altLang="en-US" b="0" i="1" smtClean="0">
                              <a:latin typeface="Cambria Math" panose="02040503050406030204" pitchFamily="18" charset="0"/>
                            </a:rPr>
                            <m:t>𝒮</m:t>
                          </m:r>
                        </m:e>
                        <m:sub>
                          <m:r>
                            <a:rPr lang="en-US" altLang="zh-CN" b="0" i="1" smtClean="0">
                              <a:latin typeface="Cambria Math" panose="02040503050406030204" pitchFamily="18" charset="0"/>
                            </a:rPr>
                            <m:t>𝑚</m:t>
                          </m:r>
                        </m:sub>
                      </m:sSub>
                      <m:d>
                        <m:dPr>
                          <m:ctrlPr>
                            <a:rPr lang="en-US" altLang="zh-CN" b="0" i="1" smtClean="0">
                              <a:latin typeface="Cambria Math" charset="0"/>
                            </a:rPr>
                          </m:ctrlPr>
                        </m:dPr>
                        <m:e>
                          <m:r>
                            <a:rPr lang="en-US" altLang="zh-CN" b="1" i="1" smtClean="0">
                              <a:latin typeface="Cambria Math" panose="02040503050406030204" pitchFamily="18" charset="0"/>
                            </a:rPr>
                            <m:t>𝒓</m:t>
                          </m:r>
                        </m:e>
                      </m:d>
                      <m:r>
                        <a:rPr lang="en-US" altLang="zh-CN" b="0" i="1" smtClean="0">
                          <a:latin typeface="Cambria Math" panose="02040503050406030204" pitchFamily="18" charset="0"/>
                        </a:rPr>
                        <m:t>=</m:t>
                      </m:r>
                      <m:r>
                        <a:rPr lang="en-US" altLang="zh-CN" i="1">
                          <a:latin typeface="Cambria Math" panose="02040503050406030204" pitchFamily="18" charset="0"/>
                        </a:rPr>
                        <m:t>{</m:t>
                      </m:r>
                      <m:r>
                        <a:rPr lang="en-US" altLang="zh-CN" i="1">
                          <a:latin typeface="Cambria Math" panose="02040503050406030204" pitchFamily="18" charset="0"/>
                        </a:rPr>
                        <m:t>𝑛</m:t>
                      </m:r>
                      <m:r>
                        <a:rPr lang="en-US" altLang="zh-CN" i="1">
                          <a:latin typeface="Cambria Math" panose="02040503050406030204" pitchFamily="18" charset="0"/>
                        </a:rPr>
                        <m:t>∈</m:t>
                      </m:r>
                      <m:r>
                        <a:rPr lang="en-US" altLang="zh-CN" i="1">
                          <a:latin typeface="Cambria Math" panose="02040503050406030204" pitchFamily="18" charset="0"/>
                        </a:rPr>
                        <m:t>𝑠𝑢𝑝𝑝</m:t>
                      </m:r>
                      <m:r>
                        <a:rPr lang="en-US" altLang="zh-CN" i="1">
                          <a:latin typeface="Cambria Math" panose="02040503050406030204" pitchFamily="18" charset="0"/>
                        </a:rPr>
                        <m:t>(</m:t>
                      </m:r>
                      <m:r>
                        <a:rPr lang="en-US" altLang="zh-CN" b="1" i="1">
                          <a:latin typeface="Cambria Math" panose="02040503050406030204" pitchFamily="18" charset="0"/>
                        </a:rPr>
                        <m:t>𝒓</m:t>
                      </m:r>
                      <m:r>
                        <a:rPr lang="en-US" altLang="zh-CN" i="1">
                          <a:latin typeface="Cambria Math" panose="02040503050406030204" pitchFamily="18" charset="0"/>
                        </a:rPr>
                        <m:t>)|</m:t>
                      </m:r>
                      <m:sSub>
                        <m:sSubPr>
                          <m:ctrlPr>
                            <a:rPr lang="en-US" altLang="zh-CN" i="1">
                              <a:latin typeface="Cambria Math" charset="0"/>
                            </a:rPr>
                          </m:ctrlPr>
                        </m:sSubPr>
                        <m:e>
                          <m:r>
                            <a:rPr lang="en-US" altLang="zh-CN" i="1">
                              <a:latin typeface="Cambria Math" panose="02040503050406030204" pitchFamily="18" charset="0"/>
                            </a:rPr>
                            <m:t>𝑏</m:t>
                          </m:r>
                        </m:e>
                        <m:sub>
                          <m:r>
                            <a:rPr lang="en-US" altLang="zh-CN" i="1">
                              <a:latin typeface="Cambria Math" panose="02040503050406030204" pitchFamily="18" charset="0"/>
                            </a:rPr>
                            <m:t>𝑛</m:t>
                          </m:r>
                          <m:r>
                            <a:rPr lang="en-US" altLang="zh-CN" i="1">
                              <a:latin typeface="Cambria Math" panose="02040503050406030204" pitchFamily="18" charset="0"/>
                            </a:rPr>
                            <m:t>,</m:t>
                          </m:r>
                          <m:r>
                            <a:rPr lang="en-US" altLang="zh-CN" i="1">
                              <a:latin typeface="Cambria Math" panose="02040503050406030204" pitchFamily="18" charset="0"/>
                            </a:rPr>
                            <m:t>𝑚</m:t>
                          </m:r>
                        </m:sub>
                      </m:sSub>
                      <m:r>
                        <a:rPr lang="en-US" altLang="zh-CN" i="1">
                          <a:latin typeface="Cambria Math" panose="02040503050406030204" pitchFamily="18" charset="0"/>
                        </a:rPr>
                        <m:t>=1}</m:t>
                      </m:r>
                    </m:oMath>
                  </m:oMathPara>
                </a14:m>
                <a:endParaRPr lang="zh-CN" altLang="en-US" dirty="0"/>
              </a:p>
            </p:txBody>
          </p:sp>
        </mc:Choice>
        <mc:Fallback xmlns="">
          <p:sp>
            <p:nvSpPr>
              <p:cNvPr id="6" name="文本框 5"/>
              <p:cNvSpPr txBox="1">
                <a:spLocks noRot="1" noChangeAspect="1" noMove="1" noResize="1" noEditPoints="1" noAdjustHandles="1" noChangeArrowheads="1" noChangeShapeType="1" noTextEdit="1"/>
              </p:cNvSpPr>
              <p:nvPr/>
            </p:nvSpPr>
            <p:spPr>
              <a:xfrm>
                <a:off x="2606080" y="2879657"/>
                <a:ext cx="4176464" cy="413511"/>
              </a:xfrm>
              <a:prstGeom prst="rect">
                <a:avLst/>
              </a:prstGeom>
              <a:blipFill rotWithShape="0">
                <a:blip r:embed="rId6" cstate="print"/>
                <a:stretch>
                  <a:fillRect b="-132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1004605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OCF-game Approach</a:t>
            </a:r>
            <a:endParaRPr lang="zh-CN" altLang="en-US" sz="32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Due to the coordination within coalitions, the inner-coalition interference can be avoided. For the transmission of SAP n on RB m, the potential interfering SAPs is narrowed down to </a:t>
                </a:r>
              </a:p>
              <a:p>
                <a:endParaRPr lang="en-US" altLang="zh-CN" dirty="0"/>
              </a:p>
              <a:p>
                <a:pPr marL="0" indent="0">
                  <a:buNone/>
                </a:pPr>
                <a:r>
                  <a:rPr lang="en-US" altLang="zh-CN" dirty="0" smtClean="0"/>
                  <a:t>  where </a:t>
                </a:r>
                <a14:m>
                  <m:oMath xmlns:m="http://schemas.openxmlformats.org/officeDocument/2006/math">
                    <m:r>
                      <a:rPr lang="en-US" altLang="zh-CN" b="1" i="1">
                        <a:latin typeface="Cambria Math" panose="02040503050406030204" pitchFamily="18" charset="0"/>
                      </a:rPr>
                      <m:t>𝒓</m:t>
                    </m:r>
                    <m:r>
                      <a:rPr lang="en-US" altLang="zh-CN" b="1" i="1">
                        <a:latin typeface="Cambria Math" panose="02040503050406030204" pitchFamily="18" charset="0"/>
                      </a:rPr>
                      <m:t> </m:t>
                    </m:r>
                  </m:oMath>
                </a14:m>
                <a:r>
                  <a:rPr lang="en-US" altLang="zh-CN" dirty="0" smtClean="0"/>
                  <a:t>is </a:t>
                </a:r>
                <a:r>
                  <a:rPr lang="en-US" altLang="zh-CN" dirty="0"/>
                  <a:t>the coalition that contains </a:t>
                </a:r>
                <a:r>
                  <a:rPr lang="en-US" altLang="zh-CN" dirty="0" smtClean="0"/>
                  <a:t>the RB mcontributed by SAP n.</a:t>
                </a:r>
              </a:p>
              <a:p>
                <a:pPr>
                  <a:buFont typeface="Arial" panose="020B0604020202020204" pitchFamily="34" charset="0"/>
                  <a:buChar char="•"/>
                </a:pPr>
                <a:r>
                  <a:rPr lang="en-US" altLang="zh-CN" dirty="0" smtClean="0"/>
                  <a:t>Thus, the probability that </a:t>
                </a:r>
                <a:r>
                  <a:rPr lang="en-US" altLang="zh-CN" dirty="0"/>
                  <a:t>the transmission on RB m of SAP n is not </a:t>
                </a:r>
                <a:r>
                  <a:rPr lang="en-US" altLang="zh-CN" dirty="0" smtClean="0"/>
                  <a:t>interfered, is given by </a:t>
                </a:r>
              </a:p>
              <a:p>
                <a:pPr>
                  <a:buFont typeface="Arial" panose="020B0604020202020204" pitchFamily="34" charset="0"/>
                  <a:buChar char="•"/>
                </a:pPr>
                <a:endParaRPr lang="en-US" altLang="zh-CN" dirty="0"/>
              </a:p>
              <a:p>
                <a:pPr marL="0" indent="0">
                  <a:buNone/>
                </a:pPr>
                <a:endParaRPr lang="en-US" altLang="zh-CN" dirty="0"/>
              </a:p>
              <a:p>
                <a:pPr>
                  <a:buFont typeface="Arial" panose="020B0604020202020204" pitchFamily="34" charset="0"/>
                  <a:buChar char="•"/>
                </a:pPr>
                <a:r>
                  <a:rPr lang="en-US" altLang="zh-CN" dirty="0" smtClean="0"/>
                  <a:t>Therefore, the utility of coalition </a:t>
                </a:r>
                <a:r>
                  <a:rPr lang="en-US" altLang="zh-CN" b="1" dirty="0" smtClean="0"/>
                  <a:t>r</a:t>
                </a:r>
                <a:r>
                  <a:rPr lang="en-US" altLang="zh-CN" dirty="0" smtClean="0"/>
                  <a:t> is defined by the total throughput of the SAPs using their contributed RBs, which is given by</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749" t="-1607" r="-18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p:cNvSpPr txBox="1"/>
              <p:nvPr/>
            </p:nvSpPr>
            <p:spPr>
              <a:xfrm>
                <a:off x="1607796" y="3573016"/>
                <a:ext cx="5928407" cy="7185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charset="0"/>
                            </a:rPr>
                          </m:ctrlPr>
                        </m:sSubSup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𝑛</m:t>
                          </m:r>
                          <m:r>
                            <a:rPr lang="en-US" altLang="zh-CN" b="0" i="1" smtClean="0">
                              <a:latin typeface="Cambria Math" panose="02040503050406030204" pitchFamily="18" charset="0"/>
                            </a:rPr>
                            <m:t>,</m:t>
                          </m:r>
                          <m:r>
                            <a:rPr lang="en-US" altLang="zh-CN" b="0" i="1" smtClean="0">
                              <a:latin typeface="Cambria Math" panose="02040503050406030204" pitchFamily="18" charset="0"/>
                            </a:rPr>
                            <m:t>𝑚</m:t>
                          </m:r>
                        </m:sub>
                        <m:sup>
                          <m:r>
                            <a:rPr lang="en-US" altLang="zh-CN" b="0" i="1" smtClean="0">
                              <a:latin typeface="Cambria Math" panose="02040503050406030204" pitchFamily="18" charset="0"/>
                            </a:rPr>
                            <m:t>𝑛𝑜𝑛</m:t>
                          </m:r>
                          <m:r>
                            <a:rPr lang="en-US" altLang="zh-CN" b="0" i="1" smtClean="0">
                              <a:latin typeface="Cambria Math" panose="02040503050406030204" pitchFamily="18" charset="0"/>
                            </a:rPr>
                            <m:t>−</m:t>
                          </m:r>
                          <m:r>
                            <a:rPr lang="en-US" altLang="zh-CN" b="0" i="1" smtClean="0">
                              <a:latin typeface="Cambria Math" panose="02040503050406030204" pitchFamily="18" charset="0"/>
                            </a:rPr>
                            <m:t>𝑖𝑛𝑡𝑒𝑟</m:t>
                          </m:r>
                        </m:sup>
                      </m:sSubSup>
                      <m:r>
                        <a:rPr lang="en-US" altLang="zh-CN" b="0" i="1" smtClean="0">
                          <a:latin typeface="Cambria Math" panose="02040503050406030204" pitchFamily="18" charset="0"/>
                        </a:rPr>
                        <m:t>=</m:t>
                      </m:r>
                      <m:nary>
                        <m:naryPr>
                          <m:chr m:val="∏"/>
                          <m:limLoc m:val="subSup"/>
                          <m:supHide m:val="on"/>
                          <m:ctrlPr>
                            <a:rPr lang="en-US" altLang="zh-CN" b="0" i="1" smtClean="0">
                              <a:latin typeface="Cambria Math" charset="0"/>
                            </a:rPr>
                          </m:ctrlPr>
                        </m:naryPr>
                        <m:sub>
                          <m:r>
                            <m:rPr>
                              <m:brk m:alnAt="7"/>
                            </m:rPr>
                            <a:rPr lang="en-US" altLang="zh-CN" i="1">
                              <a:latin typeface="Cambria Math" panose="02040503050406030204" pitchFamily="18" charset="0"/>
                            </a:rPr>
                            <m:t>𝑘</m:t>
                          </m:r>
                          <m:r>
                            <a:rPr lang="en-US" altLang="zh-CN" i="1">
                              <a:latin typeface="Cambria Math" panose="02040503050406030204" pitchFamily="18" charset="0"/>
                            </a:rPr>
                            <m:t>∈</m:t>
                          </m:r>
                          <m:sSub>
                            <m:sSubPr>
                              <m:ctrlPr>
                                <a:rPr lang="en-US" altLang="zh-CN" i="1">
                                  <a:latin typeface="Cambria Math"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ℐ</m:t>
                              </m:r>
                            </m:e>
                            <m:sub>
                              <m:r>
                                <a:rPr lang="en-US" altLang="zh-CN" i="1">
                                  <a:latin typeface="Cambria Math" panose="02040503050406030204" pitchFamily="18" charset="0"/>
                                  <a:ea typeface="Cambria Math" panose="02040503050406030204" pitchFamily="18" charset="0"/>
                                </a:rPr>
                                <m:t>𝑛</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𝑚</m:t>
                              </m:r>
                            </m:sub>
                          </m:sSub>
                          <m:r>
                            <a:rPr lang="en-US" altLang="zh-CN" i="1">
                              <a:latin typeface="Cambria Math" panose="02040503050406030204" pitchFamily="18" charset="0"/>
                              <a:ea typeface="Cambria Math" panose="02040503050406030204" pitchFamily="18" charset="0"/>
                            </a:rPr>
                            <m:t>−</m:t>
                          </m:r>
                          <m:sSub>
                            <m:sSubPr>
                              <m:ctrlPr>
                                <a:rPr lang="en-US" altLang="zh-CN" i="1">
                                  <a:latin typeface="Cambria Math" charset="0"/>
                                </a:rPr>
                              </m:ctrlPr>
                            </m:sSubPr>
                            <m:e>
                              <m:r>
                                <a:rPr lang="zh-CN" altLang="en-US" i="1">
                                  <a:latin typeface="Cambria Math" panose="02040503050406030204" pitchFamily="18" charset="0"/>
                                </a:rPr>
                                <m:t>𝒮</m:t>
                              </m:r>
                            </m:e>
                            <m:sub>
                              <m:r>
                                <a:rPr lang="en-US" altLang="zh-CN" i="1">
                                  <a:latin typeface="Cambria Math" panose="02040503050406030204" pitchFamily="18" charset="0"/>
                                </a:rPr>
                                <m:t>𝑚</m:t>
                              </m:r>
                            </m:sub>
                          </m:sSub>
                          <m:d>
                            <m:dPr>
                              <m:ctrlPr>
                                <a:rPr lang="en-US" altLang="zh-CN" i="1">
                                  <a:latin typeface="Cambria Math" charset="0"/>
                                </a:rPr>
                              </m:ctrlPr>
                            </m:dPr>
                            <m:e>
                              <m:r>
                                <a:rPr lang="en-US" altLang="zh-CN" b="1" i="1">
                                  <a:latin typeface="Cambria Math" panose="02040503050406030204" pitchFamily="18" charset="0"/>
                                </a:rPr>
                                <m:t>𝒓</m:t>
                              </m:r>
                            </m:e>
                          </m:d>
                        </m:sub>
                        <m:sup/>
                        <m:e>
                          <m:d>
                            <m:dPr>
                              <m:ctrlPr>
                                <a:rPr lang="en-US" altLang="zh-CN" i="1">
                                  <a:latin typeface="Cambria Math" charset="0"/>
                                </a:rPr>
                              </m:ctrlPr>
                            </m:dPr>
                            <m:e>
                              <m:r>
                                <a:rPr lang="en-US" altLang="zh-CN" i="1">
                                  <a:latin typeface="Cambria Math" panose="02040503050406030204" pitchFamily="18" charset="0"/>
                                </a:rPr>
                                <m:t>1−</m:t>
                              </m:r>
                              <m:sSub>
                                <m:sSubPr>
                                  <m:ctrlPr>
                                    <a:rPr lang="en-US" altLang="zh-CN" i="1">
                                      <a:latin typeface="Cambria Math"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𝑘</m:t>
                                  </m:r>
                                </m:sub>
                              </m:sSub>
                            </m:e>
                          </m:d>
                        </m:e>
                      </m:nary>
                    </m:oMath>
                  </m:oMathPara>
                </a14:m>
                <a:endParaRPr lang="zh-CN" altLang="en-US" dirty="0"/>
              </a:p>
            </p:txBody>
          </p:sp>
        </mc:Choice>
        <mc:Fallback xmlns="">
          <p:sp>
            <p:nvSpPr>
              <p:cNvPr id="20" name="文本框 19"/>
              <p:cNvSpPr txBox="1">
                <a:spLocks noRot="1" noChangeAspect="1" noMove="1" noResize="1" noEditPoints="1" noAdjustHandles="1" noChangeArrowheads="1" noChangeShapeType="1" noTextEdit="1"/>
              </p:cNvSpPr>
              <p:nvPr/>
            </p:nvSpPr>
            <p:spPr>
              <a:xfrm>
                <a:off x="1607796" y="3573016"/>
                <a:ext cx="5928407" cy="718595"/>
              </a:xfrm>
              <a:prstGeom prst="rect">
                <a:avLst/>
              </a:prstGeom>
              <a:blipFill rotWithShape="0">
                <a:blip r:embed="rId4" cstate="print"/>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3819358" y="2085652"/>
                <a:ext cx="1505284"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charset="0"/>
                              <a:ea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ℐ</m:t>
                          </m:r>
                        </m:e>
                        <m:sub>
                          <m:r>
                            <a:rPr lang="en-US" altLang="zh-CN" b="0" i="1" smtClean="0">
                              <a:latin typeface="Cambria Math" panose="02040503050406030204" pitchFamily="18" charset="0"/>
                              <a:ea typeface="Cambria Math" panose="02040503050406030204" pitchFamily="18" charset="0"/>
                            </a:rPr>
                            <m:t>𝑛</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𝑚</m:t>
                          </m:r>
                        </m:sub>
                      </m:sSub>
                      <m:r>
                        <a:rPr lang="en-US" altLang="zh-CN" b="0" i="1" smtClean="0">
                          <a:latin typeface="Cambria Math" panose="02040503050406030204" pitchFamily="18" charset="0"/>
                          <a:ea typeface="Cambria Math" panose="02040503050406030204" pitchFamily="18" charset="0"/>
                        </a:rPr>
                        <m:t>−</m:t>
                      </m:r>
                      <m:sSub>
                        <m:sSubPr>
                          <m:ctrlPr>
                            <a:rPr lang="en-US" altLang="zh-CN" i="1">
                              <a:latin typeface="Cambria Math" charset="0"/>
                            </a:rPr>
                          </m:ctrlPr>
                        </m:sSubPr>
                        <m:e>
                          <m:r>
                            <a:rPr lang="zh-CN" altLang="en-US" i="1">
                              <a:latin typeface="Cambria Math" panose="02040503050406030204" pitchFamily="18" charset="0"/>
                            </a:rPr>
                            <m:t>𝒮</m:t>
                          </m:r>
                        </m:e>
                        <m:sub>
                          <m:r>
                            <a:rPr lang="en-US" altLang="zh-CN" i="1">
                              <a:latin typeface="Cambria Math" panose="02040503050406030204" pitchFamily="18" charset="0"/>
                            </a:rPr>
                            <m:t>𝑚</m:t>
                          </m:r>
                        </m:sub>
                      </m:sSub>
                      <m:d>
                        <m:dPr>
                          <m:ctrlPr>
                            <a:rPr lang="en-US" altLang="zh-CN" i="1">
                              <a:latin typeface="Cambria Math" charset="0"/>
                            </a:rPr>
                          </m:ctrlPr>
                        </m:dPr>
                        <m:e>
                          <m:r>
                            <a:rPr lang="en-US" altLang="zh-CN" b="1" i="1">
                              <a:latin typeface="Cambria Math" panose="02040503050406030204" pitchFamily="18" charset="0"/>
                            </a:rPr>
                            <m:t>𝒓</m:t>
                          </m:r>
                        </m:e>
                      </m:d>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3819358" y="2085652"/>
                <a:ext cx="1505284" cy="321178"/>
              </a:xfrm>
              <a:prstGeom prst="rect">
                <a:avLst/>
              </a:prstGeom>
              <a:blipFill rotWithShape="0">
                <a:blip r:embed="rId5" cstate="print"/>
                <a:stretch>
                  <a:fillRect l="-3252" b="-94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2915816" y="5085184"/>
                <a:ext cx="3849259" cy="9051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𝑣</m:t>
                      </m:r>
                      <m:d>
                        <m:dPr>
                          <m:ctrlPr>
                            <a:rPr lang="en-US" altLang="zh-CN" b="0" i="1" smtClean="0">
                              <a:latin typeface="Cambria Math" charset="0"/>
                            </a:rPr>
                          </m:ctrlPr>
                        </m:dPr>
                        <m:e>
                          <m:r>
                            <a:rPr lang="en-US" altLang="zh-CN" b="1" i="1" smtClean="0">
                              <a:latin typeface="Cambria Math" panose="02040503050406030204" pitchFamily="18" charset="0"/>
                            </a:rPr>
                            <m:t>𝒓</m:t>
                          </m:r>
                        </m:e>
                      </m:d>
                      <m:r>
                        <a:rPr lang="en-US" altLang="zh-CN" b="0" i="1" smtClean="0">
                          <a:latin typeface="Cambria Math" panose="02040503050406030204" pitchFamily="18" charset="0"/>
                        </a:rPr>
                        <m:t>=</m:t>
                      </m:r>
                      <m:nary>
                        <m:naryPr>
                          <m:chr m:val="∑"/>
                          <m:ctrlPr>
                            <a:rPr lang="en-US" altLang="zh-CN" b="0" i="1" smtClean="0">
                              <a:latin typeface="Cambria Math" charset="0"/>
                            </a:rPr>
                          </m:ctrlPr>
                        </m:naryPr>
                        <m:sub>
                          <m:r>
                            <m:rPr>
                              <m:brk m:alnAt="23"/>
                            </m:rPr>
                            <a:rPr lang="en-US" altLang="zh-CN" b="0" i="1" smtClean="0">
                              <a:latin typeface="Cambria Math" panose="02040503050406030204" pitchFamily="18" charset="0"/>
                            </a:rPr>
                            <m:t>𝑚</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𝑀</m:t>
                          </m:r>
                        </m:sup>
                        <m:e>
                          <m:nary>
                            <m:naryPr>
                              <m:chr m:val="∑"/>
                              <m:supHide m:val="on"/>
                              <m:ctrlPr>
                                <a:rPr lang="en-US" altLang="zh-CN" b="0" i="1" smtClean="0">
                                  <a:latin typeface="Cambria Math" charset="0"/>
                                </a:rPr>
                              </m:ctrlPr>
                            </m:naryPr>
                            <m:sub>
                              <m:r>
                                <m:rPr>
                                  <m:brk m:alnAt="7"/>
                                </m:rPr>
                                <a:rPr lang="en-US" altLang="zh-CN" b="0" i="1" smtClean="0">
                                  <a:latin typeface="Cambria Math" panose="02040503050406030204" pitchFamily="18" charset="0"/>
                                </a:rPr>
                                <m:t>𝑘</m:t>
                              </m:r>
                              <m:r>
                                <a:rPr lang="en-US" altLang="zh-CN" b="0" i="1" smtClean="0">
                                  <a:latin typeface="Cambria Math" panose="02040503050406030204" pitchFamily="18" charset="0"/>
                                </a:rPr>
                                <m:t>∈</m:t>
                              </m:r>
                              <m:sSub>
                                <m:sSubPr>
                                  <m:ctrlPr>
                                    <a:rPr lang="en-US" altLang="zh-CN" i="1">
                                      <a:latin typeface="Cambria Math" charset="0"/>
                                    </a:rPr>
                                  </m:ctrlPr>
                                </m:sSubPr>
                                <m:e>
                                  <m:r>
                                    <a:rPr lang="zh-CN" altLang="en-US" i="1">
                                      <a:latin typeface="Cambria Math" panose="02040503050406030204" pitchFamily="18" charset="0"/>
                                    </a:rPr>
                                    <m:t>𝒮</m:t>
                                  </m:r>
                                </m:e>
                                <m:sub>
                                  <m:r>
                                    <a:rPr lang="en-US" altLang="zh-CN" i="1">
                                      <a:latin typeface="Cambria Math" panose="02040503050406030204" pitchFamily="18" charset="0"/>
                                    </a:rPr>
                                    <m:t>𝑚</m:t>
                                  </m:r>
                                </m:sub>
                              </m:sSub>
                              <m:d>
                                <m:dPr>
                                  <m:ctrlPr>
                                    <a:rPr lang="en-US" altLang="zh-CN" i="1">
                                      <a:latin typeface="Cambria Math" charset="0"/>
                                    </a:rPr>
                                  </m:ctrlPr>
                                </m:dPr>
                                <m:e>
                                  <m:r>
                                    <a:rPr lang="en-US" altLang="zh-CN" b="1" i="1">
                                      <a:latin typeface="Cambria Math" panose="02040503050406030204" pitchFamily="18" charset="0"/>
                                    </a:rPr>
                                    <m:t>𝒓</m:t>
                                  </m:r>
                                </m:e>
                              </m:d>
                            </m:sub>
                            <m:sup/>
                            <m:e>
                              <m:sSubSup>
                                <m:sSubSupPr>
                                  <m:ctrlPr>
                                    <a:rPr lang="en-US" altLang="zh-CN" i="1">
                                      <a:latin typeface="Cambria Math" charset="0"/>
                                    </a:rPr>
                                  </m:ctrlPr>
                                </m:sSubSupPr>
                                <m:e>
                                  <m:r>
                                    <a:rPr lang="en-US" altLang="zh-CN" i="1">
                                      <a:latin typeface="Cambria Math" panose="02040503050406030204" pitchFamily="18" charset="0"/>
                                    </a:rPr>
                                    <m:t>𝑃</m:t>
                                  </m:r>
                                </m:e>
                                <m:sub>
                                  <m:r>
                                    <a:rPr lang="en-US" altLang="zh-CN" i="1">
                                      <a:latin typeface="Cambria Math" panose="02040503050406030204" pitchFamily="18" charset="0"/>
                                    </a:rPr>
                                    <m:t>𝑛</m:t>
                                  </m:r>
                                  <m:r>
                                    <a:rPr lang="en-US" altLang="zh-CN" i="1">
                                      <a:latin typeface="Cambria Math" panose="02040503050406030204" pitchFamily="18" charset="0"/>
                                    </a:rPr>
                                    <m:t>,</m:t>
                                  </m:r>
                                  <m:r>
                                    <a:rPr lang="en-US" altLang="zh-CN" i="1">
                                      <a:latin typeface="Cambria Math" panose="02040503050406030204" pitchFamily="18" charset="0"/>
                                    </a:rPr>
                                    <m:t>𝑚</m:t>
                                  </m:r>
                                </m:sub>
                                <m:sup>
                                  <m:r>
                                    <a:rPr lang="en-US" altLang="zh-CN" i="1">
                                      <a:latin typeface="Cambria Math" panose="02040503050406030204" pitchFamily="18" charset="0"/>
                                    </a:rPr>
                                    <m:t>𝑢𝑠𝑒</m:t>
                                  </m:r>
                                </m:sup>
                              </m:sSubSup>
                            </m:e>
                          </m:nary>
                        </m:e>
                      </m:nary>
                      <m:sSubSup>
                        <m:sSubSupPr>
                          <m:ctrlPr>
                            <a:rPr lang="en-US" altLang="zh-CN" i="1">
                              <a:latin typeface="Cambria Math" charset="0"/>
                            </a:rPr>
                          </m:ctrlPr>
                        </m:sSubSupPr>
                        <m:e>
                          <m:r>
                            <a:rPr lang="en-US" altLang="zh-CN" i="1">
                              <a:latin typeface="Cambria Math" panose="02040503050406030204" pitchFamily="18" charset="0"/>
                            </a:rPr>
                            <m:t>𝑃</m:t>
                          </m:r>
                        </m:e>
                        <m:sub>
                          <m:r>
                            <a:rPr lang="en-US" altLang="zh-CN" i="1">
                              <a:latin typeface="Cambria Math" panose="02040503050406030204" pitchFamily="18" charset="0"/>
                            </a:rPr>
                            <m:t>𝑛</m:t>
                          </m:r>
                          <m:r>
                            <a:rPr lang="en-US" altLang="zh-CN" i="1">
                              <a:latin typeface="Cambria Math" panose="02040503050406030204" pitchFamily="18" charset="0"/>
                            </a:rPr>
                            <m:t>,</m:t>
                          </m:r>
                          <m:r>
                            <a:rPr lang="en-US" altLang="zh-CN" i="1">
                              <a:latin typeface="Cambria Math" panose="02040503050406030204" pitchFamily="18" charset="0"/>
                            </a:rPr>
                            <m:t>𝑚</m:t>
                          </m:r>
                        </m:sub>
                        <m:sup>
                          <m:r>
                            <a:rPr lang="en-US" altLang="zh-CN" i="1">
                              <a:latin typeface="Cambria Math" panose="02040503050406030204" pitchFamily="18" charset="0"/>
                            </a:rPr>
                            <m:t>𝑛𝑜𝑛</m:t>
                          </m:r>
                          <m:r>
                            <a:rPr lang="en-US" altLang="zh-CN" i="1">
                              <a:latin typeface="Cambria Math" panose="02040503050406030204" pitchFamily="18" charset="0"/>
                            </a:rPr>
                            <m:t>−</m:t>
                          </m:r>
                          <m:r>
                            <a:rPr lang="en-US" altLang="zh-CN" i="1">
                              <a:latin typeface="Cambria Math" panose="02040503050406030204" pitchFamily="18" charset="0"/>
                            </a:rPr>
                            <m:t>𝑖𝑛𝑡𝑒𝑟</m:t>
                          </m:r>
                        </m:sup>
                      </m:sSubSup>
                    </m:oMath>
                  </m:oMathPara>
                </a14:m>
                <a:endParaRPr lang="zh-CN" altLang="en-US" dirty="0"/>
              </a:p>
            </p:txBody>
          </p:sp>
        </mc:Choice>
        <mc:Fallback xmlns="">
          <p:sp>
            <p:nvSpPr>
              <p:cNvPr id="5" name="文本框 4"/>
              <p:cNvSpPr txBox="1">
                <a:spLocks noRot="1" noChangeAspect="1" noMove="1" noResize="1" noEditPoints="1" noAdjustHandles="1" noChangeArrowheads="1" noChangeShapeType="1" noTextEdit="1"/>
              </p:cNvSpPr>
              <p:nvPr/>
            </p:nvSpPr>
            <p:spPr>
              <a:xfrm>
                <a:off x="2915816" y="5085184"/>
                <a:ext cx="3849259" cy="905120"/>
              </a:xfrm>
              <a:prstGeom prst="rect">
                <a:avLst/>
              </a:prstGeom>
              <a:blipFill rotWithShape="0">
                <a:blip r:embed="rId6" cstate="print"/>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8511817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Some Results</a:t>
            </a:r>
            <a:endParaRPr lang="zh-CN" altLang="en-US" sz="3200" dirty="0"/>
          </a:p>
        </p:txBody>
      </p:sp>
      <mc:AlternateContent xmlns:mc="http://schemas.openxmlformats.org/markup-compatibility/2006" xmlns:a14="http://schemas.microsoft.com/office/drawing/2010/main">
        <mc:Choice Requires="a14">
          <p:sp>
            <p:nvSpPr>
              <p:cNvPr id="4" name="文本框 3"/>
              <p:cNvSpPr txBox="1"/>
              <p:nvPr/>
            </p:nvSpPr>
            <p:spPr>
              <a:xfrm>
                <a:off x="1043608" y="5286663"/>
                <a:ext cx="7488832" cy="734625"/>
              </a:xfrm>
              <a:prstGeom prst="rect">
                <a:avLst/>
              </a:prstGeom>
              <a:noFill/>
            </p:spPr>
            <p:txBody>
              <a:bodyPr wrap="square" rtlCol="0">
                <a:spAutoFit/>
              </a:bodyPr>
              <a:lstStyle/>
              <a:p>
                <a:r>
                  <a:rPr lang="en-US" altLang="zh-CN" dirty="0" smtClean="0"/>
                  <a:t>Fig. The total throughput as a function of the number of SAPs within networks with different traffic load </a:t>
                </a:r>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m:t>
                    </m:r>
                    <m:r>
                      <a:rPr lang="zh-CN" altLang="en-US" b="0" i="1" smtClean="0">
                        <a:latin typeface="Cambria Math" panose="02040503050406030204" pitchFamily="18" charset="0"/>
                      </a:rPr>
                      <m:t>𝔼</m:t>
                    </m:r>
                    <m:r>
                      <a:rPr lang="en-US" altLang="zh-CN" b="0" i="1" smtClean="0">
                        <a:latin typeface="Cambria Math" panose="02040503050406030204" pitchFamily="18" charset="0"/>
                      </a:rPr>
                      <m:t>{</m:t>
                    </m:r>
                    <m:nary>
                      <m:naryPr>
                        <m:chr m:val="∑"/>
                        <m:limLoc m:val="subSup"/>
                        <m:ctrlPr>
                          <a:rPr lang="en-US" altLang="zh-CN" b="0" i="1" smtClean="0">
                            <a:latin typeface="Cambria Math" charset="0"/>
                          </a:rPr>
                        </m:ctrlPr>
                      </m:naryPr>
                      <m:sub>
                        <m:r>
                          <m:rPr>
                            <m:brk m:alnAt="25"/>
                          </m:rPr>
                          <a:rPr lang="en-US" altLang="zh-CN" b="0" i="1" smtClean="0">
                            <a:latin typeface="Cambria Math" panose="02040503050406030204" pitchFamily="18" charset="0"/>
                          </a:rPr>
                          <m:t>𝑚</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𝑀</m:t>
                        </m:r>
                      </m:sup>
                      <m:e>
                        <m:sSub>
                          <m:sSubPr>
                            <m:ctrlPr>
                              <a:rPr lang="en-US" altLang="zh-CN" b="0" i="1" smtClean="0">
                                <a:latin typeface="Cambria Math" charset="0"/>
                              </a:rPr>
                            </m:ctrlPr>
                          </m:sSubPr>
                          <m:e>
                            <m:r>
                              <a:rPr lang="en-US" altLang="zh-CN" b="0" i="1" smtClean="0">
                                <a:latin typeface="Cambria Math" panose="02040503050406030204" pitchFamily="18" charset="0"/>
                              </a:rPr>
                              <m:t>𝐵</m:t>
                            </m:r>
                          </m:e>
                          <m:sub>
                            <m:r>
                              <a:rPr lang="en-US" altLang="zh-CN" b="0" i="1" smtClean="0">
                                <a:latin typeface="Cambria Math" panose="02040503050406030204" pitchFamily="18" charset="0"/>
                              </a:rPr>
                              <m:t>𝑛</m:t>
                            </m:r>
                            <m:r>
                              <a:rPr lang="en-US" altLang="zh-CN" b="0" i="1" smtClean="0">
                                <a:latin typeface="Cambria Math" panose="02040503050406030204" pitchFamily="18" charset="0"/>
                              </a:rPr>
                              <m:t>,</m:t>
                            </m:r>
                            <m:r>
                              <a:rPr lang="en-US" altLang="zh-CN" b="0" i="1" smtClean="0">
                                <a:latin typeface="Cambria Math" panose="02040503050406030204" pitchFamily="18" charset="0"/>
                              </a:rPr>
                              <m:t>𝑚</m:t>
                            </m:r>
                          </m:sub>
                        </m:sSub>
                      </m:e>
                    </m:nary>
                    <m:r>
                      <a:rPr lang="en-US" altLang="zh-CN" b="0" i="1" smtClean="0">
                        <a:latin typeface="Cambria Math" panose="02040503050406030204" pitchFamily="18" charset="0"/>
                      </a:rPr>
                      <m:t>}</m:t>
                    </m:r>
                  </m:oMath>
                </a14:m>
                <a:r>
                  <a:rPr lang="en-US" altLang="zh-CN" dirty="0" smtClean="0"/>
                  <a:t>.</a:t>
                </a:r>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1043608" y="5286663"/>
                <a:ext cx="7488832" cy="734625"/>
              </a:xfrm>
              <a:prstGeom prst="rect">
                <a:avLst/>
              </a:prstGeom>
              <a:blipFill rotWithShape="0">
                <a:blip r:embed="rId2" cstate="print"/>
                <a:stretch>
                  <a:fillRect l="-814" t="-23967" b="-96694"/>
                </a:stretch>
              </a:blipFill>
            </p:spPr>
            <p:txBody>
              <a:bodyPr/>
              <a:lstStyle/>
              <a:p>
                <a:r>
                  <a:rPr lang="zh-CN" altLang="en-US">
                    <a:noFill/>
                  </a:rPr>
                  <a:t> </a:t>
                </a:r>
              </a:p>
            </p:txBody>
          </p:sp>
        </mc:Fallback>
      </mc:AlternateContent>
      <p:pic>
        <p:nvPicPr>
          <p:cNvPr id="6" name="图片 5"/>
          <p:cNvPicPr>
            <a:picLocks noChangeAspect="1"/>
          </p:cNvPicPr>
          <p:nvPr/>
        </p:nvPicPr>
        <p:blipFill>
          <a:blip r:embed="rId3" cstate="print"/>
          <a:stretch>
            <a:fillRect/>
          </a:stretch>
        </p:blipFill>
        <p:spPr>
          <a:xfrm>
            <a:off x="1514475" y="1048038"/>
            <a:ext cx="6115050" cy="4238625"/>
          </a:xfrm>
          <a:prstGeom prst="rect">
            <a:avLst/>
          </a:prstGeom>
        </p:spPr>
      </p:pic>
    </p:spTree>
    <p:extLst>
      <p:ext uri="{BB962C8B-B14F-4D97-AF65-F5344CB8AC3E}">
        <p14:creationId xmlns:p14="http://schemas.microsoft.com/office/powerpoint/2010/main" val="421043993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Extensions</a:t>
            </a:r>
            <a:endParaRPr lang="zh-CN" altLang="en-US" sz="3200" dirty="0"/>
          </a:p>
        </p:txBody>
      </p:sp>
      <p:graphicFrame>
        <p:nvGraphicFramePr>
          <p:cNvPr id="4" name="表格 3"/>
          <p:cNvGraphicFramePr>
            <a:graphicFrameLocks noGrp="1"/>
          </p:cNvGraphicFramePr>
          <p:nvPr>
            <p:extLst>
              <p:ext uri="{D42A27DB-BD31-4B8C-83A1-F6EECF244321}">
                <p14:modId xmlns:p14="http://schemas.microsoft.com/office/powerpoint/2010/main" val="643719908"/>
              </p:ext>
            </p:extLst>
          </p:nvPr>
        </p:nvGraphicFramePr>
        <p:xfrm>
          <a:off x="611560" y="984096"/>
          <a:ext cx="7920880" cy="4480560"/>
        </p:xfrm>
        <a:graphic>
          <a:graphicData uri="http://schemas.openxmlformats.org/drawingml/2006/table">
            <a:tbl>
              <a:tblPr firstRow="1" bandRow="1">
                <a:tableStyleId>{073A0DAA-6AF3-43AB-8588-CEC1D06C72B9}</a:tableStyleId>
              </a:tblPr>
              <a:tblGrid>
                <a:gridCol w="1906039"/>
                <a:gridCol w="953020"/>
                <a:gridCol w="1392875"/>
                <a:gridCol w="2588826"/>
                <a:gridCol w="1080120"/>
              </a:tblGrid>
              <a:tr h="504056">
                <a:tc>
                  <a:txBody>
                    <a:bodyPr/>
                    <a:lstStyle/>
                    <a:p>
                      <a:r>
                        <a:rPr lang="en-US" altLang="zh-CN" dirty="0" smtClean="0"/>
                        <a:t>Application</a:t>
                      </a:r>
                      <a:endParaRPr lang="zh-CN" altLang="en-US" dirty="0"/>
                    </a:p>
                  </a:txBody>
                  <a:tcPr/>
                </a:tc>
                <a:tc>
                  <a:txBody>
                    <a:bodyPr/>
                    <a:lstStyle/>
                    <a:p>
                      <a:r>
                        <a:rPr lang="en-US" altLang="zh-CN" dirty="0" smtClean="0"/>
                        <a:t>Player</a:t>
                      </a:r>
                      <a:endParaRPr lang="zh-CN" altLang="en-US" dirty="0"/>
                    </a:p>
                  </a:txBody>
                  <a:tcPr/>
                </a:tc>
                <a:tc>
                  <a:txBody>
                    <a:bodyPr/>
                    <a:lstStyle/>
                    <a:p>
                      <a:r>
                        <a:rPr lang="en-US" altLang="zh-CN" dirty="0" smtClean="0"/>
                        <a:t>Resources</a:t>
                      </a:r>
                      <a:endParaRPr lang="zh-CN" altLang="en-US" dirty="0"/>
                    </a:p>
                  </a:txBody>
                  <a:tcPr/>
                </a:tc>
                <a:tc>
                  <a:txBody>
                    <a:bodyPr/>
                    <a:lstStyle/>
                    <a:p>
                      <a:r>
                        <a:rPr lang="en-US" altLang="zh-CN" dirty="0" smtClean="0"/>
                        <a:t>Coalition &amp; Value</a:t>
                      </a:r>
                      <a:endParaRPr lang="zh-CN" altLang="en-US" dirty="0"/>
                    </a:p>
                  </a:txBody>
                  <a:tcPr/>
                </a:tc>
                <a:tc>
                  <a:txBody>
                    <a:bodyPr/>
                    <a:lstStyle/>
                    <a:p>
                      <a:r>
                        <a:rPr lang="en-US" altLang="zh-CN" dirty="0" smtClean="0"/>
                        <a:t>OCF Type</a:t>
                      </a:r>
                      <a:endParaRPr lang="zh-CN" altLang="en-US" dirty="0"/>
                    </a:p>
                  </a:txBody>
                  <a:tcPr/>
                </a:tc>
              </a:tr>
              <a:tr h="579893">
                <a:tc>
                  <a:txBody>
                    <a:bodyPr/>
                    <a:lstStyle/>
                    <a:p>
                      <a:r>
                        <a:rPr lang="en-US" altLang="zh-CN" dirty="0" smtClean="0"/>
                        <a:t>Cooperative</a:t>
                      </a:r>
                      <a:r>
                        <a:rPr lang="en-US" altLang="zh-CN" baseline="0" dirty="0" smtClean="0"/>
                        <a:t> Sensing</a:t>
                      </a:r>
                      <a:endParaRPr lang="zh-CN" altLang="en-US" dirty="0"/>
                    </a:p>
                  </a:txBody>
                  <a:tcPr/>
                </a:tc>
                <a:tc>
                  <a:txBody>
                    <a:bodyPr/>
                    <a:lstStyle/>
                    <a:p>
                      <a:r>
                        <a:rPr lang="en-US" altLang="zh-CN" dirty="0" smtClean="0"/>
                        <a:t>SUs</a:t>
                      </a:r>
                      <a:endParaRPr lang="zh-CN" altLang="en-US" dirty="0"/>
                    </a:p>
                  </a:txBody>
                  <a:tcPr/>
                </a:tc>
                <a:tc>
                  <a:txBody>
                    <a:bodyPr/>
                    <a:lstStyle/>
                    <a:p>
                      <a:r>
                        <a:rPr lang="en-US" altLang="zh-CN" dirty="0" smtClean="0"/>
                        <a:t>Reporting time</a:t>
                      </a:r>
                      <a:endParaRPr lang="zh-CN" altLang="en-US" dirty="0"/>
                    </a:p>
                  </a:txBody>
                  <a:tcPr/>
                </a:tc>
                <a:tc>
                  <a:txBody>
                    <a:bodyPr/>
                    <a:lstStyle/>
                    <a:p>
                      <a:r>
                        <a:rPr lang="en-US" altLang="zh-CN" dirty="0" smtClean="0"/>
                        <a:t>Cooperative sensing performance of an</a:t>
                      </a:r>
                      <a:r>
                        <a:rPr lang="en-US" altLang="zh-CN" baseline="0" dirty="0" smtClean="0"/>
                        <a:t> SU</a:t>
                      </a:r>
                      <a:endParaRPr lang="zh-CN" altLang="en-US" dirty="0"/>
                    </a:p>
                  </a:txBody>
                  <a:tcPr/>
                </a:tc>
                <a:tc>
                  <a:txBody>
                    <a:bodyPr/>
                    <a:lstStyle/>
                    <a:p>
                      <a:r>
                        <a:rPr lang="en-US" altLang="zh-CN" dirty="0" smtClean="0"/>
                        <a:t>Class-II</a:t>
                      </a:r>
                      <a:endParaRPr lang="zh-CN" altLang="en-US" dirty="0"/>
                    </a:p>
                  </a:txBody>
                  <a:tcPr/>
                </a:tc>
              </a:tr>
              <a:tr h="579893">
                <a:tc>
                  <a:txBody>
                    <a:bodyPr/>
                    <a:lstStyle/>
                    <a:p>
                      <a:r>
                        <a:rPr lang="en-US" altLang="zh-CN" dirty="0" smtClean="0"/>
                        <a:t>Resource</a:t>
                      </a:r>
                      <a:r>
                        <a:rPr lang="en-US" altLang="zh-CN" baseline="0" dirty="0" smtClean="0"/>
                        <a:t> Sharing</a:t>
                      </a:r>
                      <a:endParaRPr lang="zh-CN" altLang="en-US" dirty="0"/>
                    </a:p>
                  </a:txBody>
                  <a:tcPr/>
                </a:tc>
                <a:tc>
                  <a:txBody>
                    <a:bodyPr/>
                    <a:lstStyle/>
                    <a:p>
                      <a:r>
                        <a:rPr lang="en-US" altLang="zh-CN" dirty="0" smtClean="0"/>
                        <a:t>SAPs</a:t>
                      </a:r>
                      <a:endParaRPr lang="zh-CN" altLang="en-US" dirty="0"/>
                    </a:p>
                  </a:txBody>
                  <a:tcPr/>
                </a:tc>
                <a:tc>
                  <a:txBody>
                    <a:bodyPr/>
                    <a:lstStyle/>
                    <a:p>
                      <a:r>
                        <a:rPr lang="en-US" altLang="zh-CN" dirty="0" smtClean="0"/>
                        <a:t>Available</a:t>
                      </a:r>
                      <a:r>
                        <a:rPr lang="en-US" altLang="zh-CN" baseline="0" dirty="0" smtClean="0"/>
                        <a:t> RBs</a:t>
                      </a:r>
                      <a:endParaRPr lang="zh-CN" altLang="en-US" dirty="0"/>
                    </a:p>
                  </a:txBody>
                  <a:tcPr/>
                </a:tc>
                <a:tc>
                  <a:txBody>
                    <a:bodyPr/>
                    <a:lstStyle/>
                    <a:p>
                      <a:r>
                        <a:rPr lang="en-US" altLang="zh-CN" dirty="0" smtClean="0"/>
                        <a:t>Total throughput of a coordination</a:t>
                      </a:r>
                      <a:r>
                        <a:rPr lang="en-US" altLang="zh-CN" baseline="0" dirty="0" smtClean="0"/>
                        <a:t> group</a:t>
                      </a:r>
                      <a:endParaRPr lang="zh-CN" altLang="en-US" dirty="0"/>
                    </a:p>
                  </a:txBody>
                  <a:tcPr/>
                </a:tc>
                <a:tc>
                  <a:txBody>
                    <a:bodyPr/>
                    <a:lstStyle/>
                    <a:p>
                      <a:r>
                        <a:rPr lang="en-US" altLang="zh-CN" dirty="0" smtClean="0"/>
                        <a:t>Class-I</a:t>
                      </a:r>
                      <a:endParaRPr lang="zh-CN" altLang="en-US" dirty="0"/>
                    </a:p>
                  </a:txBody>
                  <a:tcPr/>
                </a:tc>
              </a:tr>
              <a:tr h="579893">
                <a:tc>
                  <a:txBody>
                    <a:bodyPr/>
                    <a:lstStyle/>
                    <a:p>
                      <a:r>
                        <a:rPr lang="en-US" altLang="zh-CN" dirty="0" smtClean="0"/>
                        <a:t>Multi-radio traffic offloading</a:t>
                      </a:r>
                      <a:endParaRPr lang="zh-CN" altLang="en-US" dirty="0"/>
                    </a:p>
                  </a:txBody>
                  <a:tcPr/>
                </a:tc>
                <a:tc>
                  <a:txBody>
                    <a:bodyPr/>
                    <a:lstStyle/>
                    <a:p>
                      <a:r>
                        <a:rPr lang="en-US" altLang="zh-CN" dirty="0" smtClean="0"/>
                        <a:t>Mobile</a:t>
                      </a:r>
                      <a:r>
                        <a:rPr lang="en-US" altLang="zh-CN" baseline="0" dirty="0" smtClean="0"/>
                        <a:t> </a:t>
                      </a:r>
                      <a:r>
                        <a:rPr lang="en-US" altLang="zh-CN" dirty="0" smtClean="0"/>
                        <a:t>Users </a:t>
                      </a:r>
                      <a:endParaRPr lang="zh-CN" altLang="en-US" dirty="0"/>
                    </a:p>
                  </a:txBody>
                  <a:tcPr/>
                </a:tc>
                <a:tc>
                  <a:txBody>
                    <a:bodyPr/>
                    <a:lstStyle/>
                    <a:p>
                      <a:r>
                        <a:rPr lang="en-US" altLang="zh-CN" dirty="0" smtClean="0"/>
                        <a:t>Data traffic</a:t>
                      </a:r>
                      <a:endParaRPr lang="zh-CN" altLang="en-US" dirty="0"/>
                    </a:p>
                  </a:txBody>
                  <a:tcPr/>
                </a:tc>
                <a:tc>
                  <a:txBody>
                    <a:bodyPr/>
                    <a:lstStyle/>
                    <a:p>
                      <a:r>
                        <a:rPr lang="en-US" altLang="zh-CN" dirty="0" smtClean="0"/>
                        <a:t>Total throughput of the MUs</a:t>
                      </a:r>
                      <a:r>
                        <a:rPr lang="en-US" altLang="zh-CN" baseline="0" dirty="0" smtClean="0"/>
                        <a:t> via an SAP</a:t>
                      </a:r>
                      <a:endParaRPr lang="zh-CN" altLang="en-US" dirty="0"/>
                    </a:p>
                  </a:txBody>
                  <a:tcPr/>
                </a:tc>
                <a:tc>
                  <a:txBody>
                    <a:bodyPr/>
                    <a:lstStyle/>
                    <a:p>
                      <a:r>
                        <a:rPr lang="en-US" altLang="zh-CN" dirty="0" smtClean="0"/>
                        <a:t>Class-II</a:t>
                      </a:r>
                      <a:endParaRPr lang="zh-CN" altLang="en-US" dirty="0"/>
                    </a:p>
                  </a:txBody>
                  <a:tcPr/>
                </a:tc>
              </a:tr>
              <a:tr h="579893">
                <a:tc>
                  <a:txBody>
                    <a:bodyPr/>
                    <a:lstStyle/>
                    <a:p>
                      <a:r>
                        <a:rPr lang="en-US" altLang="zh-CN" dirty="0" err="1" smtClean="0"/>
                        <a:t>CoMP</a:t>
                      </a:r>
                      <a:endParaRPr lang="zh-CN" altLang="en-US" dirty="0"/>
                    </a:p>
                  </a:txBody>
                  <a:tcPr/>
                </a:tc>
                <a:tc>
                  <a:txBody>
                    <a:bodyPr/>
                    <a:lstStyle/>
                    <a:p>
                      <a:r>
                        <a:rPr lang="en-US" altLang="zh-CN" dirty="0" smtClean="0"/>
                        <a:t>SAPs</a:t>
                      </a:r>
                      <a:endParaRPr lang="zh-CN" altLang="en-US" dirty="0"/>
                    </a:p>
                  </a:txBody>
                  <a:tcPr/>
                </a:tc>
                <a:tc>
                  <a:txBody>
                    <a:bodyPr/>
                    <a:lstStyle/>
                    <a:p>
                      <a:r>
                        <a:rPr lang="en-US" altLang="zh-CN" dirty="0" smtClean="0"/>
                        <a:t>Radio</a:t>
                      </a:r>
                      <a:r>
                        <a:rPr lang="en-US" altLang="zh-CN" baseline="0" dirty="0" smtClean="0"/>
                        <a:t> Resources</a:t>
                      </a:r>
                      <a:endParaRPr lang="zh-CN" altLang="en-US" dirty="0"/>
                    </a:p>
                  </a:txBody>
                  <a:tcPr/>
                </a:tc>
                <a:tc>
                  <a:txBody>
                    <a:bodyPr/>
                    <a:lstStyle/>
                    <a:p>
                      <a:r>
                        <a:rPr lang="en-US" altLang="zh-CN" dirty="0" smtClean="0"/>
                        <a:t>Total</a:t>
                      </a:r>
                      <a:r>
                        <a:rPr lang="en-US" altLang="zh-CN" baseline="0" dirty="0" smtClean="0"/>
                        <a:t> throughput of cell-edge users of an SAP</a:t>
                      </a:r>
                      <a:endParaRPr lang="zh-CN" altLang="en-US" dirty="0"/>
                    </a:p>
                  </a:txBody>
                  <a:tcPr/>
                </a:tc>
                <a:tc>
                  <a:txBody>
                    <a:bodyPr/>
                    <a:lstStyle/>
                    <a:p>
                      <a:r>
                        <a:rPr lang="en-US" altLang="zh-CN" dirty="0" smtClean="0"/>
                        <a:t>Class-II</a:t>
                      </a:r>
                      <a:endParaRPr lang="zh-CN" altLang="en-US" dirty="0"/>
                    </a:p>
                  </a:txBody>
                  <a:tcPr/>
                </a:tc>
              </a:tr>
              <a:tr h="579893">
                <a:tc>
                  <a:txBody>
                    <a:bodyPr/>
                    <a:lstStyle/>
                    <a:p>
                      <a:r>
                        <a:rPr lang="en-US" altLang="zh-CN" dirty="0" smtClean="0"/>
                        <a:t>Virtual MIMO</a:t>
                      </a:r>
                      <a:endParaRPr lang="zh-CN" altLang="en-US" dirty="0"/>
                    </a:p>
                  </a:txBody>
                  <a:tcPr/>
                </a:tc>
                <a:tc>
                  <a:txBody>
                    <a:bodyPr/>
                    <a:lstStyle/>
                    <a:p>
                      <a:r>
                        <a:rPr lang="en-US" altLang="zh-CN" dirty="0" smtClean="0"/>
                        <a:t>Mobile Users</a:t>
                      </a:r>
                      <a:endParaRPr lang="zh-CN" altLang="en-US" dirty="0"/>
                    </a:p>
                  </a:txBody>
                  <a:tcPr/>
                </a:tc>
                <a:tc>
                  <a:txBody>
                    <a:bodyPr/>
                    <a:lstStyle/>
                    <a:p>
                      <a:r>
                        <a:rPr lang="en-US" altLang="zh-CN" dirty="0" smtClean="0"/>
                        <a:t>Antennas</a:t>
                      </a:r>
                      <a:endParaRPr lang="zh-CN" altLang="en-US" dirty="0"/>
                    </a:p>
                  </a:txBody>
                  <a:tcPr/>
                </a:tc>
                <a:tc>
                  <a:txBody>
                    <a:bodyPr/>
                    <a:lstStyle/>
                    <a:p>
                      <a:r>
                        <a:rPr lang="en-US" altLang="zh-CN" dirty="0" smtClean="0"/>
                        <a:t>Throughput of MIMO transmissions</a:t>
                      </a:r>
                      <a:endParaRPr lang="zh-CN" altLang="en-US" dirty="0"/>
                    </a:p>
                  </a:txBody>
                  <a:tcPr/>
                </a:tc>
                <a:tc>
                  <a:txBody>
                    <a:bodyPr/>
                    <a:lstStyle/>
                    <a:p>
                      <a:r>
                        <a:rPr lang="en-US" altLang="zh-CN" dirty="0" smtClean="0"/>
                        <a:t>Class-I</a:t>
                      </a:r>
                      <a:endParaRPr lang="zh-CN" altLang="en-US" dirty="0"/>
                    </a:p>
                  </a:txBody>
                  <a:tcPr/>
                </a:tc>
              </a:tr>
              <a:tr h="579893">
                <a:tc>
                  <a:txBody>
                    <a:bodyPr/>
                    <a:lstStyle/>
                    <a:p>
                      <a:r>
                        <a:rPr lang="en-US" altLang="zh-CN" dirty="0" smtClean="0"/>
                        <a:t>Smartphon</a:t>
                      </a:r>
                      <a:r>
                        <a:rPr lang="en-US" altLang="zh-CN" baseline="0" dirty="0" smtClean="0"/>
                        <a:t>e sensing</a:t>
                      </a:r>
                      <a:endParaRPr lang="zh-CN" altLang="en-US" dirty="0"/>
                    </a:p>
                  </a:txBody>
                  <a:tcPr/>
                </a:tc>
                <a:tc>
                  <a:txBody>
                    <a:bodyPr/>
                    <a:lstStyle/>
                    <a:p>
                      <a:r>
                        <a:rPr lang="en-US" altLang="zh-CN" dirty="0" smtClean="0"/>
                        <a:t>Mobile Users</a:t>
                      </a:r>
                      <a:endParaRPr lang="zh-CN" altLang="en-US" dirty="0"/>
                    </a:p>
                  </a:txBody>
                  <a:tcPr/>
                </a:tc>
                <a:tc>
                  <a:txBody>
                    <a:bodyPr/>
                    <a:lstStyle/>
                    <a:p>
                      <a:r>
                        <a:rPr lang="en-US" altLang="zh-CN" dirty="0" smtClean="0"/>
                        <a:t>Battery energy</a:t>
                      </a:r>
                      <a:endParaRPr lang="zh-CN" altLang="en-US" dirty="0"/>
                    </a:p>
                  </a:txBody>
                  <a:tcPr/>
                </a:tc>
                <a:tc>
                  <a:txBody>
                    <a:bodyPr/>
                    <a:lstStyle/>
                    <a:p>
                      <a:r>
                        <a:rPr lang="en-US" altLang="zh-CN" dirty="0" smtClean="0"/>
                        <a:t>The</a:t>
                      </a:r>
                      <a:r>
                        <a:rPr lang="en-US" altLang="zh-CN" baseline="0" dirty="0" smtClean="0"/>
                        <a:t> utility of a task</a:t>
                      </a:r>
                      <a:endParaRPr lang="zh-CN" altLang="en-US" dirty="0"/>
                    </a:p>
                  </a:txBody>
                  <a:tcPr/>
                </a:tc>
                <a:tc>
                  <a:txBody>
                    <a:bodyPr/>
                    <a:lstStyle/>
                    <a:p>
                      <a:r>
                        <a:rPr lang="en-US" altLang="zh-CN" dirty="0" smtClean="0"/>
                        <a:t>Class-II</a:t>
                      </a:r>
                      <a:endParaRPr lang="zh-CN" altLang="en-US" dirty="0"/>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Conclusions</a:t>
            </a:r>
            <a:endParaRPr lang="zh-CN" altLang="en-US" sz="3200" dirty="0"/>
          </a:p>
        </p:txBody>
      </p:sp>
      <p:sp>
        <p:nvSpPr>
          <p:cNvPr id="5" name="内容占位符 2"/>
          <p:cNvSpPr>
            <a:spLocks noGrp="1"/>
          </p:cNvSpPr>
          <p:nvPr>
            <p:ph idx="1"/>
          </p:nvPr>
        </p:nvSpPr>
        <p:spPr>
          <a:xfrm>
            <a:off x="392113" y="928670"/>
            <a:ext cx="8359775" cy="5309782"/>
          </a:xfrm>
        </p:spPr>
        <p:txBody>
          <a:bodyPr/>
          <a:lstStyle/>
          <a:p>
            <a:r>
              <a:rPr lang="en-US" altLang="zh-CN" dirty="0" smtClean="0"/>
              <a:t>OCF games provide a distributed, self-organizing approach to study future wireless networks:</a:t>
            </a:r>
          </a:p>
          <a:p>
            <a:pPr lvl="1"/>
            <a:r>
              <a:rPr lang="en-US" altLang="zh-CN" dirty="0" smtClean="0"/>
              <a:t>in which a large number of wireless devices require </a:t>
            </a:r>
            <a:r>
              <a:rPr lang="en-US" altLang="zh-CN" dirty="0" smtClean="0">
                <a:solidFill>
                  <a:srgbClr val="FF0000"/>
                </a:solidFill>
              </a:rPr>
              <a:t>automatic configuration</a:t>
            </a:r>
            <a:r>
              <a:rPr lang="en-US" altLang="zh-CN" dirty="0" smtClean="0"/>
              <a:t> and </a:t>
            </a:r>
            <a:r>
              <a:rPr lang="en-US" altLang="zh-CN" dirty="0" smtClean="0">
                <a:solidFill>
                  <a:srgbClr val="FF0000"/>
                </a:solidFill>
              </a:rPr>
              <a:t>overlapping cooperation </a:t>
            </a:r>
            <a:r>
              <a:rPr lang="en-US" altLang="zh-CN" dirty="0" smtClean="0"/>
              <a:t>between each other.</a:t>
            </a:r>
            <a:endParaRPr lang="en-US" altLang="zh-CN" dirty="0"/>
          </a:p>
          <a:p>
            <a:endParaRPr lang="en-US" altLang="zh-CN" dirty="0" smtClean="0"/>
          </a:p>
          <a:p>
            <a:r>
              <a:rPr lang="en-US" altLang="zh-CN" dirty="0" smtClean="0"/>
              <a:t>This talk presents the general concepts of OCF-games, with an comparison with the CF game, and provide two subclasses, </a:t>
            </a:r>
          </a:p>
          <a:p>
            <a:pPr lvl="1"/>
            <a:r>
              <a:rPr lang="en-US" altLang="zh-CN" dirty="0" smtClean="0">
                <a:solidFill>
                  <a:srgbClr val="FF0000"/>
                </a:solidFill>
              </a:rPr>
              <a:t>Class-I</a:t>
            </a:r>
            <a:r>
              <a:rPr lang="en-US" altLang="zh-CN" dirty="0" smtClean="0"/>
              <a:t> and </a:t>
            </a:r>
            <a:r>
              <a:rPr lang="en-US" altLang="zh-CN" dirty="0" smtClean="0">
                <a:solidFill>
                  <a:srgbClr val="FF0000"/>
                </a:solidFill>
              </a:rPr>
              <a:t>Class-II</a:t>
            </a:r>
            <a:r>
              <a:rPr lang="en-US" altLang="zh-CN" dirty="0" smtClean="0"/>
              <a:t> games, in which the </a:t>
            </a:r>
            <a:r>
              <a:rPr lang="en-US" altLang="zh-CN" dirty="0"/>
              <a:t>polynomial time </a:t>
            </a:r>
            <a:r>
              <a:rPr lang="en-US" altLang="zh-CN" dirty="0" smtClean="0"/>
              <a:t>algorithms are given.</a:t>
            </a:r>
          </a:p>
          <a:p>
            <a:endParaRPr lang="en-US" altLang="zh-CN" dirty="0" smtClean="0"/>
          </a:p>
          <a:p>
            <a:r>
              <a:rPr lang="en-US" altLang="zh-CN" dirty="0" smtClean="0"/>
              <a:t>Two applications are given to show how OCF-games can solve the problem and improve the performance. </a:t>
            </a:r>
          </a:p>
          <a:p>
            <a:endParaRPr lang="en-US" altLang="zh-CN" dirty="0" smtClean="0"/>
          </a:p>
          <a:p>
            <a:r>
              <a:rPr lang="en-US" altLang="zh-CN" dirty="0" smtClean="0"/>
              <a:t>We also present some other extensions that can be studied by OCF-games.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References</a:t>
            </a:r>
            <a:endParaRPr lang="zh-CN" altLang="en-US" sz="3200" dirty="0"/>
          </a:p>
        </p:txBody>
      </p:sp>
      <p:sp>
        <p:nvSpPr>
          <p:cNvPr id="3" name="内容占位符 2"/>
          <p:cNvSpPr>
            <a:spLocks noGrp="1"/>
          </p:cNvSpPr>
          <p:nvPr>
            <p:ph idx="1"/>
          </p:nvPr>
        </p:nvSpPr>
        <p:spPr/>
        <p:txBody>
          <a:bodyPr/>
          <a:lstStyle/>
          <a:p>
            <a:pPr marL="342900" indent="-342900">
              <a:buFont typeface="+mj-lt"/>
              <a:buAutoNum type="arabicPeriod"/>
            </a:pPr>
            <a:r>
              <a:rPr lang="en-US" sz="1600" dirty="0" err="1" smtClean="0">
                <a:ea typeface="+mj-ea"/>
              </a:rPr>
              <a:t>Zengfeng</a:t>
            </a:r>
            <a:r>
              <a:rPr lang="en-US" sz="1600" dirty="0" smtClean="0">
                <a:ea typeface="+mj-ea"/>
              </a:rPr>
              <a:t> Zhang, </a:t>
            </a:r>
            <a:r>
              <a:rPr lang="en-US" sz="1600" dirty="0" err="1" smtClean="0">
                <a:ea typeface="+mj-ea"/>
              </a:rPr>
              <a:t>Lingyang</a:t>
            </a:r>
            <a:r>
              <a:rPr lang="en-US" sz="1600" dirty="0" smtClean="0">
                <a:ea typeface="+mj-ea"/>
              </a:rPr>
              <a:t> Song, Zhu Han, and </a:t>
            </a:r>
            <a:r>
              <a:rPr lang="en-US" sz="1600" dirty="0" err="1" smtClean="0">
                <a:ea typeface="+mj-ea"/>
              </a:rPr>
              <a:t>Walid</a:t>
            </a:r>
            <a:r>
              <a:rPr lang="en-US" sz="1600" dirty="0" smtClean="0">
                <a:ea typeface="+mj-ea"/>
              </a:rPr>
              <a:t> </a:t>
            </a:r>
            <a:r>
              <a:rPr lang="en-US" sz="1600" dirty="0" err="1" smtClean="0">
                <a:ea typeface="+mj-ea"/>
              </a:rPr>
              <a:t>Saad</a:t>
            </a:r>
            <a:r>
              <a:rPr lang="en-US" sz="1600" dirty="0" smtClean="0">
                <a:ea typeface="+mj-ea"/>
              </a:rPr>
              <a:t>, “Coalitional Games with Overlapping Coalitions for Interference Management in Small Cell Networks,” IEEE Transactions on Wireless Communications, vol. 13, no. 5, pp. 2659 - 2669, May 2014.</a:t>
            </a:r>
          </a:p>
          <a:p>
            <a:pPr marL="342900" lvl="0" indent="-342900">
              <a:buFont typeface="+mj-lt"/>
              <a:buAutoNum type="arabicPeriod"/>
            </a:pPr>
            <a:r>
              <a:rPr lang="en-US" sz="1600" dirty="0" err="1" smtClean="0">
                <a:ea typeface="+mj-ea"/>
              </a:rPr>
              <a:t>Zengfeng</a:t>
            </a:r>
            <a:r>
              <a:rPr lang="en-US" sz="1600" dirty="0" smtClean="0">
                <a:ea typeface="+mj-ea"/>
              </a:rPr>
              <a:t> Zhang, </a:t>
            </a:r>
            <a:r>
              <a:rPr lang="en-US" sz="1600" dirty="0" err="1" smtClean="0">
                <a:ea typeface="+mj-ea"/>
              </a:rPr>
              <a:t>Lingyang</a:t>
            </a:r>
            <a:r>
              <a:rPr lang="en-US" sz="1600" dirty="0" smtClean="0">
                <a:ea typeface="+mj-ea"/>
              </a:rPr>
              <a:t> Song, Zhu Han, </a:t>
            </a:r>
            <a:r>
              <a:rPr lang="en-US" sz="1600" dirty="0" err="1" smtClean="0">
                <a:ea typeface="+mj-ea"/>
              </a:rPr>
              <a:t>Walid</a:t>
            </a:r>
            <a:r>
              <a:rPr lang="en-US" sz="1600" dirty="0" smtClean="0">
                <a:ea typeface="+mj-ea"/>
              </a:rPr>
              <a:t> </a:t>
            </a:r>
            <a:r>
              <a:rPr lang="en-US" sz="1600" dirty="0" err="1" smtClean="0">
                <a:ea typeface="+mj-ea"/>
              </a:rPr>
              <a:t>Saad</a:t>
            </a:r>
            <a:r>
              <a:rPr lang="en-US" sz="1600" dirty="0" smtClean="0">
                <a:ea typeface="+mj-ea"/>
              </a:rPr>
              <a:t>, and </a:t>
            </a:r>
            <a:r>
              <a:rPr lang="en-US" sz="1600" dirty="0" err="1" smtClean="0">
                <a:ea typeface="+mj-ea"/>
              </a:rPr>
              <a:t>Zhaohua</a:t>
            </a:r>
            <a:r>
              <a:rPr lang="en-US" sz="1600" dirty="0" smtClean="0">
                <a:ea typeface="+mj-ea"/>
              </a:rPr>
              <a:t> Lu, “Overlapping Coalition Formation Games for Cooperative Interference Management in Small Cell Networks,” 2013 IEEE Wireless Communications and Networking Conference (WCNC), Shanghai China, Apr. 2013.</a:t>
            </a:r>
            <a:endParaRPr lang="zh-CN" altLang="en-US" sz="1600" dirty="0" smtClean="0">
              <a:ea typeface="+mj-ea"/>
            </a:endParaRPr>
          </a:p>
          <a:p>
            <a:pPr marL="342900" indent="-342900">
              <a:buFont typeface="+mj-lt"/>
              <a:buAutoNum type="arabicPeriod"/>
            </a:pPr>
            <a:r>
              <a:rPr lang="en-US" sz="1600" dirty="0" err="1" smtClean="0">
                <a:ea typeface="+mj-ea"/>
              </a:rPr>
              <a:t>Boya</a:t>
            </a:r>
            <a:r>
              <a:rPr lang="en-US" sz="1600" dirty="0" smtClean="0">
                <a:ea typeface="+mj-ea"/>
              </a:rPr>
              <a:t> Di, </a:t>
            </a:r>
            <a:r>
              <a:rPr lang="en-US" sz="1600" dirty="0" err="1" smtClean="0">
                <a:ea typeface="+mj-ea"/>
              </a:rPr>
              <a:t>Tianyu</a:t>
            </a:r>
            <a:r>
              <a:rPr lang="en-US" sz="1600" dirty="0" smtClean="0">
                <a:ea typeface="+mj-ea"/>
              </a:rPr>
              <a:t> Wang, </a:t>
            </a:r>
            <a:r>
              <a:rPr lang="en-US" sz="1600" dirty="0" err="1" smtClean="0">
                <a:ea typeface="+mj-ea"/>
              </a:rPr>
              <a:t>Lingyang</a:t>
            </a:r>
            <a:r>
              <a:rPr lang="en-US" sz="1600" dirty="0" smtClean="0">
                <a:ea typeface="+mj-ea"/>
              </a:rPr>
              <a:t> Song, and Zhu Han, “Incentive Mechanism for Collaborative Smartphone Sensing using Overlapping Coalition Formation Games,” IEEE Globe Communication Conference (</a:t>
            </a:r>
            <a:r>
              <a:rPr lang="en-US" sz="1600" dirty="0" err="1" smtClean="0">
                <a:ea typeface="+mj-ea"/>
              </a:rPr>
              <a:t>Globecom</a:t>
            </a:r>
            <a:r>
              <a:rPr lang="en-US" sz="1600" dirty="0" smtClean="0">
                <a:ea typeface="+mj-ea"/>
              </a:rPr>
              <a:t>), Atlanta, USA, Dec. 2013.</a:t>
            </a:r>
          </a:p>
          <a:p>
            <a:pPr marL="342900" indent="-342900">
              <a:buFont typeface="+mj-lt"/>
              <a:buAutoNum type="arabicPeriod"/>
            </a:pPr>
            <a:r>
              <a:rPr lang="en-US" sz="1600" dirty="0" err="1" smtClean="0">
                <a:ea typeface="+mj-ea"/>
              </a:rPr>
              <a:t>Tianyu</a:t>
            </a:r>
            <a:r>
              <a:rPr lang="en-US" sz="1600" dirty="0" smtClean="0">
                <a:ea typeface="+mj-ea"/>
              </a:rPr>
              <a:t> Wang, </a:t>
            </a:r>
            <a:r>
              <a:rPr lang="en-US" sz="1600" dirty="0" err="1" smtClean="0">
                <a:ea typeface="+mj-ea"/>
              </a:rPr>
              <a:t>Lingyang</a:t>
            </a:r>
            <a:r>
              <a:rPr lang="en-US" sz="1600" dirty="0" smtClean="0">
                <a:ea typeface="+mj-ea"/>
              </a:rPr>
              <a:t> Song, Zhu Han, and </a:t>
            </a:r>
            <a:r>
              <a:rPr lang="en-US" sz="1600" dirty="0" err="1" smtClean="0">
                <a:ea typeface="+mj-ea"/>
              </a:rPr>
              <a:t>Walid</a:t>
            </a:r>
            <a:r>
              <a:rPr lang="en-US" sz="1600" dirty="0" smtClean="0">
                <a:ea typeface="+mj-ea"/>
              </a:rPr>
              <a:t> </a:t>
            </a:r>
            <a:r>
              <a:rPr lang="en-US" sz="1600" dirty="0" err="1" smtClean="0">
                <a:ea typeface="+mj-ea"/>
              </a:rPr>
              <a:t>Saad</a:t>
            </a:r>
            <a:r>
              <a:rPr lang="en-US" sz="1600" dirty="0" smtClean="0">
                <a:ea typeface="+mj-ea"/>
              </a:rPr>
              <a:t>, “Overlapping Coalitional Games for Collaborative Sensing in Cognitive Radio Networks,” 2013 IEEE Wireless Communications and Networking Conference (WCNC), Shanghai China, Apr. 2013.</a:t>
            </a:r>
          </a:p>
          <a:p>
            <a:pPr marL="342900" indent="-342900">
              <a:buFont typeface="+mj-lt"/>
              <a:buAutoNum type="arabicPeriod"/>
            </a:pPr>
            <a:r>
              <a:rPr lang="en-US" sz="1600" dirty="0" err="1" smtClean="0"/>
              <a:t>Tianyu</a:t>
            </a:r>
            <a:r>
              <a:rPr lang="en-US" sz="1600" dirty="0" smtClean="0"/>
              <a:t> Wang, </a:t>
            </a:r>
            <a:r>
              <a:rPr lang="en-US" sz="1600" dirty="0" err="1" smtClean="0"/>
              <a:t>Lingyang</a:t>
            </a:r>
            <a:r>
              <a:rPr lang="en-US" sz="1600" dirty="0" smtClean="0"/>
              <a:t> Song, Zhu Han, and </a:t>
            </a:r>
            <a:r>
              <a:rPr lang="en-US" sz="1600" dirty="0" err="1" smtClean="0"/>
              <a:t>Walid</a:t>
            </a:r>
            <a:r>
              <a:rPr lang="en-US" sz="1600" dirty="0" smtClean="0"/>
              <a:t> </a:t>
            </a:r>
            <a:r>
              <a:rPr lang="en-US" sz="1600" dirty="0" err="1" smtClean="0"/>
              <a:t>Saad</a:t>
            </a:r>
            <a:r>
              <a:rPr lang="en-US" sz="1600" dirty="0" smtClean="0"/>
              <a:t>, “Distributed Cooperative Sensing in Cognitive Radio Networks: An Overlapping Coalition Formation Approach,” IEEE Transactions on Communications, vol. 62, no. 9, pp. 3144 -3160, Sep. 2014.</a:t>
            </a:r>
          </a:p>
          <a:p>
            <a:pPr marL="342900" indent="-342900">
              <a:buFont typeface="+mj-lt"/>
              <a:buAutoNum type="arabicPeriod"/>
            </a:pPr>
            <a:r>
              <a:rPr lang="en-US" sz="1600" dirty="0" err="1" smtClean="0"/>
              <a:t>Tianyu</a:t>
            </a:r>
            <a:r>
              <a:rPr lang="en-US" sz="1600" dirty="0" smtClean="0"/>
              <a:t> Wang, </a:t>
            </a:r>
            <a:r>
              <a:rPr lang="en-US" sz="1600" dirty="0" err="1" smtClean="0"/>
              <a:t>Lingyang</a:t>
            </a:r>
            <a:r>
              <a:rPr lang="en-US" sz="1600" dirty="0" smtClean="0"/>
              <a:t> Song, Zhu Han, and </a:t>
            </a:r>
            <a:r>
              <a:rPr lang="en-US" sz="1600" dirty="0" err="1" smtClean="0"/>
              <a:t>Walid</a:t>
            </a:r>
            <a:r>
              <a:rPr lang="en-US" sz="1600" dirty="0" smtClean="0"/>
              <a:t> </a:t>
            </a:r>
            <a:r>
              <a:rPr lang="en-US" sz="1600" dirty="0" err="1" smtClean="0"/>
              <a:t>Saad</a:t>
            </a:r>
            <a:r>
              <a:rPr lang="en-US" sz="1600" dirty="0" smtClean="0"/>
              <a:t>, “Overlapping Coalition Formation Games for 5G Networks,” to appear, IEEE Network Magazine. </a:t>
            </a:r>
            <a:endParaRPr lang="zh-CN" altLang="en-US" sz="1600" dirty="0" smtClean="0"/>
          </a:p>
          <a:p>
            <a:pPr marL="342900" indent="-342900">
              <a:buFont typeface="+mj-lt"/>
              <a:buAutoNum type="arabicPeriod"/>
            </a:pPr>
            <a:endParaRPr lang="en-US" sz="1600" dirty="0" smtClean="0">
              <a:latin typeface="+mj-ea"/>
              <a:ea typeface="+mj-ea"/>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698500" y="857232"/>
            <a:ext cx="7772400" cy="1214446"/>
          </a:xfrm>
          <a:prstGeom prst="rect">
            <a:avLst/>
          </a:prstGeom>
        </p:spPr>
        <p:txBody>
          <a:bodyPr/>
          <a:lstStyle/>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a:p>
            <a:pPr marL="254000" indent="-254000" algn="just" eaLnBrk="0" hangingPunct="0">
              <a:lnSpc>
                <a:spcPct val="105000"/>
              </a:lnSpc>
              <a:spcBef>
                <a:spcPct val="20000"/>
              </a:spcBef>
              <a:buSzPct val="100000"/>
              <a:defRPr/>
            </a:pPr>
            <a:endParaRPr lang="en-US" altLang="zh-CN" sz="2400" b="1" kern="0" dirty="0" smtClean="0">
              <a:solidFill>
                <a:srgbClr val="FF0000"/>
              </a:solidFill>
              <a:latin typeface="Arial Unicode MS" pitchFamily="34" charset="-122"/>
              <a:ea typeface="Arial Unicode MS" pitchFamily="34" charset="-122"/>
              <a:cs typeface="Arial Unicode MS" pitchFamily="34" charset="-122"/>
            </a:endParaRPr>
          </a:p>
        </p:txBody>
      </p:sp>
      <p:sp>
        <p:nvSpPr>
          <p:cNvPr id="5" name="标题 1"/>
          <p:cNvSpPr>
            <a:spLocks noGrp="1"/>
          </p:cNvSpPr>
          <p:nvPr>
            <p:ph type="ctrTitle" sz="quarter"/>
          </p:nvPr>
        </p:nvSpPr>
        <p:spPr>
          <a:xfrm>
            <a:off x="800100" y="2971028"/>
            <a:ext cx="7543800" cy="962028"/>
          </a:xfrm>
        </p:spPr>
        <p:txBody>
          <a:bodyPr/>
          <a:lstStyle/>
          <a:p>
            <a:pPr algn="ctr"/>
            <a:r>
              <a:rPr lang="en-US" altLang="zh-CN" sz="4400" b="1" dirty="0" smtClean="0">
                <a:solidFill>
                  <a:srgbClr val="0066FF"/>
                </a:solidFill>
              </a:rPr>
              <a:t>Thanks for your attending!</a:t>
            </a:r>
            <a:endParaRPr lang="zh-CN" altLang="en-US" sz="4400" b="1" dirty="0">
              <a:solidFill>
                <a:srgbClr val="0066FF"/>
              </a:solidFill>
            </a:endParaRPr>
          </a:p>
        </p:txBody>
      </p:sp>
      <p:sp>
        <p:nvSpPr>
          <p:cNvPr id="4" name="矩形 3"/>
          <p:cNvSpPr/>
          <p:nvPr/>
        </p:nvSpPr>
        <p:spPr>
          <a:xfrm>
            <a:off x="539552" y="1025441"/>
            <a:ext cx="8064896"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1" algn="ctr">
              <a:defRPr/>
            </a:pPr>
            <a:r>
              <a:rPr lang="en-US" altLang="zh-CN" sz="3200" b="1" dirty="0" smtClean="0">
                <a:solidFill>
                  <a:schemeClr val="tx1"/>
                </a:solidFill>
                <a:latin typeface="+mj-ea"/>
                <a:ea typeface="+mj-ea"/>
              </a:rPr>
              <a:t>Call for Participation</a:t>
            </a:r>
          </a:p>
          <a:p>
            <a:pPr lvl="1">
              <a:defRPr/>
            </a:pPr>
            <a:r>
              <a:rPr lang="en-US" altLang="zh-CN" sz="1600" dirty="0" err="1" smtClean="0">
                <a:solidFill>
                  <a:schemeClr val="tx1"/>
                </a:solidFill>
                <a:latin typeface="+mn-ea"/>
                <a:ea typeface="+mn-ea"/>
              </a:rPr>
              <a:t>Lingyang</a:t>
            </a:r>
            <a:r>
              <a:rPr lang="en-US" altLang="zh-CN" sz="1600" dirty="0" smtClean="0">
                <a:solidFill>
                  <a:schemeClr val="tx1"/>
                </a:solidFill>
                <a:latin typeface="+mn-ea"/>
                <a:ea typeface="+mn-ea"/>
              </a:rPr>
              <a:t> Song</a:t>
            </a:r>
            <a:r>
              <a:rPr lang="zh-CN" altLang="en-US" sz="1600" dirty="0" smtClean="0">
                <a:solidFill>
                  <a:schemeClr val="tx1"/>
                </a:solidFill>
                <a:latin typeface="+mn-ea"/>
                <a:ea typeface="+mn-ea"/>
              </a:rPr>
              <a:t> </a:t>
            </a:r>
            <a:r>
              <a:rPr lang="en-US" altLang="zh-CN" sz="1600" dirty="0" smtClean="0">
                <a:solidFill>
                  <a:schemeClr val="tx1"/>
                </a:solidFill>
                <a:latin typeface="+mn-ea"/>
                <a:ea typeface="+mn-ea"/>
              </a:rPr>
              <a:t>and Zhu Han,,” </a:t>
            </a:r>
            <a:r>
              <a:rPr lang="en-US" altLang="zh-CN" sz="1600" i="1" u="sng" dirty="0" smtClean="0">
                <a:solidFill>
                  <a:schemeClr val="tx1"/>
                </a:solidFill>
                <a:latin typeface="+mn-ea"/>
                <a:ea typeface="+mn-ea"/>
              </a:rPr>
              <a:t>IEEE Global Communication Conference (</a:t>
            </a:r>
            <a:r>
              <a:rPr lang="en-US" altLang="zh-CN" sz="1600" i="1" u="sng" dirty="0" err="1" smtClean="0">
                <a:solidFill>
                  <a:schemeClr val="tx1"/>
                </a:solidFill>
                <a:latin typeface="+mn-ea"/>
                <a:ea typeface="+mn-ea"/>
              </a:rPr>
              <a:t>Globecom</a:t>
            </a:r>
            <a:r>
              <a:rPr lang="en-US" altLang="zh-CN" sz="1600" i="1" u="sng" dirty="0" smtClean="0">
                <a:solidFill>
                  <a:schemeClr val="tx1"/>
                </a:solidFill>
                <a:latin typeface="+mn-ea"/>
                <a:ea typeface="+mn-ea"/>
              </a:rPr>
              <a:t>)</a:t>
            </a:r>
            <a:r>
              <a:rPr lang="en-US" altLang="zh-CN" sz="1600" dirty="0" smtClean="0">
                <a:solidFill>
                  <a:schemeClr val="tx1"/>
                </a:solidFill>
                <a:latin typeface="+mn-ea"/>
                <a:ea typeface="+mn-ea"/>
              </a:rPr>
              <a:t>, </a:t>
            </a:r>
            <a:r>
              <a:rPr lang="en-US" altLang="zh-CN" sz="1600" b="1" u="sng" dirty="0" smtClean="0">
                <a:solidFill>
                  <a:schemeClr val="tx1"/>
                </a:solidFill>
                <a:latin typeface="+mn-ea"/>
                <a:ea typeface="+mn-ea"/>
              </a:rPr>
              <a:t>Washington DC, USA, Dec. 2015</a:t>
            </a:r>
            <a:r>
              <a:rPr lang="en-US" altLang="zh-CN" sz="1600" dirty="0" smtClean="0">
                <a:solidFill>
                  <a:schemeClr val="tx1"/>
                </a:solidFill>
                <a:latin typeface="+mn-ea"/>
                <a:ea typeface="+mn-ea"/>
              </a:rPr>
              <a:t>. </a:t>
            </a:r>
            <a:endParaRPr lang="zh-CN" altLang="en-US" sz="1600" dirty="0" smtClean="0">
              <a:solidFill>
                <a:schemeClr val="tx1"/>
              </a:solidFill>
              <a:latin typeface="+mn-ea"/>
              <a:ea typeface="+mn-ea"/>
            </a:endParaRPr>
          </a:p>
        </p:txBody>
      </p:sp>
      <p:sp>
        <p:nvSpPr>
          <p:cNvPr id="7" name="矩形 6"/>
          <p:cNvSpPr/>
          <p:nvPr/>
        </p:nvSpPr>
        <p:spPr>
          <a:xfrm>
            <a:off x="2286000" y="4652380"/>
            <a:ext cx="4572000" cy="864852"/>
          </a:xfrm>
          <a:prstGeom prst="rect">
            <a:avLst/>
          </a:prstGeom>
        </p:spPr>
        <p:txBody>
          <a:bodyPr>
            <a:spAutoFit/>
          </a:bodyPr>
          <a:lstStyle/>
          <a:p>
            <a:pPr marL="254000" lvl="0" indent="-254000" algn="ctr" eaLnBrk="0" hangingPunct="0">
              <a:lnSpc>
                <a:spcPct val="105000"/>
              </a:lnSpc>
              <a:spcBef>
                <a:spcPct val="20000"/>
              </a:spcBef>
              <a:buSzPct val="100000"/>
              <a:defRPr/>
            </a:pPr>
            <a:r>
              <a:rPr lang="en-US" altLang="zh-CN" sz="2400" b="1" kern="0" dirty="0" smtClean="0">
                <a:solidFill>
                  <a:schemeClr val="tx1"/>
                </a:solidFill>
                <a:latin typeface="Arial Unicode MS" pitchFamily="34" charset="-122"/>
                <a:ea typeface="Arial Unicode MS" pitchFamily="34" charset="-122"/>
                <a:cs typeface="Arial Unicode MS" pitchFamily="34" charset="-122"/>
              </a:rPr>
              <a:t>Slides are available at : </a:t>
            </a:r>
          </a:p>
          <a:p>
            <a:pPr marL="254000" lvl="0" indent="-254000" algn="ctr" eaLnBrk="0" hangingPunct="0">
              <a:lnSpc>
                <a:spcPct val="105000"/>
              </a:lnSpc>
              <a:spcBef>
                <a:spcPct val="20000"/>
              </a:spcBef>
              <a:buSzPct val="100000"/>
              <a:defRPr/>
            </a:pPr>
            <a:r>
              <a:rPr lang="en-US" altLang="zh-CN" kern="0" dirty="0" smtClean="0">
                <a:solidFill>
                  <a:srgbClr val="0070C0"/>
                </a:solidFill>
                <a:latin typeface="Arial Unicode MS" pitchFamily="34" charset="-122"/>
                <a:ea typeface="Arial Unicode MS" pitchFamily="34" charset="-122"/>
                <a:cs typeface="Arial Unicode MS" pitchFamily="34" charset="-122"/>
              </a:rPr>
              <a:t>http://wireless.egr.uh.edu/research.htm </a:t>
            </a:r>
            <a:endParaRPr lang="en-US" altLang="zh-CN" kern="0" dirty="0" smtClean="0">
              <a:solidFill>
                <a:srgbClr val="0070C0"/>
              </a:solidFill>
              <a:ea typeface="ＭＳ Ｐゴシック" pitchFamily="34" charset="-128"/>
            </a:endParaRPr>
          </a:p>
        </p:txBody>
      </p:sp>
    </p:spTree>
    <p:extLst>
      <p:ext uri="{BB962C8B-B14F-4D97-AF65-F5344CB8AC3E}">
        <p14:creationId xmlns:p14="http://schemas.microsoft.com/office/powerpoint/2010/main" val="154258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pPr algn="ctr"/>
            <a:r>
              <a:rPr lang="en-US" altLang="ko-KR" sz="3200" dirty="0" smtClean="0">
                <a:ea typeface="Gulim" pitchFamily="34" charset="-127"/>
              </a:rPr>
              <a:t>Algorithms for Finding the NE</a:t>
            </a:r>
            <a:endParaRPr lang="en-GB" altLang="ko-KR" sz="3200" dirty="0" smtClean="0">
              <a:ea typeface="Gulim" pitchFamily="34" charset="-127"/>
            </a:endParaRPr>
          </a:p>
        </p:txBody>
      </p:sp>
      <p:sp>
        <p:nvSpPr>
          <p:cNvPr id="450563" name="Rectangle 3"/>
          <p:cNvSpPr>
            <a:spLocks noGrp="1" noChangeArrowheads="1"/>
          </p:cNvSpPr>
          <p:nvPr>
            <p:ph type="body" idx="1"/>
          </p:nvPr>
        </p:nvSpPr>
        <p:spPr>
          <a:xfrm>
            <a:off x="338400" y="1080000"/>
            <a:ext cx="8348400" cy="5334000"/>
          </a:xfrm>
        </p:spPr>
        <p:txBody>
          <a:bodyPr/>
          <a:lstStyle/>
          <a:p>
            <a:r>
              <a:rPr lang="en-US" altLang="ko-KR" sz="2400" dirty="0" smtClean="0">
                <a:ea typeface="Gulim" pitchFamily="34" charset="-127"/>
              </a:rPr>
              <a:t>For a general N-player game, finding the set of NEs is not possible in polynomial time!</a:t>
            </a:r>
          </a:p>
          <a:p>
            <a:pPr lvl="2"/>
            <a:r>
              <a:rPr lang="en-US" altLang="ko-KR" sz="2000" dirty="0" smtClean="0">
                <a:ea typeface="Gulim" pitchFamily="34" charset="-127"/>
                <a:cs typeface="Times New Roman" pitchFamily="18" charset="0"/>
              </a:rPr>
              <a:t>Unless the game has a certain structure</a:t>
            </a:r>
          </a:p>
          <a:p>
            <a:r>
              <a:rPr lang="en-US" altLang="ko-KR" sz="2400" dirty="0" smtClean="0">
                <a:ea typeface="Gulim" pitchFamily="34" charset="-127"/>
              </a:rPr>
              <a:t>Some existing algorithms</a:t>
            </a:r>
          </a:p>
          <a:p>
            <a:pPr lvl="1"/>
            <a:r>
              <a:rPr lang="en-US" altLang="ko-KR" dirty="0" smtClean="0">
                <a:ea typeface="Gulim" pitchFamily="34" charset="-127"/>
              </a:rPr>
              <a:t>Fictitious play (based on empirical probabilities)</a:t>
            </a:r>
          </a:p>
          <a:p>
            <a:pPr lvl="1"/>
            <a:r>
              <a:rPr lang="en-US" altLang="ko-KR" dirty="0" smtClean="0">
                <a:ea typeface="Gulim" pitchFamily="34" charset="-127"/>
              </a:rPr>
              <a:t>Iterative algorithms (can converge for certain classes of games)</a:t>
            </a:r>
          </a:p>
          <a:p>
            <a:pPr lvl="1"/>
            <a:r>
              <a:rPr lang="en-US" altLang="ko-KR" dirty="0" smtClean="0">
                <a:ea typeface="Gulim" pitchFamily="34" charset="-127"/>
              </a:rPr>
              <a:t>Best response algorithms</a:t>
            </a:r>
          </a:p>
          <a:p>
            <a:pPr lvl="2"/>
            <a:r>
              <a:rPr lang="en-US" altLang="ko-KR" sz="2000" dirty="0" smtClean="0">
                <a:ea typeface="Gulim" pitchFamily="34" charset="-127"/>
              </a:rPr>
              <a:t>Popular in some games (continuous kernel games for example)</a:t>
            </a:r>
          </a:p>
          <a:p>
            <a:pPr marL="254000" lvl="1">
              <a:buChar char="•"/>
            </a:pPr>
            <a:r>
              <a:rPr lang="en-US" altLang="ko-KR" sz="2400" dirty="0" smtClean="0">
                <a:ea typeface="Gulim" pitchFamily="34" charset="-127"/>
                <a:cs typeface="+mn-cs"/>
              </a:rPr>
              <a:t>Useful Reference</a:t>
            </a:r>
          </a:p>
          <a:p>
            <a:pPr lvl="1"/>
            <a:r>
              <a:rPr lang="en-US" altLang="ko-KR" dirty="0" smtClean="0">
                <a:ea typeface="Gulim" pitchFamily="34" charset="-127"/>
              </a:rPr>
              <a:t>D. </a:t>
            </a:r>
            <a:r>
              <a:rPr lang="en-US" altLang="ko-KR" dirty="0" err="1" smtClean="0">
                <a:ea typeface="Gulim" pitchFamily="34" charset="-127"/>
              </a:rPr>
              <a:t>Fundenberg</a:t>
            </a:r>
            <a:r>
              <a:rPr lang="en-US" altLang="ko-KR" dirty="0" smtClean="0">
                <a:ea typeface="Gulim" pitchFamily="34" charset="-127"/>
              </a:rPr>
              <a:t> and D. Levine, The theory of learning in games, the MIT press, 1998.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0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05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5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5056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5056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5056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50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Table of Content</a:t>
            </a:r>
            <a:endParaRPr lang="zh-CN" altLang="en-US" sz="3200" dirty="0"/>
          </a:p>
        </p:txBody>
      </p:sp>
      <p:sp>
        <p:nvSpPr>
          <p:cNvPr id="3" name="内容占位符 2"/>
          <p:cNvSpPr>
            <a:spLocks noGrp="1"/>
          </p:cNvSpPr>
          <p:nvPr>
            <p:ph idx="1"/>
          </p:nvPr>
        </p:nvSpPr>
        <p:spPr>
          <a:xfrm>
            <a:off x="392113" y="908720"/>
            <a:ext cx="8359775" cy="4929187"/>
          </a:xfrm>
        </p:spPr>
        <p:txBody>
          <a:bodyPr/>
          <a:lstStyle/>
          <a:p>
            <a:pPr>
              <a:lnSpc>
                <a:spcPct val="70000"/>
              </a:lnSpc>
              <a:spcBef>
                <a:spcPts val="1200"/>
              </a:spcBef>
              <a:spcAft>
                <a:spcPts val="1200"/>
              </a:spcAft>
            </a:pPr>
            <a:r>
              <a:rPr lang="en-US" altLang="zh-CN" sz="2800" b="0" dirty="0" smtClean="0">
                <a:solidFill>
                  <a:srgbClr val="FF0000"/>
                </a:solidFill>
                <a:ea typeface="ＭＳ Ｐゴシック" pitchFamily="34" charset="-128"/>
                <a:cs typeface="Times New Roman" pitchFamily="18" charset="0"/>
              </a:rPr>
              <a:t>5G Basics</a:t>
            </a:r>
          </a:p>
          <a:p>
            <a:pPr>
              <a:lnSpc>
                <a:spcPct val="70000"/>
              </a:lnSpc>
              <a:spcBef>
                <a:spcPts val="1200"/>
              </a:spcBef>
              <a:spcAft>
                <a:spcPts val="1200"/>
              </a:spcAft>
            </a:pPr>
            <a:r>
              <a:rPr lang="en-US" altLang="zh-CN" sz="2800" dirty="0" smtClean="0">
                <a:ea typeface="ＭＳ Ｐゴシック" pitchFamily="34" charset="-128"/>
                <a:cs typeface="Times New Roman" pitchFamily="18" charset="0"/>
              </a:rPr>
              <a:t>Game Theory Introduction</a:t>
            </a:r>
          </a:p>
          <a:p>
            <a:pPr>
              <a:lnSpc>
                <a:spcPct val="70000"/>
              </a:lnSpc>
              <a:spcBef>
                <a:spcPts val="1200"/>
              </a:spcBef>
              <a:spcAft>
                <a:spcPts val="1200"/>
              </a:spcAft>
            </a:pPr>
            <a:r>
              <a:rPr lang="en-US" altLang="zh-CN" sz="2800" dirty="0" smtClean="0">
                <a:ea typeface="ＭＳ Ｐゴシック" pitchFamily="34" charset="-128"/>
                <a:cs typeface="Times New Roman" pitchFamily="18" charset="0"/>
              </a:rPr>
              <a:t>Distributed Resource Allocation </a:t>
            </a:r>
          </a:p>
          <a:p>
            <a:pPr lvl="1">
              <a:lnSpc>
                <a:spcPct val="70000"/>
              </a:lnSpc>
              <a:spcBef>
                <a:spcPts val="600"/>
              </a:spcBef>
              <a:spcAft>
                <a:spcPts val="600"/>
              </a:spcAft>
            </a:pPr>
            <a:r>
              <a:rPr lang="en-US" altLang="zh-CN" sz="2400" dirty="0" smtClean="0">
                <a:solidFill>
                  <a:schemeClr val="tx1"/>
                </a:solidFill>
                <a:ea typeface="ＭＳ Ｐゴシック" pitchFamily="34" charset="-128"/>
                <a:cs typeface="Times New Roman" pitchFamily="18" charset="0"/>
              </a:rPr>
              <a:t>Device-to-device communication</a:t>
            </a:r>
            <a:endParaRPr lang="en-US" altLang="zh-CN" sz="2400" dirty="0">
              <a:solidFill>
                <a:schemeClr val="tx1"/>
              </a:solidFill>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a:ea typeface="ＭＳ Ｐゴシック" pitchFamily="34" charset="-128"/>
                <a:cs typeface="Times New Roman" pitchFamily="18" charset="0"/>
              </a:rPr>
              <a:t>Full-duplex </a:t>
            </a:r>
            <a:r>
              <a:rPr lang="en-US" altLang="zh-CN" sz="2400" dirty="0" smtClean="0">
                <a:ea typeface="ＭＳ Ｐゴシック" pitchFamily="34" charset="-128"/>
                <a:cs typeface="Times New Roman" pitchFamily="18" charset="0"/>
              </a:rPr>
              <a:t>communication</a:t>
            </a:r>
            <a:endParaRPr lang="en-US" altLang="zh-CN" sz="2400" dirty="0">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a:ea typeface="ＭＳ Ｐゴシック" pitchFamily="34" charset="-128"/>
                <a:cs typeface="Times New Roman" pitchFamily="18" charset="0"/>
              </a:rPr>
              <a:t>Wireless </a:t>
            </a:r>
            <a:r>
              <a:rPr lang="en-US" altLang="zh-CN" sz="2400" dirty="0" smtClean="0">
                <a:ea typeface="ＭＳ Ｐゴシック" pitchFamily="34" charset="-128"/>
                <a:cs typeface="Times New Roman" pitchFamily="18" charset="0"/>
              </a:rPr>
              <a:t>caching</a:t>
            </a:r>
          </a:p>
          <a:p>
            <a:pPr>
              <a:lnSpc>
                <a:spcPct val="70000"/>
              </a:lnSpc>
              <a:spcBef>
                <a:spcPts val="600"/>
              </a:spcBef>
              <a:spcAft>
                <a:spcPts val="600"/>
              </a:spcAft>
            </a:pPr>
            <a:r>
              <a:rPr lang="en-US" altLang="zh-CN" sz="2400" dirty="0" smtClean="0">
                <a:ea typeface="ＭＳ Ｐゴシック" pitchFamily="34" charset="-128"/>
                <a:cs typeface="Times New Roman" pitchFamily="18" charset="0"/>
              </a:rPr>
              <a:t>Other Applications</a:t>
            </a:r>
            <a:endParaRPr lang="en-US" altLang="zh-CN" sz="2400" dirty="0">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Wireless </a:t>
            </a:r>
            <a:r>
              <a:rPr lang="en-US" altLang="zh-CN" sz="2400" dirty="0">
                <a:ea typeface="ＭＳ Ｐゴシック" pitchFamily="34" charset="-128"/>
                <a:cs typeface="Times New Roman" pitchFamily="18" charset="0"/>
              </a:rPr>
              <a:t>network virtualization</a:t>
            </a: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LTE-unlicensed</a:t>
            </a: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Massive MIMO</a:t>
            </a:r>
          </a:p>
          <a:p>
            <a:pPr lvl="1">
              <a:lnSpc>
                <a:spcPct val="70000"/>
              </a:lnSpc>
              <a:spcBef>
                <a:spcPts val="600"/>
              </a:spcBef>
              <a:spcAft>
                <a:spcPts val="600"/>
              </a:spcAft>
            </a:pPr>
            <a:r>
              <a:rPr lang="en-US" altLang="zh-CN" sz="2400" dirty="0" err="1" smtClean="0">
                <a:ea typeface="ＭＳ Ｐゴシック" pitchFamily="34" charset="-128"/>
                <a:cs typeface="Times New Roman" pitchFamily="18" charset="0"/>
              </a:rPr>
              <a:t>mmWave</a:t>
            </a:r>
            <a:endParaRPr lang="en-US" altLang="zh-CN" sz="2400" dirty="0">
              <a:ea typeface="ＭＳ Ｐゴシック" pitchFamily="34" charset="-128"/>
              <a:cs typeface="Times New Roman" pitchFamily="18" charset="0"/>
            </a:endParaRPr>
          </a:p>
          <a:p>
            <a:pPr>
              <a:lnSpc>
                <a:spcPct val="70000"/>
              </a:lnSpc>
              <a:spcBef>
                <a:spcPts val="1200"/>
              </a:spcBef>
              <a:spcAft>
                <a:spcPts val="1200"/>
              </a:spcAft>
            </a:pPr>
            <a:r>
              <a:rPr lang="en-US" altLang="zh-CN" sz="2800" dirty="0" smtClean="0">
                <a:solidFill>
                  <a:schemeClr val="tx1"/>
                </a:solidFill>
                <a:ea typeface="ＭＳ Ｐゴシック" pitchFamily="34" charset="-128"/>
                <a:cs typeface="Times New Roman" pitchFamily="18" charset="0"/>
              </a:rPr>
              <a:t>Conclusions</a:t>
            </a:r>
            <a:endParaRPr lang="en-GB" altLang="zh-CN" sz="2800" dirty="0" smtClean="0">
              <a:solidFill>
                <a:schemeClr val="tx1"/>
              </a:solidFill>
              <a:ea typeface="ＭＳ Ｐゴシック" pitchFamily="34" charset="-128"/>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smtClean="0"/>
              <a:t>Table of Content</a:t>
            </a:r>
            <a:endParaRPr lang="zh-CN" altLang="en-US" sz="3200" dirty="0"/>
          </a:p>
        </p:txBody>
      </p:sp>
      <p:sp>
        <p:nvSpPr>
          <p:cNvPr id="3" name="内容占位符 2"/>
          <p:cNvSpPr>
            <a:spLocks noGrp="1"/>
          </p:cNvSpPr>
          <p:nvPr>
            <p:ph idx="1"/>
          </p:nvPr>
        </p:nvSpPr>
        <p:spPr>
          <a:xfrm>
            <a:off x="392113" y="908720"/>
            <a:ext cx="8359775" cy="4929187"/>
          </a:xfrm>
        </p:spPr>
        <p:txBody>
          <a:bodyPr/>
          <a:lstStyle/>
          <a:p>
            <a:pPr>
              <a:lnSpc>
                <a:spcPct val="70000"/>
              </a:lnSpc>
              <a:spcBef>
                <a:spcPts val="1200"/>
              </a:spcBef>
              <a:spcAft>
                <a:spcPts val="1200"/>
              </a:spcAft>
            </a:pPr>
            <a:r>
              <a:rPr lang="en-US" altLang="zh-CN" sz="2800" b="0" dirty="0" smtClean="0">
                <a:solidFill>
                  <a:schemeClr val="tx1"/>
                </a:solidFill>
                <a:ea typeface="ＭＳ Ｐゴシック" pitchFamily="34" charset="-128"/>
                <a:cs typeface="Times New Roman" pitchFamily="18" charset="0"/>
              </a:rPr>
              <a:t>5G Basics</a:t>
            </a:r>
          </a:p>
          <a:p>
            <a:pPr>
              <a:lnSpc>
                <a:spcPct val="70000"/>
              </a:lnSpc>
              <a:spcBef>
                <a:spcPts val="1200"/>
              </a:spcBef>
              <a:spcAft>
                <a:spcPts val="1200"/>
              </a:spcAft>
            </a:pPr>
            <a:r>
              <a:rPr lang="en-US" altLang="zh-CN" sz="2800" dirty="0" smtClean="0">
                <a:solidFill>
                  <a:schemeClr val="tx1"/>
                </a:solidFill>
                <a:ea typeface="ＭＳ Ｐゴシック" pitchFamily="34" charset="-128"/>
                <a:cs typeface="Times New Roman" pitchFamily="18" charset="0"/>
              </a:rPr>
              <a:t>Game Theory Introduction</a:t>
            </a:r>
          </a:p>
          <a:p>
            <a:pPr>
              <a:lnSpc>
                <a:spcPct val="70000"/>
              </a:lnSpc>
              <a:spcBef>
                <a:spcPts val="1200"/>
              </a:spcBef>
              <a:spcAft>
                <a:spcPts val="1200"/>
              </a:spcAft>
            </a:pPr>
            <a:r>
              <a:rPr lang="en-US" altLang="zh-CN" sz="2800" dirty="0" smtClean="0">
                <a:solidFill>
                  <a:srgbClr val="FF0000"/>
                </a:solidFill>
                <a:ea typeface="ＭＳ Ｐゴシック" pitchFamily="34" charset="-128"/>
                <a:cs typeface="Times New Roman" pitchFamily="18" charset="0"/>
              </a:rPr>
              <a:t>Distributed Resource Allocation </a:t>
            </a:r>
          </a:p>
          <a:p>
            <a:pPr lvl="1">
              <a:lnSpc>
                <a:spcPct val="70000"/>
              </a:lnSpc>
              <a:spcBef>
                <a:spcPts val="600"/>
              </a:spcBef>
              <a:spcAft>
                <a:spcPts val="600"/>
              </a:spcAft>
            </a:pPr>
            <a:r>
              <a:rPr lang="en-US" altLang="zh-CN" sz="2400" dirty="0" smtClean="0">
                <a:solidFill>
                  <a:schemeClr val="tx1"/>
                </a:solidFill>
                <a:ea typeface="ＭＳ Ｐゴシック" pitchFamily="34" charset="-128"/>
                <a:cs typeface="Times New Roman" pitchFamily="18" charset="0"/>
              </a:rPr>
              <a:t>Device-to-device communication</a:t>
            </a:r>
            <a:endParaRPr lang="en-US" altLang="zh-CN" sz="2400" dirty="0">
              <a:solidFill>
                <a:schemeClr val="tx1"/>
              </a:solidFill>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a:ea typeface="ＭＳ Ｐゴシック" pitchFamily="34" charset="-128"/>
                <a:cs typeface="Times New Roman" pitchFamily="18" charset="0"/>
              </a:rPr>
              <a:t>Full-duplex </a:t>
            </a:r>
            <a:r>
              <a:rPr lang="en-US" altLang="zh-CN" sz="2400" dirty="0" smtClean="0">
                <a:ea typeface="ＭＳ Ｐゴシック" pitchFamily="34" charset="-128"/>
                <a:cs typeface="Times New Roman" pitchFamily="18" charset="0"/>
              </a:rPr>
              <a:t>communication</a:t>
            </a:r>
            <a:endParaRPr lang="en-US" altLang="zh-CN" sz="2400" dirty="0">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a:ea typeface="ＭＳ Ｐゴシック" pitchFamily="34" charset="-128"/>
                <a:cs typeface="Times New Roman" pitchFamily="18" charset="0"/>
              </a:rPr>
              <a:t>Wireless </a:t>
            </a:r>
            <a:r>
              <a:rPr lang="en-US" altLang="zh-CN" sz="2400" dirty="0" smtClean="0">
                <a:ea typeface="ＭＳ Ｐゴシック" pitchFamily="34" charset="-128"/>
                <a:cs typeface="Times New Roman" pitchFamily="18" charset="0"/>
              </a:rPr>
              <a:t>caching</a:t>
            </a:r>
          </a:p>
          <a:p>
            <a:pPr>
              <a:lnSpc>
                <a:spcPct val="70000"/>
              </a:lnSpc>
              <a:spcBef>
                <a:spcPts val="600"/>
              </a:spcBef>
              <a:spcAft>
                <a:spcPts val="600"/>
              </a:spcAft>
            </a:pPr>
            <a:r>
              <a:rPr lang="en-US" altLang="zh-CN" sz="2400" dirty="0" smtClean="0">
                <a:ea typeface="ＭＳ Ｐゴシック" pitchFamily="34" charset="-128"/>
                <a:cs typeface="Times New Roman" pitchFamily="18" charset="0"/>
              </a:rPr>
              <a:t>Other Applications</a:t>
            </a:r>
            <a:endParaRPr lang="en-US" altLang="zh-CN" sz="2400" dirty="0">
              <a:ea typeface="ＭＳ Ｐゴシック" pitchFamily="34" charset="-128"/>
              <a:cs typeface="Times New Roman" pitchFamily="18" charset="0"/>
            </a:endParaRP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Wireless </a:t>
            </a:r>
            <a:r>
              <a:rPr lang="en-US" altLang="zh-CN" sz="2400" dirty="0">
                <a:ea typeface="ＭＳ Ｐゴシック" pitchFamily="34" charset="-128"/>
                <a:cs typeface="Times New Roman" pitchFamily="18" charset="0"/>
              </a:rPr>
              <a:t>network virtualization</a:t>
            </a: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LTE-unlicensed</a:t>
            </a:r>
          </a:p>
          <a:p>
            <a:pPr lvl="1">
              <a:lnSpc>
                <a:spcPct val="70000"/>
              </a:lnSpc>
              <a:spcBef>
                <a:spcPts val="600"/>
              </a:spcBef>
              <a:spcAft>
                <a:spcPts val="600"/>
              </a:spcAft>
            </a:pPr>
            <a:r>
              <a:rPr lang="en-US" altLang="zh-CN" sz="2400" dirty="0" smtClean="0">
                <a:ea typeface="ＭＳ Ｐゴシック" pitchFamily="34" charset="-128"/>
                <a:cs typeface="Times New Roman" pitchFamily="18" charset="0"/>
              </a:rPr>
              <a:t>Massive MIMO</a:t>
            </a:r>
          </a:p>
          <a:p>
            <a:pPr lvl="1">
              <a:lnSpc>
                <a:spcPct val="70000"/>
              </a:lnSpc>
              <a:spcBef>
                <a:spcPts val="600"/>
              </a:spcBef>
              <a:spcAft>
                <a:spcPts val="600"/>
              </a:spcAft>
            </a:pPr>
            <a:r>
              <a:rPr lang="en-US" altLang="zh-CN" sz="2400" dirty="0" err="1" smtClean="0">
                <a:ea typeface="ＭＳ Ｐゴシック" pitchFamily="34" charset="-128"/>
                <a:cs typeface="Times New Roman" pitchFamily="18" charset="0"/>
              </a:rPr>
              <a:t>mmWave</a:t>
            </a:r>
            <a:endParaRPr lang="en-US" altLang="zh-CN" sz="2400" dirty="0">
              <a:ea typeface="ＭＳ Ｐゴシック" pitchFamily="34" charset="-128"/>
              <a:cs typeface="Times New Roman" pitchFamily="18" charset="0"/>
            </a:endParaRPr>
          </a:p>
          <a:p>
            <a:pPr>
              <a:lnSpc>
                <a:spcPct val="70000"/>
              </a:lnSpc>
              <a:spcBef>
                <a:spcPts val="1200"/>
              </a:spcBef>
              <a:spcAft>
                <a:spcPts val="1200"/>
              </a:spcAft>
            </a:pPr>
            <a:r>
              <a:rPr lang="en-US" altLang="zh-CN" sz="2800" dirty="0" smtClean="0">
                <a:solidFill>
                  <a:schemeClr val="tx1"/>
                </a:solidFill>
                <a:ea typeface="ＭＳ Ｐゴシック" pitchFamily="34" charset="-128"/>
                <a:cs typeface="Times New Roman" pitchFamily="18" charset="0"/>
              </a:rPr>
              <a:t>Conclusions</a:t>
            </a:r>
            <a:endParaRPr lang="en-GB" altLang="zh-CN" sz="2800" dirty="0" smtClean="0">
              <a:solidFill>
                <a:schemeClr val="tx1"/>
              </a:solidFill>
              <a:ea typeface="ＭＳ Ｐゴシック" pitchFamily="34" charset="-128"/>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71406" y="1268760"/>
            <a:ext cx="9144000" cy="1470025"/>
          </a:xfrm>
          <a:prstGeom prst="rect">
            <a:avLst/>
          </a:prstGeom>
          <a:noFill/>
          <a:ln w="0">
            <a:noFill/>
            <a:miter lim="800000"/>
            <a:headEnd/>
            <a:tailEnd/>
          </a:ln>
        </p:spPr>
        <p:txBody>
          <a:bodyPr lIns="0" tIns="0" rIns="0" bIns="0"/>
          <a:lstStyle/>
          <a:p>
            <a:pPr algn="ctr">
              <a:defRPr/>
            </a:pPr>
            <a:r>
              <a:rPr lang="en-US" sz="4000" dirty="0" smtClean="0"/>
              <a:t> </a:t>
            </a:r>
            <a:r>
              <a:rPr lang="en-US" altLang="zh-CN" sz="4000" b="1" dirty="0" smtClean="0">
                <a:solidFill>
                  <a:srgbClr val="0066FF"/>
                </a:solidFill>
                <a:latin typeface="+mj-lt"/>
                <a:ea typeface="+mn-ea"/>
              </a:rPr>
              <a:t>Game-theoretic Methods for Device-to-Device Communications</a:t>
            </a:r>
            <a:r>
              <a:rPr lang="en-US" sz="4000" dirty="0" smtClean="0"/>
              <a:t/>
            </a:r>
            <a:br>
              <a:rPr lang="en-US" sz="4000" dirty="0" smtClean="0"/>
            </a:br>
            <a:endParaRPr lang="en-US" altLang="zh-CN" sz="4000" b="1" dirty="0" smtClean="0">
              <a:solidFill>
                <a:srgbClr val="0066FF"/>
              </a:solidFill>
              <a:latin typeface="+mj-lt"/>
              <a:ea typeface="+mn-ea"/>
            </a:endParaRPr>
          </a:p>
          <a:p>
            <a:pPr algn="ctr">
              <a:defRPr/>
            </a:pPr>
            <a:endParaRPr lang="zh-CN" altLang="en-US" sz="4000" b="1" dirty="0">
              <a:solidFill>
                <a:srgbClr val="0066CC"/>
              </a:solidFill>
              <a:latin typeface="仿宋_GB2312" pitchFamily="49" charset="-122"/>
              <a:ea typeface="仿宋_GB2312" pitchFamily="49" charset="-122"/>
            </a:endParaRPr>
          </a:p>
        </p:txBody>
      </p:sp>
      <p:sp>
        <p:nvSpPr>
          <p:cNvPr id="4" name="灯片编号占位符 3"/>
          <p:cNvSpPr>
            <a:spLocks noGrp="1"/>
          </p:cNvSpPr>
          <p:nvPr>
            <p:ph type="sldNum" sz="quarter" idx="12"/>
          </p:nvPr>
        </p:nvSpPr>
        <p:spPr/>
        <p:txBody>
          <a:bodyPr/>
          <a:lstStyle/>
          <a:p>
            <a:pPr>
              <a:defRPr/>
            </a:pPr>
            <a:fld id="{67609B62-706E-4D36-BD2B-F18BEE62B936}" type="slidenum">
              <a:rPr lang="en-US" altLang="zh-CN" smtClean="0"/>
              <a:pPr>
                <a:defRPr/>
              </a:pPr>
              <a:t>21</a:t>
            </a:fld>
            <a:endParaRPr lang="zh-CN" altLang="en-US"/>
          </a:p>
        </p:txBody>
      </p:sp>
      <p:sp>
        <p:nvSpPr>
          <p:cNvPr id="5" name="Rectangle 4"/>
          <p:cNvSpPr txBox="1">
            <a:spLocks noChangeArrowheads="1"/>
          </p:cNvSpPr>
          <p:nvPr/>
        </p:nvSpPr>
        <p:spPr>
          <a:xfrm>
            <a:off x="698500" y="3473152"/>
            <a:ext cx="7772400" cy="3124200"/>
          </a:xfrm>
          <a:prstGeom prst="rect">
            <a:avLst/>
          </a:prstGeom>
        </p:spPr>
        <p:txBody>
          <a:bodyPr/>
          <a:lstStyle/>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indent="-254000" algn="ctr">
              <a:lnSpc>
                <a:spcPct val="105000"/>
              </a:lnSpc>
              <a:spcBef>
                <a:spcPct val="20000"/>
              </a:spcBef>
              <a:buSzPct val="100000"/>
              <a:defRPr/>
            </a:pPr>
            <a:r>
              <a:rPr kumimoji="0" lang="en-US" altLang="zh-CN" sz="2000" b="1" i="0" u="none" strike="noStrike" kern="0" cap="none" spc="0" normalizeH="0" baseline="0" noProof="0" dirty="0" err="1" smtClean="0">
                <a:ln>
                  <a:noFill/>
                </a:ln>
                <a:solidFill>
                  <a:srgbClr val="000000"/>
                </a:solidFill>
                <a:effectLst/>
                <a:uLnTx/>
                <a:uFillTx/>
                <a:latin typeface="Arial Unicode MS" pitchFamily="34" charset="-122"/>
                <a:ea typeface="Arial Unicode MS" pitchFamily="34" charset="-122"/>
                <a:cs typeface="Arial Unicode MS" pitchFamily="34" charset="-122"/>
              </a:rPr>
              <a:t>Lingyang</a:t>
            </a: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Song</a:t>
            </a:r>
            <a:r>
              <a:rPr lang="en-US" altLang="zh-CN" b="1" kern="0" baseline="30000" dirty="0" smtClean="0">
                <a:latin typeface="Arial Unicode MS" pitchFamily="34" charset="-122"/>
                <a:ea typeface="Arial Unicode MS" pitchFamily="34" charset="-122"/>
                <a:cs typeface="Arial Unicode MS" pitchFamily="34" charset="-122"/>
              </a:rPr>
              <a:t>*</a:t>
            </a: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and Zhu Han</a:t>
            </a:r>
            <a:r>
              <a:rPr lang="en-US" altLang="zh-CN" b="1" kern="0" baseline="30000" dirty="0">
                <a:latin typeface="Arial Unicode MS" pitchFamily="34" charset="-122"/>
                <a:ea typeface="Arial Unicode MS" pitchFamily="34" charset="-122"/>
                <a:cs typeface="Arial Unicode MS" pitchFamily="34" charset="-122"/>
              </a:rPr>
              <a:t>+</a:t>
            </a:r>
            <a:r>
              <a:rPr lang="en-US" altLang="zh-CN" kern="0" baseline="30000" dirty="0" smtClean="0">
                <a:latin typeface="Arial Unicode MS" pitchFamily="34" charset="-122"/>
                <a:ea typeface="Arial Unicode MS" pitchFamily="34" charset="-122"/>
                <a:cs typeface="Arial Unicode MS" pitchFamily="34" charset="-122"/>
              </a:rPr>
              <a:t> </a:t>
            </a:r>
          </a:p>
          <a:p>
            <a:pPr marL="254000" indent="-254000" algn="ctr">
              <a:lnSpc>
                <a:spcPct val="105000"/>
              </a:lnSpc>
              <a:spcBef>
                <a:spcPct val="20000"/>
              </a:spcBef>
              <a:buSzPct val="100000"/>
              <a:defRPr/>
            </a:pPr>
            <a:r>
              <a:rPr lang="en-US" altLang="zh-CN" b="1" kern="0" baseline="30000" dirty="0">
                <a:latin typeface="Arial Unicode MS" pitchFamily="34" charset="-122"/>
                <a:ea typeface="Arial Unicode MS" pitchFamily="34" charset="-122"/>
                <a:cs typeface="Arial Unicode MS" pitchFamily="34" charset="-122"/>
              </a:rPr>
              <a:t>* </a:t>
            </a: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School of Electronics Engineering and Computer Science,</a:t>
            </a: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Peking University, Beijing, China</a:t>
            </a:r>
          </a:p>
          <a:p>
            <a:pPr marL="254000" lvl="0" indent="-254000" algn="ctr">
              <a:lnSpc>
                <a:spcPct val="105000"/>
              </a:lnSpc>
              <a:spcBef>
                <a:spcPct val="20000"/>
              </a:spcBef>
              <a:buSzPct val="100000"/>
              <a:defRPr/>
            </a:pPr>
            <a:r>
              <a:rPr lang="en-US" altLang="zh-CN" sz="1800" b="1" kern="0" baseline="30000" dirty="0">
                <a:latin typeface="Arial Unicode MS" pitchFamily="34" charset="-122"/>
                <a:ea typeface="Arial Unicode MS" pitchFamily="34" charset="-122"/>
                <a:cs typeface="Arial Unicode MS" pitchFamily="34" charset="-122"/>
              </a:rPr>
              <a:t>+ </a:t>
            </a: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Department of Electrical and Computer Engineering</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University of Houston, Houston, TX, USA</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lvl="0" indent="-254000" algn="ctr" eaLnBrk="0" hangingPunct="0">
              <a:lnSpc>
                <a:spcPct val="105000"/>
              </a:lnSpc>
              <a:spcBef>
                <a:spcPct val="20000"/>
              </a:spcBef>
              <a:buSzPct val="100000"/>
              <a:defRPr/>
            </a:pPr>
            <a:r>
              <a:rPr kumimoji="0" lang="en-US" altLang="zh-CN" sz="16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D2D</a:t>
            </a:r>
            <a:r>
              <a:rPr kumimoji="0" lang="en-US" altLang="zh-CN" sz="1600" b="1" i="0" u="none" strike="noStrike" kern="0" cap="none" spc="0" normalizeH="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communication website: </a:t>
            </a:r>
            <a:r>
              <a:rPr lang="en-US" altLang="zh-CN" sz="1600" b="1" kern="0" dirty="0" smtClean="0">
                <a:latin typeface="Arial Unicode MS" pitchFamily="34" charset="-122"/>
                <a:ea typeface="Arial Unicode MS" pitchFamily="34" charset="-122"/>
                <a:cs typeface="Arial Unicode MS" pitchFamily="34" charset="-122"/>
              </a:rPr>
              <a:t> </a:t>
            </a:r>
          </a:p>
          <a:p>
            <a:pPr marL="254000" lvl="0" indent="-254000" algn="ctr" eaLnBrk="0" hangingPunct="0">
              <a:lnSpc>
                <a:spcPct val="105000"/>
              </a:lnSpc>
              <a:spcBef>
                <a:spcPct val="20000"/>
              </a:spcBef>
              <a:buSzPct val="100000"/>
              <a:defRPr/>
            </a:pPr>
            <a:r>
              <a:rPr lang="en-US" altLang="zh-CN" sz="1600" b="1" kern="0" dirty="0" smtClean="0">
                <a:solidFill>
                  <a:srgbClr val="0066FF"/>
                </a:solidFill>
                <a:latin typeface="Arial Unicode MS" pitchFamily="34" charset="-122"/>
                <a:ea typeface="Arial Unicode MS" pitchFamily="34" charset="-122"/>
                <a:cs typeface="Arial Unicode MS" pitchFamily="34" charset="-122"/>
              </a:rPr>
              <a:t>http://wireless.pku.edu.cn/home/songly/d2d.html</a:t>
            </a:r>
            <a:endParaRPr kumimoji="0" lang="en-US" altLang="zh-CN" sz="1600" b="1" i="0" u="none" strike="noStrike" kern="0" cap="none" spc="0" normalizeH="0" baseline="0" noProof="0" dirty="0" smtClean="0">
              <a:ln>
                <a:noFill/>
              </a:ln>
              <a:solidFill>
                <a:srgbClr val="0066FF"/>
              </a:solidFill>
              <a:effectLst/>
              <a:uLnTx/>
              <a:uFillTx/>
              <a:latin typeface="Arial Unicode MS" pitchFamily="34" charset="-122"/>
              <a:ea typeface="Arial Unicode MS" pitchFamily="34" charset="-122"/>
              <a:cs typeface="Arial Unicode MS" pitchFamily="34" charset="-122"/>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p:txBody>
      </p:sp>
      <p:pic>
        <p:nvPicPr>
          <p:cNvPr id="8" name="Picture 12" descr="http://tbn0.google.com/images?q=tbn:HMEGXKmAqkMYXM:http://content.answers.com/main/content/wp/en/e/ec/University_of_Houston_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972447"/>
            <a:ext cx="100647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9" descr="bdx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0838" y="58674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0063"/>
    </mc:Choice>
    <mc:Fallback xmlns="">
      <p:transition advTm="2006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pPr algn="ctr"/>
            <a:r>
              <a:rPr lang="en-US" altLang="zh-CN" dirty="0" smtClean="0">
                <a:ea typeface="黑体" pitchFamily="2" charset="-122"/>
              </a:rPr>
              <a:t>Definition and Benefits</a:t>
            </a:r>
            <a:endParaRPr lang="zh-CN" altLang="en-US" dirty="0"/>
          </a:p>
        </p:txBody>
      </p:sp>
      <p:sp>
        <p:nvSpPr>
          <p:cNvPr id="5" name="内容占位符 4"/>
          <p:cNvSpPr>
            <a:spLocks noGrp="1"/>
          </p:cNvSpPr>
          <p:nvPr>
            <p:ph idx="1"/>
          </p:nvPr>
        </p:nvSpPr>
        <p:spPr>
          <a:xfrm>
            <a:off x="392113" y="1143019"/>
            <a:ext cx="8359775" cy="4929187"/>
          </a:xfrm>
        </p:spPr>
        <p:txBody>
          <a:bodyPr/>
          <a:lstStyle/>
          <a:p>
            <a:r>
              <a:rPr lang="en-US" sz="2400" dirty="0" smtClean="0"/>
              <a:t>Definition of Device-to-Device (D2D) Communications</a:t>
            </a:r>
          </a:p>
          <a:p>
            <a:pPr lvl="1" algn="just"/>
            <a:r>
              <a:rPr lang="en-US" sz="2200" dirty="0" smtClean="0"/>
              <a:t>D2D communications commonly refer to the technologies that enable devices to communicate directly without an infrastructure of access points or base stations.</a:t>
            </a:r>
          </a:p>
          <a:p>
            <a:endParaRPr lang="zh-CN" altLang="en-US" dirty="0"/>
          </a:p>
        </p:txBody>
      </p:sp>
      <p:grpSp>
        <p:nvGrpSpPr>
          <p:cNvPr id="2" name="组合 313"/>
          <p:cNvGrpSpPr/>
          <p:nvPr/>
        </p:nvGrpSpPr>
        <p:grpSpPr>
          <a:xfrm>
            <a:off x="285720" y="2928934"/>
            <a:ext cx="4802738" cy="3284197"/>
            <a:chOff x="3933850" y="701977"/>
            <a:chExt cx="3573463" cy="2379663"/>
          </a:xfrm>
        </p:grpSpPr>
        <p:sp>
          <p:nvSpPr>
            <p:cNvPr id="7" name="Oval 3"/>
            <p:cNvSpPr>
              <a:spLocks noChangeArrowheads="1"/>
            </p:cNvSpPr>
            <p:nvPr/>
          </p:nvSpPr>
          <p:spPr bwMode="auto">
            <a:xfrm rot="643183">
              <a:off x="3965600" y="909940"/>
              <a:ext cx="1119188" cy="1814513"/>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8" name="Oval 2"/>
            <p:cNvSpPr>
              <a:spLocks noChangeArrowheads="1"/>
            </p:cNvSpPr>
            <p:nvPr/>
          </p:nvSpPr>
          <p:spPr bwMode="auto">
            <a:xfrm rot="359696">
              <a:off x="4940325" y="1479852"/>
              <a:ext cx="2566988" cy="1417638"/>
            </a:xfrm>
            <a:prstGeom prst="ellipse">
              <a:avLst/>
            </a:prstGeom>
            <a:gradFill rotWithShape="1">
              <a:gsLst>
                <a:gs pos="0">
                  <a:srgbClr val="A3C4FF"/>
                </a:gs>
                <a:gs pos="35001">
                  <a:srgbClr val="BFD5FF"/>
                </a:gs>
                <a:gs pos="100000">
                  <a:srgbClr val="E5EEFF"/>
                </a:gs>
              </a:gsLst>
              <a:lin ang="16200000" scaled="1"/>
            </a:gradFill>
            <a:ln w="9525" algn="ctr">
              <a:solidFill>
                <a:srgbClr val="4A7EBB"/>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9" name="Oval 48"/>
            <p:cNvSpPr>
              <a:spLocks noChangeArrowheads="1"/>
            </p:cNvSpPr>
            <p:nvPr/>
          </p:nvSpPr>
          <p:spPr bwMode="auto">
            <a:xfrm>
              <a:off x="3933850" y="1713215"/>
              <a:ext cx="3101975" cy="1368425"/>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sp>
          <p:nvSpPr>
            <p:cNvPr id="10" name="Oval 4"/>
            <p:cNvSpPr>
              <a:spLocks noChangeArrowheads="1"/>
            </p:cNvSpPr>
            <p:nvPr/>
          </p:nvSpPr>
          <p:spPr bwMode="auto">
            <a:xfrm>
              <a:off x="4405337" y="1762427"/>
              <a:ext cx="2090738" cy="1222375"/>
            </a:xfrm>
            <a:prstGeom prst="ellipse">
              <a:avLst/>
            </a:prstGeom>
            <a:gradFill rotWithShape="1">
              <a:gsLst>
                <a:gs pos="0">
                  <a:srgbClr val="FFA2A1"/>
                </a:gs>
                <a:gs pos="35001">
                  <a:srgbClr val="FFBEBD">
                    <a:alpha val="89500"/>
                  </a:srgbClr>
                </a:gs>
                <a:gs pos="100000">
                  <a:srgbClr val="FFE5E5">
                    <a:alpha val="70000"/>
                  </a:srgbClr>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lstStyle/>
            <a:p>
              <a:pPr fontAlgn="auto">
                <a:spcBef>
                  <a:spcPts val="0"/>
                </a:spcBef>
                <a:spcAft>
                  <a:spcPts val="0"/>
                </a:spcAft>
                <a:defRPr/>
              </a:pPr>
              <a:endParaRPr lang="zh-CN" altLang="en-US" b="0">
                <a:latin typeface="+mn-lt"/>
                <a:ea typeface="+mn-ea"/>
              </a:endParaRPr>
            </a:p>
          </p:txBody>
        </p:sp>
        <p:pic>
          <p:nvPicPr>
            <p:cNvPr id="11" name="Picture 6" descr="3GPhone.png"/>
            <p:cNvPicPr>
              <a:picLocks noChangeAspect="1"/>
            </p:cNvPicPr>
            <p:nvPr/>
          </p:nvPicPr>
          <p:blipFill>
            <a:blip r:embed="rId2" cstate="print"/>
            <a:srcRect/>
            <a:stretch>
              <a:fillRect/>
            </a:stretch>
          </p:blipFill>
          <p:spPr bwMode="auto">
            <a:xfrm>
              <a:off x="5153050" y="2200577"/>
              <a:ext cx="331788" cy="342900"/>
            </a:xfrm>
            <a:prstGeom prst="rect">
              <a:avLst/>
            </a:prstGeom>
            <a:noFill/>
            <a:ln w="9525">
              <a:noFill/>
              <a:miter lim="800000"/>
              <a:headEnd/>
              <a:tailEnd/>
            </a:ln>
          </p:spPr>
        </p:pic>
        <p:pic>
          <p:nvPicPr>
            <p:cNvPr id="12" name="Picture 6" descr="3GPhone.png"/>
            <p:cNvPicPr>
              <a:picLocks noChangeAspect="1"/>
            </p:cNvPicPr>
            <p:nvPr/>
          </p:nvPicPr>
          <p:blipFill>
            <a:blip r:embed="rId2" cstate="print"/>
            <a:srcRect/>
            <a:stretch>
              <a:fillRect/>
            </a:stretch>
          </p:blipFill>
          <p:spPr bwMode="auto">
            <a:xfrm>
              <a:off x="6097612" y="2202165"/>
              <a:ext cx="333375" cy="342900"/>
            </a:xfrm>
            <a:prstGeom prst="rect">
              <a:avLst/>
            </a:prstGeom>
            <a:noFill/>
            <a:ln w="9525">
              <a:noFill/>
              <a:miter lim="800000"/>
              <a:headEnd/>
              <a:tailEnd/>
            </a:ln>
          </p:spPr>
        </p:pic>
        <p:cxnSp>
          <p:nvCxnSpPr>
            <p:cNvPr id="13" name="AutoShape 26"/>
            <p:cNvCxnSpPr>
              <a:cxnSpLocks noChangeShapeType="1"/>
            </p:cNvCxnSpPr>
            <p:nvPr/>
          </p:nvCxnSpPr>
          <p:spPr bwMode="auto">
            <a:xfrm>
              <a:off x="5484837" y="2372027"/>
              <a:ext cx="612775" cy="1588"/>
            </a:xfrm>
            <a:prstGeom prst="straightConnector1">
              <a:avLst/>
            </a:prstGeom>
            <a:noFill/>
            <a:ln w="28575">
              <a:solidFill>
                <a:srgbClr val="FF0000"/>
              </a:solidFill>
              <a:prstDash val="sysDot"/>
              <a:round/>
              <a:headEnd type="triangle" w="med" len="med"/>
              <a:tailEnd type="triangle" w="med" len="med"/>
            </a:ln>
          </p:spPr>
        </p:cxnSp>
        <p:cxnSp>
          <p:nvCxnSpPr>
            <p:cNvPr id="14" name="AutoShape 28"/>
            <p:cNvCxnSpPr>
              <a:cxnSpLocks noChangeShapeType="1"/>
            </p:cNvCxnSpPr>
            <p:nvPr/>
          </p:nvCxnSpPr>
          <p:spPr bwMode="auto">
            <a:xfrm flipV="1">
              <a:off x="5319738" y="1794177"/>
              <a:ext cx="346075" cy="406400"/>
            </a:xfrm>
            <a:prstGeom prst="straightConnector1">
              <a:avLst/>
            </a:prstGeom>
            <a:noFill/>
            <a:ln w="28575">
              <a:solidFill>
                <a:srgbClr val="969696"/>
              </a:solidFill>
              <a:prstDash val="sysDot"/>
              <a:round/>
              <a:headEnd type="triangle" w="med" len="med"/>
              <a:tailEnd type="triangle" w="med" len="med"/>
            </a:ln>
          </p:spPr>
        </p:cxnSp>
        <p:cxnSp>
          <p:nvCxnSpPr>
            <p:cNvPr id="15" name="AutoShape 29"/>
            <p:cNvCxnSpPr>
              <a:cxnSpLocks noChangeShapeType="1"/>
            </p:cNvCxnSpPr>
            <p:nvPr/>
          </p:nvCxnSpPr>
          <p:spPr bwMode="auto">
            <a:xfrm flipH="1" flipV="1">
              <a:off x="5665812" y="1794177"/>
              <a:ext cx="598488" cy="407988"/>
            </a:xfrm>
            <a:prstGeom prst="straightConnector1">
              <a:avLst/>
            </a:prstGeom>
            <a:noFill/>
            <a:ln w="28575">
              <a:solidFill>
                <a:srgbClr val="969696"/>
              </a:solidFill>
              <a:prstDash val="sysDot"/>
              <a:round/>
              <a:headEnd type="triangle" w="med" len="med"/>
              <a:tailEnd type="triangle" w="med" len="med"/>
            </a:ln>
          </p:spPr>
        </p:cxnSp>
        <p:sp>
          <p:nvSpPr>
            <p:cNvPr id="16" name="Text Box 34"/>
            <p:cNvSpPr txBox="1">
              <a:spLocks noChangeArrowheads="1"/>
            </p:cNvSpPr>
            <p:nvPr/>
          </p:nvSpPr>
          <p:spPr bwMode="auto">
            <a:xfrm>
              <a:off x="4089426" y="1175052"/>
              <a:ext cx="539750" cy="276999"/>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spcBef>
                  <a:spcPct val="50000"/>
                </a:spcBef>
              </a:pPr>
              <a:r>
                <a:rPr lang="en-US" altLang="zh-CN" sz="1200" dirty="0" err="1" smtClean="0">
                  <a:latin typeface="Calibri" pitchFamily="34" charset="0"/>
                </a:rPr>
                <a:t>eNB</a:t>
              </a:r>
              <a:endParaRPr lang="en-US" altLang="zh-CN" sz="1200" b="0" dirty="0">
                <a:latin typeface="Calibri" pitchFamily="34" charset="0"/>
              </a:endParaRPr>
            </a:p>
          </p:txBody>
        </p:sp>
        <p:pic>
          <p:nvPicPr>
            <p:cNvPr id="17" name="Picture 6" descr="3GPhone.png"/>
            <p:cNvPicPr>
              <a:picLocks noChangeAspect="1"/>
            </p:cNvPicPr>
            <p:nvPr/>
          </p:nvPicPr>
          <p:blipFill>
            <a:blip r:embed="rId2" cstate="print"/>
            <a:srcRect/>
            <a:stretch>
              <a:fillRect/>
            </a:stretch>
          </p:blipFill>
          <p:spPr bwMode="auto">
            <a:xfrm>
              <a:off x="4652987" y="1781477"/>
              <a:ext cx="331788" cy="341313"/>
            </a:xfrm>
            <a:prstGeom prst="rect">
              <a:avLst/>
            </a:prstGeom>
            <a:noFill/>
            <a:ln w="9525">
              <a:noFill/>
              <a:miter lim="800000"/>
              <a:headEnd/>
              <a:tailEnd/>
            </a:ln>
          </p:spPr>
        </p:pic>
        <p:cxnSp>
          <p:nvCxnSpPr>
            <p:cNvPr id="18" name="AutoShape 44"/>
            <p:cNvCxnSpPr>
              <a:cxnSpLocks noChangeShapeType="1"/>
              <a:stCxn id="16" idx="3"/>
            </p:cNvCxnSpPr>
            <p:nvPr/>
          </p:nvCxnSpPr>
          <p:spPr bwMode="auto">
            <a:xfrm>
              <a:off x="4629176" y="1313552"/>
              <a:ext cx="23812" cy="639376"/>
            </a:xfrm>
            <a:prstGeom prst="straightConnector1">
              <a:avLst/>
            </a:prstGeom>
            <a:noFill/>
            <a:ln w="28575">
              <a:solidFill>
                <a:srgbClr val="969696"/>
              </a:solidFill>
              <a:prstDash val="sysDot"/>
              <a:round/>
              <a:headEnd type="triangle" w="med" len="med"/>
              <a:tailEnd type="triangle" w="med" len="med"/>
            </a:ln>
          </p:spPr>
        </p:cxnSp>
        <p:cxnSp>
          <p:nvCxnSpPr>
            <p:cNvPr id="19" name="AutoShape 45"/>
            <p:cNvCxnSpPr>
              <a:cxnSpLocks noChangeShapeType="1"/>
            </p:cNvCxnSpPr>
            <p:nvPr/>
          </p:nvCxnSpPr>
          <p:spPr bwMode="auto">
            <a:xfrm flipH="1" flipV="1">
              <a:off x="5665812" y="1794177"/>
              <a:ext cx="1066800" cy="603250"/>
            </a:xfrm>
            <a:prstGeom prst="straightConnector1">
              <a:avLst/>
            </a:prstGeom>
            <a:noFill/>
            <a:ln w="28575">
              <a:solidFill>
                <a:srgbClr val="969696"/>
              </a:solidFill>
              <a:prstDash val="sysDot"/>
              <a:round/>
              <a:headEnd type="triangle" w="med" len="med"/>
              <a:tailEnd type="triangle" w="med" len="med"/>
            </a:ln>
          </p:spPr>
        </p:cxnSp>
        <p:cxnSp>
          <p:nvCxnSpPr>
            <p:cNvPr id="20" name="AutoShape 49"/>
            <p:cNvCxnSpPr>
              <a:cxnSpLocks noChangeShapeType="1"/>
            </p:cNvCxnSpPr>
            <p:nvPr/>
          </p:nvCxnSpPr>
          <p:spPr bwMode="auto">
            <a:xfrm>
              <a:off x="4819675" y="2122790"/>
              <a:ext cx="333375" cy="249238"/>
            </a:xfrm>
            <a:prstGeom prst="straightConnector1">
              <a:avLst/>
            </a:prstGeom>
            <a:noFill/>
            <a:ln w="28575">
              <a:solidFill>
                <a:srgbClr val="FF0000"/>
              </a:solidFill>
              <a:prstDash val="sysDot"/>
              <a:round/>
              <a:headEnd type="triangle" w="med" len="med"/>
              <a:tailEnd type="triangle" w="med" len="med"/>
            </a:ln>
          </p:spPr>
        </p:cxnSp>
        <p:cxnSp>
          <p:nvCxnSpPr>
            <p:cNvPr id="21" name="AutoShape 51"/>
            <p:cNvCxnSpPr>
              <a:cxnSpLocks noChangeShapeType="1"/>
            </p:cNvCxnSpPr>
            <p:nvPr/>
          </p:nvCxnSpPr>
          <p:spPr bwMode="auto">
            <a:xfrm>
              <a:off x="5484837" y="2372027"/>
              <a:ext cx="1081088" cy="195263"/>
            </a:xfrm>
            <a:prstGeom prst="straightConnector1">
              <a:avLst/>
            </a:prstGeom>
            <a:noFill/>
            <a:ln w="28575">
              <a:solidFill>
                <a:srgbClr val="FF0000"/>
              </a:solidFill>
              <a:prstDash val="sysDot"/>
              <a:round/>
              <a:headEnd type="triangle" w="med" len="med"/>
              <a:tailEnd type="triangle" w="med" len="med"/>
            </a:ln>
          </p:spPr>
        </p:cxnSp>
        <p:pic>
          <p:nvPicPr>
            <p:cNvPr id="22" name="Picture 59"/>
            <p:cNvPicPr>
              <a:picLocks noChangeAspect="1" noChangeArrowheads="1"/>
            </p:cNvPicPr>
            <p:nvPr/>
          </p:nvPicPr>
          <p:blipFill>
            <a:blip r:embed="rId3" cstate="print"/>
            <a:srcRect/>
            <a:stretch>
              <a:fillRect/>
            </a:stretch>
          </p:blipFill>
          <p:spPr bwMode="auto">
            <a:xfrm>
              <a:off x="4268812" y="2070402"/>
              <a:ext cx="382588" cy="407988"/>
            </a:xfrm>
            <a:prstGeom prst="rect">
              <a:avLst/>
            </a:prstGeom>
            <a:noFill/>
            <a:ln w="9525">
              <a:noFill/>
              <a:miter lim="800000"/>
              <a:headEnd/>
              <a:tailEnd/>
            </a:ln>
          </p:spPr>
        </p:pic>
        <p:pic>
          <p:nvPicPr>
            <p:cNvPr id="23" name="Picture 61"/>
            <p:cNvPicPr>
              <a:picLocks noChangeAspect="1" noChangeArrowheads="1"/>
            </p:cNvPicPr>
            <p:nvPr/>
          </p:nvPicPr>
          <p:blipFill>
            <a:blip r:embed="rId4" cstate="print"/>
            <a:srcRect/>
            <a:stretch>
              <a:fillRect/>
            </a:stretch>
          </p:blipFill>
          <p:spPr bwMode="auto">
            <a:xfrm>
              <a:off x="4989537" y="2502202"/>
              <a:ext cx="382588" cy="371475"/>
            </a:xfrm>
            <a:prstGeom prst="rect">
              <a:avLst/>
            </a:prstGeom>
            <a:noFill/>
            <a:ln w="9525">
              <a:noFill/>
              <a:miter lim="800000"/>
              <a:headEnd/>
              <a:tailEnd/>
            </a:ln>
          </p:spPr>
        </p:pic>
        <p:pic>
          <p:nvPicPr>
            <p:cNvPr id="24" name="图片 67" descr="http://www.quantum-wireless.com/store/media/catalog/product/cache/1/image/500x500/9df78eab33525d08d6e5fb8d27136e95/n/o/novatel-mifi-2200.png"/>
            <p:cNvPicPr>
              <a:picLocks noChangeAspect="1" noChangeArrowheads="1"/>
            </p:cNvPicPr>
            <p:nvPr/>
          </p:nvPicPr>
          <p:blipFill>
            <a:blip r:embed="rId5" cstate="print"/>
            <a:srcRect/>
            <a:stretch>
              <a:fillRect/>
            </a:stretch>
          </p:blipFill>
          <p:spPr bwMode="auto">
            <a:xfrm>
              <a:off x="6532587" y="2406952"/>
              <a:ext cx="561975" cy="407988"/>
            </a:xfrm>
            <a:prstGeom prst="rect">
              <a:avLst/>
            </a:prstGeom>
            <a:noFill/>
            <a:ln w="9525">
              <a:noFill/>
              <a:miter lim="800000"/>
              <a:headEnd/>
              <a:tailEnd/>
            </a:ln>
          </p:spPr>
        </p:pic>
        <p:pic>
          <p:nvPicPr>
            <p:cNvPr id="25" name="Picture 59"/>
            <p:cNvPicPr>
              <a:picLocks noChangeAspect="1" noChangeArrowheads="1"/>
            </p:cNvPicPr>
            <p:nvPr/>
          </p:nvPicPr>
          <p:blipFill>
            <a:blip r:embed="rId3" cstate="print"/>
            <a:srcRect/>
            <a:stretch>
              <a:fillRect/>
            </a:stretch>
          </p:blipFill>
          <p:spPr bwMode="auto">
            <a:xfrm flipH="1">
              <a:off x="5924575" y="2502202"/>
              <a:ext cx="382588" cy="434975"/>
            </a:xfrm>
            <a:prstGeom prst="rect">
              <a:avLst/>
            </a:prstGeom>
            <a:noFill/>
            <a:ln w="9525">
              <a:noFill/>
              <a:miter lim="800000"/>
              <a:headEnd/>
              <a:tailEnd/>
            </a:ln>
          </p:spPr>
        </p:pic>
        <p:pic>
          <p:nvPicPr>
            <p:cNvPr id="26" name="Picture 65"/>
            <p:cNvPicPr>
              <a:picLocks noChangeAspect="1" noChangeArrowheads="1"/>
            </p:cNvPicPr>
            <p:nvPr/>
          </p:nvPicPr>
          <p:blipFill>
            <a:blip r:embed="rId6" cstate="print"/>
            <a:srcRect/>
            <a:stretch>
              <a:fillRect/>
            </a:stretch>
          </p:blipFill>
          <p:spPr bwMode="auto">
            <a:xfrm>
              <a:off x="6700862" y="2383140"/>
              <a:ext cx="254000" cy="184150"/>
            </a:xfrm>
            <a:prstGeom prst="rect">
              <a:avLst/>
            </a:prstGeom>
            <a:noFill/>
            <a:ln w="9525">
              <a:noFill/>
              <a:miter lim="800000"/>
              <a:headEnd/>
              <a:tailEnd/>
            </a:ln>
          </p:spPr>
        </p:pic>
        <p:sp>
          <p:nvSpPr>
            <p:cNvPr id="27" name="Text Box 35"/>
            <p:cNvSpPr txBox="1">
              <a:spLocks noChangeArrowheads="1"/>
            </p:cNvSpPr>
            <p:nvPr/>
          </p:nvSpPr>
          <p:spPr bwMode="auto">
            <a:xfrm>
              <a:off x="5757887" y="1567165"/>
              <a:ext cx="539750" cy="2746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pPr>
              <a:r>
                <a:rPr lang="en-US" altLang="zh-CN" sz="1200" dirty="0" err="1" smtClean="0">
                  <a:latin typeface="Calibri" pitchFamily="34" charset="0"/>
                </a:rPr>
                <a:t>eNB</a:t>
              </a:r>
              <a:endParaRPr lang="en-US" altLang="zh-CN" sz="1200" b="0" dirty="0">
                <a:latin typeface="Calibri" pitchFamily="34" charset="0"/>
              </a:endParaRPr>
            </a:p>
          </p:txBody>
        </p:sp>
        <p:grpSp>
          <p:nvGrpSpPr>
            <p:cNvPr id="3" name="Group 188"/>
            <p:cNvGrpSpPr>
              <a:grpSpLocks noChangeAspect="1"/>
            </p:cNvGrpSpPr>
            <p:nvPr/>
          </p:nvGrpSpPr>
          <p:grpSpPr bwMode="auto">
            <a:xfrm>
              <a:off x="4484712" y="701977"/>
              <a:ext cx="211138" cy="674688"/>
              <a:chOff x="4850" y="1255"/>
              <a:chExt cx="303" cy="873"/>
            </a:xfrm>
          </p:grpSpPr>
          <p:grpSp>
            <p:nvGrpSpPr>
              <p:cNvPr id="6" name="Group 189"/>
              <p:cNvGrpSpPr>
                <a:grpSpLocks noChangeAspect="1"/>
              </p:cNvGrpSpPr>
              <p:nvPr/>
            </p:nvGrpSpPr>
            <p:grpSpPr bwMode="auto">
              <a:xfrm>
                <a:off x="4850" y="1255"/>
                <a:ext cx="303" cy="873"/>
                <a:chOff x="4850" y="1255"/>
                <a:chExt cx="303" cy="873"/>
              </a:xfrm>
            </p:grpSpPr>
            <p:sp>
              <p:nvSpPr>
                <p:cNvPr id="157"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58"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59"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60"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8" name="Group 194"/>
                <p:cNvGrpSpPr>
                  <a:grpSpLocks noChangeAspect="1"/>
                </p:cNvGrpSpPr>
                <p:nvPr/>
              </p:nvGrpSpPr>
              <p:grpSpPr bwMode="auto">
                <a:xfrm>
                  <a:off x="4850" y="1293"/>
                  <a:ext cx="48" cy="293"/>
                  <a:chOff x="4850" y="1293"/>
                  <a:chExt cx="48" cy="293"/>
                </a:xfrm>
              </p:grpSpPr>
              <p:sp>
                <p:nvSpPr>
                  <p:cNvPr id="179"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80"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9" name="Group 197"/>
                <p:cNvGrpSpPr>
                  <a:grpSpLocks noChangeAspect="1"/>
                </p:cNvGrpSpPr>
                <p:nvPr/>
              </p:nvGrpSpPr>
              <p:grpSpPr bwMode="auto">
                <a:xfrm>
                  <a:off x="5105" y="1295"/>
                  <a:ext cx="48" cy="293"/>
                  <a:chOff x="5105" y="1295"/>
                  <a:chExt cx="48" cy="293"/>
                </a:xfrm>
              </p:grpSpPr>
              <p:sp>
                <p:nvSpPr>
                  <p:cNvPr id="177"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8"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63"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64"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30" name="Group 202"/>
                <p:cNvGrpSpPr>
                  <a:grpSpLocks noChangeAspect="1"/>
                </p:cNvGrpSpPr>
                <p:nvPr/>
              </p:nvGrpSpPr>
              <p:grpSpPr bwMode="auto">
                <a:xfrm>
                  <a:off x="4948" y="1255"/>
                  <a:ext cx="48" cy="293"/>
                  <a:chOff x="4948" y="1255"/>
                  <a:chExt cx="48" cy="293"/>
                </a:xfrm>
              </p:grpSpPr>
              <p:sp>
                <p:nvSpPr>
                  <p:cNvPr id="175"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76"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66"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67"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68"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69"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70"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71"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72"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73"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74"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9"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10"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11"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12"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35" name="Group 218"/>
              <p:cNvGrpSpPr>
                <a:grpSpLocks noChangeAspect="1"/>
              </p:cNvGrpSpPr>
              <p:nvPr/>
            </p:nvGrpSpPr>
            <p:grpSpPr bwMode="auto">
              <a:xfrm>
                <a:off x="4850" y="1293"/>
                <a:ext cx="48" cy="293"/>
                <a:chOff x="4850" y="1293"/>
                <a:chExt cx="48" cy="293"/>
              </a:xfrm>
            </p:grpSpPr>
            <p:sp>
              <p:nvSpPr>
                <p:cNvPr id="155"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6"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40" name="Group 221"/>
              <p:cNvGrpSpPr>
                <a:grpSpLocks noChangeAspect="1"/>
              </p:cNvGrpSpPr>
              <p:nvPr/>
            </p:nvGrpSpPr>
            <p:grpSpPr bwMode="auto">
              <a:xfrm>
                <a:off x="5105" y="1295"/>
                <a:ext cx="48" cy="293"/>
                <a:chOff x="5105" y="1295"/>
                <a:chExt cx="48" cy="293"/>
              </a:xfrm>
            </p:grpSpPr>
            <p:sp>
              <p:nvSpPr>
                <p:cNvPr id="153"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4"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15"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16"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41" name="Group 226"/>
              <p:cNvGrpSpPr>
                <a:grpSpLocks noChangeAspect="1"/>
              </p:cNvGrpSpPr>
              <p:nvPr/>
            </p:nvGrpSpPr>
            <p:grpSpPr bwMode="auto">
              <a:xfrm>
                <a:off x="4948" y="1255"/>
                <a:ext cx="48" cy="293"/>
                <a:chOff x="4948" y="1255"/>
                <a:chExt cx="48" cy="293"/>
              </a:xfrm>
            </p:grpSpPr>
            <p:sp>
              <p:nvSpPr>
                <p:cNvPr id="151"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2"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18"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19"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20"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21"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22"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23"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24"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25"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26"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27"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28"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29"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30"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44" name="Group 242"/>
              <p:cNvGrpSpPr>
                <a:grpSpLocks noChangeAspect="1"/>
              </p:cNvGrpSpPr>
              <p:nvPr/>
            </p:nvGrpSpPr>
            <p:grpSpPr bwMode="auto">
              <a:xfrm>
                <a:off x="4850" y="1293"/>
                <a:ext cx="48" cy="293"/>
                <a:chOff x="4850" y="1293"/>
                <a:chExt cx="48" cy="293"/>
              </a:xfrm>
            </p:grpSpPr>
            <p:sp>
              <p:nvSpPr>
                <p:cNvPr id="149"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50"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58" name="Group 245"/>
              <p:cNvGrpSpPr>
                <a:grpSpLocks noChangeAspect="1"/>
              </p:cNvGrpSpPr>
              <p:nvPr/>
            </p:nvGrpSpPr>
            <p:grpSpPr bwMode="auto">
              <a:xfrm>
                <a:off x="5105" y="1295"/>
                <a:ext cx="48" cy="293"/>
                <a:chOff x="5105" y="1295"/>
                <a:chExt cx="48" cy="293"/>
              </a:xfrm>
            </p:grpSpPr>
            <p:sp>
              <p:nvSpPr>
                <p:cNvPr id="147"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48"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33"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34"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59" name="Group 250"/>
              <p:cNvGrpSpPr>
                <a:grpSpLocks noChangeAspect="1"/>
              </p:cNvGrpSpPr>
              <p:nvPr/>
            </p:nvGrpSpPr>
            <p:grpSpPr bwMode="auto">
              <a:xfrm>
                <a:off x="4948" y="1255"/>
                <a:ext cx="48" cy="293"/>
                <a:chOff x="4948" y="1255"/>
                <a:chExt cx="48" cy="293"/>
              </a:xfrm>
            </p:grpSpPr>
            <p:sp>
              <p:nvSpPr>
                <p:cNvPr id="145"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46"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36"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37"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38"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39"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40"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41"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42"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43"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44"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grpSp>
          <p:nvGrpSpPr>
            <p:cNvPr id="62" name="Group 188"/>
            <p:cNvGrpSpPr>
              <a:grpSpLocks noChangeAspect="1"/>
            </p:cNvGrpSpPr>
            <p:nvPr/>
          </p:nvGrpSpPr>
          <p:grpSpPr bwMode="auto">
            <a:xfrm>
              <a:off x="5565800" y="1133777"/>
              <a:ext cx="211138" cy="674688"/>
              <a:chOff x="4850" y="1255"/>
              <a:chExt cx="303" cy="873"/>
            </a:xfrm>
          </p:grpSpPr>
          <p:grpSp>
            <p:nvGrpSpPr>
              <p:cNvPr id="88" name="Group 189"/>
              <p:cNvGrpSpPr>
                <a:grpSpLocks noChangeAspect="1"/>
              </p:cNvGrpSpPr>
              <p:nvPr/>
            </p:nvGrpSpPr>
            <p:grpSpPr bwMode="auto">
              <a:xfrm>
                <a:off x="4850" y="1255"/>
                <a:ext cx="303" cy="873"/>
                <a:chOff x="4850" y="1255"/>
                <a:chExt cx="303" cy="873"/>
              </a:xfrm>
            </p:grpSpPr>
            <p:sp>
              <p:nvSpPr>
                <p:cNvPr id="84"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85"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86"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87"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89" name="Group 194"/>
                <p:cNvGrpSpPr>
                  <a:grpSpLocks noChangeAspect="1"/>
                </p:cNvGrpSpPr>
                <p:nvPr/>
              </p:nvGrpSpPr>
              <p:grpSpPr bwMode="auto">
                <a:xfrm>
                  <a:off x="4850" y="1293"/>
                  <a:ext cx="48" cy="293"/>
                  <a:chOff x="4850" y="1293"/>
                  <a:chExt cx="48" cy="293"/>
                </a:xfrm>
              </p:grpSpPr>
              <p:sp>
                <p:nvSpPr>
                  <p:cNvPr id="106"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7"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92" name="Group 197"/>
                <p:cNvGrpSpPr>
                  <a:grpSpLocks noChangeAspect="1"/>
                </p:cNvGrpSpPr>
                <p:nvPr/>
              </p:nvGrpSpPr>
              <p:grpSpPr bwMode="auto">
                <a:xfrm>
                  <a:off x="5105" y="1295"/>
                  <a:ext cx="48" cy="293"/>
                  <a:chOff x="5105" y="1295"/>
                  <a:chExt cx="48" cy="293"/>
                </a:xfrm>
              </p:grpSpPr>
              <p:sp>
                <p:nvSpPr>
                  <p:cNvPr id="104"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5"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90"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91"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08" name="Group 202"/>
                <p:cNvGrpSpPr>
                  <a:grpSpLocks noChangeAspect="1"/>
                </p:cNvGrpSpPr>
                <p:nvPr/>
              </p:nvGrpSpPr>
              <p:grpSpPr bwMode="auto">
                <a:xfrm>
                  <a:off x="4948" y="1255"/>
                  <a:ext cx="48" cy="293"/>
                  <a:chOff x="4948" y="1255"/>
                  <a:chExt cx="48" cy="293"/>
                </a:xfrm>
              </p:grpSpPr>
              <p:sp>
                <p:nvSpPr>
                  <p:cNvPr id="102"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93"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94"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95"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96"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97"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98"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99"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0"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1"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36"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37"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38"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39"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13" name="Group 218"/>
              <p:cNvGrpSpPr>
                <a:grpSpLocks noChangeAspect="1"/>
              </p:cNvGrpSpPr>
              <p:nvPr/>
            </p:nvGrpSpPr>
            <p:grpSpPr bwMode="auto">
              <a:xfrm>
                <a:off x="4850" y="1293"/>
                <a:ext cx="48" cy="293"/>
                <a:chOff x="4850" y="1293"/>
                <a:chExt cx="48" cy="293"/>
              </a:xfrm>
            </p:grpSpPr>
            <p:sp>
              <p:nvSpPr>
                <p:cNvPr id="82"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83"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14" name="Group 221"/>
              <p:cNvGrpSpPr>
                <a:grpSpLocks noChangeAspect="1"/>
              </p:cNvGrpSpPr>
              <p:nvPr/>
            </p:nvGrpSpPr>
            <p:grpSpPr bwMode="auto">
              <a:xfrm>
                <a:off x="5105" y="1295"/>
                <a:ext cx="48" cy="293"/>
                <a:chOff x="5105" y="1295"/>
                <a:chExt cx="48" cy="293"/>
              </a:xfrm>
            </p:grpSpPr>
            <p:sp>
              <p:nvSpPr>
                <p:cNvPr id="80"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81"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42"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43"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17" name="Group 226"/>
              <p:cNvGrpSpPr>
                <a:grpSpLocks noChangeAspect="1"/>
              </p:cNvGrpSpPr>
              <p:nvPr/>
            </p:nvGrpSpPr>
            <p:grpSpPr bwMode="auto">
              <a:xfrm>
                <a:off x="4948" y="1255"/>
                <a:ext cx="48" cy="293"/>
                <a:chOff x="4948" y="1255"/>
                <a:chExt cx="48" cy="293"/>
              </a:xfrm>
            </p:grpSpPr>
            <p:sp>
              <p:nvSpPr>
                <p:cNvPr id="78"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79"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45"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46"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47"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48"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49"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50"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51"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52"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53"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54"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55"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56"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57"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31" name="Group 242"/>
              <p:cNvGrpSpPr>
                <a:grpSpLocks noChangeAspect="1"/>
              </p:cNvGrpSpPr>
              <p:nvPr/>
            </p:nvGrpSpPr>
            <p:grpSpPr bwMode="auto">
              <a:xfrm>
                <a:off x="4850" y="1293"/>
                <a:ext cx="48" cy="293"/>
                <a:chOff x="4850" y="1293"/>
                <a:chExt cx="48" cy="293"/>
              </a:xfrm>
            </p:grpSpPr>
            <p:sp>
              <p:nvSpPr>
                <p:cNvPr id="76"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77"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32" name="Group 245"/>
              <p:cNvGrpSpPr>
                <a:grpSpLocks noChangeAspect="1"/>
              </p:cNvGrpSpPr>
              <p:nvPr/>
            </p:nvGrpSpPr>
            <p:grpSpPr bwMode="auto">
              <a:xfrm>
                <a:off x="5105" y="1295"/>
                <a:ext cx="48" cy="293"/>
                <a:chOff x="5105" y="1295"/>
                <a:chExt cx="48" cy="293"/>
              </a:xfrm>
            </p:grpSpPr>
            <p:sp>
              <p:nvSpPr>
                <p:cNvPr id="74"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75"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60"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61"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35" name="Group 250"/>
              <p:cNvGrpSpPr>
                <a:grpSpLocks noChangeAspect="1"/>
              </p:cNvGrpSpPr>
              <p:nvPr/>
            </p:nvGrpSpPr>
            <p:grpSpPr bwMode="auto">
              <a:xfrm>
                <a:off x="4948" y="1255"/>
                <a:ext cx="48" cy="293"/>
                <a:chOff x="4948" y="1255"/>
                <a:chExt cx="48" cy="293"/>
              </a:xfrm>
            </p:grpSpPr>
            <p:sp>
              <p:nvSpPr>
                <p:cNvPr id="72"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73"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63"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64"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65"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66"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67"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68"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69"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70"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71"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cxnSp>
          <p:nvCxnSpPr>
            <p:cNvPr id="31" name="AutoShape 96"/>
            <p:cNvCxnSpPr>
              <a:cxnSpLocks noChangeShapeType="1"/>
            </p:cNvCxnSpPr>
            <p:nvPr/>
          </p:nvCxnSpPr>
          <p:spPr bwMode="auto">
            <a:xfrm flipH="1" flipV="1">
              <a:off x="4391050" y="1729090"/>
              <a:ext cx="261938" cy="223838"/>
            </a:xfrm>
            <a:prstGeom prst="straightConnector1">
              <a:avLst/>
            </a:prstGeom>
            <a:noFill/>
            <a:ln w="28575">
              <a:solidFill>
                <a:srgbClr val="FF0000"/>
              </a:solidFill>
              <a:prstDash val="sysDot"/>
              <a:round/>
              <a:headEnd type="triangle" w="med" len="med"/>
              <a:tailEnd type="triangle" w="med" len="med"/>
            </a:ln>
          </p:spPr>
        </p:cxnSp>
        <p:pic>
          <p:nvPicPr>
            <p:cNvPr id="32" name="Picture 79" descr="FOMA-ht03a_white.jpg"/>
            <p:cNvPicPr>
              <a:picLocks noChangeAspect="1"/>
            </p:cNvPicPr>
            <p:nvPr/>
          </p:nvPicPr>
          <p:blipFill>
            <a:blip r:embed="rId7" cstate="print"/>
            <a:srcRect/>
            <a:stretch>
              <a:fillRect/>
            </a:stretch>
          </p:blipFill>
          <p:spPr bwMode="auto">
            <a:xfrm>
              <a:off x="4089425" y="1551290"/>
              <a:ext cx="244475" cy="395288"/>
            </a:xfrm>
            <a:prstGeom prst="rect">
              <a:avLst/>
            </a:prstGeom>
            <a:noFill/>
            <a:ln w="9525">
              <a:noFill/>
              <a:miter lim="800000"/>
              <a:headEnd/>
              <a:tailEnd/>
            </a:ln>
          </p:spPr>
        </p:pic>
        <p:pic>
          <p:nvPicPr>
            <p:cNvPr id="33" name="图片 6" descr="http://www.andreas-rozek.de/iPhone/Welcome/iPad.png"/>
            <p:cNvPicPr>
              <a:picLocks noChangeAspect="1" noChangeArrowheads="1"/>
            </p:cNvPicPr>
            <p:nvPr/>
          </p:nvPicPr>
          <p:blipFill>
            <a:blip r:embed="rId8" cstate="print"/>
            <a:srcRect/>
            <a:stretch>
              <a:fillRect/>
            </a:stretch>
          </p:blipFill>
          <p:spPr bwMode="auto">
            <a:xfrm>
              <a:off x="4867300" y="1314752"/>
              <a:ext cx="298450" cy="333375"/>
            </a:xfrm>
            <a:prstGeom prst="rect">
              <a:avLst/>
            </a:prstGeom>
            <a:noFill/>
            <a:ln w="9525">
              <a:noFill/>
              <a:miter lim="800000"/>
              <a:headEnd/>
              <a:tailEnd/>
            </a:ln>
          </p:spPr>
        </p:pic>
        <p:cxnSp>
          <p:nvCxnSpPr>
            <p:cNvPr id="34" name="AutoShape 95"/>
            <p:cNvCxnSpPr>
              <a:cxnSpLocks noChangeShapeType="1"/>
            </p:cNvCxnSpPr>
            <p:nvPr/>
          </p:nvCxnSpPr>
          <p:spPr bwMode="auto">
            <a:xfrm flipH="1">
              <a:off x="4819675" y="1687815"/>
              <a:ext cx="192088" cy="93663"/>
            </a:xfrm>
            <a:prstGeom prst="straightConnector1">
              <a:avLst/>
            </a:prstGeom>
            <a:noFill/>
            <a:ln w="28575">
              <a:solidFill>
                <a:srgbClr val="FF0000"/>
              </a:solidFill>
              <a:prstDash val="sysDot"/>
              <a:round/>
              <a:headEnd type="triangle" w="med" len="med"/>
              <a:tailEnd type="triangle" w="med" len="med"/>
            </a:ln>
          </p:spPr>
        </p:cxnSp>
      </p:grpSp>
      <p:sp>
        <p:nvSpPr>
          <p:cNvPr id="181" name="圆角矩形标注 180"/>
          <p:cNvSpPr>
            <a:spLocks noChangeArrowheads="1"/>
          </p:cNvSpPr>
          <p:nvPr/>
        </p:nvSpPr>
        <p:spPr bwMode="auto">
          <a:xfrm>
            <a:off x="4533720" y="3286124"/>
            <a:ext cx="4395999" cy="2145268"/>
          </a:xfrm>
          <a:prstGeom prst="wedgeRoundRectCallout">
            <a:avLst>
              <a:gd name="adj1" fmla="val -77638"/>
              <a:gd name="adj2" fmla="val -1742"/>
              <a:gd name="adj3" fmla="val 16667"/>
            </a:avLst>
          </a:prstGeom>
          <a:gradFill rotWithShape="1">
            <a:gsLst>
              <a:gs pos="0">
                <a:srgbClr val="DAFDA7"/>
              </a:gs>
              <a:gs pos="35001">
                <a:srgbClr val="E4FDC2"/>
              </a:gs>
              <a:gs pos="100000">
                <a:srgbClr val="F5FFE6"/>
              </a:gs>
            </a:gsLst>
            <a:lin ang="16200000" scaled="1"/>
          </a:gradFill>
          <a:ln w="9525" algn="ctr">
            <a:solidFill>
              <a:srgbClr val="98B954"/>
            </a:solidFill>
            <a:miter lim="800000"/>
            <a:headEnd/>
            <a:tailEnd/>
          </a:ln>
          <a:effectLst>
            <a:outerShdw dist="20000" dir="5400000" rotWithShape="0">
              <a:srgbClr val="000000">
                <a:alpha val="37999"/>
              </a:srgbClr>
            </a:outerShdw>
          </a:effectLst>
        </p:spPr>
        <p:txBody>
          <a:bodyPr wrap="square" lIns="54000" rIns="54000">
            <a:spAutoFit/>
          </a:bodyPr>
          <a:lstStyle/>
          <a:p>
            <a:pPr marL="342900" indent="-342900" algn="just">
              <a:buFont typeface="+mj-ea"/>
              <a:buAutoNum type="circleNumDbPlain"/>
            </a:pPr>
            <a:r>
              <a:rPr lang="en-US" altLang="zh-CN" sz="2400" dirty="0" smtClean="0">
                <a:latin typeface="+mn-ea"/>
                <a:ea typeface="+mn-ea"/>
              </a:rPr>
              <a:t>Increase network capacity</a:t>
            </a:r>
          </a:p>
          <a:p>
            <a:pPr marL="342900" indent="-342900" algn="just">
              <a:buFont typeface="+mj-ea"/>
              <a:buAutoNum type="circleNumDbPlain"/>
            </a:pPr>
            <a:r>
              <a:rPr lang="en-US" altLang="zh-CN" sz="2400" dirty="0" smtClean="0">
                <a:latin typeface="+mn-ea"/>
                <a:ea typeface="+mn-ea"/>
              </a:rPr>
              <a:t>Extend coverage</a:t>
            </a:r>
          </a:p>
          <a:p>
            <a:pPr marL="342900" indent="-342900" algn="just">
              <a:buFont typeface="+mj-ea"/>
              <a:buAutoNum type="circleNumDbPlain"/>
            </a:pPr>
            <a:r>
              <a:rPr lang="en-US" altLang="zh-CN" sz="2400" dirty="0" smtClean="0">
                <a:latin typeface="+mn-ea"/>
                <a:ea typeface="+mn-ea"/>
              </a:rPr>
              <a:t>Offload data</a:t>
            </a:r>
          </a:p>
          <a:p>
            <a:pPr marL="342900" indent="-342900" algn="just">
              <a:buFont typeface="+mj-ea"/>
              <a:buAutoNum type="circleNumDbPlain"/>
            </a:pPr>
            <a:r>
              <a:rPr lang="en-US" altLang="zh-CN" sz="2400" dirty="0" smtClean="0">
                <a:latin typeface="+mn-ea"/>
                <a:ea typeface="+mn-ea"/>
              </a:rPr>
              <a:t>Improve energy efficiency</a:t>
            </a:r>
          </a:p>
          <a:p>
            <a:pPr marL="342900" indent="-342900" algn="just">
              <a:buFont typeface="+mj-ea"/>
              <a:buAutoNum type="circleNumDbPlain"/>
            </a:pPr>
            <a:r>
              <a:rPr lang="en-US" altLang="zh-CN" sz="2400" dirty="0" smtClean="0">
                <a:latin typeface="+mn-ea"/>
                <a:ea typeface="+mn-ea"/>
              </a:rPr>
              <a:t>Create new applications</a:t>
            </a:r>
            <a:endParaRPr lang="en-US" altLang="zh-CN" sz="2400" dirty="0">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blinds(horizontal)">
                                      <p:cBhvr>
                                        <p:cTn id="7"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3" name="Picture 503"/>
          <p:cNvPicPr>
            <a:picLocks noChangeAspect="1" noChangeArrowheads="1"/>
          </p:cNvPicPr>
          <p:nvPr/>
        </p:nvPicPr>
        <p:blipFill>
          <a:blip r:embed="rId2" cstate="print"/>
          <a:srcRect/>
          <a:stretch>
            <a:fillRect/>
          </a:stretch>
        </p:blipFill>
        <p:spPr bwMode="auto">
          <a:xfrm>
            <a:off x="6084888" y="4980005"/>
            <a:ext cx="217487" cy="209550"/>
          </a:xfrm>
          <a:prstGeom prst="rect">
            <a:avLst/>
          </a:prstGeom>
          <a:noFill/>
        </p:spPr>
      </p:pic>
      <p:pic>
        <p:nvPicPr>
          <p:cNvPr id="10744" name="Picture 504"/>
          <p:cNvPicPr>
            <a:picLocks noChangeAspect="1" noChangeArrowheads="1"/>
          </p:cNvPicPr>
          <p:nvPr/>
        </p:nvPicPr>
        <p:blipFill>
          <a:blip r:embed="rId2" cstate="print"/>
          <a:srcRect/>
          <a:stretch>
            <a:fillRect/>
          </a:stretch>
        </p:blipFill>
        <p:spPr bwMode="auto">
          <a:xfrm>
            <a:off x="6083300" y="5195905"/>
            <a:ext cx="217488" cy="209550"/>
          </a:xfrm>
          <a:prstGeom prst="rect">
            <a:avLst/>
          </a:prstGeom>
          <a:noFill/>
        </p:spPr>
      </p:pic>
      <p:pic>
        <p:nvPicPr>
          <p:cNvPr id="10741" name="Picture 501"/>
          <p:cNvPicPr>
            <a:picLocks noChangeAspect="1" noChangeArrowheads="1"/>
          </p:cNvPicPr>
          <p:nvPr/>
        </p:nvPicPr>
        <p:blipFill>
          <a:blip r:embed="rId2" cstate="print"/>
          <a:srcRect/>
          <a:stretch>
            <a:fillRect/>
          </a:stretch>
        </p:blipFill>
        <p:spPr bwMode="auto">
          <a:xfrm>
            <a:off x="3913188" y="4989530"/>
            <a:ext cx="217487" cy="209550"/>
          </a:xfrm>
          <a:prstGeom prst="rect">
            <a:avLst/>
          </a:prstGeom>
          <a:noFill/>
        </p:spPr>
      </p:pic>
      <p:pic>
        <p:nvPicPr>
          <p:cNvPr id="10742" name="Picture 502"/>
          <p:cNvPicPr>
            <a:picLocks noChangeAspect="1" noChangeArrowheads="1"/>
          </p:cNvPicPr>
          <p:nvPr/>
        </p:nvPicPr>
        <p:blipFill>
          <a:blip r:embed="rId2" cstate="print"/>
          <a:srcRect/>
          <a:stretch>
            <a:fillRect/>
          </a:stretch>
        </p:blipFill>
        <p:spPr bwMode="auto">
          <a:xfrm>
            <a:off x="3911600" y="5205430"/>
            <a:ext cx="217488" cy="209550"/>
          </a:xfrm>
          <a:prstGeom prst="rect">
            <a:avLst/>
          </a:prstGeom>
          <a:noFill/>
        </p:spPr>
      </p:pic>
      <p:sp>
        <p:nvSpPr>
          <p:cNvPr id="10242" name="Rectangle 2"/>
          <p:cNvSpPr>
            <a:spLocks noGrp="1"/>
          </p:cNvSpPr>
          <p:nvPr>
            <p:ph type="title"/>
          </p:nvPr>
        </p:nvSpPr>
        <p:spPr>
          <a:xfrm>
            <a:off x="457200" y="357166"/>
            <a:ext cx="8229600" cy="511156"/>
          </a:xfrm>
        </p:spPr>
        <p:txBody>
          <a:bodyPr/>
          <a:lstStyle/>
          <a:p>
            <a:pPr algn="ctr"/>
            <a:r>
              <a:rPr lang="en-US" altLang="zh-CN" sz="3200" dirty="0" smtClean="0">
                <a:solidFill>
                  <a:srgbClr val="0070C0"/>
                </a:solidFill>
                <a:latin typeface="+mn-lt"/>
                <a:ea typeface="黑体" pitchFamily="2" charset="-122"/>
              </a:rPr>
              <a:t>D2D Direct Deployment </a:t>
            </a:r>
            <a:r>
              <a:rPr lang="en-US" altLang="zh-CN" sz="3200" dirty="0">
                <a:solidFill>
                  <a:srgbClr val="0070C0"/>
                </a:solidFill>
                <a:latin typeface="+mn-lt"/>
                <a:ea typeface="黑体" pitchFamily="2" charset="-122"/>
              </a:rPr>
              <a:t>Roadmap</a:t>
            </a:r>
          </a:p>
        </p:txBody>
      </p:sp>
      <p:sp>
        <p:nvSpPr>
          <p:cNvPr id="10243" name="Rectangle 3"/>
          <p:cNvSpPr>
            <a:spLocks noGrp="1"/>
          </p:cNvSpPr>
          <p:nvPr>
            <p:ph type="body" sz="half" idx="1"/>
          </p:nvPr>
        </p:nvSpPr>
        <p:spPr>
          <a:xfrm>
            <a:off x="468313" y="1246182"/>
            <a:ext cx="2819400" cy="1397000"/>
          </a:xfrm>
        </p:spPr>
        <p:txBody>
          <a:bodyPr/>
          <a:lstStyle/>
          <a:p>
            <a:pPr marL="177800" indent="-177800">
              <a:lnSpc>
                <a:spcPct val="80000"/>
              </a:lnSpc>
              <a:buFont typeface="Arial" charset="0"/>
              <a:buNone/>
            </a:pPr>
            <a:r>
              <a:rPr lang="en-US" altLang="zh-CN" dirty="0"/>
              <a:t>Cellular unaware D2D</a:t>
            </a:r>
          </a:p>
          <a:p>
            <a:pPr marL="177800" indent="-177800">
              <a:lnSpc>
                <a:spcPct val="80000"/>
              </a:lnSpc>
            </a:pPr>
            <a:r>
              <a:rPr lang="en-US" altLang="zh-CN" sz="1400" dirty="0"/>
              <a:t>Cellular network is not aware of D2D</a:t>
            </a:r>
          </a:p>
          <a:p>
            <a:pPr marL="177800" indent="-177800">
              <a:lnSpc>
                <a:spcPct val="80000"/>
              </a:lnSpc>
            </a:pPr>
            <a:r>
              <a:rPr lang="en-US" altLang="zh-CN" sz="1400" dirty="0"/>
              <a:t>2 RATs, e.g. 3G + </a:t>
            </a:r>
            <a:r>
              <a:rPr lang="en-US" altLang="zh-CN" sz="1400" dirty="0" err="1"/>
              <a:t>Wifi</a:t>
            </a:r>
            <a:endParaRPr lang="en-US" altLang="zh-CN" sz="1400" dirty="0"/>
          </a:p>
          <a:p>
            <a:pPr marL="177800" indent="-177800">
              <a:lnSpc>
                <a:spcPct val="80000"/>
              </a:lnSpc>
            </a:pPr>
            <a:r>
              <a:rPr lang="en-US" altLang="zh-CN" sz="1400" dirty="0"/>
              <a:t>No cooperation between cellular and D2D</a:t>
            </a:r>
          </a:p>
        </p:txBody>
      </p:sp>
      <p:sp>
        <p:nvSpPr>
          <p:cNvPr id="10512" name="Rectangle 272"/>
          <p:cNvSpPr>
            <a:spLocks/>
          </p:cNvSpPr>
          <p:nvPr/>
        </p:nvSpPr>
        <p:spPr bwMode="auto">
          <a:xfrm>
            <a:off x="3243436" y="1205681"/>
            <a:ext cx="2447925" cy="1512888"/>
          </a:xfrm>
          <a:prstGeom prst="rect">
            <a:avLst/>
          </a:prstGeom>
          <a:noFill/>
          <a:ln w="9525">
            <a:noFill/>
            <a:miter lim="800000"/>
            <a:headEnd/>
            <a:tailEnd/>
          </a:ln>
        </p:spPr>
        <p:txBody>
          <a:bodyPr/>
          <a:lstStyle/>
          <a:p>
            <a:pPr marL="177800" indent="-177800">
              <a:lnSpc>
                <a:spcPct val="80000"/>
              </a:lnSpc>
              <a:spcBef>
                <a:spcPct val="20000"/>
              </a:spcBef>
              <a:buFont typeface="Arial" charset="0"/>
              <a:buNone/>
            </a:pPr>
            <a:r>
              <a:rPr lang="en-US" altLang="zh-CN" b="0" dirty="0">
                <a:latin typeface="+mn-lt"/>
              </a:rPr>
              <a:t>Cellular aware D2D</a:t>
            </a:r>
          </a:p>
          <a:p>
            <a:pPr marL="177800" indent="-177800">
              <a:lnSpc>
                <a:spcPct val="80000"/>
              </a:lnSpc>
              <a:spcBef>
                <a:spcPct val="20000"/>
              </a:spcBef>
              <a:buFont typeface="Arial" charset="0"/>
              <a:buChar char="•"/>
            </a:pPr>
            <a:r>
              <a:rPr lang="en-US" altLang="zh-CN" sz="1400" b="0" dirty="0">
                <a:latin typeface="+mn-lt"/>
              </a:rPr>
              <a:t>Cellular network is aware of D2D </a:t>
            </a:r>
          </a:p>
          <a:p>
            <a:pPr marL="177800" indent="-177800">
              <a:lnSpc>
                <a:spcPct val="80000"/>
              </a:lnSpc>
              <a:spcBef>
                <a:spcPct val="20000"/>
              </a:spcBef>
              <a:buFont typeface="Arial" charset="0"/>
              <a:buChar char="•"/>
            </a:pPr>
            <a:r>
              <a:rPr lang="en-US" altLang="zh-CN" sz="1400" b="0" dirty="0">
                <a:latin typeface="+mn-lt"/>
              </a:rPr>
              <a:t>2 RATs, e.g. LTE + </a:t>
            </a:r>
            <a:r>
              <a:rPr lang="en-US" altLang="zh-CN" sz="1400" b="0" dirty="0" err="1">
                <a:latin typeface="+mn-lt"/>
              </a:rPr>
              <a:t>Wifi</a:t>
            </a:r>
            <a:endParaRPr lang="en-US" altLang="zh-CN" sz="1400" b="0" dirty="0">
              <a:latin typeface="+mn-lt"/>
            </a:endParaRPr>
          </a:p>
          <a:p>
            <a:pPr marL="177800" indent="-177800">
              <a:lnSpc>
                <a:spcPct val="80000"/>
              </a:lnSpc>
              <a:spcBef>
                <a:spcPct val="20000"/>
              </a:spcBef>
              <a:buFont typeface="Arial" charset="0"/>
              <a:buChar char="•"/>
            </a:pPr>
            <a:r>
              <a:rPr lang="en-US" altLang="zh-CN" sz="1400" b="0" dirty="0">
                <a:latin typeface="+mn-lt"/>
              </a:rPr>
              <a:t>Kind of cooperation between cellular and D2D</a:t>
            </a:r>
          </a:p>
        </p:txBody>
      </p:sp>
      <p:sp>
        <p:nvSpPr>
          <p:cNvPr id="10513" name="Rectangle 273"/>
          <p:cNvSpPr>
            <a:spLocks/>
          </p:cNvSpPr>
          <p:nvPr/>
        </p:nvSpPr>
        <p:spPr bwMode="auto">
          <a:xfrm>
            <a:off x="5940425" y="1205681"/>
            <a:ext cx="2952055" cy="1584325"/>
          </a:xfrm>
          <a:prstGeom prst="rect">
            <a:avLst/>
          </a:prstGeom>
          <a:noFill/>
          <a:ln w="9525">
            <a:noFill/>
            <a:miter lim="800000"/>
            <a:headEnd/>
            <a:tailEnd/>
          </a:ln>
        </p:spPr>
        <p:txBody>
          <a:bodyPr/>
          <a:lstStyle/>
          <a:p>
            <a:pPr marL="177800" indent="-177800">
              <a:lnSpc>
                <a:spcPct val="80000"/>
              </a:lnSpc>
              <a:spcBef>
                <a:spcPct val="20000"/>
              </a:spcBef>
              <a:buFont typeface="Arial" charset="0"/>
              <a:buNone/>
            </a:pPr>
            <a:r>
              <a:rPr lang="en-US" altLang="zh-CN" b="0" dirty="0">
                <a:latin typeface="+mn-lt"/>
              </a:rPr>
              <a:t>Cellular controlled D2D</a:t>
            </a:r>
          </a:p>
          <a:p>
            <a:pPr marL="177800" indent="-177800">
              <a:lnSpc>
                <a:spcPct val="80000"/>
              </a:lnSpc>
              <a:spcBef>
                <a:spcPct val="20000"/>
              </a:spcBef>
              <a:buFont typeface="Arial" charset="0"/>
              <a:buChar char="•"/>
            </a:pPr>
            <a:r>
              <a:rPr lang="en-US" altLang="zh-CN" sz="1400" b="0" dirty="0">
                <a:latin typeface="+mn-lt"/>
              </a:rPr>
              <a:t>Cellular network fully controls D2D</a:t>
            </a:r>
          </a:p>
          <a:p>
            <a:pPr marL="177800" indent="-177800">
              <a:lnSpc>
                <a:spcPct val="80000"/>
              </a:lnSpc>
              <a:spcBef>
                <a:spcPct val="20000"/>
              </a:spcBef>
              <a:buFont typeface="Arial" charset="0"/>
              <a:buChar char="•"/>
            </a:pPr>
            <a:r>
              <a:rPr lang="en-US" altLang="zh-CN" sz="1400" b="0" dirty="0">
                <a:latin typeface="+mn-lt"/>
              </a:rPr>
              <a:t>A single RAT, e.g. LTE-A</a:t>
            </a:r>
          </a:p>
          <a:p>
            <a:pPr marL="177800" indent="-177800">
              <a:lnSpc>
                <a:spcPct val="80000"/>
              </a:lnSpc>
              <a:spcBef>
                <a:spcPct val="20000"/>
              </a:spcBef>
              <a:buFont typeface="Arial" charset="0"/>
              <a:buChar char="•"/>
            </a:pPr>
            <a:r>
              <a:rPr lang="en-US" altLang="zh-CN" sz="1400" b="0" dirty="0">
                <a:latin typeface="+mn-lt"/>
              </a:rPr>
              <a:t>D2D is a part of cellular communication</a:t>
            </a:r>
          </a:p>
        </p:txBody>
      </p:sp>
      <p:grpSp>
        <p:nvGrpSpPr>
          <p:cNvPr id="2" name="Group 4"/>
          <p:cNvGrpSpPr>
            <a:grpSpLocks/>
          </p:cNvGrpSpPr>
          <p:nvPr/>
        </p:nvGrpSpPr>
        <p:grpSpPr bwMode="auto">
          <a:xfrm>
            <a:off x="466725" y="2903555"/>
            <a:ext cx="8208963" cy="1422400"/>
            <a:chOff x="204" y="3067"/>
            <a:chExt cx="5262" cy="896"/>
          </a:xfrm>
        </p:grpSpPr>
        <p:sp>
          <p:nvSpPr>
            <p:cNvPr id="10245" name="AutoShape 5"/>
            <p:cNvSpPr>
              <a:spLocks noChangeArrowheads="1"/>
            </p:cNvSpPr>
            <p:nvPr/>
          </p:nvSpPr>
          <p:spPr bwMode="auto">
            <a:xfrm>
              <a:off x="204" y="3067"/>
              <a:ext cx="1996" cy="896"/>
            </a:xfrm>
            <a:prstGeom prst="chevron">
              <a:avLst>
                <a:gd name="adj" fmla="val 55692"/>
              </a:avLst>
            </a:prstGeom>
            <a:solidFill>
              <a:srgbClr val="FFCC99">
                <a:alpha val="72000"/>
              </a:srgbClr>
            </a:solidFill>
            <a:ln w="9525">
              <a:noFill/>
              <a:miter lim="800000"/>
              <a:headEnd/>
              <a:tailEnd/>
            </a:ln>
            <a:effectLst/>
          </p:spPr>
          <p:txBody>
            <a:bodyPr wrap="none" anchor="ctr"/>
            <a:lstStyle/>
            <a:p>
              <a:endParaRPr lang="zh-CN" altLang="en-US"/>
            </a:p>
          </p:txBody>
        </p:sp>
        <p:sp>
          <p:nvSpPr>
            <p:cNvPr id="10246" name="AutoShape 6"/>
            <p:cNvSpPr>
              <a:spLocks noChangeArrowheads="1"/>
            </p:cNvSpPr>
            <p:nvPr/>
          </p:nvSpPr>
          <p:spPr bwMode="auto">
            <a:xfrm>
              <a:off x="1837" y="3067"/>
              <a:ext cx="1996" cy="896"/>
            </a:xfrm>
            <a:prstGeom prst="chevron">
              <a:avLst>
                <a:gd name="adj" fmla="val 55692"/>
              </a:avLst>
            </a:prstGeom>
            <a:solidFill>
              <a:srgbClr val="FFCC99">
                <a:alpha val="72000"/>
              </a:srgbClr>
            </a:solidFill>
            <a:ln w="9525">
              <a:noFill/>
              <a:miter lim="800000"/>
              <a:headEnd/>
              <a:tailEnd/>
            </a:ln>
            <a:effectLst/>
          </p:spPr>
          <p:txBody>
            <a:bodyPr wrap="none" anchor="ctr"/>
            <a:lstStyle/>
            <a:p>
              <a:endParaRPr lang="zh-CN" altLang="en-US"/>
            </a:p>
          </p:txBody>
        </p:sp>
        <p:sp>
          <p:nvSpPr>
            <p:cNvPr id="10247" name="AutoShape 7"/>
            <p:cNvSpPr>
              <a:spLocks noChangeArrowheads="1"/>
            </p:cNvSpPr>
            <p:nvPr/>
          </p:nvSpPr>
          <p:spPr bwMode="auto">
            <a:xfrm>
              <a:off x="3470" y="3067"/>
              <a:ext cx="1996" cy="896"/>
            </a:xfrm>
            <a:prstGeom prst="chevron">
              <a:avLst>
                <a:gd name="adj" fmla="val 55692"/>
              </a:avLst>
            </a:prstGeom>
            <a:solidFill>
              <a:srgbClr val="FFCC99">
                <a:alpha val="72000"/>
              </a:srgbClr>
            </a:solidFill>
            <a:ln w="9525">
              <a:noFill/>
              <a:miter lim="800000"/>
              <a:headEnd/>
              <a:tailEnd/>
            </a:ln>
            <a:effectLst/>
          </p:spPr>
          <p:txBody>
            <a:bodyPr wrap="none" anchor="ctr"/>
            <a:lstStyle/>
            <a:p>
              <a:endParaRPr lang="zh-CN" altLang="en-US"/>
            </a:p>
          </p:txBody>
        </p:sp>
      </p:grpSp>
      <p:sp>
        <p:nvSpPr>
          <p:cNvPr id="10248" name="Oval 8"/>
          <p:cNvSpPr>
            <a:spLocks noChangeArrowheads="1"/>
          </p:cNvSpPr>
          <p:nvPr/>
        </p:nvSpPr>
        <p:spPr bwMode="auto">
          <a:xfrm>
            <a:off x="1187450" y="2832118"/>
            <a:ext cx="1008063" cy="1584325"/>
          </a:xfrm>
          <a:prstGeom prst="ellipse">
            <a:avLst/>
          </a:prstGeom>
          <a:solidFill>
            <a:srgbClr val="C0C0C0"/>
          </a:solidFill>
          <a:ln w="9525">
            <a:noFill/>
            <a:round/>
            <a:headEnd/>
            <a:tailEnd/>
          </a:ln>
          <a:effectLst/>
        </p:spPr>
        <p:txBody>
          <a:bodyPr wrap="none" anchor="ctr"/>
          <a:lstStyle/>
          <a:p>
            <a:endParaRPr lang="zh-CN" altLang="en-US"/>
          </a:p>
        </p:txBody>
      </p:sp>
      <p:sp>
        <p:nvSpPr>
          <p:cNvPr id="10249" name="Oval 9"/>
          <p:cNvSpPr>
            <a:spLocks noChangeArrowheads="1"/>
          </p:cNvSpPr>
          <p:nvPr/>
        </p:nvSpPr>
        <p:spPr bwMode="auto">
          <a:xfrm rot="-608962">
            <a:off x="1114425" y="3463943"/>
            <a:ext cx="1295400" cy="576262"/>
          </a:xfrm>
          <a:prstGeom prst="ellipse">
            <a:avLst/>
          </a:prstGeom>
          <a:solidFill>
            <a:srgbClr val="99CCFF"/>
          </a:solidFill>
          <a:ln w="9525">
            <a:noFill/>
            <a:round/>
            <a:headEnd/>
            <a:tailEnd/>
          </a:ln>
          <a:effectLst/>
        </p:spPr>
        <p:txBody>
          <a:bodyPr wrap="none" anchor="ctr"/>
          <a:lstStyle/>
          <a:p>
            <a:endParaRPr lang="zh-CN" altLang="en-US"/>
          </a:p>
        </p:txBody>
      </p:sp>
      <p:sp>
        <p:nvSpPr>
          <p:cNvPr id="10250" name="Line 10"/>
          <p:cNvSpPr>
            <a:spLocks noChangeShapeType="1"/>
          </p:cNvSpPr>
          <p:nvPr/>
        </p:nvSpPr>
        <p:spPr bwMode="auto">
          <a:xfrm flipV="1">
            <a:off x="1116013" y="3695718"/>
            <a:ext cx="1223962" cy="215900"/>
          </a:xfrm>
          <a:prstGeom prst="line">
            <a:avLst/>
          </a:prstGeom>
          <a:noFill/>
          <a:ln w="19050">
            <a:solidFill>
              <a:schemeClr val="accent2"/>
            </a:solidFill>
            <a:round/>
            <a:headEnd type="triangle" w="med" len="med"/>
            <a:tailEnd type="triangle" w="med" len="med"/>
          </a:ln>
          <a:effectLst/>
        </p:spPr>
        <p:txBody>
          <a:bodyPr/>
          <a:lstStyle/>
          <a:p>
            <a:endParaRPr lang="zh-CN" altLang="en-US"/>
          </a:p>
        </p:txBody>
      </p:sp>
      <p:sp>
        <p:nvSpPr>
          <p:cNvPr id="10251" name="Freeform 11"/>
          <p:cNvSpPr>
            <a:spLocks/>
          </p:cNvSpPr>
          <p:nvPr/>
        </p:nvSpPr>
        <p:spPr bwMode="auto">
          <a:xfrm>
            <a:off x="1116013" y="2892443"/>
            <a:ext cx="1223962" cy="863600"/>
          </a:xfrm>
          <a:custGeom>
            <a:avLst/>
            <a:gdLst/>
            <a:ahLst/>
            <a:cxnLst>
              <a:cxn ang="0">
                <a:pos x="0" y="506"/>
              </a:cxn>
              <a:cxn ang="0">
                <a:pos x="181" y="461"/>
              </a:cxn>
              <a:cxn ang="0">
                <a:pos x="363" y="7"/>
              </a:cxn>
              <a:cxn ang="0">
                <a:pos x="589" y="416"/>
              </a:cxn>
              <a:cxn ang="0">
                <a:pos x="771" y="416"/>
              </a:cxn>
            </a:cxnLst>
            <a:rect l="0" t="0" r="r" b="b"/>
            <a:pathLst>
              <a:path w="771" h="544">
                <a:moveTo>
                  <a:pt x="0" y="506"/>
                </a:moveTo>
                <a:cubicBezTo>
                  <a:pt x="60" y="525"/>
                  <a:pt x="121" y="544"/>
                  <a:pt x="181" y="461"/>
                </a:cubicBezTo>
                <a:cubicBezTo>
                  <a:pt x="241" y="378"/>
                  <a:pt x="295" y="14"/>
                  <a:pt x="363" y="7"/>
                </a:cubicBezTo>
                <a:cubicBezTo>
                  <a:pt x="431" y="0"/>
                  <a:pt x="521" y="348"/>
                  <a:pt x="589" y="416"/>
                </a:cubicBezTo>
                <a:cubicBezTo>
                  <a:pt x="657" y="484"/>
                  <a:pt x="741" y="416"/>
                  <a:pt x="771" y="416"/>
                </a:cubicBezTo>
              </a:path>
            </a:pathLst>
          </a:custGeom>
          <a:noFill/>
          <a:ln w="19050" cmpd="sng">
            <a:solidFill>
              <a:schemeClr val="tx1"/>
            </a:solidFill>
            <a:round/>
            <a:headEnd type="triangle" w="med" len="med"/>
            <a:tailEnd type="triangle" w="med" len="med"/>
          </a:ln>
          <a:effectLst/>
        </p:spPr>
        <p:txBody>
          <a:bodyPr/>
          <a:lstStyle/>
          <a:p>
            <a:endParaRPr lang="zh-CN" altLang="en-US"/>
          </a:p>
        </p:txBody>
      </p:sp>
      <p:pic>
        <p:nvPicPr>
          <p:cNvPr id="10252" name="Picture 27" descr="Phone_2"/>
          <p:cNvPicPr>
            <a:picLocks noChangeAspect="1" noChangeArrowheads="1"/>
          </p:cNvPicPr>
          <p:nvPr/>
        </p:nvPicPr>
        <p:blipFill>
          <a:blip r:embed="rId3" cstate="print"/>
          <a:srcRect/>
          <a:stretch>
            <a:fillRect/>
          </a:stretch>
        </p:blipFill>
        <p:spPr bwMode="auto">
          <a:xfrm>
            <a:off x="1835150" y="3408380"/>
            <a:ext cx="508000" cy="622300"/>
          </a:xfrm>
          <a:prstGeom prst="rect">
            <a:avLst/>
          </a:prstGeom>
          <a:noFill/>
          <a:ln w="9525">
            <a:noFill/>
            <a:miter lim="800000"/>
            <a:headEnd/>
            <a:tailEnd/>
          </a:ln>
        </p:spPr>
      </p:pic>
      <p:sp>
        <p:nvSpPr>
          <p:cNvPr id="10253" name="Text Box 13"/>
          <p:cNvSpPr txBox="1">
            <a:spLocks noChangeArrowheads="1"/>
          </p:cNvSpPr>
          <p:nvPr/>
        </p:nvSpPr>
        <p:spPr bwMode="auto">
          <a:xfrm>
            <a:off x="1042988" y="2976580"/>
            <a:ext cx="647700" cy="244475"/>
          </a:xfrm>
          <a:prstGeom prst="rect">
            <a:avLst/>
          </a:prstGeom>
          <a:noFill/>
          <a:ln w="9525">
            <a:noFill/>
            <a:miter lim="800000"/>
            <a:headEnd/>
            <a:tailEnd/>
          </a:ln>
          <a:effectLst/>
        </p:spPr>
        <p:txBody>
          <a:bodyPr>
            <a:spAutoFit/>
          </a:bodyPr>
          <a:lstStyle/>
          <a:p>
            <a:r>
              <a:rPr lang="en-US" altLang="zh-CN" sz="1000" b="0"/>
              <a:t>RAT1</a:t>
            </a:r>
          </a:p>
        </p:txBody>
      </p:sp>
      <p:sp>
        <p:nvSpPr>
          <p:cNvPr id="10254" name="Text Box 14"/>
          <p:cNvSpPr txBox="1">
            <a:spLocks noChangeArrowheads="1"/>
          </p:cNvSpPr>
          <p:nvPr/>
        </p:nvSpPr>
        <p:spPr bwMode="auto">
          <a:xfrm>
            <a:off x="1403350" y="3767155"/>
            <a:ext cx="647700" cy="244475"/>
          </a:xfrm>
          <a:prstGeom prst="rect">
            <a:avLst/>
          </a:prstGeom>
          <a:noFill/>
          <a:ln w="9525">
            <a:noFill/>
            <a:miter lim="800000"/>
            <a:headEnd/>
            <a:tailEnd/>
          </a:ln>
          <a:effectLst/>
        </p:spPr>
        <p:txBody>
          <a:bodyPr>
            <a:spAutoFit/>
          </a:bodyPr>
          <a:lstStyle/>
          <a:p>
            <a:r>
              <a:rPr lang="en-US" altLang="zh-CN" sz="1000" b="0">
                <a:solidFill>
                  <a:schemeClr val="accent2"/>
                </a:solidFill>
              </a:rPr>
              <a:t>RAT2</a:t>
            </a:r>
          </a:p>
        </p:txBody>
      </p:sp>
      <p:sp>
        <p:nvSpPr>
          <p:cNvPr id="10255" name="Text Box 15"/>
          <p:cNvSpPr txBox="1">
            <a:spLocks noChangeArrowheads="1"/>
          </p:cNvSpPr>
          <p:nvPr/>
        </p:nvSpPr>
        <p:spPr bwMode="auto">
          <a:xfrm>
            <a:off x="1187450" y="3984643"/>
            <a:ext cx="431800" cy="244475"/>
          </a:xfrm>
          <a:prstGeom prst="rect">
            <a:avLst/>
          </a:prstGeom>
          <a:noFill/>
          <a:ln w="9525">
            <a:noFill/>
            <a:miter lim="800000"/>
            <a:headEnd/>
            <a:tailEnd/>
          </a:ln>
          <a:effectLst/>
        </p:spPr>
        <p:txBody>
          <a:bodyPr>
            <a:spAutoFit/>
          </a:bodyPr>
          <a:lstStyle/>
          <a:p>
            <a:r>
              <a:rPr lang="en-US" altLang="zh-CN" sz="1000" b="0"/>
              <a:t>UE1</a:t>
            </a:r>
          </a:p>
        </p:txBody>
      </p:sp>
      <p:sp>
        <p:nvSpPr>
          <p:cNvPr id="10256" name="Text Box 16"/>
          <p:cNvSpPr txBox="1">
            <a:spLocks noChangeArrowheads="1"/>
          </p:cNvSpPr>
          <p:nvPr/>
        </p:nvSpPr>
        <p:spPr bwMode="auto">
          <a:xfrm>
            <a:off x="1835150" y="3840180"/>
            <a:ext cx="431800" cy="244475"/>
          </a:xfrm>
          <a:prstGeom prst="rect">
            <a:avLst/>
          </a:prstGeom>
          <a:noFill/>
          <a:ln w="9525">
            <a:noFill/>
            <a:miter lim="800000"/>
            <a:headEnd/>
            <a:tailEnd/>
          </a:ln>
          <a:effectLst/>
        </p:spPr>
        <p:txBody>
          <a:bodyPr>
            <a:spAutoFit/>
          </a:bodyPr>
          <a:lstStyle/>
          <a:p>
            <a:r>
              <a:rPr lang="en-US" altLang="zh-CN" sz="1000" b="0"/>
              <a:t>UE2</a:t>
            </a:r>
          </a:p>
        </p:txBody>
      </p:sp>
      <p:sp>
        <p:nvSpPr>
          <p:cNvPr id="10257" name="Text Box 17"/>
          <p:cNvSpPr txBox="1">
            <a:spLocks noChangeArrowheads="1"/>
          </p:cNvSpPr>
          <p:nvPr/>
        </p:nvSpPr>
        <p:spPr bwMode="auto">
          <a:xfrm>
            <a:off x="684213" y="3552843"/>
            <a:ext cx="647700" cy="244475"/>
          </a:xfrm>
          <a:prstGeom prst="rect">
            <a:avLst/>
          </a:prstGeom>
          <a:noFill/>
          <a:ln w="9525">
            <a:noFill/>
            <a:miter lim="800000"/>
            <a:headEnd/>
            <a:tailEnd/>
          </a:ln>
          <a:effectLst/>
        </p:spPr>
        <p:txBody>
          <a:bodyPr>
            <a:spAutoFit/>
          </a:bodyPr>
          <a:lstStyle/>
          <a:p>
            <a:r>
              <a:rPr lang="en-US" altLang="zh-CN" sz="1000" b="0"/>
              <a:t>flow1</a:t>
            </a:r>
          </a:p>
        </p:txBody>
      </p:sp>
      <p:sp>
        <p:nvSpPr>
          <p:cNvPr id="10258" name="Text Box 18"/>
          <p:cNvSpPr txBox="1">
            <a:spLocks noChangeArrowheads="1"/>
          </p:cNvSpPr>
          <p:nvPr/>
        </p:nvSpPr>
        <p:spPr bwMode="auto">
          <a:xfrm>
            <a:off x="684213" y="3840180"/>
            <a:ext cx="647700" cy="244475"/>
          </a:xfrm>
          <a:prstGeom prst="rect">
            <a:avLst/>
          </a:prstGeom>
          <a:noFill/>
          <a:ln w="9525">
            <a:noFill/>
            <a:miter lim="800000"/>
            <a:headEnd/>
            <a:tailEnd/>
          </a:ln>
          <a:effectLst/>
        </p:spPr>
        <p:txBody>
          <a:bodyPr>
            <a:spAutoFit/>
          </a:bodyPr>
          <a:lstStyle/>
          <a:p>
            <a:r>
              <a:rPr lang="en-US" altLang="zh-CN" sz="1000" b="0">
                <a:solidFill>
                  <a:schemeClr val="accent2"/>
                </a:solidFill>
              </a:rPr>
              <a:t>flow2</a:t>
            </a:r>
          </a:p>
        </p:txBody>
      </p:sp>
      <p:grpSp>
        <p:nvGrpSpPr>
          <p:cNvPr id="3" name="Group 188"/>
          <p:cNvGrpSpPr>
            <a:grpSpLocks noChangeAspect="1"/>
          </p:cNvGrpSpPr>
          <p:nvPr/>
        </p:nvGrpSpPr>
        <p:grpSpPr bwMode="auto">
          <a:xfrm>
            <a:off x="1619250" y="2687655"/>
            <a:ext cx="211138" cy="674688"/>
            <a:chOff x="4850" y="1255"/>
            <a:chExt cx="303" cy="873"/>
          </a:xfrm>
        </p:grpSpPr>
        <p:grpSp>
          <p:nvGrpSpPr>
            <p:cNvPr id="4" name="Group 189"/>
            <p:cNvGrpSpPr>
              <a:grpSpLocks noChangeAspect="1"/>
            </p:cNvGrpSpPr>
            <p:nvPr/>
          </p:nvGrpSpPr>
          <p:grpSpPr bwMode="auto">
            <a:xfrm>
              <a:off x="4850" y="1255"/>
              <a:ext cx="303" cy="873"/>
              <a:chOff x="4850" y="1255"/>
              <a:chExt cx="303" cy="873"/>
            </a:xfrm>
          </p:grpSpPr>
          <p:sp>
            <p:nvSpPr>
              <p:cNvPr id="10342"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343"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344"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345"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5" name="Group 194"/>
              <p:cNvGrpSpPr>
                <a:grpSpLocks noChangeAspect="1"/>
              </p:cNvGrpSpPr>
              <p:nvPr/>
            </p:nvGrpSpPr>
            <p:grpSpPr bwMode="auto">
              <a:xfrm>
                <a:off x="4850" y="1293"/>
                <a:ext cx="48" cy="293"/>
                <a:chOff x="4850" y="1293"/>
                <a:chExt cx="48" cy="293"/>
              </a:xfrm>
            </p:grpSpPr>
            <p:sp>
              <p:nvSpPr>
                <p:cNvPr id="10347"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48"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6" name="Group 197"/>
              <p:cNvGrpSpPr>
                <a:grpSpLocks noChangeAspect="1"/>
              </p:cNvGrpSpPr>
              <p:nvPr/>
            </p:nvGrpSpPr>
            <p:grpSpPr bwMode="auto">
              <a:xfrm>
                <a:off x="5105" y="1295"/>
                <a:ext cx="48" cy="293"/>
                <a:chOff x="5105" y="1295"/>
                <a:chExt cx="48" cy="293"/>
              </a:xfrm>
            </p:grpSpPr>
            <p:sp>
              <p:nvSpPr>
                <p:cNvPr id="10350"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51"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52"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353"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7" name="Group 202"/>
              <p:cNvGrpSpPr>
                <a:grpSpLocks noChangeAspect="1"/>
              </p:cNvGrpSpPr>
              <p:nvPr/>
            </p:nvGrpSpPr>
            <p:grpSpPr bwMode="auto">
              <a:xfrm>
                <a:off x="4948" y="1255"/>
                <a:ext cx="48" cy="293"/>
                <a:chOff x="4948" y="1255"/>
                <a:chExt cx="48" cy="293"/>
              </a:xfrm>
            </p:grpSpPr>
            <p:sp>
              <p:nvSpPr>
                <p:cNvPr id="10355"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56"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57"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358"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359"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360"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361"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362"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363"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364"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365"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366"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367"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368"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369"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8" name="Group 218"/>
            <p:cNvGrpSpPr>
              <a:grpSpLocks noChangeAspect="1"/>
            </p:cNvGrpSpPr>
            <p:nvPr/>
          </p:nvGrpSpPr>
          <p:grpSpPr bwMode="auto">
            <a:xfrm>
              <a:off x="4850" y="1293"/>
              <a:ext cx="48" cy="293"/>
              <a:chOff x="4850" y="1293"/>
              <a:chExt cx="48" cy="293"/>
            </a:xfrm>
          </p:grpSpPr>
          <p:sp>
            <p:nvSpPr>
              <p:cNvPr id="10371"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72"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9" name="Group 221"/>
            <p:cNvGrpSpPr>
              <a:grpSpLocks noChangeAspect="1"/>
            </p:cNvGrpSpPr>
            <p:nvPr/>
          </p:nvGrpSpPr>
          <p:grpSpPr bwMode="auto">
            <a:xfrm>
              <a:off x="5105" y="1295"/>
              <a:ext cx="48" cy="293"/>
              <a:chOff x="5105" y="1295"/>
              <a:chExt cx="48" cy="293"/>
            </a:xfrm>
          </p:grpSpPr>
          <p:sp>
            <p:nvSpPr>
              <p:cNvPr id="10374"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75"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76"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377"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0" name="Group 226"/>
            <p:cNvGrpSpPr>
              <a:grpSpLocks noChangeAspect="1"/>
            </p:cNvGrpSpPr>
            <p:nvPr/>
          </p:nvGrpSpPr>
          <p:grpSpPr bwMode="auto">
            <a:xfrm>
              <a:off x="4948" y="1255"/>
              <a:ext cx="48" cy="293"/>
              <a:chOff x="4948" y="1255"/>
              <a:chExt cx="48" cy="293"/>
            </a:xfrm>
          </p:grpSpPr>
          <p:sp>
            <p:nvSpPr>
              <p:cNvPr id="10379"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80"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81"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382"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383"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384"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385"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386"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387"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388"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389"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0390"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391"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392"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393"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1" name="Group 242"/>
            <p:cNvGrpSpPr>
              <a:grpSpLocks noChangeAspect="1"/>
            </p:cNvGrpSpPr>
            <p:nvPr/>
          </p:nvGrpSpPr>
          <p:grpSpPr bwMode="auto">
            <a:xfrm>
              <a:off x="4850" y="1293"/>
              <a:ext cx="48" cy="293"/>
              <a:chOff x="4850" y="1293"/>
              <a:chExt cx="48" cy="293"/>
            </a:xfrm>
          </p:grpSpPr>
          <p:sp>
            <p:nvSpPr>
              <p:cNvPr id="10395"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96"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2" name="Group 245"/>
            <p:cNvGrpSpPr>
              <a:grpSpLocks noChangeAspect="1"/>
            </p:cNvGrpSpPr>
            <p:nvPr/>
          </p:nvGrpSpPr>
          <p:grpSpPr bwMode="auto">
            <a:xfrm>
              <a:off x="5105" y="1295"/>
              <a:ext cx="48" cy="293"/>
              <a:chOff x="5105" y="1295"/>
              <a:chExt cx="48" cy="293"/>
            </a:xfrm>
          </p:grpSpPr>
          <p:sp>
            <p:nvSpPr>
              <p:cNvPr id="10398"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99"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00"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401"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3" name="Group 250"/>
            <p:cNvGrpSpPr>
              <a:grpSpLocks noChangeAspect="1"/>
            </p:cNvGrpSpPr>
            <p:nvPr/>
          </p:nvGrpSpPr>
          <p:grpSpPr bwMode="auto">
            <a:xfrm>
              <a:off x="4948" y="1255"/>
              <a:ext cx="48" cy="293"/>
              <a:chOff x="4948" y="1255"/>
              <a:chExt cx="48" cy="293"/>
            </a:xfrm>
          </p:grpSpPr>
          <p:sp>
            <p:nvSpPr>
              <p:cNvPr id="10403"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04"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05"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406"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407"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408"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409"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410"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411"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412"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413"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414" name="Line 174"/>
          <p:cNvSpPr>
            <a:spLocks noChangeShapeType="1"/>
          </p:cNvSpPr>
          <p:nvPr/>
        </p:nvSpPr>
        <p:spPr bwMode="auto">
          <a:xfrm flipV="1">
            <a:off x="684213" y="3551255"/>
            <a:ext cx="2016125" cy="360363"/>
          </a:xfrm>
          <a:prstGeom prst="line">
            <a:avLst/>
          </a:prstGeom>
          <a:noFill/>
          <a:ln w="19050">
            <a:solidFill>
              <a:schemeClr val="tx1"/>
            </a:solidFill>
            <a:prstDash val="dash"/>
            <a:round/>
            <a:headEnd/>
            <a:tailEnd/>
          </a:ln>
          <a:effectLst/>
        </p:spPr>
        <p:txBody>
          <a:bodyPr/>
          <a:lstStyle/>
          <a:p>
            <a:endParaRPr lang="zh-CN" altLang="en-US"/>
          </a:p>
        </p:txBody>
      </p:sp>
      <p:pic>
        <p:nvPicPr>
          <p:cNvPr id="10415" name="Picture 27" descr="Phone_2"/>
          <p:cNvPicPr>
            <a:picLocks noChangeAspect="1" noChangeArrowheads="1"/>
          </p:cNvPicPr>
          <p:nvPr/>
        </p:nvPicPr>
        <p:blipFill>
          <a:blip r:embed="rId3" cstate="print"/>
          <a:srcRect/>
          <a:stretch>
            <a:fillRect/>
          </a:stretch>
        </p:blipFill>
        <p:spPr bwMode="auto">
          <a:xfrm>
            <a:off x="1116013" y="3479818"/>
            <a:ext cx="508000" cy="622300"/>
          </a:xfrm>
          <a:prstGeom prst="rect">
            <a:avLst/>
          </a:prstGeom>
          <a:noFill/>
          <a:ln w="9525">
            <a:noFill/>
            <a:miter lim="800000"/>
            <a:headEnd/>
            <a:tailEnd/>
          </a:ln>
        </p:spPr>
      </p:pic>
      <p:sp>
        <p:nvSpPr>
          <p:cNvPr id="10508" name="Text Box 268"/>
          <p:cNvSpPr txBox="1">
            <a:spLocks noChangeArrowheads="1"/>
          </p:cNvSpPr>
          <p:nvPr/>
        </p:nvSpPr>
        <p:spPr bwMode="auto">
          <a:xfrm>
            <a:off x="1258888" y="4343418"/>
            <a:ext cx="979487" cy="274637"/>
          </a:xfrm>
          <a:prstGeom prst="rect">
            <a:avLst/>
          </a:prstGeom>
          <a:noFill/>
          <a:ln w="9525">
            <a:noFill/>
            <a:miter lim="800000"/>
            <a:headEnd/>
            <a:tailEnd/>
          </a:ln>
          <a:effectLst/>
        </p:spPr>
        <p:txBody>
          <a:bodyPr wrap="none">
            <a:spAutoFit/>
          </a:bodyPr>
          <a:lstStyle/>
          <a:p>
            <a:r>
              <a:rPr lang="en-US" altLang="zh-CN" sz="1200"/>
              <a:t>Scenario A</a:t>
            </a:r>
          </a:p>
        </p:txBody>
      </p:sp>
      <p:grpSp>
        <p:nvGrpSpPr>
          <p:cNvPr id="14" name="Group 275"/>
          <p:cNvGrpSpPr>
            <a:grpSpLocks/>
          </p:cNvGrpSpPr>
          <p:nvPr/>
        </p:nvGrpSpPr>
        <p:grpSpPr bwMode="auto">
          <a:xfrm>
            <a:off x="3419475" y="2687655"/>
            <a:ext cx="1728788" cy="1930400"/>
            <a:chOff x="2109" y="2795"/>
            <a:chExt cx="1089" cy="1216"/>
          </a:xfrm>
        </p:grpSpPr>
        <p:sp>
          <p:nvSpPr>
            <p:cNvPr id="10259" name="Oval 19"/>
            <p:cNvSpPr>
              <a:spLocks noChangeArrowheads="1"/>
            </p:cNvSpPr>
            <p:nvPr/>
          </p:nvSpPr>
          <p:spPr bwMode="auto">
            <a:xfrm>
              <a:off x="2426" y="2886"/>
              <a:ext cx="635" cy="998"/>
            </a:xfrm>
            <a:prstGeom prst="ellipse">
              <a:avLst/>
            </a:prstGeom>
            <a:solidFill>
              <a:srgbClr val="C0C0C0"/>
            </a:solidFill>
            <a:ln w="9525">
              <a:noFill/>
              <a:round/>
              <a:headEnd/>
              <a:tailEnd/>
            </a:ln>
            <a:effectLst/>
          </p:spPr>
          <p:txBody>
            <a:bodyPr wrap="none" anchor="ctr"/>
            <a:lstStyle/>
            <a:p>
              <a:endParaRPr lang="zh-CN" altLang="en-US"/>
            </a:p>
          </p:txBody>
        </p:sp>
        <p:sp>
          <p:nvSpPr>
            <p:cNvPr id="10260" name="Oval 20"/>
            <p:cNvSpPr>
              <a:spLocks noChangeArrowheads="1"/>
            </p:cNvSpPr>
            <p:nvPr/>
          </p:nvSpPr>
          <p:spPr bwMode="auto">
            <a:xfrm rot="-608962">
              <a:off x="2380" y="3284"/>
              <a:ext cx="816" cy="363"/>
            </a:xfrm>
            <a:prstGeom prst="ellipse">
              <a:avLst/>
            </a:prstGeom>
            <a:solidFill>
              <a:srgbClr val="99CCFF"/>
            </a:solidFill>
            <a:ln w="9525">
              <a:noFill/>
              <a:round/>
              <a:headEnd/>
              <a:tailEnd/>
            </a:ln>
            <a:effectLst/>
          </p:spPr>
          <p:txBody>
            <a:bodyPr wrap="none" anchor="ctr"/>
            <a:lstStyle/>
            <a:p>
              <a:endParaRPr lang="zh-CN" altLang="en-US"/>
            </a:p>
          </p:txBody>
        </p:sp>
        <p:grpSp>
          <p:nvGrpSpPr>
            <p:cNvPr id="15" name="Group 188"/>
            <p:cNvGrpSpPr>
              <a:grpSpLocks noChangeAspect="1"/>
            </p:cNvGrpSpPr>
            <p:nvPr/>
          </p:nvGrpSpPr>
          <p:grpSpPr bwMode="auto">
            <a:xfrm>
              <a:off x="2698" y="2795"/>
              <a:ext cx="133" cy="425"/>
              <a:chOff x="4850" y="1255"/>
              <a:chExt cx="303" cy="873"/>
            </a:xfrm>
          </p:grpSpPr>
          <p:grpSp>
            <p:nvGrpSpPr>
              <p:cNvPr id="16" name="Group 189"/>
              <p:cNvGrpSpPr>
                <a:grpSpLocks noChangeAspect="1"/>
              </p:cNvGrpSpPr>
              <p:nvPr/>
            </p:nvGrpSpPr>
            <p:grpSpPr bwMode="auto">
              <a:xfrm>
                <a:off x="4850" y="1255"/>
                <a:ext cx="303" cy="873"/>
                <a:chOff x="4850" y="1255"/>
                <a:chExt cx="303" cy="873"/>
              </a:xfrm>
            </p:grpSpPr>
            <p:sp>
              <p:nvSpPr>
                <p:cNvPr id="10263"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264"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265"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266"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7" name="Group 194"/>
                <p:cNvGrpSpPr>
                  <a:grpSpLocks noChangeAspect="1"/>
                </p:cNvGrpSpPr>
                <p:nvPr/>
              </p:nvGrpSpPr>
              <p:grpSpPr bwMode="auto">
                <a:xfrm>
                  <a:off x="4850" y="1293"/>
                  <a:ext cx="48" cy="293"/>
                  <a:chOff x="4850" y="1293"/>
                  <a:chExt cx="48" cy="293"/>
                </a:xfrm>
              </p:grpSpPr>
              <p:sp>
                <p:nvSpPr>
                  <p:cNvPr id="10268"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69"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8" name="Group 197"/>
                <p:cNvGrpSpPr>
                  <a:grpSpLocks noChangeAspect="1"/>
                </p:cNvGrpSpPr>
                <p:nvPr/>
              </p:nvGrpSpPr>
              <p:grpSpPr bwMode="auto">
                <a:xfrm>
                  <a:off x="5105" y="1295"/>
                  <a:ext cx="48" cy="293"/>
                  <a:chOff x="5105" y="1295"/>
                  <a:chExt cx="48" cy="293"/>
                </a:xfrm>
              </p:grpSpPr>
              <p:sp>
                <p:nvSpPr>
                  <p:cNvPr id="10271"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72"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273"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274"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9" name="Group 202"/>
                <p:cNvGrpSpPr>
                  <a:grpSpLocks noChangeAspect="1"/>
                </p:cNvGrpSpPr>
                <p:nvPr/>
              </p:nvGrpSpPr>
              <p:grpSpPr bwMode="auto">
                <a:xfrm>
                  <a:off x="4948" y="1255"/>
                  <a:ext cx="48" cy="293"/>
                  <a:chOff x="4948" y="1255"/>
                  <a:chExt cx="48" cy="293"/>
                </a:xfrm>
              </p:grpSpPr>
              <p:sp>
                <p:nvSpPr>
                  <p:cNvPr id="10276"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77"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278"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279"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280"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281"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282"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283"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284"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285"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286"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287"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288"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289"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290"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0" name="Group 218"/>
              <p:cNvGrpSpPr>
                <a:grpSpLocks noChangeAspect="1"/>
              </p:cNvGrpSpPr>
              <p:nvPr/>
            </p:nvGrpSpPr>
            <p:grpSpPr bwMode="auto">
              <a:xfrm>
                <a:off x="4850" y="1293"/>
                <a:ext cx="48" cy="293"/>
                <a:chOff x="4850" y="1293"/>
                <a:chExt cx="48" cy="293"/>
              </a:xfrm>
            </p:grpSpPr>
            <p:sp>
              <p:nvSpPr>
                <p:cNvPr id="10292"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93"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1" name="Group 221"/>
              <p:cNvGrpSpPr>
                <a:grpSpLocks noChangeAspect="1"/>
              </p:cNvGrpSpPr>
              <p:nvPr/>
            </p:nvGrpSpPr>
            <p:grpSpPr bwMode="auto">
              <a:xfrm>
                <a:off x="5105" y="1295"/>
                <a:ext cx="48" cy="293"/>
                <a:chOff x="5105" y="1295"/>
                <a:chExt cx="48" cy="293"/>
              </a:xfrm>
            </p:grpSpPr>
            <p:sp>
              <p:nvSpPr>
                <p:cNvPr id="10295"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296"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297"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298"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2" name="Group 226"/>
              <p:cNvGrpSpPr>
                <a:grpSpLocks noChangeAspect="1"/>
              </p:cNvGrpSpPr>
              <p:nvPr/>
            </p:nvGrpSpPr>
            <p:grpSpPr bwMode="auto">
              <a:xfrm>
                <a:off x="4948" y="1255"/>
                <a:ext cx="48" cy="293"/>
                <a:chOff x="4948" y="1255"/>
                <a:chExt cx="48" cy="293"/>
              </a:xfrm>
            </p:grpSpPr>
            <p:sp>
              <p:nvSpPr>
                <p:cNvPr id="10300"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01"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02"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303"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304"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305"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306"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307"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308"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309"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310"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0311"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312"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313"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314"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3" name="Group 242"/>
              <p:cNvGrpSpPr>
                <a:grpSpLocks noChangeAspect="1"/>
              </p:cNvGrpSpPr>
              <p:nvPr/>
            </p:nvGrpSpPr>
            <p:grpSpPr bwMode="auto">
              <a:xfrm>
                <a:off x="4850" y="1293"/>
                <a:ext cx="48" cy="293"/>
                <a:chOff x="4850" y="1293"/>
                <a:chExt cx="48" cy="293"/>
              </a:xfrm>
            </p:grpSpPr>
            <p:sp>
              <p:nvSpPr>
                <p:cNvPr id="10316"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17"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24" name="Group 245"/>
              <p:cNvGrpSpPr>
                <a:grpSpLocks noChangeAspect="1"/>
              </p:cNvGrpSpPr>
              <p:nvPr/>
            </p:nvGrpSpPr>
            <p:grpSpPr bwMode="auto">
              <a:xfrm>
                <a:off x="5105" y="1295"/>
                <a:ext cx="48" cy="293"/>
                <a:chOff x="5105" y="1295"/>
                <a:chExt cx="48" cy="293"/>
              </a:xfrm>
            </p:grpSpPr>
            <p:sp>
              <p:nvSpPr>
                <p:cNvPr id="10319"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20"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21"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322"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25" name="Group 250"/>
              <p:cNvGrpSpPr>
                <a:grpSpLocks noChangeAspect="1"/>
              </p:cNvGrpSpPr>
              <p:nvPr/>
            </p:nvGrpSpPr>
            <p:grpSpPr bwMode="auto">
              <a:xfrm>
                <a:off x="4948" y="1255"/>
                <a:ext cx="48" cy="293"/>
                <a:chOff x="4948" y="1255"/>
                <a:chExt cx="48" cy="293"/>
              </a:xfrm>
            </p:grpSpPr>
            <p:sp>
              <p:nvSpPr>
                <p:cNvPr id="10324"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325"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326"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327"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328"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329"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330"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331"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332"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333"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334"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335" name="Line 95"/>
            <p:cNvSpPr>
              <a:spLocks noChangeShapeType="1"/>
            </p:cNvSpPr>
            <p:nvPr/>
          </p:nvSpPr>
          <p:spPr bwMode="auto">
            <a:xfrm flipV="1">
              <a:off x="2291" y="3430"/>
              <a:ext cx="907" cy="136"/>
            </a:xfrm>
            <a:prstGeom prst="line">
              <a:avLst/>
            </a:prstGeom>
            <a:noFill/>
            <a:ln w="19050">
              <a:solidFill>
                <a:schemeClr val="accent2"/>
              </a:solidFill>
              <a:round/>
              <a:headEnd type="triangle" w="med" len="med"/>
              <a:tailEnd type="triangle" w="med" len="med"/>
            </a:ln>
            <a:effectLst/>
          </p:spPr>
          <p:txBody>
            <a:bodyPr/>
            <a:lstStyle/>
            <a:p>
              <a:endParaRPr lang="zh-CN" altLang="en-US"/>
            </a:p>
          </p:txBody>
        </p:sp>
        <p:sp>
          <p:nvSpPr>
            <p:cNvPr id="10336" name="Text Box 96"/>
            <p:cNvSpPr txBox="1">
              <a:spLocks noChangeArrowheads="1"/>
            </p:cNvSpPr>
            <p:nvPr/>
          </p:nvSpPr>
          <p:spPr bwMode="auto">
            <a:xfrm>
              <a:off x="2335" y="2977"/>
              <a:ext cx="408" cy="154"/>
            </a:xfrm>
            <a:prstGeom prst="rect">
              <a:avLst/>
            </a:prstGeom>
            <a:noFill/>
            <a:ln w="9525">
              <a:noFill/>
              <a:miter lim="800000"/>
              <a:headEnd/>
              <a:tailEnd/>
            </a:ln>
            <a:effectLst/>
          </p:spPr>
          <p:txBody>
            <a:bodyPr>
              <a:spAutoFit/>
            </a:bodyPr>
            <a:lstStyle/>
            <a:p>
              <a:r>
                <a:rPr lang="en-US" altLang="zh-CN" sz="1000" b="0"/>
                <a:t>RAT1</a:t>
              </a:r>
            </a:p>
          </p:txBody>
        </p:sp>
        <p:sp>
          <p:nvSpPr>
            <p:cNvPr id="10337" name="Text Box 97"/>
            <p:cNvSpPr txBox="1">
              <a:spLocks noChangeArrowheads="1"/>
            </p:cNvSpPr>
            <p:nvPr/>
          </p:nvSpPr>
          <p:spPr bwMode="auto">
            <a:xfrm>
              <a:off x="2563" y="3475"/>
              <a:ext cx="408" cy="154"/>
            </a:xfrm>
            <a:prstGeom prst="rect">
              <a:avLst/>
            </a:prstGeom>
            <a:noFill/>
            <a:ln w="9525">
              <a:noFill/>
              <a:miter lim="800000"/>
              <a:headEnd/>
              <a:tailEnd/>
            </a:ln>
            <a:effectLst/>
          </p:spPr>
          <p:txBody>
            <a:bodyPr>
              <a:spAutoFit/>
            </a:bodyPr>
            <a:lstStyle/>
            <a:p>
              <a:r>
                <a:rPr lang="en-US" altLang="zh-CN" sz="1000" b="0">
                  <a:solidFill>
                    <a:schemeClr val="accent2"/>
                  </a:solidFill>
                </a:rPr>
                <a:t>RAT2</a:t>
              </a:r>
            </a:p>
          </p:txBody>
        </p:sp>
        <p:sp>
          <p:nvSpPr>
            <p:cNvPr id="10338" name="Text Box 98"/>
            <p:cNvSpPr txBox="1">
              <a:spLocks noChangeArrowheads="1"/>
            </p:cNvSpPr>
            <p:nvPr/>
          </p:nvSpPr>
          <p:spPr bwMode="auto">
            <a:xfrm>
              <a:off x="2426" y="3612"/>
              <a:ext cx="272" cy="154"/>
            </a:xfrm>
            <a:prstGeom prst="rect">
              <a:avLst/>
            </a:prstGeom>
            <a:noFill/>
            <a:ln w="9525">
              <a:noFill/>
              <a:miter lim="800000"/>
              <a:headEnd/>
              <a:tailEnd/>
            </a:ln>
            <a:effectLst/>
          </p:spPr>
          <p:txBody>
            <a:bodyPr>
              <a:spAutoFit/>
            </a:bodyPr>
            <a:lstStyle/>
            <a:p>
              <a:r>
                <a:rPr lang="en-US" altLang="zh-CN" sz="1000" b="0"/>
                <a:t>UE1</a:t>
              </a:r>
            </a:p>
          </p:txBody>
        </p:sp>
        <p:sp>
          <p:nvSpPr>
            <p:cNvPr id="10339" name="Text Box 99"/>
            <p:cNvSpPr txBox="1">
              <a:spLocks noChangeArrowheads="1"/>
            </p:cNvSpPr>
            <p:nvPr/>
          </p:nvSpPr>
          <p:spPr bwMode="auto">
            <a:xfrm>
              <a:off x="2834" y="3521"/>
              <a:ext cx="272" cy="154"/>
            </a:xfrm>
            <a:prstGeom prst="rect">
              <a:avLst/>
            </a:prstGeom>
            <a:noFill/>
            <a:ln w="9525">
              <a:noFill/>
              <a:miter lim="800000"/>
              <a:headEnd/>
              <a:tailEnd/>
            </a:ln>
            <a:effectLst/>
          </p:spPr>
          <p:txBody>
            <a:bodyPr>
              <a:spAutoFit/>
            </a:bodyPr>
            <a:lstStyle/>
            <a:p>
              <a:r>
                <a:rPr lang="en-US" altLang="zh-CN" sz="1000" b="0"/>
                <a:t>UE2</a:t>
              </a:r>
            </a:p>
          </p:txBody>
        </p:sp>
        <p:sp>
          <p:nvSpPr>
            <p:cNvPr id="10416" name="Oval 176"/>
            <p:cNvSpPr>
              <a:spLocks noChangeArrowheads="1"/>
            </p:cNvSpPr>
            <p:nvPr/>
          </p:nvSpPr>
          <p:spPr bwMode="auto">
            <a:xfrm>
              <a:off x="2381" y="3430"/>
              <a:ext cx="46" cy="181"/>
            </a:xfrm>
            <a:prstGeom prst="ellipse">
              <a:avLst/>
            </a:prstGeom>
            <a:noFill/>
            <a:ln w="12700">
              <a:solidFill>
                <a:schemeClr val="tx1"/>
              </a:solidFill>
              <a:prstDash val="dash"/>
              <a:round/>
              <a:headEnd/>
              <a:tailEnd/>
            </a:ln>
            <a:effectLst/>
          </p:spPr>
          <p:txBody>
            <a:bodyPr wrap="none" anchor="ctr"/>
            <a:lstStyle/>
            <a:p>
              <a:endParaRPr lang="zh-CN" altLang="en-US"/>
            </a:p>
          </p:txBody>
        </p:sp>
        <p:sp>
          <p:nvSpPr>
            <p:cNvPr id="10417" name="Freeform 177"/>
            <p:cNvSpPr>
              <a:spLocks/>
            </p:cNvSpPr>
            <p:nvPr/>
          </p:nvSpPr>
          <p:spPr bwMode="auto">
            <a:xfrm>
              <a:off x="2291" y="2871"/>
              <a:ext cx="907" cy="665"/>
            </a:xfrm>
            <a:custGeom>
              <a:avLst/>
              <a:gdLst/>
              <a:ahLst/>
              <a:cxnLst>
                <a:cxn ang="0">
                  <a:pos x="0" y="650"/>
                </a:cxn>
                <a:cxn ang="0">
                  <a:pos x="226" y="559"/>
                </a:cxn>
                <a:cxn ang="0">
                  <a:pos x="453" y="15"/>
                </a:cxn>
                <a:cxn ang="0">
                  <a:pos x="680" y="468"/>
                </a:cxn>
                <a:cxn ang="0">
                  <a:pos x="907" y="468"/>
                </a:cxn>
              </a:cxnLst>
              <a:rect l="0" t="0" r="r" b="b"/>
              <a:pathLst>
                <a:path w="907" h="665">
                  <a:moveTo>
                    <a:pt x="0" y="650"/>
                  </a:moveTo>
                  <a:cubicBezTo>
                    <a:pt x="75" y="657"/>
                    <a:pt x="151" y="665"/>
                    <a:pt x="226" y="559"/>
                  </a:cubicBezTo>
                  <a:cubicBezTo>
                    <a:pt x="301" y="453"/>
                    <a:pt x="377" y="30"/>
                    <a:pt x="453" y="15"/>
                  </a:cubicBezTo>
                  <a:cubicBezTo>
                    <a:pt x="529" y="0"/>
                    <a:pt x="604" y="393"/>
                    <a:pt x="680" y="468"/>
                  </a:cubicBezTo>
                  <a:cubicBezTo>
                    <a:pt x="756" y="543"/>
                    <a:pt x="831" y="505"/>
                    <a:pt x="907" y="468"/>
                  </a:cubicBezTo>
                </a:path>
              </a:pathLst>
            </a:custGeom>
            <a:noFill/>
            <a:ln w="19050" cmpd="sng">
              <a:solidFill>
                <a:schemeClr val="tx1"/>
              </a:solidFill>
              <a:round/>
              <a:headEnd type="triangle" w="med" len="med"/>
              <a:tailEnd type="triangle" w="med" len="med"/>
            </a:ln>
            <a:effectLst/>
          </p:spPr>
          <p:txBody>
            <a:bodyPr/>
            <a:lstStyle/>
            <a:p>
              <a:endParaRPr lang="zh-CN" altLang="en-US"/>
            </a:p>
          </p:txBody>
        </p:sp>
        <p:pic>
          <p:nvPicPr>
            <p:cNvPr id="10418" name="Picture 27" descr="Phone_2"/>
            <p:cNvPicPr>
              <a:picLocks noChangeAspect="1" noChangeArrowheads="1"/>
            </p:cNvPicPr>
            <p:nvPr/>
          </p:nvPicPr>
          <p:blipFill>
            <a:blip r:embed="rId3" cstate="print"/>
            <a:srcRect/>
            <a:stretch>
              <a:fillRect/>
            </a:stretch>
          </p:blipFill>
          <p:spPr bwMode="auto">
            <a:xfrm>
              <a:off x="2381" y="3294"/>
              <a:ext cx="320" cy="392"/>
            </a:xfrm>
            <a:prstGeom prst="rect">
              <a:avLst/>
            </a:prstGeom>
            <a:noFill/>
            <a:ln w="9525">
              <a:noFill/>
              <a:miter lim="800000"/>
              <a:headEnd/>
              <a:tailEnd/>
            </a:ln>
          </p:spPr>
        </p:pic>
        <p:pic>
          <p:nvPicPr>
            <p:cNvPr id="10419" name="Picture 27" descr="Phone_2"/>
            <p:cNvPicPr>
              <a:picLocks noChangeAspect="1" noChangeArrowheads="1"/>
            </p:cNvPicPr>
            <p:nvPr/>
          </p:nvPicPr>
          <p:blipFill>
            <a:blip r:embed="rId3" cstate="print"/>
            <a:srcRect/>
            <a:stretch>
              <a:fillRect/>
            </a:stretch>
          </p:blipFill>
          <p:spPr bwMode="auto">
            <a:xfrm>
              <a:off x="2834" y="3249"/>
              <a:ext cx="320" cy="392"/>
            </a:xfrm>
            <a:prstGeom prst="rect">
              <a:avLst/>
            </a:prstGeom>
            <a:noFill/>
            <a:ln w="9525">
              <a:noFill/>
              <a:miter lim="800000"/>
              <a:headEnd/>
              <a:tailEnd/>
            </a:ln>
          </p:spPr>
        </p:pic>
        <p:sp>
          <p:nvSpPr>
            <p:cNvPr id="10420" name="Oval 180"/>
            <p:cNvSpPr>
              <a:spLocks noChangeArrowheads="1"/>
            </p:cNvSpPr>
            <p:nvPr/>
          </p:nvSpPr>
          <p:spPr bwMode="auto">
            <a:xfrm>
              <a:off x="3062" y="3294"/>
              <a:ext cx="45" cy="227"/>
            </a:xfrm>
            <a:prstGeom prst="ellipse">
              <a:avLst/>
            </a:prstGeom>
            <a:noFill/>
            <a:ln w="12700">
              <a:solidFill>
                <a:schemeClr val="tx1"/>
              </a:solidFill>
              <a:prstDash val="dash"/>
              <a:round/>
              <a:headEnd/>
              <a:tailEnd/>
            </a:ln>
            <a:effectLst/>
          </p:spPr>
          <p:txBody>
            <a:bodyPr wrap="none" anchor="ctr"/>
            <a:lstStyle/>
            <a:p>
              <a:endParaRPr lang="zh-CN" altLang="en-US"/>
            </a:p>
          </p:txBody>
        </p:sp>
        <p:sp>
          <p:nvSpPr>
            <p:cNvPr id="10421" name="Text Box 181"/>
            <p:cNvSpPr txBox="1">
              <a:spLocks noChangeArrowheads="1"/>
            </p:cNvSpPr>
            <p:nvPr/>
          </p:nvSpPr>
          <p:spPr bwMode="auto">
            <a:xfrm>
              <a:off x="2109" y="3385"/>
              <a:ext cx="408" cy="154"/>
            </a:xfrm>
            <a:prstGeom prst="rect">
              <a:avLst/>
            </a:prstGeom>
            <a:noFill/>
            <a:ln w="9525">
              <a:noFill/>
              <a:miter lim="800000"/>
              <a:headEnd/>
              <a:tailEnd/>
            </a:ln>
            <a:effectLst/>
          </p:spPr>
          <p:txBody>
            <a:bodyPr>
              <a:spAutoFit/>
            </a:bodyPr>
            <a:lstStyle/>
            <a:p>
              <a:r>
                <a:rPr lang="en-US" altLang="zh-CN" sz="1000" b="0"/>
                <a:t>flow1</a:t>
              </a:r>
            </a:p>
          </p:txBody>
        </p:sp>
        <p:sp>
          <p:nvSpPr>
            <p:cNvPr id="10422" name="Text Box 182"/>
            <p:cNvSpPr txBox="1">
              <a:spLocks noChangeArrowheads="1"/>
            </p:cNvSpPr>
            <p:nvPr/>
          </p:nvSpPr>
          <p:spPr bwMode="auto">
            <a:xfrm>
              <a:off x="2109" y="3548"/>
              <a:ext cx="408" cy="154"/>
            </a:xfrm>
            <a:prstGeom prst="rect">
              <a:avLst/>
            </a:prstGeom>
            <a:noFill/>
            <a:ln w="9525">
              <a:noFill/>
              <a:miter lim="800000"/>
              <a:headEnd/>
              <a:tailEnd/>
            </a:ln>
            <a:effectLst/>
          </p:spPr>
          <p:txBody>
            <a:bodyPr>
              <a:spAutoFit/>
            </a:bodyPr>
            <a:lstStyle/>
            <a:p>
              <a:r>
                <a:rPr lang="en-US" altLang="zh-CN" sz="1000" b="0">
                  <a:solidFill>
                    <a:schemeClr val="accent2"/>
                  </a:solidFill>
                </a:rPr>
                <a:t>flow2</a:t>
              </a:r>
            </a:p>
          </p:txBody>
        </p:sp>
        <p:sp>
          <p:nvSpPr>
            <p:cNvPr id="10509" name="Text Box 269"/>
            <p:cNvSpPr txBox="1">
              <a:spLocks noChangeArrowheads="1"/>
            </p:cNvSpPr>
            <p:nvPr/>
          </p:nvSpPr>
          <p:spPr bwMode="auto">
            <a:xfrm>
              <a:off x="2426" y="3838"/>
              <a:ext cx="617" cy="173"/>
            </a:xfrm>
            <a:prstGeom prst="rect">
              <a:avLst/>
            </a:prstGeom>
            <a:noFill/>
            <a:ln w="9525">
              <a:noFill/>
              <a:miter lim="800000"/>
              <a:headEnd/>
              <a:tailEnd/>
            </a:ln>
            <a:effectLst/>
          </p:spPr>
          <p:txBody>
            <a:bodyPr wrap="none">
              <a:spAutoFit/>
            </a:bodyPr>
            <a:lstStyle/>
            <a:p>
              <a:r>
                <a:rPr lang="en-US" altLang="zh-CN" sz="1200"/>
                <a:t>Scenario B</a:t>
              </a:r>
            </a:p>
          </p:txBody>
        </p:sp>
      </p:grpSp>
      <p:grpSp>
        <p:nvGrpSpPr>
          <p:cNvPr id="26" name="Group 276"/>
          <p:cNvGrpSpPr>
            <a:grpSpLocks/>
          </p:cNvGrpSpPr>
          <p:nvPr/>
        </p:nvGrpSpPr>
        <p:grpSpPr bwMode="auto">
          <a:xfrm>
            <a:off x="6156325" y="2687655"/>
            <a:ext cx="1730375" cy="1930400"/>
            <a:chOff x="3833" y="2795"/>
            <a:chExt cx="1090" cy="1216"/>
          </a:xfrm>
        </p:grpSpPr>
        <p:sp>
          <p:nvSpPr>
            <p:cNvPr id="10423" name="Oval 183"/>
            <p:cNvSpPr>
              <a:spLocks noChangeArrowheads="1"/>
            </p:cNvSpPr>
            <p:nvPr/>
          </p:nvSpPr>
          <p:spPr bwMode="auto">
            <a:xfrm>
              <a:off x="4151" y="2886"/>
              <a:ext cx="635" cy="998"/>
            </a:xfrm>
            <a:prstGeom prst="ellipse">
              <a:avLst/>
            </a:prstGeom>
            <a:solidFill>
              <a:srgbClr val="C0C0C0"/>
            </a:solidFill>
            <a:ln w="9525">
              <a:noFill/>
              <a:round/>
              <a:headEnd/>
              <a:tailEnd/>
            </a:ln>
            <a:effectLst/>
          </p:spPr>
          <p:txBody>
            <a:bodyPr wrap="none" anchor="ctr"/>
            <a:lstStyle/>
            <a:p>
              <a:endParaRPr lang="zh-CN" altLang="en-US"/>
            </a:p>
          </p:txBody>
        </p:sp>
        <p:grpSp>
          <p:nvGrpSpPr>
            <p:cNvPr id="27" name="Group 188"/>
            <p:cNvGrpSpPr>
              <a:grpSpLocks noChangeAspect="1"/>
            </p:cNvGrpSpPr>
            <p:nvPr/>
          </p:nvGrpSpPr>
          <p:grpSpPr bwMode="auto">
            <a:xfrm>
              <a:off x="4423" y="2795"/>
              <a:ext cx="133" cy="425"/>
              <a:chOff x="4850" y="1255"/>
              <a:chExt cx="303" cy="873"/>
            </a:xfrm>
          </p:grpSpPr>
          <p:grpSp>
            <p:nvGrpSpPr>
              <p:cNvPr id="28" name="Group 189"/>
              <p:cNvGrpSpPr>
                <a:grpSpLocks noChangeAspect="1"/>
              </p:cNvGrpSpPr>
              <p:nvPr/>
            </p:nvGrpSpPr>
            <p:grpSpPr bwMode="auto">
              <a:xfrm>
                <a:off x="4850" y="1255"/>
                <a:ext cx="303" cy="873"/>
                <a:chOff x="4850" y="1255"/>
                <a:chExt cx="303" cy="873"/>
              </a:xfrm>
            </p:grpSpPr>
            <p:sp>
              <p:nvSpPr>
                <p:cNvPr id="10426" name="Line 190"/>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427" name="Line 191"/>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428" name="Line 192"/>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429" name="Line 193"/>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29" name="Group 194"/>
                <p:cNvGrpSpPr>
                  <a:grpSpLocks noChangeAspect="1"/>
                </p:cNvGrpSpPr>
                <p:nvPr/>
              </p:nvGrpSpPr>
              <p:grpSpPr bwMode="auto">
                <a:xfrm>
                  <a:off x="4850" y="1293"/>
                  <a:ext cx="48" cy="293"/>
                  <a:chOff x="4850" y="1293"/>
                  <a:chExt cx="48" cy="293"/>
                </a:xfrm>
              </p:grpSpPr>
              <p:sp>
                <p:nvSpPr>
                  <p:cNvPr id="10431" name="Rectangle 195"/>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32" name="Rectangle 196"/>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30" name="Group 197"/>
                <p:cNvGrpSpPr>
                  <a:grpSpLocks noChangeAspect="1"/>
                </p:cNvGrpSpPr>
                <p:nvPr/>
              </p:nvGrpSpPr>
              <p:grpSpPr bwMode="auto">
                <a:xfrm>
                  <a:off x="5105" y="1295"/>
                  <a:ext cx="48" cy="293"/>
                  <a:chOff x="5105" y="1295"/>
                  <a:chExt cx="48" cy="293"/>
                </a:xfrm>
              </p:grpSpPr>
              <p:sp>
                <p:nvSpPr>
                  <p:cNvPr id="10434" name="Rectangle 198"/>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35" name="Rectangle 199"/>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36" name="Line 200"/>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437" name="Line 201"/>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31" name="Group 202"/>
                <p:cNvGrpSpPr>
                  <a:grpSpLocks noChangeAspect="1"/>
                </p:cNvGrpSpPr>
                <p:nvPr/>
              </p:nvGrpSpPr>
              <p:grpSpPr bwMode="auto">
                <a:xfrm>
                  <a:off x="4948" y="1255"/>
                  <a:ext cx="48" cy="293"/>
                  <a:chOff x="4948" y="1255"/>
                  <a:chExt cx="48" cy="293"/>
                </a:xfrm>
              </p:grpSpPr>
              <p:sp>
                <p:nvSpPr>
                  <p:cNvPr id="10439" name="Rectangle 203"/>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40" name="Rectangle 204"/>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41" name="Line 205"/>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442" name="Line 206"/>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443" name="Line 207"/>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444" name="Line 208"/>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445" name="Line 209"/>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446" name="Line 210"/>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447" name="Line 211"/>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448" name="Line 212"/>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449" name="Line 213"/>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450" name="Line 214"/>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451" name="Line 215"/>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452" name="Line 216"/>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453" name="Line 217"/>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0315" name="Group 218"/>
              <p:cNvGrpSpPr>
                <a:grpSpLocks noChangeAspect="1"/>
              </p:cNvGrpSpPr>
              <p:nvPr/>
            </p:nvGrpSpPr>
            <p:grpSpPr bwMode="auto">
              <a:xfrm>
                <a:off x="4850" y="1293"/>
                <a:ext cx="48" cy="293"/>
                <a:chOff x="4850" y="1293"/>
                <a:chExt cx="48" cy="293"/>
              </a:xfrm>
            </p:grpSpPr>
            <p:sp>
              <p:nvSpPr>
                <p:cNvPr id="10455" name="Rectangle 219"/>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56" name="Rectangle 220"/>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0318" name="Group 221"/>
              <p:cNvGrpSpPr>
                <a:grpSpLocks noChangeAspect="1"/>
              </p:cNvGrpSpPr>
              <p:nvPr/>
            </p:nvGrpSpPr>
            <p:grpSpPr bwMode="auto">
              <a:xfrm>
                <a:off x="5105" y="1295"/>
                <a:ext cx="48" cy="293"/>
                <a:chOff x="5105" y="1295"/>
                <a:chExt cx="48" cy="293"/>
              </a:xfrm>
            </p:grpSpPr>
            <p:sp>
              <p:nvSpPr>
                <p:cNvPr id="10458" name="Rectangle 222"/>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59" name="Rectangle 223"/>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60" name="Line 224"/>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461" name="Line 225"/>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0323" name="Group 226"/>
              <p:cNvGrpSpPr>
                <a:grpSpLocks noChangeAspect="1"/>
              </p:cNvGrpSpPr>
              <p:nvPr/>
            </p:nvGrpSpPr>
            <p:grpSpPr bwMode="auto">
              <a:xfrm>
                <a:off x="4948" y="1255"/>
                <a:ext cx="48" cy="293"/>
                <a:chOff x="4948" y="1255"/>
                <a:chExt cx="48" cy="293"/>
              </a:xfrm>
            </p:grpSpPr>
            <p:sp>
              <p:nvSpPr>
                <p:cNvPr id="10463" name="Rectangle 227"/>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64" name="Rectangle 228"/>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65" name="Line 229"/>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466" name="Line 230"/>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467" name="Line 231"/>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468" name="Line 232"/>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469" name="Line 233"/>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470" name="Line 234"/>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471" name="Line 235"/>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472" name="Line 236"/>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473" name="Line 237"/>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sp>
            <p:nvSpPr>
              <p:cNvPr id="10474" name="Line 238"/>
              <p:cNvSpPr>
                <a:spLocks noChangeAspect="1" noChangeShapeType="1"/>
              </p:cNvSpPr>
              <p:nvPr/>
            </p:nvSpPr>
            <p:spPr bwMode="auto">
              <a:xfrm>
                <a:off x="4973" y="1293"/>
                <a:ext cx="1" cy="834"/>
              </a:xfrm>
              <a:prstGeom prst="line">
                <a:avLst/>
              </a:prstGeom>
              <a:noFill/>
              <a:ln w="9525" cap="rnd">
                <a:solidFill>
                  <a:srgbClr val="003258"/>
                </a:solidFill>
                <a:round/>
                <a:headEnd/>
                <a:tailEnd/>
              </a:ln>
            </p:spPr>
            <p:txBody>
              <a:bodyPr/>
              <a:lstStyle/>
              <a:p>
                <a:endParaRPr lang="zh-CN" altLang="en-US"/>
              </a:p>
            </p:txBody>
          </p:sp>
          <p:sp>
            <p:nvSpPr>
              <p:cNvPr id="10475" name="Line 239"/>
              <p:cNvSpPr>
                <a:spLocks noChangeAspect="1" noChangeShapeType="1"/>
              </p:cNvSpPr>
              <p:nvPr/>
            </p:nvSpPr>
            <p:spPr bwMode="auto">
              <a:xfrm>
                <a:off x="5036" y="1293"/>
                <a:ext cx="1" cy="834"/>
              </a:xfrm>
              <a:prstGeom prst="line">
                <a:avLst/>
              </a:prstGeom>
              <a:noFill/>
              <a:ln w="9525" cap="rnd">
                <a:solidFill>
                  <a:srgbClr val="003258"/>
                </a:solidFill>
                <a:round/>
                <a:headEnd/>
                <a:tailEnd/>
              </a:ln>
            </p:spPr>
            <p:txBody>
              <a:bodyPr/>
              <a:lstStyle/>
              <a:p>
                <a:endParaRPr lang="zh-CN" altLang="en-US"/>
              </a:p>
            </p:txBody>
          </p:sp>
          <p:sp>
            <p:nvSpPr>
              <p:cNvPr id="10476" name="Line 240"/>
              <p:cNvSpPr>
                <a:spLocks noChangeAspect="1" noChangeShapeType="1"/>
              </p:cNvSpPr>
              <p:nvPr/>
            </p:nvSpPr>
            <p:spPr bwMode="auto">
              <a:xfrm>
                <a:off x="5011" y="1293"/>
                <a:ext cx="1" cy="834"/>
              </a:xfrm>
              <a:prstGeom prst="line">
                <a:avLst/>
              </a:prstGeom>
              <a:noFill/>
              <a:ln w="9525" cap="rnd">
                <a:solidFill>
                  <a:srgbClr val="003258"/>
                </a:solidFill>
                <a:round/>
                <a:headEnd/>
                <a:tailEnd/>
              </a:ln>
            </p:spPr>
            <p:txBody>
              <a:bodyPr/>
              <a:lstStyle/>
              <a:p>
                <a:endParaRPr lang="zh-CN" altLang="en-US"/>
              </a:p>
            </p:txBody>
          </p:sp>
          <p:sp>
            <p:nvSpPr>
              <p:cNvPr id="10477" name="Line 241"/>
              <p:cNvSpPr>
                <a:spLocks noChangeAspect="1" noChangeShapeType="1"/>
              </p:cNvSpPr>
              <p:nvPr/>
            </p:nvSpPr>
            <p:spPr bwMode="auto">
              <a:xfrm>
                <a:off x="4850" y="1397"/>
                <a:ext cx="296" cy="1"/>
              </a:xfrm>
              <a:prstGeom prst="line">
                <a:avLst/>
              </a:prstGeom>
              <a:noFill/>
              <a:ln w="9525" cap="rnd">
                <a:solidFill>
                  <a:srgbClr val="003258"/>
                </a:solidFill>
                <a:round/>
                <a:headEnd/>
                <a:tailEnd/>
              </a:ln>
            </p:spPr>
            <p:txBody>
              <a:bodyPr/>
              <a:lstStyle/>
              <a:p>
                <a:endParaRPr lang="zh-CN" altLang="en-US"/>
              </a:p>
            </p:txBody>
          </p:sp>
          <p:grpSp>
            <p:nvGrpSpPr>
              <p:cNvPr id="10340" name="Group 242"/>
              <p:cNvGrpSpPr>
                <a:grpSpLocks noChangeAspect="1"/>
              </p:cNvGrpSpPr>
              <p:nvPr/>
            </p:nvGrpSpPr>
            <p:grpSpPr bwMode="auto">
              <a:xfrm>
                <a:off x="4850" y="1293"/>
                <a:ext cx="48" cy="293"/>
                <a:chOff x="4850" y="1293"/>
                <a:chExt cx="48" cy="293"/>
              </a:xfrm>
            </p:grpSpPr>
            <p:sp>
              <p:nvSpPr>
                <p:cNvPr id="10479" name="Rectangle 243"/>
                <p:cNvSpPr>
                  <a:spLocks noChangeAspect="1" noChangeArrowheads="1"/>
                </p:cNvSpPr>
                <p:nvPr/>
              </p:nvSpPr>
              <p:spPr bwMode="auto">
                <a:xfrm>
                  <a:off x="4850" y="1293"/>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80" name="Rectangle 244"/>
                <p:cNvSpPr>
                  <a:spLocks noChangeAspect="1" noChangeArrowheads="1"/>
                </p:cNvSpPr>
                <p:nvPr/>
              </p:nvSpPr>
              <p:spPr bwMode="auto">
                <a:xfrm>
                  <a:off x="4850" y="1293"/>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grpSp>
            <p:nvGrpSpPr>
              <p:cNvPr id="10341" name="Group 245"/>
              <p:cNvGrpSpPr>
                <a:grpSpLocks noChangeAspect="1"/>
              </p:cNvGrpSpPr>
              <p:nvPr/>
            </p:nvGrpSpPr>
            <p:grpSpPr bwMode="auto">
              <a:xfrm>
                <a:off x="5105" y="1295"/>
                <a:ext cx="48" cy="293"/>
                <a:chOff x="5105" y="1295"/>
                <a:chExt cx="48" cy="293"/>
              </a:xfrm>
            </p:grpSpPr>
            <p:sp>
              <p:nvSpPr>
                <p:cNvPr id="10482" name="Rectangle 246"/>
                <p:cNvSpPr>
                  <a:spLocks noChangeAspect="1" noChangeArrowheads="1"/>
                </p:cNvSpPr>
                <p:nvPr/>
              </p:nvSpPr>
              <p:spPr bwMode="auto">
                <a:xfrm>
                  <a:off x="5105" y="129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83" name="Rectangle 247"/>
                <p:cNvSpPr>
                  <a:spLocks noChangeAspect="1" noChangeArrowheads="1"/>
                </p:cNvSpPr>
                <p:nvPr/>
              </p:nvSpPr>
              <p:spPr bwMode="auto">
                <a:xfrm>
                  <a:off x="5105" y="129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84" name="Line 248"/>
              <p:cNvSpPr>
                <a:spLocks noChangeAspect="1" noChangeShapeType="1"/>
              </p:cNvSpPr>
              <p:nvPr/>
            </p:nvSpPr>
            <p:spPr bwMode="auto">
              <a:xfrm>
                <a:off x="4973" y="1293"/>
                <a:ext cx="63" cy="1"/>
              </a:xfrm>
              <a:prstGeom prst="line">
                <a:avLst/>
              </a:prstGeom>
              <a:noFill/>
              <a:ln w="9525" cap="rnd">
                <a:solidFill>
                  <a:srgbClr val="003258"/>
                </a:solidFill>
                <a:round/>
                <a:headEnd/>
                <a:tailEnd/>
              </a:ln>
            </p:spPr>
            <p:txBody>
              <a:bodyPr/>
              <a:lstStyle/>
              <a:p>
                <a:endParaRPr lang="zh-CN" altLang="en-US"/>
              </a:p>
            </p:txBody>
          </p:sp>
          <p:sp>
            <p:nvSpPr>
              <p:cNvPr id="10485" name="Line 249"/>
              <p:cNvSpPr>
                <a:spLocks noChangeAspect="1" noChangeShapeType="1"/>
              </p:cNvSpPr>
              <p:nvPr/>
            </p:nvSpPr>
            <p:spPr bwMode="auto">
              <a:xfrm>
                <a:off x="4924" y="2127"/>
                <a:ext cx="157" cy="1"/>
              </a:xfrm>
              <a:prstGeom prst="line">
                <a:avLst/>
              </a:prstGeom>
              <a:noFill/>
              <a:ln w="9525" cap="rnd">
                <a:solidFill>
                  <a:srgbClr val="003258"/>
                </a:solidFill>
                <a:round/>
                <a:headEnd/>
                <a:tailEnd/>
              </a:ln>
            </p:spPr>
            <p:txBody>
              <a:bodyPr/>
              <a:lstStyle/>
              <a:p>
                <a:endParaRPr lang="zh-CN" altLang="en-US"/>
              </a:p>
            </p:txBody>
          </p:sp>
          <p:grpSp>
            <p:nvGrpSpPr>
              <p:cNvPr id="10346" name="Group 250"/>
              <p:cNvGrpSpPr>
                <a:grpSpLocks noChangeAspect="1"/>
              </p:cNvGrpSpPr>
              <p:nvPr/>
            </p:nvGrpSpPr>
            <p:grpSpPr bwMode="auto">
              <a:xfrm>
                <a:off x="4948" y="1255"/>
                <a:ext cx="48" cy="293"/>
                <a:chOff x="4948" y="1255"/>
                <a:chExt cx="48" cy="293"/>
              </a:xfrm>
            </p:grpSpPr>
            <p:sp>
              <p:nvSpPr>
                <p:cNvPr id="10487" name="Rectangle 251"/>
                <p:cNvSpPr>
                  <a:spLocks noChangeAspect="1" noChangeArrowheads="1"/>
                </p:cNvSpPr>
                <p:nvPr/>
              </p:nvSpPr>
              <p:spPr bwMode="auto">
                <a:xfrm>
                  <a:off x="4948" y="1255"/>
                  <a:ext cx="48" cy="293"/>
                </a:xfrm>
                <a:prstGeom prst="rect">
                  <a:avLst/>
                </a:prstGeom>
                <a:solidFill>
                  <a:srgbClr val="DAD3C5"/>
                </a:solidFill>
                <a:ln w="9525">
                  <a:noFill/>
                  <a:miter lim="800000"/>
                  <a:headEnd/>
                  <a:tailEnd/>
                </a:ln>
              </p:spPr>
              <p:txBody>
                <a:bodyPr/>
                <a:lstStyle/>
                <a:p>
                  <a:pPr eaLnBrk="0" hangingPunct="0"/>
                  <a:endParaRPr lang="zh-CN" altLang="zh-CN" sz="2400" b="0">
                    <a:cs typeface="Arial" charset="0"/>
                  </a:endParaRPr>
                </a:p>
              </p:txBody>
            </p:sp>
            <p:sp>
              <p:nvSpPr>
                <p:cNvPr id="10488" name="Rectangle 252"/>
                <p:cNvSpPr>
                  <a:spLocks noChangeAspect="1" noChangeArrowheads="1"/>
                </p:cNvSpPr>
                <p:nvPr/>
              </p:nvSpPr>
              <p:spPr bwMode="auto">
                <a:xfrm>
                  <a:off x="4948" y="1255"/>
                  <a:ext cx="48" cy="293"/>
                </a:xfrm>
                <a:prstGeom prst="rect">
                  <a:avLst/>
                </a:prstGeom>
                <a:noFill/>
                <a:ln w="9525" cap="rnd">
                  <a:solidFill>
                    <a:srgbClr val="003258"/>
                  </a:solidFill>
                  <a:miter lim="800000"/>
                  <a:headEnd/>
                  <a:tailEnd/>
                </a:ln>
              </p:spPr>
              <p:txBody>
                <a:bodyPr/>
                <a:lstStyle/>
                <a:p>
                  <a:pPr eaLnBrk="0" hangingPunct="0"/>
                  <a:endParaRPr lang="zh-CN" altLang="zh-CN" sz="2400" b="0">
                    <a:cs typeface="Arial" charset="0"/>
                  </a:endParaRPr>
                </a:p>
              </p:txBody>
            </p:sp>
          </p:grpSp>
          <p:sp>
            <p:nvSpPr>
              <p:cNvPr id="10489" name="Line 253"/>
              <p:cNvSpPr>
                <a:spLocks noChangeAspect="1" noChangeShapeType="1"/>
              </p:cNvSpPr>
              <p:nvPr/>
            </p:nvSpPr>
            <p:spPr bwMode="auto">
              <a:xfrm flipH="1">
                <a:off x="4973" y="1979"/>
                <a:ext cx="38" cy="148"/>
              </a:xfrm>
              <a:prstGeom prst="line">
                <a:avLst/>
              </a:prstGeom>
              <a:noFill/>
              <a:ln w="9525" cap="rnd">
                <a:solidFill>
                  <a:srgbClr val="003258"/>
                </a:solidFill>
                <a:round/>
                <a:headEnd/>
                <a:tailEnd/>
              </a:ln>
            </p:spPr>
            <p:txBody>
              <a:bodyPr/>
              <a:lstStyle/>
              <a:p>
                <a:endParaRPr lang="zh-CN" altLang="en-US"/>
              </a:p>
            </p:txBody>
          </p:sp>
          <p:sp>
            <p:nvSpPr>
              <p:cNvPr id="10490" name="Line 254"/>
              <p:cNvSpPr>
                <a:spLocks noChangeAspect="1" noChangeShapeType="1"/>
              </p:cNvSpPr>
              <p:nvPr/>
            </p:nvSpPr>
            <p:spPr bwMode="auto">
              <a:xfrm flipH="1">
                <a:off x="5011" y="1835"/>
                <a:ext cx="25" cy="148"/>
              </a:xfrm>
              <a:prstGeom prst="line">
                <a:avLst/>
              </a:prstGeom>
              <a:noFill/>
              <a:ln w="9525" cap="rnd">
                <a:solidFill>
                  <a:srgbClr val="003258"/>
                </a:solidFill>
                <a:round/>
                <a:headEnd/>
                <a:tailEnd/>
              </a:ln>
            </p:spPr>
            <p:txBody>
              <a:bodyPr/>
              <a:lstStyle/>
              <a:p>
                <a:endParaRPr lang="zh-CN" altLang="en-US"/>
              </a:p>
            </p:txBody>
          </p:sp>
          <p:sp>
            <p:nvSpPr>
              <p:cNvPr id="10491" name="Line 255"/>
              <p:cNvSpPr>
                <a:spLocks noChangeAspect="1" noChangeShapeType="1"/>
              </p:cNvSpPr>
              <p:nvPr/>
            </p:nvSpPr>
            <p:spPr bwMode="auto">
              <a:xfrm>
                <a:off x="4973" y="1837"/>
                <a:ext cx="38" cy="149"/>
              </a:xfrm>
              <a:prstGeom prst="line">
                <a:avLst/>
              </a:prstGeom>
              <a:noFill/>
              <a:ln w="9525" cap="rnd">
                <a:solidFill>
                  <a:srgbClr val="003258"/>
                </a:solidFill>
                <a:round/>
                <a:headEnd/>
                <a:tailEnd/>
              </a:ln>
            </p:spPr>
            <p:txBody>
              <a:bodyPr/>
              <a:lstStyle/>
              <a:p>
                <a:endParaRPr lang="zh-CN" altLang="en-US"/>
              </a:p>
            </p:txBody>
          </p:sp>
          <p:sp>
            <p:nvSpPr>
              <p:cNvPr id="10492" name="Line 256"/>
              <p:cNvSpPr>
                <a:spLocks noChangeAspect="1" noChangeShapeType="1"/>
              </p:cNvSpPr>
              <p:nvPr/>
            </p:nvSpPr>
            <p:spPr bwMode="auto">
              <a:xfrm flipH="1">
                <a:off x="4973" y="1689"/>
                <a:ext cx="38" cy="148"/>
              </a:xfrm>
              <a:prstGeom prst="line">
                <a:avLst/>
              </a:prstGeom>
              <a:noFill/>
              <a:ln w="9525" cap="rnd">
                <a:solidFill>
                  <a:srgbClr val="003258"/>
                </a:solidFill>
                <a:round/>
                <a:headEnd/>
                <a:tailEnd/>
              </a:ln>
            </p:spPr>
            <p:txBody>
              <a:bodyPr/>
              <a:lstStyle/>
              <a:p>
                <a:endParaRPr lang="zh-CN" altLang="en-US"/>
              </a:p>
            </p:txBody>
          </p:sp>
          <p:sp>
            <p:nvSpPr>
              <p:cNvPr id="10493" name="Line 257"/>
              <p:cNvSpPr>
                <a:spLocks noChangeAspect="1" noChangeShapeType="1"/>
              </p:cNvSpPr>
              <p:nvPr/>
            </p:nvSpPr>
            <p:spPr bwMode="auto">
              <a:xfrm>
                <a:off x="5011" y="1980"/>
                <a:ext cx="25" cy="148"/>
              </a:xfrm>
              <a:prstGeom prst="line">
                <a:avLst/>
              </a:prstGeom>
              <a:noFill/>
              <a:ln w="9525" cap="rnd">
                <a:solidFill>
                  <a:srgbClr val="003258"/>
                </a:solidFill>
                <a:round/>
                <a:headEnd/>
                <a:tailEnd/>
              </a:ln>
            </p:spPr>
            <p:txBody>
              <a:bodyPr/>
              <a:lstStyle/>
              <a:p>
                <a:endParaRPr lang="zh-CN" altLang="en-US"/>
              </a:p>
            </p:txBody>
          </p:sp>
          <p:sp>
            <p:nvSpPr>
              <p:cNvPr id="10494" name="Line 258"/>
              <p:cNvSpPr>
                <a:spLocks noChangeAspect="1" noChangeShapeType="1"/>
              </p:cNvSpPr>
              <p:nvPr/>
            </p:nvSpPr>
            <p:spPr bwMode="auto">
              <a:xfrm>
                <a:off x="5011" y="1689"/>
                <a:ext cx="25" cy="148"/>
              </a:xfrm>
              <a:prstGeom prst="line">
                <a:avLst/>
              </a:prstGeom>
              <a:noFill/>
              <a:ln w="9525" cap="rnd">
                <a:solidFill>
                  <a:srgbClr val="003258"/>
                </a:solidFill>
                <a:round/>
                <a:headEnd/>
                <a:tailEnd/>
              </a:ln>
            </p:spPr>
            <p:txBody>
              <a:bodyPr/>
              <a:lstStyle/>
              <a:p>
                <a:endParaRPr lang="zh-CN" altLang="en-US"/>
              </a:p>
            </p:txBody>
          </p:sp>
          <p:sp>
            <p:nvSpPr>
              <p:cNvPr id="10495" name="Line 259"/>
              <p:cNvSpPr>
                <a:spLocks noChangeAspect="1" noChangeShapeType="1"/>
              </p:cNvSpPr>
              <p:nvPr/>
            </p:nvSpPr>
            <p:spPr bwMode="auto">
              <a:xfrm>
                <a:off x="4973" y="1548"/>
                <a:ext cx="38" cy="148"/>
              </a:xfrm>
              <a:prstGeom prst="line">
                <a:avLst/>
              </a:prstGeom>
              <a:noFill/>
              <a:ln w="9525" cap="rnd">
                <a:solidFill>
                  <a:srgbClr val="003258"/>
                </a:solidFill>
                <a:round/>
                <a:headEnd/>
                <a:tailEnd/>
              </a:ln>
            </p:spPr>
            <p:txBody>
              <a:bodyPr/>
              <a:lstStyle/>
              <a:p>
                <a:endParaRPr lang="zh-CN" altLang="en-US"/>
              </a:p>
            </p:txBody>
          </p:sp>
          <p:sp>
            <p:nvSpPr>
              <p:cNvPr id="10496" name="Line 260"/>
              <p:cNvSpPr>
                <a:spLocks noChangeAspect="1" noChangeShapeType="1"/>
              </p:cNvSpPr>
              <p:nvPr/>
            </p:nvSpPr>
            <p:spPr bwMode="auto">
              <a:xfrm flipH="1">
                <a:off x="5011" y="1540"/>
                <a:ext cx="25" cy="149"/>
              </a:xfrm>
              <a:prstGeom prst="line">
                <a:avLst/>
              </a:prstGeom>
              <a:noFill/>
              <a:ln w="9525" cap="rnd">
                <a:solidFill>
                  <a:srgbClr val="003258"/>
                </a:solidFill>
                <a:round/>
                <a:headEnd/>
                <a:tailEnd/>
              </a:ln>
            </p:spPr>
            <p:txBody>
              <a:bodyPr/>
              <a:lstStyle/>
              <a:p>
                <a:endParaRPr lang="zh-CN" altLang="en-US"/>
              </a:p>
            </p:txBody>
          </p:sp>
          <p:sp>
            <p:nvSpPr>
              <p:cNvPr id="10497" name="Line 261"/>
              <p:cNvSpPr>
                <a:spLocks noChangeAspect="1" noChangeShapeType="1"/>
              </p:cNvSpPr>
              <p:nvPr/>
            </p:nvSpPr>
            <p:spPr bwMode="auto">
              <a:xfrm>
                <a:off x="5011" y="1397"/>
                <a:ext cx="25" cy="149"/>
              </a:xfrm>
              <a:prstGeom prst="line">
                <a:avLst/>
              </a:prstGeom>
              <a:noFill/>
              <a:ln w="9525" cap="rnd">
                <a:solidFill>
                  <a:srgbClr val="003258"/>
                </a:solidFill>
                <a:round/>
                <a:headEnd/>
                <a:tailEnd/>
              </a:ln>
            </p:spPr>
            <p:txBody>
              <a:bodyPr/>
              <a:lstStyle/>
              <a:p>
                <a:endParaRPr lang="zh-CN" altLang="en-US"/>
              </a:p>
            </p:txBody>
          </p:sp>
        </p:grpSp>
        <p:sp>
          <p:nvSpPr>
            <p:cNvPr id="10498" name="Line 258"/>
            <p:cNvSpPr>
              <a:spLocks noChangeShapeType="1"/>
            </p:cNvSpPr>
            <p:nvPr/>
          </p:nvSpPr>
          <p:spPr bwMode="auto">
            <a:xfrm flipV="1">
              <a:off x="4016" y="3430"/>
              <a:ext cx="907" cy="136"/>
            </a:xfrm>
            <a:prstGeom prst="line">
              <a:avLst/>
            </a:prstGeom>
            <a:noFill/>
            <a:ln w="19050">
              <a:solidFill>
                <a:schemeClr val="tx1"/>
              </a:solidFill>
              <a:round/>
              <a:headEnd type="triangle" w="med" len="med"/>
              <a:tailEnd type="triangle" w="med" len="med"/>
            </a:ln>
            <a:effectLst/>
          </p:spPr>
          <p:txBody>
            <a:bodyPr/>
            <a:lstStyle/>
            <a:p>
              <a:endParaRPr lang="zh-CN" altLang="en-US"/>
            </a:p>
          </p:txBody>
        </p:sp>
        <p:sp>
          <p:nvSpPr>
            <p:cNvPr id="10499" name="Text Box 259"/>
            <p:cNvSpPr txBox="1">
              <a:spLocks noChangeArrowheads="1"/>
            </p:cNvSpPr>
            <p:nvPr/>
          </p:nvSpPr>
          <p:spPr bwMode="auto">
            <a:xfrm>
              <a:off x="4060" y="2977"/>
              <a:ext cx="408" cy="154"/>
            </a:xfrm>
            <a:prstGeom prst="rect">
              <a:avLst/>
            </a:prstGeom>
            <a:noFill/>
            <a:ln w="9525">
              <a:noFill/>
              <a:miter lim="800000"/>
              <a:headEnd/>
              <a:tailEnd/>
            </a:ln>
            <a:effectLst/>
          </p:spPr>
          <p:txBody>
            <a:bodyPr>
              <a:spAutoFit/>
            </a:bodyPr>
            <a:lstStyle/>
            <a:p>
              <a:r>
                <a:rPr lang="en-US" altLang="zh-CN" sz="1000" b="0"/>
                <a:t>RAT1</a:t>
              </a:r>
            </a:p>
          </p:txBody>
        </p:sp>
        <p:sp>
          <p:nvSpPr>
            <p:cNvPr id="10500" name="Text Box 260"/>
            <p:cNvSpPr txBox="1">
              <a:spLocks noChangeArrowheads="1"/>
            </p:cNvSpPr>
            <p:nvPr/>
          </p:nvSpPr>
          <p:spPr bwMode="auto">
            <a:xfrm>
              <a:off x="4151" y="3612"/>
              <a:ext cx="272" cy="154"/>
            </a:xfrm>
            <a:prstGeom prst="rect">
              <a:avLst/>
            </a:prstGeom>
            <a:noFill/>
            <a:ln w="9525">
              <a:noFill/>
              <a:miter lim="800000"/>
              <a:headEnd/>
              <a:tailEnd/>
            </a:ln>
            <a:effectLst/>
          </p:spPr>
          <p:txBody>
            <a:bodyPr>
              <a:spAutoFit/>
            </a:bodyPr>
            <a:lstStyle/>
            <a:p>
              <a:r>
                <a:rPr lang="en-US" altLang="zh-CN" sz="1000" b="0"/>
                <a:t>UE1</a:t>
              </a:r>
            </a:p>
          </p:txBody>
        </p:sp>
        <p:sp>
          <p:nvSpPr>
            <p:cNvPr id="10501" name="Text Box 261"/>
            <p:cNvSpPr txBox="1">
              <a:spLocks noChangeArrowheads="1"/>
            </p:cNvSpPr>
            <p:nvPr/>
          </p:nvSpPr>
          <p:spPr bwMode="auto">
            <a:xfrm>
              <a:off x="4559" y="3521"/>
              <a:ext cx="272" cy="154"/>
            </a:xfrm>
            <a:prstGeom prst="rect">
              <a:avLst/>
            </a:prstGeom>
            <a:noFill/>
            <a:ln w="9525">
              <a:noFill/>
              <a:miter lim="800000"/>
              <a:headEnd/>
              <a:tailEnd/>
            </a:ln>
            <a:effectLst/>
          </p:spPr>
          <p:txBody>
            <a:bodyPr>
              <a:spAutoFit/>
            </a:bodyPr>
            <a:lstStyle/>
            <a:p>
              <a:r>
                <a:rPr lang="en-US" altLang="zh-CN" sz="1000" b="0"/>
                <a:t>UE2</a:t>
              </a:r>
            </a:p>
          </p:txBody>
        </p:sp>
        <p:sp>
          <p:nvSpPr>
            <p:cNvPr id="10502" name="Oval 262"/>
            <p:cNvSpPr>
              <a:spLocks noChangeArrowheads="1"/>
            </p:cNvSpPr>
            <p:nvPr/>
          </p:nvSpPr>
          <p:spPr bwMode="auto">
            <a:xfrm>
              <a:off x="4106" y="3430"/>
              <a:ext cx="46" cy="181"/>
            </a:xfrm>
            <a:prstGeom prst="ellipse">
              <a:avLst/>
            </a:prstGeom>
            <a:noFill/>
            <a:ln w="12700">
              <a:solidFill>
                <a:schemeClr val="tx1"/>
              </a:solidFill>
              <a:prstDash val="dash"/>
              <a:round/>
              <a:headEnd/>
              <a:tailEnd/>
            </a:ln>
            <a:effectLst/>
          </p:spPr>
          <p:txBody>
            <a:bodyPr wrap="none" anchor="ctr"/>
            <a:lstStyle/>
            <a:p>
              <a:endParaRPr lang="zh-CN" altLang="en-US"/>
            </a:p>
          </p:txBody>
        </p:sp>
        <p:pic>
          <p:nvPicPr>
            <p:cNvPr id="10503" name="Picture 27" descr="Phone_2"/>
            <p:cNvPicPr>
              <a:picLocks noChangeAspect="1" noChangeArrowheads="1"/>
            </p:cNvPicPr>
            <p:nvPr/>
          </p:nvPicPr>
          <p:blipFill>
            <a:blip r:embed="rId3" cstate="print"/>
            <a:srcRect/>
            <a:stretch>
              <a:fillRect/>
            </a:stretch>
          </p:blipFill>
          <p:spPr bwMode="auto">
            <a:xfrm>
              <a:off x="4106" y="3294"/>
              <a:ext cx="320" cy="392"/>
            </a:xfrm>
            <a:prstGeom prst="rect">
              <a:avLst/>
            </a:prstGeom>
            <a:noFill/>
            <a:ln w="9525">
              <a:noFill/>
              <a:miter lim="800000"/>
              <a:headEnd/>
              <a:tailEnd/>
            </a:ln>
          </p:spPr>
        </p:pic>
        <p:pic>
          <p:nvPicPr>
            <p:cNvPr id="10504" name="Picture 27" descr="Phone_2"/>
            <p:cNvPicPr>
              <a:picLocks noChangeAspect="1" noChangeArrowheads="1"/>
            </p:cNvPicPr>
            <p:nvPr/>
          </p:nvPicPr>
          <p:blipFill>
            <a:blip r:embed="rId3" cstate="print"/>
            <a:srcRect/>
            <a:stretch>
              <a:fillRect/>
            </a:stretch>
          </p:blipFill>
          <p:spPr bwMode="auto">
            <a:xfrm>
              <a:off x="4559" y="3249"/>
              <a:ext cx="320" cy="392"/>
            </a:xfrm>
            <a:prstGeom prst="rect">
              <a:avLst/>
            </a:prstGeom>
            <a:noFill/>
            <a:ln w="9525">
              <a:noFill/>
              <a:miter lim="800000"/>
              <a:headEnd/>
              <a:tailEnd/>
            </a:ln>
          </p:spPr>
        </p:pic>
        <p:sp>
          <p:nvSpPr>
            <p:cNvPr id="10505" name="Oval 265"/>
            <p:cNvSpPr>
              <a:spLocks noChangeArrowheads="1"/>
            </p:cNvSpPr>
            <p:nvPr/>
          </p:nvSpPr>
          <p:spPr bwMode="auto">
            <a:xfrm>
              <a:off x="4787" y="3294"/>
              <a:ext cx="45" cy="227"/>
            </a:xfrm>
            <a:prstGeom prst="ellipse">
              <a:avLst/>
            </a:prstGeom>
            <a:noFill/>
            <a:ln w="12700">
              <a:solidFill>
                <a:schemeClr val="tx1"/>
              </a:solidFill>
              <a:prstDash val="dash"/>
              <a:round/>
              <a:headEnd/>
              <a:tailEnd/>
            </a:ln>
            <a:effectLst/>
          </p:spPr>
          <p:txBody>
            <a:bodyPr wrap="none" anchor="ctr"/>
            <a:lstStyle/>
            <a:p>
              <a:endParaRPr lang="zh-CN" altLang="en-US"/>
            </a:p>
          </p:txBody>
        </p:sp>
        <p:sp>
          <p:nvSpPr>
            <p:cNvPr id="10506" name="Text Box 266"/>
            <p:cNvSpPr txBox="1">
              <a:spLocks noChangeArrowheads="1"/>
            </p:cNvSpPr>
            <p:nvPr/>
          </p:nvSpPr>
          <p:spPr bwMode="auto">
            <a:xfrm>
              <a:off x="3833" y="3339"/>
              <a:ext cx="408" cy="154"/>
            </a:xfrm>
            <a:prstGeom prst="rect">
              <a:avLst/>
            </a:prstGeom>
            <a:noFill/>
            <a:ln w="9525">
              <a:noFill/>
              <a:miter lim="800000"/>
              <a:headEnd/>
              <a:tailEnd/>
            </a:ln>
            <a:effectLst/>
          </p:spPr>
          <p:txBody>
            <a:bodyPr>
              <a:spAutoFit/>
            </a:bodyPr>
            <a:lstStyle/>
            <a:p>
              <a:r>
                <a:rPr lang="en-US" altLang="zh-CN" sz="1000" b="0"/>
                <a:t>flow1</a:t>
              </a:r>
            </a:p>
          </p:txBody>
        </p:sp>
        <p:sp>
          <p:nvSpPr>
            <p:cNvPr id="10507" name="Text Box 267"/>
            <p:cNvSpPr txBox="1">
              <a:spLocks noChangeArrowheads="1"/>
            </p:cNvSpPr>
            <p:nvPr/>
          </p:nvSpPr>
          <p:spPr bwMode="auto">
            <a:xfrm>
              <a:off x="3834" y="3548"/>
              <a:ext cx="408" cy="154"/>
            </a:xfrm>
            <a:prstGeom prst="rect">
              <a:avLst/>
            </a:prstGeom>
            <a:noFill/>
            <a:ln w="9525">
              <a:noFill/>
              <a:miter lim="800000"/>
              <a:headEnd/>
              <a:tailEnd/>
            </a:ln>
            <a:effectLst/>
          </p:spPr>
          <p:txBody>
            <a:bodyPr>
              <a:spAutoFit/>
            </a:bodyPr>
            <a:lstStyle/>
            <a:p>
              <a:r>
                <a:rPr lang="en-US" altLang="zh-CN" sz="1000" b="0"/>
                <a:t>flow2</a:t>
              </a:r>
            </a:p>
          </p:txBody>
        </p:sp>
        <p:sp>
          <p:nvSpPr>
            <p:cNvPr id="10510" name="Text Box 270"/>
            <p:cNvSpPr txBox="1">
              <a:spLocks noChangeArrowheads="1"/>
            </p:cNvSpPr>
            <p:nvPr/>
          </p:nvSpPr>
          <p:spPr bwMode="auto">
            <a:xfrm>
              <a:off x="4150" y="3838"/>
              <a:ext cx="617" cy="173"/>
            </a:xfrm>
            <a:prstGeom prst="rect">
              <a:avLst/>
            </a:prstGeom>
            <a:noFill/>
            <a:ln w="9525">
              <a:noFill/>
              <a:miter lim="800000"/>
              <a:headEnd/>
              <a:tailEnd/>
            </a:ln>
            <a:effectLst/>
          </p:spPr>
          <p:txBody>
            <a:bodyPr wrap="none">
              <a:spAutoFit/>
            </a:bodyPr>
            <a:lstStyle/>
            <a:p>
              <a:r>
                <a:rPr lang="en-US" altLang="zh-CN" sz="1200"/>
                <a:t>Scenario C</a:t>
              </a:r>
            </a:p>
          </p:txBody>
        </p:sp>
        <p:sp>
          <p:nvSpPr>
            <p:cNvPr id="10511" name="Line 271"/>
            <p:cNvSpPr>
              <a:spLocks noChangeShapeType="1"/>
            </p:cNvSpPr>
            <p:nvPr/>
          </p:nvSpPr>
          <p:spPr bwMode="auto">
            <a:xfrm flipV="1">
              <a:off x="4014" y="3339"/>
              <a:ext cx="907" cy="136"/>
            </a:xfrm>
            <a:prstGeom prst="line">
              <a:avLst/>
            </a:prstGeom>
            <a:noFill/>
            <a:ln w="19050">
              <a:solidFill>
                <a:schemeClr val="tx1"/>
              </a:solidFill>
              <a:round/>
              <a:headEnd type="triangle" w="med" len="med"/>
              <a:tailEnd type="triangle" w="med" len="med"/>
            </a:ln>
            <a:effectLst/>
          </p:spPr>
          <p:txBody>
            <a:bodyPr/>
            <a:lstStyle/>
            <a:p>
              <a:endParaRPr lang="zh-CN" altLang="en-US"/>
            </a:p>
          </p:txBody>
        </p:sp>
      </p:grpSp>
      <p:sp>
        <p:nvSpPr>
          <p:cNvPr id="10525" name="AutoShape 285" descr="9k="/>
          <p:cNvSpPr>
            <a:spLocks noChangeAspect="1" noChangeArrowheads="1"/>
          </p:cNvSpPr>
          <p:nvPr/>
        </p:nvSpPr>
        <p:spPr bwMode="auto">
          <a:xfrm>
            <a:off x="4562475" y="2822593"/>
            <a:ext cx="304800" cy="304800"/>
          </a:xfrm>
          <a:prstGeom prst="rect">
            <a:avLst/>
          </a:prstGeom>
          <a:noFill/>
        </p:spPr>
        <p:txBody>
          <a:bodyPr/>
          <a:lstStyle/>
          <a:p>
            <a:endParaRPr lang="zh-CN" altLang="en-US"/>
          </a:p>
        </p:txBody>
      </p:sp>
      <p:pic>
        <p:nvPicPr>
          <p:cNvPr id="10526" name="Picture 286"/>
          <p:cNvPicPr>
            <a:picLocks noChangeAspect="1" noChangeArrowheads="1"/>
          </p:cNvPicPr>
          <p:nvPr/>
        </p:nvPicPr>
        <p:blipFill>
          <a:blip r:embed="rId2" cstate="print"/>
          <a:srcRect/>
          <a:stretch>
            <a:fillRect/>
          </a:stretch>
        </p:blipFill>
        <p:spPr bwMode="auto">
          <a:xfrm>
            <a:off x="3492500" y="4992705"/>
            <a:ext cx="217488" cy="209550"/>
          </a:xfrm>
          <a:prstGeom prst="rect">
            <a:avLst/>
          </a:prstGeom>
          <a:noFill/>
        </p:spPr>
      </p:pic>
      <p:pic>
        <p:nvPicPr>
          <p:cNvPr id="10588" name="Picture 348"/>
          <p:cNvPicPr>
            <a:picLocks noChangeAspect="1" noChangeArrowheads="1"/>
          </p:cNvPicPr>
          <p:nvPr/>
        </p:nvPicPr>
        <p:blipFill>
          <a:blip r:embed="rId2" cstate="print"/>
          <a:srcRect/>
          <a:stretch>
            <a:fillRect/>
          </a:stretch>
        </p:blipFill>
        <p:spPr bwMode="auto">
          <a:xfrm>
            <a:off x="3708400" y="4992705"/>
            <a:ext cx="217488" cy="209550"/>
          </a:xfrm>
          <a:prstGeom prst="rect">
            <a:avLst/>
          </a:prstGeom>
          <a:noFill/>
        </p:spPr>
      </p:pic>
      <p:pic>
        <p:nvPicPr>
          <p:cNvPr id="10607" name="Picture 367"/>
          <p:cNvPicPr>
            <a:picLocks noChangeAspect="1" noChangeArrowheads="1"/>
          </p:cNvPicPr>
          <p:nvPr/>
        </p:nvPicPr>
        <p:blipFill>
          <a:blip r:embed="rId2" cstate="print"/>
          <a:srcRect/>
          <a:stretch>
            <a:fillRect/>
          </a:stretch>
        </p:blipFill>
        <p:spPr bwMode="auto">
          <a:xfrm>
            <a:off x="3492500" y="5208605"/>
            <a:ext cx="217488" cy="209550"/>
          </a:xfrm>
          <a:prstGeom prst="rect">
            <a:avLst/>
          </a:prstGeom>
          <a:noFill/>
        </p:spPr>
      </p:pic>
      <p:pic>
        <p:nvPicPr>
          <p:cNvPr id="10608" name="Picture 368"/>
          <p:cNvPicPr>
            <a:picLocks noChangeAspect="1" noChangeArrowheads="1"/>
          </p:cNvPicPr>
          <p:nvPr/>
        </p:nvPicPr>
        <p:blipFill>
          <a:blip r:embed="rId2" cstate="print"/>
          <a:srcRect/>
          <a:stretch>
            <a:fillRect/>
          </a:stretch>
        </p:blipFill>
        <p:spPr bwMode="auto">
          <a:xfrm>
            <a:off x="3708400" y="5208605"/>
            <a:ext cx="217488" cy="209550"/>
          </a:xfrm>
          <a:prstGeom prst="rect">
            <a:avLst/>
          </a:prstGeom>
          <a:noFill/>
        </p:spPr>
      </p:pic>
      <p:pic>
        <p:nvPicPr>
          <p:cNvPr id="10613" name="Picture 373"/>
          <p:cNvPicPr>
            <a:picLocks noChangeAspect="1" noChangeArrowheads="1"/>
          </p:cNvPicPr>
          <p:nvPr/>
        </p:nvPicPr>
        <p:blipFill>
          <a:blip r:embed="rId2" cstate="print"/>
          <a:srcRect/>
          <a:stretch>
            <a:fillRect/>
          </a:stretch>
        </p:blipFill>
        <p:spPr bwMode="auto">
          <a:xfrm>
            <a:off x="3490913" y="5424505"/>
            <a:ext cx="217487" cy="209550"/>
          </a:xfrm>
          <a:prstGeom prst="rect">
            <a:avLst/>
          </a:prstGeom>
          <a:noFill/>
        </p:spPr>
      </p:pic>
      <p:pic>
        <p:nvPicPr>
          <p:cNvPr id="10619" name="Picture 379"/>
          <p:cNvPicPr>
            <a:picLocks noChangeAspect="1" noChangeArrowheads="1"/>
          </p:cNvPicPr>
          <p:nvPr/>
        </p:nvPicPr>
        <p:blipFill>
          <a:blip r:embed="rId2" cstate="print"/>
          <a:srcRect/>
          <a:stretch>
            <a:fillRect/>
          </a:stretch>
        </p:blipFill>
        <p:spPr bwMode="auto">
          <a:xfrm>
            <a:off x="3490913" y="5640405"/>
            <a:ext cx="217487" cy="209550"/>
          </a:xfrm>
          <a:prstGeom prst="rect">
            <a:avLst/>
          </a:prstGeom>
          <a:noFill/>
        </p:spPr>
      </p:pic>
      <p:pic>
        <p:nvPicPr>
          <p:cNvPr id="10625" name="Picture 385"/>
          <p:cNvPicPr>
            <a:picLocks noChangeAspect="1" noChangeArrowheads="1"/>
          </p:cNvPicPr>
          <p:nvPr/>
        </p:nvPicPr>
        <p:blipFill>
          <a:blip r:embed="rId2" cstate="print"/>
          <a:srcRect/>
          <a:stretch>
            <a:fillRect/>
          </a:stretch>
        </p:blipFill>
        <p:spPr bwMode="auto">
          <a:xfrm>
            <a:off x="5437188" y="4992705"/>
            <a:ext cx="217487" cy="209550"/>
          </a:xfrm>
          <a:prstGeom prst="rect">
            <a:avLst/>
          </a:prstGeom>
          <a:noFill/>
        </p:spPr>
      </p:pic>
      <p:pic>
        <p:nvPicPr>
          <p:cNvPr id="10626" name="Picture 386"/>
          <p:cNvPicPr>
            <a:picLocks noChangeAspect="1" noChangeArrowheads="1"/>
          </p:cNvPicPr>
          <p:nvPr/>
        </p:nvPicPr>
        <p:blipFill>
          <a:blip r:embed="rId2" cstate="print"/>
          <a:srcRect/>
          <a:stretch>
            <a:fillRect/>
          </a:stretch>
        </p:blipFill>
        <p:spPr bwMode="auto">
          <a:xfrm>
            <a:off x="5653088" y="4992705"/>
            <a:ext cx="217487" cy="209550"/>
          </a:xfrm>
          <a:prstGeom prst="rect">
            <a:avLst/>
          </a:prstGeom>
          <a:noFill/>
        </p:spPr>
      </p:pic>
      <p:pic>
        <p:nvPicPr>
          <p:cNvPr id="10627" name="Picture 387"/>
          <p:cNvPicPr>
            <a:picLocks noChangeAspect="1" noChangeArrowheads="1"/>
          </p:cNvPicPr>
          <p:nvPr/>
        </p:nvPicPr>
        <p:blipFill>
          <a:blip r:embed="rId2" cstate="print"/>
          <a:srcRect/>
          <a:stretch>
            <a:fillRect/>
          </a:stretch>
        </p:blipFill>
        <p:spPr bwMode="auto">
          <a:xfrm>
            <a:off x="5868988" y="4992705"/>
            <a:ext cx="217487" cy="209550"/>
          </a:xfrm>
          <a:prstGeom prst="rect">
            <a:avLst/>
          </a:prstGeom>
          <a:noFill/>
        </p:spPr>
      </p:pic>
      <p:pic>
        <p:nvPicPr>
          <p:cNvPr id="10631" name="Picture 391"/>
          <p:cNvPicPr>
            <a:picLocks noChangeAspect="1" noChangeArrowheads="1"/>
          </p:cNvPicPr>
          <p:nvPr/>
        </p:nvPicPr>
        <p:blipFill>
          <a:blip r:embed="rId2" cstate="print"/>
          <a:srcRect/>
          <a:stretch>
            <a:fillRect/>
          </a:stretch>
        </p:blipFill>
        <p:spPr bwMode="auto">
          <a:xfrm>
            <a:off x="5437188" y="5208605"/>
            <a:ext cx="217487" cy="209550"/>
          </a:xfrm>
          <a:prstGeom prst="rect">
            <a:avLst/>
          </a:prstGeom>
          <a:noFill/>
        </p:spPr>
      </p:pic>
      <p:pic>
        <p:nvPicPr>
          <p:cNvPr id="10632" name="Picture 392"/>
          <p:cNvPicPr>
            <a:picLocks noChangeAspect="1" noChangeArrowheads="1"/>
          </p:cNvPicPr>
          <p:nvPr/>
        </p:nvPicPr>
        <p:blipFill>
          <a:blip r:embed="rId2" cstate="print"/>
          <a:srcRect/>
          <a:stretch>
            <a:fillRect/>
          </a:stretch>
        </p:blipFill>
        <p:spPr bwMode="auto">
          <a:xfrm>
            <a:off x="5653088" y="5208605"/>
            <a:ext cx="217487" cy="209550"/>
          </a:xfrm>
          <a:prstGeom prst="rect">
            <a:avLst/>
          </a:prstGeom>
          <a:noFill/>
        </p:spPr>
      </p:pic>
      <p:pic>
        <p:nvPicPr>
          <p:cNvPr id="10637" name="Picture 397"/>
          <p:cNvPicPr>
            <a:picLocks noChangeAspect="1" noChangeArrowheads="1"/>
          </p:cNvPicPr>
          <p:nvPr/>
        </p:nvPicPr>
        <p:blipFill>
          <a:blip r:embed="rId2" cstate="print"/>
          <a:srcRect/>
          <a:stretch>
            <a:fillRect/>
          </a:stretch>
        </p:blipFill>
        <p:spPr bwMode="auto">
          <a:xfrm>
            <a:off x="5435600" y="5424505"/>
            <a:ext cx="217488" cy="209550"/>
          </a:xfrm>
          <a:prstGeom prst="rect">
            <a:avLst/>
          </a:prstGeom>
          <a:noFill/>
        </p:spPr>
      </p:pic>
      <p:pic>
        <p:nvPicPr>
          <p:cNvPr id="10638" name="Picture 398"/>
          <p:cNvPicPr>
            <a:picLocks noChangeAspect="1" noChangeArrowheads="1"/>
          </p:cNvPicPr>
          <p:nvPr/>
        </p:nvPicPr>
        <p:blipFill>
          <a:blip r:embed="rId2" cstate="print"/>
          <a:srcRect/>
          <a:stretch>
            <a:fillRect/>
          </a:stretch>
        </p:blipFill>
        <p:spPr bwMode="auto">
          <a:xfrm>
            <a:off x="5651500" y="5424505"/>
            <a:ext cx="217488" cy="209550"/>
          </a:xfrm>
          <a:prstGeom prst="rect">
            <a:avLst/>
          </a:prstGeom>
          <a:noFill/>
        </p:spPr>
      </p:pic>
      <p:pic>
        <p:nvPicPr>
          <p:cNvPr id="10639" name="Picture 399"/>
          <p:cNvPicPr>
            <a:picLocks noChangeAspect="1" noChangeArrowheads="1"/>
          </p:cNvPicPr>
          <p:nvPr/>
        </p:nvPicPr>
        <p:blipFill>
          <a:blip r:embed="rId2" cstate="print"/>
          <a:srcRect/>
          <a:stretch>
            <a:fillRect/>
          </a:stretch>
        </p:blipFill>
        <p:spPr bwMode="auto">
          <a:xfrm>
            <a:off x="5867400" y="5424505"/>
            <a:ext cx="217488" cy="209550"/>
          </a:xfrm>
          <a:prstGeom prst="rect">
            <a:avLst/>
          </a:prstGeom>
          <a:noFill/>
        </p:spPr>
      </p:pic>
      <p:pic>
        <p:nvPicPr>
          <p:cNvPr id="10645" name="Picture 405"/>
          <p:cNvPicPr>
            <a:picLocks noChangeAspect="1" noChangeArrowheads="1"/>
          </p:cNvPicPr>
          <p:nvPr/>
        </p:nvPicPr>
        <p:blipFill>
          <a:blip r:embed="rId2" cstate="print"/>
          <a:srcRect/>
          <a:stretch>
            <a:fillRect/>
          </a:stretch>
        </p:blipFill>
        <p:spPr bwMode="auto">
          <a:xfrm>
            <a:off x="5435600" y="5640405"/>
            <a:ext cx="217488" cy="209550"/>
          </a:xfrm>
          <a:prstGeom prst="rect">
            <a:avLst/>
          </a:prstGeom>
          <a:noFill/>
        </p:spPr>
      </p:pic>
      <p:pic>
        <p:nvPicPr>
          <p:cNvPr id="10649" name="Picture 409"/>
          <p:cNvPicPr>
            <a:picLocks noChangeAspect="1" noChangeArrowheads="1"/>
          </p:cNvPicPr>
          <p:nvPr/>
        </p:nvPicPr>
        <p:blipFill>
          <a:blip r:embed="rId2" cstate="print"/>
          <a:srcRect/>
          <a:stretch>
            <a:fillRect/>
          </a:stretch>
        </p:blipFill>
        <p:spPr bwMode="auto">
          <a:xfrm>
            <a:off x="7235825" y="4992705"/>
            <a:ext cx="217488" cy="209550"/>
          </a:xfrm>
          <a:prstGeom prst="rect">
            <a:avLst/>
          </a:prstGeom>
          <a:noFill/>
        </p:spPr>
      </p:pic>
      <p:pic>
        <p:nvPicPr>
          <p:cNvPr id="10650" name="Picture 410"/>
          <p:cNvPicPr>
            <a:picLocks noChangeAspect="1" noChangeArrowheads="1"/>
          </p:cNvPicPr>
          <p:nvPr/>
        </p:nvPicPr>
        <p:blipFill>
          <a:blip r:embed="rId2" cstate="print"/>
          <a:srcRect/>
          <a:stretch>
            <a:fillRect/>
          </a:stretch>
        </p:blipFill>
        <p:spPr bwMode="auto">
          <a:xfrm>
            <a:off x="7451725" y="4992705"/>
            <a:ext cx="217488" cy="209550"/>
          </a:xfrm>
          <a:prstGeom prst="rect">
            <a:avLst/>
          </a:prstGeom>
          <a:noFill/>
        </p:spPr>
      </p:pic>
      <p:pic>
        <p:nvPicPr>
          <p:cNvPr id="10651" name="Picture 411"/>
          <p:cNvPicPr>
            <a:picLocks noChangeAspect="1" noChangeArrowheads="1"/>
          </p:cNvPicPr>
          <p:nvPr/>
        </p:nvPicPr>
        <p:blipFill>
          <a:blip r:embed="rId2" cstate="print"/>
          <a:srcRect/>
          <a:stretch>
            <a:fillRect/>
          </a:stretch>
        </p:blipFill>
        <p:spPr bwMode="auto">
          <a:xfrm>
            <a:off x="7667625" y="4992705"/>
            <a:ext cx="217488" cy="209550"/>
          </a:xfrm>
          <a:prstGeom prst="rect">
            <a:avLst/>
          </a:prstGeom>
          <a:noFill/>
        </p:spPr>
      </p:pic>
      <p:pic>
        <p:nvPicPr>
          <p:cNvPr id="10652" name="Picture 412"/>
          <p:cNvPicPr>
            <a:picLocks noChangeAspect="1" noChangeArrowheads="1"/>
          </p:cNvPicPr>
          <p:nvPr/>
        </p:nvPicPr>
        <p:blipFill>
          <a:blip r:embed="rId2" cstate="print"/>
          <a:srcRect/>
          <a:stretch>
            <a:fillRect/>
          </a:stretch>
        </p:blipFill>
        <p:spPr bwMode="auto">
          <a:xfrm>
            <a:off x="7883525" y="4992705"/>
            <a:ext cx="217488" cy="209550"/>
          </a:xfrm>
          <a:prstGeom prst="rect">
            <a:avLst/>
          </a:prstGeom>
          <a:noFill/>
        </p:spPr>
      </p:pic>
      <p:pic>
        <p:nvPicPr>
          <p:cNvPr id="10653" name="Picture 413"/>
          <p:cNvPicPr>
            <a:picLocks noChangeAspect="1" noChangeArrowheads="1"/>
          </p:cNvPicPr>
          <p:nvPr/>
        </p:nvPicPr>
        <p:blipFill>
          <a:blip r:embed="rId2" cstate="print"/>
          <a:srcRect/>
          <a:stretch>
            <a:fillRect/>
          </a:stretch>
        </p:blipFill>
        <p:spPr bwMode="auto">
          <a:xfrm>
            <a:off x="8099425" y="4992705"/>
            <a:ext cx="217488" cy="209550"/>
          </a:xfrm>
          <a:prstGeom prst="rect">
            <a:avLst/>
          </a:prstGeom>
          <a:noFill/>
        </p:spPr>
      </p:pic>
      <p:pic>
        <p:nvPicPr>
          <p:cNvPr id="10655" name="Picture 415"/>
          <p:cNvPicPr>
            <a:picLocks noChangeAspect="1" noChangeArrowheads="1"/>
          </p:cNvPicPr>
          <p:nvPr/>
        </p:nvPicPr>
        <p:blipFill>
          <a:blip r:embed="rId2" cstate="print"/>
          <a:srcRect/>
          <a:stretch>
            <a:fillRect/>
          </a:stretch>
        </p:blipFill>
        <p:spPr bwMode="auto">
          <a:xfrm>
            <a:off x="7235825" y="5208605"/>
            <a:ext cx="217488" cy="209550"/>
          </a:xfrm>
          <a:prstGeom prst="rect">
            <a:avLst/>
          </a:prstGeom>
          <a:noFill/>
        </p:spPr>
      </p:pic>
      <p:pic>
        <p:nvPicPr>
          <p:cNvPr id="10656" name="Picture 416"/>
          <p:cNvPicPr>
            <a:picLocks noChangeAspect="1" noChangeArrowheads="1"/>
          </p:cNvPicPr>
          <p:nvPr/>
        </p:nvPicPr>
        <p:blipFill>
          <a:blip r:embed="rId2" cstate="print"/>
          <a:srcRect/>
          <a:stretch>
            <a:fillRect/>
          </a:stretch>
        </p:blipFill>
        <p:spPr bwMode="auto">
          <a:xfrm>
            <a:off x="7451725" y="5208605"/>
            <a:ext cx="217488" cy="209550"/>
          </a:xfrm>
          <a:prstGeom prst="rect">
            <a:avLst/>
          </a:prstGeom>
          <a:noFill/>
        </p:spPr>
      </p:pic>
      <p:pic>
        <p:nvPicPr>
          <p:cNvPr id="10657" name="Picture 417"/>
          <p:cNvPicPr>
            <a:picLocks noChangeAspect="1" noChangeArrowheads="1"/>
          </p:cNvPicPr>
          <p:nvPr/>
        </p:nvPicPr>
        <p:blipFill>
          <a:blip r:embed="rId2" cstate="print"/>
          <a:srcRect/>
          <a:stretch>
            <a:fillRect/>
          </a:stretch>
        </p:blipFill>
        <p:spPr bwMode="auto">
          <a:xfrm>
            <a:off x="7667625" y="5208605"/>
            <a:ext cx="217488" cy="209550"/>
          </a:xfrm>
          <a:prstGeom prst="rect">
            <a:avLst/>
          </a:prstGeom>
          <a:noFill/>
        </p:spPr>
      </p:pic>
      <p:pic>
        <p:nvPicPr>
          <p:cNvPr id="10658" name="Picture 418"/>
          <p:cNvPicPr>
            <a:picLocks noChangeAspect="1" noChangeArrowheads="1"/>
          </p:cNvPicPr>
          <p:nvPr/>
        </p:nvPicPr>
        <p:blipFill>
          <a:blip r:embed="rId2" cstate="print"/>
          <a:srcRect/>
          <a:stretch>
            <a:fillRect/>
          </a:stretch>
        </p:blipFill>
        <p:spPr bwMode="auto">
          <a:xfrm>
            <a:off x="7883525" y="5208605"/>
            <a:ext cx="217488" cy="209550"/>
          </a:xfrm>
          <a:prstGeom prst="rect">
            <a:avLst/>
          </a:prstGeom>
          <a:noFill/>
        </p:spPr>
      </p:pic>
      <p:pic>
        <p:nvPicPr>
          <p:cNvPr id="10659" name="Picture 419"/>
          <p:cNvPicPr>
            <a:picLocks noChangeAspect="1" noChangeArrowheads="1"/>
          </p:cNvPicPr>
          <p:nvPr/>
        </p:nvPicPr>
        <p:blipFill>
          <a:blip r:embed="rId2" cstate="print"/>
          <a:srcRect/>
          <a:stretch>
            <a:fillRect/>
          </a:stretch>
        </p:blipFill>
        <p:spPr bwMode="auto">
          <a:xfrm>
            <a:off x="8099425" y="5208605"/>
            <a:ext cx="217488" cy="209550"/>
          </a:xfrm>
          <a:prstGeom prst="rect">
            <a:avLst/>
          </a:prstGeom>
          <a:noFill/>
        </p:spPr>
      </p:pic>
      <p:pic>
        <p:nvPicPr>
          <p:cNvPr id="10661" name="Picture 421"/>
          <p:cNvPicPr>
            <a:picLocks noChangeAspect="1" noChangeArrowheads="1"/>
          </p:cNvPicPr>
          <p:nvPr/>
        </p:nvPicPr>
        <p:blipFill>
          <a:blip r:embed="rId2" cstate="print"/>
          <a:srcRect/>
          <a:stretch>
            <a:fillRect/>
          </a:stretch>
        </p:blipFill>
        <p:spPr bwMode="auto">
          <a:xfrm>
            <a:off x="7234238" y="5424505"/>
            <a:ext cx="217487" cy="209550"/>
          </a:xfrm>
          <a:prstGeom prst="rect">
            <a:avLst/>
          </a:prstGeom>
          <a:noFill/>
        </p:spPr>
      </p:pic>
      <p:pic>
        <p:nvPicPr>
          <p:cNvPr id="10662" name="Picture 422"/>
          <p:cNvPicPr>
            <a:picLocks noChangeAspect="1" noChangeArrowheads="1"/>
          </p:cNvPicPr>
          <p:nvPr/>
        </p:nvPicPr>
        <p:blipFill>
          <a:blip r:embed="rId2" cstate="print"/>
          <a:srcRect/>
          <a:stretch>
            <a:fillRect/>
          </a:stretch>
        </p:blipFill>
        <p:spPr bwMode="auto">
          <a:xfrm>
            <a:off x="7450138" y="5424505"/>
            <a:ext cx="217487" cy="209550"/>
          </a:xfrm>
          <a:prstGeom prst="rect">
            <a:avLst/>
          </a:prstGeom>
          <a:noFill/>
        </p:spPr>
      </p:pic>
      <p:pic>
        <p:nvPicPr>
          <p:cNvPr id="10663" name="Picture 423"/>
          <p:cNvPicPr>
            <a:picLocks noChangeAspect="1" noChangeArrowheads="1"/>
          </p:cNvPicPr>
          <p:nvPr/>
        </p:nvPicPr>
        <p:blipFill>
          <a:blip r:embed="rId2" cstate="print"/>
          <a:srcRect/>
          <a:stretch>
            <a:fillRect/>
          </a:stretch>
        </p:blipFill>
        <p:spPr bwMode="auto">
          <a:xfrm>
            <a:off x="7666038" y="5424505"/>
            <a:ext cx="217487" cy="209550"/>
          </a:xfrm>
          <a:prstGeom prst="rect">
            <a:avLst/>
          </a:prstGeom>
          <a:noFill/>
        </p:spPr>
      </p:pic>
      <p:pic>
        <p:nvPicPr>
          <p:cNvPr id="10664" name="Picture 424"/>
          <p:cNvPicPr>
            <a:picLocks noChangeAspect="1" noChangeArrowheads="1"/>
          </p:cNvPicPr>
          <p:nvPr/>
        </p:nvPicPr>
        <p:blipFill>
          <a:blip r:embed="rId2" cstate="print"/>
          <a:srcRect/>
          <a:stretch>
            <a:fillRect/>
          </a:stretch>
        </p:blipFill>
        <p:spPr bwMode="auto">
          <a:xfrm>
            <a:off x="7881938" y="5424505"/>
            <a:ext cx="217487" cy="209550"/>
          </a:xfrm>
          <a:prstGeom prst="rect">
            <a:avLst/>
          </a:prstGeom>
          <a:noFill/>
        </p:spPr>
      </p:pic>
      <p:pic>
        <p:nvPicPr>
          <p:cNvPr id="10665" name="Picture 425"/>
          <p:cNvPicPr>
            <a:picLocks noChangeAspect="1" noChangeArrowheads="1"/>
          </p:cNvPicPr>
          <p:nvPr/>
        </p:nvPicPr>
        <p:blipFill>
          <a:blip r:embed="rId2" cstate="print"/>
          <a:srcRect/>
          <a:stretch>
            <a:fillRect/>
          </a:stretch>
        </p:blipFill>
        <p:spPr bwMode="auto">
          <a:xfrm>
            <a:off x="8097838" y="5424505"/>
            <a:ext cx="217487" cy="209550"/>
          </a:xfrm>
          <a:prstGeom prst="rect">
            <a:avLst/>
          </a:prstGeom>
          <a:noFill/>
        </p:spPr>
      </p:pic>
      <p:pic>
        <p:nvPicPr>
          <p:cNvPr id="10667" name="Picture 427"/>
          <p:cNvPicPr>
            <a:picLocks noChangeAspect="1" noChangeArrowheads="1"/>
          </p:cNvPicPr>
          <p:nvPr/>
        </p:nvPicPr>
        <p:blipFill>
          <a:blip r:embed="rId2" cstate="print"/>
          <a:srcRect/>
          <a:stretch>
            <a:fillRect/>
          </a:stretch>
        </p:blipFill>
        <p:spPr bwMode="auto">
          <a:xfrm>
            <a:off x="7234238" y="5640405"/>
            <a:ext cx="217487" cy="209550"/>
          </a:xfrm>
          <a:prstGeom prst="rect">
            <a:avLst/>
          </a:prstGeom>
          <a:noFill/>
        </p:spPr>
      </p:pic>
      <p:pic>
        <p:nvPicPr>
          <p:cNvPr id="10668" name="Picture 428"/>
          <p:cNvPicPr>
            <a:picLocks noChangeAspect="1" noChangeArrowheads="1"/>
          </p:cNvPicPr>
          <p:nvPr/>
        </p:nvPicPr>
        <p:blipFill>
          <a:blip r:embed="rId2" cstate="print"/>
          <a:srcRect/>
          <a:stretch>
            <a:fillRect/>
          </a:stretch>
        </p:blipFill>
        <p:spPr bwMode="auto">
          <a:xfrm>
            <a:off x="7450138" y="5640405"/>
            <a:ext cx="217487" cy="209550"/>
          </a:xfrm>
          <a:prstGeom prst="rect">
            <a:avLst/>
          </a:prstGeom>
          <a:noFill/>
        </p:spPr>
      </p:pic>
      <p:pic>
        <p:nvPicPr>
          <p:cNvPr id="10669" name="Picture 429"/>
          <p:cNvPicPr>
            <a:picLocks noChangeAspect="1" noChangeArrowheads="1"/>
          </p:cNvPicPr>
          <p:nvPr/>
        </p:nvPicPr>
        <p:blipFill>
          <a:blip r:embed="rId2" cstate="print"/>
          <a:srcRect/>
          <a:stretch>
            <a:fillRect/>
          </a:stretch>
        </p:blipFill>
        <p:spPr bwMode="auto">
          <a:xfrm>
            <a:off x="7666038" y="5640405"/>
            <a:ext cx="217487" cy="209550"/>
          </a:xfrm>
          <a:prstGeom prst="rect">
            <a:avLst/>
          </a:prstGeom>
          <a:noFill/>
        </p:spPr>
      </p:pic>
      <p:pic>
        <p:nvPicPr>
          <p:cNvPr id="10670" name="Picture 430"/>
          <p:cNvPicPr>
            <a:picLocks noChangeAspect="1" noChangeArrowheads="1"/>
          </p:cNvPicPr>
          <p:nvPr/>
        </p:nvPicPr>
        <p:blipFill>
          <a:blip r:embed="rId2" cstate="print"/>
          <a:srcRect/>
          <a:stretch>
            <a:fillRect/>
          </a:stretch>
        </p:blipFill>
        <p:spPr bwMode="auto">
          <a:xfrm>
            <a:off x="7881938" y="5640405"/>
            <a:ext cx="217487" cy="209550"/>
          </a:xfrm>
          <a:prstGeom prst="rect">
            <a:avLst/>
          </a:prstGeom>
          <a:noFill/>
        </p:spPr>
      </p:pic>
      <p:pic>
        <p:nvPicPr>
          <p:cNvPr id="10671" name="Picture 431"/>
          <p:cNvPicPr>
            <a:picLocks noChangeAspect="1" noChangeArrowheads="1"/>
          </p:cNvPicPr>
          <p:nvPr/>
        </p:nvPicPr>
        <p:blipFill>
          <a:blip r:embed="rId2" cstate="print"/>
          <a:srcRect/>
          <a:stretch>
            <a:fillRect/>
          </a:stretch>
        </p:blipFill>
        <p:spPr bwMode="auto">
          <a:xfrm>
            <a:off x="8097838" y="5640405"/>
            <a:ext cx="217487" cy="209550"/>
          </a:xfrm>
          <a:prstGeom prst="rect">
            <a:avLst/>
          </a:prstGeom>
          <a:noFill/>
        </p:spPr>
      </p:pic>
      <p:pic>
        <p:nvPicPr>
          <p:cNvPr id="10673" name="Picture 433"/>
          <p:cNvPicPr>
            <a:picLocks noChangeAspect="1" noChangeArrowheads="1"/>
          </p:cNvPicPr>
          <p:nvPr/>
        </p:nvPicPr>
        <p:blipFill>
          <a:blip r:embed="rId2" cstate="print"/>
          <a:srcRect/>
          <a:stretch>
            <a:fillRect/>
          </a:stretch>
        </p:blipFill>
        <p:spPr bwMode="auto">
          <a:xfrm>
            <a:off x="5867400" y="5208605"/>
            <a:ext cx="217488" cy="209550"/>
          </a:xfrm>
          <a:prstGeom prst="rect">
            <a:avLst/>
          </a:prstGeom>
          <a:noFill/>
        </p:spPr>
      </p:pic>
      <p:graphicFrame>
        <p:nvGraphicFramePr>
          <p:cNvPr id="10740" name="Group 500"/>
          <p:cNvGraphicFramePr>
            <a:graphicFrameLocks noGrp="1"/>
          </p:cNvGraphicFramePr>
          <p:nvPr>
            <p:ph sz="half" idx="2"/>
          </p:nvPr>
        </p:nvGraphicFramePr>
        <p:xfrm>
          <a:off x="439738" y="4752993"/>
          <a:ext cx="8064500" cy="1122999"/>
        </p:xfrm>
        <a:graphic>
          <a:graphicData uri="http://schemas.openxmlformats.org/drawingml/2006/table">
            <a:tbl>
              <a:tblPr/>
              <a:tblGrid>
                <a:gridCol w="2663825"/>
                <a:gridCol w="1800225"/>
                <a:gridCol w="1871662"/>
                <a:gridCol w="1728788"/>
              </a:tblGrid>
              <a:tr h="2095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7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6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663">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082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zh-CN" altLang="zh-CN" sz="1400" b="0" i="0" u="none" strike="noStrike" cap="none" normalizeH="0" baseline="0" smtClean="0">
                        <a:ln>
                          <a:noFill/>
                        </a:ln>
                        <a:solidFill>
                          <a:schemeClr val="tx1"/>
                        </a:solidFill>
                        <a:effectLst/>
                        <a:latin typeface="Calibri" pitchFamily="34" charset="0"/>
                        <a:ea typeface="宋体" charset="-122"/>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603" name="Rectangle 363"/>
          <p:cNvSpPr>
            <a:spLocks/>
          </p:cNvSpPr>
          <p:nvPr/>
        </p:nvSpPr>
        <p:spPr bwMode="auto">
          <a:xfrm>
            <a:off x="468313" y="4705368"/>
            <a:ext cx="7991475" cy="1223962"/>
          </a:xfrm>
          <a:prstGeom prst="rect">
            <a:avLst/>
          </a:prstGeom>
          <a:noFill/>
          <a:ln w="9525">
            <a:noFill/>
            <a:miter lim="800000"/>
            <a:headEnd/>
            <a:tailEnd/>
          </a:ln>
        </p:spPr>
        <p:txBody>
          <a:bodyPr/>
          <a:lstStyle/>
          <a:p>
            <a:pPr marL="177800" indent="-177800">
              <a:spcBef>
                <a:spcPct val="20000"/>
              </a:spcBef>
              <a:buFont typeface="Arial" charset="0"/>
              <a:buNone/>
            </a:pPr>
            <a:r>
              <a:rPr lang="en-US" altLang="zh-CN" sz="1400" dirty="0">
                <a:latin typeface="Calibri" pitchFamily="34" charset="0"/>
              </a:rPr>
              <a:t>D2D Benefits		    Scenario A                               Scenario B                            Scenario C</a:t>
            </a:r>
          </a:p>
          <a:p>
            <a:pPr marL="177800" indent="-177800">
              <a:spcBef>
                <a:spcPct val="10000"/>
              </a:spcBef>
              <a:buFont typeface="Arial" charset="0"/>
              <a:buChar char="•"/>
            </a:pPr>
            <a:r>
              <a:rPr lang="en-US" altLang="zh-CN" sz="1400" b="0" dirty="0">
                <a:latin typeface="Calibri" pitchFamily="34" charset="0"/>
              </a:rPr>
              <a:t>Traffic offload</a:t>
            </a:r>
          </a:p>
          <a:p>
            <a:pPr marL="177800" indent="-177800">
              <a:spcBef>
                <a:spcPct val="10000"/>
              </a:spcBef>
              <a:buFont typeface="Arial" charset="0"/>
              <a:buChar char="•"/>
            </a:pPr>
            <a:r>
              <a:rPr lang="en-US" altLang="zh-CN" sz="1400" b="0" dirty="0">
                <a:latin typeface="Calibri" pitchFamily="34" charset="0"/>
              </a:rPr>
              <a:t>Unified &amp; Simplified comm.</a:t>
            </a:r>
          </a:p>
          <a:p>
            <a:pPr marL="177800" indent="-177800">
              <a:spcBef>
                <a:spcPct val="10000"/>
              </a:spcBef>
              <a:buFont typeface="Arial" charset="0"/>
              <a:buChar char="•"/>
            </a:pPr>
            <a:r>
              <a:rPr lang="en-US" altLang="zh-CN" sz="1400" b="0" dirty="0">
                <a:latin typeface="Calibri" pitchFamily="34" charset="0"/>
              </a:rPr>
              <a:t>User experience improvement</a:t>
            </a:r>
          </a:p>
          <a:p>
            <a:pPr marL="177800" indent="-177800">
              <a:spcBef>
                <a:spcPct val="10000"/>
              </a:spcBef>
              <a:buFont typeface="Arial" charset="0"/>
              <a:buChar char="•"/>
            </a:pPr>
            <a:r>
              <a:rPr lang="en-US" altLang="zh-CN" sz="1400" b="0" dirty="0">
                <a:latin typeface="Calibri" pitchFamily="34" charset="0"/>
              </a:rPr>
              <a:t>Cellular capacity enhancement</a:t>
            </a:r>
          </a:p>
        </p:txBody>
      </p:sp>
      <p:sp>
        <p:nvSpPr>
          <p:cNvPr id="10746" name="Text Box 506"/>
          <p:cNvSpPr txBox="1">
            <a:spLocks noChangeArrowheads="1"/>
          </p:cNvSpPr>
          <p:nvPr/>
        </p:nvSpPr>
        <p:spPr bwMode="auto">
          <a:xfrm>
            <a:off x="5022850" y="2924193"/>
            <a:ext cx="1438275" cy="581025"/>
          </a:xfrm>
          <a:prstGeom prst="rect">
            <a:avLst/>
          </a:prstGeom>
          <a:noFill/>
          <a:ln w="9525">
            <a:noFill/>
            <a:miter lim="800000"/>
            <a:headEnd/>
            <a:tailEnd/>
          </a:ln>
          <a:effectLst/>
        </p:spPr>
        <p:txBody>
          <a:bodyPr>
            <a:spAutoFit/>
          </a:bodyPr>
          <a:lstStyle/>
          <a:p>
            <a:pPr algn="ctr"/>
            <a:r>
              <a:rPr lang="en-US" altLang="zh-CN" sz="1600" b="0">
                <a:solidFill>
                  <a:srgbClr val="CC6600"/>
                </a:solidFill>
              </a:rPr>
              <a:t>RATs converging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cstate="print"/>
          <a:srcRect/>
          <a:stretch>
            <a:fillRect/>
          </a:stretch>
        </p:blipFill>
        <p:spPr bwMode="auto">
          <a:xfrm>
            <a:off x="106384" y="2806726"/>
            <a:ext cx="2173287" cy="3521075"/>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3200323" y="2735288"/>
            <a:ext cx="2398713" cy="3825875"/>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5856319" y="2520974"/>
            <a:ext cx="3216275" cy="4337050"/>
          </a:xfrm>
          <a:prstGeom prst="rect">
            <a:avLst/>
          </a:prstGeom>
          <a:noFill/>
          <a:ln w="9525">
            <a:noFill/>
            <a:miter lim="800000"/>
            <a:headEnd/>
            <a:tailEnd/>
          </a:ln>
          <a:effectLst/>
        </p:spPr>
      </p:pic>
      <p:grpSp>
        <p:nvGrpSpPr>
          <p:cNvPr id="2" name="Group 4"/>
          <p:cNvGrpSpPr>
            <a:grpSpLocks/>
          </p:cNvGrpSpPr>
          <p:nvPr/>
        </p:nvGrpSpPr>
        <p:grpSpPr bwMode="auto">
          <a:xfrm>
            <a:off x="177822" y="4949866"/>
            <a:ext cx="8678893" cy="1422400"/>
            <a:chOff x="204" y="3067"/>
            <a:chExt cx="5262" cy="896"/>
          </a:xfrm>
          <a:solidFill>
            <a:srgbClr val="FF0000">
              <a:alpha val="23000"/>
            </a:srgbClr>
          </a:solidFill>
          <a:effectLst>
            <a:outerShdw blurRad="50800" dist="50800" dir="5400000" algn="ctr" rotWithShape="0">
              <a:srgbClr val="000000">
                <a:alpha val="0"/>
              </a:srgbClr>
            </a:outerShdw>
          </a:effectLst>
        </p:grpSpPr>
        <p:sp>
          <p:nvSpPr>
            <p:cNvPr id="5" name="AutoShape 5"/>
            <p:cNvSpPr>
              <a:spLocks noChangeArrowheads="1"/>
            </p:cNvSpPr>
            <p:nvPr/>
          </p:nvSpPr>
          <p:spPr bwMode="auto">
            <a:xfrm>
              <a:off x="204" y="3067"/>
              <a:ext cx="1996" cy="896"/>
            </a:xfrm>
            <a:prstGeom prst="chevron">
              <a:avLst>
                <a:gd name="adj" fmla="val 55692"/>
              </a:avLst>
            </a:prstGeom>
            <a:grpFill/>
            <a:ln w="9525">
              <a:noFill/>
              <a:miter lim="800000"/>
              <a:headEnd/>
              <a:tailEnd/>
            </a:ln>
            <a:effectLst/>
          </p:spPr>
          <p:txBody>
            <a:bodyPr wrap="none" anchor="ctr"/>
            <a:lstStyle/>
            <a:p>
              <a:endParaRPr lang="zh-CN" altLang="en-US"/>
            </a:p>
          </p:txBody>
        </p:sp>
        <p:sp>
          <p:nvSpPr>
            <p:cNvPr id="6" name="AutoShape 6"/>
            <p:cNvSpPr>
              <a:spLocks noChangeArrowheads="1"/>
            </p:cNvSpPr>
            <p:nvPr/>
          </p:nvSpPr>
          <p:spPr bwMode="auto">
            <a:xfrm>
              <a:off x="1837" y="3067"/>
              <a:ext cx="1996" cy="896"/>
            </a:xfrm>
            <a:prstGeom prst="chevron">
              <a:avLst>
                <a:gd name="adj" fmla="val 55692"/>
              </a:avLst>
            </a:prstGeom>
            <a:grpFill/>
            <a:ln w="9525">
              <a:noFill/>
              <a:miter lim="800000"/>
              <a:headEnd/>
              <a:tailEnd/>
            </a:ln>
            <a:effectLst/>
          </p:spPr>
          <p:txBody>
            <a:bodyPr wrap="none" anchor="ctr"/>
            <a:lstStyle/>
            <a:p>
              <a:endParaRPr lang="zh-CN" altLang="en-US"/>
            </a:p>
          </p:txBody>
        </p:sp>
        <p:sp>
          <p:nvSpPr>
            <p:cNvPr id="7" name="AutoShape 7"/>
            <p:cNvSpPr>
              <a:spLocks noChangeArrowheads="1"/>
            </p:cNvSpPr>
            <p:nvPr/>
          </p:nvSpPr>
          <p:spPr bwMode="auto">
            <a:xfrm>
              <a:off x="3470" y="3067"/>
              <a:ext cx="1996" cy="896"/>
            </a:xfrm>
            <a:prstGeom prst="chevron">
              <a:avLst>
                <a:gd name="adj" fmla="val 55692"/>
              </a:avLst>
            </a:prstGeom>
            <a:grpFill/>
            <a:ln w="9525">
              <a:noFill/>
              <a:miter lim="800000"/>
              <a:headEnd/>
              <a:tailEnd/>
            </a:ln>
            <a:effectLst/>
          </p:spPr>
          <p:txBody>
            <a:bodyPr wrap="none" anchor="ctr"/>
            <a:lstStyle/>
            <a:p>
              <a:endParaRPr lang="zh-CN" altLang="en-US"/>
            </a:p>
          </p:txBody>
        </p:sp>
      </p:grpSp>
      <p:sp>
        <p:nvSpPr>
          <p:cNvPr id="11" name="Rectangle 2"/>
          <p:cNvSpPr txBox="1">
            <a:spLocks/>
          </p:cNvSpPr>
          <p:nvPr/>
        </p:nvSpPr>
        <p:spPr>
          <a:xfrm>
            <a:off x="392113" y="260648"/>
            <a:ext cx="8359775" cy="557213"/>
          </a:xfrm>
          <a:prstGeom prst="rect">
            <a:avLst/>
          </a:prstGeom>
        </p:spPr>
        <p:txBody>
          <a:bodyPr/>
          <a:lstStyle/>
          <a:p>
            <a:pPr marL="0" marR="0" indent="0" algn="ctr" defTabSz="914400" eaLnBrk="0" latinLnBrk="0" hangingPunct="0">
              <a:lnSpc>
                <a:spcPct val="100000"/>
              </a:lnSpc>
              <a:buClrTx/>
              <a:buSzTx/>
              <a:buFontTx/>
              <a:buNone/>
              <a:tabLst/>
              <a:defRPr/>
            </a:pPr>
            <a:r>
              <a:rPr lang="en-US" altLang="zh-CN" sz="3200" dirty="0" smtClean="0">
                <a:solidFill>
                  <a:srgbClr val="0070C0"/>
                </a:solidFill>
                <a:latin typeface="+mj-lt"/>
                <a:ea typeface="黑体" pitchFamily="2" charset="-122"/>
                <a:cs typeface="+mj-cs"/>
              </a:rPr>
              <a:t>D2D LAN Roadmap</a:t>
            </a:r>
            <a:endParaRPr lang="en-US" altLang="zh-CN" sz="3200" dirty="0">
              <a:solidFill>
                <a:srgbClr val="0070C0"/>
              </a:solidFill>
              <a:latin typeface="+mj-lt"/>
              <a:ea typeface="黑体" pitchFamily="2" charset="-122"/>
              <a:cs typeface="+mj-cs"/>
            </a:endParaRPr>
          </a:p>
        </p:txBody>
      </p:sp>
      <p:sp>
        <p:nvSpPr>
          <p:cNvPr id="13" name="TextBox 12"/>
          <p:cNvSpPr txBox="1"/>
          <p:nvPr/>
        </p:nvSpPr>
        <p:spPr>
          <a:xfrm>
            <a:off x="913453" y="6600790"/>
            <a:ext cx="2193327" cy="400110"/>
          </a:xfrm>
          <a:prstGeom prst="rect">
            <a:avLst/>
          </a:prstGeom>
          <a:noFill/>
        </p:spPr>
        <p:txBody>
          <a:bodyPr wrap="square" rtlCol="0">
            <a:spAutoFit/>
          </a:bodyPr>
          <a:lstStyle/>
          <a:p>
            <a:r>
              <a:rPr lang="en-US" altLang="zh-CN" dirty="0" smtClean="0"/>
              <a:t>Source</a:t>
            </a:r>
            <a:r>
              <a:rPr lang="zh-CN" altLang="en-US" dirty="0" smtClean="0"/>
              <a:t>：</a:t>
            </a:r>
            <a:r>
              <a:rPr lang="en-US" altLang="zh-CN" dirty="0" smtClean="0"/>
              <a:t>Intel</a:t>
            </a:r>
            <a:endParaRPr lang="zh-CN" altLang="en-US" dirty="0"/>
          </a:p>
        </p:txBody>
      </p:sp>
      <p:sp>
        <p:nvSpPr>
          <p:cNvPr id="12" name="Rectangle 3"/>
          <p:cNvSpPr txBox="1">
            <a:spLocks/>
          </p:cNvSpPr>
          <p:nvPr/>
        </p:nvSpPr>
        <p:spPr>
          <a:xfrm>
            <a:off x="428596" y="1027920"/>
            <a:ext cx="2819400" cy="1397000"/>
          </a:xfrm>
          <a:prstGeom prst="rect">
            <a:avLst/>
          </a:prstGeom>
        </p:spPr>
        <p:txBody>
          <a:bodyPr/>
          <a:lstStyle/>
          <a:p>
            <a:pPr marL="177800" marR="0" lvl="0" indent="-177800" algn="l" defTabSz="914400" rtl="0" eaLnBrk="0" fontAlgn="base" latinLnBrk="0" hangingPunct="0">
              <a:lnSpc>
                <a:spcPct val="80000"/>
              </a:lnSpc>
              <a:spcBef>
                <a:spcPct val="20000"/>
              </a:spcBef>
              <a:spcAft>
                <a:spcPct val="0"/>
              </a:spcAft>
              <a:buClrTx/>
              <a:buSzPct val="100000"/>
              <a:buFont typeface="Arial" charset="0"/>
              <a:buNone/>
              <a:tabLst/>
              <a:defRPr/>
            </a:pPr>
            <a:r>
              <a:rPr kumimoji="0" lang="en-US" altLang="zh-CN" sz="2000" b="0" i="0" u="none" strike="noStrike" kern="0" cap="none" spc="0" normalizeH="0" baseline="0" noProof="0" dirty="0" smtClean="0">
                <a:ln>
                  <a:noFill/>
                </a:ln>
                <a:solidFill>
                  <a:srgbClr val="000000"/>
                </a:solidFill>
                <a:effectLst/>
                <a:uLnTx/>
                <a:uFillTx/>
                <a:latin typeface="+mn-lt"/>
                <a:ea typeface="+mn-ea"/>
                <a:cs typeface="+mn-cs"/>
              </a:rPr>
              <a:t>Cellular unaware D2D-LAN</a:t>
            </a:r>
          </a:p>
          <a:p>
            <a:pPr marL="177800" marR="0" lvl="0" indent="-177800" algn="l" defTabSz="914400" rtl="0" eaLnBrk="0" fontAlgn="base" latinLnBrk="0" hangingPunct="0">
              <a:lnSpc>
                <a:spcPct val="80000"/>
              </a:lnSpc>
              <a:spcBef>
                <a:spcPct val="20000"/>
              </a:spcBef>
              <a:spcAft>
                <a:spcPct val="0"/>
              </a:spcAft>
              <a:buClrTx/>
              <a:buSzPct val="100000"/>
              <a:buFontTx/>
              <a:buChar char="•"/>
              <a:tabLst/>
              <a:defRPr/>
            </a:pPr>
            <a:r>
              <a:rPr kumimoji="0" lang="en-US" altLang="zh-CN" sz="1400" b="0" i="0" u="none" strike="noStrike" kern="0" cap="none" spc="0" normalizeH="0" baseline="0" noProof="0" dirty="0" smtClean="0">
                <a:ln>
                  <a:noFill/>
                </a:ln>
                <a:solidFill>
                  <a:srgbClr val="000000"/>
                </a:solidFill>
                <a:effectLst/>
                <a:uLnTx/>
                <a:uFillTx/>
                <a:latin typeface="+mn-lt"/>
                <a:ea typeface="+mn-ea"/>
                <a:cs typeface="+mn-cs"/>
              </a:rPr>
              <a:t>Cellular network is not aware of D2D LAN</a:t>
            </a:r>
          </a:p>
          <a:p>
            <a:pPr marL="177800" marR="0" lvl="0" indent="-177800" algn="l" defTabSz="914400" rtl="0" eaLnBrk="0" fontAlgn="base" latinLnBrk="0" hangingPunct="0">
              <a:lnSpc>
                <a:spcPct val="80000"/>
              </a:lnSpc>
              <a:spcBef>
                <a:spcPct val="20000"/>
              </a:spcBef>
              <a:spcAft>
                <a:spcPct val="0"/>
              </a:spcAft>
              <a:buClrTx/>
              <a:buSzPct val="100000"/>
              <a:buFontTx/>
              <a:buChar char="•"/>
              <a:tabLst/>
              <a:defRPr/>
            </a:pPr>
            <a:r>
              <a:rPr kumimoji="0" lang="en-US" altLang="zh-CN" sz="1400" b="0" i="0" u="none" strike="noStrike" kern="0" cap="none" spc="0" normalizeH="0" baseline="0" noProof="0" dirty="0" smtClean="0">
                <a:ln>
                  <a:noFill/>
                </a:ln>
                <a:solidFill>
                  <a:srgbClr val="000000"/>
                </a:solidFill>
                <a:effectLst/>
                <a:uLnTx/>
                <a:uFillTx/>
                <a:latin typeface="+mn-lt"/>
                <a:ea typeface="+mn-ea"/>
                <a:cs typeface="+mn-cs"/>
              </a:rPr>
              <a:t>2 RATs, e.g. 3G + </a:t>
            </a:r>
            <a:r>
              <a:rPr kumimoji="0" lang="en-US" altLang="zh-CN" sz="1400" b="0" i="0" u="none" strike="noStrike" kern="0" cap="none" spc="0" normalizeH="0" baseline="0" noProof="0" dirty="0" err="1" smtClean="0">
                <a:ln>
                  <a:noFill/>
                </a:ln>
                <a:solidFill>
                  <a:srgbClr val="000000"/>
                </a:solidFill>
                <a:effectLst/>
                <a:uLnTx/>
                <a:uFillTx/>
                <a:latin typeface="+mn-lt"/>
                <a:ea typeface="+mn-ea"/>
                <a:cs typeface="+mn-cs"/>
              </a:rPr>
              <a:t>Wifi</a:t>
            </a:r>
            <a:endParaRPr kumimoji="0" lang="en-US" altLang="zh-CN" sz="1400" b="0" i="0" u="none" strike="noStrike" kern="0" cap="none" spc="0" normalizeH="0" baseline="0" noProof="0" dirty="0" smtClean="0">
              <a:ln>
                <a:noFill/>
              </a:ln>
              <a:solidFill>
                <a:srgbClr val="000000"/>
              </a:solidFill>
              <a:effectLst/>
              <a:uLnTx/>
              <a:uFillTx/>
              <a:latin typeface="+mn-lt"/>
              <a:ea typeface="+mn-ea"/>
              <a:cs typeface="+mn-cs"/>
            </a:endParaRPr>
          </a:p>
          <a:p>
            <a:pPr marL="177800" marR="0" lvl="0" indent="-177800" algn="l" defTabSz="914400" rtl="0" eaLnBrk="0" fontAlgn="base" latinLnBrk="0" hangingPunct="0">
              <a:lnSpc>
                <a:spcPct val="80000"/>
              </a:lnSpc>
              <a:spcBef>
                <a:spcPct val="20000"/>
              </a:spcBef>
              <a:spcAft>
                <a:spcPct val="0"/>
              </a:spcAft>
              <a:buClrTx/>
              <a:buSzPct val="100000"/>
              <a:buFontTx/>
              <a:buChar char="•"/>
              <a:tabLst/>
              <a:defRPr/>
            </a:pPr>
            <a:r>
              <a:rPr kumimoji="0" lang="en-US" altLang="zh-CN" sz="1400" b="0" i="0" u="none" strike="noStrike" kern="0" cap="none" spc="0" normalizeH="0" baseline="0" noProof="0" dirty="0" smtClean="0">
                <a:ln>
                  <a:noFill/>
                </a:ln>
                <a:solidFill>
                  <a:srgbClr val="000000"/>
                </a:solidFill>
                <a:effectLst/>
                <a:uLnTx/>
                <a:uFillTx/>
                <a:latin typeface="+mn-lt"/>
                <a:ea typeface="+mn-ea"/>
                <a:cs typeface="+mn-cs"/>
              </a:rPr>
              <a:t>No cooperation between cellular and D2D</a:t>
            </a:r>
            <a:endParaRPr kumimoji="0" lang="en-US" altLang="zh-CN" sz="1400" b="0" i="0" u="none" strike="noStrike" kern="0" cap="none" spc="0" normalizeH="0" baseline="0" noProof="0" dirty="0">
              <a:ln>
                <a:noFill/>
              </a:ln>
              <a:solidFill>
                <a:srgbClr val="000000"/>
              </a:solidFill>
              <a:effectLst/>
              <a:uLnTx/>
              <a:uFillTx/>
              <a:latin typeface="+mn-lt"/>
              <a:ea typeface="+mn-ea"/>
              <a:cs typeface="+mn-cs"/>
            </a:endParaRPr>
          </a:p>
        </p:txBody>
      </p:sp>
      <p:sp>
        <p:nvSpPr>
          <p:cNvPr id="14" name="Rectangle 272"/>
          <p:cNvSpPr>
            <a:spLocks/>
          </p:cNvSpPr>
          <p:nvPr/>
        </p:nvSpPr>
        <p:spPr bwMode="auto">
          <a:xfrm>
            <a:off x="3338521" y="987419"/>
            <a:ext cx="2447925" cy="1512888"/>
          </a:xfrm>
          <a:prstGeom prst="rect">
            <a:avLst/>
          </a:prstGeom>
          <a:noFill/>
          <a:ln w="9525">
            <a:noFill/>
            <a:miter lim="800000"/>
            <a:headEnd/>
            <a:tailEnd/>
          </a:ln>
        </p:spPr>
        <p:txBody>
          <a:bodyPr/>
          <a:lstStyle/>
          <a:p>
            <a:pPr marL="177800" indent="-177800">
              <a:lnSpc>
                <a:spcPct val="80000"/>
              </a:lnSpc>
              <a:spcBef>
                <a:spcPct val="20000"/>
              </a:spcBef>
              <a:buFont typeface="Arial" charset="0"/>
              <a:buNone/>
            </a:pPr>
            <a:r>
              <a:rPr lang="en-US" altLang="zh-CN" b="0" dirty="0">
                <a:latin typeface="+mn-lt"/>
              </a:rPr>
              <a:t>Cellular aware </a:t>
            </a:r>
            <a:r>
              <a:rPr lang="en-US" altLang="zh-CN" b="0" dirty="0" smtClean="0">
                <a:latin typeface="+mn-lt"/>
              </a:rPr>
              <a:t>D2D-LAN</a:t>
            </a:r>
            <a:endParaRPr lang="en-US" altLang="zh-CN" b="0" dirty="0">
              <a:latin typeface="+mn-lt"/>
            </a:endParaRPr>
          </a:p>
          <a:p>
            <a:pPr marL="177800" indent="-177800">
              <a:lnSpc>
                <a:spcPct val="80000"/>
              </a:lnSpc>
              <a:spcBef>
                <a:spcPct val="20000"/>
              </a:spcBef>
              <a:buFont typeface="Arial" charset="0"/>
              <a:buChar char="•"/>
            </a:pPr>
            <a:r>
              <a:rPr lang="en-US" altLang="zh-CN" sz="1400" b="0" dirty="0">
                <a:latin typeface="+mn-lt"/>
              </a:rPr>
              <a:t>Cellular network is aware of D2D </a:t>
            </a:r>
            <a:r>
              <a:rPr lang="en-US" altLang="zh-CN" sz="1400" b="0" dirty="0" smtClean="0">
                <a:latin typeface="+mn-lt"/>
              </a:rPr>
              <a:t> LAN</a:t>
            </a:r>
            <a:endParaRPr lang="en-US" altLang="zh-CN" sz="1400" b="0" dirty="0">
              <a:latin typeface="+mn-lt"/>
            </a:endParaRPr>
          </a:p>
          <a:p>
            <a:pPr marL="177800" indent="-177800">
              <a:lnSpc>
                <a:spcPct val="80000"/>
              </a:lnSpc>
              <a:spcBef>
                <a:spcPct val="20000"/>
              </a:spcBef>
              <a:buFont typeface="Arial" charset="0"/>
              <a:buChar char="•"/>
            </a:pPr>
            <a:r>
              <a:rPr lang="en-US" altLang="zh-CN" sz="1400" b="0" dirty="0">
                <a:latin typeface="+mn-lt"/>
              </a:rPr>
              <a:t>2 RATs, e.g. LTE + </a:t>
            </a:r>
            <a:r>
              <a:rPr lang="en-US" altLang="zh-CN" sz="1400" b="0" dirty="0" err="1">
                <a:latin typeface="+mn-lt"/>
              </a:rPr>
              <a:t>Wifi</a:t>
            </a:r>
            <a:endParaRPr lang="en-US" altLang="zh-CN" sz="1400" b="0" dirty="0">
              <a:latin typeface="+mn-lt"/>
            </a:endParaRPr>
          </a:p>
          <a:p>
            <a:pPr marL="177800" indent="-177800">
              <a:lnSpc>
                <a:spcPct val="80000"/>
              </a:lnSpc>
              <a:spcBef>
                <a:spcPct val="20000"/>
              </a:spcBef>
              <a:buFont typeface="Arial" charset="0"/>
              <a:buChar char="•"/>
            </a:pPr>
            <a:r>
              <a:rPr lang="en-US" altLang="zh-CN" sz="1400" b="0" dirty="0">
                <a:latin typeface="+mn-lt"/>
              </a:rPr>
              <a:t>Kind of cooperation between cellular and D2D</a:t>
            </a:r>
          </a:p>
        </p:txBody>
      </p:sp>
      <p:sp>
        <p:nvSpPr>
          <p:cNvPr id="15" name="Rectangle 273"/>
          <p:cNvSpPr>
            <a:spLocks/>
          </p:cNvSpPr>
          <p:nvPr/>
        </p:nvSpPr>
        <p:spPr bwMode="auto">
          <a:xfrm>
            <a:off x="5900708" y="987419"/>
            <a:ext cx="2952055" cy="1584325"/>
          </a:xfrm>
          <a:prstGeom prst="rect">
            <a:avLst/>
          </a:prstGeom>
          <a:noFill/>
          <a:ln w="9525">
            <a:noFill/>
            <a:miter lim="800000"/>
            <a:headEnd/>
            <a:tailEnd/>
          </a:ln>
        </p:spPr>
        <p:txBody>
          <a:bodyPr/>
          <a:lstStyle/>
          <a:p>
            <a:pPr marL="177800" indent="-177800">
              <a:lnSpc>
                <a:spcPct val="80000"/>
              </a:lnSpc>
              <a:spcBef>
                <a:spcPct val="20000"/>
              </a:spcBef>
              <a:buFont typeface="Arial" charset="0"/>
              <a:buNone/>
            </a:pPr>
            <a:r>
              <a:rPr lang="en-US" altLang="zh-CN" b="0" dirty="0">
                <a:latin typeface="+mn-lt"/>
              </a:rPr>
              <a:t>Cellular controlled </a:t>
            </a:r>
            <a:r>
              <a:rPr lang="en-US" altLang="zh-CN" b="0" dirty="0" smtClean="0">
                <a:latin typeface="+mn-lt"/>
              </a:rPr>
              <a:t>D2D-LAN</a:t>
            </a:r>
            <a:endParaRPr lang="en-US" altLang="zh-CN" b="0" dirty="0">
              <a:latin typeface="+mn-lt"/>
            </a:endParaRPr>
          </a:p>
          <a:p>
            <a:pPr marL="177800" indent="-177800">
              <a:lnSpc>
                <a:spcPct val="80000"/>
              </a:lnSpc>
              <a:spcBef>
                <a:spcPct val="20000"/>
              </a:spcBef>
              <a:buFont typeface="Arial" charset="0"/>
              <a:buChar char="•"/>
            </a:pPr>
            <a:r>
              <a:rPr lang="en-US" altLang="zh-CN" sz="1400" b="0" dirty="0">
                <a:latin typeface="+mn-lt"/>
              </a:rPr>
              <a:t>Cellular network fully controls </a:t>
            </a:r>
            <a:r>
              <a:rPr lang="en-US" altLang="zh-CN" sz="1400" b="0" dirty="0" smtClean="0">
                <a:latin typeface="+mn-lt"/>
              </a:rPr>
              <a:t>D2D LAN</a:t>
            </a:r>
            <a:endParaRPr lang="en-US" altLang="zh-CN" sz="1400" b="0" dirty="0">
              <a:latin typeface="+mn-lt"/>
            </a:endParaRPr>
          </a:p>
          <a:p>
            <a:pPr marL="177800" indent="-177800">
              <a:lnSpc>
                <a:spcPct val="80000"/>
              </a:lnSpc>
              <a:spcBef>
                <a:spcPct val="20000"/>
              </a:spcBef>
              <a:buFont typeface="Arial" charset="0"/>
              <a:buChar char="•"/>
            </a:pPr>
            <a:r>
              <a:rPr lang="en-US" altLang="zh-CN" sz="1400" b="0" dirty="0">
                <a:latin typeface="+mn-lt"/>
              </a:rPr>
              <a:t>A single RAT, e.g. LTE-A</a:t>
            </a:r>
          </a:p>
          <a:p>
            <a:pPr marL="177800" indent="-177800">
              <a:lnSpc>
                <a:spcPct val="80000"/>
              </a:lnSpc>
              <a:spcBef>
                <a:spcPct val="20000"/>
              </a:spcBef>
              <a:buFont typeface="Arial" charset="0"/>
              <a:buChar char="•"/>
            </a:pPr>
            <a:r>
              <a:rPr lang="en-US" altLang="zh-CN" sz="1400" b="0" dirty="0">
                <a:latin typeface="+mn-lt"/>
              </a:rPr>
              <a:t>D2D is a part of cellular communication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lgn="ctr"/>
            <a:r>
              <a:rPr lang="en-US" altLang="zh-CN" sz="3200" dirty="0" smtClean="0"/>
              <a:t>Application Scenarios (1)</a:t>
            </a:r>
            <a:endParaRPr lang="zh-CN" altLang="en-US" sz="3200" dirty="0"/>
          </a:p>
        </p:txBody>
      </p:sp>
      <p:sp>
        <p:nvSpPr>
          <p:cNvPr id="3" name="内容占位符 2"/>
          <p:cNvSpPr>
            <a:spLocks noGrp="1"/>
          </p:cNvSpPr>
          <p:nvPr>
            <p:ph idx="1"/>
          </p:nvPr>
        </p:nvSpPr>
        <p:spPr/>
        <p:txBody>
          <a:bodyPr/>
          <a:lstStyle/>
          <a:p>
            <a:r>
              <a:rPr lang="en-US" altLang="zh-CN" sz="2400" dirty="0" smtClean="0"/>
              <a:t>There are two important services of </a:t>
            </a:r>
            <a:r>
              <a:rPr lang="en-US" altLang="zh-CN" sz="2400" dirty="0" err="1" smtClean="0"/>
              <a:t>ProSe</a:t>
            </a:r>
            <a:r>
              <a:rPr lang="en-US" altLang="zh-CN" sz="2400" dirty="0" smtClean="0"/>
              <a:t>. </a:t>
            </a:r>
          </a:p>
          <a:p>
            <a:pPr lvl="1"/>
            <a:r>
              <a:rPr lang="en-US" altLang="zh-CN" dirty="0" smtClean="0"/>
              <a:t>The first one is proximity discovery with which users can discovery each other in proximity. </a:t>
            </a:r>
          </a:p>
          <a:p>
            <a:pPr lvl="1"/>
            <a:r>
              <a:rPr lang="en-US" altLang="zh-CN" dirty="0" smtClean="0"/>
              <a:t>The second is direct communication with which users can communicate with each other in proximity. </a:t>
            </a:r>
          </a:p>
          <a:p>
            <a:r>
              <a:rPr lang="en-US" altLang="zh-CN" sz="2400" dirty="0" smtClean="0"/>
              <a:t>There is no causality between proximity discovery and direct communication. </a:t>
            </a:r>
          </a:p>
          <a:p>
            <a:pPr lvl="1"/>
            <a:r>
              <a:rPr lang="en-US" altLang="zh-CN" dirty="0" smtClean="0"/>
              <a:t>Proximity discovery can be stand alone services to users and doesn’t always trigger direct communication. </a:t>
            </a:r>
          </a:p>
          <a:p>
            <a:pPr lvl="1"/>
            <a:r>
              <a:rPr lang="en-US" altLang="zh-CN" dirty="0" smtClean="0"/>
              <a:t>Users may initiate direct communication directly without proximity discovery. </a:t>
            </a:r>
          </a:p>
          <a:p>
            <a:pPr lvl="1"/>
            <a:r>
              <a:rPr lang="en-US" altLang="zh-CN" dirty="0" smtClean="0"/>
              <a:t>However, users can use direct communication easily when they know the proximity information.</a:t>
            </a: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lgn="ctr"/>
            <a:r>
              <a:rPr lang="en-US" altLang="zh-CN" sz="3200" dirty="0" smtClean="0"/>
              <a:t>Application Scenarios (2): Social Networking</a:t>
            </a:r>
            <a:endParaRPr lang="zh-CN" altLang="en-US" sz="3200" dirty="0"/>
          </a:p>
        </p:txBody>
      </p:sp>
      <p:pic>
        <p:nvPicPr>
          <p:cNvPr id="6" name="Picture 2"/>
          <p:cNvPicPr>
            <a:picLocks noChangeAspect="1" noChangeArrowheads="1"/>
          </p:cNvPicPr>
          <p:nvPr/>
        </p:nvPicPr>
        <p:blipFill>
          <a:blip r:embed="rId2" cstate="print"/>
          <a:srcRect/>
          <a:stretch>
            <a:fillRect/>
          </a:stretch>
        </p:blipFill>
        <p:spPr bwMode="auto">
          <a:xfrm>
            <a:off x="0" y="1000108"/>
            <a:ext cx="9095317" cy="5068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Application Scenarios (3)</a:t>
            </a:r>
            <a:endParaRPr lang="zh-CN" altLang="en-US" sz="3200" dirty="0"/>
          </a:p>
        </p:txBody>
      </p:sp>
      <p:sp>
        <p:nvSpPr>
          <p:cNvPr id="3" name="内容占位符 2"/>
          <p:cNvSpPr>
            <a:spLocks noGrp="1"/>
          </p:cNvSpPr>
          <p:nvPr>
            <p:ph idx="1"/>
          </p:nvPr>
        </p:nvSpPr>
        <p:spPr>
          <a:xfrm>
            <a:off x="392113" y="857232"/>
            <a:ext cx="8359775" cy="4929187"/>
          </a:xfrm>
        </p:spPr>
        <p:txBody>
          <a:bodyPr/>
          <a:lstStyle/>
          <a:p>
            <a:r>
              <a:rPr lang="en-US" altLang="zh-CN" sz="2400" dirty="0" smtClean="0"/>
              <a:t>Enhance Network Capability (Offloading)</a:t>
            </a:r>
          </a:p>
          <a:p>
            <a:pPr lvl="1"/>
            <a:r>
              <a:rPr lang="en-US" altLang="zh-CN" dirty="0" smtClean="0"/>
              <a:t>D2D applications can provide coverage enhancement without increasing infrastructure cost, capacity enhancement by multiplexing D2D and cellular spectrum and user experience enhancement of link robustness and throughput.</a:t>
            </a:r>
          </a:p>
          <a:p>
            <a:endParaRPr lang="zh-CN" altLang="en-US" dirty="0"/>
          </a:p>
        </p:txBody>
      </p:sp>
      <p:pic>
        <p:nvPicPr>
          <p:cNvPr id="1103874" name="Picture 2"/>
          <p:cNvPicPr>
            <a:picLocks noChangeAspect="1" noChangeArrowheads="1"/>
          </p:cNvPicPr>
          <p:nvPr/>
        </p:nvPicPr>
        <p:blipFill>
          <a:blip r:embed="rId2" cstate="print"/>
          <a:srcRect/>
          <a:stretch>
            <a:fillRect/>
          </a:stretch>
        </p:blipFill>
        <p:spPr bwMode="auto">
          <a:xfrm>
            <a:off x="857224" y="2639066"/>
            <a:ext cx="7413898" cy="4218958"/>
          </a:xfrm>
          <a:prstGeom prst="rect">
            <a:avLst/>
          </a:prstGeom>
          <a:noFill/>
          <a:ln w="9525">
            <a:noFill/>
            <a:miter lim="800000"/>
            <a:headEnd/>
            <a:tailEnd/>
          </a:ln>
          <a:effectLst/>
        </p:spPr>
      </p:pic>
      <p:sp>
        <p:nvSpPr>
          <p:cNvPr id="5" name="圆角矩形 4"/>
          <p:cNvSpPr/>
          <p:nvPr/>
        </p:nvSpPr>
        <p:spPr bwMode="auto">
          <a:xfrm>
            <a:off x="5643570" y="2571744"/>
            <a:ext cx="2786082" cy="1357322"/>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zh-CN" sz="2400" b="1" dirty="0" smtClean="0">
                <a:solidFill>
                  <a:srgbClr val="000000"/>
                </a:solidFill>
                <a:latin typeface="Arial" pitchFamily="34" charset="0"/>
              </a:rPr>
              <a:t>e</a:t>
            </a:r>
            <a:r>
              <a:rPr kumimoji="0" lang="en-US" altLang="zh-CN" sz="2400" b="1" i="0" u="none" strike="noStrike" cap="none" normalizeH="0" baseline="0" dirty="0" smtClean="0">
                <a:ln>
                  <a:noFill/>
                </a:ln>
                <a:solidFill>
                  <a:srgbClr val="000000"/>
                </a:solidFill>
                <a:effectLst/>
                <a:latin typeface="Arial" pitchFamily="34" charset="0"/>
              </a:rPr>
              <a:t>.g.</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zh-CN" sz="2200" b="0" i="0" u="none" strike="noStrike" cap="none" normalizeH="0" baseline="0" dirty="0" smtClean="0">
                <a:ln>
                  <a:noFill/>
                </a:ln>
                <a:solidFill>
                  <a:srgbClr val="FF0000"/>
                </a:solidFill>
                <a:effectLst/>
                <a:latin typeface="Arial" pitchFamily="34" charset="0"/>
              </a:rPr>
              <a:t>Concert Networks</a:t>
            </a: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pPr>
            <a:r>
              <a:rPr lang="en-US" altLang="zh-CN" sz="2200" dirty="0" smtClean="0">
                <a:solidFill>
                  <a:srgbClr val="FF0000"/>
                </a:solidFill>
                <a:latin typeface="Arial" pitchFamily="34" charset="0"/>
              </a:rPr>
              <a:t>Stadium Networks</a:t>
            </a:r>
            <a:endParaRPr kumimoji="0" lang="zh-CN" altLang="en-US" sz="2200" b="0" i="0" u="none" strike="noStrike" cap="none" normalizeH="0" baseline="0" dirty="0" smtClean="0">
              <a:ln>
                <a:noFill/>
              </a:ln>
              <a:solidFill>
                <a:srgbClr val="FF0000"/>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System Models</a:t>
            </a:r>
            <a:endParaRPr lang="zh-CN" altLang="en-US" sz="3200" dirty="0"/>
          </a:p>
        </p:txBody>
      </p:sp>
      <p:sp>
        <p:nvSpPr>
          <p:cNvPr id="3" name="内容占位符 2"/>
          <p:cNvSpPr>
            <a:spLocks noGrp="1"/>
          </p:cNvSpPr>
          <p:nvPr>
            <p:ph idx="1"/>
          </p:nvPr>
        </p:nvSpPr>
        <p:spPr>
          <a:xfrm>
            <a:off x="392113" y="1000108"/>
            <a:ext cx="8359775" cy="4929187"/>
          </a:xfrm>
        </p:spPr>
        <p:txBody>
          <a:bodyPr/>
          <a:lstStyle/>
          <a:p>
            <a:r>
              <a:rPr lang="en-US" altLang="zh-CN" sz="2400" dirty="0" smtClean="0"/>
              <a:t>Two Basic System Models</a:t>
            </a:r>
          </a:p>
          <a:p>
            <a:endParaRPr lang="zh-CN" altLang="en-US" dirty="0"/>
          </a:p>
        </p:txBody>
      </p:sp>
      <p:grpSp>
        <p:nvGrpSpPr>
          <p:cNvPr id="4" name="组合 61"/>
          <p:cNvGrpSpPr/>
          <p:nvPr/>
        </p:nvGrpSpPr>
        <p:grpSpPr>
          <a:xfrm>
            <a:off x="5081253" y="1071546"/>
            <a:ext cx="3991341" cy="5133904"/>
            <a:chOff x="4795501" y="1071546"/>
            <a:chExt cx="3991341" cy="5133904"/>
          </a:xfrm>
        </p:grpSpPr>
        <p:grpSp>
          <p:nvGrpSpPr>
            <p:cNvPr id="6" name="组合 3"/>
            <p:cNvGrpSpPr/>
            <p:nvPr/>
          </p:nvGrpSpPr>
          <p:grpSpPr>
            <a:xfrm>
              <a:off x="4795501" y="1071546"/>
              <a:ext cx="3991341" cy="5133904"/>
              <a:chOff x="5000628" y="1169217"/>
              <a:chExt cx="3991341" cy="5133904"/>
            </a:xfrm>
          </p:grpSpPr>
          <p:sp>
            <p:nvSpPr>
              <p:cNvPr id="5" name="圆角矩形 4"/>
              <p:cNvSpPr/>
              <p:nvPr/>
            </p:nvSpPr>
            <p:spPr bwMode="auto">
              <a:xfrm>
                <a:off x="5000628" y="1175074"/>
                <a:ext cx="3864058" cy="5128047"/>
              </a:xfrm>
              <a:prstGeom prst="roundRect">
                <a:avLst/>
              </a:prstGeom>
              <a:solidFill>
                <a:schemeClr val="lt1">
                  <a:alpha val="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smtClean="0">
                  <a:ln>
                    <a:noFill/>
                  </a:ln>
                  <a:solidFill>
                    <a:srgbClr val="000000"/>
                  </a:solidFill>
                  <a:effectLst/>
                  <a:latin typeface="Arial" pitchFamily="34" charset="0"/>
                </a:endParaRPr>
              </a:p>
            </p:txBody>
          </p:sp>
          <p:grpSp>
            <p:nvGrpSpPr>
              <p:cNvPr id="33" name="组合 649"/>
              <p:cNvGrpSpPr/>
              <p:nvPr/>
            </p:nvGrpSpPr>
            <p:grpSpPr>
              <a:xfrm>
                <a:off x="5000628" y="1169217"/>
                <a:ext cx="3991341" cy="4831730"/>
                <a:chOff x="5000628" y="1169217"/>
                <a:chExt cx="3991341" cy="4831730"/>
              </a:xfrm>
            </p:grpSpPr>
            <p:sp>
              <p:nvSpPr>
                <p:cNvPr id="7" name="AutoShape 5"/>
                <p:cNvSpPr>
                  <a:spLocks noChangeArrowheads="1"/>
                </p:cNvSpPr>
                <p:nvPr/>
              </p:nvSpPr>
              <p:spPr bwMode="auto">
                <a:xfrm>
                  <a:off x="5272653" y="2441264"/>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8" name="AutoShape 9"/>
                <p:cNvSpPr>
                  <a:spLocks noChangeArrowheads="1"/>
                </p:cNvSpPr>
                <p:nvPr/>
              </p:nvSpPr>
              <p:spPr bwMode="auto">
                <a:xfrm>
                  <a:off x="6747331" y="3330866"/>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9" name="AutoShape 12"/>
                <p:cNvSpPr>
                  <a:spLocks noChangeArrowheads="1"/>
                </p:cNvSpPr>
                <p:nvPr/>
              </p:nvSpPr>
              <p:spPr bwMode="auto">
                <a:xfrm>
                  <a:off x="5271412" y="4220470"/>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graphicFrame>
              <p:nvGraphicFramePr>
                <p:cNvPr id="10" name="Object 16"/>
                <p:cNvGraphicFramePr>
                  <a:graphicFrameLocks noChangeAspect="1"/>
                </p:cNvGraphicFramePr>
                <p:nvPr/>
              </p:nvGraphicFramePr>
              <p:xfrm>
                <a:off x="6152848" y="2755911"/>
                <a:ext cx="220001" cy="645791"/>
              </p:xfrm>
              <a:graphic>
                <a:graphicData uri="http://schemas.openxmlformats.org/presentationml/2006/ole">
                  <mc:AlternateContent xmlns:mc="http://schemas.openxmlformats.org/markup-compatibility/2006">
                    <mc:Choice xmlns:v="urn:schemas-microsoft-com:vml" Requires="v">
                      <p:oleObj spid="_x0000_s1959412" name="Visio" r:id="rId3" imgW="450215" imgH="1276350" progId="">
                        <p:embed/>
                      </p:oleObj>
                    </mc:Choice>
                    <mc:Fallback>
                      <p:oleObj name="Visio" r:id="rId3" imgW="450215" imgH="1276350" progId="">
                        <p:embed/>
                        <p:pic>
                          <p:nvPicPr>
                            <p:cNvPr id="0"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848" y="2755911"/>
                              <a:ext cx="220001" cy="64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ct 17"/>
                <p:cNvGraphicFramePr>
                  <a:graphicFrameLocks noChangeAspect="1"/>
                </p:cNvGraphicFramePr>
                <p:nvPr/>
              </p:nvGraphicFramePr>
              <p:xfrm>
                <a:off x="7638568" y="3643684"/>
                <a:ext cx="221428" cy="648814"/>
              </p:xfrm>
              <a:graphic>
                <a:graphicData uri="http://schemas.openxmlformats.org/presentationml/2006/ole">
                  <mc:AlternateContent xmlns:mc="http://schemas.openxmlformats.org/markup-compatibility/2006">
                    <mc:Choice xmlns:v="urn:schemas-microsoft-com:vml" Requires="v">
                      <p:oleObj spid="_x0000_s1959413" name="Visio" r:id="rId5" imgW="468487" imgH="1294448" progId="">
                        <p:embed/>
                      </p:oleObj>
                    </mc:Choice>
                    <mc:Fallback>
                      <p:oleObj name="Visio" r:id="rId5" imgW="468487" imgH="1294448" progId="">
                        <p:embed/>
                        <p:pic>
                          <p:nvPicPr>
                            <p:cNvPr id="0" name="Picture 1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8568" y="3643684"/>
                              <a:ext cx="221428" cy="64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8"/>
                <p:cNvGraphicFramePr>
                  <a:graphicFrameLocks noChangeAspect="1"/>
                </p:cNvGraphicFramePr>
                <p:nvPr/>
              </p:nvGraphicFramePr>
              <p:xfrm>
                <a:off x="6152848" y="4534480"/>
                <a:ext cx="220001" cy="647301"/>
              </p:xfrm>
              <a:graphic>
                <a:graphicData uri="http://schemas.openxmlformats.org/presentationml/2006/ole">
                  <mc:AlternateContent xmlns:mc="http://schemas.openxmlformats.org/markup-compatibility/2006">
                    <mc:Choice xmlns:v="urn:schemas-microsoft-com:vml" Requires="v">
                      <p:oleObj spid="_x0000_s1959414" name="Visio" r:id="rId7" imgW="450215" imgH="1276350" progId="">
                        <p:embed/>
                      </p:oleObj>
                    </mc:Choice>
                    <mc:Fallback>
                      <p:oleObj name="Visio" r:id="rId7" imgW="450215" imgH="1276350" progId="">
                        <p:embed/>
                        <p:pic>
                          <p:nvPicPr>
                            <p:cNvPr id="0" name="Picture 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848" y="4534480"/>
                              <a:ext cx="220001" cy="64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22"/>
                <p:cNvGraphicFramePr>
                  <a:graphicFrameLocks noChangeAspect="1"/>
                </p:cNvGraphicFramePr>
                <p:nvPr/>
              </p:nvGraphicFramePr>
              <p:xfrm>
                <a:off x="5356216" y="3193988"/>
                <a:ext cx="349941" cy="356439"/>
              </p:xfrm>
              <a:graphic>
                <a:graphicData uri="http://schemas.openxmlformats.org/presentationml/2006/ole">
                  <mc:AlternateContent xmlns:mc="http://schemas.openxmlformats.org/markup-compatibility/2006">
                    <mc:Choice xmlns:v="urn:schemas-microsoft-com:vml" Requires="v">
                      <p:oleObj spid="_x0000_s1959415" name="Visio" r:id="rId8" imgW="586740" imgH="591502" progId="">
                        <p:embed/>
                      </p:oleObj>
                    </mc:Choice>
                    <mc:Fallback>
                      <p:oleObj name="Visio" r:id="rId8" imgW="586740" imgH="591502" progId="">
                        <p:embed/>
                        <p:pic>
                          <p:nvPicPr>
                            <p:cNvPr id="0" name="Picture 1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6216" y="3193988"/>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22"/>
                <p:cNvGraphicFramePr>
                  <a:graphicFrameLocks noChangeAspect="1"/>
                </p:cNvGraphicFramePr>
                <p:nvPr/>
              </p:nvGraphicFramePr>
              <p:xfrm>
                <a:off x="6903231" y="3728647"/>
                <a:ext cx="349941" cy="356439"/>
              </p:xfrm>
              <a:graphic>
                <a:graphicData uri="http://schemas.openxmlformats.org/presentationml/2006/ole">
                  <mc:AlternateContent xmlns:mc="http://schemas.openxmlformats.org/markup-compatibility/2006">
                    <mc:Choice xmlns:v="urn:schemas-microsoft-com:vml" Requires="v">
                      <p:oleObj spid="_x0000_s1959416" name="Visio" r:id="rId10" imgW="586740" imgH="591502" progId="">
                        <p:embed/>
                      </p:oleObj>
                    </mc:Choice>
                    <mc:Fallback>
                      <p:oleObj name="Visio" r:id="rId10" imgW="586740" imgH="591502" progId="">
                        <p:embed/>
                        <p:pic>
                          <p:nvPicPr>
                            <p:cNvPr id="0" name="Picture 1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3231" y="3728647"/>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22"/>
                <p:cNvGraphicFramePr>
                  <a:graphicFrameLocks noChangeAspect="1"/>
                </p:cNvGraphicFramePr>
                <p:nvPr/>
              </p:nvGraphicFramePr>
              <p:xfrm>
                <a:off x="7502712" y="4176841"/>
                <a:ext cx="349941" cy="356439"/>
              </p:xfrm>
              <a:graphic>
                <a:graphicData uri="http://schemas.openxmlformats.org/presentationml/2006/ole">
                  <mc:AlternateContent xmlns:mc="http://schemas.openxmlformats.org/markup-compatibility/2006">
                    <mc:Choice xmlns:v="urn:schemas-microsoft-com:vml" Requires="v">
                      <p:oleObj spid="_x0000_s1959417" name="Visio" r:id="rId11" imgW="586740" imgH="591502" progId="">
                        <p:embed/>
                      </p:oleObj>
                    </mc:Choice>
                    <mc:Fallback>
                      <p:oleObj name="Visio" r:id="rId11" imgW="586740" imgH="591502" progId="">
                        <p:embed/>
                        <p:pic>
                          <p:nvPicPr>
                            <p:cNvPr id="0" name="Picture 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2712" y="4176841"/>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21"/>
                <p:cNvGraphicFramePr>
                  <a:graphicFrameLocks noChangeAspect="1"/>
                </p:cNvGraphicFramePr>
                <p:nvPr/>
              </p:nvGraphicFramePr>
              <p:xfrm>
                <a:off x="6601471" y="5181781"/>
                <a:ext cx="349581" cy="357280"/>
              </p:xfrm>
              <a:graphic>
                <a:graphicData uri="http://schemas.openxmlformats.org/presentationml/2006/ole">
                  <mc:AlternateContent xmlns:mc="http://schemas.openxmlformats.org/markup-compatibility/2006">
                    <mc:Choice xmlns:v="urn:schemas-microsoft-com:vml" Requires="v">
                      <p:oleObj spid="_x0000_s1959418" name="Visio" r:id="rId12" imgW="586740" imgH="591502" progId="">
                        <p:embed/>
                      </p:oleObj>
                    </mc:Choice>
                    <mc:Fallback>
                      <p:oleObj name="Visio" r:id="rId12" imgW="586740" imgH="591502" progId="">
                        <p:embed/>
                        <p:pic>
                          <p:nvPicPr>
                            <p:cNvPr id="0" name="Picture 1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1471" y="5181781"/>
                              <a:ext cx="349581" cy="35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7" name="直接箭头连接符 16"/>
                <p:cNvCxnSpPr/>
                <p:nvPr/>
              </p:nvCxnSpPr>
              <p:spPr bwMode="auto">
                <a:xfrm rot="10800000" flipV="1">
                  <a:off x="7097203" y="3728645"/>
                  <a:ext cx="580482" cy="178217"/>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cxnSp>
              <p:nvCxnSpPr>
                <p:cNvPr id="18" name="直接箭头连接符 17"/>
                <p:cNvCxnSpPr/>
                <p:nvPr/>
              </p:nvCxnSpPr>
              <p:spPr bwMode="auto">
                <a:xfrm rot="16200000" flipH="1">
                  <a:off x="6193661" y="4660301"/>
                  <a:ext cx="563529" cy="479430"/>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graphicFrame>
              <p:nvGraphicFramePr>
                <p:cNvPr id="19" name="Object 2"/>
                <p:cNvGraphicFramePr>
                  <a:graphicFrameLocks noChangeAspect="1"/>
                </p:cNvGraphicFramePr>
                <p:nvPr/>
              </p:nvGraphicFramePr>
              <p:xfrm>
                <a:off x="5474805" y="1169217"/>
                <a:ext cx="286219" cy="622226"/>
              </p:xfrm>
              <a:graphic>
                <a:graphicData uri="http://schemas.openxmlformats.org/presentationml/2006/ole">
                  <mc:AlternateContent xmlns:mc="http://schemas.openxmlformats.org/markup-compatibility/2006">
                    <mc:Choice xmlns:v="urn:schemas-microsoft-com:vml" Requires="v">
                      <p:oleObj spid="_x0000_s1959419" name="CorelDRAW" r:id="rId13" imgW="1103760" imgH="1987200" progId="">
                        <p:embed/>
                      </p:oleObj>
                    </mc:Choice>
                    <mc:Fallback>
                      <p:oleObj name="CorelDRAW" r:id="rId13" imgW="1103760" imgH="1987200" progId="">
                        <p:embed/>
                        <p:pic>
                          <p:nvPicPr>
                            <p:cNvPr id="0" name="Picture 1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74805" y="1169217"/>
                              <a:ext cx="286219" cy="62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 name="Object 3"/>
                <p:cNvGraphicFramePr>
                  <a:graphicFrameLocks noChangeAspect="1"/>
                </p:cNvGraphicFramePr>
                <p:nvPr/>
              </p:nvGraphicFramePr>
              <p:xfrm>
                <a:off x="7077527" y="1169217"/>
                <a:ext cx="295314" cy="622226"/>
              </p:xfrm>
              <a:graphic>
                <a:graphicData uri="http://schemas.openxmlformats.org/presentationml/2006/ole">
                  <mc:AlternateContent xmlns:mc="http://schemas.openxmlformats.org/markup-compatibility/2006">
                    <mc:Choice xmlns:v="urn:schemas-microsoft-com:vml" Requires="v">
                      <p:oleObj spid="_x0000_s1959420" name="CorelDRAW" r:id="rId15" imgW="3333960" imgH="7332480" progId="">
                        <p:embed/>
                      </p:oleObj>
                    </mc:Choice>
                    <mc:Fallback>
                      <p:oleObj name="CorelDRAW" r:id="rId15" imgW="3333960" imgH="7332480" progId="">
                        <p:embed/>
                        <p:pic>
                          <p:nvPicPr>
                            <p:cNvPr id="0" name="Picture 13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77527" y="1169217"/>
                              <a:ext cx="295314" cy="62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Box 20"/>
                <p:cNvSpPr txBox="1"/>
                <p:nvPr/>
              </p:nvSpPr>
              <p:spPr>
                <a:xfrm>
                  <a:off x="5814064" y="1231261"/>
                  <a:ext cx="810160" cy="335100"/>
                </a:xfrm>
                <a:prstGeom prst="rect">
                  <a:avLst/>
                </a:prstGeom>
                <a:noFill/>
              </p:spPr>
              <p:txBody>
                <a:bodyPr wrap="square" rtlCol="0">
                  <a:spAutoFit/>
                </a:bodyPr>
                <a:lstStyle/>
                <a:p>
                  <a:r>
                    <a:rPr lang="en-US" altLang="zh-CN" sz="1200" b="1" dirty="0" smtClean="0"/>
                    <a:t>MME</a:t>
                  </a:r>
                  <a:endParaRPr lang="zh-CN" altLang="en-US" sz="1200" b="1" dirty="0"/>
                </a:p>
              </p:txBody>
            </p:sp>
            <p:sp>
              <p:nvSpPr>
                <p:cNvPr id="22" name="TextBox 21"/>
                <p:cNvSpPr txBox="1"/>
                <p:nvPr/>
              </p:nvSpPr>
              <p:spPr>
                <a:xfrm>
                  <a:off x="7440936" y="1231261"/>
                  <a:ext cx="810160" cy="335100"/>
                </a:xfrm>
                <a:prstGeom prst="rect">
                  <a:avLst/>
                </a:prstGeom>
                <a:noFill/>
              </p:spPr>
              <p:txBody>
                <a:bodyPr wrap="square" rtlCol="0">
                  <a:spAutoFit/>
                </a:bodyPr>
                <a:lstStyle/>
                <a:p>
                  <a:r>
                    <a:rPr lang="en-US" altLang="zh-CN" sz="1200" b="1" dirty="0" smtClean="0"/>
                    <a:t>S-GW</a:t>
                  </a:r>
                  <a:endParaRPr lang="zh-CN" altLang="en-US" sz="1200" b="1" dirty="0"/>
                </a:p>
              </p:txBody>
            </p:sp>
            <p:cxnSp>
              <p:nvCxnSpPr>
                <p:cNvPr id="23" name="直接连接符 22"/>
                <p:cNvCxnSpPr/>
                <p:nvPr/>
              </p:nvCxnSpPr>
              <p:spPr bwMode="auto">
                <a:xfrm>
                  <a:off x="5610400" y="1791443"/>
                  <a:ext cx="2144269" cy="1937202"/>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4" name="直接连接符 23"/>
                <p:cNvCxnSpPr/>
                <p:nvPr/>
              </p:nvCxnSpPr>
              <p:spPr bwMode="auto">
                <a:xfrm rot="16200000" flipH="1">
                  <a:off x="5399256" y="2002588"/>
                  <a:ext cx="1047601" cy="62531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5" name="直接连接符 24"/>
                <p:cNvCxnSpPr/>
                <p:nvPr/>
              </p:nvCxnSpPr>
              <p:spPr bwMode="auto">
                <a:xfrm rot="16200000" flipH="1">
                  <a:off x="4538320" y="2863522"/>
                  <a:ext cx="2766188" cy="622026"/>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26" name="直接连接符 25"/>
                <p:cNvCxnSpPr/>
                <p:nvPr/>
              </p:nvCxnSpPr>
              <p:spPr bwMode="auto">
                <a:xfrm rot="5400000" flipH="1" flipV="1">
                  <a:off x="6169974" y="1857180"/>
                  <a:ext cx="1047603" cy="916128"/>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7" name="直接连接符 26"/>
                <p:cNvCxnSpPr/>
                <p:nvPr/>
              </p:nvCxnSpPr>
              <p:spPr bwMode="auto">
                <a:xfrm rot="16200000" flipH="1">
                  <a:off x="6492315" y="2450968"/>
                  <a:ext cx="1937202" cy="618152"/>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8" name="直接连接符 27"/>
                <p:cNvCxnSpPr/>
                <p:nvPr/>
              </p:nvCxnSpPr>
              <p:spPr bwMode="auto">
                <a:xfrm rot="5400000">
                  <a:off x="5280371" y="2746784"/>
                  <a:ext cx="2826808" cy="916127"/>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29" name="直接连接符 28"/>
                <p:cNvCxnSpPr/>
                <p:nvPr/>
              </p:nvCxnSpPr>
              <p:spPr bwMode="auto">
                <a:xfrm>
                  <a:off x="5000628" y="1756717"/>
                  <a:ext cx="3864058" cy="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sp>
              <p:nvSpPr>
                <p:cNvPr id="30" name="TextBox 29"/>
                <p:cNvSpPr txBox="1"/>
                <p:nvPr/>
              </p:nvSpPr>
              <p:spPr>
                <a:xfrm>
                  <a:off x="7769992" y="1397133"/>
                  <a:ext cx="959099" cy="368864"/>
                </a:xfrm>
                <a:prstGeom prst="rect">
                  <a:avLst/>
                </a:prstGeom>
                <a:noFill/>
              </p:spPr>
              <p:txBody>
                <a:bodyPr wrap="square" rtlCol="0">
                  <a:spAutoFit/>
                </a:bodyPr>
                <a:lstStyle/>
                <a:p>
                  <a:r>
                    <a:rPr lang="en-US" altLang="zh-CN" sz="1800" b="1" dirty="0" smtClean="0">
                      <a:solidFill>
                        <a:srgbClr val="FF0000"/>
                      </a:solidFill>
                      <a:latin typeface="+mn-lt"/>
                      <a:ea typeface="华文仿宋" pitchFamily="2" charset="-122"/>
                    </a:rPr>
                    <a:t>CN</a:t>
                  </a:r>
                  <a:endParaRPr lang="zh-CN" altLang="en-US" sz="1800" b="1" dirty="0">
                    <a:solidFill>
                      <a:srgbClr val="FF0000"/>
                    </a:solidFill>
                    <a:latin typeface="+mn-lt"/>
                    <a:ea typeface="华文仿宋" pitchFamily="2" charset="-122"/>
                  </a:endParaRPr>
                </a:p>
              </p:txBody>
            </p:sp>
            <p:sp>
              <p:nvSpPr>
                <p:cNvPr id="31" name="TextBox 30"/>
                <p:cNvSpPr txBox="1"/>
                <p:nvPr/>
              </p:nvSpPr>
              <p:spPr>
                <a:xfrm>
                  <a:off x="7254413" y="5264132"/>
                  <a:ext cx="1669758" cy="369332"/>
                </a:xfrm>
                <a:prstGeom prst="rect">
                  <a:avLst/>
                </a:prstGeom>
                <a:noFill/>
              </p:spPr>
              <p:txBody>
                <a:bodyPr wrap="square" rtlCol="0">
                  <a:spAutoFit/>
                </a:bodyPr>
                <a:lstStyle/>
                <a:p>
                  <a:pPr algn="ctr"/>
                  <a:r>
                    <a:rPr lang="en-US" altLang="zh-CN" sz="1800" b="1" dirty="0" smtClean="0">
                      <a:solidFill>
                        <a:srgbClr val="FF0000"/>
                      </a:solidFill>
                      <a:latin typeface="+mn-lt"/>
                      <a:ea typeface="华文仿宋" pitchFamily="2" charset="-122"/>
                    </a:rPr>
                    <a:t>D2D LAN</a:t>
                  </a:r>
                  <a:endParaRPr lang="zh-CN" altLang="en-US" sz="1800" b="1" dirty="0">
                    <a:solidFill>
                      <a:srgbClr val="FF0000"/>
                    </a:solidFill>
                    <a:latin typeface="+mn-lt"/>
                    <a:ea typeface="华文仿宋" pitchFamily="2" charset="-122"/>
                  </a:endParaRPr>
                </a:p>
              </p:txBody>
            </p:sp>
            <p:sp>
              <p:nvSpPr>
                <p:cNvPr id="32" name="TextBox 31"/>
                <p:cNvSpPr txBox="1"/>
                <p:nvPr/>
              </p:nvSpPr>
              <p:spPr>
                <a:xfrm>
                  <a:off x="7768971" y="2610439"/>
                  <a:ext cx="1222998" cy="368864"/>
                </a:xfrm>
                <a:prstGeom prst="rect">
                  <a:avLst/>
                </a:prstGeom>
                <a:noFill/>
              </p:spPr>
              <p:txBody>
                <a:bodyPr wrap="square" rtlCol="0">
                  <a:spAutoFit/>
                </a:bodyPr>
                <a:lstStyle/>
                <a:p>
                  <a:r>
                    <a:rPr lang="en-US" altLang="zh-CN" sz="1800" b="1" dirty="0" smtClean="0">
                      <a:solidFill>
                        <a:srgbClr val="FF0000"/>
                      </a:solidFill>
                      <a:latin typeface="+mn-lt"/>
                      <a:ea typeface="华文仿宋" pitchFamily="2" charset="-122"/>
                    </a:rPr>
                    <a:t>Cellular</a:t>
                  </a:r>
                  <a:endParaRPr lang="zh-CN" altLang="en-US" sz="1800" b="1" dirty="0">
                    <a:solidFill>
                      <a:srgbClr val="FF0000"/>
                    </a:solidFill>
                    <a:latin typeface="+mn-lt"/>
                    <a:ea typeface="华文仿宋" pitchFamily="2" charset="-122"/>
                  </a:endParaRPr>
                </a:p>
              </p:txBody>
            </p:sp>
          </p:grpSp>
        </p:grpSp>
        <p:grpSp>
          <p:nvGrpSpPr>
            <p:cNvPr id="35" name="组合 32"/>
            <p:cNvGrpSpPr/>
            <p:nvPr/>
          </p:nvGrpSpPr>
          <p:grpSpPr>
            <a:xfrm>
              <a:off x="6404475" y="3572627"/>
              <a:ext cx="1474370" cy="1318126"/>
              <a:chOff x="5875423" y="3419684"/>
              <a:chExt cx="2147856" cy="1698318"/>
            </a:xfrm>
          </p:grpSpPr>
          <p:sp>
            <p:nvSpPr>
              <p:cNvPr id="34" name="椭圆 33"/>
              <p:cNvSpPr/>
              <p:nvPr/>
            </p:nvSpPr>
            <p:spPr bwMode="auto">
              <a:xfrm rot="2497544">
                <a:off x="5875423"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44" name="组合 643"/>
              <p:cNvGrpSpPr/>
              <p:nvPr/>
            </p:nvGrpSpPr>
            <p:grpSpPr>
              <a:xfrm>
                <a:off x="6372846" y="3816336"/>
                <a:ext cx="1265722" cy="1119871"/>
                <a:chOff x="6372846" y="3816336"/>
                <a:chExt cx="1265722" cy="1119871"/>
              </a:xfrm>
            </p:grpSpPr>
            <p:cxnSp>
              <p:nvCxnSpPr>
                <p:cNvPr id="36" name="直接连接符 35"/>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37" name="直接连接符 36"/>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38" name="直接连接符 37"/>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39" name="直接连接符 38"/>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graphicFrame>
          <p:nvGraphicFramePr>
            <p:cNvPr id="40" name="Object 22"/>
            <p:cNvGraphicFramePr>
              <a:graphicFrameLocks noChangeAspect="1"/>
            </p:cNvGraphicFramePr>
            <p:nvPr/>
          </p:nvGraphicFramePr>
          <p:xfrm>
            <a:off x="5594343" y="4625656"/>
            <a:ext cx="349941" cy="356439"/>
          </p:xfrm>
          <a:graphic>
            <a:graphicData uri="http://schemas.openxmlformats.org/presentationml/2006/ole">
              <mc:AlternateContent xmlns:mc="http://schemas.openxmlformats.org/markup-compatibility/2006">
                <mc:Choice xmlns:v="urn:schemas-microsoft-com:vml" Requires="v">
                  <p:oleObj spid="_x0000_s1959421" name="Visio" r:id="rId17" imgW="586740" imgH="591502" progId="">
                    <p:embed/>
                  </p:oleObj>
                </mc:Choice>
                <mc:Fallback>
                  <p:oleObj name="Visio" r:id="rId17" imgW="586740" imgH="591502" progId="">
                    <p:embed/>
                    <p:pic>
                      <p:nvPicPr>
                        <p:cNvPr id="0" name="Picture 1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4343" y="4625656"/>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 name="Object 22"/>
            <p:cNvGraphicFramePr>
              <a:graphicFrameLocks noChangeAspect="1"/>
            </p:cNvGraphicFramePr>
            <p:nvPr/>
          </p:nvGraphicFramePr>
          <p:xfrm>
            <a:off x="5769313" y="5214950"/>
            <a:ext cx="349941" cy="356439"/>
          </p:xfrm>
          <a:graphic>
            <a:graphicData uri="http://schemas.openxmlformats.org/presentationml/2006/ole">
              <mc:AlternateContent xmlns:mc="http://schemas.openxmlformats.org/markup-compatibility/2006">
                <mc:Choice xmlns:v="urn:schemas-microsoft-com:vml" Requires="v">
                  <p:oleObj spid="_x0000_s1959422" name="Visio" r:id="rId18" imgW="586740" imgH="591502" progId="">
                    <p:embed/>
                  </p:oleObj>
                </mc:Choice>
                <mc:Fallback>
                  <p:oleObj name="Visio" r:id="rId18" imgW="586740" imgH="591502" progId="">
                    <p:embed/>
                    <p:pic>
                      <p:nvPicPr>
                        <p:cNvPr id="0" name="Picture 1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9313" y="5214950"/>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 name="Object 21"/>
            <p:cNvGraphicFramePr>
              <a:graphicFrameLocks noChangeAspect="1"/>
            </p:cNvGraphicFramePr>
            <p:nvPr/>
          </p:nvGraphicFramePr>
          <p:xfrm>
            <a:off x="5438443" y="5643488"/>
            <a:ext cx="349581" cy="357280"/>
          </p:xfrm>
          <a:graphic>
            <a:graphicData uri="http://schemas.openxmlformats.org/presentationml/2006/ole">
              <mc:AlternateContent xmlns:mc="http://schemas.openxmlformats.org/markup-compatibility/2006">
                <mc:Choice xmlns:v="urn:schemas-microsoft-com:vml" Requires="v">
                  <p:oleObj spid="_x0000_s1959423" name="Visio" r:id="rId19" imgW="586740" imgH="591502" progId="">
                    <p:embed/>
                  </p:oleObj>
                </mc:Choice>
                <mc:Fallback>
                  <p:oleObj name="Visio" r:id="rId19" imgW="586740" imgH="591502" progId="">
                    <p:embed/>
                    <p:pic>
                      <p:nvPicPr>
                        <p:cNvPr id="0" name="Picture 1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8443" y="5643488"/>
                          <a:ext cx="349581" cy="35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 name="Object 14"/>
            <p:cNvGraphicFramePr>
              <a:graphicFrameLocks noChangeAspect="1"/>
            </p:cNvGraphicFramePr>
            <p:nvPr/>
          </p:nvGraphicFramePr>
          <p:xfrm>
            <a:off x="6948335" y="4563525"/>
            <a:ext cx="349250" cy="357188"/>
          </p:xfrm>
          <a:graphic>
            <a:graphicData uri="http://schemas.openxmlformats.org/presentationml/2006/ole">
              <mc:AlternateContent xmlns:mc="http://schemas.openxmlformats.org/markup-compatibility/2006">
                <mc:Choice xmlns:v="urn:schemas-microsoft-com:vml" Requires="v">
                  <p:oleObj spid="_x0000_s1959424" name="Visio" r:id="rId20" imgW="586740" imgH="591502" progId="">
                    <p:embed/>
                  </p:oleObj>
                </mc:Choice>
                <mc:Fallback>
                  <p:oleObj name="Visio" r:id="rId20" imgW="586740" imgH="591502" progId="">
                    <p:embed/>
                    <p:pic>
                      <p:nvPicPr>
                        <p:cNvPr id="0" name="Picture 1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8335" y="4563525"/>
                          <a:ext cx="3492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6" name="组合 46"/>
            <p:cNvGrpSpPr/>
            <p:nvPr/>
          </p:nvGrpSpPr>
          <p:grpSpPr>
            <a:xfrm>
              <a:off x="4795501" y="4825518"/>
              <a:ext cx="1474370" cy="1318126"/>
              <a:chOff x="5875423" y="3419684"/>
              <a:chExt cx="2147856" cy="1698318"/>
            </a:xfrm>
          </p:grpSpPr>
          <p:sp>
            <p:nvSpPr>
              <p:cNvPr id="45" name="椭圆 44"/>
              <p:cNvSpPr/>
              <p:nvPr/>
            </p:nvSpPr>
            <p:spPr bwMode="auto">
              <a:xfrm rot="2497544">
                <a:off x="5875423"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54" name="组合 643"/>
              <p:cNvGrpSpPr/>
              <p:nvPr/>
            </p:nvGrpSpPr>
            <p:grpSpPr>
              <a:xfrm>
                <a:off x="6372846" y="3816336"/>
                <a:ext cx="1265722" cy="1119871"/>
                <a:chOff x="6372846" y="3816336"/>
                <a:chExt cx="1265722" cy="1119871"/>
              </a:xfrm>
            </p:grpSpPr>
            <p:cxnSp>
              <p:nvCxnSpPr>
                <p:cNvPr id="47" name="直接连接符 46"/>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48" name="直接连接符 47"/>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49" name="直接连接符 48"/>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50" name="直接连接符 49"/>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graphicFrame>
          <p:nvGraphicFramePr>
            <p:cNvPr id="51" name="Object 22"/>
            <p:cNvGraphicFramePr>
              <a:graphicFrameLocks noChangeAspect="1"/>
            </p:cNvGraphicFramePr>
            <p:nvPr/>
          </p:nvGraphicFramePr>
          <p:xfrm>
            <a:off x="4891314" y="4920713"/>
            <a:ext cx="349941" cy="356439"/>
          </p:xfrm>
          <a:graphic>
            <a:graphicData uri="http://schemas.openxmlformats.org/presentationml/2006/ole">
              <mc:AlternateContent xmlns:mc="http://schemas.openxmlformats.org/markup-compatibility/2006">
                <mc:Choice xmlns:v="urn:schemas-microsoft-com:vml" Requires="v">
                  <p:oleObj spid="_x0000_s1959425" name="Visio" r:id="rId21" imgW="586740" imgH="591502" progId="">
                    <p:embed/>
                  </p:oleObj>
                </mc:Choice>
                <mc:Fallback>
                  <p:oleObj name="Visio" r:id="rId21" imgW="586740" imgH="591502" progId="">
                    <p:embed/>
                    <p:pic>
                      <p:nvPicPr>
                        <p:cNvPr id="0" name="Picture 1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1314" y="4920713"/>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 name="Object 21"/>
            <p:cNvGraphicFramePr>
              <a:graphicFrameLocks noChangeAspect="1"/>
            </p:cNvGraphicFramePr>
            <p:nvPr/>
          </p:nvGraphicFramePr>
          <p:xfrm>
            <a:off x="5598140" y="2658240"/>
            <a:ext cx="349581" cy="357280"/>
          </p:xfrm>
          <a:graphic>
            <a:graphicData uri="http://schemas.openxmlformats.org/presentationml/2006/ole">
              <mc:AlternateContent xmlns:mc="http://schemas.openxmlformats.org/markup-compatibility/2006">
                <mc:Choice xmlns:v="urn:schemas-microsoft-com:vml" Requires="v">
                  <p:oleObj spid="_x0000_s1959426" name="Visio" r:id="rId22" imgW="586740" imgH="591502" progId="">
                    <p:embed/>
                  </p:oleObj>
                </mc:Choice>
                <mc:Fallback>
                  <p:oleObj name="Visio" r:id="rId22" imgW="586740" imgH="591502" progId="">
                    <p:embed/>
                    <p:pic>
                      <p:nvPicPr>
                        <p:cNvPr id="0" name="Picture 1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8140" y="2658240"/>
                          <a:ext cx="349581" cy="35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 name="Object 21"/>
            <p:cNvGraphicFramePr>
              <a:graphicFrameLocks noChangeAspect="1"/>
            </p:cNvGraphicFramePr>
            <p:nvPr/>
          </p:nvGraphicFramePr>
          <p:xfrm>
            <a:off x="5677719" y="3452756"/>
            <a:ext cx="349581" cy="357280"/>
          </p:xfrm>
          <a:graphic>
            <a:graphicData uri="http://schemas.openxmlformats.org/presentationml/2006/ole">
              <mc:AlternateContent xmlns:mc="http://schemas.openxmlformats.org/markup-compatibility/2006">
                <mc:Choice xmlns:v="urn:schemas-microsoft-com:vml" Requires="v">
                  <p:oleObj spid="_x0000_s1959427" name="Visio" r:id="rId23" imgW="586740" imgH="591502" progId="">
                    <p:embed/>
                  </p:oleObj>
                </mc:Choice>
                <mc:Fallback>
                  <p:oleObj name="Visio" r:id="rId23" imgW="586740" imgH="591502" progId="">
                    <p:embed/>
                    <p:pic>
                      <p:nvPicPr>
                        <p:cNvPr id="0" name="Picture 1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7719" y="3452756"/>
                          <a:ext cx="349581" cy="35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6" name="组合 57"/>
            <p:cNvGrpSpPr/>
            <p:nvPr/>
          </p:nvGrpSpPr>
          <p:grpSpPr>
            <a:xfrm>
              <a:off x="5009815" y="2571744"/>
              <a:ext cx="1474370" cy="1318126"/>
              <a:chOff x="5875423" y="3419684"/>
              <a:chExt cx="2147856" cy="1698318"/>
            </a:xfrm>
          </p:grpSpPr>
          <p:sp>
            <p:nvSpPr>
              <p:cNvPr id="55" name="椭圆 54"/>
              <p:cNvSpPr/>
              <p:nvPr/>
            </p:nvSpPr>
            <p:spPr bwMode="auto">
              <a:xfrm rot="2497544">
                <a:off x="5875423"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61" name="组合 643"/>
              <p:cNvGrpSpPr/>
              <p:nvPr/>
            </p:nvGrpSpPr>
            <p:grpSpPr>
              <a:xfrm>
                <a:off x="6372846" y="3816336"/>
                <a:ext cx="1265722" cy="1119871"/>
                <a:chOff x="6372846" y="3816336"/>
                <a:chExt cx="1265722" cy="1119871"/>
              </a:xfrm>
            </p:grpSpPr>
            <p:cxnSp>
              <p:nvCxnSpPr>
                <p:cNvPr id="57" name="直接连接符 56"/>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58" name="直接连接符 57"/>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59" name="直接连接符 58"/>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60" name="直接连接符 59"/>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grpSp>
      <p:pic>
        <p:nvPicPr>
          <p:cNvPr id="1109010" name="Picture 18"/>
          <p:cNvPicPr>
            <a:picLocks noChangeAspect="1" noChangeArrowheads="1"/>
          </p:cNvPicPr>
          <p:nvPr/>
        </p:nvPicPr>
        <p:blipFill>
          <a:blip r:embed="rId24" cstate="print"/>
          <a:srcRect/>
          <a:stretch>
            <a:fillRect/>
          </a:stretch>
        </p:blipFill>
        <p:spPr bwMode="auto">
          <a:xfrm>
            <a:off x="152629" y="1571612"/>
            <a:ext cx="4676972" cy="4511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Useful info for Research on D2D </a:t>
            </a:r>
            <a:r>
              <a:rPr lang="en-US" altLang="zh-CN" dirty="0" err="1" smtClean="0"/>
              <a:t>Comms</a:t>
            </a:r>
            <a:r>
              <a:rPr lang="en-US" altLang="zh-CN" dirty="0" smtClean="0"/>
              <a:t> </a:t>
            </a:r>
            <a:endParaRPr lang="zh-CN" altLang="en-US" dirty="0"/>
          </a:p>
        </p:txBody>
      </p:sp>
      <p:sp>
        <p:nvSpPr>
          <p:cNvPr id="3" name="内容占位符 2"/>
          <p:cNvSpPr>
            <a:spLocks noGrp="1"/>
          </p:cNvSpPr>
          <p:nvPr>
            <p:ph idx="1"/>
          </p:nvPr>
        </p:nvSpPr>
        <p:spPr>
          <a:xfrm>
            <a:off x="392113" y="928670"/>
            <a:ext cx="8359775" cy="4929187"/>
          </a:xfrm>
        </p:spPr>
        <p:txBody>
          <a:bodyPr/>
          <a:lstStyle/>
          <a:p>
            <a:pPr>
              <a:defRPr/>
            </a:pPr>
            <a:r>
              <a:rPr lang="en-US" altLang="zh-CN" b="1" dirty="0" smtClean="0">
                <a:latin typeface="+mn-ea"/>
                <a:cs typeface="Arial Unicode MS" pitchFamily="34" charset="-122"/>
              </a:rPr>
              <a:t>PPT slides available at : </a:t>
            </a:r>
          </a:p>
          <a:p>
            <a:pPr lvl="1">
              <a:defRPr/>
            </a:pPr>
            <a:r>
              <a:rPr lang="en-US" altLang="zh-CN" sz="1800" dirty="0" smtClean="0">
                <a:solidFill>
                  <a:srgbClr val="0066FF"/>
                </a:solidFill>
                <a:latin typeface="+mn-ea"/>
                <a:ea typeface="+mn-ea"/>
                <a:cs typeface="Arial Unicode MS" pitchFamily="34" charset="-122"/>
              </a:rPr>
              <a:t>http://wireless.egr.uh.edu/research.htm</a:t>
            </a:r>
          </a:p>
          <a:p>
            <a:pPr lvl="2">
              <a:defRPr/>
            </a:pPr>
            <a:r>
              <a:rPr lang="en-US" sz="1600" dirty="0" smtClean="0">
                <a:latin typeface="+mn-ea"/>
                <a:ea typeface="+mn-ea"/>
              </a:rPr>
              <a:t>Device-to-Device (D2D) Communication </a:t>
            </a:r>
          </a:p>
          <a:p>
            <a:pPr lvl="2">
              <a:defRPr/>
            </a:pPr>
            <a:r>
              <a:rPr lang="en-US" sz="1600" dirty="0" smtClean="0">
                <a:latin typeface="+mn-ea"/>
                <a:ea typeface="+mn-ea"/>
              </a:rPr>
              <a:t>Smart Grid</a:t>
            </a:r>
          </a:p>
          <a:p>
            <a:pPr lvl="2">
              <a:defRPr/>
            </a:pPr>
            <a:r>
              <a:rPr lang="en-US" sz="1600" dirty="0" smtClean="0">
                <a:latin typeface="+mn-ea"/>
                <a:ea typeface="+mn-ea"/>
              </a:rPr>
              <a:t>Big Data</a:t>
            </a:r>
          </a:p>
          <a:p>
            <a:pPr lvl="2">
              <a:defRPr/>
            </a:pPr>
            <a:r>
              <a:rPr lang="en-US" sz="1600" dirty="0" smtClean="0">
                <a:latin typeface="+mn-ea"/>
                <a:ea typeface="+mn-ea"/>
              </a:rPr>
              <a:t>Wireless Physical Layer Security</a:t>
            </a:r>
          </a:p>
          <a:p>
            <a:pPr lvl="2">
              <a:defRPr/>
            </a:pPr>
            <a:r>
              <a:rPr lang="en-US" altLang="zh-CN" sz="1600" dirty="0" smtClean="0">
                <a:latin typeface="+mn-ea"/>
                <a:ea typeface="+mn-ea"/>
                <a:cs typeface="Arial Unicode MS" pitchFamily="34" charset="-122"/>
              </a:rPr>
              <a:t>Game Theory…</a:t>
            </a:r>
          </a:p>
          <a:p>
            <a:pPr lvl="0">
              <a:defRPr/>
            </a:pPr>
            <a:r>
              <a:rPr lang="en-US" altLang="zh-CN" b="1" dirty="0" smtClean="0">
                <a:latin typeface="+mn-ea"/>
                <a:cs typeface="Arial Unicode MS" pitchFamily="34" charset="-122"/>
              </a:rPr>
              <a:t>D2D communication website:</a:t>
            </a:r>
          </a:p>
          <a:p>
            <a:pPr lvl="1">
              <a:defRPr/>
            </a:pPr>
            <a:r>
              <a:rPr lang="en-US" altLang="zh-CN" sz="1800" dirty="0" smtClean="0">
                <a:solidFill>
                  <a:srgbClr val="0066FF"/>
                </a:solidFill>
                <a:latin typeface="+mn-ea"/>
                <a:ea typeface="+mn-ea"/>
                <a:cs typeface="Arial Unicode MS" pitchFamily="34" charset="-122"/>
              </a:rPr>
              <a:t>http://wireless.pku.edu.cn/home/songly/d2d.html</a:t>
            </a:r>
            <a:endParaRPr lang="en-US" altLang="zh-CN" sz="1800" dirty="0" smtClean="0">
              <a:solidFill>
                <a:srgbClr val="0066FF"/>
              </a:solidFill>
              <a:latin typeface="+mn-ea"/>
              <a:ea typeface="+mn-ea"/>
              <a:cs typeface="Arial Unicode MS" pitchFamily="34" charset="-122"/>
              <a:hlinkClick r:id="rId2"/>
            </a:endParaRPr>
          </a:p>
          <a:p>
            <a:pPr lvl="2">
              <a:defRPr/>
            </a:pPr>
            <a:r>
              <a:rPr lang="en-US" altLang="zh-CN" sz="1600" dirty="0" smtClean="0">
                <a:latin typeface="+mn-ea"/>
                <a:ea typeface="+mn-ea"/>
                <a:cs typeface="Arial Unicode MS" pitchFamily="34" charset="-122"/>
              </a:rPr>
              <a:t>Tutorial and Survey</a:t>
            </a:r>
          </a:p>
          <a:p>
            <a:pPr lvl="2">
              <a:defRPr/>
            </a:pPr>
            <a:r>
              <a:rPr lang="en-US" altLang="zh-CN" sz="1600" dirty="0" smtClean="0">
                <a:latin typeface="+mn-ea"/>
                <a:ea typeface="+mn-ea"/>
                <a:cs typeface="Arial Unicode MS" pitchFamily="34" charset="-122"/>
              </a:rPr>
              <a:t>Books</a:t>
            </a:r>
          </a:p>
          <a:p>
            <a:pPr lvl="2">
              <a:defRPr/>
            </a:pPr>
            <a:r>
              <a:rPr lang="en-US" altLang="zh-CN" sz="1600" dirty="0" smtClean="0">
                <a:latin typeface="+mn-ea"/>
                <a:ea typeface="+mn-ea"/>
                <a:cs typeface="Arial Unicode MS" pitchFamily="34" charset="-122"/>
              </a:rPr>
              <a:t>Technical papers</a:t>
            </a:r>
          </a:p>
          <a:p>
            <a:pPr lvl="2">
              <a:defRPr/>
            </a:pPr>
            <a:r>
              <a:rPr lang="en-US" altLang="zh-CN" sz="1600" dirty="0" smtClean="0">
                <a:latin typeface="+mn-ea"/>
                <a:ea typeface="+mn-ea"/>
                <a:cs typeface="Arial Unicode MS" pitchFamily="34" charset="-122"/>
              </a:rPr>
              <a:t>Standardization…</a:t>
            </a:r>
          </a:p>
          <a:p>
            <a:pPr>
              <a:defRPr/>
            </a:pPr>
            <a:r>
              <a:rPr lang="en-US" altLang="zh-CN" b="1" dirty="0" smtClean="0">
                <a:latin typeface="+mn-ea"/>
                <a:cs typeface="Arial Unicode MS" pitchFamily="34" charset="-122"/>
              </a:rPr>
              <a:t>Book</a:t>
            </a:r>
          </a:p>
          <a:p>
            <a:pPr lvl="1">
              <a:defRPr/>
            </a:pPr>
            <a:r>
              <a:rPr lang="en-US" altLang="zh-CN" sz="1600" dirty="0" smtClean="0"/>
              <a:t>Chen </a:t>
            </a:r>
            <a:r>
              <a:rPr lang="en-US" altLang="zh-CN" sz="1600" dirty="0" err="1" smtClean="0"/>
              <a:t>Xu</a:t>
            </a:r>
            <a:r>
              <a:rPr lang="en-US" altLang="zh-CN" sz="1600" dirty="0" smtClean="0"/>
              <a:t>, </a:t>
            </a:r>
            <a:r>
              <a:rPr lang="en-US" altLang="zh-CN" sz="1600" dirty="0" err="1" smtClean="0"/>
              <a:t>Lingyang</a:t>
            </a:r>
            <a:r>
              <a:rPr lang="en-US" altLang="zh-CN" sz="1600" dirty="0" smtClean="0"/>
              <a:t> Song, and Zhu Han, “</a:t>
            </a:r>
            <a:r>
              <a:rPr lang="en-US" altLang="zh-CN" sz="1600" i="1" dirty="0" smtClean="0"/>
              <a:t>Resource Management for Device-to-Device Underlay Communication</a:t>
            </a:r>
            <a:r>
              <a:rPr lang="zh-CN" altLang="en-US" sz="1600" dirty="0" smtClean="0"/>
              <a:t>”</a:t>
            </a:r>
            <a:r>
              <a:rPr lang="en-US" altLang="zh-CN" sz="1600" dirty="0" smtClean="0"/>
              <a:t>, </a:t>
            </a:r>
            <a:r>
              <a:rPr lang="en-US" sz="1600" dirty="0" smtClean="0"/>
              <a:t>Springer Briefs in Computer Science</a:t>
            </a:r>
            <a:r>
              <a:rPr lang="en-US" altLang="zh-CN" sz="1600" dirty="0" smtClean="0"/>
              <a:t>, 2014. </a:t>
            </a:r>
          </a:p>
          <a:p>
            <a:pPr lvl="1">
              <a:defRPr/>
            </a:pPr>
            <a:r>
              <a:rPr lang="en-US" altLang="zh-CN" sz="1600" dirty="0" err="1" smtClean="0"/>
              <a:t>Lingyang</a:t>
            </a:r>
            <a:r>
              <a:rPr lang="en-US" altLang="zh-CN" sz="1600" dirty="0" smtClean="0"/>
              <a:t> Song, </a:t>
            </a:r>
            <a:r>
              <a:rPr lang="en-US" altLang="zh-CN" sz="1600" dirty="0" err="1" smtClean="0"/>
              <a:t>Dusit</a:t>
            </a:r>
            <a:r>
              <a:rPr lang="en-US" altLang="zh-CN" sz="1600" dirty="0" smtClean="0"/>
              <a:t> </a:t>
            </a:r>
            <a:r>
              <a:rPr lang="en-US" altLang="zh-CN" sz="1600" dirty="0" err="1" smtClean="0"/>
              <a:t>Niyato</a:t>
            </a:r>
            <a:r>
              <a:rPr lang="en-US" altLang="zh-CN" sz="1600" dirty="0" smtClean="0"/>
              <a:t>, Zhu Han, and </a:t>
            </a:r>
            <a:r>
              <a:rPr lang="en-US" altLang="zh-CN" sz="1600" dirty="0" err="1" smtClean="0"/>
              <a:t>Ekram</a:t>
            </a:r>
            <a:r>
              <a:rPr lang="en-US" altLang="zh-CN" sz="1600" dirty="0" smtClean="0"/>
              <a:t> </a:t>
            </a:r>
            <a:r>
              <a:rPr lang="en-US" altLang="zh-CN" sz="1600" dirty="0" err="1" smtClean="0"/>
              <a:t>Hossain</a:t>
            </a:r>
            <a:r>
              <a:rPr lang="en-US" altLang="zh-CN" sz="1600" dirty="0" smtClean="0"/>
              <a:t>, “Wireless Device-to- Device Communications and Networks,” Cambridge University Press, UK, 2015</a:t>
            </a:r>
          </a:p>
          <a:p>
            <a:pPr lvl="2">
              <a:defRPr/>
            </a:pPr>
            <a:endParaRPr lang="en-US" altLang="zh-CN" sz="1800" b="1" dirty="0" smtClean="0">
              <a:latin typeface="+mn-ea"/>
              <a:ea typeface="+mn-ea"/>
              <a:cs typeface="Arial Unicode MS"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blinds(horizontal)">
                                      <p:cBhvr>
                                        <p:cTn id="10" dur="500"/>
                                        <p:tgtEl>
                                          <p:spTgt spid="3">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blinds(horizontal)">
                                      <p:cBhvr>
                                        <p:cTn id="13" dur="500"/>
                                        <p:tgtEl>
                                          <p:spTgt spid="3">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blinds(horizontal)">
                                      <p:cBhvr>
                                        <p:cTn id="16" dur="500"/>
                                        <p:tgtEl>
                                          <p:spTgt spid="3">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blinds(horizontal)">
                                      <p:cBhvr>
                                        <p:cTn id="19" dur="500"/>
                                        <p:tgtEl>
                                          <p:spTgt spid="3">
                                            <p:txEl>
                                              <p:pRg st="11" end="1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blinds(horizontal)">
                                      <p:cBhvr>
                                        <p:cTn id="22" dur="500"/>
                                        <p:tgtEl>
                                          <p:spTgt spid="3">
                                            <p:txEl>
                                              <p:pRg st="12" end="1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Effect transition="in" filter="blinds(horizontal)">
                                      <p:cBhvr>
                                        <p:cTn id="27" dur="500"/>
                                        <p:tgtEl>
                                          <p:spTgt spid="3">
                                            <p:txEl>
                                              <p:pRg st="13" end="13"/>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4" end="14"/>
                                            </p:txEl>
                                          </p:spTgt>
                                        </p:tgtEl>
                                        <p:attrNameLst>
                                          <p:attrName>style.visibility</p:attrName>
                                        </p:attrNameLst>
                                      </p:cBhvr>
                                      <p:to>
                                        <p:strVal val="visible"/>
                                      </p:to>
                                    </p:set>
                                    <p:animEffect transition="in" filter="blinds(horizontal)">
                                      <p:cBhvr>
                                        <p:cTn id="30" dur="500"/>
                                        <p:tgtEl>
                                          <p:spTgt spid="3">
                                            <p:txEl>
                                              <p:pRg st="14" end="1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animEffect transition="in" filter="blinds(horizontal)">
                                      <p:cBhvr>
                                        <p:cTn id="3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custDataLst>
              <p:tags r:id="rId2"/>
            </p:custDataLst>
          </p:nvPr>
        </p:nvSpPr>
        <p:spPr>
          <a:xfrm>
            <a:off x="214282" y="4573148"/>
            <a:ext cx="8786874" cy="642942"/>
          </a:xfrm>
          <a:noFill/>
          <a:ln/>
        </p:spPr>
        <p:txBody>
          <a:bodyPr/>
          <a:lstStyle/>
          <a:p>
            <a:r>
              <a:rPr lang="en-US" sz="1800" dirty="0" smtClean="0"/>
              <a:t>1900: Famous patent No. 7777, "tuned or </a:t>
            </a:r>
            <a:r>
              <a:rPr lang="en-US" sz="1800" dirty="0" err="1" smtClean="0"/>
              <a:t>syntonic</a:t>
            </a:r>
            <a:r>
              <a:rPr lang="en-US" sz="1800" dirty="0" smtClean="0"/>
              <a:t> telegraphy" </a:t>
            </a:r>
            <a:br>
              <a:rPr lang="en-US" sz="1800" dirty="0" smtClean="0"/>
            </a:br>
            <a:r>
              <a:rPr lang="en-US" sz="1800" dirty="0" smtClean="0"/>
              <a:t>1900: Marconi's Wireless Telegraph Company Limited founded</a:t>
            </a:r>
            <a:br>
              <a:rPr lang="en-US" sz="1800" dirty="0" smtClean="0"/>
            </a:br>
            <a:endParaRPr lang="en-US" altLang="zh-CN" dirty="0"/>
          </a:p>
        </p:txBody>
      </p:sp>
      <p:pic>
        <p:nvPicPr>
          <p:cNvPr id="54277" name="Picture 5" descr="Marconi's transatlantic wireless station at Table Head, Glace Bay, Nova Scotia"/>
          <p:cNvPicPr>
            <a:picLocks noChangeAspect="1" noChangeArrowheads="1"/>
          </p:cNvPicPr>
          <p:nvPr>
            <p:custDataLst>
              <p:tags r:id="rId3"/>
            </p:custDataLst>
          </p:nvPr>
        </p:nvPicPr>
        <p:blipFill>
          <a:blip r:embed="rId8" cstate="print"/>
          <a:srcRect/>
          <a:stretch>
            <a:fillRect/>
          </a:stretch>
        </p:blipFill>
        <p:spPr bwMode="auto">
          <a:xfrm>
            <a:off x="286860" y="692696"/>
            <a:ext cx="8389596" cy="3765404"/>
          </a:xfrm>
          <a:prstGeom prst="rect">
            <a:avLst/>
          </a:prstGeom>
          <a:noFill/>
        </p:spPr>
      </p:pic>
      <p:pic>
        <p:nvPicPr>
          <p:cNvPr id="54279" name="Picture 7" descr="Guglielmo Marconi"/>
          <p:cNvPicPr>
            <a:picLocks noChangeAspect="1" noChangeArrowheads="1"/>
          </p:cNvPicPr>
          <p:nvPr>
            <p:custDataLst>
              <p:tags r:id="rId4"/>
            </p:custDataLst>
          </p:nvPr>
        </p:nvPicPr>
        <p:blipFill>
          <a:blip r:embed="rId9" cstate="print"/>
          <a:srcRect/>
          <a:stretch>
            <a:fillRect/>
          </a:stretch>
        </p:blipFill>
        <p:spPr bwMode="auto">
          <a:xfrm>
            <a:off x="7350125" y="333375"/>
            <a:ext cx="1543050" cy="2162175"/>
          </a:xfrm>
          <a:prstGeom prst="rect">
            <a:avLst/>
          </a:prstGeom>
          <a:noFill/>
        </p:spPr>
      </p:pic>
      <p:sp>
        <p:nvSpPr>
          <p:cNvPr id="6" name="Rectangle 2"/>
          <p:cNvSpPr txBox="1">
            <a:spLocks noChangeArrowheads="1"/>
          </p:cNvSpPr>
          <p:nvPr/>
        </p:nvSpPr>
        <p:spPr bwMode="auto">
          <a:xfrm>
            <a:off x="285720" y="260648"/>
            <a:ext cx="8001000"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a:defRPr/>
            </a:pPr>
            <a:r>
              <a:rPr lang="en-GB" altLang="zh-CN" sz="3200" kern="0" dirty="0" smtClean="0">
                <a:solidFill>
                  <a:srgbClr val="0070C0"/>
                </a:solidFill>
                <a:latin typeface="Arial Unicode MS" pitchFamily="34" charset="-122"/>
                <a:ea typeface="Arial Unicode MS" pitchFamily="34" charset="-122"/>
                <a:cs typeface="Arial Unicode MS" pitchFamily="34" charset="-122"/>
              </a:rPr>
              <a:t>History of Mobile Communications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zh-CN" sz="3200" b="0" i="0" u="none" strike="noStrike" kern="0" cap="none" spc="0" normalizeH="0" baseline="0" noProof="0" dirty="0" smtClean="0">
              <a:ln>
                <a:noFill/>
              </a:ln>
              <a:solidFill>
                <a:srgbClr val="0070C0"/>
              </a:solidFill>
              <a:effectLst/>
              <a:uLnTx/>
              <a:uFillTx/>
              <a:latin typeface="Arial Unicode MS" pitchFamily="34" charset="-122"/>
              <a:ea typeface="Arial Unicode MS" pitchFamily="34" charset="-122"/>
              <a:cs typeface="Arial Unicode MS" pitchFamily="34" charset="-122"/>
            </a:endParaRPr>
          </a:p>
        </p:txBody>
      </p:sp>
      <p:sp>
        <p:nvSpPr>
          <p:cNvPr id="7" name="Rectangle 2"/>
          <p:cNvSpPr txBox="1">
            <a:spLocks noChangeArrowheads="1"/>
          </p:cNvSpPr>
          <p:nvPr>
            <p:custDataLst>
              <p:tags r:id="rId5"/>
            </p:custDataLst>
          </p:nvPr>
        </p:nvSpPr>
        <p:spPr bwMode="auto">
          <a:xfrm>
            <a:off x="214282" y="5216090"/>
            <a:ext cx="8786874" cy="571504"/>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11643"/>
                </a:solidFill>
                <a:effectLst/>
                <a:uLnTx/>
                <a:uFillTx/>
                <a:latin typeface="Arial Unicode MS" pitchFamily="34" charset="-122"/>
                <a:ea typeface="Arial Unicode MS" pitchFamily="34" charset="-122"/>
                <a:cs typeface="Arial Unicode MS" pitchFamily="34" charset="-122"/>
              </a:rPr>
              <a:t>1901: Transmitting the first wireless signals across the Atlantic between </a:t>
            </a:r>
            <a:r>
              <a:rPr kumimoji="0" lang="en-US" sz="1800" b="0" i="0" u="none" strike="noStrike" kern="0" cap="none" spc="0" normalizeH="0" baseline="0" noProof="0" dirty="0" err="1" smtClean="0">
                <a:ln>
                  <a:noFill/>
                </a:ln>
                <a:solidFill>
                  <a:srgbClr val="011643"/>
                </a:solidFill>
                <a:effectLst/>
                <a:uLnTx/>
                <a:uFillTx/>
                <a:latin typeface="Arial Unicode MS" pitchFamily="34" charset="-122"/>
                <a:ea typeface="Arial Unicode MS" pitchFamily="34" charset="-122"/>
                <a:cs typeface="Arial Unicode MS" pitchFamily="34" charset="-122"/>
              </a:rPr>
              <a:t>Poldhu</a:t>
            </a:r>
            <a:r>
              <a:rPr kumimoji="0" lang="en-US" sz="1800" b="0" i="0" u="none" strike="noStrike" kern="0" cap="none" spc="0" normalizeH="0" baseline="0" noProof="0" dirty="0" smtClean="0">
                <a:ln>
                  <a:noFill/>
                </a:ln>
                <a:solidFill>
                  <a:srgbClr val="011643"/>
                </a:solidFill>
                <a:effectLst/>
                <a:uLnTx/>
                <a:uFillTx/>
                <a:latin typeface="Arial Unicode MS" pitchFamily="34" charset="-122"/>
                <a:ea typeface="Arial Unicode MS" pitchFamily="34" charset="-122"/>
                <a:cs typeface="Arial Unicode MS" pitchFamily="34" charset="-122"/>
              </a:rPr>
              <a:t>, Cornwall, and St. John's, Newfoundland, a distance of 2100 miles.</a:t>
            </a:r>
            <a:endParaRPr kumimoji="0" lang="en-US" altLang="zh-CN" sz="3200" b="0" i="0" u="none" strike="noStrike" kern="0" cap="none" spc="0" normalizeH="0" baseline="0" noProof="0" dirty="0">
              <a:ln>
                <a:noFill/>
              </a:ln>
              <a:solidFill>
                <a:srgbClr val="011643"/>
              </a:solidFill>
              <a:effectLst/>
              <a:uLnTx/>
              <a:uFillTx/>
              <a:latin typeface="Arial Unicode MS" pitchFamily="34" charset="-122"/>
              <a:ea typeface="Arial Unicode MS" pitchFamily="34" charset="-122"/>
              <a:cs typeface="Arial Unicode MS" pitchFamily="34" charset="-122"/>
            </a:endParaRPr>
          </a:p>
        </p:txBody>
      </p:sp>
      <p:sp>
        <p:nvSpPr>
          <p:cNvPr id="8" name="Rectangle 2"/>
          <p:cNvSpPr txBox="1">
            <a:spLocks noChangeArrowheads="1"/>
          </p:cNvSpPr>
          <p:nvPr>
            <p:custDataLst>
              <p:tags r:id="rId6"/>
            </p:custDataLst>
          </p:nvPr>
        </p:nvSpPr>
        <p:spPr bwMode="auto">
          <a:xfrm>
            <a:off x="249622" y="5808114"/>
            <a:ext cx="8786874" cy="35719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11643"/>
                </a:solidFill>
                <a:effectLst/>
                <a:uLnTx/>
                <a:uFillTx/>
                <a:latin typeface="Arial Unicode MS" pitchFamily="34" charset="-122"/>
                <a:ea typeface="Arial Unicode MS" pitchFamily="34" charset="-122"/>
                <a:cs typeface="Arial Unicode MS" pitchFamily="34" charset="-122"/>
              </a:rPr>
              <a:t>1909: The Nobel Prize in Physics</a:t>
            </a:r>
            <a:endParaRPr kumimoji="0" lang="en-US" altLang="zh-CN" sz="3200" b="0" i="0" u="none" strike="noStrike" kern="0" cap="none" spc="0" normalizeH="0" baseline="0" noProof="0" dirty="0">
              <a:ln>
                <a:noFill/>
              </a:ln>
              <a:solidFill>
                <a:srgbClr val="011643"/>
              </a:solidFill>
              <a:effectLst/>
              <a:uLnTx/>
              <a:uFillTx/>
              <a:latin typeface="Arial Unicode MS" pitchFamily="34" charset="-122"/>
              <a:ea typeface="Arial Unicode MS" pitchFamily="34" charset="-122"/>
              <a:cs typeface="Arial Unicode MS"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黑体" pitchFamily="2" charset="-122"/>
              </a:rPr>
              <a:t>Mode Selection</a:t>
            </a:r>
            <a:endParaRPr lang="zh-CN" altLang="en-US" sz="3200" dirty="0"/>
          </a:p>
        </p:txBody>
      </p:sp>
      <p:sp>
        <p:nvSpPr>
          <p:cNvPr id="3" name="内容占位符 2"/>
          <p:cNvSpPr>
            <a:spLocks noGrp="1"/>
          </p:cNvSpPr>
          <p:nvPr>
            <p:ph idx="1"/>
          </p:nvPr>
        </p:nvSpPr>
        <p:spPr/>
        <p:txBody>
          <a:bodyPr/>
          <a:lstStyle/>
          <a:p>
            <a:r>
              <a:rPr lang="en-US" altLang="zh-CN" sz="2400" b="1" dirty="0" smtClean="0">
                <a:solidFill>
                  <a:schemeClr val="tx1"/>
                </a:solidFill>
                <a:latin typeface="+mn-ea"/>
              </a:rPr>
              <a:t>Mode selection criteria</a:t>
            </a:r>
          </a:p>
          <a:p>
            <a:pPr lvl="1"/>
            <a:r>
              <a:rPr lang="en-US" altLang="zh-CN" dirty="0" smtClean="0">
                <a:solidFill>
                  <a:srgbClr val="FF0000"/>
                </a:solidFill>
                <a:latin typeface="+mn-ea"/>
                <a:ea typeface="+mn-ea"/>
                <a:cs typeface="Times New Roman" pitchFamily="18" charset="0"/>
              </a:rPr>
              <a:t>Cellular Mode</a:t>
            </a:r>
            <a:r>
              <a:rPr lang="en-US" altLang="zh-CN" dirty="0" smtClean="0">
                <a:latin typeface="+mn-ea"/>
                <a:ea typeface="+mn-ea"/>
                <a:cs typeface="Times New Roman" pitchFamily="18" charset="0"/>
              </a:rPr>
              <a:t>: The mobile works in a traditional cellular way relaying data by a BS.</a:t>
            </a:r>
          </a:p>
          <a:p>
            <a:pPr lvl="1"/>
            <a:r>
              <a:rPr lang="en-US" altLang="zh-CN" dirty="0" smtClean="0">
                <a:solidFill>
                  <a:srgbClr val="FF0000"/>
                </a:solidFill>
                <a:latin typeface="+mn-ea"/>
                <a:ea typeface="+mn-ea"/>
                <a:cs typeface="Times New Roman" pitchFamily="18" charset="0"/>
              </a:rPr>
              <a:t>D2D Mode</a:t>
            </a:r>
            <a:r>
              <a:rPr lang="en-US" altLang="zh-CN" dirty="0" smtClean="0">
                <a:latin typeface="+mn-ea"/>
                <a:ea typeface="+mn-ea"/>
                <a:cs typeface="Times New Roman" pitchFamily="18" charset="0"/>
              </a:rPr>
              <a:t>: The mobiles exchanges information directly.</a:t>
            </a:r>
          </a:p>
          <a:p>
            <a:pPr lvl="1"/>
            <a:r>
              <a:rPr lang="en-US" altLang="zh-CN" dirty="0" smtClean="0">
                <a:solidFill>
                  <a:srgbClr val="FF0000"/>
                </a:solidFill>
                <a:latin typeface="+mn-ea"/>
                <a:ea typeface="+mn-ea"/>
                <a:cs typeface="Times New Roman" pitchFamily="18" charset="0"/>
              </a:rPr>
              <a:t>Mode Adaptation</a:t>
            </a:r>
            <a:r>
              <a:rPr lang="en-US" altLang="zh-CN" dirty="0" smtClean="0">
                <a:latin typeface="+mn-ea"/>
                <a:ea typeface="+mn-ea"/>
                <a:cs typeface="Times New Roman" pitchFamily="18" charset="0"/>
              </a:rPr>
              <a:t>: The mobiles can select the right mode for communication according to the predefined criterions.</a:t>
            </a:r>
          </a:p>
          <a:p>
            <a:pPr lvl="1"/>
            <a:endParaRPr lang="en-US" altLang="zh-CN" dirty="0" smtClean="0">
              <a:latin typeface="+mn-ea"/>
              <a:ea typeface="+mn-ea"/>
              <a:cs typeface="Times New Roman" pitchFamily="18" charset="0"/>
            </a:endParaRPr>
          </a:p>
          <a:p>
            <a:r>
              <a:rPr lang="en-US" altLang="zh-CN" dirty="0" smtClean="0">
                <a:latin typeface="+mn-ea"/>
                <a:cs typeface="Times New Roman" pitchFamily="18" charset="0"/>
              </a:rPr>
              <a:t>Typically, all the UEs are implemented with two modes, i.e. cellular mode, and D2D mode, and can </a:t>
            </a:r>
            <a:r>
              <a:rPr lang="en-US" altLang="zh-CN" b="1" dirty="0" smtClean="0">
                <a:solidFill>
                  <a:srgbClr val="FF0000"/>
                </a:solidFill>
                <a:latin typeface="+mn-ea"/>
                <a:cs typeface="Times New Roman" pitchFamily="18" charset="0"/>
              </a:rPr>
              <a:t>adaptively utilize </a:t>
            </a:r>
            <a:r>
              <a:rPr lang="en-US" altLang="zh-CN" dirty="0" smtClean="0">
                <a:latin typeface="+mn-ea"/>
                <a:cs typeface="Times New Roman" pitchFamily="18" charset="0"/>
              </a:rPr>
              <a:t>the proper way for transmission.</a:t>
            </a:r>
          </a:p>
          <a:p>
            <a:pPr lvl="1"/>
            <a:endParaRPr lang="en-US" altLang="zh-CN" dirty="0" smtClean="0">
              <a:latin typeface="+mn-ea"/>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357158" y="357166"/>
            <a:ext cx="8319298" cy="714380"/>
          </a:xfrm>
          <a:prstGeom prst="rect">
            <a:avLst/>
          </a:prstGeom>
        </p:spPr>
        <p:txBody>
          <a:bodyPr/>
          <a:lstStyle/>
          <a:p>
            <a:pPr algn="ctr">
              <a:defRPr/>
            </a:pPr>
            <a:r>
              <a:rPr lang="en-US" altLang="zh-CN" sz="3200" dirty="0" smtClean="0">
                <a:solidFill>
                  <a:srgbClr val="0070C0"/>
                </a:solidFill>
                <a:latin typeface="+mj-lt"/>
                <a:ea typeface="黑体" pitchFamily="2" charset="-122"/>
                <a:cs typeface="+mj-cs"/>
              </a:rPr>
              <a:t>Signal and Interference Model</a:t>
            </a:r>
            <a:endParaRPr lang="zh-CN" altLang="en-US" sz="3200" dirty="0">
              <a:solidFill>
                <a:srgbClr val="0070C0"/>
              </a:solidFill>
              <a:latin typeface="+mj-lt"/>
              <a:ea typeface="黑体" pitchFamily="2" charset="-122"/>
              <a:cs typeface="+mj-cs"/>
            </a:endParaRPr>
          </a:p>
        </p:txBody>
      </p:sp>
      <p:graphicFrame>
        <p:nvGraphicFramePr>
          <p:cNvPr id="6" name="表格 5"/>
          <p:cNvGraphicFramePr>
            <a:graphicFrameLocks noGrp="1"/>
          </p:cNvGraphicFramePr>
          <p:nvPr>
            <p:extLst>
              <p:ext uri="{D42A27DB-BD31-4B8C-83A1-F6EECF244321}">
                <p14:modId xmlns:p14="http://schemas.microsoft.com/office/powerpoint/2010/main" val="134163179"/>
              </p:ext>
            </p:extLst>
          </p:nvPr>
        </p:nvGraphicFramePr>
        <p:xfrm>
          <a:off x="500034" y="1556792"/>
          <a:ext cx="4929224" cy="3931920"/>
        </p:xfrm>
        <a:graphic>
          <a:graphicData uri="http://schemas.openxmlformats.org/drawingml/2006/table">
            <a:tbl>
              <a:tblPr firstRow="1" bandRow="1">
                <a:tableStyleId>{5C22544A-7EE6-4342-B048-85BDC9FD1C3A}</a:tableStyleId>
              </a:tblPr>
              <a:tblGrid>
                <a:gridCol w="1857388"/>
                <a:gridCol w="3071836"/>
              </a:tblGrid>
              <a:tr h="370840">
                <a:tc>
                  <a:txBody>
                    <a:bodyPr/>
                    <a:lstStyle/>
                    <a:p>
                      <a:pPr algn="ctr"/>
                      <a:r>
                        <a:rPr lang="en-US" altLang="zh-CN" sz="2000" dirty="0" smtClean="0">
                          <a:solidFill>
                            <a:schemeClr val="tx1"/>
                          </a:solidFill>
                          <a:latin typeface="+mj-lt"/>
                          <a:cs typeface="Times New Roman" pitchFamily="18" charset="0"/>
                        </a:rPr>
                        <a:t>Resource allocation</a:t>
                      </a:r>
                      <a:endParaRPr lang="zh-CN" altLang="en-US" sz="2000" dirty="0">
                        <a:solidFill>
                          <a:schemeClr val="tx1"/>
                        </a:solidFill>
                        <a:latin typeface="+mj-lt"/>
                        <a:cs typeface="Times New Roman" pitchFamily="18" charset="0"/>
                      </a:endParaRPr>
                    </a:p>
                  </a:txBody>
                  <a:tcPr/>
                </a:tc>
                <a:tc>
                  <a:txBody>
                    <a:bodyPr/>
                    <a:lstStyle/>
                    <a:p>
                      <a:pPr algn="ctr"/>
                      <a:r>
                        <a:rPr lang="en-US" altLang="zh-CN" sz="2000" dirty="0" smtClean="0">
                          <a:solidFill>
                            <a:schemeClr val="tx1"/>
                          </a:solidFill>
                          <a:latin typeface="+mj-lt"/>
                          <a:cs typeface="Times New Roman" pitchFamily="18" charset="0"/>
                        </a:rPr>
                        <a:t>Interference</a:t>
                      </a:r>
                      <a:endParaRPr lang="zh-CN" altLang="en-US" sz="2000" dirty="0">
                        <a:solidFill>
                          <a:schemeClr val="tx1"/>
                        </a:solidFill>
                        <a:latin typeface="+mj-lt"/>
                        <a:cs typeface="Times New Roman" pitchFamily="18" charset="0"/>
                      </a:endParaRPr>
                    </a:p>
                  </a:txBody>
                  <a:tcPr anchor="ctr"/>
                </a:tc>
              </a:tr>
              <a:tr h="370840">
                <a:tc>
                  <a:txBody>
                    <a:bodyPr/>
                    <a:lstStyle/>
                    <a:p>
                      <a:pPr algn="l"/>
                      <a:r>
                        <a:rPr lang="en-US" altLang="zh-CN" sz="2000" dirty="0" smtClean="0">
                          <a:latin typeface="+mj-lt"/>
                          <a:cs typeface="Times New Roman" pitchFamily="18" charset="0"/>
                        </a:rPr>
                        <a:t>Uplink (UL) </a:t>
                      </a:r>
                      <a:endParaRPr lang="zh-CN" altLang="en-US" sz="2000" dirty="0">
                        <a:latin typeface="+mj-lt"/>
                        <a:cs typeface="Times New Roman" pitchFamily="18" charset="0"/>
                      </a:endParaRPr>
                    </a:p>
                  </a:txBody>
                  <a:tcPr anchor="ctr"/>
                </a:tc>
                <a:tc>
                  <a:txBody>
                    <a:bodyPr/>
                    <a:lstStyle/>
                    <a:p>
                      <a:r>
                        <a:rPr lang="en-US" altLang="zh-CN" sz="2000" dirty="0" smtClean="0">
                          <a:latin typeface="+mj-lt"/>
                          <a:cs typeface="Times New Roman" pitchFamily="18" charset="0"/>
                        </a:rPr>
                        <a:t>CEL—</a:t>
                      </a:r>
                    </a:p>
                    <a:p>
                      <a:r>
                        <a:rPr lang="en-US" altLang="zh-CN" sz="2000" dirty="0" smtClean="0">
                          <a:latin typeface="+mj-lt"/>
                          <a:cs typeface="Times New Roman" pitchFamily="18" charset="0"/>
                        </a:rPr>
                        <a:t>From: D2D user.</a:t>
                      </a:r>
                      <a:r>
                        <a:rPr lang="en-US" altLang="zh-CN" sz="2000" baseline="0" dirty="0" smtClean="0">
                          <a:latin typeface="+mj-lt"/>
                          <a:cs typeface="Times New Roman" pitchFamily="18" charset="0"/>
                        </a:rPr>
                        <a:t> </a:t>
                      </a:r>
                      <a:r>
                        <a:rPr lang="en-US" altLang="zh-CN" sz="2000" dirty="0" smtClean="0">
                          <a:latin typeface="+mj-lt"/>
                          <a:cs typeface="Times New Roman" pitchFamily="18" charset="0"/>
                        </a:rPr>
                        <a:t>To: BS</a:t>
                      </a:r>
                    </a:p>
                    <a:p>
                      <a:r>
                        <a:rPr lang="en-US" altLang="zh-CN" sz="2000" dirty="0" smtClean="0">
                          <a:latin typeface="+mj-lt"/>
                          <a:cs typeface="Times New Roman" pitchFamily="18" charset="0"/>
                        </a:rPr>
                        <a:t>D2D—</a:t>
                      </a:r>
                    </a:p>
                    <a:p>
                      <a:r>
                        <a:rPr lang="en-US" altLang="zh-CN" sz="2000" dirty="0" smtClean="0">
                          <a:latin typeface="+mj-lt"/>
                          <a:cs typeface="Times New Roman" pitchFamily="18" charset="0"/>
                        </a:rPr>
                        <a:t>From: cellular user. To: D2D user</a:t>
                      </a:r>
                      <a:endParaRPr lang="zh-CN" altLang="en-US" sz="2000" dirty="0">
                        <a:latin typeface="+mj-lt"/>
                        <a:cs typeface="Times New Roman" pitchFamily="18" charset="0"/>
                      </a:endParaRPr>
                    </a:p>
                  </a:txBody>
                  <a:tcPr/>
                </a:tc>
              </a:tr>
              <a:tr h="370840">
                <a:tc>
                  <a:txBody>
                    <a:bodyPr/>
                    <a:lstStyle/>
                    <a:p>
                      <a:r>
                        <a:rPr lang="en-US" altLang="zh-CN" sz="2000" dirty="0" smtClean="0">
                          <a:latin typeface="+mj-lt"/>
                          <a:cs typeface="Times New Roman" pitchFamily="18" charset="0"/>
                        </a:rPr>
                        <a:t>Downlink (DL)</a:t>
                      </a:r>
                      <a:endParaRPr lang="zh-CN" altLang="en-US" sz="2000" dirty="0">
                        <a:latin typeface="+mj-lt"/>
                        <a:cs typeface="Times New Roman" pitchFamily="18" charset="0"/>
                      </a:endParaRPr>
                    </a:p>
                  </a:txBody>
                  <a:tcPr anchor="ctr"/>
                </a:tc>
                <a:tc>
                  <a:txBody>
                    <a:bodyPr/>
                    <a:lstStyle/>
                    <a:p>
                      <a:r>
                        <a:rPr lang="en-US" altLang="zh-CN" sz="2000" dirty="0" smtClean="0">
                          <a:latin typeface="+mj-lt"/>
                          <a:cs typeface="Times New Roman" pitchFamily="18" charset="0"/>
                        </a:rPr>
                        <a:t>CEL</a:t>
                      </a:r>
                      <a:r>
                        <a:rPr lang="en-US" altLang="zh-CN" sz="2000" baseline="0" dirty="0" smtClean="0">
                          <a:latin typeface="+mj-lt"/>
                          <a:cs typeface="Times New Roman" pitchFamily="18" charset="0"/>
                        </a:rPr>
                        <a:t>—</a:t>
                      </a:r>
                      <a:endParaRPr lang="en-US" altLang="zh-CN" sz="2000" dirty="0" smtClean="0">
                        <a:latin typeface="+mj-lt"/>
                        <a:cs typeface="Times New Roman" pitchFamily="18" charset="0"/>
                      </a:endParaRPr>
                    </a:p>
                    <a:p>
                      <a:r>
                        <a:rPr lang="en-US" altLang="zh-CN" sz="2000" dirty="0" smtClean="0">
                          <a:latin typeface="+mj-lt"/>
                          <a:cs typeface="Times New Roman" pitchFamily="18" charset="0"/>
                        </a:rPr>
                        <a:t>From: D2D user. To: cellular</a:t>
                      </a:r>
                      <a:r>
                        <a:rPr lang="en-US" altLang="zh-CN" sz="2000" baseline="0" dirty="0" smtClean="0">
                          <a:latin typeface="+mj-lt"/>
                          <a:cs typeface="Times New Roman" pitchFamily="18" charset="0"/>
                        </a:rPr>
                        <a:t> user</a:t>
                      </a:r>
                    </a:p>
                    <a:p>
                      <a:r>
                        <a:rPr lang="en-US" altLang="zh-CN" sz="2000" baseline="0" dirty="0" smtClean="0">
                          <a:latin typeface="+mj-lt"/>
                          <a:cs typeface="Times New Roman" pitchFamily="18" charset="0"/>
                        </a:rPr>
                        <a:t>D2D—</a:t>
                      </a:r>
                    </a:p>
                    <a:p>
                      <a:r>
                        <a:rPr lang="en-US" altLang="zh-CN" sz="2000" baseline="0" dirty="0" smtClean="0">
                          <a:latin typeface="+mj-lt"/>
                          <a:cs typeface="Times New Roman" pitchFamily="18" charset="0"/>
                        </a:rPr>
                        <a:t>From: BS. To: D2D user</a:t>
                      </a:r>
                      <a:endParaRPr lang="zh-CN" altLang="en-US" sz="2000" dirty="0">
                        <a:latin typeface="+mj-lt"/>
                        <a:cs typeface="Times New Roman" pitchFamily="18" charset="0"/>
                      </a:endParaRPr>
                    </a:p>
                  </a:txBody>
                  <a:tcPr/>
                </a:tc>
              </a:tr>
            </a:tbl>
          </a:graphicData>
        </a:graphic>
      </p:graphicFrame>
      <p:pic>
        <p:nvPicPr>
          <p:cNvPr id="7" name="Picture 3"/>
          <p:cNvPicPr>
            <a:picLocks noChangeAspect="1" noChangeArrowheads="1"/>
          </p:cNvPicPr>
          <p:nvPr/>
        </p:nvPicPr>
        <p:blipFill>
          <a:blip r:embed="rId3" cstate="print"/>
          <a:srcRect/>
          <a:stretch>
            <a:fillRect/>
          </a:stretch>
        </p:blipFill>
        <p:spPr bwMode="auto">
          <a:xfrm>
            <a:off x="5572132" y="1785926"/>
            <a:ext cx="3399684" cy="3022962"/>
          </a:xfrm>
          <a:prstGeom prst="rect">
            <a:avLst/>
          </a:prstGeom>
          <a:noFill/>
          <a:ln w="9525">
            <a:noFill/>
            <a:miter lim="800000"/>
            <a:headEnd/>
            <a:tailEnd/>
          </a:ln>
        </p:spPr>
      </p:pic>
      <p:sp>
        <p:nvSpPr>
          <p:cNvPr id="8" name="TextBox 7"/>
          <p:cNvSpPr txBox="1"/>
          <p:nvPr/>
        </p:nvSpPr>
        <p:spPr>
          <a:xfrm>
            <a:off x="5500694" y="4929198"/>
            <a:ext cx="3643306" cy="1077218"/>
          </a:xfrm>
          <a:prstGeom prst="rect">
            <a:avLst/>
          </a:prstGeom>
          <a:noFill/>
        </p:spPr>
        <p:txBody>
          <a:bodyPr wrap="square" rtlCol="0">
            <a:spAutoFit/>
          </a:bodyPr>
          <a:lstStyle/>
          <a:p>
            <a:r>
              <a:rPr lang="en-US" altLang="zh-CN" sz="1600" dirty="0" smtClean="0"/>
              <a:t>D2D comm. reusing cellular resources. Solid arrows indicate the wanted signals and dashed arrows the interference. </a:t>
            </a:r>
            <a:endParaRPr lang="zh-CN" altLang="en-US" sz="1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Interference Analysis</a:t>
            </a:r>
            <a:endParaRPr lang="zh-CN" altLang="en-US" sz="3200" dirty="0"/>
          </a:p>
        </p:txBody>
      </p:sp>
      <p:sp>
        <p:nvSpPr>
          <p:cNvPr id="3" name="内容占位符 2"/>
          <p:cNvSpPr>
            <a:spLocks noGrp="1"/>
          </p:cNvSpPr>
          <p:nvPr>
            <p:ph idx="1"/>
          </p:nvPr>
        </p:nvSpPr>
        <p:spPr/>
        <p:txBody>
          <a:bodyPr/>
          <a:lstStyle/>
          <a:p>
            <a:r>
              <a:rPr lang="en-US" altLang="zh-CN" dirty="0" smtClean="0"/>
              <a:t>D2D networks provides coverage at the customer premises, but radiates toward neighboring mobile users, introducing interference.</a:t>
            </a:r>
          </a:p>
          <a:p>
            <a:r>
              <a:rPr lang="en-US" altLang="zh-CN" dirty="0" smtClean="0"/>
              <a:t>Considering that these networks define two separate layers, interference can be classified as follows:</a:t>
            </a:r>
          </a:p>
          <a:p>
            <a:pPr lvl="1"/>
            <a:r>
              <a:rPr lang="en-US" altLang="zh-CN" dirty="0" smtClean="0">
                <a:solidFill>
                  <a:srgbClr val="FF0000"/>
                </a:solidFill>
              </a:rPr>
              <a:t>Cross-layer</a:t>
            </a:r>
            <a:r>
              <a:rPr lang="en-US" altLang="zh-CN" dirty="0" smtClean="0"/>
              <a:t>: This refers to situations in which the aggressor (e.g., a D2D user) and the victim (e.g., a cellular user) of interference belong to different network layers.</a:t>
            </a:r>
          </a:p>
          <a:p>
            <a:pPr lvl="1"/>
            <a:r>
              <a:rPr lang="en-US" altLang="zh-CN" dirty="0" smtClean="0">
                <a:solidFill>
                  <a:srgbClr val="FF0000"/>
                </a:solidFill>
              </a:rPr>
              <a:t>Co-layer</a:t>
            </a:r>
            <a:r>
              <a:rPr lang="en-US" altLang="zh-CN" dirty="0" smtClean="0"/>
              <a:t>: In this case the aggressor (e.g., a D2D user) and the victim (e.g., a neighboring D2D user) belong to the same network layer.</a:t>
            </a:r>
          </a:p>
          <a:p>
            <a:r>
              <a:rPr lang="en-US" altLang="zh-CN" dirty="0" smtClean="0"/>
              <a:t>Combating the interference</a:t>
            </a:r>
          </a:p>
          <a:p>
            <a:pPr lvl="1"/>
            <a:r>
              <a:rPr lang="en-US" altLang="zh-CN" dirty="0" smtClean="0">
                <a:solidFill>
                  <a:srgbClr val="FF0000"/>
                </a:solidFill>
              </a:rPr>
              <a:t>Transmitter</a:t>
            </a:r>
            <a:r>
              <a:rPr lang="en-US" altLang="zh-CN" dirty="0" smtClean="0"/>
              <a:t>: Frequency, time, space, power etc, allocation</a:t>
            </a:r>
          </a:p>
          <a:p>
            <a:pPr lvl="1"/>
            <a:r>
              <a:rPr lang="en-US" altLang="zh-CN" dirty="0" smtClean="0">
                <a:solidFill>
                  <a:srgbClr val="FF0000"/>
                </a:solidFill>
              </a:rPr>
              <a:t>Receiver</a:t>
            </a:r>
            <a:r>
              <a:rPr lang="en-US" altLang="zh-CN" dirty="0" smtClean="0"/>
              <a:t>: Signal processing for interference cancelation</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黑体" pitchFamily="2" charset="-122"/>
              </a:rPr>
              <a:t>Spectrum Sharing</a:t>
            </a:r>
            <a:endParaRPr lang="zh-CN" altLang="en-US" sz="3200" dirty="0"/>
          </a:p>
        </p:txBody>
      </p:sp>
      <p:sp>
        <p:nvSpPr>
          <p:cNvPr id="3" name="内容占位符 2"/>
          <p:cNvSpPr>
            <a:spLocks noGrp="1"/>
          </p:cNvSpPr>
          <p:nvPr>
            <p:ph idx="1"/>
          </p:nvPr>
        </p:nvSpPr>
        <p:spPr/>
        <p:txBody>
          <a:bodyPr/>
          <a:lstStyle/>
          <a:p>
            <a:r>
              <a:rPr lang="en-US" altLang="zh-CN" dirty="0" smtClean="0">
                <a:latin typeface="+mn-ea"/>
                <a:ea typeface="+mn-ea"/>
                <a:cs typeface="Times New Roman" pitchFamily="18" charset="0"/>
              </a:rPr>
              <a:t>Spectrum sharing as an </a:t>
            </a:r>
            <a:r>
              <a:rPr lang="en-US" altLang="zh-CN" b="1" dirty="0" smtClean="0">
                <a:solidFill>
                  <a:srgbClr val="FF0000"/>
                </a:solidFill>
                <a:latin typeface="+mn-ea"/>
                <a:ea typeface="+mn-ea"/>
                <a:cs typeface="Times New Roman" pitchFamily="18" charset="0"/>
              </a:rPr>
              <a:t>overlay</a:t>
            </a:r>
            <a:r>
              <a:rPr lang="en-US" altLang="zh-CN" dirty="0" smtClean="0">
                <a:latin typeface="+mn-ea"/>
                <a:ea typeface="+mn-ea"/>
                <a:cs typeface="Times New Roman" pitchFamily="18" charset="0"/>
              </a:rPr>
              <a:t>: </a:t>
            </a:r>
          </a:p>
          <a:p>
            <a:pPr lvl="1"/>
            <a:r>
              <a:rPr lang="en-US" altLang="zh-CN" sz="1800" dirty="0" smtClean="0">
                <a:latin typeface="+mn-ea"/>
                <a:ea typeface="+mn-ea"/>
                <a:cs typeface="Times New Roman" pitchFamily="18" charset="0"/>
              </a:rPr>
              <a:t>The D2D users occupies the vacant cellular spectrum for communication. </a:t>
            </a:r>
          </a:p>
          <a:p>
            <a:pPr lvl="1"/>
            <a:r>
              <a:rPr lang="en-US" altLang="zh-CN" sz="1800" dirty="0" smtClean="0">
                <a:latin typeface="+mn-ea"/>
                <a:ea typeface="+mn-ea"/>
                <a:cs typeface="Times New Roman" pitchFamily="18" charset="0"/>
              </a:rPr>
              <a:t>This approach that completely eliminates cross-layer interference is to divide the licensed spectrum into two parts (orthogonal channel assignment). </a:t>
            </a:r>
          </a:p>
          <a:p>
            <a:pPr lvl="1"/>
            <a:r>
              <a:rPr lang="en-US" altLang="zh-CN" sz="1800" dirty="0" smtClean="0">
                <a:latin typeface="+mn-ea"/>
                <a:ea typeface="+mn-ea"/>
                <a:cs typeface="Times New Roman" pitchFamily="18" charset="0"/>
              </a:rPr>
              <a:t>This way, a fraction of the </a:t>
            </a:r>
            <a:r>
              <a:rPr lang="en-US" altLang="zh-CN" sz="1800" dirty="0" err="1" smtClean="0">
                <a:latin typeface="+mn-ea"/>
                <a:ea typeface="+mn-ea"/>
                <a:cs typeface="Times New Roman" pitchFamily="18" charset="0"/>
              </a:rPr>
              <a:t>subchannels</a:t>
            </a:r>
            <a:r>
              <a:rPr lang="en-US" altLang="zh-CN" sz="1800" dirty="0" smtClean="0">
                <a:latin typeface="+mn-ea"/>
                <a:ea typeface="+mn-ea"/>
                <a:cs typeface="Times New Roman" pitchFamily="18" charset="0"/>
              </a:rPr>
              <a:t> would be used by the cellular users while another fraction would be used by the D2D networks. </a:t>
            </a:r>
          </a:p>
          <a:p>
            <a:pPr lvl="1"/>
            <a:r>
              <a:rPr lang="en-US" altLang="zh-CN" sz="1800" dirty="0" smtClean="0">
                <a:latin typeface="+mn-ea"/>
                <a:ea typeface="+mn-ea"/>
                <a:cs typeface="Times New Roman" pitchFamily="18" charset="0"/>
              </a:rPr>
              <a:t>Although optimal from a cross-layer interference standpoint, this approach is inefficient in terms of spectrum reuse.</a:t>
            </a:r>
          </a:p>
          <a:p>
            <a:r>
              <a:rPr lang="en-US" altLang="zh-CN" dirty="0" smtClean="0">
                <a:latin typeface="+mn-ea"/>
                <a:ea typeface="+mn-ea"/>
                <a:cs typeface="Times New Roman" pitchFamily="18" charset="0"/>
              </a:rPr>
              <a:t>Spectrum sharing as an </a:t>
            </a:r>
            <a:r>
              <a:rPr lang="en-US" altLang="zh-CN" b="1" dirty="0" smtClean="0">
                <a:solidFill>
                  <a:srgbClr val="FF0000"/>
                </a:solidFill>
                <a:latin typeface="+mn-ea"/>
                <a:ea typeface="+mn-ea"/>
                <a:cs typeface="Times New Roman" pitchFamily="18" charset="0"/>
              </a:rPr>
              <a:t>underlay</a:t>
            </a:r>
            <a:r>
              <a:rPr lang="en-US" altLang="zh-CN" dirty="0" smtClean="0">
                <a:latin typeface="+mn-ea"/>
                <a:ea typeface="+mn-ea"/>
                <a:cs typeface="Times New Roman" pitchFamily="18" charset="0"/>
              </a:rPr>
              <a:t>: </a:t>
            </a:r>
          </a:p>
          <a:p>
            <a:pPr lvl="1"/>
            <a:r>
              <a:rPr lang="en-US" altLang="zh-CN" sz="1800" dirty="0" smtClean="0">
                <a:latin typeface="+mn-ea"/>
                <a:ea typeface="+mn-ea"/>
                <a:cs typeface="Times New Roman" pitchFamily="18" charset="0"/>
              </a:rPr>
              <a:t>This scheme allows multiple D2D users to work as an underlay with cellular users, and thus to improve the spectrum efficiency. </a:t>
            </a:r>
          </a:p>
          <a:p>
            <a:pPr lvl="1"/>
            <a:r>
              <a:rPr lang="en-US" altLang="zh-CN" sz="1800" dirty="0" smtClean="0">
                <a:latin typeface="+mn-ea"/>
                <a:ea typeface="+mn-ea"/>
                <a:cs typeface="Times New Roman" pitchFamily="18" charset="0"/>
              </a:rPr>
              <a:t>Therefore, co-channel assignment of the cellular and D2D users seems more efficient and profitable for operators, although far more intricate from the technical point of view.</a:t>
            </a:r>
            <a:endParaRPr lang="zh-CN" altLang="en-US" sz="1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linds(horizontal)">
                                      <p:cBhvr>
                                        <p:cTn id="10" dur="500"/>
                                        <p:tgtEl>
                                          <p:spTgt spid="3">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linds(horizontal)">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ea typeface="黑体" pitchFamily="2" charset="-122"/>
              </a:rPr>
              <a:t>Signal and Interference Model</a:t>
            </a:r>
            <a:endParaRPr lang="zh-CN" altLang="en-US" dirty="0"/>
          </a:p>
        </p:txBody>
      </p:sp>
      <p:sp>
        <p:nvSpPr>
          <p:cNvPr id="3" name="内容占位符 2"/>
          <p:cNvSpPr>
            <a:spLocks noGrp="1"/>
          </p:cNvSpPr>
          <p:nvPr>
            <p:ph idx="1"/>
          </p:nvPr>
        </p:nvSpPr>
        <p:spPr/>
        <p:txBody>
          <a:bodyPr/>
          <a:lstStyle/>
          <a:p>
            <a:r>
              <a:rPr lang="en-US" altLang="zh-CN" dirty="0" smtClean="0"/>
              <a:t>During the uplink period of the cellular system, both cellular and D2D UEs receive interference as they share the same sub-channels. </a:t>
            </a:r>
          </a:p>
          <a:p>
            <a:r>
              <a:rPr lang="en-US" altLang="zh-CN" dirty="0" smtClean="0"/>
              <a:t>During the UL period, the sum rate of the cellular UEs and D2D UEs can be written as</a:t>
            </a:r>
          </a:p>
          <a:p>
            <a:endParaRPr lang="en-US" altLang="zh-CN" dirty="0" smtClean="0"/>
          </a:p>
          <a:p>
            <a:endParaRPr lang="en-US" altLang="zh-CN" dirty="0" smtClean="0"/>
          </a:p>
          <a:p>
            <a:endParaRPr lang="en-US" altLang="zh-CN" dirty="0" smtClean="0"/>
          </a:p>
          <a:p>
            <a:endParaRPr lang="zh-CN" altLang="en-US" dirty="0"/>
          </a:p>
        </p:txBody>
      </p:sp>
      <p:pic>
        <p:nvPicPr>
          <p:cNvPr id="948226" name="Picture 2"/>
          <p:cNvPicPr>
            <a:picLocks noChangeAspect="1" noChangeArrowheads="1"/>
          </p:cNvPicPr>
          <p:nvPr/>
        </p:nvPicPr>
        <p:blipFill>
          <a:blip r:embed="rId2" cstate="print"/>
          <a:srcRect/>
          <a:stretch>
            <a:fillRect/>
          </a:stretch>
        </p:blipFill>
        <p:spPr bwMode="auto">
          <a:xfrm>
            <a:off x="3071802" y="2643182"/>
            <a:ext cx="2357454" cy="874931"/>
          </a:xfrm>
          <a:prstGeom prst="rect">
            <a:avLst/>
          </a:prstGeom>
          <a:noFill/>
          <a:ln w="9525">
            <a:noFill/>
            <a:miter lim="800000"/>
            <a:headEnd/>
            <a:tailEnd/>
          </a:ln>
          <a:effectLst/>
        </p:spPr>
      </p:pic>
      <p:pic>
        <p:nvPicPr>
          <p:cNvPr id="948227" name="Picture 3"/>
          <p:cNvPicPr>
            <a:picLocks noChangeAspect="1" noChangeArrowheads="1"/>
          </p:cNvPicPr>
          <p:nvPr/>
        </p:nvPicPr>
        <p:blipFill>
          <a:blip r:embed="rId3" cstate="print"/>
          <a:srcRect/>
          <a:stretch>
            <a:fillRect/>
          </a:stretch>
        </p:blipFill>
        <p:spPr bwMode="auto">
          <a:xfrm>
            <a:off x="-32" y="3643314"/>
            <a:ext cx="9096375" cy="26969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Radio Resource Management (1)</a:t>
            </a:r>
            <a:endParaRPr lang="zh-CN" altLang="en-US" sz="3200" dirty="0"/>
          </a:p>
        </p:txBody>
      </p:sp>
      <p:sp>
        <p:nvSpPr>
          <p:cNvPr id="3" name="内容占位符 2"/>
          <p:cNvSpPr>
            <a:spLocks noGrp="1"/>
          </p:cNvSpPr>
          <p:nvPr>
            <p:ph idx="1"/>
          </p:nvPr>
        </p:nvSpPr>
        <p:spPr/>
        <p:txBody>
          <a:bodyPr/>
          <a:lstStyle/>
          <a:p>
            <a:r>
              <a:rPr lang="en-US" altLang="zh-CN" dirty="0" smtClean="0"/>
              <a:t>With regards to the underlay approach, to </a:t>
            </a:r>
            <a:r>
              <a:rPr lang="en-US" altLang="zh-CN" b="1" dirty="0" smtClean="0">
                <a:solidFill>
                  <a:srgbClr val="FF0000"/>
                </a:solidFill>
              </a:rPr>
              <a:t>mitigate cross- and co-layer interference</a:t>
            </a:r>
            <a:r>
              <a:rPr lang="en-US" altLang="zh-CN" dirty="0" smtClean="0"/>
              <a:t>, there would be a </a:t>
            </a:r>
            <a:r>
              <a:rPr lang="en-US" altLang="zh-CN" b="1" dirty="0" smtClean="0">
                <a:solidFill>
                  <a:srgbClr val="FF0000"/>
                </a:solidFill>
              </a:rPr>
              <a:t>central entity </a:t>
            </a:r>
            <a:r>
              <a:rPr lang="en-US" altLang="zh-CN" dirty="0" smtClean="0"/>
              <a:t>in charge of intelligently telling each cell which </a:t>
            </a:r>
            <a:r>
              <a:rPr lang="en-US" altLang="zh-CN" dirty="0" err="1" smtClean="0"/>
              <a:t>subchannels</a:t>
            </a:r>
            <a:r>
              <a:rPr lang="en-US" altLang="zh-CN" dirty="0" smtClean="0"/>
              <a:t> to use. </a:t>
            </a:r>
          </a:p>
          <a:p>
            <a:r>
              <a:rPr lang="en-US" altLang="zh-CN" dirty="0" smtClean="0"/>
              <a:t>This entity would need to collect information from the D2D users, and use it to find an optimal or a good solution within a short period of time.</a:t>
            </a:r>
          </a:p>
          <a:p>
            <a:r>
              <a:rPr lang="en-US" altLang="zh-CN" dirty="0" smtClean="0"/>
              <a:t>The presence of </a:t>
            </a:r>
            <a:r>
              <a:rPr lang="en-US" altLang="zh-CN" b="1" dirty="0" smtClean="0">
                <a:solidFill>
                  <a:srgbClr val="FF0000"/>
                </a:solidFill>
              </a:rPr>
              <a:t>large number of D2D users</a:t>
            </a:r>
            <a:r>
              <a:rPr lang="en-US" altLang="zh-CN" dirty="0" smtClean="0"/>
              <a:t>, and the allowance of multiple D2D users coexistence with cellular user makes the optimization problem too complex.</a:t>
            </a:r>
          </a:p>
          <a:p>
            <a:r>
              <a:rPr lang="en-US" altLang="zh-CN" dirty="0" smtClean="0"/>
              <a:t>Latency issues arise when trying to facilitate the D2D communication with the central </a:t>
            </a:r>
            <a:r>
              <a:rPr lang="en-US" altLang="zh-CN" dirty="0" err="1" smtClean="0"/>
              <a:t>subchannels</a:t>
            </a:r>
            <a:r>
              <a:rPr lang="en-US" altLang="zh-CN" dirty="0" smtClean="0"/>
              <a:t> broker throughout the backhaul.</a:t>
            </a:r>
          </a:p>
          <a:p>
            <a:endParaRPr lang="en-US" altLang="zh-CN" dirty="0" smtClean="0"/>
          </a:p>
          <a:p>
            <a:r>
              <a:rPr lang="en-US" altLang="zh-CN" dirty="0" smtClean="0"/>
              <a:t>A </a:t>
            </a:r>
            <a:r>
              <a:rPr lang="en-US" altLang="zh-CN" b="1" dirty="0" smtClean="0">
                <a:solidFill>
                  <a:srgbClr val="FF0000"/>
                </a:solidFill>
              </a:rPr>
              <a:t>distributed approach </a:t>
            </a:r>
            <a:r>
              <a:rPr lang="en-US" altLang="zh-CN" dirty="0" smtClean="0"/>
              <a:t>to mitigate cross- and co-layer interference, where the D2D users can manage their own </a:t>
            </a:r>
            <a:r>
              <a:rPr lang="en-US" altLang="zh-CN" dirty="0" err="1" smtClean="0"/>
              <a:t>subchannels</a:t>
            </a:r>
            <a:r>
              <a:rPr lang="en-US" altLang="zh-CN" dirty="0" smtClean="0"/>
              <a:t>, is thus more suitable in this case (i.e., self-organization). </a:t>
            </a:r>
          </a:p>
          <a:p>
            <a:endParaRPr lang="en-US" altLang="zh-C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linds(horizontal)">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Radio Resource Management (2)</a:t>
            </a:r>
            <a:endParaRPr lang="zh-CN" altLang="en-US" sz="3200" dirty="0"/>
          </a:p>
        </p:txBody>
      </p:sp>
      <p:sp>
        <p:nvSpPr>
          <p:cNvPr id="3" name="内容占位符 2"/>
          <p:cNvSpPr>
            <a:spLocks noGrp="1"/>
          </p:cNvSpPr>
          <p:nvPr>
            <p:ph idx="1"/>
          </p:nvPr>
        </p:nvSpPr>
        <p:spPr/>
        <p:txBody>
          <a:bodyPr/>
          <a:lstStyle/>
          <a:p>
            <a:r>
              <a:rPr lang="en-US" altLang="zh-CN" dirty="0" smtClean="0"/>
              <a:t>In a </a:t>
            </a:r>
            <a:r>
              <a:rPr lang="en-US" altLang="zh-CN" b="1" dirty="0" smtClean="0">
                <a:solidFill>
                  <a:srgbClr val="FF0000"/>
                </a:solidFill>
              </a:rPr>
              <a:t>non-cooperative </a:t>
            </a:r>
            <a:r>
              <a:rPr lang="en-US" altLang="zh-CN" dirty="0" smtClean="0"/>
              <a:t>solution, i.e. self-organized approach</a:t>
            </a:r>
          </a:p>
          <a:p>
            <a:pPr lvl="1"/>
            <a:r>
              <a:rPr lang="en-US" altLang="zh-CN" dirty="0" smtClean="0"/>
              <a:t>each D2D user would plan its </a:t>
            </a:r>
            <a:r>
              <a:rPr lang="en-US" altLang="zh-CN" dirty="0" err="1" smtClean="0"/>
              <a:t>subchannels</a:t>
            </a:r>
            <a:r>
              <a:rPr lang="en-US" altLang="zh-CN" dirty="0" smtClean="0"/>
              <a:t> so as to maximize the throughput and </a:t>
            </a:r>
            <a:r>
              <a:rPr lang="en-US" altLang="zh-CN" dirty="0" err="1" smtClean="0"/>
              <a:t>QoS</a:t>
            </a:r>
            <a:r>
              <a:rPr lang="en-US" altLang="zh-CN" dirty="0" smtClean="0"/>
              <a:t> for its users. </a:t>
            </a:r>
          </a:p>
          <a:p>
            <a:pPr lvl="1"/>
            <a:r>
              <a:rPr lang="en-US" altLang="zh-CN" dirty="0" smtClean="0"/>
              <a:t>this would be done independent of the effects its allocation that might cause to co-channel D2D and cellular users. </a:t>
            </a:r>
          </a:p>
          <a:p>
            <a:endParaRPr lang="en-US" altLang="zh-CN" dirty="0" smtClean="0"/>
          </a:p>
          <a:p>
            <a:r>
              <a:rPr lang="en-US" altLang="zh-CN" dirty="0" smtClean="0"/>
              <a:t>In a </a:t>
            </a:r>
            <a:r>
              <a:rPr lang="en-US" altLang="zh-CN" b="1" dirty="0" smtClean="0">
                <a:solidFill>
                  <a:srgbClr val="FF0000"/>
                </a:solidFill>
              </a:rPr>
              <a:t>cooperative</a:t>
            </a:r>
            <a:r>
              <a:rPr lang="en-US" altLang="zh-CN" dirty="0" smtClean="0">
                <a:solidFill>
                  <a:srgbClr val="FF0000"/>
                </a:solidFill>
              </a:rPr>
              <a:t> </a:t>
            </a:r>
            <a:r>
              <a:rPr lang="en-US" altLang="zh-CN" dirty="0" smtClean="0"/>
              <a:t>approach, i.e. network assisted approach</a:t>
            </a:r>
          </a:p>
          <a:p>
            <a:pPr lvl="1"/>
            <a:r>
              <a:rPr lang="en-US" altLang="zh-CN" dirty="0" smtClean="0"/>
              <a:t>the D2D users can gather partial information about subcarrier usage situation.</a:t>
            </a:r>
          </a:p>
          <a:p>
            <a:pPr lvl="1"/>
            <a:r>
              <a:rPr lang="en-US" altLang="zh-CN" dirty="0" smtClean="0"/>
              <a:t>may perform its allocation taking into account the effect it would cause to its co-channel neighbors. </a:t>
            </a:r>
          </a:p>
          <a:p>
            <a:pPr lvl="1"/>
            <a:r>
              <a:rPr lang="en-US" altLang="zh-CN" dirty="0" smtClean="0"/>
              <a:t>the average cellular and D2D users' throughput and </a:t>
            </a:r>
            <a:r>
              <a:rPr lang="en-US" altLang="zh-CN" dirty="0" err="1" smtClean="0"/>
              <a:t>QoS</a:t>
            </a:r>
            <a:r>
              <a:rPr lang="en-US" altLang="zh-CN" dirty="0" smtClean="0"/>
              <a:t>, as well as their global performance can be locally optimized.</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linds(horizontal)">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Game-theoretic Methods for RRM in D2D-Direct</a:t>
            </a:r>
            <a:endParaRPr lang="zh-CN" altLang="en-US" dirty="0"/>
          </a:p>
        </p:txBody>
      </p:sp>
      <p:sp>
        <p:nvSpPr>
          <p:cNvPr id="3" name="内容占位符 2"/>
          <p:cNvSpPr>
            <a:spLocks noGrp="1"/>
          </p:cNvSpPr>
          <p:nvPr>
            <p:ph idx="1"/>
          </p:nvPr>
        </p:nvSpPr>
        <p:spPr>
          <a:xfrm>
            <a:off x="392113" y="1214438"/>
            <a:ext cx="4465639" cy="4929187"/>
          </a:xfrm>
        </p:spPr>
        <p:txBody>
          <a:bodyPr/>
          <a:lstStyle/>
          <a:p>
            <a:r>
              <a:rPr lang="en-US" altLang="zh-CN" dirty="0" smtClean="0"/>
              <a:t>Given resource allocation methods, corresponding games can be applied.</a:t>
            </a:r>
          </a:p>
          <a:p>
            <a:endParaRPr lang="en-US" altLang="zh-CN" dirty="0" smtClean="0"/>
          </a:p>
          <a:p>
            <a:r>
              <a:rPr lang="en-US" altLang="zh-CN" dirty="0" smtClean="0"/>
              <a:t>Global Optimization: Optimize both cellular and D2D users</a:t>
            </a:r>
          </a:p>
          <a:p>
            <a:pPr lvl="1"/>
            <a:r>
              <a:rPr lang="en-US" altLang="zh-CN" dirty="0" smtClean="0"/>
              <a:t>Auction game: combinatorial auction</a:t>
            </a:r>
          </a:p>
          <a:p>
            <a:endParaRPr lang="en-US" altLang="zh-CN" dirty="0" smtClean="0"/>
          </a:p>
          <a:p>
            <a:r>
              <a:rPr lang="en-US" altLang="zh-CN" dirty="0" smtClean="0"/>
              <a:t>Local Optimization: Given the current cellular networks, optimize D2D users only</a:t>
            </a:r>
          </a:p>
          <a:p>
            <a:pPr lvl="1"/>
            <a:r>
              <a:rPr lang="en-US" altLang="zh-CN" dirty="0" smtClean="0">
                <a:solidFill>
                  <a:schemeClr val="tx1"/>
                </a:solidFill>
              </a:rPr>
              <a:t>Non-cooperative game</a:t>
            </a:r>
          </a:p>
          <a:p>
            <a:pPr lvl="1"/>
            <a:r>
              <a:rPr lang="en-US" altLang="zh-CN" dirty="0" err="1" smtClean="0">
                <a:solidFill>
                  <a:srgbClr val="FF0000"/>
                </a:solidFill>
              </a:rPr>
              <a:t>Stackelberg</a:t>
            </a:r>
            <a:r>
              <a:rPr lang="en-US" altLang="zh-CN" dirty="0" smtClean="0">
                <a:solidFill>
                  <a:srgbClr val="FF0000"/>
                </a:solidFill>
              </a:rPr>
              <a:t>-type game</a:t>
            </a:r>
          </a:p>
          <a:p>
            <a:pPr lvl="1"/>
            <a:endParaRPr lang="en-US" altLang="zh-CN" dirty="0" smtClean="0"/>
          </a:p>
          <a:p>
            <a:pPr lvl="1"/>
            <a:endParaRPr lang="zh-CN" altLang="en-US" dirty="0"/>
          </a:p>
        </p:txBody>
      </p:sp>
      <p:pic>
        <p:nvPicPr>
          <p:cNvPr id="4" name="Picture 18"/>
          <p:cNvPicPr>
            <a:picLocks noChangeAspect="1" noChangeArrowheads="1"/>
          </p:cNvPicPr>
          <p:nvPr/>
        </p:nvPicPr>
        <p:blipFill>
          <a:blip r:embed="rId2" cstate="print"/>
          <a:srcRect/>
          <a:stretch>
            <a:fillRect/>
          </a:stretch>
        </p:blipFill>
        <p:spPr bwMode="auto">
          <a:xfrm>
            <a:off x="4894300" y="1637271"/>
            <a:ext cx="4106856" cy="3961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err="1" smtClean="0"/>
              <a:t>Stackelberg</a:t>
            </a:r>
            <a:r>
              <a:rPr lang="en-US" altLang="zh-CN" dirty="0" smtClean="0"/>
              <a:t>-type Game Preliminaries</a:t>
            </a:r>
            <a:endParaRPr lang="zh-CN" altLang="en-US" dirty="0"/>
          </a:p>
        </p:txBody>
      </p:sp>
      <p:sp>
        <p:nvSpPr>
          <p:cNvPr id="3" name="内容占位符 2"/>
          <p:cNvSpPr>
            <a:spLocks noGrp="1"/>
          </p:cNvSpPr>
          <p:nvPr>
            <p:ph idx="1"/>
          </p:nvPr>
        </p:nvSpPr>
        <p:spPr/>
        <p:txBody>
          <a:bodyPr/>
          <a:lstStyle/>
          <a:p>
            <a:r>
              <a:rPr lang="en-US" altLang="zh-CN" dirty="0" smtClean="0">
                <a:solidFill>
                  <a:srgbClr val="0070C0"/>
                </a:solidFill>
              </a:rPr>
              <a:t>Leader-follower game</a:t>
            </a:r>
          </a:p>
          <a:p>
            <a:pPr lvl="1"/>
            <a:r>
              <a:rPr lang="en-US" altLang="zh-CN" dirty="0" smtClean="0"/>
              <a:t>A hierarchical game with one leader and one/multiple followers.</a:t>
            </a:r>
          </a:p>
          <a:p>
            <a:pPr lvl="1"/>
            <a:r>
              <a:rPr lang="en-US" altLang="zh-CN" dirty="0" smtClean="0"/>
              <a:t>The leader acts first.</a:t>
            </a:r>
          </a:p>
          <a:p>
            <a:pPr lvl="1"/>
            <a:r>
              <a:rPr lang="en-US" altLang="zh-CN" dirty="0" smtClean="0"/>
              <a:t>The follower observes the leader’s behavior, and decides its own strategy</a:t>
            </a:r>
          </a:p>
          <a:p>
            <a:r>
              <a:rPr lang="en-US" altLang="zh-CN" dirty="0" smtClean="0">
                <a:solidFill>
                  <a:srgbClr val="0070C0"/>
                </a:solidFill>
              </a:rPr>
              <a:t>Solving </a:t>
            </a:r>
            <a:r>
              <a:rPr lang="en-US" altLang="zh-CN" dirty="0" err="1" smtClean="0">
                <a:solidFill>
                  <a:srgbClr val="0070C0"/>
                </a:solidFill>
              </a:rPr>
              <a:t>Stackelberg</a:t>
            </a:r>
            <a:r>
              <a:rPr lang="en-US" altLang="zh-CN" dirty="0" smtClean="0">
                <a:solidFill>
                  <a:srgbClr val="0070C0"/>
                </a:solidFill>
              </a:rPr>
              <a:t> game</a:t>
            </a:r>
          </a:p>
          <a:p>
            <a:pPr lvl="1"/>
            <a:r>
              <a:rPr lang="en-US" altLang="zh-CN" dirty="0" smtClean="0"/>
              <a:t>The </a:t>
            </a:r>
            <a:r>
              <a:rPr lang="en-US" altLang="zh-CN" dirty="0"/>
              <a:t>leader </a:t>
            </a:r>
            <a:r>
              <a:rPr lang="en-US" altLang="zh-CN" dirty="0" smtClean="0"/>
              <a:t>knows </a:t>
            </a:r>
            <a:r>
              <a:rPr lang="en-US" altLang="zh-CN" i="1" dirty="0"/>
              <a:t>ex ante </a:t>
            </a:r>
            <a:r>
              <a:rPr lang="en-US" altLang="zh-CN" dirty="0"/>
              <a:t>that the follower observes his action. </a:t>
            </a:r>
            <a:endParaRPr lang="en-US" altLang="zh-CN" dirty="0" smtClean="0"/>
          </a:p>
          <a:p>
            <a:pPr lvl="1"/>
            <a:r>
              <a:rPr lang="en-US" altLang="zh-CN" dirty="0" smtClean="0"/>
              <a:t>The </a:t>
            </a:r>
            <a:r>
              <a:rPr lang="en-US" altLang="zh-CN" dirty="0"/>
              <a:t>follower </a:t>
            </a:r>
            <a:r>
              <a:rPr lang="en-US" altLang="zh-CN" dirty="0" smtClean="0"/>
              <a:t>has </a:t>
            </a:r>
            <a:r>
              <a:rPr lang="en-US" altLang="zh-CN" dirty="0"/>
              <a:t>no means of committing to a future non-</a:t>
            </a:r>
            <a:r>
              <a:rPr lang="en-US" altLang="zh-CN" dirty="0" err="1"/>
              <a:t>Stackelberg</a:t>
            </a:r>
            <a:r>
              <a:rPr lang="en-US" altLang="zh-CN" dirty="0"/>
              <a:t> follower action and the leader </a:t>
            </a:r>
            <a:r>
              <a:rPr lang="en-US" altLang="zh-CN" dirty="0" smtClean="0"/>
              <a:t>knows </a:t>
            </a:r>
            <a:r>
              <a:rPr lang="en-US" altLang="zh-CN" dirty="0"/>
              <a:t>this</a:t>
            </a:r>
            <a:r>
              <a:rPr lang="en-US" altLang="zh-CN" dirty="0" smtClean="0"/>
              <a:t>.</a:t>
            </a:r>
          </a:p>
          <a:p>
            <a:pPr lvl="1"/>
            <a:r>
              <a:rPr lang="en-US" altLang="zh-CN" dirty="0" smtClean="0"/>
              <a:t>The game can be solved by backward induction.</a:t>
            </a:r>
            <a:endParaRPr lang="zh-CN" altLang="en-US" dirty="0"/>
          </a:p>
        </p:txBody>
      </p:sp>
    </p:spTree>
    <p:extLst>
      <p:ext uri="{BB962C8B-B14F-4D97-AF65-F5344CB8AC3E}">
        <p14:creationId xmlns:p14="http://schemas.microsoft.com/office/powerpoint/2010/main" val="8497338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39552" y="304800"/>
            <a:ext cx="8029575" cy="487363"/>
          </a:xfrm>
        </p:spPr>
        <p:txBody>
          <a:bodyPr>
            <a:noAutofit/>
          </a:bodyPr>
          <a:lstStyle/>
          <a:p>
            <a:pPr lvl="1" algn="ctr" eaLnBrk="1" hangingPunct="1">
              <a:defRPr/>
            </a:pPr>
            <a:r>
              <a:rPr lang="en-US" altLang="zh-CN" sz="3200" i="0" dirty="0" err="1" smtClean="0">
                <a:solidFill>
                  <a:srgbClr val="0070C0"/>
                </a:solidFill>
                <a:latin typeface="+mj-lt"/>
                <a:ea typeface="ＭＳ Ｐゴシック" pitchFamily="34" charset="-128"/>
              </a:rPr>
              <a:t>Stackelberg</a:t>
            </a:r>
            <a:r>
              <a:rPr lang="en-US" altLang="zh-CN" sz="3200" i="0" dirty="0" smtClean="0">
                <a:solidFill>
                  <a:srgbClr val="0070C0"/>
                </a:solidFill>
                <a:latin typeface="+mj-lt"/>
                <a:ea typeface="ＭＳ Ｐゴシック" pitchFamily="34" charset="-128"/>
              </a:rPr>
              <a:t>-type </a:t>
            </a:r>
            <a:r>
              <a:rPr lang="en-US" altLang="zh-CN" sz="3200" i="0" dirty="0">
                <a:solidFill>
                  <a:srgbClr val="0070C0"/>
                </a:solidFill>
                <a:latin typeface="+mj-lt"/>
                <a:ea typeface="ＭＳ Ｐゴシック" pitchFamily="34" charset="-128"/>
              </a:rPr>
              <a:t>Game </a:t>
            </a:r>
            <a:r>
              <a:rPr lang="en-US" altLang="zh-CN" sz="3200" i="0" dirty="0" smtClean="0">
                <a:solidFill>
                  <a:srgbClr val="0070C0"/>
                </a:solidFill>
                <a:latin typeface="+mj-lt"/>
                <a:ea typeface="ＭＳ Ｐゴシック" pitchFamily="34" charset="-128"/>
              </a:rPr>
              <a:t>Preliminaries</a:t>
            </a:r>
            <a:endParaRPr lang="en-US" altLang="zh-CN" sz="3200" i="0" dirty="0">
              <a:solidFill>
                <a:srgbClr val="0070C0"/>
              </a:solidFill>
              <a:latin typeface="+mj-lt"/>
              <a:ea typeface="ＭＳ Ｐゴシック" pitchFamily="34" charset="-128"/>
            </a:endParaRPr>
          </a:p>
        </p:txBody>
      </p:sp>
      <mc:AlternateContent xmlns:mc="http://schemas.openxmlformats.org/markup-compatibility/2006" xmlns:a14="http://schemas.microsoft.com/office/drawing/2010/main">
        <mc:Choice Requires="a14">
          <p:sp>
            <p:nvSpPr>
              <p:cNvPr id="4" name="Rectangle 3"/>
              <p:cNvSpPr>
                <a:spLocks noGrp="1" noChangeArrowheads="1"/>
              </p:cNvSpPr>
              <p:nvPr>
                <p:ph idx="1"/>
              </p:nvPr>
            </p:nvSpPr>
            <p:spPr>
              <a:xfrm>
                <a:off x="381000" y="1066800"/>
                <a:ext cx="8229600" cy="5486400"/>
              </a:xfrm>
            </p:spPr>
            <p:txBody>
              <a:bodyPr/>
              <a:lstStyle/>
              <a:p>
                <a:pPr>
                  <a:lnSpc>
                    <a:spcPct val="105000"/>
                  </a:lnSpc>
                </a:pPr>
                <a:r>
                  <a:rPr lang="en-US" altLang="zh-CN" b="1" dirty="0" smtClean="0">
                    <a:solidFill>
                      <a:srgbClr val="0070C0"/>
                    </a:solidFill>
                    <a:ea typeface="ＭＳ Ｐゴシック" pitchFamily="34" charset="-128"/>
                    <a:cs typeface="Times New Roman" pitchFamily="18" charset="0"/>
                  </a:rPr>
                  <a:t>Leader-Follower Strategy</a:t>
                </a:r>
              </a:p>
              <a:p>
                <a:pPr lvl="1" algn="just"/>
                <a:r>
                  <a:rPr lang="en-US" altLang="zh-CN" dirty="0" smtClean="0">
                    <a:ea typeface="ＭＳ Ｐゴシック" pitchFamily="34" charset="-128"/>
                    <a:cs typeface="Times New Roman" pitchFamily="18" charset="0"/>
                  </a:rPr>
                  <a:t>Given a two-person game, where Player 1 wants to minimize a cost function </a:t>
                </a:r>
                <a14:m>
                  <m:oMath xmlns:m="http://schemas.openxmlformats.org/officeDocument/2006/math">
                    <m:sSub>
                      <m:sSubPr>
                        <m:ctrlPr>
                          <a:rPr lang="zh-CN" altLang="en-US" i="1">
                            <a:latin typeface="Cambria Math" charset="0"/>
                          </a:rPr>
                        </m:ctrlPr>
                      </m:sSubPr>
                      <m:e>
                        <m:r>
                          <a:rPr lang="zh-CN" altLang="en-US" i="1">
                            <a:latin typeface="Cambria Math"/>
                          </a:rPr>
                          <m:t>𝐽</m:t>
                        </m:r>
                      </m:e>
                      <m:sub>
                        <m:r>
                          <a:rPr lang="zh-CN" altLang="en-US">
                            <a:latin typeface="Cambria Math"/>
                          </a:rPr>
                          <m:t>1</m:t>
                        </m:r>
                      </m:sub>
                    </m:sSub>
                    <m:d>
                      <m:dPr>
                        <m:ctrlPr>
                          <a:rPr lang="zh-CN" altLang="en-US" i="1">
                            <a:latin typeface="Cambria Math" charset="0"/>
                          </a:rPr>
                        </m:ctrlPr>
                      </m:dPr>
                      <m:e>
                        <m:sSub>
                          <m:sSubPr>
                            <m:ctrlPr>
                              <a:rPr lang="zh-CN" altLang="en-US" i="1">
                                <a:latin typeface="Cambria Math" charset="0"/>
                              </a:rPr>
                            </m:ctrlPr>
                          </m:sSubPr>
                          <m:e>
                            <m:r>
                              <a:rPr lang="zh-CN" altLang="en-US" i="1">
                                <a:latin typeface="Cambria Math"/>
                              </a:rPr>
                              <m:t>𝑢</m:t>
                            </m:r>
                          </m:e>
                          <m:sub>
                            <m:r>
                              <a:rPr lang="zh-CN" altLang="en-US">
                                <a:latin typeface="Cambria Math"/>
                              </a:rPr>
                              <m:t>1</m:t>
                            </m:r>
                          </m:sub>
                        </m:sSub>
                        <m:r>
                          <a:rPr lang="zh-CN" altLang="en-US">
                            <a:latin typeface="Cambria Math"/>
                          </a:rPr>
                          <m:t>,</m:t>
                        </m:r>
                        <m:sSub>
                          <m:sSubPr>
                            <m:ctrlPr>
                              <a:rPr lang="zh-CN" altLang="en-US" i="1">
                                <a:latin typeface="Cambria Math" charset="0"/>
                              </a:rPr>
                            </m:ctrlPr>
                          </m:sSubPr>
                          <m:e>
                            <m:r>
                              <a:rPr lang="zh-CN" altLang="en-US" i="1">
                                <a:latin typeface="Cambria Math"/>
                              </a:rPr>
                              <m:t>𝑢</m:t>
                            </m:r>
                          </m:e>
                          <m:sub>
                            <m:r>
                              <a:rPr lang="zh-CN" altLang="en-US">
                                <a:latin typeface="Cambria Math"/>
                              </a:rPr>
                              <m:t>2</m:t>
                            </m:r>
                          </m:sub>
                        </m:sSub>
                      </m:e>
                    </m:d>
                  </m:oMath>
                </a14:m>
                <a:r>
                  <a:rPr lang="en-US" altLang="zh-CN" dirty="0" smtClean="0">
                    <a:ea typeface="ＭＳ Ｐゴシック" pitchFamily="34" charset="-128"/>
                    <a:cs typeface="Times New Roman" pitchFamily="18" charset="0"/>
                  </a:rPr>
                  <a:t> and Player 2 wants to minimize a cost function </a:t>
                </a:r>
                <a14:m>
                  <m:oMath xmlns:m="http://schemas.openxmlformats.org/officeDocument/2006/math">
                    <m:sSub>
                      <m:sSubPr>
                        <m:ctrlPr>
                          <a:rPr lang="zh-CN" altLang="en-US" i="1">
                            <a:latin typeface="Cambria Math" charset="0"/>
                          </a:rPr>
                        </m:ctrlPr>
                      </m:sSubPr>
                      <m:e>
                        <m:r>
                          <a:rPr lang="zh-CN" altLang="en-US" i="1">
                            <a:latin typeface="Cambria Math"/>
                          </a:rPr>
                          <m:t>𝐽</m:t>
                        </m:r>
                      </m:e>
                      <m:sub>
                        <m:r>
                          <a:rPr lang="en-US" altLang="zh-CN" b="0" i="0" smtClean="0">
                            <a:latin typeface="Cambria Math" panose="02040503050406030204" pitchFamily="18" charset="0"/>
                          </a:rPr>
                          <m:t>2</m:t>
                        </m:r>
                      </m:sub>
                    </m:sSub>
                    <m:d>
                      <m:dPr>
                        <m:ctrlPr>
                          <a:rPr lang="zh-CN" altLang="en-US" i="1">
                            <a:latin typeface="Cambria Math" charset="0"/>
                          </a:rPr>
                        </m:ctrlPr>
                      </m:dPr>
                      <m:e>
                        <m:sSub>
                          <m:sSubPr>
                            <m:ctrlPr>
                              <a:rPr lang="zh-CN" altLang="en-US" i="1">
                                <a:latin typeface="Cambria Math" charset="0"/>
                              </a:rPr>
                            </m:ctrlPr>
                          </m:sSubPr>
                          <m:e>
                            <m:r>
                              <a:rPr lang="zh-CN" altLang="en-US" i="1">
                                <a:latin typeface="Cambria Math"/>
                              </a:rPr>
                              <m:t>𝑢</m:t>
                            </m:r>
                          </m:e>
                          <m:sub>
                            <m:r>
                              <a:rPr lang="zh-CN" altLang="en-US">
                                <a:latin typeface="Cambria Math"/>
                              </a:rPr>
                              <m:t>1</m:t>
                            </m:r>
                          </m:sub>
                        </m:sSub>
                        <m:r>
                          <a:rPr lang="zh-CN" altLang="en-US">
                            <a:latin typeface="Cambria Math"/>
                          </a:rPr>
                          <m:t>,</m:t>
                        </m:r>
                        <m:sSub>
                          <m:sSubPr>
                            <m:ctrlPr>
                              <a:rPr lang="zh-CN" altLang="en-US" i="1">
                                <a:latin typeface="Cambria Math" charset="0"/>
                              </a:rPr>
                            </m:ctrlPr>
                          </m:sSubPr>
                          <m:e>
                            <m:r>
                              <a:rPr lang="zh-CN" altLang="en-US" i="1">
                                <a:latin typeface="Cambria Math"/>
                              </a:rPr>
                              <m:t>𝑢</m:t>
                            </m:r>
                          </m:e>
                          <m:sub>
                            <m:r>
                              <a:rPr lang="zh-CN" altLang="en-US">
                                <a:latin typeface="Cambria Math"/>
                              </a:rPr>
                              <m:t>2</m:t>
                            </m:r>
                          </m:sub>
                        </m:sSub>
                      </m:e>
                    </m:d>
                  </m:oMath>
                </a14:m>
                <a:r>
                  <a:rPr lang="en-US" altLang="zh-CN" dirty="0" smtClean="0">
                    <a:ea typeface="ＭＳ Ｐゴシック" pitchFamily="34" charset="-128"/>
                    <a:cs typeface="Times New Roman" pitchFamily="18" charset="0"/>
                  </a:rPr>
                  <a:t> by choosing and from the strategies set.</a:t>
                </a:r>
              </a:p>
              <a:p>
                <a:pPr lvl="1" algn="just"/>
                <a:r>
                  <a:rPr lang="en-US" altLang="zh-CN" dirty="0" smtClean="0">
                    <a:ea typeface="ＭＳ Ｐゴシック" pitchFamily="34" charset="-128"/>
                    <a:cs typeface="Times New Roman" pitchFamily="18" charset="0"/>
                  </a:rPr>
                  <a:t>The strategy set </a:t>
                </a:r>
                <a14:m>
                  <m:oMath xmlns:m="http://schemas.openxmlformats.org/officeDocument/2006/math">
                    <m:sSub>
                      <m:sSubPr>
                        <m:ctrlPr>
                          <a:rPr lang="zh-CN" altLang="en-US" i="1">
                            <a:latin typeface="Cambria Math" charset="0"/>
                          </a:rPr>
                        </m:ctrlPr>
                      </m:sSubPr>
                      <m:e>
                        <m:r>
                          <a:rPr lang="zh-CN" altLang="en-US" i="1">
                            <a:latin typeface="Cambria Math"/>
                          </a:rPr>
                          <m:t>𝐽</m:t>
                        </m:r>
                      </m:e>
                      <m:sub>
                        <m:r>
                          <a:rPr lang="zh-CN" altLang="en-US">
                            <a:latin typeface="Cambria Math"/>
                          </a:rPr>
                          <m:t>1</m:t>
                        </m:r>
                      </m:sub>
                    </m:sSub>
                    <m:d>
                      <m:dPr>
                        <m:ctrlPr>
                          <a:rPr lang="zh-CN" altLang="en-US" i="1">
                            <a:latin typeface="Cambria Math" charset="0"/>
                          </a:rPr>
                        </m:ctrlPr>
                      </m:dPr>
                      <m:e>
                        <m:sSubSup>
                          <m:sSubSupPr>
                            <m:ctrlPr>
                              <a:rPr lang="en-US" altLang="zh-CN" b="0" i="1" smtClean="0">
                                <a:latin typeface="Cambria Math" charset="0"/>
                              </a:rPr>
                            </m:ctrlPr>
                          </m:sSubSupPr>
                          <m:e>
                            <m:r>
                              <a:rPr lang="zh-CN" altLang="en-US" i="1">
                                <a:latin typeface="Cambria Math"/>
                              </a:rPr>
                              <m:t>𝑢</m:t>
                            </m:r>
                          </m:e>
                          <m:sub>
                            <m:r>
                              <a:rPr lang="zh-CN" altLang="en-US">
                                <a:latin typeface="Cambria Math"/>
                              </a:rPr>
                              <m:t>1</m:t>
                            </m:r>
                          </m:sub>
                          <m:sup>
                            <m:r>
                              <a:rPr lang="en-US" altLang="zh-CN" b="0" i="1" smtClean="0">
                                <a:latin typeface="Cambria Math" panose="02040503050406030204" pitchFamily="18" charset="0"/>
                              </a:rPr>
                              <m:t>∗</m:t>
                            </m:r>
                          </m:sup>
                        </m:sSubSup>
                        <m:r>
                          <a:rPr lang="zh-CN" altLang="en-US">
                            <a:latin typeface="Cambria Math"/>
                          </a:rPr>
                          <m:t>,</m:t>
                        </m:r>
                        <m:sSubSup>
                          <m:sSubSupPr>
                            <m:ctrlPr>
                              <a:rPr lang="en-US" altLang="zh-CN" b="0" i="1" smtClean="0">
                                <a:latin typeface="Cambria Math" charset="0"/>
                              </a:rPr>
                            </m:ctrlPr>
                          </m:sSubSupPr>
                          <m:e>
                            <m:r>
                              <a:rPr lang="zh-CN" altLang="en-US" i="1">
                                <a:latin typeface="Cambria Math"/>
                              </a:rPr>
                              <m:t>𝑢</m:t>
                            </m:r>
                          </m:e>
                          <m:sub>
                            <m:r>
                              <a:rPr lang="zh-CN" altLang="en-US">
                                <a:latin typeface="Cambria Math"/>
                              </a:rPr>
                              <m:t>2</m:t>
                            </m:r>
                          </m:sub>
                          <m:sup>
                            <m:r>
                              <a:rPr lang="en-US" altLang="zh-CN" b="0" i="1" smtClean="0">
                                <a:latin typeface="Cambria Math" panose="02040503050406030204" pitchFamily="18" charset="0"/>
                              </a:rPr>
                              <m:t>∗</m:t>
                            </m:r>
                          </m:sup>
                        </m:sSubSup>
                      </m:e>
                    </m:d>
                  </m:oMath>
                </a14:m>
                <a:r>
                  <a:rPr lang="en-US" altLang="zh-CN" dirty="0" smtClean="0">
                    <a:ea typeface="ＭＳ Ｐゴシック" pitchFamily="34" charset="-128"/>
                    <a:cs typeface="Times New Roman" pitchFamily="18" charset="0"/>
                  </a:rPr>
                  <a:t> is called a Stackelberg strategy with Player 2 as the leader and Player 1 </a:t>
                </a:r>
                <a:r>
                  <a:rPr lang="en-US" altLang="zh-CN" dirty="0">
                    <a:ea typeface="ＭＳ Ｐゴシック" pitchFamily="34" charset="-128"/>
                    <a:cs typeface="Times New Roman" pitchFamily="18" charset="0"/>
                  </a:rPr>
                  <a:t>a</a:t>
                </a:r>
                <a:r>
                  <a:rPr lang="en-US" altLang="zh-CN" dirty="0" smtClean="0">
                    <a:ea typeface="ＭＳ Ｐゴシック" pitchFamily="34" charset="-128"/>
                    <a:cs typeface="Times New Roman" pitchFamily="18" charset="0"/>
                  </a:rPr>
                  <a:t>s the follower if for any </a:t>
                </a:r>
                <a14:m>
                  <m:oMath xmlns:m="http://schemas.openxmlformats.org/officeDocument/2006/math">
                    <m:sSub>
                      <m:sSubPr>
                        <m:ctrlPr>
                          <a:rPr lang="en-US" altLang="zh-CN" b="0" i="1" smtClean="0">
                            <a:latin typeface="Cambria Math" charset="0"/>
                            <a:ea typeface="ＭＳ Ｐゴシック" pitchFamily="34" charset="-128"/>
                            <a:cs typeface="Times New Roman" pitchFamily="18" charset="0"/>
                          </a:rPr>
                        </m:ctrlPr>
                      </m:sSubPr>
                      <m:e>
                        <m:r>
                          <a:rPr lang="en-US" altLang="zh-CN" b="0" i="1" smtClean="0">
                            <a:latin typeface="Cambria Math" panose="02040503050406030204" pitchFamily="18" charset="0"/>
                            <a:ea typeface="ＭＳ Ｐゴシック" pitchFamily="34" charset="-128"/>
                            <a:cs typeface="Times New Roman" pitchFamily="18" charset="0"/>
                          </a:rPr>
                          <m:t>𝑢</m:t>
                        </m:r>
                      </m:e>
                      <m:sub>
                        <m:r>
                          <a:rPr lang="en-US" altLang="zh-CN" b="0" i="1" smtClean="0">
                            <a:latin typeface="Cambria Math" panose="02040503050406030204" pitchFamily="18" charset="0"/>
                            <a:ea typeface="ＭＳ Ｐゴシック" pitchFamily="34" charset="-128"/>
                            <a:cs typeface="Times New Roman" pitchFamily="18" charset="0"/>
                          </a:rPr>
                          <m:t>2</m:t>
                        </m:r>
                      </m:sub>
                    </m:sSub>
                  </m:oMath>
                </a14:m>
                <a:r>
                  <a:rPr lang="en-US" altLang="zh-CN" dirty="0" smtClean="0">
                    <a:ea typeface="ＭＳ Ｐゴシック" pitchFamily="34" charset="-128"/>
                    <a:cs typeface="Times New Roman" pitchFamily="18" charset="0"/>
                  </a:rPr>
                  <a:t> and </a:t>
                </a:r>
                <a14:m>
                  <m:oMath xmlns:m="http://schemas.openxmlformats.org/officeDocument/2006/math">
                    <m:sSub>
                      <m:sSubPr>
                        <m:ctrlPr>
                          <a:rPr lang="en-US" altLang="zh-CN" b="0" i="1" smtClean="0">
                            <a:latin typeface="Cambria Math" charset="0"/>
                            <a:ea typeface="ＭＳ Ｐゴシック" pitchFamily="34" charset="-128"/>
                            <a:cs typeface="Times New Roman" pitchFamily="18" charset="0"/>
                          </a:rPr>
                        </m:ctrlPr>
                      </m:sSubPr>
                      <m:e>
                        <m:r>
                          <a:rPr lang="en-US" altLang="zh-CN" b="0" i="1" smtClean="0">
                            <a:latin typeface="Cambria Math" panose="02040503050406030204" pitchFamily="18" charset="0"/>
                            <a:ea typeface="ＭＳ Ｐゴシック" pitchFamily="34" charset="-128"/>
                            <a:cs typeface="Times New Roman" pitchFamily="18" charset="0"/>
                          </a:rPr>
                          <m:t>𝑢</m:t>
                        </m:r>
                      </m:e>
                      <m:sub>
                        <m:r>
                          <a:rPr lang="en-US" altLang="zh-CN" b="0" i="1" smtClean="0">
                            <a:latin typeface="Cambria Math" panose="02040503050406030204" pitchFamily="18" charset="0"/>
                            <a:ea typeface="ＭＳ Ｐゴシック" pitchFamily="34" charset="-128"/>
                            <a:cs typeface="Times New Roman" pitchFamily="18" charset="0"/>
                          </a:rPr>
                          <m:t>1</m:t>
                        </m:r>
                      </m:sub>
                    </m:sSub>
                  </m:oMath>
                </a14:m>
                <a:endParaRPr lang="en-US" altLang="zh-CN" dirty="0" smtClean="0">
                  <a:ea typeface="ＭＳ Ｐゴシック" pitchFamily="34" charset="-128"/>
                  <a:cs typeface="Times New Roman" pitchFamily="18" charset="0"/>
                </a:endParaRPr>
              </a:p>
              <a:p>
                <a:pPr lvl="1" algn="just">
                  <a:lnSpc>
                    <a:spcPct val="105000"/>
                  </a:lnSpc>
                </a:pPr>
                <a:endParaRPr lang="en-US" altLang="zh-CN" dirty="0">
                  <a:ea typeface="ＭＳ Ｐゴシック" pitchFamily="34" charset="-128"/>
                  <a:cs typeface="Times New Roman" pitchFamily="18" charset="0"/>
                </a:endParaRPr>
              </a:p>
              <a:p>
                <a:pPr lvl="1" algn="just">
                  <a:lnSpc>
                    <a:spcPct val="105000"/>
                  </a:lnSpc>
                </a:pPr>
                <a:endParaRPr lang="en-US" altLang="zh-CN" dirty="0" smtClean="0">
                  <a:ea typeface="ＭＳ Ｐゴシック" pitchFamily="34" charset="-128"/>
                  <a:cs typeface="Times New Roman" pitchFamily="18" charset="0"/>
                </a:endParaRPr>
              </a:p>
              <a:p>
                <a:pPr marL="457200" lvl="1" indent="0" algn="just">
                  <a:lnSpc>
                    <a:spcPct val="105000"/>
                  </a:lnSpc>
                  <a:buNone/>
                </a:pPr>
                <a:r>
                  <a:rPr lang="en-US" altLang="zh-CN" dirty="0" smtClean="0">
                    <a:ea typeface="ＭＳ Ｐゴシック" pitchFamily="34" charset="-128"/>
                    <a:cs typeface="Times New Roman" pitchFamily="18" charset="0"/>
                  </a:rPr>
                  <a:t>   where </a:t>
                </a:r>
              </a:p>
            </p:txBody>
          </p:sp>
        </mc:Choice>
        <mc:Fallback xmlns="">
          <p:sp>
            <p:nvSpPr>
              <p:cNvPr id="4" name="Rectangle 3"/>
              <p:cNvSpPr>
                <a:spLocks noGrp="1" noRot="1" noChangeAspect="1" noMove="1" noResize="1" noEditPoints="1" noAdjustHandles="1" noChangeArrowheads="1" noChangeShapeType="1" noTextEdit="1"/>
              </p:cNvSpPr>
              <p:nvPr>
                <p:ph idx="1"/>
              </p:nvPr>
            </p:nvSpPr>
            <p:spPr>
              <a:xfrm>
                <a:off x="381000" y="1066800"/>
                <a:ext cx="8229600" cy="5486400"/>
              </a:xfrm>
              <a:blipFill rotWithShape="0">
                <a:blip r:embed="rId2" cstate="print"/>
                <a:stretch>
                  <a:fillRect l="-1778" t="-1556" r="-1852"/>
                </a:stretch>
              </a:blipFill>
            </p:spPr>
            <p:txBody>
              <a:bodyPr/>
              <a:lstStyle/>
              <a:p>
                <a:r>
                  <a:rPr lang="zh-CN" altLang="en-US">
                    <a:noFill/>
                  </a:rPr>
                  <a:t> </a:t>
                </a:r>
              </a:p>
            </p:txBody>
          </p:sp>
        </mc:Fallback>
      </mc:AlternateContent>
      <p:pic>
        <p:nvPicPr>
          <p:cNvPr id="147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7058" y="4886678"/>
            <a:ext cx="3775093" cy="62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3423674"/>
            <a:ext cx="3218943" cy="528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5713398"/>
            <a:ext cx="1262408" cy="47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2"/>
            </p:custDataLst>
          </p:nvPr>
        </p:nvSpPr>
        <p:spPr>
          <a:xfrm>
            <a:off x="287462" y="214290"/>
            <a:ext cx="8856538" cy="914400"/>
          </a:xfrm>
          <a:noFill/>
          <a:ln/>
        </p:spPr>
        <p:txBody>
          <a:bodyPr/>
          <a:lstStyle/>
          <a:p>
            <a:r>
              <a:rPr lang="en-US" altLang="zh-CN" sz="3100" dirty="0">
                <a:ea typeface="SimSun" pitchFamily="2" charset="-122"/>
              </a:rPr>
              <a:t>A </a:t>
            </a:r>
            <a:r>
              <a:rPr lang="en-US" altLang="zh-CN" sz="3100" dirty="0" smtClean="0">
                <a:ea typeface="SimSun" pitchFamily="2" charset="-122"/>
              </a:rPr>
              <a:t>Market </a:t>
            </a:r>
            <a:r>
              <a:rPr lang="en-US" altLang="zh-CN" sz="3100" dirty="0">
                <a:ea typeface="SimSun" pitchFamily="2" charset="-122"/>
              </a:rPr>
              <a:t>N</a:t>
            </a:r>
            <a:r>
              <a:rPr lang="en-US" altLang="zh-CN" sz="3100" dirty="0" smtClean="0">
                <a:ea typeface="SimSun" pitchFamily="2" charset="-122"/>
              </a:rPr>
              <a:t>eeds </a:t>
            </a:r>
            <a:r>
              <a:rPr lang="en-US" altLang="zh-CN" sz="3100" dirty="0">
                <a:ea typeface="SimSun" pitchFamily="2" charset="-122"/>
              </a:rPr>
              <a:t>both </a:t>
            </a:r>
            <a:r>
              <a:rPr lang="en-US" altLang="zh-CN" sz="3100" dirty="0">
                <a:solidFill>
                  <a:srgbClr val="AC0098"/>
                </a:solidFill>
                <a:ea typeface="SimSun" pitchFamily="2" charset="-122"/>
              </a:rPr>
              <a:t>T</a:t>
            </a:r>
            <a:r>
              <a:rPr lang="en-US" altLang="zh-CN" sz="3100" dirty="0" smtClean="0">
                <a:solidFill>
                  <a:srgbClr val="AC0098"/>
                </a:solidFill>
                <a:ea typeface="SimSun" pitchFamily="2" charset="-122"/>
              </a:rPr>
              <a:t>echnology</a:t>
            </a:r>
            <a:r>
              <a:rPr lang="en-US" altLang="zh-CN" sz="3100" dirty="0" smtClean="0">
                <a:ea typeface="SimSun" pitchFamily="2" charset="-122"/>
              </a:rPr>
              <a:t> </a:t>
            </a:r>
            <a:r>
              <a:rPr lang="en-US" altLang="zh-CN" sz="3100" dirty="0">
                <a:ea typeface="SimSun" pitchFamily="2" charset="-122"/>
              </a:rPr>
              <a:t>and </a:t>
            </a:r>
            <a:r>
              <a:rPr lang="en-US" altLang="zh-CN" sz="3100" dirty="0" smtClean="0">
                <a:solidFill>
                  <a:srgbClr val="AC0098"/>
                </a:solidFill>
                <a:ea typeface="SimSun" pitchFamily="2" charset="-122"/>
              </a:rPr>
              <a:t>Application</a:t>
            </a:r>
            <a:endParaRPr lang="en-US" altLang="zh-CN" sz="3100" dirty="0">
              <a:solidFill>
                <a:srgbClr val="AC0098"/>
              </a:solidFill>
              <a:ea typeface="SimSun" pitchFamily="2" charset="-122"/>
            </a:endParaRPr>
          </a:p>
        </p:txBody>
      </p:sp>
      <p:grpSp>
        <p:nvGrpSpPr>
          <p:cNvPr id="2" name="Group 18"/>
          <p:cNvGrpSpPr>
            <a:grpSpLocks/>
          </p:cNvGrpSpPr>
          <p:nvPr/>
        </p:nvGrpSpPr>
        <p:grpSpPr bwMode="auto">
          <a:xfrm>
            <a:off x="395288" y="1268413"/>
            <a:ext cx="3455987" cy="3457575"/>
            <a:chOff x="249" y="799"/>
            <a:chExt cx="2177" cy="2178"/>
          </a:xfrm>
        </p:grpSpPr>
        <p:pic>
          <p:nvPicPr>
            <p:cNvPr id="55301" name="Picture 5" descr="L. R. Johnstone transmitting messages in Morse Code to Clifden, Ireland, on the official opening day of the transatlantic service, 17 Oct 1907"/>
            <p:cNvPicPr>
              <a:picLocks noChangeAspect="1" noChangeArrowheads="1"/>
            </p:cNvPicPr>
            <p:nvPr>
              <p:custDataLst>
                <p:tags r:id="rId9"/>
              </p:custDataLst>
            </p:nvPr>
          </p:nvPicPr>
          <p:blipFill>
            <a:blip r:embed="rId12" cstate="print"/>
            <a:srcRect/>
            <a:stretch>
              <a:fillRect/>
            </a:stretch>
          </p:blipFill>
          <p:spPr bwMode="auto">
            <a:xfrm>
              <a:off x="249" y="1298"/>
              <a:ext cx="2177" cy="1679"/>
            </a:xfrm>
            <a:prstGeom prst="rect">
              <a:avLst/>
            </a:prstGeom>
            <a:noFill/>
          </p:spPr>
        </p:pic>
        <p:sp>
          <p:nvSpPr>
            <p:cNvPr id="55310" name="Rectangle 14"/>
            <p:cNvSpPr>
              <a:spLocks noChangeArrowheads="1"/>
            </p:cNvSpPr>
            <p:nvPr>
              <p:custDataLst>
                <p:tags r:id="rId10"/>
              </p:custDataLst>
            </p:nvPr>
          </p:nvSpPr>
          <p:spPr bwMode="auto">
            <a:xfrm>
              <a:off x="295" y="799"/>
              <a:ext cx="1270" cy="453"/>
            </a:xfrm>
            <a:prstGeom prst="rect">
              <a:avLst/>
            </a:prstGeom>
            <a:noFill/>
            <a:ln w="0">
              <a:noFill/>
              <a:miter lim="800000"/>
              <a:headEnd/>
              <a:tailEnd/>
            </a:ln>
            <a:effectLst/>
          </p:spPr>
          <p:txBody>
            <a:bodyPr lIns="0" tIns="0" rIns="0" bIns="0"/>
            <a:lstStyle/>
            <a:p>
              <a:pPr algn="l"/>
              <a:r>
                <a:rPr lang="en-US" altLang="zh-CN" sz="2600" dirty="0">
                  <a:latin typeface="Arial Unicode MS" pitchFamily="34" charset="-122"/>
                  <a:ea typeface="Arial Unicode MS" pitchFamily="34" charset="-122"/>
                  <a:cs typeface="Arial Unicode MS" pitchFamily="34" charset="-122"/>
                </a:rPr>
                <a:t>From data … </a:t>
              </a:r>
            </a:p>
          </p:txBody>
        </p:sp>
      </p:grpSp>
      <p:grpSp>
        <p:nvGrpSpPr>
          <p:cNvPr id="3" name="Group 20"/>
          <p:cNvGrpSpPr>
            <a:grpSpLocks/>
          </p:cNvGrpSpPr>
          <p:nvPr/>
        </p:nvGrpSpPr>
        <p:grpSpPr bwMode="auto">
          <a:xfrm>
            <a:off x="4140200" y="1052513"/>
            <a:ext cx="4887913" cy="5668962"/>
            <a:chOff x="2608" y="663"/>
            <a:chExt cx="3079" cy="3571"/>
          </a:xfrm>
        </p:grpSpPr>
        <p:grpSp>
          <p:nvGrpSpPr>
            <p:cNvPr id="4" name="Group 15"/>
            <p:cNvGrpSpPr>
              <a:grpSpLocks/>
            </p:cNvGrpSpPr>
            <p:nvPr/>
          </p:nvGrpSpPr>
          <p:grpSpPr bwMode="auto">
            <a:xfrm>
              <a:off x="4105" y="663"/>
              <a:ext cx="1582" cy="3571"/>
              <a:chOff x="4105" y="663"/>
              <a:chExt cx="1582" cy="3571"/>
            </a:xfrm>
          </p:grpSpPr>
          <p:pic>
            <p:nvPicPr>
              <p:cNvPr id="55307" name="Picture 11"/>
              <p:cNvPicPr>
                <a:picLocks noChangeAspect="1" noChangeArrowheads="1"/>
              </p:cNvPicPr>
              <p:nvPr>
                <p:custDataLst>
                  <p:tags r:id="rId6"/>
                </p:custDataLst>
              </p:nvPr>
            </p:nvPicPr>
            <p:blipFill>
              <a:blip r:embed="rId13" cstate="print"/>
              <a:srcRect/>
              <a:stretch>
                <a:fillRect/>
              </a:stretch>
            </p:blipFill>
            <p:spPr bwMode="auto">
              <a:xfrm>
                <a:off x="4105" y="663"/>
                <a:ext cx="1562" cy="1359"/>
              </a:xfrm>
              <a:prstGeom prst="rect">
                <a:avLst/>
              </a:prstGeom>
              <a:noFill/>
              <a:ln w="9525">
                <a:noFill/>
                <a:miter lim="800000"/>
                <a:headEnd/>
                <a:tailEnd/>
              </a:ln>
              <a:effectLst/>
            </p:spPr>
          </p:pic>
          <p:pic>
            <p:nvPicPr>
              <p:cNvPr id="55309" name="Picture 13" descr="Picture"/>
              <p:cNvPicPr>
                <a:picLocks noChangeAspect="1" noChangeArrowheads="1"/>
              </p:cNvPicPr>
              <p:nvPr>
                <p:custDataLst>
                  <p:tags r:id="rId7"/>
                </p:custDataLst>
              </p:nvPr>
            </p:nvPicPr>
            <p:blipFill>
              <a:blip r:embed="rId14" cstate="print"/>
              <a:srcRect/>
              <a:stretch>
                <a:fillRect/>
              </a:stretch>
            </p:blipFill>
            <p:spPr bwMode="auto">
              <a:xfrm>
                <a:off x="4150" y="1616"/>
                <a:ext cx="1072" cy="1425"/>
              </a:xfrm>
              <a:prstGeom prst="rect">
                <a:avLst/>
              </a:prstGeom>
              <a:noFill/>
            </p:spPr>
          </p:pic>
          <p:pic>
            <p:nvPicPr>
              <p:cNvPr id="55302" name="Picture 6"/>
              <p:cNvPicPr>
                <a:picLocks noChangeAspect="1" noChangeArrowheads="1"/>
              </p:cNvPicPr>
              <p:nvPr>
                <p:custDataLst>
                  <p:tags r:id="rId8"/>
                </p:custDataLst>
              </p:nvPr>
            </p:nvPicPr>
            <p:blipFill>
              <a:blip r:embed="rId15" cstate="print"/>
              <a:srcRect/>
              <a:stretch>
                <a:fillRect/>
              </a:stretch>
            </p:blipFill>
            <p:spPr bwMode="auto">
              <a:xfrm>
                <a:off x="4468" y="2614"/>
                <a:ext cx="1219" cy="1620"/>
              </a:xfrm>
              <a:prstGeom prst="rect">
                <a:avLst/>
              </a:prstGeom>
              <a:noFill/>
              <a:ln w="9525">
                <a:noFill/>
                <a:miter lim="800000"/>
                <a:headEnd/>
                <a:tailEnd/>
              </a:ln>
              <a:effectLst/>
            </p:spPr>
          </p:pic>
        </p:grpSp>
        <p:sp>
          <p:nvSpPr>
            <p:cNvPr id="55313" name="Rectangle 17"/>
            <p:cNvSpPr>
              <a:spLocks noChangeArrowheads="1"/>
            </p:cNvSpPr>
            <p:nvPr>
              <p:custDataLst>
                <p:tags r:id="rId5"/>
              </p:custDataLst>
            </p:nvPr>
          </p:nvSpPr>
          <p:spPr bwMode="auto">
            <a:xfrm>
              <a:off x="2608" y="800"/>
              <a:ext cx="1316" cy="453"/>
            </a:xfrm>
            <a:prstGeom prst="rect">
              <a:avLst/>
            </a:prstGeom>
            <a:noFill/>
            <a:ln w="0">
              <a:noFill/>
              <a:miter lim="800000"/>
              <a:headEnd/>
              <a:tailEnd/>
            </a:ln>
            <a:effectLst/>
          </p:spPr>
          <p:txBody>
            <a:bodyPr lIns="0" tIns="0" rIns="0" bIns="0"/>
            <a:lstStyle/>
            <a:p>
              <a:pPr algn="l"/>
              <a:r>
                <a:rPr lang="en-US" altLang="zh-CN" sz="2600" dirty="0">
                  <a:latin typeface="Arial Unicode MS" pitchFamily="34" charset="-122"/>
                  <a:ea typeface="Arial Unicode MS" pitchFamily="34" charset="-122"/>
                  <a:cs typeface="Arial Unicode MS" pitchFamily="34" charset="-122"/>
                </a:rPr>
                <a:t>to everything</a:t>
              </a:r>
            </a:p>
          </p:txBody>
        </p:sp>
      </p:grpSp>
      <p:grpSp>
        <p:nvGrpSpPr>
          <p:cNvPr id="5" name="Group 22"/>
          <p:cNvGrpSpPr>
            <a:grpSpLocks/>
          </p:cNvGrpSpPr>
          <p:nvPr/>
        </p:nvGrpSpPr>
        <p:grpSpPr bwMode="auto">
          <a:xfrm>
            <a:off x="2482850" y="1270000"/>
            <a:ext cx="3924300" cy="4030663"/>
            <a:chOff x="1564" y="800"/>
            <a:chExt cx="2472" cy="2539"/>
          </a:xfrm>
        </p:grpSpPr>
        <p:sp>
          <p:nvSpPr>
            <p:cNvPr id="55312" name="Rectangle 16"/>
            <p:cNvSpPr>
              <a:spLocks noChangeArrowheads="1"/>
            </p:cNvSpPr>
            <p:nvPr>
              <p:custDataLst>
                <p:tags r:id="rId3"/>
              </p:custDataLst>
            </p:nvPr>
          </p:nvSpPr>
          <p:spPr bwMode="auto">
            <a:xfrm>
              <a:off x="1564" y="800"/>
              <a:ext cx="1180" cy="453"/>
            </a:xfrm>
            <a:prstGeom prst="rect">
              <a:avLst/>
            </a:prstGeom>
            <a:noFill/>
            <a:ln w="0">
              <a:noFill/>
              <a:miter lim="800000"/>
              <a:headEnd/>
              <a:tailEnd/>
            </a:ln>
            <a:effectLst/>
          </p:spPr>
          <p:txBody>
            <a:bodyPr lIns="0" tIns="0" rIns="0" bIns="0"/>
            <a:lstStyle/>
            <a:p>
              <a:pPr algn="l"/>
              <a:r>
                <a:rPr lang="en-US" altLang="zh-CN" sz="2600" dirty="0">
                  <a:latin typeface="Arial Unicode MS" pitchFamily="34" charset="-122"/>
                  <a:ea typeface="Arial Unicode MS" pitchFamily="34" charset="-122"/>
                  <a:cs typeface="Arial Unicode MS" pitchFamily="34" charset="-122"/>
                </a:rPr>
                <a:t>to voice … </a:t>
              </a:r>
            </a:p>
          </p:txBody>
        </p:sp>
        <p:pic>
          <p:nvPicPr>
            <p:cNvPr id="55317" name="Picture 21"/>
            <p:cNvPicPr>
              <a:picLocks noChangeAspect="1" noChangeArrowheads="1"/>
            </p:cNvPicPr>
            <p:nvPr>
              <p:custDataLst>
                <p:tags r:id="rId4"/>
              </p:custDataLst>
            </p:nvPr>
          </p:nvPicPr>
          <p:blipFill>
            <a:blip r:embed="rId16" cstate="print"/>
            <a:srcRect/>
            <a:stretch>
              <a:fillRect/>
            </a:stretch>
          </p:blipFill>
          <p:spPr bwMode="auto">
            <a:xfrm>
              <a:off x="2381" y="1661"/>
              <a:ext cx="1655" cy="1678"/>
            </a:xfrm>
            <a:prstGeom prst="rect">
              <a:avLst/>
            </a:prstGeom>
            <a:noFill/>
            <a:ln w="9525">
              <a:noFill/>
              <a:miter lim="800000"/>
              <a:headEnd/>
              <a:tailEnd/>
            </a:ln>
            <a:effectLst/>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332656"/>
            <a:ext cx="8359775" cy="557213"/>
          </a:xfrm>
        </p:spPr>
        <p:txBody>
          <a:bodyPr/>
          <a:lstStyle/>
          <a:p>
            <a:pPr algn="ctr"/>
            <a:r>
              <a:rPr lang="en-US" altLang="zh-CN" sz="3200" dirty="0" err="1" smtClean="0">
                <a:ea typeface="ＭＳ Ｐゴシック" pitchFamily="34" charset="-128"/>
              </a:rPr>
              <a:t>Stackelberg</a:t>
            </a:r>
            <a:r>
              <a:rPr lang="en-US" altLang="zh-CN" sz="3200" dirty="0" smtClean="0">
                <a:ea typeface="ＭＳ Ｐゴシック" pitchFamily="34" charset="-128"/>
              </a:rPr>
              <a:t>-type Game Preliminaries</a:t>
            </a:r>
            <a:endParaRPr lang="zh-CN" altLang="en-US" sz="3200" dirty="0"/>
          </a:p>
        </p:txBody>
      </p:sp>
      <p:sp>
        <p:nvSpPr>
          <p:cNvPr id="3" name="内容占位符 2"/>
          <p:cNvSpPr>
            <a:spLocks noGrp="1"/>
          </p:cNvSpPr>
          <p:nvPr>
            <p:ph idx="1"/>
          </p:nvPr>
        </p:nvSpPr>
        <p:spPr/>
        <p:txBody>
          <a:bodyPr/>
          <a:lstStyle/>
          <a:p>
            <a:r>
              <a:rPr lang="en-US" altLang="zh-CN" b="1" dirty="0" smtClean="0">
                <a:solidFill>
                  <a:srgbClr val="0070C0"/>
                </a:solidFill>
                <a:ea typeface="ＭＳ Ｐゴシック" pitchFamily="34" charset="-128"/>
                <a:cs typeface="Times New Roman" pitchFamily="18" charset="0"/>
              </a:rPr>
              <a:t>Applications in D2D Resource Allocation</a:t>
            </a:r>
          </a:p>
          <a:p>
            <a:pPr lvl="1" algn="just"/>
            <a:r>
              <a:rPr lang="en-US" altLang="zh-CN" dirty="0" smtClean="0">
                <a:ea typeface="ＭＳ Ｐゴシック" pitchFamily="34" charset="-128"/>
                <a:cs typeface="Times New Roman" pitchFamily="18" charset="0"/>
              </a:rPr>
              <a:t>Appropriate</a:t>
            </a:r>
            <a:r>
              <a:rPr lang="en-US" altLang="zh-CN" dirty="0" smtClean="0"/>
              <a:t> </a:t>
            </a:r>
            <a:r>
              <a:rPr lang="en-GB" altLang="zh-CN" dirty="0" smtClean="0">
                <a:ea typeface="ＭＳ Ｐゴシック" pitchFamily="34" charset="-128"/>
                <a:cs typeface="Times New Roman" pitchFamily="18" charset="0"/>
              </a:rPr>
              <a:t>for classes of system problems consisting of multiple criteria, multiple decision makers, decentralized information, and natural hierarchy of decision making levels.</a:t>
            </a:r>
          </a:p>
          <a:p>
            <a:pPr lvl="1" algn="just"/>
            <a:r>
              <a:rPr lang="en-GB" altLang="zh-CN" dirty="0" smtClean="0">
                <a:ea typeface="ＭＳ Ｐゴシック" pitchFamily="34" charset="-128"/>
                <a:cs typeface="Times New Roman" pitchFamily="18" charset="0"/>
              </a:rPr>
              <a:t>To study the </a:t>
            </a:r>
            <a:r>
              <a:rPr lang="en-US" altLang="zh-CN" dirty="0" smtClean="0">
                <a:ea typeface="ＭＳ Ｐゴシック" pitchFamily="34" charset="-128"/>
                <a:cs typeface="Times New Roman" pitchFamily="18" charset="0"/>
              </a:rPr>
              <a:t>interactions between source-destination pairs and cooperative relays.</a:t>
            </a:r>
            <a:endParaRPr lang="en-GB" altLang="zh-CN" dirty="0" smtClean="0">
              <a:ea typeface="ＭＳ Ｐゴシック" pitchFamily="34" charset="-128"/>
              <a:cs typeface="Times New Roman" pitchFamily="18" charset="0"/>
            </a:endParaRPr>
          </a:p>
          <a:p>
            <a:r>
              <a:rPr lang="en-US" altLang="zh-CN" b="1" dirty="0" smtClean="0">
                <a:solidFill>
                  <a:srgbClr val="0070C0"/>
                </a:solidFill>
                <a:ea typeface="ＭＳ Ｐゴシック" pitchFamily="34" charset="-128"/>
                <a:cs typeface="Times New Roman" pitchFamily="18" charset="0"/>
              </a:rPr>
              <a:t>D2D User as Buyer: </a:t>
            </a:r>
          </a:p>
          <a:p>
            <a:pPr lvl="1"/>
            <a:r>
              <a:rPr lang="en-US" altLang="zh-CN" dirty="0" smtClean="0">
                <a:ea typeface="ＭＳ Ｐゴシック" pitchFamily="34" charset="-128"/>
                <a:cs typeface="Times New Roman" pitchFamily="18" charset="0"/>
              </a:rPr>
              <a:t>The buyer-level game  </a:t>
            </a:r>
          </a:p>
          <a:p>
            <a:pPr lvl="1"/>
            <a:r>
              <a:rPr lang="en-US" altLang="zh-CN" dirty="0" smtClean="0">
                <a:ea typeface="ＭＳ Ｐゴシック" pitchFamily="34" charset="-128"/>
                <a:cs typeface="Times New Roman" pitchFamily="18" charset="0"/>
              </a:rPr>
              <a:t>Aim to achieve the best security performance with the relays/jammers’ help with the least reimbursements to them.</a:t>
            </a:r>
          </a:p>
          <a:p>
            <a:r>
              <a:rPr lang="en-US" altLang="zh-CN" b="1" dirty="0" smtClean="0">
                <a:solidFill>
                  <a:srgbClr val="0070C0"/>
                </a:solidFill>
                <a:ea typeface="ＭＳ Ｐゴシック" pitchFamily="34" charset="-128"/>
                <a:cs typeface="Times New Roman" pitchFamily="18" charset="0"/>
              </a:rPr>
              <a:t>Cellular User as Sellers:</a:t>
            </a:r>
          </a:p>
          <a:p>
            <a:pPr lvl="1"/>
            <a:r>
              <a:rPr lang="en-US" altLang="zh-CN" dirty="0" smtClean="0">
                <a:ea typeface="ＭＳ Ｐゴシック" pitchFamily="34" charset="-128"/>
                <a:cs typeface="Times New Roman" pitchFamily="18" charset="0"/>
              </a:rPr>
              <a:t>The seller-level game</a:t>
            </a:r>
          </a:p>
          <a:p>
            <a:pPr lvl="1"/>
            <a:r>
              <a:rPr lang="en-US" altLang="zh-CN" dirty="0" smtClean="0">
                <a:ea typeface="ＭＳ Ｐゴシック" pitchFamily="34" charset="-128"/>
                <a:cs typeface="Times New Roman" pitchFamily="18" charset="0"/>
              </a:rPr>
              <a:t>Aim to gains as many profits as possible.</a:t>
            </a:r>
            <a:endParaRPr lang="en-GB" altLang="zh-CN" dirty="0" smtClean="0">
              <a:ea typeface="ＭＳ Ｐゴシック" pitchFamily="34" charset="-128"/>
              <a:cs typeface="Times New Roman" pitchFamily="18" charset="0"/>
            </a:endParaRPr>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err="1" smtClean="0"/>
              <a:t>Stackelberg</a:t>
            </a:r>
            <a:r>
              <a:rPr lang="en-US" altLang="zh-CN" sz="3200" dirty="0" smtClean="0"/>
              <a:t>-type </a:t>
            </a:r>
            <a:r>
              <a:rPr lang="en-US" altLang="zh-CN" sz="3200" dirty="0"/>
              <a:t>Game - Introduction</a:t>
            </a:r>
            <a:endParaRPr lang="zh-CN" altLang="en-US" sz="3200" dirty="0"/>
          </a:p>
        </p:txBody>
      </p:sp>
      <p:sp>
        <p:nvSpPr>
          <p:cNvPr id="3" name="内容占位符 2"/>
          <p:cNvSpPr>
            <a:spLocks noGrp="1"/>
          </p:cNvSpPr>
          <p:nvPr>
            <p:ph idx="1"/>
          </p:nvPr>
        </p:nvSpPr>
        <p:spPr>
          <a:xfrm>
            <a:off x="392113" y="1214439"/>
            <a:ext cx="8359775" cy="2502594"/>
          </a:xfrm>
        </p:spPr>
        <p:style>
          <a:lnRef idx="2">
            <a:schemeClr val="accent2"/>
          </a:lnRef>
          <a:fillRef idx="1">
            <a:schemeClr val="lt1"/>
          </a:fillRef>
          <a:effectRef idx="0">
            <a:schemeClr val="accent2"/>
          </a:effectRef>
          <a:fontRef idx="minor">
            <a:schemeClr val="dk1"/>
          </a:fontRef>
        </p:style>
        <p:txBody>
          <a:bodyPr/>
          <a:lstStyle/>
          <a:p>
            <a:r>
              <a:rPr lang="en-US" altLang="zh-CN" dirty="0"/>
              <a:t>We employ the </a:t>
            </a:r>
            <a:r>
              <a:rPr lang="en-US" altLang="zh-CN" dirty="0" err="1">
                <a:solidFill>
                  <a:srgbClr val="FF0000"/>
                </a:solidFill>
              </a:rPr>
              <a:t>Stackelberg</a:t>
            </a:r>
            <a:r>
              <a:rPr lang="en-US" altLang="zh-CN" dirty="0">
                <a:solidFill>
                  <a:srgbClr val="FF0000"/>
                </a:solidFill>
              </a:rPr>
              <a:t> game </a:t>
            </a:r>
            <a:r>
              <a:rPr lang="en-US" altLang="zh-CN" dirty="0"/>
              <a:t>to coordinate the system.</a:t>
            </a:r>
          </a:p>
          <a:p>
            <a:r>
              <a:rPr lang="en-US" altLang="zh-CN" dirty="0" smtClean="0"/>
              <a:t>A </a:t>
            </a:r>
            <a:r>
              <a:rPr lang="en-US" altLang="zh-CN" dirty="0"/>
              <a:t>hierarchical game with </a:t>
            </a:r>
            <a:r>
              <a:rPr lang="en-US" altLang="zh-CN" dirty="0">
                <a:solidFill>
                  <a:srgbClr val="0070C0"/>
                </a:solidFill>
              </a:rPr>
              <a:t>a leader </a:t>
            </a:r>
            <a:r>
              <a:rPr lang="en-US" altLang="zh-CN" dirty="0"/>
              <a:t>and </a:t>
            </a:r>
            <a:r>
              <a:rPr lang="en-US" altLang="zh-CN" dirty="0">
                <a:solidFill>
                  <a:srgbClr val="0070C0"/>
                </a:solidFill>
              </a:rPr>
              <a:t>a follower</a:t>
            </a:r>
          </a:p>
          <a:p>
            <a:r>
              <a:rPr lang="en-US" altLang="zh-CN" dirty="0" smtClean="0"/>
              <a:t>The </a:t>
            </a:r>
            <a:r>
              <a:rPr lang="en-US" altLang="zh-CN" dirty="0"/>
              <a:t>leader acts first</a:t>
            </a:r>
          </a:p>
          <a:p>
            <a:r>
              <a:rPr lang="en-US" altLang="zh-CN" dirty="0" smtClean="0"/>
              <a:t>The </a:t>
            </a:r>
            <a:r>
              <a:rPr lang="en-US" altLang="zh-CN" dirty="0"/>
              <a:t>follower observes the leader’s behavior, and determines </a:t>
            </a:r>
            <a:r>
              <a:rPr lang="en-US" altLang="zh-CN" dirty="0" smtClean="0"/>
              <a:t>its own </a:t>
            </a:r>
            <a:r>
              <a:rPr lang="en-US" altLang="zh-CN" dirty="0"/>
              <a:t>strategy</a:t>
            </a:r>
          </a:p>
          <a:p>
            <a:r>
              <a:rPr lang="en-US" altLang="zh-CN" dirty="0" smtClean="0"/>
              <a:t>The </a:t>
            </a:r>
            <a:r>
              <a:rPr lang="en-US" altLang="zh-CN" dirty="0"/>
              <a:t>leader knows ex ante that the follower will react to </a:t>
            </a:r>
            <a:r>
              <a:rPr lang="en-US" altLang="zh-CN" dirty="0" smtClean="0"/>
              <a:t>the leader’s </a:t>
            </a:r>
            <a:r>
              <a:rPr lang="en-US" altLang="zh-CN" dirty="0"/>
              <a:t>strategy</a:t>
            </a:r>
            <a:endParaRPr lang="zh-CN" altLang="en-US" dirty="0"/>
          </a:p>
        </p:txBody>
      </p:sp>
      <p:sp>
        <p:nvSpPr>
          <p:cNvPr id="4" name="内容占位符 2"/>
          <p:cNvSpPr txBox="1">
            <a:spLocks/>
          </p:cNvSpPr>
          <p:nvPr/>
        </p:nvSpPr>
        <p:spPr bwMode="auto">
          <a:xfrm>
            <a:off x="392113" y="4005064"/>
            <a:ext cx="8359775" cy="26466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0" tIns="0" rIns="0" bIns="0" numCol="1" anchor="t" anchorCtr="0" compatLnSpc="1">
            <a:prstTxWarp prst="textNoShape">
              <a:avLst/>
            </a:prstTxWarp>
          </a:bodyPr>
          <a:lstStyle/>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70C0"/>
                </a:solidFill>
                <a:effectLst/>
                <a:uLnTx/>
                <a:uFillTx/>
                <a:latin typeface="+mn-lt"/>
                <a:ea typeface="+mn-ea"/>
                <a:cs typeface="+mn-cs"/>
              </a:rPr>
              <a:t>Cellular UEs – leaders</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70C0"/>
                </a:solidFill>
                <a:effectLst/>
                <a:uLnTx/>
                <a:uFillTx/>
                <a:latin typeface="+mn-lt"/>
                <a:ea typeface="+mn-ea"/>
                <a:cs typeface="+mn-cs"/>
              </a:rPr>
              <a:t>D2D UEs – followers</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0000"/>
                </a:solidFill>
                <a:effectLst/>
                <a:uLnTx/>
                <a:uFillTx/>
                <a:latin typeface="+mn-lt"/>
                <a:ea typeface="+mn-ea"/>
                <a:cs typeface="+mn-cs"/>
              </a:rPr>
              <a:t>The leader can charge the D2D UE some fees for using the channels, and has the right to decide the price.</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0000"/>
                </a:solidFill>
                <a:effectLst/>
                <a:uLnTx/>
                <a:uFillTx/>
                <a:latin typeface="+mn-lt"/>
                <a:ea typeface="+mn-ea"/>
                <a:cs typeface="+mn-cs"/>
              </a:rPr>
              <a:t>The leader has an incentive to share the channel with the D2D UE if it is profitable.</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000" b="0" i="0" u="none" strike="noStrike" kern="0" cap="none" spc="0" normalizeH="0" baseline="0" noProof="0" dirty="0" smtClean="0">
                <a:ln>
                  <a:noFill/>
                </a:ln>
                <a:solidFill>
                  <a:srgbClr val="000000"/>
                </a:solidFill>
                <a:effectLst/>
                <a:uLnTx/>
                <a:uFillTx/>
                <a:latin typeface="+mn-lt"/>
                <a:ea typeface="+mn-ea"/>
                <a:cs typeface="+mn-cs"/>
              </a:rPr>
              <a:t>The follower can choose the optimal power to maximize its payoff.</a:t>
            </a:r>
            <a:endParaRPr kumimoji="0" lang="zh-CN" altLang="en-US" sz="2000" b="0" i="0" u="none" strike="noStrike" kern="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750172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Cellular UE </a:t>
                </a:r>
                <a:r>
                  <a:rPr lang="en-US" altLang="zh-CN" i="1" dirty="0" smtClean="0"/>
                  <a:t>k</a:t>
                </a:r>
                <a:r>
                  <a:rPr lang="en-US" altLang="zh-CN" dirty="0" smtClean="0"/>
                  <a:t>, D2D pair </a:t>
                </a:r>
                <a:r>
                  <a:rPr lang="en-US" altLang="zh-CN" i="1" dirty="0" err="1"/>
                  <a:t>i</a:t>
                </a:r>
                <a:r>
                  <a:rPr lang="en-US" altLang="zh-CN" dirty="0"/>
                  <a:t> – a leader-follower pair</a:t>
                </a:r>
              </a:p>
              <a:p>
                <a:pPr lvl="1"/>
                <a:r>
                  <a:rPr lang="en-US" altLang="zh-CN" dirty="0" smtClean="0"/>
                  <a:t>The </a:t>
                </a:r>
                <a:r>
                  <a:rPr lang="en-US" altLang="zh-CN" dirty="0"/>
                  <a:t>utility of the leader can be defined as its own </a:t>
                </a:r>
                <a:r>
                  <a:rPr lang="en-US" altLang="zh-CN" dirty="0" smtClean="0"/>
                  <a:t>throughput performance </a:t>
                </a:r>
                <a:r>
                  <a:rPr lang="en-US" altLang="zh-CN" dirty="0"/>
                  <a:t>plus the gain it earns from the follower.</a:t>
                </a:r>
              </a:p>
              <a:p>
                <a:pPr lvl="1"/>
                <a:r>
                  <a:rPr lang="en-US" altLang="zh-CN" dirty="0" smtClean="0"/>
                  <a:t>We </a:t>
                </a:r>
                <a:r>
                  <a:rPr lang="en-US" altLang="zh-CN" dirty="0"/>
                  <a:t>set the fee proportional to the interference the leader observes.</a:t>
                </a:r>
              </a:p>
              <a:p>
                <a:r>
                  <a:rPr lang="en-US" altLang="zh-CN" dirty="0"/>
                  <a:t>The utility function of the leader can be expressed as</a:t>
                </a:r>
              </a:p>
              <a:p>
                <a:endParaRPr lang="en-US" altLang="zh-CN" dirty="0" smtClean="0"/>
              </a:p>
              <a:p>
                <a:endParaRPr lang="en-US" altLang="zh-CN" dirty="0" smtClean="0"/>
              </a:p>
              <a:p>
                <a:r>
                  <a:rPr lang="en-US" altLang="zh-CN" dirty="0" smtClean="0"/>
                  <a:t>The </a:t>
                </a:r>
                <a:r>
                  <a:rPr lang="en-US" altLang="zh-CN" dirty="0"/>
                  <a:t>utility function of the follower is</a:t>
                </a:r>
              </a:p>
              <a:p>
                <a:endParaRPr lang="en-US" altLang="zh-CN" dirty="0" smtClean="0"/>
              </a:p>
              <a:p>
                <a:endParaRPr lang="en-US" altLang="zh-CN" dirty="0"/>
              </a:p>
              <a:p>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𝑘</m:t>
                        </m:r>
                      </m:sub>
                    </m:sSub>
                  </m:oMath>
                </a14:m>
                <a:r>
                  <a:rPr lang="en-US" altLang="zh-CN" dirty="0" smtClean="0"/>
                  <a:t> - </a:t>
                </a:r>
                <a:r>
                  <a:rPr lang="en-US" altLang="zh-CN" dirty="0"/>
                  <a:t>the charging price, </a:t>
                </a:r>
                <a14:m>
                  <m:oMath xmlns:m="http://schemas.openxmlformats.org/officeDocument/2006/math">
                    <m:r>
                      <a:rPr lang="en-US" altLang="zh-CN" b="0" i="1" smtClean="0">
                        <a:latin typeface="Cambria Math" panose="02040503050406030204" pitchFamily="18" charset="0"/>
                      </a:rPr>
                      <m:t>𝛽</m:t>
                    </m:r>
                  </m:oMath>
                </a14:m>
                <a:r>
                  <a:rPr lang="en-US" altLang="zh-CN" dirty="0"/>
                  <a:t>- scale factor</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3" cstate="print"/>
                <a:stretch>
                  <a:fillRect l="-1822" t="-1731" r="-437"/>
                </a:stretch>
              </a:blipFill>
            </p:spPr>
            <p:txBody>
              <a:bodyPr/>
              <a:lstStyle/>
              <a:p>
                <a:r>
                  <a:rPr lang="zh-CN" altLang="en-US">
                    <a:noFill/>
                  </a:rPr>
                  <a:t> </a:t>
                </a:r>
              </a:p>
            </p:txBody>
          </p:sp>
        </mc:Fallback>
      </mc:AlternateContent>
      <p:graphicFrame>
        <p:nvGraphicFramePr>
          <p:cNvPr id="4" name="对象 3"/>
          <p:cNvGraphicFramePr>
            <a:graphicFrameLocks noChangeAspect="1"/>
          </p:cNvGraphicFramePr>
          <p:nvPr>
            <p:extLst>
              <p:ext uri="{D42A27DB-BD31-4B8C-83A1-F6EECF244321}">
                <p14:modId xmlns:p14="http://schemas.microsoft.com/office/powerpoint/2010/main" val="2958773632"/>
              </p:ext>
            </p:extLst>
          </p:nvPr>
        </p:nvGraphicFramePr>
        <p:xfrm>
          <a:off x="1898650" y="3032125"/>
          <a:ext cx="5195888" cy="641350"/>
        </p:xfrm>
        <a:graphic>
          <a:graphicData uri="http://schemas.openxmlformats.org/presentationml/2006/ole">
            <mc:AlternateContent xmlns:mc="http://schemas.openxmlformats.org/markup-compatibility/2006">
              <mc:Choice xmlns:v="urn:schemas-microsoft-com:vml" Requires="v">
                <p:oleObj spid="_x0000_s1970242" name="Formula" r:id="rId4" imgW="2620518" imgH="323850" progId="">
                  <p:embed/>
                </p:oleObj>
              </mc:Choice>
              <mc:Fallback>
                <p:oleObj name="Formula" r:id="rId4" imgW="2620518" imgH="323850" progId="">
                  <p:embed/>
                  <p:pic>
                    <p:nvPicPr>
                      <p:cNvPr id="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650" y="3032125"/>
                        <a:ext cx="5195888"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98606001"/>
              </p:ext>
            </p:extLst>
          </p:nvPr>
        </p:nvGraphicFramePr>
        <p:xfrm>
          <a:off x="1970088" y="4227810"/>
          <a:ext cx="5053012" cy="641350"/>
        </p:xfrm>
        <a:graphic>
          <a:graphicData uri="http://schemas.openxmlformats.org/presentationml/2006/ole">
            <mc:AlternateContent xmlns:mc="http://schemas.openxmlformats.org/markup-compatibility/2006">
              <mc:Choice xmlns:v="urn:schemas-microsoft-com:vml" Requires="v">
                <p:oleObj spid="_x0000_s1970243" name="Formula" r:id="rId6" imgW="2548890" imgH="323850" progId="">
                  <p:embed/>
                </p:oleObj>
              </mc:Choice>
              <mc:Fallback>
                <p:oleObj name="Formula" r:id="rId6" imgW="2548890" imgH="323850" progId="">
                  <p:embed/>
                  <p:pic>
                    <p:nvPicPr>
                      <p:cNvPr id="0"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0088" y="4227810"/>
                        <a:ext cx="50530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标题 1"/>
          <p:cNvSpPr>
            <a:spLocks noGrp="1"/>
          </p:cNvSpPr>
          <p:nvPr>
            <p:ph type="title"/>
          </p:nvPr>
        </p:nvSpPr>
        <p:spPr>
          <a:xfrm>
            <a:off x="392113" y="351507"/>
            <a:ext cx="8359775" cy="557213"/>
          </a:xfrm>
        </p:spPr>
        <p:txBody>
          <a:bodyPr/>
          <a:lstStyle/>
          <a:p>
            <a:pPr algn="ctr"/>
            <a:r>
              <a:rPr lang="en-US" altLang="zh-CN" sz="3200" dirty="0" err="1"/>
              <a:t>Stackelberg</a:t>
            </a:r>
            <a:r>
              <a:rPr lang="en-US" altLang="zh-CN" sz="3200" dirty="0"/>
              <a:t> Game </a:t>
            </a:r>
            <a:r>
              <a:rPr lang="en-US" altLang="zh-CN" sz="3200" dirty="0" smtClean="0"/>
              <a:t>– Utility Function</a:t>
            </a:r>
            <a:endParaRPr lang="zh-CN" altLang="en-US" sz="3200" dirty="0"/>
          </a:p>
        </p:txBody>
      </p:sp>
    </p:spTree>
    <p:extLst>
      <p:ext uri="{BB962C8B-B14F-4D97-AF65-F5344CB8AC3E}">
        <p14:creationId xmlns:p14="http://schemas.microsoft.com/office/powerpoint/2010/main" val="1864318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en-US" altLang="zh-CN" dirty="0" smtClean="0"/>
          </a:p>
          <a:p>
            <a:r>
              <a:rPr lang="en-US" altLang="zh-CN" dirty="0" smtClean="0"/>
              <a:t>The </a:t>
            </a:r>
            <a:r>
              <a:rPr lang="en-US" altLang="zh-CN" dirty="0"/>
              <a:t>optimization problem for the leader is to set a charging price that maximizes its utility, i.e</a:t>
            </a:r>
            <a:r>
              <a:rPr lang="en-US" altLang="zh-CN" dirty="0" smtClean="0"/>
              <a:t>.,</a:t>
            </a:r>
          </a:p>
          <a:p>
            <a:endParaRPr lang="en-US" altLang="zh-CN" dirty="0"/>
          </a:p>
          <a:p>
            <a:endParaRPr lang="en-US" altLang="zh-CN" dirty="0" smtClean="0"/>
          </a:p>
          <a:p>
            <a:r>
              <a:rPr lang="en-US" altLang="zh-CN" dirty="0"/>
              <a:t>The optimization problem for the follower is to set proper transmit power to maximize its utility, i.e.,</a:t>
            </a:r>
            <a:endParaRPr lang="zh-CN" alt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val="2437447014"/>
              </p:ext>
            </p:extLst>
          </p:nvPr>
        </p:nvGraphicFramePr>
        <p:xfrm>
          <a:off x="2989262" y="2490415"/>
          <a:ext cx="3165475" cy="290513"/>
        </p:xfrm>
        <a:graphic>
          <a:graphicData uri="http://schemas.openxmlformats.org/presentationml/2006/ole">
            <mc:AlternateContent xmlns:mc="http://schemas.openxmlformats.org/markup-compatibility/2006">
              <mc:Choice xmlns:v="urn:schemas-microsoft-com:vml" Requires="v">
                <p:oleObj spid="_x0000_s1971266" name="Formula" r:id="rId3" imgW="1597152" imgH="146304" progId="">
                  <p:embed/>
                </p:oleObj>
              </mc:Choice>
              <mc:Fallback>
                <p:oleObj name="Formula" r:id="rId3" imgW="1597152" imgH="146304" progId="">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262" y="2490415"/>
                        <a:ext cx="3165475" cy="290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3390389182"/>
              </p:ext>
            </p:extLst>
          </p:nvPr>
        </p:nvGraphicFramePr>
        <p:xfrm>
          <a:off x="2346325" y="4005064"/>
          <a:ext cx="4298950" cy="290513"/>
        </p:xfrm>
        <a:graphic>
          <a:graphicData uri="http://schemas.openxmlformats.org/presentationml/2006/ole">
            <mc:AlternateContent xmlns:mc="http://schemas.openxmlformats.org/markup-compatibility/2006">
              <mc:Choice xmlns:v="urn:schemas-microsoft-com:vml" Requires="v">
                <p:oleObj spid="_x0000_s1971267" name="Formula" r:id="rId5" imgW="2167890" imgH="146304" progId="">
                  <p:embed/>
                </p:oleObj>
              </mc:Choice>
              <mc:Fallback>
                <p:oleObj name="Formula" r:id="rId5" imgW="2167890" imgH="146304" progId="">
                  <p:embed/>
                  <p:pic>
                    <p:nvPicPr>
                      <p:cNvPr id="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325" y="4005064"/>
                        <a:ext cx="4298950" cy="290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标题 1"/>
          <p:cNvSpPr>
            <a:spLocks noGrp="1"/>
          </p:cNvSpPr>
          <p:nvPr>
            <p:ph type="title"/>
          </p:nvPr>
        </p:nvSpPr>
        <p:spPr>
          <a:xfrm>
            <a:off x="392113" y="351507"/>
            <a:ext cx="8359775" cy="557213"/>
          </a:xfrm>
        </p:spPr>
        <p:txBody>
          <a:bodyPr/>
          <a:lstStyle/>
          <a:p>
            <a:pPr algn="ctr"/>
            <a:r>
              <a:rPr lang="en-US" altLang="zh-CN" sz="3200" dirty="0" err="1"/>
              <a:t>Stackelberg</a:t>
            </a:r>
            <a:r>
              <a:rPr lang="en-US" altLang="zh-CN" sz="3200" dirty="0"/>
              <a:t> Game </a:t>
            </a:r>
            <a:r>
              <a:rPr lang="en-US" altLang="zh-CN" sz="3200" dirty="0" smtClean="0"/>
              <a:t>– Utility Function</a:t>
            </a:r>
            <a:endParaRPr lang="zh-CN" altLang="en-US" sz="3200" dirty="0"/>
          </a:p>
        </p:txBody>
      </p:sp>
    </p:spTree>
    <p:extLst>
      <p:ext uri="{BB962C8B-B14F-4D97-AF65-F5344CB8AC3E}">
        <p14:creationId xmlns:p14="http://schemas.microsoft.com/office/powerpoint/2010/main" val="1009546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351507"/>
            <a:ext cx="8359775" cy="557213"/>
          </a:xfrm>
        </p:spPr>
        <p:txBody>
          <a:bodyPr/>
          <a:lstStyle/>
          <a:p>
            <a:pPr algn="ctr"/>
            <a:r>
              <a:rPr lang="en-US" altLang="zh-CN" sz="3200" dirty="0" smtClean="0"/>
              <a:t>Simulation Results</a:t>
            </a:r>
            <a:endParaRPr lang="zh-CN" altLang="en-US" sz="3200" dirty="0"/>
          </a:p>
        </p:txBody>
      </p:sp>
      <p:pic>
        <p:nvPicPr>
          <p:cNvPr id="5" name="内容占位符 4"/>
          <p:cNvPicPr>
            <a:picLocks noGrp="1" noChangeAspect="1"/>
          </p:cNvPicPr>
          <p:nvPr>
            <p:ph idx="1"/>
          </p:nvPr>
        </p:nvPicPr>
        <p:blipFill>
          <a:blip r:embed="rId2" cstate="print"/>
          <a:stretch>
            <a:fillRect/>
          </a:stretch>
        </p:blipFill>
        <p:spPr>
          <a:xfrm>
            <a:off x="962025" y="1421606"/>
            <a:ext cx="7219950" cy="4514850"/>
          </a:xfrm>
          <a:prstGeom prst="rect">
            <a:avLst/>
          </a:prstGeom>
        </p:spPr>
      </p:pic>
    </p:spTree>
    <p:extLst>
      <p:ext uri="{BB962C8B-B14F-4D97-AF65-F5344CB8AC3E}">
        <p14:creationId xmlns:p14="http://schemas.microsoft.com/office/powerpoint/2010/main" val="2557163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0" y="908720"/>
            <a:ext cx="5267325" cy="4829175"/>
          </a:xfrm>
          <a:prstGeom prst="rect">
            <a:avLst/>
          </a:prstGeom>
        </p:spPr>
      </p:pic>
      <p:sp>
        <p:nvSpPr>
          <p:cNvPr id="6" name="标题 1"/>
          <p:cNvSpPr>
            <a:spLocks noGrp="1"/>
          </p:cNvSpPr>
          <p:nvPr>
            <p:ph type="title"/>
          </p:nvPr>
        </p:nvSpPr>
        <p:spPr>
          <a:xfrm>
            <a:off x="392113" y="351507"/>
            <a:ext cx="8359775" cy="557213"/>
          </a:xfrm>
        </p:spPr>
        <p:txBody>
          <a:bodyPr/>
          <a:lstStyle/>
          <a:p>
            <a:pPr algn="ctr"/>
            <a:r>
              <a:rPr lang="en-US" altLang="zh-CN" sz="3200" dirty="0" smtClean="0"/>
              <a:t>Simulation Results</a:t>
            </a:r>
            <a:endParaRPr lang="zh-CN" altLang="en-US" sz="3200" dirty="0"/>
          </a:p>
        </p:txBody>
      </p:sp>
      <p:pic>
        <p:nvPicPr>
          <p:cNvPr id="5" name="内容占位符 3"/>
          <p:cNvPicPr>
            <a:picLocks noChangeAspect="1"/>
          </p:cNvPicPr>
          <p:nvPr/>
        </p:nvPicPr>
        <p:blipFill>
          <a:blip r:embed="rId3" cstate="print"/>
          <a:stretch>
            <a:fillRect/>
          </a:stretch>
        </p:blipFill>
        <p:spPr bwMode="auto">
          <a:xfrm>
            <a:off x="3829050" y="1359694"/>
            <a:ext cx="5314950" cy="4733925"/>
          </a:xfrm>
          <a:prstGeom prst="rect">
            <a:avLst/>
          </a:prstGeom>
          <a:noFill/>
          <a:ln w="0">
            <a:noFill/>
            <a:miter lim="800000"/>
            <a:headEnd/>
            <a:tailEnd/>
          </a:ln>
        </p:spPr>
      </p:pic>
    </p:spTree>
    <p:extLst>
      <p:ext uri="{BB962C8B-B14F-4D97-AF65-F5344CB8AC3E}">
        <p14:creationId xmlns:p14="http://schemas.microsoft.com/office/powerpoint/2010/main" val="1497924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Game-theoretic Methods for RRM in D2D-Direct</a:t>
            </a:r>
            <a:endParaRPr lang="zh-CN" altLang="en-US" dirty="0"/>
          </a:p>
        </p:txBody>
      </p:sp>
      <p:sp>
        <p:nvSpPr>
          <p:cNvPr id="3" name="内容占位符 2"/>
          <p:cNvSpPr>
            <a:spLocks noGrp="1"/>
          </p:cNvSpPr>
          <p:nvPr>
            <p:ph idx="1"/>
          </p:nvPr>
        </p:nvSpPr>
        <p:spPr>
          <a:xfrm>
            <a:off x="392113" y="1214438"/>
            <a:ext cx="4465639" cy="4929187"/>
          </a:xfrm>
        </p:spPr>
        <p:txBody>
          <a:bodyPr/>
          <a:lstStyle/>
          <a:p>
            <a:r>
              <a:rPr lang="en-US" altLang="zh-CN" dirty="0" smtClean="0"/>
              <a:t>Given resource allocation methods, corresponding games can be applied.</a:t>
            </a:r>
          </a:p>
          <a:p>
            <a:endParaRPr lang="en-US" altLang="zh-CN" dirty="0" smtClean="0"/>
          </a:p>
          <a:p>
            <a:r>
              <a:rPr lang="en-US" altLang="zh-CN" dirty="0" smtClean="0"/>
              <a:t>Global Optimization: Optimize both cellular and D2D users</a:t>
            </a:r>
          </a:p>
          <a:p>
            <a:pPr lvl="1"/>
            <a:r>
              <a:rPr lang="en-US" altLang="zh-CN" dirty="0" smtClean="0">
                <a:solidFill>
                  <a:srgbClr val="FF0000"/>
                </a:solidFill>
              </a:rPr>
              <a:t>Auction game: combinatorial auction</a:t>
            </a:r>
          </a:p>
          <a:p>
            <a:endParaRPr lang="en-US" altLang="zh-CN" dirty="0" smtClean="0"/>
          </a:p>
          <a:p>
            <a:r>
              <a:rPr lang="en-US" altLang="zh-CN" dirty="0" smtClean="0"/>
              <a:t>Local Optimization: Given the current cellular networks, optimize D2D users only</a:t>
            </a:r>
          </a:p>
          <a:p>
            <a:pPr lvl="1"/>
            <a:r>
              <a:rPr lang="en-US" altLang="zh-CN" dirty="0" smtClean="0">
                <a:solidFill>
                  <a:schemeClr val="tx1"/>
                </a:solidFill>
              </a:rPr>
              <a:t>Non-cooperative game</a:t>
            </a:r>
          </a:p>
          <a:p>
            <a:pPr lvl="1"/>
            <a:r>
              <a:rPr lang="en-US" altLang="zh-CN" dirty="0" err="1" smtClean="0"/>
              <a:t>Stackelberg</a:t>
            </a:r>
            <a:r>
              <a:rPr lang="en-US" altLang="zh-CN" dirty="0" smtClean="0"/>
              <a:t>-type game</a:t>
            </a:r>
          </a:p>
          <a:p>
            <a:pPr lvl="1"/>
            <a:endParaRPr lang="en-US" altLang="zh-CN" dirty="0" smtClean="0"/>
          </a:p>
          <a:p>
            <a:pPr lvl="1"/>
            <a:endParaRPr lang="zh-CN" altLang="en-US" dirty="0"/>
          </a:p>
        </p:txBody>
      </p:sp>
      <p:pic>
        <p:nvPicPr>
          <p:cNvPr id="4" name="Picture 18"/>
          <p:cNvPicPr>
            <a:picLocks noChangeAspect="1" noChangeArrowheads="1"/>
          </p:cNvPicPr>
          <p:nvPr/>
        </p:nvPicPr>
        <p:blipFill>
          <a:blip r:embed="rId2" cstate="print"/>
          <a:srcRect/>
          <a:stretch>
            <a:fillRect/>
          </a:stretch>
        </p:blipFill>
        <p:spPr bwMode="auto">
          <a:xfrm>
            <a:off x="4894300" y="1637271"/>
            <a:ext cx="4106856" cy="3961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lvl="1">
              <a:lnSpc>
                <a:spcPct val="90000"/>
              </a:lnSpc>
              <a:defRPr/>
            </a:pPr>
            <a:r>
              <a:rPr lang="en-US" altLang="zh-CN" sz="3200" i="0" dirty="0" smtClean="0">
                <a:solidFill>
                  <a:srgbClr val="0070C0"/>
                </a:solidFill>
                <a:ea typeface="ＭＳ Ｐゴシック" pitchFamily="34" charset="-128"/>
                <a:cs typeface="Times New Roman" pitchFamily="18" charset="0"/>
              </a:rPr>
              <a:t>Auction Theory Preliminaries (1)</a:t>
            </a:r>
          </a:p>
        </p:txBody>
      </p:sp>
      <p:sp>
        <p:nvSpPr>
          <p:cNvPr id="69635" name="内容占位符 6"/>
          <p:cNvSpPr>
            <a:spLocks noGrp="1"/>
          </p:cNvSpPr>
          <p:nvPr>
            <p:ph idx="1"/>
          </p:nvPr>
        </p:nvSpPr>
        <p:spPr/>
        <p:txBody>
          <a:bodyPr/>
          <a:lstStyle/>
          <a:p>
            <a:pPr algn="just"/>
            <a:r>
              <a:rPr lang="en-US" altLang="zh-CN" sz="2400" dirty="0">
                <a:ea typeface="ＭＳ Ｐゴシック" pitchFamily="34" charset="-128"/>
              </a:rPr>
              <a:t>Recently,</a:t>
            </a:r>
            <a:r>
              <a:rPr lang="en-US" altLang="zh-CN" sz="2400" b="1" dirty="0" smtClean="0">
                <a:solidFill>
                  <a:srgbClr val="0070C0"/>
                </a:solidFill>
                <a:ea typeface="ＭＳ Ｐゴシック" pitchFamily="34" charset="-128"/>
                <a:cs typeface="Times New Roman" pitchFamily="18" charset="0"/>
              </a:rPr>
              <a:t> auction theory</a:t>
            </a:r>
            <a:r>
              <a:rPr lang="en-US" altLang="zh-CN" sz="2400" dirty="0" smtClean="0">
                <a:ea typeface="ＭＳ Ｐゴシック" pitchFamily="34" charset="-128"/>
              </a:rPr>
              <a:t> (pioneered by Vickrey, </a:t>
            </a:r>
            <a:r>
              <a:rPr lang="en-US" altLang="zh-CN" sz="2400" dirty="0" err="1" smtClean="0">
                <a:ea typeface="ＭＳ Ｐゴシック" pitchFamily="34" charset="-128"/>
              </a:rPr>
              <a:t>etc</a:t>
            </a:r>
            <a:r>
              <a:rPr lang="en-US" altLang="zh-CN" sz="2400" dirty="0" smtClean="0">
                <a:ea typeface="ＭＳ Ｐゴシック" pitchFamily="34" charset="-128"/>
              </a:rPr>
              <a:t>) has been widely employed in wireless networks to solve the resource allocation issues.</a:t>
            </a:r>
          </a:p>
          <a:p>
            <a:pPr algn="just"/>
            <a:r>
              <a:rPr lang="en-US" altLang="zh-CN" sz="2400" dirty="0" smtClean="0"/>
              <a:t>In </a:t>
            </a:r>
            <a:r>
              <a:rPr lang="en-US" altLang="zh-CN" sz="2400" dirty="0"/>
              <a:t>an auction, each bidder bids for an item, or items, according to a </a:t>
            </a:r>
            <a:r>
              <a:rPr lang="en-US" altLang="zh-CN" sz="2400" dirty="0" smtClean="0"/>
              <a:t>specific mechanism, and </a:t>
            </a:r>
            <a:r>
              <a:rPr lang="en-US" altLang="zh-CN" sz="2400" dirty="0"/>
              <a:t>the allocation(s) and price(s) for the item, or items, are determined by </a:t>
            </a:r>
            <a:r>
              <a:rPr lang="en-US" altLang="zh-CN" sz="2400" dirty="0" smtClean="0"/>
              <a:t>specific rules.</a:t>
            </a:r>
            <a:endParaRPr lang="en-US" altLang="zh-CN" sz="2400" dirty="0" smtClean="0">
              <a:ea typeface="ＭＳ Ｐゴシック" pitchFamily="34" charset="-128"/>
            </a:endParaRPr>
          </a:p>
          <a:p>
            <a:pPr algn="just"/>
            <a:r>
              <a:rPr lang="en-US" altLang="zh-CN" sz="2400" b="1" dirty="0">
                <a:solidFill>
                  <a:srgbClr val="0070C0"/>
                </a:solidFill>
                <a:ea typeface="ＭＳ Ｐゴシック" pitchFamily="34" charset="-128"/>
                <a:cs typeface="Times New Roman" pitchFamily="18" charset="0"/>
              </a:rPr>
              <a:t>Auctioneers:</a:t>
            </a:r>
            <a:r>
              <a:rPr lang="en-US" altLang="zh-CN" sz="2400" dirty="0" smtClean="0">
                <a:ea typeface="ＭＳ Ｐゴシック" pitchFamily="34" charset="-128"/>
              </a:rPr>
              <a:t> The players own resources (spectrum, power, </a:t>
            </a:r>
            <a:r>
              <a:rPr lang="en-US" altLang="zh-CN" sz="2400" dirty="0" err="1" smtClean="0">
                <a:ea typeface="ＭＳ Ｐゴシック" pitchFamily="34" charset="-128"/>
              </a:rPr>
              <a:t>etc</a:t>
            </a:r>
            <a:r>
              <a:rPr lang="en-US" altLang="zh-CN" sz="2400" dirty="0" smtClean="0">
                <a:ea typeface="ＭＳ Ｐゴシック" pitchFamily="34" charset="-128"/>
              </a:rPr>
              <a:t>) and expect to earn rewards by offering the resources. </a:t>
            </a:r>
          </a:p>
          <a:p>
            <a:pPr algn="just"/>
            <a:r>
              <a:rPr lang="en-US" altLang="zh-CN" sz="2400" b="1" dirty="0">
                <a:solidFill>
                  <a:srgbClr val="0070C0"/>
                </a:solidFill>
                <a:ea typeface="ＭＳ Ｐゴシック" pitchFamily="34" charset="-128"/>
                <a:cs typeface="Times New Roman" pitchFamily="18" charset="0"/>
              </a:rPr>
              <a:t>Bidders:</a:t>
            </a:r>
            <a:r>
              <a:rPr lang="en-US" altLang="zh-CN" sz="2400" dirty="0" smtClean="0">
                <a:ea typeface="ＭＳ Ｐゴシック" pitchFamily="34" charset="-128"/>
              </a:rPr>
              <a:t> The players hope to obtain the resources from the auctioneers to improve their performance but in return need to provide some rewards.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304800"/>
            <a:ext cx="8029575" cy="487363"/>
          </a:xfrm>
        </p:spPr>
        <p:txBody>
          <a:bodyPr>
            <a:noAutofit/>
          </a:bodyPr>
          <a:lstStyle/>
          <a:p>
            <a:pPr lvl="1">
              <a:lnSpc>
                <a:spcPct val="90000"/>
              </a:lnSpc>
              <a:defRPr/>
            </a:pPr>
            <a:r>
              <a:rPr lang="en-US" altLang="zh-CN" sz="3200" i="0" dirty="0" smtClean="0">
                <a:solidFill>
                  <a:srgbClr val="0070C0"/>
                </a:solidFill>
                <a:ea typeface="ＭＳ Ｐゴシック" pitchFamily="34" charset="-128"/>
                <a:cs typeface="Times New Roman" pitchFamily="18" charset="0"/>
              </a:rPr>
              <a:t>Auction Theory Preliminaries (2)</a:t>
            </a:r>
          </a:p>
        </p:txBody>
      </p:sp>
      <p:sp>
        <p:nvSpPr>
          <p:cNvPr id="69635" name="内容占位符 6"/>
          <p:cNvSpPr>
            <a:spLocks noGrp="1"/>
          </p:cNvSpPr>
          <p:nvPr>
            <p:ph idx="1"/>
          </p:nvPr>
        </p:nvSpPr>
        <p:spPr/>
        <p:txBody>
          <a:bodyPr/>
          <a:lstStyle/>
          <a:p>
            <a:pPr algn="just"/>
            <a:r>
              <a:rPr lang="en-US" altLang="zh-CN" b="1" dirty="0">
                <a:solidFill>
                  <a:srgbClr val="0070C0"/>
                </a:solidFill>
                <a:ea typeface="ＭＳ Ｐゴシック" pitchFamily="34" charset="-128"/>
                <a:cs typeface="Times New Roman" pitchFamily="18" charset="0"/>
              </a:rPr>
              <a:t>Various Types:</a:t>
            </a:r>
          </a:p>
          <a:p>
            <a:pPr lvl="1"/>
            <a:r>
              <a:rPr lang="en-US" altLang="zh-CN" dirty="0" smtClean="0">
                <a:ea typeface="ＭＳ Ｐゴシック" pitchFamily="34" charset="-128"/>
              </a:rPr>
              <a:t>Vickrey Auction [</a:t>
            </a:r>
            <a:r>
              <a:rPr lang="en-US" altLang="zh-CN" dirty="0" smtClean="0"/>
              <a:t>Vickrey’1961</a:t>
            </a:r>
            <a:r>
              <a:rPr lang="en-US" altLang="zh-CN" dirty="0" smtClean="0">
                <a:ea typeface="ＭＳ Ｐゴシック" pitchFamily="34" charset="-128"/>
              </a:rPr>
              <a:t>]</a:t>
            </a:r>
          </a:p>
          <a:p>
            <a:pPr lvl="1" algn="just"/>
            <a:r>
              <a:rPr lang="en-US" altLang="zh-CN" dirty="0" smtClean="0">
                <a:ea typeface="ＭＳ Ｐゴシック" pitchFamily="34" charset="-128"/>
              </a:rPr>
              <a:t>Ascending Auction [Ausubel’1997, </a:t>
            </a:r>
            <a:r>
              <a:rPr lang="en-US" altLang="zh-CN" dirty="0" smtClean="0"/>
              <a:t>Cramton’1998</a:t>
            </a:r>
            <a:r>
              <a:rPr lang="en-US" altLang="zh-CN" dirty="0" smtClean="0">
                <a:ea typeface="ＭＳ Ｐゴシック" pitchFamily="34" charset="-128"/>
              </a:rPr>
              <a:t>]</a:t>
            </a:r>
          </a:p>
          <a:p>
            <a:pPr lvl="1" algn="just"/>
            <a:r>
              <a:rPr lang="en-US" altLang="zh-CN" dirty="0" smtClean="0">
                <a:ea typeface="ＭＳ Ｐゴシック" pitchFamily="34" charset="-128"/>
              </a:rPr>
              <a:t>First Price Auction, Second Price Auction</a:t>
            </a:r>
          </a:p>
          <a:p>
            <a:pPr lvl="1" algn="just"/>
            <a:r>
              <a:rPr lang="en-US" altLang="zh-CN" dirty="0" smtClean="0">
                <a:ea typeface="ＭＳ Ｐゴシック" pitchFamily="34" charset="-128"/>
              </a:rPr>
              <a:t>Single Object Auction, Multiple Object Auction</a:t>
            </a:r>
          </a:p>
          <a:p>
            <a:pPr lvl="1" algn="just"/>
            <a:r>
              <a:rPr lang="en-US" altLang="zh-CN" dirty="0" smtClean="0">
                <a:ea typeface="ＭＳ Ｐゴシック" pitchFamily="34" charset="-128"/>
              </a:rPr>
              <a:t>Double Auction (multiple auctioneers and multiple bidders)</a:t>
            </a:r>
          </a:p>
          <a:p>
            <a:pPr lvl="1" algn="just"/>
            <a:r>
              <a:rPr lang="en-US" altLang="zh-CN" dirty="0" smtClean="0">
                <a:ea typeface="ＭＳ Ｐゴシック" pitchFamily="34" charset="-128"/>
              </a:rPr>
              <a:t>Combinatorial Auction</a:t>
            </a:r>
          </a:p>
          <a:p>
            <a:pPr marL="342900" lvl="1" indent="-342900" algn="just">
              <a:lnSpc>
                <a:spcPct val="95000"/>
              </a:lnSpc>
              <a:spcBef>
                <a:spcPct val="25000"/>
              </a:spcBef>
              <a:spcAft>
                <a:spcPct val="15000"/>
              </a:spcAft>
              <a:buSzPct val="75000"/>
              <a:buFont typeface="Wingdings" pitchFamily="2" charset="2"/>
              <a:buChar char="l"/>
            </a:pPr>
            <a:r>
              <a:rPr lang="en-US" altLang="zh-CN" sz="2400" b="1" dirty="0">
                <a:solidFill>
                  <a:srgbClr val="0070C0"/>
                </a:solidFill>
                <a:ea typeface="ＭＳ Ｐゴシック" pitchFamily="34" charset="-128"/>
                <a:cs typeface="Times New Roman" pitchFamily="18" charset="0"/>
              </a:rPr>
              <a:t>Hot Application Scenarios</a:t>
            </a:r>
            <a:r>
              <a:rPr lang="en-US" altLang="zh-CN" sz="2400" b="1" dirty="0" smtClean="0">
                <a:solidFill>
                  <a:srgbClr val="0070C0"/>
                </a:solidFill>
                <a:ea typeface="ＭＳ Ｐゴシック" pitchFamily="34" charset="-128"/>
                <a:cs typeface="Times New Roman" pitchFamily="18" charset="0"/>
              </a:rPr>
              <a:t>:</a:t>
            </a:r>
            <a:endParaRPr lang="en-US" altLang="zh-CN" dirty="0">
              <a:ea typeface="ＭＳ Ｐゴシック" pitchFamily="34" charset="-128"/>
            </a:endParaRPr>
          </a:p>
          <a:p>
            <a:pPr lvl="1" algn="just"/>
            <a:r>
              <a:rPr lang="en-US" altLang="zh-CN" dirty="0" smtClean="0">
                <a:ea typeface="ＭＳ Ｐゴシック" pitchFamily="34" charset="-128"/>
              </a:rPr>
              <a:t>Cognitive Radio Networks (PU as auctioneer and SUs as bidders)</a:t>
            </a:r>
          </a:p>
          <a:p>
            <a:pPr lvl="1" algn="just"/>
            <a:r>
              <a:rPr lang="en-US" altLang="zh-CN" dirty="0" smtClean="0">
                <a:ea typeface="ＭＳ Ｐゴシック" pitchFamily="34" charset="-128"/>
              </a:rPr>
              <a:t>WLAN (users compete for the transmission resources)</a:t>
            </a:r>
          </a:p>
          <a:p>
            <a:pPr lvl="1" algn="just"/>
            <a:r>
              <a:rPr lang="en-US" altLang="zh-CN" dirty="0" smtClean="0">
                <a:ea typeface="ＭＳ Ｐゴシック" pitchFamily="34" charset="-128"/>
              </a:rPr>
              <a:t>Cellular Networks (D2D, </a:t>
            </a:r>
            <a:r>
              <a:rPr lang="en-US" altLang="zh-CN" dirty="0" err="1" smtClean="0">
                <a:ea typeface="ＭＳ Ｐゴシック" pitchFamily="34" charset="-128"/>
              </a:rPr>
              <a:t>Femtocell</a:t>
            </a:r>
            <a:r>
              <a:rPr lang="en-US" altLang="zh-CN" dirty="0" smtClean="0">
                <a:ea typeface="ＭＳ Ｐゴシック" pitchFamily="34" charset="-128"/>
              </a:rPr>
              <a:t>)</a:t>
            </a:r>
          </a:p>
          <a:p>
            <a:pPr lvl="1" algn="just"/>
            <a:endParaRPr lang="en-US" altLang="zh-CN" dirty="0" smtClean="0">
              <a:ea typeface="ＭＳ Ｐゴシック" pitchFamily="34" charset="-128"/>
            </a:endParaRPr>
          </a:p>
          <a:p>
            <a:pPr lvl="1"/>
            <a:endParaRPr lang="zh-CN" altLang="en-US" dirty="0" smtClean="0">
              <a:ea typeface="ＭＳ Ｐゴシック" pitchFamily="34" charset="-128"/>
            </a:endParaRPr>
          </a:p>
        </p:txBody>
      </p:sp>
    </p:spTree>
    <p:extLst>
      <p:ext uri="{BB962C8B-B14F-4D97-AF65-F5344CB8AC3E}">
        <p14:creationId xmlns:p14="http://schemas.microsoft.com/office/powerpoint/2010/main" val="196117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ea typeface="宋体" pitchFamily="2" charset="-122"/>
              </a:rPr>
              <a:t>Properties of Auctions</a:t>
            </a:r>
            <a:endParaRPr lang="zh-CN" altLang="en-US" smtClean="0">
              <a:ea typeface="宋体" pitchFamily="2" charset="-122"/>
            </a:endParaRPr>
          </a:p>
        </p:txBody>
      </p:sp>
      <p:sp>
        <p:nvSpPr>
          <p:cNvPr id="110595" name="内容占位符 2"/>
          <p:cNvSpPr>
            <a:spLocks noGrp="1"/>
          </p:cNvSpPr>
          <p:nvPr>
            <p:ph idx="1"/>
          </p:nvPr>
        </p:nvSpPr>
        <p:spPr>
          <a:xfrm>
            <a:off x="228600" y="1013280"/>
            <a:ext cx="8641079" cy="5181600"/>
          </a:xfrm>
        </p:spPr>
        <p:txBody>
          <a:bodyPr/>
          <a:lstStyle/>
          <a:p>
            <a:r>
              <a:rPr lang="en-US" altLang="zh-CN" sz="2400" b="0" dirty="0" err="1" smtClean="0"/>
              <a:t>Allocative</a:t>
            </a:r>
            <a:r>
              <a:rPr lang="en-US" altLang="zh-CN" sz="2400" b="0" dirty="0" smtClean="0"/>
              <a:t> efficiency means that in all these auctions the highest bidder always wins (i.e., there are no reserve prices).</a:t>
            </a:r>
          </a:p>
          <a:p>
            <a:r>
              <a:rPr lang="en-US" altLang="zh-CN" sz="2400" b="0" dirty="0" smtClean="0"/>
              <a:t>It is desirable for an auction to be computationally efficient.</a:t>
            </a:r>
          </a:p>
          <a:p>
            <a:r>
              <a:rPr lang="en-US" altLang="zh-CN" sz="2400" b="0" dirty="0" smtClean="0"/>
              <a:t>Revenue Equivalence Theorem: Any two auctions such that:</a:t>
            </a:r>
          </a:p>
          <a:p>
            <a:pPr lvl="1"/>
            <a:r>
              <a:rPr lang="en-US" altLang="zh-CN" i="1" dirty="0" smtClean="0"/>
              <a:t>The bidder with the highest value wins</a:t>
            </a:r>
          </a:p>
          <a:p>
            <a:pPr lvl="1"/>
            <a:r>
              <a:rPr lang="en-US" altLang="zh-CN" i="1" dirty="0" smtClean="0"/>
              <a:t>The bidder with the lowest value expects zero profit</a:t>
            </a:r>
          </a:p>
          <a:p>
            <a:pPr lvl="1"/>
            <a:r>
              <a:rPr lang="en-US" altLang="zh-CN" i="1" dirty="0" smtClean="0"/>
              <a:t> Bidders are risk-neutral 1</a:t>
            </a:r>
          </a:p>
          <a:p>
            <a:pPr lvl="1"/>
            <a:r>
              <a:rPr lang="en-US" altLang="zh-CN" i="1" dirty="0" smtClean="0"/>
              <a:t> Value distributions are strictly increasing and </a:t>
            </a:r>
            <a:r>
              <a:rPr lang="en-US" altLang="zh-CN" i="1" dirty="0" err="1" smtClean="0"/>
              <a:t>atomless</a:t>
            </a:r>
            <a:endParaRPr lang="en-US" altLang="zh-CN" i="1" dirty="0" smtClean="0"/>
          </a:p>
          <a:p>
            <a:pPr>
              <a:buFont typeface="Wingdings" pitchFamily="2" charset="2"/>
              <a:buNone/>
            </a:pPr>
            <a:r>
              <a:rPr lang="en-US" altLang="zh-CN" sz="2400" b="0" dirty="0" smtClean="0"/>
              <a:t>	have the same revenue and also the same expected profit for each bidder. The theorem can help find some equilibrium strategy.</a:t>
            </a:r>
            <a:endParaRPr lang="zh-CN" altLang="en-US" sz="2400" b="0" dirty="0" smtClean="0">
              <a:ea typeface="宋体"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17488" y="1500188"/>
            <a:ext cx="8926512" cy="3405187"/>
            <a:chOff x="137" y="1149"/>
            <a:chExt cx="5623" cy="2145"/>
          </a:xfrm>
        </p:grpSpPr>
        <p:grpSp>
          <p:nvGrpSpPr>
            <p:cNvPr id="3" name="Group 16"/>
            <p:cNvGrpSpPr>
              <a:grpSpLocks/>
            </p:cNvGrpSpPr>
            <p:nvPr/>
          </p:nvGrpSpPr>
          <p:grpSpPr bwMode="auto">
            <a:xfrm>
              <a:off x="137" y="1149"/>
              <a:ext cx="5623" cy="2145"/>
              <a:chOff x="137" y="1706"/>
              <a:chExt cx="5623" cy="2145"/>
            </a:xfrm>
          </p:grpSpPr>
          <p:pic>
            <p:nvPicPr>
              <p:cNvPr id="37895" name="Picture 7"/>
              <p:cNvPicPr>
                <a:picLocks noChangeAspect="1" noChangeArrowheads="1"/>
              </p:cNvPicPr>
              <p:nvPr>
                <p:custDataLst>
                  <p:tags r:id="rId23"/>
                </p:custDataLst>
              </p:nvPr>
            </p:nvPicPr>
            <p:blipFill>
              <a:blip r:embed="rId31" cstate="print"/>
              <a:srcRect/>
              <a:stretch>
                <a:fillRect/>
              </a:stretch>
            </p:blipFill>
            <p:spPr bwMode="auto">
              <a:xfrm>
                <a:off x="137" y="1706"/>
                <a:ext cx="5623" cy="2145"/>
              </a:xfrm>
              <a:prstGeom prst="rect">
                <a:avLst/>
              </a:prstGeom>
              <a:noFill/>
              <a:ln w="9525">
                <a:noFill/>
                <a:miter lim="800000"/>
                <a:headEnd/>
                <a:tailEnd/>
              </a:ln>
              <a:effectLst/>
            </p:spPr>
          </p:pic>
          <p:sp>
            <p:nvSpPr>
              <p:cNvPr id="37892" name="Rectangle 4"/>
              <p:cNvSpPr>
                <a:spLocks noChangeArrowheads="1"/>
              </p:cNvSpPr>
              <p:nvPr>
                <p:custDataLst>
                  <p:tags r:id="rId24"/>
                </p:custDataLst>
              </p:nvPr>
            </p:nvSpPr>
            <p:spPr bwMode="auto">
              <a:xfrm>
                <a:off x="4422"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2015</a:t>
                </a:r>
                <a:endParaRPr lang="en-US" altLang="zh-CN" sz="1800">
                  <a:ea typeface="SimSun" pitchFamily="2" charset="-122"/>
                </a:endParaRPr>
              </a:p>
            </p:txBody>
          </p:sp>
          <p:sp>
            <p:nvSpPr>
              <p:cNvPr id="37899" name="Rectangle 11"/>
              <p:cNvSpPr>
                <a:spLocks noChangeArrowheads="1"/>
              </p:cNvSpPr>
              <p:nvPr>
                <p:custDataLst>
                  <p:tags r:id="rId25"/>
                </p:custDataLst>
              </p:nvPr>
            </p:nvSpPr>
            <p:spPr bwMode="auto">
              <a:xfrm>
                <a:off x="2381"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2005</a:t>
                </a:r>
                <a:endParaRPr lang="en-US" altLang="zh-CN" sz="1800">
                  <a:ea typeface="SimSun" pitchFamily="2" charset="-122"/>
                </a:endParaRPr>
              </a:p>
            </p:txBody>
          </p:sp>
          <p:sp>
            <p:nvSpPr>
              <p:cNvPr id="37900" name="Rectangle 12"/>
              <p:cNvSpPr>
                <a:spLocks noChangeArrowheads="1"/>
              </p:cNvSpPr>
              <p:nvPr>
                <p:custDataLst>
                  <p:tags r:id="rId26"/>
                </p:custDataLst>
              </p:nvPr>
            </p:nvSpPr>
            <p:spPr bwMode="auto">
              <a:xfrm>
                <a:off x="1338"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2000</a:t>
                </a:r>
                <a:endParaRPr lang="en-US" altLang="zh-CN" sz="1800">
                  <a:ea typeface="SimSun" pitchFamily="2" charset="-122"/>
                </a:endParaRPr>
              </a:p>
            </p:txBody>
          </p:sp>
          <p:sp>
            <p:nvSpPr>
              <p:cNvPr id="37901" name="Rectangle 13"/>
              <p:cNvSpPr>
                <a:spLocks noChangeArrowheads="1"/>
              </p:cNvSpPr>
              <p:nvPr>
                <p:custDataLst>
                  <p:tags r:id="rId27"/>
                </p:custDataLst>
              </p:nvPr>
            </p:nvSpPr>
            <p:spPr bwMode="auto">
              <a:xfrm>
                <a:off x="210"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1995</a:t>
                </a:r>
                <a:endParaRPr lang="en-US" altLang="zh-CN" sz="1800">
                  <a:ea typeface="SimSun" pitchFamily="2" charset="-122"/>
                </a:endParaRPr>
              </a:p>
            </p:txBody>
          </p:sp>
          <p:sp>
            <p:nvSpPr>
              <p:cNvPr id="37902" name="Rectangle 14"/>
              <p:cNvSpPr>
                <a:spLocks noChangeArrowheads="1"/>
              </p:cNvSpPr>
              <p:nvPr>
                <p:custDataLst>
                  <p:tags r:id="rId28"/>
                </p:custDataLst>
              </p:nvPr>
            </p:nvSpPr>
            <p:spPr bwMode="auto">
              <a:xfrm>
                <a:off x="3470" y="2024"/>
                <a:ext cx="357" cy="173"/>
              </a:xfrm>
              <a:prstGeom prst="rect">
                <a:avLst/>
              </a:prstGeom>
              <a:noFill/>
              <a:ln w="9525">
                <a:noFill/>
                <a:miter lim="800000"/>
                <a:headEnd/>
                <a:tailEnd/>
              </a:ln>
            </p:spPr>
            <p:txBody>
              <a:bodyPr lIns="0" tIns="0" rIns="0" bIns="0">
                <a:spAutoFit/>
              </a:bodyPr>
              <a:lstStyle/>
              <a:p>
                <a:pPr algn="l" eaLnBrk="0" hangingPunct="0"/>
                <a:r>
                  <a:rPr lang="en-US" altLang="ja-JP" sz="1800" b="1">
                    <a:ea typeface="MS Mincho" pitchFamily="49" charset="-128"/>
                  </a:rPr>
                  <a:t>2010</a:t>
                </a:r>
                <a:endParaRPr lang="en-US" altLang="zh-CN" sz="1800">
                  <a:ea typeface="SimSun" pitchFamily="2" charset="-122"/>
                </a:endParaRPr>
              </a:p>
            </p:txBody>
          </p:sp>
        </p:grpSp>
        <p:sp>
          <p:nvSpPr>
            <p:cNvPr id="37905" name="Rectangle 17"/>
            <p:cNvSpPr>
              <a:spLocks noChangeArrowheads="1"/>
            </p:cNvSpPr>
            <p:nvPr>
              <p:custDataLst>
                <p:tags r:id="rId22"/>
              </p:custDataLst>
            </p:nvPr>
          </p:nvSpPr>
          <p:spPr bwMode="auto">
            <a:xfrm>
              <a:off x="180" y="2523"/>
              <a:ext cx="499" cy="181"/>
            </a:xfrm>
            <a:prstGeom prst="rect">
              <a:avLst/>
            </a:prstGeom>
            <a:solidFill>
              <a:schemeClr val="bg1"/>
            </a:solidFill>
            <a:ln w="9525">
              <a:noFill/>
              <a:miter lim="800000"/>
              <a:headEnd/>
              <a:tailEnd/>
            </a:ln>
            <a:effectLst/>
          </p:spPr>
          <p:txBody>
            <a:bodyPr wrap="none" anchor="ctr"/>
            <a:lstStyle/>
            <a:p>
              <a:endParaRPr lang="zh-CN" altLang="zh-CN"/>
            </a:p>
          </p:txBody>
        </p:sp>
      </p:grpSp>
      <p:sp>
        <p:nvSpPr>
          <p:cNvPr id="37890" name="Rectangle 2"/>
          <p:cNvSpPr>
            <a:spLocks noGrp="1" noChangeArrowheads="1"/>
          </p:cNvSpPr>
          <p:nvPr>
            <p:ph type="title"/>
            <p:custDataLst>
              <p:tags r:id="rId2"/>
            </p:custDataLst>
          </p:nvPr>
        </p:nvSpPr>
        <p:spPr>
          <a:xfrm>
            <a:off x="285750" y="228584"/>
            <a:ext cx="8678738" cy="914400"/>
          </a:xfrm>
          <a:noFill/>
          <a:ln/>
        </p:spPr>
        <p:txBody>
          <a:bodyPr/>
          <a:lstStyle/>
          <a:p>
            <a:pPr algn="ctr"/>
            <a:r>
              <a:rPr lang="en-US" altLang="zh-CN" sz="3200" dirty="0" smtClean="0">
                <a:ea typeface="SimSun" pitchFamily="2" charset="-122"/>
              </a:rPr>
              <a:t>Standardization </a:t>
            </a:r>
            <a:r>
              <a:rPr lang="en-US" altLang="zh-CN" sz="3200" dirty="0">
                <a:ea typeface="SimSun" pitchFamily="2" charset="-122"/>
              </a:rPr>
              <a:t>F</a:t>
            </a:r>
            <a:r>
              <a:rPr lang="en-US" altLang="zh-CN" sz="3200" dirty="0" smtClean="0">
                <a:ea typeface="SimSun" pitchFamily="2" charset="-122"/>
              </a:rPr>
              <a:t>acilitates </a:t>
            </a:r>
            <a:r>
              <a:rPr lang="en-US" altLang="zh-CN" sz="3200" dirty="0">
                <a:ea typeface="SimSun" pitchFamily="2" charset="-122"/>
              </a:rPr>
              <a:t>T</a:t>
            </a:r>
            <a:r>
              <a:rPr lang="en-US" altLang="zh-CN" sz="3200" dirty="0" smtClean="0">
                <a:ea typeface="SimSun" pitchFamily="2" charset="-122"/>
              </a:rPr>
              <a:t>echnology </a:t>
            </a:r>
            <a:r>
              <a:rPr lang="en-US" altLang="zh-CN" sz="3200" dirty="0">
                <a:ea typeface="SimSun" pitchFamily="2" charset="-122"/>
              </a:rPr>
              <a:t>E</a:t>
            </a:r>
            <a:r>
              <a:rPr lang="en-US" altLang="zh-CN" sz="3200" dirty="0" smtClean="0">
                <a:ea typeface="SimSun" pitchFamily="2" charset="-122"/>
              </a:rPr>
              <a:t>volution </a:t>
            </a:r>
            <a:endParaRPr lang="en-US" altLang="zh-CN" sz="3200" dirty="0">
              <a:ea typeface="SimSun" pitchFamily="2" charset="-122"/>
            </a:endParaRPr>
          </a:p>
        </p:txBody>
      </p:sp>
      <p:sp>
        <p:nvSpPr>
          <p:cNvPr id="37903" name="Rectangle 15"/>
          <p:cNvSpPr>
            <a:spLocks noGrp="1" noChangeArrowheads="1"/>
          </p:cNvSpPr>
          <p:nvPr>
            <p:ph type="body" idx="1"/>
            <p:custDataLst>
              <p:tags r:id="rId3"/>
            </p:custDataLst>
          </p:nvPr>
        </p:nvSpPr>
        <p:spPr>
          <a:xfrm>
            <a:off x="392113" y="1211263"/>
            <a:ext cx="8359775" cy="5170487"/>
          </a:xfrm>
          <a:noFill/>
          <a:ln/>
        </p:spPr>
        <p:txBody>
          <a:bodyPr/>
          <a:lstStyle/>
          <a:p>
            <a:pPr>
              <a:lnSpc>
                <a:spcPct val="95000"/>
              </a:lnSpc>
            </a:pPr>
            <a:r>
              <a:rPr lang="en-US" altLang="zh-CN" sz="2000" dirty="0">
                <a:ea typeface="SimSun" pitchFamily="2" charset="-122"/>
              </a:rPr>
              <a:t>Each new evolution builds on the established market of the previous </a:t>
            </a:r>
          </a:p>
          <a:p>
            <a:pPr>
              <a:lnSpc>
                <a:spcPct val="95000"/>
              </a:lnSpc>
            </a:pPr>
            <a:endParaRPr lang="en-US" altLang="zh-CN" dirty="0">
              <a:ea typeface="SimSun" pitchFamily="2" charset="-122"/>
            </a:endParaRPr>
          </a:p>
          <a:p>
            <a:pPr>
              <a:lnSpc>
                <a:spcPct val="95000"/>
              </a:lnSpc>
            </a:pPr>
            <a:endParaRPr lang="en-US" altLang="zh-CN" dirty="0">
              <a:ea typeface="SimSun" pitchFamily="2" charset="-122"/>
            </a:endParaRPr>
          </a:p>
          <a:p>
            <a:pPr>
              <a:lnSpc>
                <a:spcPct val="95000"/>
              </a:lnSpc>
            </a:pPr>
            <a:endParaRPr lang="en-US" altLang="zh-CN" dirty="0">
              <a:ea typeface="SimSun" pitchFamily="2" charset="-122"/>
            </a:endParaRPr>
          </a:p>
          <a:p>
            <a:pPr>
              <a:lnSpc>
                <a:spcPct val="95000"/>
              </a:lnSpc>
              <a:buNone/>
            </a:pPr>
            <a:endParaRPr lang="en-US" altLang="zh-CN" sz="1400" dirty="0" smtClean="0">
              <a:ea typeface="SimSun" pitchFamily="2" charset="-122"/>
            </a:endParaRPr>
          </a:p>
          <a:p>
            <a:pPr>
              <a:lnSpc>
                <a:spcPct val="95000"/>
              </a:lnSpc>
              <a:buNone/>
            </a:pPr>
            <a:endParaRPr lang="en-US" altLang="zh-CN" sz="1400" dirty="0">
              <a:ea typeface="SimSun" pitchFamily="2" charset="-122"/>
            </a:endParaRPr>
          </a:p>
          <a:p>
            <a:pPr>
              <a:lnSpc>
                <a:spcPct val="95000"/>
              </a:lnSpc>
            </a:pPr>
            <a:endParaRPr lang="en-US" altLang="zh-CN" sz="2000" dirty="0" smtClean="0">
              <a:ea typeface="SimSun" pitchFamily="2" charset="-122"/>
            </a:endParaRPr>
          </a:p>
          <a:p>
            <a:pPr>
              <a:lnSpc>
                <a:spcPct val="95000"/>
              </a:lnSpc>
            </a:pPr>
            <a:endParaRPr lang="en-US" altLang="zh-CN" sz="2000" dirty="0" smtClean="0">
              <a:ea typeface="SimSun" pitchFamily="2" charset="-122"/>
            </a:endParaRPr>
          </a:p>
          <a:p>
            <a:pPr>
              <a:lnSpc>
                <a:spcPct val="95000"/>
              </a:lnSpc>
            </a:pPr>
            <a:endParaRPr lang="en-US" altLang="zh-CN" sz="2000" dirty="0" smtClean="0">
              <a:ea typeface="SimSun" pitchFamily="2" charset="-122"/>
            </a:endParaRPr>
          </a:p>
          <a:p>
            <a:pPr>
              <a:lnSpc>
                <a:spcPct val="95000"/>
              </a:lnSpc>
            </a:pPr>
            <a:r>
              <a:rPr lang="en-US" altLang="zh-CN" sz="2000" dirty="0" smtClean="0">
                <a:ea typeface="SimSun" pitchFamily="2" charset="-122"/>
              </a:rPr>
              <a:t>Backwards-compatible </a:t>
            </a:r>
            <a:r>
              <a:rPr lang="en-US" altLang="zh-CN" sz="2000" dirty="0">
                <a:ea typeface="SimSun" pitchFamily="2" charset="-122"/>
              </a:rPr>
              <a:t>evolution</a:t>
            </a:r>
          </a:p>
          <a:p>
            <a:pPr>
              <a:lnSpc>
                <a:spcPct val="95000"/>
              </a:lnSpc>
            </a:pPr>
            <a:r>
              <a:rPr lang="en-US" altLang="zh-CN" sz="2000" dirty="0">
                <a:ea typeface="SimSun" pitchFamily="2" charset="-122"/>
              </a:rPr>
              <a:t>But larger technology steps require </a:t>
            </a:r>
            <a:r>
              <a:rPr lang="en-US" altLang="zh-CN" sz="2000" dirty="0" smtClean="0">
                <a:ea typeface="SimSun" pitchFamily="2" charset="-122"/>
              </a:rPr>
              <a:t>revolutions:</a:t>
            </a:r>
            <a:endParaRPr lang="en-US" altLang="zh-CN" dirty="0">
              <a:ea typeface="SimSun" pitchFamily="2" charset="-122"/>
            </a:endParaRPr>
          </a:p>
        </p:txBody>
      </p:sp>
      <p:grpSp>
        <p:nvGrpSpPr>
          <p:cNvPr id="4" name="Group 57"/>
          <p:cNvGrpSpPr>
            <a:grpSpLocks/>
          </p:cNvGrpSpPr>
          <p:nvPr/>
        </p:nvGrpSpPr>
        <p:grpSpPr bwMode="auto">
          <a:xfrm>
            <a:off x="301625" y="2335213"/>
            <a:ext cx="2622550" cy="4098925"/>
            <a:chOff x="190" y="1471"/>
            <a:chExt cx="1652" cy="2582"/>
          </a:xfrm>
        </p:grpSpPr>
        <p:pic>
          <p:nvPicPr>
            <p:cNvPr id="37908" name="Picture 20"/>
            <p:cNvPicPr>
              <a:picLocks noChangeAspect="1" noChangeArrowheads="1"/>
            </p:cNvPicPr>
            <p:nvPr>
              <p:custDataLst>
                <p:tags r:id="rId17"/>
              </p:custDataLst>
            </p:nvPr>
          </p:nvPicPr>
          <p:blipFill>
            <a:blip r:embed="rId32" cstate="print"/>
            <a:srcRect/>
            <a:stretch>
              <a:fillRect/>
            </a:stretch>
          </p:blipFill>
          <p:spPr bwMode="auto">
            <a:xfrm>
              <a:off x="738" y="3206"/>
              <a:ext cx="862" cy="847"/>
            </a:xfrm>
            <a:prstGeom prst="rect">
              <a:avLst/>
            </a:prstGeom>
            <a:noFill/>
            <a:ln w="9525">
              <a:noFill/>
              <a:miter lim="800000"/>
              <a:headEnd/>
              <a:tailEnd/>
            </a:ln>
            <a:effectLst/>
          </p:spPr>
        </p:pic>
        <p:sp>
          <p:nvSpPr>
            <p:cNvPr id="37912" name="Text Box 24"/>
            <p:cNvSpPr txBox="1">
              <a:spLocks noChangeArrowheads="1"/>
            </p:cNvSpPr>
            <p:nvPr>
              <p:custDataLst>
                <p:tags r:id="rId18"/>
              </p:custDataLst>
            </p:nvPr>
          </p:nvSpPr>
          <p:spPr bwMode="auto">
            <a:xfrm>
              <a:off x="190" y="3323"/>
              <a:ext cx="697" cy="330"/>
            </a:xfrm>
            <a:prstGeom prst="rect">
              <a:avLst/>
            </a:prstGeom>
            <a:noFill/>
            <a:ln w="9525">
              <a:noFill/>
              <a:miter lim="800000"/>
              <a:headEnd/>
              <a:tailEnd/>
            </a:ln>
            <a:effectLst/>
          </p:spPr>
          <p:txBody>
            <a:bodyPr>
              <a:spAutoFit/>
            </a:bodyPr>
            <a:lstStyle/>
            <a:p>
              <a:pPr algn="l">
                <a:spcBef>
                  <a:spcPct val="50000"/>
                </a:spcBef>
              </a:pPr>
              <a:r>
                <a:rPr lang="en-US" altLang="zh-CN" sz="1400" dirty="0">
                  <a:latin typeface="Arial Unicode MS" pitchFamily="34" charset="-122"/>
                  <a:ea typeface="Arial Unicode MS" pitchFamily="34" charset="-122"/>
                  <a:cs typeface="Arial Unicode MS" pitchFamily="34" charset="-122"/>
                </a:rPr>
                <a:t>From TDMA:</a:t>
              </a:r>
            </a:p>
          </p:txBody>
        </p:sp>
        <p:sp>
          <p:nvSpPr>
            <p:cNvPr id="37934" name="Freeform 46"/>
            <p:cNvSpPr>
              <a:spLocks/>
            </p:cNvSpPr>
            <p:nvPr>
              <p:custDataLst>
                <p:tags r:id="rId19"/>
              </p:custDataLst>
            </p:nvPr>
          </p:nvSpPr>
          <p:spPr bwMode="auto">
            <a:xfrm>
              <a:off x="200" y="1471"/>
              <a:ext cx="1368" cy="268"/>
            </a:xfrm>
            <a:custGeom>
              <a:avLst/>
              <a:gdLst/>
              <a:ahLst/>
              <a:cxnLst>
                <a:cxn ang="0">
                  <a:pos x="1368" y="0"/>
                </a:cxn>
                <a:cxn ang="0">
                  <a:pos x="0" y="0"/>
                </a:cxn>
                <a:cxn ang="0">
                  <a:pos x="0" y="268"/>
                </a:cxn>
                <a:cxn ang="0">
                  <a:pos x="1340" y="268"/>
                </a:cxn>
              </a:cxnLst>
              <a:rect l="0" t="0" r="r" b="b"/>
              <a:pathLst>
                <a:path w="1368" h="268">
                  <a:moveTo>
                    <a:pt x="1368" y="0"/>
                  </a:moveTo>
                  <a:lnTo>
                    <a:pt x="0" y="0"/>
                  </a:lnTo>
                  <a:lnTo>
                    <a:pt x="0" y="268"/>
                  </a:lnTo>
                  <a:lnTo>
                    <a:pt x="1340" y="268"/>
                  </a:lnTo>
                </a:path>
              </a:pathLst>
            </a:custGeom>
            <a:noFill/>
            <a:ln w="50800">
              <a:solidFill>
                <a:srgbClr val="FF0000"/>
              </a:solidFill>
              <a:round/>
              <a:headEnd/>
              <a:tailEnd/>
            </a:ln>
            <a:effectLst/>
          </p:spPr>
          <p:txBody>
            <a:bodyPr/>
            <a:lstStyle/>
            <a:p>
              <a:endParaRPr lang="zh-CN" altLang="en-US"/>
            </a:p>
          </p:txBody>
        </p:sp>
        <p:sp>
          <p:nvSpPr>
            <p:cNvPr id="37936" name="Line 48"/>
            <p:cNvSpPr>
              <a:spLocks noChangeShapeType="1"/>
            </p:cNvSpPr>
            <p:nvPr>
              <p:custDataLst>
                <p:tags r:id="rId20"/>
              </p:custDataLst>
            </p:nvPr>
          </p:nvSpPr>
          <p:spPr bwMode="auto">
            <a:xfrm>
              <a:off x="1483" y="1471"/>
              <a:ext cx="359" cy="0"/>
            </a:xfrm>
            <a:prstGeom prst="line">
              <a:avLst/>
            </a:prstGeom>
            <a:noFill/>
            <a:ln w="50800">
              <a:solidFill>
                <a:srgbClr val="FF0000"/>
              </a:solidFill>
              <a:prstDash val="sysDot"/>
              <a:round/>
              <a:headEnd/>
              <a:tailEnd/>
            </a:ln>
            <a:effectLst/>
          </p:spPr>
          <p:txBody>
            <a:bodyPr/>
            <a:lstStyle/>
            <a:p>
              <a:endParaRPr lang="zh-CN" altLang="en-US"/>
            </a:p>
          </p:txBody>
        </p:sp>
        <p:sp>
          <p:nvSpPr>
            <p:cNvPr id="37937" name="Line 49"/>
            <p:cNvSpPr>
              <a:spLocks noChangeShapeType="1"/>
            </p:cNvSpPr>
            <p:nvPr>
              <p:custDataLst>
                <p:tags r:id="rId21"/>
              </p:custDataLst>
            </p:nvPr>
          </p:nvSpPr>
          <p:spPr bwMode="auto">
            <a:xfrm>
              <a:off x="1466" y="1740"/>
              <a:ext cx="376" cy="0"/>
            </a:xfrm>
            <a:prstGeom prst="line">
              <a:avLst/>
            </a:prstGeom>
            <a:noFill/>
            <a:ln w="50800">
              <a:solidFill>
                <a:srgbClr val="FF0000"/>
              </a:solidFill>
              <a:prstDash val="sysDot"/>
              <a:round/>
              <a:headEnd/>
              <a:tailEnd/>
            </a:ln>
            <a:effectLst/>
          </p:spPr>
          <p:txBody>
            <a:bodyPr/>
            <a:lstStyle/>
            <a:p>
              <a:endParaRPr lang="zh-CN" altLang="en-US"/>
            </a:p>
          </p:txBody>
        </p:sp>
      </p:grpSp>
      <p:grpSp>
        <p:nvGrpSpPr>
          <p:cNvPr id="5" name="Group 58"/>
          <p:cNvGrpSpPr>
            <a:grpSpLocks/>
          </p:cNvGrpSpPr>
          <p:nvPr/>
        </p:nvGrpSpPr>
        <p:grpSpPr bwMode="auto">
          <a:xfrm>
            <a:off x="1882775" y="2849563"/>
            <a:ext cx="5086350" cy="3605212"/>
            <a:chOff x="1186" y="1795"/>
            <a:chExt cx="3204" cy="2271"/>
          </a:xfrm>
        </p:grpSpPr>
        <p:pic>
          <p:nvPicPr>
            <p:cNvPr id="37909" name="Picture 21"/>
            <p:cNvPicPr>
              <a:picLocks noChangeAspect="1" noChangeArrowheads="1"/>
            </p:cNvPicPr>
            <p:nvPr>
              <p:custDataLst>
                <p:tags r:id="rId11"/>
              </p:custDataLst>
            </p:nvPr>
          </p:nvPicPr>
          <p:blipFill>
            <a:blip r:embed="rId33" cstate="print"/>
            <a:srcRect/>
            <a:stretch>
              <a:fillRect/>
            </a:stretch>
          </p:blipFill>
          <p:spPr bwMode="auto">
            <a:xfrm>
              <a:off x="2218" y="3190"/>
              <a:ext cx="807" cy="876"/>
            </a:xfrm>
            <a:prstGeom prst="rect">
              <a:avLst/>
            </a:prstGeom>
            <a:noFill/>
            <a:ln w="9525">
              <a:noFill/>
              <a:miter lim="800000"/>
              <a:headEnd/>
              <a:tailEnd/>
            </a:ln>
            <a:effectLst/>
          </p:spPr>
        </p:pic>
        <p:sp>
          <p:nvSpPr>
            <p:cNvPr id="37913" name="Text Box 25"/>
            <p:cNvSpPr txBox="1">
              <a:spLocks noChangeArrowheads="1"/>
            </p:cNvSpPr>
            <p:nvPr>
              <p:custDataLst>
                <p:tags r:id="rId12"/>
              </p:custDataLst>
            </p:nvPr>
          </p:nvSpPr>
          <p:spPr bwMode="auto">
            <a:xfrm>
              <a:off x="1735" y="3352"/>
              <a:ext cx="697" cy="194"/>
            </a:xfrm>
            <a:prstGeom prst="rect">
              <a:avLst/>
            </a:prstGeom>
            <a:noFill/>
            <a:ln w="9525">
              <a:noFill/>
              <a:miter lim="800000"/>
              <a:headEnd/>
              <a:tailEnd/>
            </a:ln>
            <a:effectLst/>
          </p:spPr>
          <p:txBody>
            <a:bodyPr>
              <a:spAutoFit/>
            </a:bodyPr>
            <a:lstStyle/>
            <a:p>
              <a:pPr algn="l">
                <a:spcBef>
                  <a:spcPct val="50000"/>
                </a:spcBef>
              </a:pPr>
              <a:r>
                <a:rPr lang="en-US" altLang="zh-CN" sz="1400" dirty="0">
                  <a:latin typeface="Arial Unicode MS" pitchFamily="34" charset="-122"/>
                  <a:ea typeface="Arial Unicode MS" pitchFamily="34" charset="-122"/>
                  <a:cs typeface="Arial Unicode MS" pitchFamily="34" charset="-122"/>
                </a:rPr>
                <a:t>to CDMA:</a:t>
              </a:r>
            </a:p>
          </p:txBody>
        </p:sp>
        <p:sp>
          <p:nvSpPr>
            <p:cNvPr id="37917" name="AutoShape 29"/>
            <p:cNvSpPr>
              <a:spLocks noChangeArrowheads="1"/>
            </p:cNvSpPr>
            <p:nvPr>
              <p:custDataLst>
                <p:tags r:id="rId13"/>
              </p:custDataLst>
            </p:nvPr>
          </p:nvSpPr>
          <p:spPr bwMode="auto">
            <a:xfrm flipV="1">
              <a:off x="1186" y="1820"/>
              <a:ext cx="282" cy="20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a:effectLst/>
          </p:spPr>
          <p:txBody>
            <a:bodyPr rot="10800000" wrap="none" anchor="ctr"/>
            <a:lstStyle/>
            <a:p>
              <a:endParaRPr lang="zh-CN" altLang="zh-CN"/>
            </a:p>
          </p:txBody>
        </p:sp>
        <p:sp>
          <p:nvSpPr>
            <p:cNvPr id="37939" name="Freeform 51"/>
            <p:cNvSpPr>
              <a:spLocks/>
            </p:cNvSpPr>
            <p:nvPr>
              <p:custDataLst>
                <p:tags r:id="rId14"/>
              </p:custDataLst>
            </p:nvPr>
          </p:nvSpPr>
          <p:spPr bwMode="auto">
            <a:xfrm>
              <a:off x="1488" y="1795"/>
              <a:ext cx="2719" cy="268"/>
            </a:xfrm>
            <a:custGeom>
              <a:avLst/>
              <a:gdLst/>
              <a:ahLst/>
              <a:cxnLst>
                <a:cxn ang="0">
                  <a:pos x="1368" y="0"/>
                </a:cxn>
                <a:cxn ang="0">
                  <a:pos x="0" y="0"/>
                </a:cxn>
                <a:cxn ang="0">
                  <a:pos x="0" y="268"/>
                </a:cxn>
                <a:cxn ang="0">
                  <a:pos x="1340" y="268"/>
                </a:cxn>
              </a:cxnLst>
              <a:rect l="0" t="0" r="r" b="b"/>
              <a:pathLst>
                <a:path w="1368" h="268">
                  <a:moveTo>
                    <a:pt x="1368" y="0"/>
                  </a:moveTo>
                  <a:lnTo>
                    <a:pt x="0" y="0"/>
                  </a:lnTo>
                  <a:lnTo>
                    <a:pt x="0" y="268"/>
                  </a:lnTo>
                  <a:lnTo>
                    <a:pt x="1340" y="268"/>
                  </a:lnTo>
                </a:path>
              </a:pathLst>
            </a:custGeom>
            <a:noFill/>
            <a:ln w="50800">
              <a:solidFill>
                <a:srgbClr val="FF0000"/>
              </a:solidFill>
              <a:round/>
              <a:headEnd/>
              <a:tailEnd/>
            </a:ln>
            <a:effectLst/>
          </p:spPr>
          <p:txBody>
            <a:bodyPr/>
            <a:lstStyle/>
            <a:p>
              <a:endParaRPr lang="zh-CN" altLang="en-US"/>
            </a:p>
          </p:txBody>
        </p:sp>
        <p:sp>
          <p:nvSpPr>
            <p:cNvPr id="37940" name="Line 52"/>
            <p:cNvSpPr>
              <a:spLocks noChangeShapeType="1"/>
            </p:cNvSpPr>
            <p:nvPr>
              <p:custDataLst>
                <p:tags r:id="rId15"/>
              </p:custDataLst>
            </p:nvPr>
          </p:nvSpPr>
          <p:spPr bwMode="auto">
            <a:xfrm>
              <a:off x="4031" y="1795"/>
              <a:ext cx="359" cy="0"/>
            </a:xfrm>
            <a:prstGeom prst="line">
              <a:avLst/>
            </a:prstGeom>
            <a:noFill/>
            <a:ln w="50800">
              <a:solidFill>
                <a:srgbClr val="FF0000"/>
              </a:solidFill>
              <a:prstDash val="sysDot"/>
              <a:round/>
              <a:headEnd/>
              <a:tailEnd/>
            </a:ln>
            <a:effectLst/>
          </p:spPr>
          <p:txBody>
            <a:bodyPr/>
            <a:lstStyle/>
            <a:p>
              <a:endParaRPr lang="zh-CN" altLang="en-US"/>
            </a:p>
          </p:txBody>
        </p:sp>
        <p:sp>
          <p:nvSpPr>
            <p:cNvPr id="37941" name="Line 53"/>
            <p:cNvSpPr>
              <a:spLocks noChangeShapeType="1"/>
            </p:cNvSpPr>
            <p:nvPr>
              <p:custDataLst>
                <p:tags r:id="rId16"/>
              </p:custDataLst>
            </p:nvPr>
          </p:nvSpPr>
          <p:spPr bwMode="auto">
            <a:xfrm>
              <a:off x="4014" y="2064"/>
              <a:ext cx="376" cy="0"/>
            </a:xfrm>
            <a:prstGeom prst="line">
              <a:avLst/>
            </a:prstGeom>
            <a:noFill/>
            <a:ln w="50800">
              <a:solidFill>
                <a:srgbClr val="FF0000"/>
              </a:solidFill>
              <a:prstDash val="sysDot"/>
              <a:round/>
              <a:headEnd/>
              <a:tailEnd/>
            </a:ln>
            <a:effectLst/>
          </p:spPr>
          <p:txBody>
            <a:bodyPr/>
            <a:lstStyle/>
            <a:p>
              <a:endParaRPr lang="zh-CN" altLang="en-US"/>
            </a:p>
          </p:txBody>
        </p:sp>
      </p:grpSp>
      <p:grpSp>
        <p:nvGrpSpPr>
          <p:cNvPr id="6" name="Group 59"/>
          <p:cNvGrpSpPr>
            <a:grpSpLocks/>
          </p:cNvGrpSpPr>
          <p:nvPr/>
        </p:nvGrpSpPr>
        <p:grpSpPr bwMode="auto">
          <a:xfrm>
            <a:off x="5014913" y="3535363"/>
            <a:ext cx="3741737" cy="2938462"/>
            <a:chOff x="3159" y="2227"/>
            <a:chExt cx="2357" cy="1851"/>
          </a:xfrm>
        </p:grpSpPr>
        <p:pic>
          <p:nvPicPr>
            <p:cNvPr id="37911" name="Picture 23"/>
            <p:cNvPicPr>
              <a:picLocks noChangeAspect="1" noChangeArrowheads="1"/>
            </p:cNvPicPr>
            <p:nvPr>
              <p:custDataLst>
                <p:tags r:id="rId5"/>
              </p:custDataLst>
            </p:nvPr>
          </p:nvPicPr>
          <p:blipFill>
            <a:blip r:embed="rId34" cstate="print"/>
            <a:srcRect/>
            <a:stretch>
              <a:fillRect/>
            </a:stretch>
          </p:blipFill>
          <p:spPr bwMode="auto">
            <a:xfrm>
              <a:off x="3836" y="3191"/>
              <a:ext cx="1680" cy="887"/>
            </a:xfrm>
            <a:prstGeom prst="rect">
              <a:avLst/>
            </a:prstGeom>
            <a:noFill/>
            <a:ln w="9525">
              <a:noFill/>
              <a:miter lim="800000"/>
              <a:headEnd/>
              <a:tailEnd/>
            </a:ln>
            <a:effectLst/>
          </p:spPr>
        </p:pic>
        <p:sp>
          <p:nvSpPr>
            <p:cNvPr id="37914" name="Text Box 26"/>
            <p:cNvSpPr txBox="1">
              <a:spLocks noChangeArrowheads="1"/>
            </p:cNvSpPr>
            <p:nvPr>
              <p:custDataLst>
                <p:tags r:id="rId6"/>
              </p:custDataLst>
            </p:nvPr>
          </p:nvSpPr>
          <p:spPr bwMode="auto">
            <a:xfrm>
              <a:off x="3203" y="3352"/>
              <a:ext cx="881" cy="194"/>
            </a:xfrm>
            <a:prstGeom prst="rect">
              <a:avLst/>
            </a:prstGeom>
            <a:noFill/>
            <a:ln w="9525">
              <a:noFill/>
              <a:miter lim="800000"/>
              <a:headEnd/>
              <a:tailEnd/>
            </a:ln>
            <a:effectLst/>
          </p:spPr>
          <p:txBody>
            <a:bodyPr>
              <a:spAutoFit/>
            </a:bodyPr>
            <a:lstStyle/>
            <a:p>
              <a:pPr algn="l">
                <a:spcBef>
                  <a:spcPct val="50000"/>
                </a:spcBef>
              </a:pPr>
              <a:r>
                <a:rPr lang="en-US" altLang="zh-CN" sz="1400" dirty="0">
                  <a:latin typeface="Arial Unicode MS" pitchFamily="34" charset="-122"/>
                  <a:ea typeface="Arial Unicode MS" pitchFamily="34" charset="-122"/>
                  <a:cs typeface="Arial Unicode MS" pitchFamily="34" charset="-122"/>
                </a:rPr>
                <a:t>to OFDMA:</a:t>
              </a:r>
            </a:p>
          </p:txBody>
        </p:sp>
        <p:sp>
          <p:nvSpPr>
            <p:cNvPr id="37928" name="AutoShape 40"/>
            <p:cNvSpPr>
              <a:spLocks noChangeArrowheads="1"/>
            </p:cNvSpPr>
            <p:nvPr>
              <p:custDataLst>
                <p:tags r:id="rId7"/>
              </p:custDataLst>
            </p:nvPr>
          </p:nvSpPr>
          <p:spPr bwMode="auto">
            <a:xfrm flipV="1">
              <a:off x="3159" y="2227"/>
              <a:ext cx="282" cy="20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a:effectLst/>
          </p:spPr>
          <p:txBody>
            <a:bodyPr rot="10800000" wrap="none" anchor="ctr"/>
            <a:lstStyle/>
            <a:p>
              <a:endParaRPr lang="zh-CN" altLang="zh-CN"/>
            </a:p>
          </p:txBody>
        </p:sp>
        <p:sp>
          <p:nvSpPr>
            <p:cNvPr id="37942" name="Line 54"/>
            <p:cNvSpPr>
              <a:spLocks noChangeShapeType="1"/>
            </p:cNvSpPr>
            <p:nvPr>
              <p:custDataLst>
                <p:tags r:id="rId8"/>
              </p:custDataLst>
            </p:nvPr>
          </p:nvSpPr>
          <p:spPr bwMode="auto">
            <a:xfrm>
              <a:off x="4955" y="2240"/>
              <a:ext cx="359" cy="0"/>
            </a:xfrm>
            <a:prstGeom prst="line">
              <a:avLst/>
            </a:prstGeom>
            <a:noFill/>
            <a:ln w="50800">
              <a:solidFill>
                <a:srgbClr val="FF0000"/>
              </a:solidFill>
              <a:prstDash val="sysDot"/>
              <a:round/>
              <a:headEnd/>
              <a:tailEnd/>
            </a:ln>
            <a:effectLst/>
          </p:spPr>
          <p:txBody>
            <a:bodyPr/>
            <a:lstStyle/>
            <a:p>
              <a:endParaRPr lang="zh-CN" altLang="en-US"/>
            </a:p>
          </p:txBody>
        </p:sp>
        <p:sp>
          <p:nvSpPr>
            <p:cNvPr id="37943" name="Line 55"/>
            <p:cNvSpPr>
              <a:spLocks noChangeShapeType="1"/>
            </p:cNvSpPr>
            <p:nvPr>
              <p:custDataLst>
                <p:tags r:id="rId9"/>
              </p:custDataLst>
            </p:nvPr>
          </p:nvSpPr>
          <p:spPr bwMode="auto">
            <a:xfrm>
              <a:off x="4938" y="2509"/>
              <a:ext cx="376" cy="0"/>
            </a:xfrm>
            <a:prstGeom prst="line">
              <a:avLst/>
            </a:prstGeom>
            <a:noFill/>
            <a:ln w="50800">
              <a:solidFill>
                <a:srgbClr val="FF0000"/>
              </a:solidFill>
              <a:prstDash val="sysDot"/>
              <a:round/>
              <a:headEnd/>
              <a:tailEnd/>
            </a:ln>
            <a:effectLst/>
          </p:spPr>
          <p:txBody>
            <a:bodyPr/>
            <a:lstStyle/>
            <a:p>
              <a:endParaRPr lang="zh-CN" altLang="en-US"/>
            </a:p>
          </p:txBody>
        </p:sp>
        <p:sp>
          <p:nvSpPr>
            <p:cNvPr id="37944" name="Freeform 56"/>
            <p:cNvSpPr>
              <a:spLocks/>
            </p:cNvSpPr>
            <p:nvPr>
              <p:custDataLst>
                <p:tags r:id="rId10"/>
              </p:custDataLst>
            </p:nvPr>
          </p:nvSpPr>
          <p:spPr bwMode="auto">
            <a:xfrm>
              <a:off x="3467" y="2241"/>
              <a:ext cx="1573" cy="268"/>
            </a:xfrm>
            <a:custGeom>
              <a:avLst/>
              <a:gdLst/>
              <a:ahLst/>
              <a:cxnLst>
                <a:cxn ang="0">
                  <a:pos x="1368" y="0"/>
                </a:cxn>
                <a:cxn ang="0">
                  <a:pos x="0" y="0"/>
                </a:cxn>
                <a:cxn ang="0">
                  <a:pos x="0" y="268"/>
                </a:cxn>
                <a:cxn ang="0">
                  <a:pos x="1340" y="268"/>
                </a:cxn>
              </a:cxnLst>
              <a:rect l="0" t="0" r="r" b="b"/>
              <a:pathLst>
                <a:path w="1368" h="268">
                  <a:moveTo>
                    <a:pt x="1368" y="0"/>
                  </a:moveTo>
                  <a:lnTo>
                    <a:pt x="0" y="0"/>
                  </a:lnTo>
                  <a:lnTo>
                    <a:pt x="0" y="268"/>
                  </a:lnTo>
                  <a:lnTo>
                    <a:pt x="1340" y="268"/>
                  </a:lnTo>
                </a:path>
              </a:pathLst>
            </a:custGeom>
            <a:noFill/>
            <a:ln w="50800">
              <a:solidFill>
                <a:srgbClr val="FF0000"/>
              </a:solidFill>
              <a:round/>
              <a:headEnd/>
              <a:tailEnd/>
            </a:ln>
            <a:effectLst/>
          </p:spPr>
          <p:txBody>
            <a:bodyPr/>
            <a:lstStyle/>
            <a:p>
              <a:endParaRPr lang="zh-CN" altLang="en-US"/>
            </a:p>
          </p:txBody>
        </p:sp>
      </p:grpSp>
      <p:sp>
        <p:nvSpPr>
          <p:cNvPr id="37948" name="Rectangle 60"/>
          <p:cNvSpPr>
            <a:spLocks noChangeArrowheads="1"/>
          </p:cNvSpPr>
          <p:nvPr>
            <p:custDataLst>
              <p:tags r:id="rId4"/>
            </p:custDataLst>
          </p:nvPr>
        </p:nvSpPr>
        <p:spPr bwMode="auto">
          <a:xfrm>
            <a:off x="2603500" y="3343275"/>
            <a:ext cx="2359025" cy="301625"/>
          </a:xfrm>
          <a:prstGeom prst="rect">
            <a:avLst/>
          </a:prstGeom>
          <a:solidFill>
            <a:schemeClr val="bg1"/>
          </a:solidFill>
          <a:ln w="50800" algn="ctr">
            <a:solidFill>
              <a:schemeClr val="bg1"/>
            </a:solidFill>
            <a:miter lim="800000"/>
            <a:headEnd/>
            <a:tailEnd/>
          </a:ln>
          <a:effectLst/>
        </p:spPr>
        <p:txBody>
          <a:bodyPr wrap="none" anchor="ctr"/>
          <a:lstStyle/>
          <a:p>
            <a:endParaRPr lang="zh-CN"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宋体" pitchFamily="2" charset="-122"/>
              </a:rPr>
              <a:t>Design goal and properties</a:t>
            </a:r>
            <a:endParaRPr lang="zh-CN" altLang="en-US" sz="3200" dirty="0" smtClean="0">
              <a:ea typeface="宋体" pitchFamily="2" charset="-122"/>
            </a:endParaRPr>
          </a:p>
        </p:txBody>
      </p:sp>
      <p:sp>
        <p:nvSpPr>
          <p:cNvPr id="110595" name="内容占位符 2"/>
          <p:cNvSpPr>
            <a:spLocks noGrp="1"/>
          </p:cNvSpPr>
          <p:nvPr>
            <p:ph idx="1"/>
          </p:nvPr>
        </p:nvSpPr>
        <p:spPr>
          <a:xfrm>
            <a:off x="336550" y="1180920"/>
            <a:ext cx="8426450" cy="5181600"/>
          </a:xfrm>
        </p:spPr>
        <p:txBody>
          <a:bodyPr/>
          <a:lstStyle/>
          <a:p>
            <a:r>
              <a:rPr lang="en-US" altLang="zh-CN" sz="2400" dirty="0" smtClean="0"/>
              <a:t>The objective of a mechanism </a:t>
            </a:r>
            <a:r>
              <a:rPr lang="en-US" altLang="zh-CN" sz="2400" i="1" dirty="0" smtClean="0"/>
              <a:t>M = (S, g) is to achieve the desired game </a:t>
            </a:r>
            <a:r>
              <a:rPr lang="en-US" altLang="zh-CN" sz="2400" dirty="0" smtClean="0"/>
              <a:t>outcome</a:t>
            </a:r>
          </a:p>
          <a:p>
            <a:endParaRPr lang="en-US" altLang="zh-CN" sz="2400" dirty="0" smtClean="0"/>
          </a:p>
          <a:p>
            <a:r>
              <a:rPr lang="en-US" altLang="zh-CN" sz="2400" dirty="0" smtClean="0">
                <a:ea typeface="宋体" pitchFamily="2" charset="-122"/>
              </a:rPr>
              <a:t>Desired properties</a:t>
            </a:r>
          </a:p>
          <a:p>
            <a:pPr lvl="1"/>
            <a:r>
              <a:rPr lang="en-US" altLang="zh-CN" dirty="0" smtClean="0"/>
              <a:t>Efficiency: select the outcome that maximizes total utility.</a:t>
            </a:r>
          </a:p>
          <a:p>
            <a:pPr lvl="1"/>
            <a:r>
              <a:rPr lang="en-US" altLang="zh-CN" dirty="0" smtClean="0"/>
              <a:t>Fairness: select the outcome that achieves a certain fairness criterion in utility.</a:t>
            </a:r>
          </a:p>
          <a:p>
            <a:pPr lvl="1"/>
            <a:r>
              <a:rPr lang="en-US" altLang="zh-CN" dirty="0" smtClean="0"/>
              <a:t>Revenue maximization: select the outcome that maximizes revenue to a seller (or more generally, utility to one of the players).</a:t>
            </a:r>
          </a:p>
          <a:p>
            <a:pPr lvl="1"/>
            <a:r>
              <a:rPr lang="en-US" altLang="zh-CN" dirty="0" smtClean="0"/>
              <a:t>Budget-balanced: implement outcomes that have balanced transfers across players.</a:t>
            </a:r>
          </a:p>
          <a:p>
            <a:pPr lvl="1"/>
            <a:r>
              <a:rPr lang="en-US" altLang="zh-CN" dirty="0" smtClean="0"/>
              <a:t>Pareto optimality</a:t>
            </a:r>
          </a:p>
          <a:p>
            <a:endParaRPr lang="zh-CN" altLang="en-US" sz="2400" dirty="0" smtClean="0">
              <a:ea typeface="宋体" pitchFamily="2" charset="-122"/>
            </a:endParaRPr>
          </a:p>
        </p:txBody>
      </p:sp>
      <p:pic>
        <p:nvPicPr>
          <p:cNvPr id="40963" name="Picture 3"/>
          <p:cNvPicPr>
            <a:picLocks noChangeAspect="1" noChangeArrowheads="1"/>
          </p:cNvPicPr>
          <p:nvPr/>
        </p:nvPicPr>
        <p:blipFill>
          <a:blip r:embed="rId2" cstate="print"/>
          <a:srcRect/>
          <a:stretch>
            <a:fillRect/>
          </a:stretch>
        </p:blipFill>
        <p:spPr bwMode="auto">
          <a:xfrm>
            <a:off x="2133600" y="1933568"/>
            <a:ext cx="4200525" cy="49530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Combinatorial Auction Preliminaries</a:t>
            </a:r>
            <a:endParaRPr lang="zh-CN" altLang="en-US" dirty="0"/>
          </a:p>
        </p:txBody>
      </p:sp>
      <p:sp>
        <p:nvSpPr>
          <p:cNvPr id="3" name="内容占位符 2"/>
          <p:cNvSpPr>
            <a:spLocks noGrp="1"/>
          </p:cNvSpPr>
          <p:nvPr>
            <p:ph idx="1"/>
          </p:nvPr>
        </p:nvSpPr>
        <p:spPr/>
        <p:txBody>
          <a:bodyPr/>
          <a:lstStyle/>
          <a:p>
            <a:r>
              <a:rPr lang="en-US" altLang="zh-CN" dirty="0" smtClean="0"/>
              <a:t>In a combinatorial auction, bidders are allowed </a:t>
            </a:r>
            <a:r>
              <a:rPr lang="en-US" altLang="zh-CN" dirty="0"/>
              <a:t>to </a:t>
            </a:r>
            <a:r>
              <a:rPr lang="en-US" altLang="zh-CN" dirty="0" smtClean="0"/>
              <a:t>place bids </a:t>
            </a:r>
            <a:r>
              <a:rPr lang="en-US" altLang="zh-CN" dirty="0"/>
              <a:t>on combinations of resources, called “packages”, rather than just individual </a:t>
            </a:r>
            <a:r>
              <a:rPr lang="en-US" altLang="zh-CN" dirty="0" smtClean="0"/>
              <a:t>resource.</a:t>
            </a:r>
          </a:p>
          <a:p>
            <a:r>
              <a:rPr lang="en-US" altLang="zh-CN" dirty="0" smtClean="0"/>
              <a:t>Combinatorial </a:t>
            </a:r>
            <a:r>
              <a:rPr lang="en-US" altLang="zh-CN" dirty="0"/>
              <a:t>a</a:t>
            </a:r>
            <a:r>
              <a:rPr lang="en-US" altLang="zh-CN" dirty="0" smtClean="0"/>
              <a:t>uctions </a:t>
            </a:r>
            <a:r>
              <a:rPr lang="en-US" altLang="zh-CN" dirty="0"/>
              <a:t>motivate bidders to fully express their preferences, which is an advantage in </a:t>
            </a:r>
            <a:r>
              <a:rPr lang="en-US" altLang="zh-CN" dirty="0" smtClean="0"/>
              <a:t>improving system </a:t>
            </a:r>
            <a:r>
              <a:rPr lang="en-US" altLang="zh-CN" dirty="0"/>
              <a:t>efficiency and auction revenues</a:t>
            </a:r>
            <a:r>
              <a:rPr lang="en-US" altLang="zh-CN" dirty="0" smtClean="0"/>
              <a:t>.</a:t>
            </a:r>
          </a:p>
          <a:p>
            <a:r>
              <a:rPr lang="en-US" altLang="zh-CN" dirty="0" smtClean="0"/>
              <a:t>The main problems in combinatorial auctions are </a:t>
            </a:r>
            <a:r>
              <a:rPr lang="en-US" altLang="zh-CN" dirty="0"/>
              <a:t>winner determination </a:t>
            </a:r>
            <a:r>
              <a:rPr lang="en-US" altLang="zh-CN" dirty="0" smtClean="0"/>
              <a:t>problem (WDP).</a:t>
            </a:r>
          </a:p>
          <a:p>
            <a:r>
              <a:rPr lang="en-US" altLang="zh-CN" dirty="0"/>
              <a:t>C</a:t>
            </a:r>
            <a:r>
              <a:rPr lang="en-US" altLang="zh-CN" dirty="0" smtClean="0"/>
              <a:t>ombinatorial </a:t>
            </a:r>
            <a:r>
              <a:rPr lang="en-US" altLang="zh-CN" dirty="0"/>
              <a:t>auctions (CAs) have been employed in a variety of areas, e.g., truckload transportation, airport arrival and departure slots, as well as </a:t>
            </a:r>
            <a:r>
              <a:rPr lang="en-US" altLang="zh-CN" dirty="0" smtClean="0"/>
              <a:t>wireless communication </a:t>
            </a:r>
            <a:r>
              <a:rPr lang="en-US" altLang="zh-CN" dirty="0"/>
              <a:t>services.</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392113" y="351507"/>
            <a:ext cx="8359775" cy="557213"/>
          </a:xfrm>
        </p:spPr>
        <p:txBody>
          <a:bodyPr/>
          <a:lstStyle/>
          <a:p>
            <a:pPr algn="ctr"/>
            <a:r>
              <a:rPr lang="en-US" altLang="zh-CN" sz="2800" dirty="0" smtClean="0"/>
              <a:t>Radio </a:t>
            </a:r>
            <a:r>
              <a:rPr lang="en-US" altLang="zh-CN" sz="2800" dirty="0"/>
              <a:t>Resource </a:t>
            </a:r>
            <a:r>
              <a:rPr lang="en-US" altLang="zh-CN" sz="2800" dirty="0" smtClean="0"/>
              <a:t>Allocation </a:t>
            </a:r>
            <a:r>
              <a:rPr lang="en-US" altLang="zh-CN" sz="2800" dirty="0"/>
              <a:t>for Device-to-Device </a:t>
            </a:r>
            <a:r>
              <a:rPr lang="en-US" altLang="zh-CN" sz="2800" dirty="0" smtClean="0"/>
              <a:t>Communication </a:t>
            </a:r>
            <a:r>
              <a:rPr lang="en-US" altLang="zh-CN" sz="2800" dirty="0" err="1" smtClean="0"/>
              <a:t>Underlaying</a:t>
            </a:r>
            <a:r>
              <a:rPr lang="en-US" altLang="zh-CN" sz="2800" dirty="0" smtClean="0"/>
              <a:t> </a:t>
            </a:r>
            <a:r>
              <a:rPr lang="en-US" altLang="zh-CN" sz="2800" dirty="0"/>
              <a:t>Cellular Networks</a:t>
            </a:r>
            <a:endParaRPr lang="zh-CN" altLang="en-US" sz="2800" dirty="0"/>
          </a:p>
        </p:txBody>
      </p:sp>
      <p:sp>
        <p:nvSpPr>
          <p:cNvPr id="4" name="内容占位符 2"/>
          <p:cNvSpPr>
            <a:spLocks noGrp="1"/>
          </p:cNvSpPr>
          <p:nvPr>
            <p:ph idx="1"/>
          </p:nvPr>
        </p:nvSpPr>
        <p:spPr>
          <a:xfrm>
            <a:off x="249269" y="5301208"/>
            <a:ext cx="8751887" cy="1199626"/>
          </a:xfrm>
        </p:spPr>
        <p:style>
          <a:lnRef idx="2">
            <a:schemeClr val="accent2"/>
          </a:lnRef>
          <a:fillRef idx="1">
            <a:schemeClr val="lt1"/>
          </a:fillRef>
          <a:effectRef idx="0">
            <a:schemeClr val="accent2"/>
          </a:effectRef>
          <a:fontRef idx="minor">
            <a:schemeClr val="dk1"/>
          </a:fontRef>
        </p:style>
        <p:txBody>
          <a:bodyPr/>
          <a:lstStyle/>
          <a:p>
            <a:pPr marL="342900" indent="-342900">
              <a:buFont typeface="+mj-lt"/>
              <a:buAutoNum type="arabicPeriod"/>
            </a:pPr>
            <a:r>
              <a:rPr lang="en-US" altLang="zh-CN" sz="1200" dirty="0" smtClean="0">
                <a:latin typeface="Arial Unicode MS" pitchFamily="34" charset="-122"/>
                <a:ea typeface="Arial Unicode MS" pitchFamily="34" charset="-122"/>
                <a:cs typeface="Arial Unicode MS" pitchFamily="34" charset="-122"/>
              </a:rPr>
              <a:t>Chen </a:t>
            </a:r>
            <a:r>
              <a:rPr lang="en-US" altLang="zh-CN" sz="1200" dirty="0" err="1" smtClean="0">
                <a:latin typeface="Arial Unicode MS" pitchFamily="34" charset="-122"/>
                <a:ea typeface="Arial Unicode MS" pitchFamily="34" charset="-122"/>
                <a:cs typeface="Arial Unicode MS" pitchFamily="34" charset="-122"/>
              </a:rPr>
              <a:t>Xu</a:t>
            </a:r>
            <a:r>
              <a:rPr lang="en-US" altLang="zh-CN" sz="1200" dirty="0" smtClean="0">
                <a:latin typeface="Arial Unicode MS" pitchFamily="34" charset="-122"/>
                <a:ea typeface="Arial Unicode MS" pitchFamily="34" charset="-122"/>
                <a:cs typeface="Arial Unicode MS" pitchFamily="34" charset="-122"/>
              </a:rPr>
              <a:t>, </a:t>
            </a:r>
            <a:r>
              <a:rPr lang="en-US" altLang="zh-CN" sz="1200" dirty="0" err="1" smtClean="0">
                <a:latin typeface="Arial Unicode MS" pitchFamily="34" charset="-122"/>
                <a:ea typeface="Arial Unicode MS" pitchFamily="34" charset="-122"/>
                <a:cs typeface="Arial Unicode MS" pitchFamily="34" charset="-122"/>
              </a:rPr>
              <a:t>Lingyang</a:t>
            </a:r>
            <a:r>
              <a:rPr lang="en-US" altLang="zh-CN" sz="1200" dirty="0" smtClean="0">
                <a:latin typeface="Arial Unicode MS" pitchFamily="34" charset="-122"/>
                <a:ea typeface="Arial Unicode MS" pitchFamily="34" charset="-122"/>
                <a:cs typeface="Arial Unicode MS" pitchFamily="34" charset="-122"/>
              </a:rPr>
              <a:t> Song, Zhu Han, </a:t>
            </a:r>
            <a:r>
              <a:rPr lang="en-US" altLang="zh-CN" sz="1200" dirty="0" err="1" smtClean="0">
                <a:latin typeface="Arial Unicode MS" pitchFamily="34" charset="-122"/>
                <a:ea typeface="Arial Unicode MS" pitchFamily="34" charset="-122"/>
                <a:cs typeface="Arial Unicode MS" pitchFamily="34" charset="-122"/>
              </a:rPr>
              <a:t>Qun</a:t>
            </a:r>
            <a:r>
              <a:rPr lang="en-US" altLang="zh-CN" sz="1200" dirty="0" smtClean="0">
                <a:latin typeface="Arial Unicode MS" pitchFamily="34" charset="-122"/>
                <a:ea typeface="Arial Unicode MS" pitchFamily="34" charset="-122"/>
                <a:cs typeface="Arial Unicode MS" pitchFamily="34" charset="-122"/>
              </a:rPr>
              <a:t> Zhao, </a:t>
            </a:r>
            <a:r>
              <a:rPr lang="en-US" altLang="zh-CN" sz="1200" dirty="0" err="1" smtClean="0">
                <a:latin typeface="Arial Unicode MS" pitchFamily="34" charset="-122"/>
                <a:ea typeface="Arial Unicode MS" pitchFamily="34" charset="-122"/>
                <a:cs typeface="Arial Unicode MS" pitchFamily="34" charset="-122"/>
              </a:rPr>
              <a:t>Xiaoli</a:t>
            </a:r>
            <a:r>
              <a:rPr lang="en-US" altLang="zh-CN" sz="1200" dirty="0" smtClean="0">
                <a:latin typeface="Arial Unicode MS" pitchFamily="34" charset="-122"/>
                <a:ea typeface="Arial Unicode MS" pitchFamily="34" charset="-122"/>
                <a:cs typeface="Arial Unicode MS" pitchFamily="34" charset="-122"/>
              </a:rPr>
              <a:t> Wang, and </a:t>
            </a:r>
            <a:r>
              <a:rPr lang="en-US" altLang="zh-CN" sz="1200" dirty="0" err="1" smtClean="0">
                <a:latin typeface="Arial Unicode MS" pitchFamily="34" charset="-122"/>
                <a:ea typeface="Arial Unicode MS" pitchFamily="34" charset="-122"/>
                <a:cs typeface="Arial Unicode MS" pitchFamily="34" charset="-122"/>
              </a:rPr>
              <a:t>Bingli</a:t>
            </a:r>
            <a:r>
              <a:rPr lang="en-US" altLang="zh-CN" sz="1200" dirty="0" smtClean="0">
                <a:latin typeface="Arial Unicode MS" pitchFamily="34" charset="-122"/>
                <a:ea typeface="Arial Unicode MS" pitchFamily="34" charset="-122"/>
                <a:cs typeface="Arial Unicode MS" pitchFamily="34" charset="-122"/>
              </a:rPr>
              <a:t> Jiao, “Efficient Resource Allocation for Device-to-Device </a:t>
            </a:r>
            <a:r>
              <a:rPr lang="en-US" altLang="zh-CN" sz="1200" dirty="0" err="1" smtClean="0">
                <a:latin typeface="Arial Unicode MS" pitchFamily="34" charset="-122"/>
                <a:ea typeface="Arial Unicode MS" pitchFamily="34" charset="-122"/>
                <a:cs typeface="Arial Unicode MS" pitchFamily="34" charset="-122"/>
              </a:rPr>
              <a:t>Underlaying</a:t>
            </a:r>
            <a:r>
              <a:rPr lang="en-US" altLang="zh-CN" sz="1200" dirty="0" smtClean="0">
                <a:latin typeface="Arial Unicode MS" pitchFamily="34" charset="-122"/>
                <a:ea typeface="Arial Unicode MS" pitchFamily="34" charset="-122"/>
                <a:cs typeface="Arial Unicode MS" pitchFamily="34" charset="-122"/>
              </a:rPr>
              <a:t> Networks using Combinatorial  Auction”, </a:t>
            </a:r>
            <a:r>
              <a:rPr lang="en-US" altLang="zh-CN" sz="1200" i="1" dirty="0" smtClean="0">
                <a:latin typeface="Arial Unicode MS" pitchFamily="34" charset="-122"/>
                <a:ea typeface="Arial Unicode MS" pitchFamily="34" charset="-122"/>
                <a:cs typeface="Arial Unicode MS" pitchFamily="34" charset="-122"/>
              </a:rPr>
              <a:t>IEEE Journal on Selected Areas in Communications, special issue on “Peer-to-Peer Networks”</a:t>
            </a:r>
            <a:r>
              <a:rPr lang="en-US" altLang="zh-CN" sz="1200" dirty="0" smtClean="0">
                <a:latin typeface="Arial Unicode MS" pitchFamily="34" charset="-122"/>
                <a:ea typeface="Arial Unicode MS" pitchFamily="34" charset="-122"/>
                <a:cs typeface="Arial Unicode MS" pitchFamily="34" charset="-122"/>
              </a:rPr>
              <a:t>, Jun. 2012 </a:t>
            </a:r>
          </a:p>
          <a:p>
            <a:pPr marL="342900" indent="-342900">
              <a:buFont typeface="+mj-lt"/>
              <a:buAutoNum type="arabicPeriod"/>
            </a:pPr>
            <a:r>
              <a:rPr lang="en-US" altLang="zh-CN" sz="1200" dirty="0" smtClean="0">
                <a:latin typeface="Arial Unicode MS" pitchFamily="34" charset="-122"/>
                <a:ea typeface="Arial Unicode MS" pitchFamily="34" charset="-122"/>
                <a:cs typeface="Arial Unicode MS" pitchFamily="34" charset="-122"/>
              </a:rPr>
              <a:t>Chen </a:t>
            </a:r>
            <a:r>
              <a:rPr lang="en-US" altLang="zh-CN" sz="1200" dirty="0" err="1" smtClean="0">
                <a:latin typeface="Arial Unicode MS" pitchFamily="34" charset="-122"/>
                <a:ea typeface="Arial Unicode MS" pitchFamily="34" charset="-122"/>
                <a:cs typeface="Arial Unicode MS" pitchFamily="34" charset="-122"/>
              </a:rPr>
              <a:t>Xu</a:t>
            </a:r>
            <a:r>
              <a:rPr lang="en-US" altLang="zh-CN" sz="1200" dirty="0" smtClean="0">
                <a:latin typeface="Arial Unicode MS" pitchFamily="34" charset="-122"/>
                <a:ea typeface="Arial Unicode MS" pitchFamily="34" charset="-122"/>
                <a:cs typeface="Arial Unicode MS" pitchFamily="34" charset="-122"/>
              </a:rPr>
              <a:t>, </a:t>
            </a:r>
            <a:r>
              <a:rPr lang="en-US" altLang="zh-CN" sz="1200" dirty="0" err="1" smtClean="0">
                <a:latin typeface="Arial Unicode MS" pitchFamily="34" charset="-122"/>
                <a:ea typeface="Arial Unicode MS" pitchFamily="34" charset="-122"/>
                <a:cs typeface="Arial Unicode MS" pitchFamily="34" charset="-122"/>
              </a:rPr>
              <a:t>Lingyang</a:t>
            </a:r>
            <a:r>
              <a:rPr lang="en-US" altLang="zh-CN" sz="1200" dirty="0" smtClean="0">
                <a:latin typeface="Arial Unicode MS" pitchFamily="34" charset="-122"/>
                <a:ea typeface="Arial Unicode MS" pitchFamily="34" charset="-122"/>
                <a:cs typeface="Arial Unicode MS" pitchFamily="34" charset="-122"/>
              </a:rPr>
              <a:t> Song, Zhu Han, Dou Li, and </a:t>
            </a:r>
            <a:r>
              <a:rPr lang="en-US" altLang="zh-CN" sz="1200" dirty="0" err="1" smtClean="0">
                <a:latin typeface="Arial Unicode MS" pitchFamily="34" charset="-122"/>
                <a:ea typeface="Arial Unicode MS" pitchFamily="34" charset="-122"/>
                <a:cs typeface="Arial Unicode MS" pitchFamily="34" charset="-122"/>
              </a:rPr>
              <a:t>Bingli</a:t>
            </a:r>
            <a:r>
              <a:rPr lang="en-US" altLang="zh-CN" sz="1200" dirty="0" smtClean="0">
                <a:latin typeface="Arial Unicode MS" pitchFamily="34" charset="-122"/>
                <a:ea typeface="Arial Unicode MS" pitchFamily="34" charset="-122"/>
                <a:cs typeface="Arial Unicode MS" pitchFamily="34" charset="-122"/>
              </a:rPr>
              <a:t> Jiao, “Resource Allocation Using A Reverse Iterative Combinatorial Auction for Device-to-Device Underlay Cellular Networks,”</a:t>
            </a:r>
            <a:r>
              <a:rPr lang="en-US" altLang="zh-CN" sz="1200" i="1" dirty="0" smtClean="0">
                <a:latin typeface="Arial Unicode MS" pitchFamily="34" charset="-122"/>
                <a:ea typeface="Arial Unicode MS" pitchFamily="34" charset="-122"/>
                <a:cs typeface="Arial Unicode MS" pitchFamily="34" charset="-122"/>
              </a:rPr>
              <a:t> </a:t>
            </a:r>
            <a:r>
              <a:rPr lang="en-US" altLang="zh-CN" sz="1200" dirty="0" smtClean="0">
                <a:latin typeface="Arial Unicode MS" pitchFamily="34" charset="-122"/>
                <a:ea typeface="Arial Unicode MS" pitchFamily="34" charset="-122"/>
                <a:cs typeface="Arial Unicode MS" pitchFamily="34" charset="-122"/>
              </a:rPr>
              <a:t>IEEE Global Communication Conference (</a:t>
            </a:r>
            <a:r>
              <a:rPr lang="en-US" altLang="zh-CN" sz="1200" dirty="0" err="1" smtClean="0">
                <a:latin typeface="Arial Unicode MS" pitchFamily="34" charset="-122"/>
                <a:ea typeface="Arial Unicode MS" pitchFamily="34" charset="-122"/>
                <a:cs typeface="Arial Unicode MS" pitchFamily="34" charset="-122"/>
              </a:rPr>
              <a:t>Globecom</a:t>
            </a:r>
            <a:r>
              <a:rPr lang="en-US" altLang="zh-CN" sz="1200" dirty="0" smtClean="0">
                <a:latin typeface="Arial Unicode MS" pitchFamily="34" charset="-122"/>
                <a:ea typeface="Arial Unicode MS" pitchFamily="34" charset="-122"/>
                <a:cs typeface="Arial Unicode MS" pitchFamily="34" charset="-122"/>
              </a:rPr>
              <a:t>), Anaheim, </a:t>
            </a:r>
            <a:r>
              <a:rPr lang="en-US" altLang="zh-CN" sz="1200" dirty="0">
                <a:latin typeface="Arial Unicode MS" pitchFamily="34" charset="-122"/>
                <a:ea typeface="Arial Unicode MS" pitchFamily="34" charset="-122"/>
                <a:cs typeface="Arial Unicode MS" pitchFamily="34" charset="-122"/>
              </a:rPr>
              <a:t>C</a:t>
            </a:r>
            <a:r>
              <a:rPr lang="en-US" altLang="zh-CN" sz="1200" dirty="0" smtClean="0">
                <a:latin typeface="Arial Unicode MS" pitchFamily="34" charset="-122"/>
                <a:ea typeface="Arial Unicode MS" pitchFamily="34" charset="-122"/>
                <a:cs typeface="Arial Unicode MS" pitchFamily="34" charset="-122"/>
              </a:rPr>
              <a:t>A, Dec. 2012.</a:t>
            </a:r>
          </a:p>
        </p:txBody>
      </p:sp>
      <p:pic>
        <p:nvPicPr>
          <p:cNvPr id="6" name="图片 5"/>
          <p:cNvPicPr>
            <a:picLocks noChangeAspect="1"/>
          </p:cNvPicPr>
          <p:nvPr/>
        </p:nvPicPr>
        <p:blipFill>
          <a:blip r:embed="rId2" cstate="print"/>
          <a:stretch>
            <a:fillRect/>
          </a:stretch>
        </p:blipFill>
        <p:spPr>
          <a:xfrm>
            <a:off x="392114" y="1377647"/>
            <a:ext cx="4539926" cy="3779545"/>
          </a:xfrm>
          <a:prstGeom prst="rect">
            <a:avLst/>
          </a:prstGeom>
        </p:spPr>
      </p:pic>
      <p:sp>
        <p:nvSpPr>
          <p:cNvPr id="3" name="文本框 2"/>
          <p:cNvSpPr txBox="1"/>
          <p:nvPr/>
        </p:nvSpPr>
        <p:spPr>
          <a:xfrm>
            <a:off x="5076056" y="1556792"/>
            <a:ext cx="3675832" cy="2862322"/>
          </a:xfrm>
          <a:prstGeom prst="rect">
            <a:avLst/>
          </a:prstGeom>
          <a:noFill/>
        </p:spPr>
        <p:txBody>
          <a:bodyPr wrap="square" rtlCol="0">
            <a:spAutoFit/>
          </a:bodyPr>
          <a:lstStyle/>
          <a:p>
            <a:pPr marL="342900" indent="-342900">
              <a:buFont typeface="Arial" panose="020B0604020202020204" pitchFamily="34" charset="0"/>
              <a:buChar char="•"/>
            </a:pPr>
            <a:r>
              <a:rPr lang="en-US" altLang="zh-CN" dirty="0" smtClean="0"/>
              <a:t>A single cell environment</a:t>
            </a:r>
          </a:p>
          <a:p>
            <a:pPr marL="342900" indent="-342900">
              <a:buFont typeface="Arial" panose="020B0604020202020204" pitchFamily="34" charset="0"/>
              <a:buChar char="•"/>
            </a:pPr>
            <a:r>
              <a:rPr lang="en-US" altLang="zh-CN" dirty="0" smtClean="0"/>
              <a:t>Downlink period</a:t>
            </a:r>
          </a:p>
          <a:p>
            <a:pPr marL="342900" indent="-342900">
              <a:buFont typeface="Arial" panose="020B0604020202020204" pitchFamily="34" charset="0"/>
              <a:buChar char="•"/>
            </a:pPr>
            <a:r>
              <a:rPr lang="en-US" altLang="zh-CN" dirty="0" smtClean="0"/>
              <a:t>Two types of UEs</a:t>
            </a:r>
          </a:p>
          <a:p>
            <a:pPr marL="800100" lvl="1" indent="-342900">
              <a:buFont typeface="Arial" panose="020B0604020202020204" pitchFamily="34" charset="0"/>
              <a:buChar char="•"/>
            </a:pPr>
            <a:r>
              <a:rPr lang="en-US" altLang="zh-CN" dirty="0" smtClean="0"/>
              <a:t>Cellular UEs</a:t>
            </a:r>
          </a:p>
          <a:p>
            <a:pPr marL="800100" lvl="1" indent="-342900">
              <a:buFont typeface="Arial" panose="020B0604020202020204" pitchFamily="34" charset="0"/>
              <a:buChar char="•"/>
            </a:pPr>
            <a:r>
              <a:rPr lang="en-US" altLang="zh-CN" dirty="0" smtClean="0"/>
              <a:t>D2D UEs</a:t>
            </a:r>
          </a:p>
          <a:p>
            <a:pPr marL="342900" indent="-342900">
              <a:buFont typeface="Arial" panose="020B0604020202020204" pitchFamily="34" charset="0"/>
              <a:buChar char="•"/>
            </a:pPr>
            <a:r>
              <a:rPr lang="en-US" altLang="zh-CN" dirty="0" smtClean="0"/>
              <a:t>D2D UEs are in pairs</a:t>
            </a:r>
          </a:p>
          <a:p>
            <a:pPr marL="342900" indent="-342900">
              <a:buFont typeface="Arial" panose="020B0604020202020204" pitchFamily="34" charset="0"/>
              <a:buChar char="•"/>
            </a:pPr>
            <a:r>
              <a:rPr lang="en-US" altLang="zh-CN" dirty="0" smtClean="0"/>
              <a:t>Interference</a:t>
            </a:r>
          </a:p>
          <a:p>
            <a:pPr marL="800100" lvl="1" indent="-342900">
              <a:buFont typeface="Arial" panose="020B0604020202020204" pitchFamily="34" charset="0"/>
              <a:buChar char="•"/>
            </a:pPr>
            <a:r>
              <a:rPr lang="en-US" altLang="zh-CN" dirty="0" smtClean="0"/>
              <a:t>BS -&gt; D2D UEs</a:t>
            </a:r>
          </a:p>
          <a:p>
            <a:pPr marL="800100" lvl="1" indent="-342900">
              <a:buFont typeface="Arial" panose="020B0604020202020204" pitchFamily="34" charset="0"/>
              <a:buChar char="•"/>
            </a:pPr>
            <a:r>
              <a:rPr lang="en-US" altLang="zh-CN" dirty="0" smtClean="0"/>
              <a:t>D2D -&gt; Cellular UEs</a:t>
            </a:r>
            <a:endParaRPr lang="zh-CN" altLang="en-US" dirty="0"/>
          </a:p>
        </p:txBody>
      </p:sp>
    </p:spTree>
    <p:extLst>
      <p:ext uri="{BB962C8B-B14F-4D97-AF65-F5344CB8AC3E}">
        <p14:creationId xmlns:p14="http://schemas.microsoft.com/office/powerpoint/2010/main" val="4179767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Problem Formulation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92113" y="1214438"/>
                <a:ext cx="8359775" cy="4929187"/>
              </a:xfrm>
            </p:spPr>
            <p:txBody>
              <a:bodyPr/>
              <a:lstStyle/>
              <a:p>
                <a:r>
                  <a:rPr lang="en-US" altLang="zh-CN" dirty="0" smtClean="0"/>
                  <a:t>Our objective is to maximize sum rate and coordinate the interference between cellular and D2D UEs.</a:t>
                </a:r>
              </a:p>
              <a:p>
                <a:r>
                  <a:rPr lang="en-US" altLang="zh-CN" dirty="0"/>
                  <a:t>We define </a:t>
                </a:r>
                <a:r>
                  <a:rPr lang="en-US" altLang="zh-CN" i="1" dirty="0"/>
                  <a:t>D </a:t>
                </a:r>
                <a:r>
                  <a:rPr lang="en-US" altLang="zh-CN" dirty="0"/>
                  <a:t>as a package of variables representing the index of D2D pairs that share </a:t>
                </a:r>
                <a:r>
                  <a:rPr lang="en-US" altLang="zh-CN" dirty="0" smtClean="0"/>
                  <a:t>the same </a:t>
                </a:r>
                <a:r>
                  <a:rPr lang="en-US" altLang="zh-CN" dirty="0"/>
                  <a:t>resources</a:t>
                </a:r>
                <a:r>
                  <a:rPr lang="en-US" altLang="zh-CN" dirty="0" smtClean="0"/>
                  <a:t>.</a:t>
                </a:r>
              </a:p>
              <a:p>
                <a:r>
                  <a:rPr lang="en-US" altLang="zh-CN" dirty="0"/>
                  <a:t>if the </a:t>
                </a:r>
                <a:r>
                  <a:rPr lang="en-US" altLang="zh-CN" dirty="0" smtClean="0"/>
                  <a:t>members of </a:t>
                </a:r>
                <a:r>
                  <a:rPr lang="en-US" altLang="zh-CN" dirty="0"/>
                  <a:t>the </a:t>
                </a:r>
                <a:r>
                  <a:rPr lang="en-US" altLang="zh-CN" i="1" dirty="0"/>
                  <a:t>k</a:t>
                </a:r>
                <a:r>
                  <a:rPr lang="en-US" altLang="zh-CN" dirty="0"/>
                  <a:t>-</a:t>
                </a:r>
                <a:r>
                  <a:rPr lang="en-US" altLang="zh-CN" dirty="0" err="1"/>
                  <a:t>th</a:t>
                </a:r>
                <a:r>
                  <a:rPr lang="en-US" altLang="zh-CN" dirty="0" smtClean="0"/>
                  <a:t>D2D </a:t>
                </a:r>
                <a:r>
                  <a:rPr lang="en-US" altLang="zh-CN" dirty="0"/>
                  <a:t>user package share resources with cellular user </a:t>
                </a:r>
                <a:r>
                  <a:rPr lang="en-US" altLang="zh-CN" i="1" dirty="0"/>
                  <a:t>c</a:t>
                </a:r>
                <a:r>
                  <a:rPr lang="en-US" altLang="zh-CN" dirty="0"/>
                  <a:t>, </a:t>
                </a:r>
                <a:r>
                  <a:rPr lang="en-US" altLang="zh-CN" dirty="0" smtClean="0"/>
                  <a:t>the channel </a:t>
                </a:r>
                <a:r>
                  <a:rPr lang="en-US" altLang="zh-CN" dirty="0"/>
                  <a:t>rates of UE </a:t>
                </a:r>
                <a:r>
                  <a:rPr lang="en-US" altLang="zh-CN" i="1" dirty="0"/>
                  <a:t>c </a:t>
                </a:r>
                <a:r>
                  <a:rPr lang="en-US" altLang="zh-CN" dirty="0" smtClean="0"/>
                  <a:t>can </a:t>
                </a:r>
                <a:r>
                  <a:rPr lang="en-US" altLang="zh-CN" dirty="0"/>
                  <a:t>be written </a:t>
                </a:r>
                <a:r>
                  <a:rPr lang="en-US" altLang="zh-CN" dirty="0" smtClean="0"/>
                  <a:t>as</a:t>
                </a:r>
              </a:p>
              <a:p>
                <a:endParaRPr lang="en-US" altLang="zh-CN" dirty="0"/>
              </a:p>
              <a:p>
                <a:endParaRPr lang="en-US" altLang="zh-CN" dirty="0" smtClean="0"/>
              </a:p>
              <a:p>
                <a:endParaRPr lang="en-US" altLang="zh-CN" dirty="0" smtClean="0"/>
              </a:p>
              <a:p>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𝐵</m:t>
                        </m:r>
                      </m:sub>
                    </m:sSub>
                  </m:oMath>
                </a14:m>
                <a:r>
                  <a:rPr lang="en-US" altLang="zh-CN" b="0" dirty="0" smtClean="0"/>
                  <a:t>,</a:t>
                </a:r>
                <a14:m>
                  <m:oMath xmlns:m="http://schemas.openxmlformats.org/officeDocument/2006/math">
                    <m:r>
                      <a:rPr lang="en-US" altLang="zh-CN" b="0" i="0" dirty="0" smtClean="0">
                        <a:latin typeface="Cambria Math" panose="02040503050406030204" pitchFamily="18" charset="0"/>
                      </a:rPr>
                      <m:t> </m:t>
                    </m:r>
                    <m:sSub>
                      <m:sSubPr>
                        <m:ctrlPr>
                          <a:rPr lang="en-US" altLang="zh-CN" b="0" i="1" dirty="0" smtClean="0">
                            <a:latin typeface="Cambria Math" charset="0"/>
                          </a:rPr>
                        </m:ctrlPr>
                      </m:sSubPr>
                      <m:e>
                        <m:r>
                          <a:rPr lang="en-US" altLang="zh-CN" b="0" i="1" dirty="0" smtClean="0">
                            <a:latin typeface="Cambria Math" panose="02040503050406030204" pitchFamily="18" charset="0"/>
                          </a:rPr>
                          <m:t>𝑃</m:t>
                        </m:r>
                      </m:e>
                      <m:sub>
                        <m:r>
                          <a:rPr lang="en-US" altLang="zh-CN" b="0" i="1" dirty="0" smtClean="0">
                            <a:latin typeface="Cambria Math" panose="02040503050406030204" pitchFamily="18" charset="0"/>
                          </a:rPr>
                          <m:t>𝑑</m:t>
                        </m:r>
                      </m:sub>
                    </m:sSub>
                    <m:r>
                      <a:rPr lang="en-US" altLang="zh-CN" b="0" i="1" dirty="0" smtClean="0">
                        <a:latin typeface="Cambria Math" panose="02040503050406030204" pitchFamily="18" charset="0"/>
                      </a:rPr>
                      <m:t> </m:t>
                    </m:r>
                  </m:oMath>
                </a14:m>
                <a:r>
                  <a:rPr lang="en-US" altLang="zh-CN" b="0" dirty="0" smtClean="0"/>
                  <a:t> - transmit power of base station and D2D UE d, respectively</a:t>
                </a:r>
              </a:p>
              <a:p>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𝐵𝑐</m:t>
                        </m:r>
                      </m:sub>
                    </m:sSub>
                  </m:oMath>
                </a14:m>
                <a:r>
                  <a:rPr lang="en-US" altLang="zh-CN" dirty="0" smtClean="0"/>
                  <a:t> - channel response from BS to cellular UE c</a:t>
                </a:r>
              </a:p>
              <a:p>
                <a14:m>
                  <m:oMath xmlns:m="http://schemas.openxmlformats.org/officeDocument/2006/math">
                    <m:sSub>
                      <m:sSubPr>
                        <m:ctrlPr>
                          <a:rPr lang="en-US" altLang="zh-CN" i="1">
                            <a:latin typeface="Cambria Math" charset="0"/>
                          </a:rPr>
                        </m:ctrlPr>
                      </m:sSubPr>
                      <m:e>
                        <m:r>
                          <a:rPr lang="en-US" altLang="zh-CN" i="1">
                            <a:latin typeface="Cambria Math" panose="02040503050406030204" pitchFamily="18" charset="0"/>
                          </a:rPr>
                          <m:t>h</m:t>
                        </m:r>
                      </m:e>
                      <m:sub>
                        <m:r>
                          <a:rPr lang="en-US" altLang="zh-CN" i="1">
                            <a:latin typeface="Cambria Math" panose="02040503050406030204" pitchFamily="18" charset="0"/>
                          </a:rPr>
                          <m:t>𝐵𝑐</m:t>
                        </m:r>
                      </m:sub>
                    </m:sSub>
                  </m:oMath>
                </a14:m>
                <a:r>
                  <a:rPr lang="en-US" altLang="zh-CN" dirty="0"/>
                  <a:t> - channel response from </a:t>
                </a:r>
                <a:r>
                  <a:rPr lang="en-US" altLang="zh-CN" dirty="0" smtClean="0"/>
                  <a:t>D2D UE d </a:t>
                </a:r>
                <a:r>
                  <a:rPr lang="en-US" altLang="zh-CN" dirty="0"/>
                  <a:t>to cellular UE c</a:t>
                </a:r>
              </a:p>
              <a:p>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0</m:t>
                        </m:r>
                      </m:sub>
                    </m:sSub>
                  </m:oMath>
                </a14:m>
                <a:r>
                  <a:rPr lang="en-US" altLang="zh-CN" dirty="0" smtClean="0"/>
                  <a:t> - thermal noise power</a:t>
                </a: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92113" y="1214438"/>
                <a:ext cx="8359775" cy="4929187"/>
              </a:xfrm>
              <a:blipFill rotWithShape="0">
                <a:blip r:embed="rId2" cstate="print"/>
                <a:stretch>
                  <a:fillRect l="-1822" t="-1731"/>
                </a:stretch>
              </a:blipFill>
            </p:spPr>
            <p:txBody>
              <a:bodyPr/>
              <a:lstStyle/>
              <a:p>
                <a:r>
                  <a:rPr lang="zh-CN" altLang="en-US">
                    <a:noFill/>
                  </a:rPr>
                  <a:t> </a:t>
                </a:r>
              </a:p>
            </p:txBody>
          </p:sp>
        </mc:Fallback>
      </mc:AlternateContent>
      <p:pic>
        <p:nvPicPr>
          <p:cNvPr id="6" name="图片 5"/>
          <p:cNvPicPr>
            <a:picLocks noChangeAspect="1"/>
          </p:cNvPicPr>
          <p:nvPr/>
        </p:nvPicPr>
        <p:blipFill>
          <a:blip r:embed="rId3" cstate="print"/>
          <a:stretch>
            <a:fillRect/>
          </a:stretch>
        </p:blipFill>
        <p:spPr>
          <a:xfrm>
            <a:off x="2653599" y="3429000"/>
            <a:ext cx="3848100" cy="1028700"/>
          </a:xfrm>
          <a:prstGeom prst="rect">
            <a:avLst/>
          </a:prstGeom>
        </p:spPr>
      </p:pic>
    </p:spTree>
    <p:extLst>
      <p:ext uri="{BB962C8B-B14F-4D97-AF65-F5344CB8AC3E}">
        <p14:creationId xmlns:p14="http://schemas.microsoft.com/office/powerpoint/2010/main" val="22235276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Problem Formulation</a:t>
            </a:r>
            <a:endParaRPr lang="zh-CN" altLang="en-US" dirty="0"/>
          </a:p>
        </p:txBody>
      </p:sp>
      <p:sp>
        <p:nvSpPr>
          <p:cNvPr id="3" name="内容占位符 2"/>
          <p:cNvSpPr>
            <a:spLocks noGrp="1"/>
          </p:cNvSpPr>
          <p:nvPr>
            <p:ph idx="1"/>
          </p:nvPr>
        </p:nvSpPr>
        <p:spPr/>
        <p:txBody>
          <a:bodyPr/>
          <a:lstStyle/>
          <a:p>
            <a:r>
              <a:rPr lang="en-US" altLang="zh-CN" dirty="0"/>
              <a:t>W</a:t>
            </a:r>
            <a:r>
              <a:rPr lang="en-US" altLang="zh-CN" dirty="0" smtClean="0"/>
              <a:t>hen </a:t>
            </a:r>
            <a:r>
              <a:rPr lang="en-US" altLang="zh-CN" dirty="0"/>
              <a:t>assigning resources of UE </a:t>
            </a:r>
            <a:r>
              <a:rPr lang="en-US" altLang="zh-CN" i="1" dirty="0"/>
              <a:t>c </a:t>
            </a:r>
            <a:r>
              <a:rPr lang="en-US" altLang="zh-CN" dirty="0"/>
              <a:t>to the </a:t>
            </a:r>
            <a:r>
              <a:rPr lang="en-US" altLang="zh-CN" i="1" dirty="0"/>
              <a:t>k</a:t>
            </a:r>
            <a:r>
              <a:rPr lang="en-US" altLang="zh-CN" dirty="0"/>
              <a:t>-</a:t>
            </a:r>
            <a:r>
              <a:rPr lang="en-US" altLang="zh-CN" dirty="0" err="1"/>
              <a:t>th</a:t>
            </a:r>
            <a:r>
              <a:rPr lang="en-US" altLang="zh-CN" dirty="0"/>
              <a:t> package of </a:t>
            </a:r>
            <a:r>
              <a:rPr lang="en-US" altLang="zh-CN" dirty="0" smtClean="0"/>
              <a:t>D2D pairs</a:t>
            </a:r>
            <a:r>
              <a:rPr lang="en-US" altLang="zh-CN" dirty="0"/>
              <a:t>, the channel rate is given </a:t>
            </a:r>
            <a:r>
              <a:rPr lang="en-US" altLang="zh-CN" dirty="0" smtClean="0"/>
              <a:t>by</a:t>
            </a:r>
          </a:p>
          <a:p>
            <a:endParaRPr lang="en-US" altLang="zh-CN" dirty="0"/>
          </a:p>
          <a:p>
            <a:endParaRPr lang="en-US" altLang="zh-CN" dirty="0" smtClean="0"/>
          </a:p>
          <a:p>
            <a:endParaRPr lang="en-US" altLang="zh-CN" dirty="0"/>
          </a:p>
          <a:p>
            <a:r>
              <a:rPr lang="en-US" altLang="zh-CN" dirty="0" smtClean="0"/>
              <a:t>The pay price for the </a:t>
            </a:r>
            <a:r>
              <a:rPr lang="en-US" altLang="zh-CN" i="1" dirty="0" smtClean="0"/>
              <a:t>k</a:t>
            </a:r>
            <a:r>
              <a:rPr lang="en-US" altLang="zh-CN" dirty="0" smtClean="0"/>
              <a:t>-</a:t>
            </a:r>
            <a:r>
              <a:rPr lang="en-US" altLang="zh-CN" dirty="0" err="1" smtClean="0"/>
              <a:t>th</a:t>
            </a:r>
            <a:r>
              <a:rPr lang="en-US" altLang="zh-CN" dirty="0" smtClean="0"/>
              <a:t> package is </a:t>
            </a:r>
          </a:p>
          <a:p>
            <a:endParaRPr lang="en-US" altLang="zh-CN" dirty="0"/>
          </a:p>
          <a:p>
            <a:endParaRPr lang="en-US" altLang="zh-CN" dirty="0" smtClean="0"/>
          </a:p>
          <a:p>
            <a:r>
              <a:rPr lang="en-US" altLang="zh-CN" i="1" dirty="0" smtClean="0"/>
              <a:t>p(d) </a:t>
            </a:r>
            <a:r>
              <a:rPr lang="en-US" altLang="zh-CN" dirty="0" smtClean="0"/>
              <a:t>is unit price</a:t>
            </a:r>
          </a:p>
          <a:p>
            <a:r>
              <a:rPr lang="en-US" altLang="zh-CN" dirty="0" smtClean="0"/>
              <a:t>The utility function of bidder </a:t>
            </a:r>
            <a:r>
              <a:rPr lang="en-US" altLang="zh-CN" i="1" dirty="0" smtClean="0"/>
              <a:t>c </a:t>
            </a:r>
            <a:r>
              <a:rPr lang="en-US" altLang="zh-CN" dirty="0" smtClean="0"/>
              <a:t>for package </a:t>
            </a:r>
            <a:r>
              <a:rPr lang="en-US" altLang="zh-CN" i="1" dirty="0" smtClean="0"/>
              <a:t>k</a:t>
            </a:r>
            <a:r>
              <a:rPr lang="en-US" altLang="zh-CN" dirty="0" smtClean="0"/>
              <a:t> is</a:t>
            </a:r>
          </a:p>
          <a:p>
            <a:endParaRPr lang="en-US" altLang="zh-CN" dirty="0" smtClean="0"/>
          </a:p>
          <a:p>
            <a:endParaRPr lang="en-US" altLang="zh-CN" dirty="0" smtClean="0"/>
          </a:p>
          <a:p>
            <a:endParaRPr lang="zh-CN" altLang="en-US" dirty="0"/>
          </a:p>
        </p:txBody>
      </p:sp>
      <p:pic>
        <p:nvPicPr>
          <p:cNvPr id="4" name="图片 3"/>
          <p:cNvPicPr>
            <a:picLocks noChangeAspect="1"/>
          </p:cNvPicPr>
          <p:nvPr/>
        </p:nvPicPr>
        <p:blipFill>
          <a:blip r:embed="rId2" cstate="print"/>
          <a:stretch>
            <a:fillRect/>
          </a:stretch>
        </p:blipFill>
        <p:spPr>
          <a:xfrm>
            <a:off x="180975" y="1916832"/>
            <a:ext cx="8782050" cy="1066800"/>
          </a:xfrm>
          <a:prstGeom prst="rect">
            <a:avLst/>
          </a:prstGeom>
        </p:spPr>
      </p:pic>
      <p:pic>
        <p:nvPicPr>
          <p:cNvPr id="5" name="图片 4"/>
          <p:cNvPicPr>
            <a:picLocks noChangeAspect="1"/>
          </p:cNvPicPr>
          <p:nvPr/>
        </p:nvPicPr>
        <p:blipFill>
          <a:blip r:embed="rId3" cstate="print"/>
          <a:stretch>
            <a:fillRect/>
          </a:stretch>
        </p:blipFill>
        <p:spPr>
          <a:xfrm>
            <a:off x="2990850" y="3412276"/>
            <a:ext cx="3162300" cy="771525"/>
          </a:xfrm>
          <a:prstGeom prst="rect">
            <a:avLst/>
          </a:prstGeom>
        </p:spPr>
      </p:pic>
      <p:pic>
        <p:nvPicPr>
          <p:cNvPr id="6" name="图片 5"/>
          <p:cNvPicPr>
            <a:picLocks noChangeAspect="1"/>
          </p:cNvPicPr>
          <p:nvPr/>
        </p:nvPicPr>
        <p:blipFill>
          <a:blip r:embed="rId4" cstate="print"/>
          <a:stretch>
            <a:fillRect/>
          </a:stretch>
        </p:blipFill>
        <p:spPr>
          <a:xfrm>
            <a:off x="3309937" y="4897013"/>
            <a:ext cx="2524125" cy="533400"/>
          </a:xfrm>
          <a:prstGeom prst="rect">
            <a:avLst/>
          </a:prstGeom>
        </p:spPr>
      </p:pic>
    </p:spTree>
    <p:extLst>
      <p:ext uri="{BB962C8B-B14F-4D97-AF65-F5344CB8AC3E}">
        <p14:creationId xmlns:p14="http://schemas.microsoft.com/office/powerpoint/2010/main" val="11849486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Resource Allocation Algorithm</a:t>
            </a:r>
            <a:endParaRPr lang="zh-CN" altLang="en-US" dirty="0"/>
          </a:p>
        </p:txBody>
      </p:sp>
      <p:sp>
        <p:nvSpPr>
          <p:cNvPr id="3" name="内容占位符 2"/>
          <p:cNvSpPr>
            <a:spLocks noGrp="1"/>
          </p:cNvSpPr>
          <p:nvPr>
            <p:ph idx="1"/>
          </p:nvPr>
        </p:nvSpPr>
        <p:spPr/>
        <p:txBody>
          <a:bodyPr/>
          <a:lstStyle/>
          <a:p>
            <a:r>
              <a:rPr lang="en-US" altLang="zh-CN" dirty="0" smtClean="0">
                <a:solidFill>
                  <a:srgbClr val="0070C0"/>
                </a:solidFill>
              </a:rPr>
              <a:t>Basic ideas</a:t>
            </a:r>
          </a:p>
          <a:p>
            <a:r>
              <a:rPr lang="en-US" altLang="zh-CN" dirty="0" smtClean="0"/>
              <a:t>The auction is based on ask prices. We use linear price for its simplicity and efficiency.</a:t>
            </a:r>
          </a:p>
          <a:p>
            <a:r>
              <a:rPr lang="en-US" altLang="zh-CN" dirty="0"/>
              <a:t>Because of the interference from D2D </a:t>
            </a:r>
            <a:r>
              <a:rPr lang="en-US" altLang="zh-CN" dirty="0" smtClean="0"/>
              <a:t>links, cellular </a:t>
            </a:r>
            <a:r>
              <a:rPr lang="en-US" altLang="zh-CN" dirty="0"/>
              <a:t>channels should guarantee the performance of </a:t>
            </a:r>
            <a:r>
              <a:rPr lang="en-US" altLang="zh-CN" dirty="0" smtClean="0"/>
              <a:t>cellular system. </a:t>
            </a:r>
            <a:r>
              <a:rPr lang="en-US" altLang="zh-CN" dirty="0"/>
              <a:t>Hence, we </a:t>
            </a:r>
            <a:r>
              <a:rPr lang="en-US" altLang="zh-CN" dirty="0" smtClean="0"/>
              <a:t>consider a </a:t>
            </a:r>
            <a:r>
              <a:rPr lang="en-US" altLang="zh-CN" dirty="0"/>
              <a:t>descending price criterion in the algorithm</a:t>
            </a:r>
            <a:r>
              <a:rPr lang="en-US" altLang="zh-CN" dirty="0" smtClean="0"/>
              <a:t>.</a:t>
            </a:r>
          </a:p>
          <a:p>
            <a:r>
              <a:rPr lang="en-US" altLang="zh-CN" dirty="0"/>
              <a:t>Prices </a:t>
            </a:r>
            <a:r>
              <a:rPr lang="en-US" altLang="zh-CN" dirty="0" smtClean="0"/>
              <a:t>update by </a:t>
            </a:r>
            <a:r>
              <a:rPr lang="en-US" altLang="zh-CN" dirty="0"/>
              <a:t>a greedy mode that once a bidder submits a bid for </a:t>
            </a:r>
            <a:r>
              <a:rPr lang="en-US" altLang="zh-CN" dirty="0" smtClean="0"/>
              <a:t>items or </a:t>
            </a:r>
            <a:r>
              <a:rPr lang="en-US" altLang="zh-CN" dirty="0"/>
              <a:t>packages the corresponding prices are fixed, otherwise </a:t>
            </a:r>
            <a:r>
              <a:rPr lang="en-US" altLang="zh-CN" dirty="0" smtClean="0"/>
              <a:t>the prices </a:t>
            </a:r>
            <a:r>
              <a:rPr lang="en-US" altLang="zh-CN" dirty="0"/>
              <a:t>are decreased.</a:t>
            </a:r>
            <a:endParaRPr lang="en-US" altLang="zh-CN" dirty="0" smtClean="0"/>
          </a:p>
          <a:p>
            <a:endParaRPr lang="zh-CN" altLang="en-US" dirty="0"/>
          </a:p>
        </p:txBody>
      </p:sp>
    </p:spTree>
    <p:extLst>
      <p:ext uri="{BB962C8B-B14F-4D97-AF65-F5344CB8AC3E}">
        <p14:creationId xmlns:p14="http://schemas.microsoft.com/office/powerpoint/2010/main" val="12965830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Resource Allocation Algorithm</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392112" y="963929"/>
                <a:ext cx="8359775" cy="4929187"/>
              </a:xfrm>
            </p:spPr>
            <p:txBody>
              <a:bodyPr/>
              <a:lstStyle/>
              <a:p>
                <a:pPr marL="457200" indent="-457200">
                  <a:buFont typeface="+mj-lt"/>
                  <a:buAutoNum type="arabicPeriod"/>
                </a:pPr>
                <a:r>
                  <a:rPr lang="en-US" altLang="zh-CN" dirty="0" smtClean="0"/>
                  <a:t>The </a:t>
                </a:r>
                <a:r>
                  <a:rPr lang="en-US" altLang="zh-CN" dirty="0"/>
                  <a:t>BS collects the </a:t>
                </a:r>
                <a:r>
                  <a:rPr lang="en-US" altLang="zh-CN" dirty="0" smtClean="0"/>
                  <a:t>location information </a:t>
                </a:r>
                <a:r>
                  <a:rPr lang="en-US" altLang="zh-CN" dirty="0"/>
                  <a:t>of all the D2D pairs. In addition, the </a:t>
                </a:r>
                <a:r>
                  <a:rPr lang="en-US" altLang="zh-CN" dirty="0" smtClean="0"/>
                  <a:t>round index </a:t>
                </a:r>
                <a:r>
                  <a:rPr lang="en-US" altLang="zh-CN" dirty="0"/>
                  <a:t>t = 0, the initial ask price </a:t>
                </a:r>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𝑑</m:t>
                    </m:r>
                    <m:r>
                      <a:rPr lang="en-US" altLang="zh-CN" b="0" i="1" smtClean="0">
                        <a:latin typeface="Cambria Math" panose="02040503050406030204" pitchFamily="18" charset="0"/>
                      </a:rPr>
                      <m:t>)</m:t>
                    </m:r>
                  </m:oMath>
                </a14:m>
                <a:r>
                  <a:rPr lang="en-US" altLang="zh-CN" dirty="0"/>
                  <a:t>for each item (</a:t>
                </a:r>
                <a:r>
                  <a:rPr lang="en-US" altLang="zh-CN" dirty="0" smtClean="0"/>
                  <a:t>D2D pair</a:t>
                </a:r>
                <a:r>
                  <a:rPr lang="en-US" altLang="zh-CN" dirty="0"/>
                  <a:t>) d, and the fixed price reduction </a:t>
                </a:r>
                <a14:m>
                  <m:oMath xmlns:m="http://schemas.openxmlformats.org/officeDocument/2006/math">
                    <m:r>
                      <m:rPr>
                        <m:sty m:val="p"/>
                      </m:rPr>
                      <a:rPr lang="en-US" altLang="zh-CN" b="0" i="0" smtClean="0">
                        <a:latin typeface="Cambria Math" panose="02040503050406030204" pitchFamily="18" charset="0"/>
                      </a:rPr>
                      <m:t>Δ</m:t>
                    </m:r>
                  </m:oMath>
                </a14:m>
                <a:r>
                  <a:rPr lang="en-US" altLang="zh-CN" dirty="0" smtClean="0"/>
                  <a:t>&gt;</a:t>
                </a:r>
                <a:r>
                  <a:rPr lang="en-US" altLang="zh-CN" dirty="0"/>
                  <a:t>0 are set up</a:t>
                </a:r>
                <a:r>
                  <a:rPr lang="en-US" altLang="zh-CN" dirty="0" smtClean="0"/>
                  <a:t>.</a:t>
                </a:r>
              </a:p>
              <a:p>
                <a:pPr marL="457200" indent="-457200">
                  <a:buFont typeface="+mj-lt"/>
                  <a:buAutoNum type="arabicPeriod"/>
                </a:pPr>
                <a:r>
                  <a:rPr lang="en-US" altLang="zh-CN" dirty="0" smtClean="0"/>
                  <a:t>Each </a:t>
                </a:r>
                <a:r>
                  <a:rPr lang="en-US" altLang="zh-CN" dirty="0"/>
                  <a:t>bidder submits </a:t>
                </a:r>
                <a:r>
                  <a:rPr lang="en-US" altLang="zh-CN" dirty="0" smtClean="0"/>
                  <a:t>bids, which </a:t>
                </a:r>
                <a:r>
                  <a:rPr lang="en-US" altLang="zh-CN" dirty="0"/>
                  <a:t>consist of its desired packages and the </a:t>
                </a:r>
                <a:r>
                  <a:rPr lang="en-US" altLang="zh-CN" dirty="0" smtClean="0"/>
                  <a:t>corresponding pay </a:t>
                </a:r>
                <a:r>
                  <a:rPr lang="en-US" altLang="zh-CN" dirty="0"/>
                  <a:t>prices</a:t>
                </a:r>
                <a:r>
                  <a:rPr lang="en-US" altLang="zh-CN" dirty="0" smtClean="0"/>
                  <a:t>. </a:t>
                </a:r>
              </a:p>
              <a:p>
                <a:pPr marL="457200" indent="-457200">
                  <a:buFont typeface="+mj-lt"/>
                  <a:buAutoNum type="arabicPeriod"/>
                </a:pPr>
                <a:r>
                  <a:rPr lang="en-US" altLang="zh-CN" dirty="0" smtClean="0"/>
                  <a:t>Bidder </a:t>
                </a:r>
                <a:r>
                  <a:rPr lang="en-US" altLang="zh-CN" dirty="0"/>
                  <a:t>c bids for package </a:t>
                </a:r>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𝐷</m:t>
                        </m:r>
                      </m:e>
                      <m:sub>
                        <m:r>
                          <a:rPr lang="en-US" altLang="zh-CN" b="0" i="1" smtClean="0">
                            <a:latin typeface="Cambria Math" panose="02040503050406030204" pitchFamily="18" charset="0"/>
                          </a:rPr>
                          <m:t>𝑘</m:t>
                        </m:r>
                      </m:sub>
                    </m:sSub>
                  </m:oMath>
                </a14:m>
                <a:r>
                  <a:rPr lang="en-US" altLang="zh-CN" dirty="0"/>
                  <a:t>as long as </a:t>
                </a:r>
                <a14:m>
                  <m:oMath xmlns:m="http://schemas.openxmlformats.org/officeDocument/2006/math">
                    <m:sSub>
                      <m:sSubPr>
                        <m:ctrlPr>
                          <a:rPr lang="en-US" altLang="zh-CN" b="0" i="1" smtClean="0">
                            <a:latin typeface="Cambria Math" charset="0"/>
                          </a:rPr>
                        </m:ctrlPr>
                      </m:sSubPr>
                      <m:e>
                        <m:r>
                          <a:rPr lang="en-US" altLang="zh-CN" b="0" i="1" smtClean="0">
                            <a:latin typeface="Cambria Math" panose="02040503050406030204" pitchFamily="18" charset="0"/>
                          </a:rPr>
                          <m:t>𝑈</m:t>
                        </m:r>
                      </m:e>
                      <m:sub>
                        <m:r>
                          <a:rPr lang="en-US" altLang="zh-CN" b="0" i="1" smtClean="0">
                            <a:latin typeface="Cambria Math" panose="02040503050406030204" pitchFamily="18" charset="0"/>
                          </a:rPr>
                          <m:t>𝑐</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𝑘</m:t>
                    </m:r>
                    <m:r>
                      <a:rPr lang="en-US" altLang="zh-CN" b="0" i="1" smtClean="0">
                        <a:latin typeface="Cambria Math" panose="02040503050406030204" pitchFamily="18" charset="0"/>
                      </a:rPr>
                      <m:t>)</m:t>
                    </m:r>
                  </m:oMath>
                </a14:m>
                <a:r>
                  <a:rPr lang="en-US" altLang="zh-CN" dirty="0"/>
                  <a:t>≥ 0</a:t>
                </a:r>
                <a:r>
                  <a:rPr lang="en-US" altLang="zh-CN" dirty="0" smtClean="0"/>
                  <a:t>.</a:t>
                </a:r>
              </a:p>
              <a:p>
                <a:pPr marL="457200" indent="-457200">
                  <a:buFont typeface="+mj-lt"/>
                  <a:buAutoNum type="arabicPeriod"/>
                </a:pPr>
                <a:r>
                  <a:rPr lang="en-US" altLang="zh-CN" dirty="0" smtClean="0"/>
                  <a:t>If the goods exceeds the demand </a:t>
                </a:r>
                <a:r>
                  <a:rPr lang="en-US" altLang="zh-CN" dirty="0"/>
                  <a:t>of bidders, the BS sets t = t+1, </a:t>
                </a:r>
                <a:r>
                  <a:rPr lang="en-US" altLang="zh-CN" dirty="0" smtClean="0"/>
                  <a:t>p</a:t>
                </a:r>
                <a:r>
                  <a:rPr lang="en-US" altLang="zh-CN" baseline="-25000" dirty="0" smtClean="0"/>
                  <a:t>t+1</a:t>
                </a:r>
                <a:r>
                  <a:rPr lang="en-US" altLang="zh-CN" dirty="0" smtClean="0"/>
                  <a:t>(d</a:t>
                </a:r>
                <a:r>
                  <a:rPr lang="en-US" altLang="zh-CN" dirty="0"/>
                  <a:t>) = </a:t>
                </a:r>
                <a:r>
                  <a:rPr lang="en-US" altLang="zh-CN" dirty="0" err="1"/>
                  <a:t>p</a:t>
                </a:r>
                <a:r>
                  <a:rPr lang="en-US" altLang="zh-CN" baseline="-25000" dirty="0" err="1"/>
                  <a:t>t</a:t>
                </a:r>
                <a:r>
                  <a:rPr lang="en-US" altLang="zh-CN" dirty="0"/>
                  <a:t>(d)</a:t>
                </a:r>
                <a:r>
                  <a:rPr lang="en-US" altLang="zh-CN" dirty="0" smtClean="0"/>
                  <a:t>−</a:t>
                </a:r>
                <a14:m>
                  <m:oMath xmlns:m="http://schemas.openxmlformats.org/officeDocument/2006/math">
                    <m:r>
                      <m:rPr>
                        <m:sty m:val="p"/>
                      </m:rPr>
                      <a:rPr lang="en-US" altLang="zh-CN" b="0" i="0" smtClean="0">
                        <a:latin typeface="Cambria Math" panose="02040503050406030204" pitchFamily="18" charset="0"/>
                      </a:rPr>
                      <m:t>Δ</m:t>
                    </m:r>
                  </m:oMath>
                </a14:m>
                <a:r>
                  <a:rPr lang="en-US" altLang="zh-CN" dirty="0" smtClean="0"/>
                  <a:t>, where </a:t>
                </a:r>
                <a:r>
                  <a:rPr lang="en-US" altLang="zh-CN" dirty="0"/>
                  <a:t>d is the over-supplied item, and the auction moves </a:t>
                </a:r>
                <a:r>
                  <a:rPr lang="en-US" altLang="zh-CN" dirty="0" smtClean="0"/>
                  <a:t>on to </a:t>
                </a:r>
                <a:r>
                  <a:rPr lang="en-US" altLang="zh-CN" dirty="0"/>
                  <a:t>the next </a:t>
                </a:r>
                <a:r>
                  <a:rPr lang="en-US" altLang="zh-CN" dirty="0" smtClean="0"/>
                  <a:t>round.</a:t>
                </a:r>
              </a:p>
              <a:p>
                <a:pPr marL="457200" indent="-457200">
                  <a:buFont typeface="+mj-lt"/>
                  <a:buAutoNum type="arabicPeriod"/>
                </a:pPr>
                <a:r>
                  <a:rPr lang="en-US" altLang="zh-CN" dirty="0" smtClean="0"/>
                  <a:t>If the bidder </a:t>
                </a:r>
                <a:r>
                  <a:rPr lang="en-US" altLang="zh-CN" dirty="0"/>
                  <a:t>submits a </a:t>
                </a:r>
                <a:r>
                  <a:rPr lang="en-US" altLang="zh-CN" dirty="0" smtClean="0"/>
                  <a:t>valid bid for a </a:t>
                </a:r>
                <a:r>
                  <a:rPr lang="en-US" altLang="zh-CN" dirty="0"/>
                  <a:t>package, the BS allocates the package to the bidder, </a:t>
                </a:r>
                <a:r>
                  <a:rPr lang="en-US" altLang="zh-CN" dirty="0" smtClean="0"/>
                  <a:t>and fixes </a:t>
                </a:r>
                <a:r>
                  <a:rPr lang="en-US" altLang="zh-CN" dirty="0"/>
                  <a:t>the corresponding prices of items</a:t>
                </a:r>
                <a:r>
                  <a:rPr lang="en-US" altLang="zh-CN" dirty="0" smtClean="0"/>
                  <a:t>. </a:t>
                </a:r>
                <a:r>
                  <a:rPr lang="en-US" altLang="zh-CN" dirty="0"/>
                  <a:t>T</a:t>
                </a:r>
                <a:r>
                  <a:rPr lang="en-US" altLang="zh-CN" dirty="0" smtClean="0"/>
                  <a:t>he </a:t>
                </a:r>
                <a:r>
                  <a:rPr lang="en-US" altLang="zh-CN" dirty="0"/>
                  <a:t>bidder is </a:t>
                </a:r>
                <a:r>
                  <a:rPr lang="en-US" altLang="zh-CN" dirty="0" smtClean="0"/>
                  <a:t>not allowed </a:t>
                </a:r>
                <a:r>
                  <a:rPr lang="en-US" altLang="zh-CN" dirty="0"/>
                  <a:t>to participate the following auction </a:t>
                </a:r>
                <a:r>
                  <a:rPr lang="en-US" altLang="zh-CN" dirty="0" smtClean="0"/>
                  <a:t>rounds.</a:t>
                </a:r>
              </a:p>
              <a:p>
                <a:pPr marL="457200" indent="-457200">
                  <a:buFont typeface="+mj-lt"/>
                  <a:buAutoNum type="arabicPeriod"/>
                </a:pPr>
                <a:r>
                  <a:rPr lang="en-US" altLang="zh-CN" dirty="0" smtClean="0"/>
                  <a:t>If there is </a:t>
                </a:r>
                <a:r>
                  <a:rPr lang="en-US" altLang="zh-CN" dirty="0"/>
                  <a:t>a tie, the BS sets a fine tuning p</a:t>
                </a:r>
                <a:r>
                  <a:rPr lang="en-US" altLang="zh-CN" baseline="-25000" dirty="0"/>
                  <a:t>t+1</a:t>
                </a:r>
                <a:r>
                  <a:rPr lang="en-US" altLang="zh-CN" dirty="0"/>
                  <a:t>(d) = </a:t>
                </a:r>
                <a:r>
                  <a:rPr lang="en-US" altLang="zh-CN" dirty="0" err="1"/>
                  <a:t>p</a:t>
                </a:r>
                <a:r>
                  <a:rPr lang="en-US" altLang="zh-CN" baseline="-25000" dirty="0" err="1"/>
                  <a:t>t</a:t>
                </a:r>
                <a:r>
                  <a:rPr lang="en-US" altLang="zh-CN" dirty="0"/>
                  <a:t>(d)</a:t>
                </a:r>
                <a:r>
                  <a:rPr lang="en-US" altLang="zh-CN" dirty="0" smtClean="0"/>
                  <a:t>+</a:t>
                </a:r>
                <a14:m>
                  <m:oMath xmlns:m="http://schemas.openxmlformats.org/officeDocument/2006/math">
                    <m:r>
                      <a:rPr lang="en-US" altLang="zh-CN" b="0" i="1" smtClean="0">
                        <a:latin typeface="Cambria Math" panose="02040503050406030204" pitchFamily="18" charset="0"/>
                      </a:rPr>
                      <m:t>𝛿</m:t>
                    </m:r>
                    <m:r>
                      <a:rPr lang="en-US" altLang="zh-CN" i="1">
                        <a:latin typeface="Cambria Math" panose="02040503050406030204" pitchFamily="18" charset="0"/>
                      </a:rPr>
                      <m:t> </m:t>
                    </m:r>
                  </m:oMath>
                </a14:m>
                <a:r>
                  <a:rPr lang="en-US" altLang="zh-CN" dirty="0"/>
                  <a:t>where </a:t>
                </a:r>
                <a14:m>
                  <m:oMath xmlns:m="http://schemas.openxmlformats.org/officeDocument/2006/math">
                    <m:r>
                      <a:rPr lang="en-US" altLang="zh-CN" b="0" i="1" smtClean="0">
                        <a:latin typeface="Cambria Math" panose="02040503050406030204" pitchFamily="18" charset="0"/>
                      </a:rPr>
                      <m:t>𝛿</m:t>
                    </m:r>
                  </m:oMath>
                </a14:m>
                <a:r>
                  <a:rPr lang="en-US" altLang="zh-CN" dirty="0"/>
                  <a:t>is the temporary over-demanded </a:t>
                </a:r>
                <a:r>
                  <a:rPr lang="en-US" altLang="zh-CN" dirty="0" smtClean="0"/>
                  <a:t>item.</a:t>
                </a:r>
              </a:p>
              <a:p>
                <a:pPr marL="457200" indent="-457200">
                  <a:buFont typeface="+mj-lt"/>
                  <a:buAutoNum type="arabicPeriod"/>
                </a:pPr>
                <a:r>
                  <a:rPr lang="en-US" altLang="zh-CN" dirty="0" smtClean="0"/>
                  <a:t>If all items are sold, the auction concludes.</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392112" y="963929"/>
                <a:ext cx="8359775" cy="4929187"/>
              </a:xfrm>
              <a:blipFill rotWithShape="0">
                <a:blip r:embed="rId2" cstate="print"/>
                <a:stretch>
                  <a:fillRect l="-1749" t="-1731" r="-1458" b="-75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59522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Simulation Parameters</a:t>
            </a:r>
            <a:endParaRPr lang="zh-CN" altLang="en-US" dirty="0"/>
          </a:p>
        </p:txBody>
      </p:sp>
      <p:pic>
        <p:nvPicPr>
          <p:cNvPr id="5" name="内容占位符 4"/>
          <p:cNvPicPr>
            <a:picLocks noGrp="1" noChangeAspect="1"/>
          </p:cNvPicPr>
          <p:nvPr>
            <p:ph idx="1"/>
          </p:nvPr>
        </p:nvPicPr>
        <p:blipFill>
          <a:blip r:embed="rId2" cstate="print"/>
          <a:stretch>
            <a:fillRect/>
          </a:stretch>
        </p:blipFill>
        <p:spPr>
          <a:xfrm>
            <a:off x="1326683" y="1071139"/>
            <a:ext cx="6490634" cy="4436045"/>
          </a:xfrm>
          <a:prstGeom prst="rect">
            <a:avLst/>
          </a:prstGeom>
        </p:spPr>
      </p:pic>
    </p:spTree>
    <p:extLst>
      <p:ext uri="{BB962C8B-B14F-4D97-AF65-F5344CB8AC3E}">
        <p14:creationId xmlns:p14="http://schemas.microsoft.com/office/powerpoint/2010/main" val="915105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Simulation Results</a:t>
            </a:r>
            <a:endParaRPr lang="zh-CN" altLang="en-US" dirty="0"/>
          </a:p>
        </p:txBody>
      </p:sp>
      <p:sp>
        <p:nvSpPr>
          <p:cNvPr id="3" name="内容占位符 2"/>
          <p:cNvSpPr>
            <a:spLocks noGrp="1"/>
          </p:cNvSpPr>
          <p:nvPr>
            <p:ph idx="1"/>
          </p:nvPr>
        </p:nvSpPr>
        <p:spPr/>
        <p:txBody>
          <a:bodyPr/>
          <a:lstStyle/>
          <a:p>
            <a:r>
              <a:rPr lang="en-US" altLang="zh-CN" dirty="0" smtClean="0"/>
              <a:t>Figure: System sum rate for different allocation algorithms</a:t>
            </a:r>
          </a:p>
          <a:p>
            <a:endParaRPr lang="zh-CN" altLang="en-US" dirty="0"/>
          </a:p>
        </p:txBody>
      </p:sp>
      <p:pic>
        <p:nvPicPr>
          <p:cNvPr id="4" name="图片 3"/>
          <p:cNvPicPr>
            <a:picLocks noChangeAspect="1"/>
          </p:cNvPicPr>
          <p:nvPr/>
        </p:nvPicPr>
        <p:blipFill>
          <a:blip r:embed="rId2" cstate="print"/>
          <a:stretch>
            <a:fillRect/>
          </a:stretch>
        </p:blipFill>
        <p:spPr>
          <a:xfrm>
            <a:off x="1919089" y="1613505"/>
            <a:ext cx="5605239" cy="4282469"/>
          </a:xfrm>
          <a:prstGeom prst="rect">
            <a:avLst/>
          </a:prstGeom>
        </p:spPr>
      </p:pic>
    </p:spTree>
    <p:extLst>
      <p:ext uri="{BB962C8B-B14F-4D97-AF65-F5344CB8AC3E}">
        <p14:creationId xmlns:p14="http://schemas.microsoft.com/office/powerpoint/2010/main" val="31951891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Summary for Game-theoretic RRM in D2D-Direct</a:t>
            </a:r>
            <a:endParaRPr lang="zh-CN" altLang="en-US" dirty="0"/>
          </a:p>
        </p:txBody>
      </p:sp>
      <p:pic>
        <p:nvPicPr>
          <p:cNvPr id="1269763" name="Picture 3"/>
          <p:cNvPicPr>
            <a:picLocks noChangeAspect="1" noChangeArrowheads="1"/>
          </p:cNvPicPr>
          <p:nvPr/>
        </p:nvPicPr>
        <p:blipFill>
          <a:blip r:embed="rId2" cstate="print"/>
          <a:srcRect/>
          <a:stretch>
            <a:fillRect/>
          </a:stretch>
        </p:blipFill>
        <p:spPr bwMode="auto">
          <a:xfrm>
            <a:off x="0" y="1857364"/>
            <a:ext cx="9072594" cy="2786082"/>
          </a:xfrm>
          <a:prstGeom prst="rect">
            <a:avLst/>
          </a:prstGeom>
          <a:noFill/>
          <a:ln w="9525">
            <a:noFill/>
            <a:miter lim="800000"/>
            <a:headEnd/>
            <a:tailEnd/>
          </a:ln>
          <a:effectLst/>
        </p:spPr>
      </p:pic>
      <p:sp>
        <p:nvSpPr>
          <p:cNvPr id="4" name="TextBox 3"/>
          <p:cNvSpPr txBox="1"/>
          <p:nvPr/>
        </p:nvSpPr>
        <p:spPr>
          <a:xfrm>
            <a:off x="142844" y="5363190"/>
            <a:ext cx="882176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err="1" smtClean="0"/>
              <a:t>Lingyang</a:t>
            </a:r>
            <a:r>
              <a:rPr lang="en-US" sz="1800" dirty="0" smtClean="0"/>
              <a:t> Song, </a:t>
            </a:r>
            <a:r>
              <a:rPr lang="en-US" sz="1800" dirty="0" err="1" smtClean="0"/>
              <a:t>Dusit</a:t>
            </a:r>
            <a:r>
              <a:rPr lang="en-US" sz="1800" dirty="0" smtClean="0"/>
              <a:t> </a:t>
            </a:r>
            <a:r>
              <a:rPr lang="en-US" sz="1800" dirty="0" err="1" smtClean="0"/>
              <a:t>Niyato</a:t>
            </a:r>
            <a:r>
              <a:rPr lang="en-US" sz="1800" dirty="0" smtClean="0"/>
              <a:t>, Zhu Han, and </a:t>
            </a:r>
            <a:r>
              <a:rPr lang="en-US" sz="1800" dirty="0" err="1" smtClean="0"/>
              <a:t>Ekram</a:t>
            </a:r>
            <a:r>
              <a:rPr lang="en-US" sz="1800" dirty="0" smtClean="0"/>
              <a:t> </a:t>
            </a:r>
            <a:r>
              <a:rPr lang="en-US" sz="1800" dirty="0" err="1" smtClean="0"/>
              <a:t>Hossain</a:t>
            </a:r>
            <a:r>
              <a:rPr lang="en-US" sz="1800" dirty="0" smtClean="0"/>
              <a:t>, "Game-theoretic Resource Allocation Methods for Device-to-Device (D2D) Communication," appear in </a:t>
            </a:r>
            <a:r>
              <a:rPr lang="en-US" sz="1800" i="1" dirty="0" smtClean="0"/>
              <a:t>IEEE Wireless Communications Magazine</a:t>
            </a:r>
            <a:r>
              <a:rPr lang="en-US" sz="1800" dirty="0" smtClean="0"/>
              <a:t>, </a:t>
            </a:r>
            <a:r>
              <a:rPr lang="en-US" sz="1800" dirty="0" smtClean="0">
                <a:solidFill>
                  <a:srgbClr val="FF0000"/>
                </a:solidFill>
              </a:rPr>
              <a:t>available in </a:t>
            </a:r>
            <a:r>
              <a:rPr lang="en-US" sz="1800" dirty="0" err="1" smtClean="0">
                <a:solidFill>
                  <a:srgbClr val="FF0000"/>
                </a:solidFill>
              </a:rPr>
              <a:t>arxiv</a:t>
            </a:r>
            <a:endParaRPr lang="zh-CN" altLang="en-US" sz="1800" dirty="0" smtClean="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黑体" pitchFamily="2" charset="-122"/>
              </a:rPr>
              <a:t>Future Wireless Challenges</a:t>
            </a:r>
            <a:endParaRPr lang="zh-CN" altLang="en-US" sz="3200" dirty="0"/>
          </a:p>
        </p:txBody>
      </p:sp>
      <p:sp>
        <p:nvSpPr>
          <p:cNvPr id="3" name="内容占位符 2"/>
          <p:cNvSpPr>
            <a:spLocks noGrp="1"/>
          </p:cNvSpPr>
          <p:nvPr>
            <p:ph idx="1"/>
          </p:nvPr>
        </p:nvSpPr>
        <p:spPr>
          <a:xfrm>
            <a:off x="571500" y="1285860"/>
            <a:ext cx="3496444" cy="774988"/>
          </a:xfrm>
        </p:spPr>
        <p:txBody>
          <a:bodyPr/>
          <a:lstStyle/>
          <a:p>
            <a:pPr>
              <a:buNone/>
            </a:pPr>
            <a:r>
              <a:rPr lang="en-US" altLang="zh-CN" dirty="0" smtClean="0">
                <a:solidFill>
                  <a:schemeClr val="accent6">
                    <a:lumMod val="50000"/>
                  </a:schemeClr>
                </a:solidFill>
              </a:rPr>
              <a:t>Explosion of data traffic</a:t>
            </a:r>
            <a:endParaRPr lang="zh-CN" altLang="en-US" dirty="0">
              <a:solidFill>
                <a:schemeClr val="accent6">
                  <a:lumMod val="50000"/>
                </a:schemeClr>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840" y="1772816"/>
            <a:ext cx="720756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内容占位符 2"/>
          <p:cNvSpPr txBox="1">
            <a:spLocks/>
          </p:cNvSpPr>
          <p:nvPr/>
        </p:nvSpPr>
        <p:spPr bwMode="auto">
          <a:xfrm>
            <a:off x="5972100" y="1268760"/>
            <a:ext cx="2632348" cy="774988"/>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177800" marR="0" lvl="0" indent="-177800" algn="l" defTabSz="914400" rtl="0" eaLnBrk="0" fontAlgn="base" latinLnBrk="0" hangingPunct="0">
              <a:lnSpc>
                <a:spcPct val="100000"/>
              </a:lnSpc>
              <a:spcBef>
                <a:spcPct val="20000"/>
              </a:spcBef>
              <a:spcAft>
                <a:spcPct val="0"/>
              </a:spcAft>
              <a:buClrTx/>
              <a:buSzPct val="100000"/>
              <a:buFontTx/>
              <a:buNone/>
              <a:tabLst/>
              <a:defRPr/>
            </a:pPr>
            <a:r>
              <a:rPr kumimoji="0" lang="en-US" altLang="zh-CN" sz="2000" b="1" i="0" u="none" strike="noStrike" kern="0" cap="none" spc="0" normalizeH="0" baseline="0" noProof="0" dirty="0" smtClean="0">
                <a:ln>
                  <a:noFill/>
                </a:ln>
                <a:solidFill>
                  <a:schemeClr val="accent6">
                    <a:lumMod val="50000"/>
                  </a:schemeClr>
                </a:solidFill>
                <a:effectLst/>
                <a:uLnTx/>
                <a:uFillTx/>
                <a:latin typeface="Arial" pitchFamily="34" charset="0"/>
                <a:ea typeface="华文仿宋" pitchFamily="2" charset="-122"/>
                <a:cs typeface="Arial" pitchFamily="34" charset="0"/>
              </a:rPr>
              <a:t>Limited spectrum</a:t>
            </a:r>
            <a:endParaRPr kumimoji="0" lang="zh-CN" altLang="en-US" sz="2000" b="1" i="0" u="none" strike="noStrike" kern="0" cap="none" spc="0" normalizeH="0" baseline="0" noProof="0" dirty="0">
              <a:ln>
                <a:noFill/>
              </a:ln>
              <a:solidFill>
                <a:schemeClr val="accent6">
                  <a:lumMod val="50000"/>
                </a:schemeClr>
              </a:solidFill>
              <a:effectLst/>
              <a:uLnTx/>
              <a:uFillTx/>
              <a:latin typeface="Arial" pitchFamily="34" charset="0"/>
              <a:ea typeface="华文仿宋" pitchFamily="2" charset="-122"/>
              <a:cs typeface="Arial" pitchFamily="34" charset="0"/>
            </a:endParaRPr>
          </a:p>
        </p:txBody>
      </p:sp>
      <p:sp>
        <p:nvSpPr>
          <p:cNvPr id="13" name="内容占位符 2"/>
          <p:cNvSpPr txBox="1">
            <a:spLocks/>
          </p:cNvSpPr>
          <p:nvPr/>
        </p:nvSpPr>
        <p:spPr bwMode="auto">
          <a:xfrm>
            <a:off x="4459932" y="1285860"/>
            <a:ext cx="544116" cy="774988"/>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p>
            <a:pPr marL="177800" marR="0" lvl="0" indent="-177800" algn="l" defTabSz="914400" rtl="0" eaLnBrk="0" fontAlgn="base" latinLnBrk="0" hangingPunct="0">
              <a:lnSpc>
                <a:spcPct val="100000"/>
              </a:lnSpc>
              <a:spcBef>
                <a:spcPct val="20000"/>
              </a:spcBef>
              <a:spcAft>
                <a:spcPct val="0"/>
              </a:spcAft>
              <a:buClrTx/>
              <a:buSzPct val="100000"/>
              <a:buFontTx/>
              <a:buNone/>
              <a:tabLst/>
              <a:defRPr/>
            </a:pPr>
            <a:r>
              <a:rPr kumimoji="0" lang="en-US" altLang="zh-CN" sz="2000" b="1" i="0" u="none" strike="noStrike" kern="0" cap="none" spc="0" normalizeH="0" baseline="0" noProof="0" dirty="0" smtClean="0">
                <a:ln>
                  <a:noFill/>
                </a:ln>
                <a:solidFill>
                  <a:schemeClr val="accent6">
                    <a:lumMod val="50000"/>
                  </a:schemeClr>
                </a:solidFill>
                <a:effectLst/>
                <a:uLnTx/>
                <a:uFillTx/>
                <a:latin typeface="Arial" pitchFamily="34" charset="0"/>
                <a:ea typeface="华文仿宋" pitchFamily="2" charset="-122"/>
                <a:cs typeface="Arial" pitchFamily="34" charset="0"/>
              </a:rPr>
              <a:t>VS</a:t>
            </a:r>
            <a:endParaRPr kumimoji="0" lang="zh-CN" altLang="en-US" sz="2000" b="1" i="0" u="none" strike="noStrike" kern="0" cap="none" spc="0" normalizeH="0" baseline="0" noProof="0" dirty="0">
              <a:ln>
                <a:noFill/>
              </a:ln>
              <a:solidFill>
                <a:schemeClr val="accent6">
                  <a:lumMod val="50000"/>
                </a:schemeClr>
              </a:solidFill>
              <a:effectLst/>
              <a:uLnTx/>
              <a:uFillTx/>
              <a:latin typeface="Arial" pitchFamily="34" charset="0"/>
              <a:ea typeface="华文仿宋" pitchFamily="2" charset="-122"/>
              <a:cs typeface="Arial" pitchFamily="34" charset="0"/>
            </a:endParaRPr>
          </a:p>
        </p:txBody>
      </p:sp>
      <p:pic>
        <p:nvPicPr>
          <p:cNvPr id="14" name="图片 13" descr="ComReg-spectrum-auction-e1353344616333.png"/>
          <p:cNvPicPr>
            <a:picLocks noChangeAspect="1"/>
          </p:cNvPicPr>
          <p:nvPr/>
        </p:nvPicPr>
        <p:blipFill>
          <a:blip r:embed="rId5" cstate="print"/>
          <a:stretch>
            <a:fillRect/>
          </a:stretch>
        </p:blipFill>
        <p:spPr>
          <a:xfrm>
            <a:off x="962539" y="1872599"/>
            <a:ext cx="7425885" cy="4004673"/>
          </a:xfrm>
          <a:prstGeom prst="rect">
            <a:avLst/>
          </a:prstGeom>
        </p:spPr>
      </p:pic>
      <p:sp>
        <p:nvSpPr>
          <p:cNvPr id="7" name="TextBox 6"/>
          <p:cNvSpPr txBox="1"/>
          <p:nvPr/>
        </p:nvSpPr>
        <p:spPr>
          <a:xfrm>
            <a:off x="1187624" y="5589240"/>
            <a:ext cx="7056784" cy="701474"/>
          </a:xfrm>
          <a:prstGeom prst="rect">
            <a:avLst/>
          </a:prstGeom>
          <a:noFill/>
        </p:spPr>
        <p:txBody>
          <a:bodyPr wrap="square" rtlCol="0">
            <a:spAutoFit/>
          </a:bodyPr>
          <a:lstStyle/>
          <a:p>
            <a:pPr algn="r">
              <a:lnSpc>
                <a:spcPct val="150000"/>
              </a:lnSpc>
            </a:pPr>
            <a:r>
              <a:rPr lang="en-US" altLang="zh-CN" sz="1400" dirty="0" smtClean="0">
                <a:latin typeface="Arial Unicode MS" pitchFamily="34" charset="-122"/>
                <a:ea typeface="Arial Unicode MS" pitchFamily="34" charset="-122"/>
                <a:cs typeface="Arial Unicode MS" pitchFamily="34" charset="-122"/>
              </a:rPr>
              <a:t>Source: Irish Regulator </a:t>
            </a:r>
            <a:r>
              <a:rPr lang="en-US" altLang="zh-CN" sz="1400" dirty="0" err="1" smtClean="0">
                <a:latin typeface="Arial Unicode MS" pitchFamily="34" charset="-122"/>
                <a:ea typeface="Arial Unicode MS" pitchFamily="34" charset="-122"/>
                <a:cs typeface="Arial Unicode MS" pitchFamily="34" charset="-122"/>
              </a:rPr>
              <a:t>ComReg</a:t>
            </a:r>
            <a:r>
              <a:rPr lang="en-US" altLang="zh-CN" sz="1400" dirty="0" smtClean="0">
                <a:latin typeface="Arial Unicode MS" pitchFamily="34" charset="-122"/>
                <a:ea typeface="Arial Unicode MS" pitchFamily="34" charset="-122"/>
                <a:cs typeface="Arial Unicode MS" pitchFamily="34" charset="-122"/>
              </a:rPr>
              <a:t> Announces Results of its 4G Spectrum Auction</a:t>
            </a:r>
          </a:p>
          <a:p>
            <a:pPr algn="ctr">
              <a:lnSpc>
                <a:spcPct val="150000"/>
              </a:lnSpc>
            </a:pPr>
            <a:r>
              <a:rPr lang="en-US" altLang="zh-CN" sz="1400" dirty="0" smtClean="0">
                <a:latin typeface="Arial Unicode MS" pitchFamily="34" charset="-122"/>
                <a:ea typeface="Arial Unicode MS" pitchFamily="34" charset="-122"/>
                <a:cs typeface="Arial Unicode MS" pitchFamily="34" charset="-122"/>
              </a:rPr>
              <a:t>Fig. 2 Results of Irish 4G Spectrum Auction</a:t>
            </a:r>
          </a:p>
        </p:txBody>
      </p:sp>
      <p:sp>
        <p:nvSpPr>
          <p:cNvPr id="15" name="TextBox 9"/>
          <p:cNvSpPr txBox="1">
            <a:spLocks noChangeArrowheads="1"/>
          </p:cNvSpPr>
          <p:nvPr/>
        </p:nvSpPr>
        <p:spPr bwMode="auto">
          <a:xfrm>
            <a:off x="1795636" y="6001543"/>
            <a:ext cx="68088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400" dirty="0" smtClean="0">
                <a:latin typeface="Arial Unicode MS" pitchFamily="34" charset="-122"/>
                <a:ea typeface="Arial Unicode MS" pitchFamily="34" charset="-122"/>
                <a:cs typeface="Arial Unicode MS" pitchFamily="34" charset="-122"/>
              </a:rPr>
              <a:t>Fig.</a:t>
            </a:r>
            <a:r>
              <a:rPr lang="en-US" altLang="zh-CN" sz="1400" dirty="0">
                <a:latin typeface="Arial Unicode MS" pitchFamily="34" charset="-122"/>
                <a:ea typeface="Arial Unicode MS" pitchFamily="34" charset="-122"/>
                <a:cs typeface="Arial Unicode MS" pitchFamily="34" charset="-122"/>
              </a:rPr>
              <a:t>1 Cisco Visual Networking Index Global Mobile Data Traffic Growth</a:t>
            </a:r>
            <a:endParaRPr lang="zh-CN" altLang="en-US" sz="1400" dirty="0">
              <a:latin typeface="Arial Unicode MS" pitchFamily="34" charset="-122"/>
              <a:ea typeface="Arial Unicode MS" pitchFamily="34" charset="-122"/>
              <a:cs typeface="Arial Unicode MS"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FF0000"/>
                                        </p:clrVal>
                                      </p:to>
                                    </p:set>
                                    <p:set>
                                      <p:cBhvr>
                                        <p:cTn id="7" dur="500" fill="hold"/>
                                        <p:tgtEl>
                                          <p:spTgt spid="3">
                                            <p:txEl>
                                              <p:pRg st="0" end="0"/>
                                            </p:txEl>
                                          </p:spTgt>
                                        </p:tgtEl>
                                        <p:attrNameLst>
                                          <p:attrName>fillcolor</p:attrName>
                                        </p:attrNameLst>
                                      </p:cBhvr>
                                      <p:to>
                                        <p:clrVal>
                                          <a:srgbClr val="FF0000"/>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6" presetClass="emph" presetSubtype="0" fill="hold" nodeType="withEffect">
                                  <p:stCondLst>
                                    <p:cond delay="0"/>
                                  </p:stCondLst>
                                  <p:iterate type="lt">
                                    <p:tmPct val="4000"/>
                                  </p:iterate>
                                  <p:childTnLst>
                                    <p:set>
                                      <p:cBhvr override="childStyle">
                                        <p:cTn id="20" dur="500" fill="hold"/>
                                        <p:tgtEl>
                                          <p:spTgt spid="12">
                                            <p:txEl>
                                              <p:pRg st="0" end="0"/>
                                            </p:txEl>
                                          </p:spTgt>
                                        </p:tgtEl>
                                        <p:attrNameLst>
                                          <p:attrName>style.color</p:attrName>
                                        </p:attrNameLst>
                                      </p:cBhvr>
                                      <p:to>
                                        <p:clrVal>
                                          <a:srgbClr val="FF0000"/>
                                        </p:clrVal>
                                      </p:to>
                                    </p:set>
                                    <p:set>
                                      <p:cBhvr>
                                        <p:cTn id="21" dur="500" fill="hold"/>
                                        <p:tgtEl>
                                          <p:spTgt spid="12">
                                            <p:txEl>
                                              <p:pRg st="0" end="0"/>
                                            </p:txEl>
                                          </p:spTgt>
                                        </p:tgtEl>
                                        <p:attrNameLst>
                                          <p:attrName>fillcolor</p:attrName>
                                        </p:attrNameLst>
                                      </p:cBhvr>
                                      <p:to>
                                        <p:clrVal>
                                          <a:srgbClr val="FF0000"/>
                                        </p:clrVal>
                                      </p:to>
                                    </p:set>
                                    <p:set>
                                      <p:cBhvr>
                                        <p:cTn id="22" dur="500" fill="hold"/>
                                        <p:tgtEl>
                                          <p:spTgt spid="12">
                                            <p:txEl>
                                              <p:pRg st="0" end="0"/>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5" grpId="0"/>
      <p:bldP spid="1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Game-theoretic Methods for RRM in D2D-LAN</a:t>
            </a:r>
            <a:endParaRPr lang="zh-CN" altLang="en-US" dirty="0"/>
          </a:p>
        </p:txBody>
      </p:sp>
      <p:sp>
        <p:nvSpPr>
          <p:cNvPr id="3" name="内容占位符 2"/>
          <p:cNvSpPr>
            <a:spLocks noGrp="1"/>
          </p:cNvSpPr>
          <p:nvPr>
            <p:ph idx="1"/>
          </p:nvPr>
        </p:nvSpPr>
        <p:spPr>
          <a:xfrm>
            <a:off x="392114" y="1214438"/>
            <a:ext cx="4437488" cy="4929187"/>
          </a:xfrm>
        </p:spPr>
        <p:txBody>
          <a:bodyPr/>
          <a:lstStyle/>
          <a:p>
            <a:r>
              <a:rPr lang="en-US" altLang="zh-CN" dirty="0" smtClean="0"/>
              <a:t>In the </a:t>
            </a:r>
            <a:r>
              <a:rPr lang="en-US" altLang="zh-CN" dirty="0" smtClean="0">
                <a:solidFill>
                  <a:srgbClr val="FF0000"/>
                </a:solidFill>
              </a:rPr>
              <a:t>non-cooperative approach </a:t>
            </a:r>
            <a:r>
              <a:rPr lang="en-US" altLang="zh-CN" dirty="0" smtClean="0"/>
              <a:t>for D2D direct, each mobile makes individual decisions, which may lead to severe interference. </a:t>
            </a:r>
          </a:p>
          <a:p>
            <a:endParaRPr lang="en-US" altLang="zh-CN" dirty="0" smtClean="0"/>
          </a:p>
          <a:p>
            <a:r>
              <a:rPr lang="en-US" altLang="zh-CN" dirty="0" smtClean="0"/>
              <a:t>For resource allocation of group communication and multi-hop relay communication in D2D LANs, </a:t>
            </a:r>
            <a:r>
              <a:rPr lang="en-US" altLang="zh-CN" dirty="0" smtClean="0">
                <a:solidFill>
                  <a:srgbClr val="FF0000"/>
                </a:solidFill>
              </a:rPr>
              <a:t>cooperative game models </a:t>
            </a:r>
            <a:r>
              <a:rPr lang="en-US" altLang="zh-CN" dirty="0" smtClean="0"/>
              <a:t>will be more suitable. </a:t>
            </a:r>
          </a:p>
          <a:p>
            <a:pPr>
              <a:buNone/>
            </a:pPr>
            <a:endParaRPr lang="en-US" altLang="zh-CN" dirty="0" smtClean="0"/>
          </a:p>
          <a:p>
            <a:r>
              <a:rPr lang="en-US" altLang="zh-CN" dirty="0" smtClean="0"/>
              <a:t>With a cooperative approach, the mobiles cooperate with each other to maximize its utility function for a better network</a:t>
            </a:r>
          </a:p>
        </p:txBody>
      </p:sp>
      <p:grpSp>
        <p:nvGrpSpPr>
          <p:cNvPr id="4" name="组合 3"/>
          <p:cNvGrpSpPr/>
          <p:nvPr/>
        </p:nvGrpSpPr>
        <p:grpSpPr>
          <a:xfrm>
            <a:off x="5081253" y="1071546"/>
            <a:ext cx="3991341" cy="5133904"/>
            <a:chOff x="4795501" y="1071546"/>
            <a:chExt cx="3991341" cy="5133904"/>
          </a:xfrm>
        </p:grpSpPr>
        <p:grpSp>
          <p:nvGrpSpPr>
            <p:cNvPr id="5" name="组合 3"/>
            <p:cNvGrpSpPr/>
            <p:nvPr/>
          </p:nvGrpSpPr>
          <p:grpSpPr>
            <a:xfrm>
              <a:off x="4795501" y="1071546"/>
              <a:ext cx="3991341" cy="5133904"/>
              <a:chOff x="5000628" y="1169217"/>
              <a:chExt cx="3991341" cy="5133904"/>
            </a:xfrm>
          </p:grpSpPr>
          <p:sp>
            <p:nvSpPr>
              <p:cNvPr id="34" name="圆角矩形 33"/>
              <p:cNvSpPr/>
              <p:nvPr/>
            </p:nvSpPr>
            <p:spPr bwMode="auto">
              <a:xfrm>
                <a:off x="5000628" y="1175074"/>
                <a:ext cx="3864058" cy="5128047"/>
              </a:xfrm>
              <a:prstGeom prst="roundRect">
                <a:avLst/>
              </a:prstGeom>
              <a:solidFill>
                <a:schemeClr val="lt1">
                  <a:alpha val="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smtClean="0">
                  <a:ln>
                    <a:noFill/>
                  </a:ln>
                  <a:solidFill>
                    <a:srgbClr val="000000"/>
                  </a:solidFill>
                  <a:effectLst/>
                  <a:latin typeface="Arial" pitchFamily="34" charset="0"/>
                </a:endParaRPr>
              </a:p>
            </p:txBody>
          </p:sp>
          <p:grpSp>
            <p:nvGrpSpPr>
              <p:cNvPr id="6" name="组合 649"/>
              <p:cNvGrpSpPr/>
              <p:nvPr/>
            </p:nvGrpSpPr>
            <p:grpSpPr>
              <a:xfrm>
                <a:off x="5000628" y="1169217"/>
                <a:ext cx="3991341" cy="4831730"/>
                <a:chOff x="5000628" y="1169217"/>
                <a:chExt cx="3991341" cy="4831730"/>
              </a:xfrm>
            </p:grpSpPr>
            <p:sp>
              <p:nvSpPr>
                <p:cNvPr id="36" name="AutoShape 5"/>
                <p:cNvSpPr>
                  <a:spLocks noChangeArrowheads="1"/>
                </p:cNvSpPr>
                <p:nvPr/>
              </p:nvSpPr>
              <p:spPr bwMode="auto">
                <a:xfrm>
                  <a:off x="5272653" y="2441264"/>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37" name="AutoShape 9"/>
                <p:cNvSpPr>
                  <a:spLocks noChangeArrowheads="1"/>
                </p:cNvSpPr>
                <p:nvPr/>
              </p:nvSpPr>
              <p:spPr bwMode="auto">
                <a:xfrm>
                  <a:off x="6747331" y="3330866"/>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sp>
              <p:nvSpPr>
                <p:cNvPr id="38" name="AutoShape 12"/>
                <p:cNvSpPr>
                  <a:spLocks noChangeArrowheads="1"/>
                </p:cNvSpPr>
                <p:nvPr/>
              </p:nvSpPr>
              <p:spPr bwMode="auto">
                <a:xfrm>
                  <a:off x="5271412" y="4220470"/>
                  <a:ext cx="1981760" cy="1780477"/>
                </a:xfrm>
                <a:prstGeom prst="hexagon">
                  <a:avLst>
                    <a:gd name="adj" fmla="val 28533"/>
                    <a:gd name="vf" fmla="val 115470"/>
                  </a:avLst>
                </a:prstGeom>
                <a:gradFill rotWithShape="1">
                  <a:gsLst>
                    <a:gs pos="0">
                      <a:srgbClr val="CCFF33">
                        <a:alpha val="25000"/>
                      </a:srgbClr>
                    </a:gs>
                    <a:gs pos="100000">
                      <a:schemeClr val="bg1"/>
                    </a:gs>
                  </a:gsLst>
                  <a:path path="shape">
                    <a:fillToRect l="50000" t="50000" r="50000" b="50000"/>
                  </a:path>
                </a:gradFill>
                <a:ln w="63500">
                  <a:solidFill>
                    <a:srgbClr val="808080"/>
                  </a:solidFill>
                  <a:miter lim="800000"/>
                  <a:headEnd/>
                  <a:tailEnd/>
                </a:ln>
                <a:effectLst/>
              </p:spPr>
              <p:txBody>
                <a:bodyPr wrap="none" anchor="ctr"/>
                <a:lstStyle/>
                <a:p>
                  <a:endParaRPr lang="zh-CN" altLang="en-US"/>
                </a:p>
              </p:txBody>
            </p:sp>
            <p:graphicFrame>
              <p:nvGraphicFramePr>
                <p:cNvPr id="39" name="Object 16"/>
                <p:cNvGraphicFramePr>
                  <a:graphicFrameLocks noChangeAspect="1"/>
                </p:cNvGraphicFramePr>
                <p:nvPr/>
              </p:nvGraphicFramePr>
              <p:xfrm>
                <a:off x="6152848" y="2755911"/>
                <a:ext cx="220001" cy="645791"/>
              </p:xfrm>
              <a:graphic>
                <a:graphicData uri="http://schemas.openxmlformats.org/presentationml/2006/ole">
                  <mc:AlternateContent xmlns:mc="http://schemas.openxmlformats.org/markup-compatibility/2006">
                    <mc:Choice xmlns:v="urn:schemas-microsoft-com:vml" Requires="v">
                      <p:oleObj spid="_x0000_s1976820" name="Visio" r:id="rId3" imgW="450215" imgH="1276350" progId="">
                        <p:embed/>
                      </p:oleObj>
                    </mc:Choice>
                    <mc:Fallback>
                      <p:oleObj name="Visio" r:id="rId3" imgW="450215" imgH="1276350" progId="">
                        <p:embed/>
                        <p:pic>
                          <p:nvPicPr>
                            <p:cNvPr id="0"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848" y="2755911"/>
                              <a:ext cx="220001" cy="64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 name="Object 17"/>
                <p:cNvGraphicFramePr>
                  <a:graphicFrameLocks noChangeAspect="1"/>
                </p:cNvGraphicFramePr>
                <p:nvPr/>
              </p:nvGraphicFramePr>
              <p:xfrm>
                <a:off x="7638568" y="3643684"/>
                <a:ext cx="221428" cy="648814"/>
              </p:xfrm>
              <a:graphic>
                <a:graphicData uri="http://schemas.openxmlformats.org/presentationml/2006/ole">
                  <mc:AlternateContent xmlns:mc="http://schemas.openxmlformats.org/markup-compatibility/2006">
                    <mc:Choice xmlns:v="urn:schemas-microsoft-com:vml" Requires="v">
                      <p:oleObj spid="_x0000_s1976821" name="Visio" r:id="rId5" imgW="468487" imgH="1294448" progId="">
                        <p:embed/>
                      </p:oleObj>
                    </mc:Choice>
                    <mc:Fallback>
                      <p:oleObj name="Visio" r:id="rId5" imgW="468487" imgH="1294448" progId="">
                        <p:embed/>
                        <p:pic>
                          <p:nvPicPr>
                            <p:cNvPr id="0" name="Picture 1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8568" y="3643684"/>
                              <a:ext cx="221428" cy="64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 name="Object 18"/>
                <p:cNvGraphicFramePr>
                  <a:graphicFrameLocks noChangeAspect="1"/>
                </p:cNvGraphicFramePr>
                <p:nvPr/>
              </p:nvGraphicFramePr>
              <p:xfrm>
                <a:off x="6152848" y="4534480"/>
                <a:ext cx="220001" cy="647301"/>
              </p:xfrm>
              <a:graphic>
                <a:graphicData uri="http://schemas.openxmlformats.org/presentationml/2006/ole">
                  <mc:AlternateContent xmlns:mc="http://schemas.openxmlformats.org/markup-compatibility/2006">
                    <mc:Choice xmlns:v="urn:schemas-microsoft-com:vml" Requires="v">
                      <p:oleObj spid="_x0000_s1976822" name="Visio" r:id="rId7" imgW="450215" imgH="1276350" progId="">
                        <p:embed/>
                      </p:oleObj>
                    </mc:Choice>
                    <mc:Fallback>
                      <p:oleObj name="Visio" r:id="rId7" imgW="450215" imgH="1276350" progId="">
                        <p:embed/>
                        <p:pic>
                          <p:nvPicPr>
                            <p:cNvPr id="0" name="Picture 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848" y="4534480"/>
                              <a:ext cx="220001" cy="64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 name="Object 22"/>
                <p:cNvGraphicFramePr>
                  <a:graphicFrameLocks noChangeAspect="1"/>
                </p:cNvGraphicFramePr>
                <p:nvPr/>
              </p:nvGraphicFramePr>
              <p:xfrm>
                <a:off x="5356216" y="3193988"/>
                <a:ext cx="349941" cy="356439"/>
              </p:xfrm>
              <a:graphic>
                <a:graphicData uri="http://schemas.openxmlformats.org/presentationml/2006/ole">
                  <mc:AlternateContent xmlns:mc="http://schemas.openxmlformats.org/markup-compatibility/2006">
                    <mc:Choice xmlns:v="urn:schemas-microsoft-com:vml" Requires="v">
                      <p:oleObj spid="_x0000_s1976823" name="Visio" r:id="rId8" imgW="586740" imgH="591502" progId="">
                        <p:embed/>
                      </p:oleObj>
                    </mc:Choice>
                    <mc:Fallback>
                      <p:oleObj name="Visio" r:id="rId8" imgW="586740" imgH="591502" progId="">
                        <p:embed/>
                        <p:pic>
                          <p:nvPicPr>
                            <p:cNvPr id="0" name="Picture 1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6216" y="3193988"/>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 name="Object 22"/>
                <p:cNvGraphicFramePr>
                  <a:graphicFrameLocks noChangeAspect="1"/>
                </p:cNvGraphicFramePr>
                <p:nvPr/>
              </p:nvGraphicFramePr>
              <p:xfrm>
                <a:off x="6903231" y="3728647"/>
                <a:ext cx="349941" cy="356439"/>
              </p:xfrm>
              <a:graphic>
                <a:graphicData uri="http://schemas.openxmlformats.org/presentationml/2006/ole">
                  <mc:AlternateContent xmlns:mc="http://schemas.openxmlformats.org/markup-compatibility/2006">
                    <mc:Choice xmlns:v="urn:schemas-microsoft-com:vml" Requires="v">
                      <p:oleObj spid="_x0000_s1976824" name="Visio" r:id="rId10" imgW="586740" imgH="591502" progId="">
                        <p:embed/>
                      </p:oleObj>
                    </mc:Choice>
                    <mc:Fallback>
                      <p:oleObj name="Visio" r:id="rId10" imgW="586740" imgH="591502" progId="">
                        <p:embed/>
                        <p:pic>
                          <p:nvPicPr>
                            <p:cNvPr id="0" name="Picture 1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3231" y="3728647"/>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22"/>
                <p:cNvGraphicFramePr>
                  <a:graphicFrameLocks noChangeAspect="1"/>
                </p:cNvGraphicFramePr>
                <p:nvPr/>
              </p:nvGraphicFramePr>
              <p:xfrm>
                <a:off x="7502712" y="4176841"/>
                <a:ext cx="349941" cy="356439"/>
              </p:xfrm>
              <a:graphic>
                <a:graphicData uri="http://schemas.openxmlformats.org/presentationml/2006/ole">
                  <mc:AlternateContent xmlns:mc="http://schemas.openxmlformats.org/markup-compatibility/2006">
                    <mc:Choice xmlns:v="urn:schemas-microsoft-com:vml" Requires="v">
                      <p:oleObj spid="_x0000_s1976825" name="Visio" r:id="rId11" imgW="586740" imgH="591502" progId="">
                        <p:embed/>
                      </p:oleObj>
                    </mc:Choice>
                    <mc:Fallback>
                      <p:oleObj name="Visio" r:id="rId11" imgW="586740" imgH="591502" progId="">
                        <p:embed/>
                        <p:pic>
                          <p:nvPicPr>
                            <p:cNvPr id="0" name="Picture 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2712" y="4176841"/>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21"/>
                <p:cNvGraphicFramePr>
                  <a:graphicFrameLocks noChangeAspect="1"/>
                </p:cNvGraphicFramePr>
                <p:nvPr/>
              </p:nvGraphicFramePr>
              <p:xfrm>
                <a:off x="6601471" y="5181781"/>
                <a:ext cx="349581" cy="357280"/>
              </p:xfrm>
              <a:graphic>
                <a:graphicData uri="http://schemas.openxmlformats.org/presentationml/2006/ole">
                  <mc:AlternateContent xmlns:mc="http://schemas.openxmlformats.org/markup-compatibility/2006">
                    <mc:Choice xmlns:v="urn:schemas-microsoft-com:vml" Requires="v">
                      <p:oleObj spid="_x0000_s1976826" name="Visio" r:id="rId12" imgW="586740" imgH="591502" progId="">
                        <p:embed/>
                      </p:oleObj>
                    </mc:Choice>
                    <mc:Fallback>
                      <p:oleObj name="Visio" r:id="rId12" imgW="586740" imgH="591502" progId="">
                        <p:embed/>
                        <p:pic>
                          <p:nvPicPr>
                            <p:cNvPr id="0" name="Picture 1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1471" y="5181781"/>
                              <a:ext cx="349581" cy="35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6" name="直接箭头连接符 16"/>
                <p:cNvCxnSpPr/>
                <p:nvPr/>
              </p:nvCxnSpPr>
              <p:spPr bwMode="auto">
                <a:xfrm rot="10800000" flipV="1">
                  <a:off x="7097203" y="3728645"/>
                  <a:ext cx="580482" cy="178217"/>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cxnSp>
              <p:nvCxnSpPr>
                <p:cNvPr id="47" name="直接箭头连接符 17"/>
                <p:cNvCxnSpPr/>
                <p:nvPr/>
              </p:nvCxnSpPr>
              <p:spPr bwMode="auto">
                <a:xfrm rot="16200000" flipH="1">
                  <a:off x="6193661" y="4660301"/>
                  <a:ext cx="563529" cy="479430"/>
                </a:xfrm>
                <a:prstGeom prst="straightConnector1">
                  <a:avLst/>
                </a:prstGeom>
                <a:solidFill>
                  <a:schemeClr val="accent1"/>
                </a:solidFill>
                <a:ln w="28575" cap="flat" cmpd="sng" algn="ctr">
                  <a:solidFill>
                    <a:srgbClr val="00FF00"/>
                  </a:solidFill>
                  <a:prstDash val="sysDash"/>
                  <a:round/>
                  <a:headEnd type="none" w="med" len="med"/>
                  <a:tailEnd type="none" w="med" len="med"/>
                </a:ln>
                <a:effectLst/>
              </p:spPr>
            </p:cxnSp>
            <p:graphicFrame>
              <p:nvGraphicFramePr>
                <p:cNvPr id="48" name="Object 2"/>
                <p:cNvGraphicFramePr>
                  <a:graphicFrameLocks noChangeAspect="1"/>
                </p:cNvGraphicFramePr>
                <p:nvPr/>
              </p:nvGraphicFramePr>
              <p:xfrm>
                <a:off x="5474805" y="1169217"/>
                <a:ext cx="286219" cy="622226"/>
              </p:xfrm>
              <a:graphic>
                <a:graphicData uri="http://schemas.openxmlformats.org/presentationml/2006/ole">
                  <mc:AlternateContent xmlns:mc="http://schemas.openxmlformats.org/markup-compatibility/2006">
                    <mc:Choice xmlns:v="urn:schemas-microsoft-com:vml" Requires="v">
                      <p:oleObj spid="_x0000_s1976827" name="CorelDRAW" r:id="rId13" imgW="1103760" imgH="1987200" progId="">
                        <p:embed/>
                      </p:oleObj>
                    </mc:Choice>
                    <mc:Fallback>
                      <p:oleObj name="CorelDRAW" r:id="rId13" imgW="1103760" imgH="1987200" progId="">
                        <p:embed/>
                        <p:pic>
                          <p:nvPicPr>
                            <p:cNvPr id="0" name="Picture 13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74805" y="1169217"/>
                              <a:ext cx="286219" cy="62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 name="Object 3"/>
                <p:cNvGraphicFramePr>
                  <a:graphicFrameLocks noChangeAspect="1"/>
                </p:cNvGraphicFramePr>
                <p:nvPr/>
              </p:nvGraphicFramePr>
              <p:xfrm>
                <a:off x="7077527" y="1169217"/>
                <a:ext cx="295314" cy="622226"/>
              </p:xfrm>
              <a:graphic>
                <a:graphicData uri="http://schemas.openxmlformats.org/presentationml/2006/ole">
                  <mc:AlternateContent xmlns:mc="http://schemas.openxmlformats.org/markup-compatibility/2006">
                    <mc:Choice xmlns:v="urn:schemas-microsoft-com:vml" Requires="v">
                      <p:oleObj spid="_x0000_s1976828" name="CorelDRAW" r:id="rId15" imgW="3333960" imgH="7332480" progId="">
                        <p:embed/>
                      </p:oleObj>
                    </mc:Choice>
                    <mc:Fallback>
                      <p:oleObj name="CorelDRAW" r:id="rId15" imgW="3333960" imgH="7332480" progId="">
                        <p:embed/>
                        <p:pic>
                          <p:nvPicPr>
                            <p:cNvPr id="0" name="Picture 13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77527" y="1169217"/>
                              <a:ext cx="295314" cy="62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 name="TextBox 20"/>
                <p:cNvSpPr txBox="1"/>
                <p:nvPr/>
              </p:nvSpPr>
              <p:spPr>
                <a:xfrm>
                  <a:off x="5814064" y="1231261"/>
                  <a:ext cx="810160" cy="335100"/>
                </a:xfrm>
                <a:prstGeom prst="rect">
                  <a:avLst/>
                </a:prstGeom>
                <a:noFill/>
              </p:spPr>
              <p:txBody>
                <a:bodyPr wrap="square" rtlCol="0">
                  <a:spAutoFit/>
                </a:bodyPr>
                <a:lstStyle/>
                <a:p>
                  <a:r>
                    <a:rPr lang="en-US" altLang="zh-CN" sz="1200" b="1" dirty="0" smtClean="0"/>
                    <a:t>MME</a:t>
                  </a:r>
                  <a:endParaRPr lang="zh-CN" altLang="en-US" sz="1200" b="1" dirty="0"/>
                </a:p>
              </p:txBody>
            </p:sp>
            <p:sp>
              <p:nvSpPr>
                <p:cNvPr id="51" name="TextBox 21"/>
                <p:cNvSpPr txBox="1"/>
                <p:nvPr/>
              </p:nvSpPr>
              <p:spPr>
                <a:xfrm>
                  <a:off x="7440936" y="1231261"/>
                  <a:ext cx="810160" cy="335100"/>
                </a:xfrm>
                <a:prstGeom prst="rect">
                  <a:avLst/>
                </a:prstGeom>
                <a:noFill/>
              </p:spPr>
              <p:txBody>
                <a:bodyPr wrap="square" rtlCol="0">
                  <a:spAutoFit/>
                </a:bodyPr>
                <a:lstStyle/>
                <a:p>
                  <a:r>
                    <a:rPr lang="en-US" altLang="zh-CN" sz="1200" b="1" dirty="0" smtClean="0"/>
                    <a:t>S-GW</a:t>
                  </a:r>
                  <a:endParaRPr lang="zh-CN" altLang="en-US" sz="1200" b="1" dirty="0"/>
                </a:p>
              </p:txBody>
            </p:sp>
            <p:cxnSp>
              <p:nvCxnSpPr>
                <p:cNvPr id="52" name="直接连接符 22"/>
                <p:cNvCxnSpPr/>
                <p:nvPr/>
              </p:nvCxnSpPr>
              <p:spPr bwMode="auto">
                <a:xfrm>
                  <a:off x="5610400" y="1791443"/>
                  <a:ext cx="2144269" cy="1937202"/>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53" name="直接连接符 23"/>
                <p:cNvCxnSpPr/>
                <p:nvPr/>
              </p:nvCxnSpPr>
              <p:spPr bwMode="auto">
                <a:xfrm rot="16200000" flipH="1">
                  <a:off x="5399256" y="2002588"/>
                  <a:ext cx="1047601" cy="625310"/>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54" name="直接连接符 24"/>
                <p:cNvCxnSpPr/>
                <p:nvPr/>
              </p:nvCxnSpPr>
              <p:spPr bwMode="auto">
                <a:xfrm rot="16200000" flipH="1">
                  <a:off x="4538320" y="2863522"/>
                  <a:ext cx="2766188" cy="622026"/>
                </a:xfrm>
                <a:prstGeom prst="line">
                  <a:avLst/>
                </a:prstGeom>
                <a:ln>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55" name="直接连接符 25"/>
                <p:cNvCxnSpPr/>
                <p:nvPr/>
              </p:nvCxnSpPr>
              <p:spPr bwMode="auto">
                <a:xfrm rot="5400000" flipH="1" flipV="1">
                  <a:off x="6169974" y="1857180"/>
                  <a:ext cx="1047603" cy="916128"/>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56" name="直接连接符 26"/>
                <p:cNvCxnSpPr/>
                <p:nvPr/>
              </p:nvCxnSpPr>
              <p:spPr bwMode="auto">
                <a:xfrm rot="16200000" flipH="1">
                  <a:off x="6492315" y="2450968"/>
                  <a:ext cx="1937202" cy="618152"/>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57" name="直接连接符 27"/>
                <p:cNvCxnSpPr/>
                <p:nvPr/>
              </p:nvCxnSpPr>
              <p:spPr bwMode="auto">
                <a:xfrm rot="5400000">
                  <a:off x="5280371" y="2746784"/>
                  <a:ext cx="2826808" cy="916127"/>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58" name="直接连接符 28"/>
                <p:cNvCxnSpPr/>
                <p:nvPr/>
              </p:nvCxnSpPr>
              <p:spPr bwMode="auto">
                <a:xfrm>
                  <a:off x="5000628" y="1756717"/>
                  <a:ext cx="3864058" cy="0"/>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sp>
              <p:nvSpPr>
                <p:cNvPr id="59" name="TextBox 29"/>
                <p:cNvSpPr txBox="1"/>
                <p:nvPr/>
              </p:nvSpPr>
              <p:spPr>
                <a:xfrm>
                  <a:off x="7769992" y="1397133"/>
                  <a:ext cx="959099" cy="368864"/>
                </a:xfrm>
                <a:prstGeom prst="rect">
                  <a:avLst/>
                </a:prstGeom>
                <a:noFill/>
              </p:spPr>
              <p:txBody>
                <a:bodyPr wrap="square" rtlCol="0">
                  <a:spAutoFit/>
                </a:bodyPr>
                <a:lstStyle/>
                <a:p>
                  <a:r>
                    <a:rPr lang="en-US" altLang="zh-CN" sz="1800" b="1" dirty="0" smtClean="0">
                      <a:solidFill>
                        <a:srgbClr val="FF0000"/>
                      </a:solidFill>
                      <a:latin typeface="+mn-lt"/>
                      <a:ea typeface="华文仿宋" pitchFamily="2" charset="-122"/>
                    </a:rPr>
                    <a:t>CN</a:t>
                  </a:r>
                  <a:endParaRPr lang="zh-CN" altLang="en-US" sz="1800" b="1" dirty="0">
                    <a:solidFill>
                      <a:srgbClr val="FF0000"/>
                    </a:solidFill>
                    <a:latin typeface="+mn-lt"/>
                    <a:ea typeface="华文仿宋" pitchFamily="2" charset="-122"/>
                  </a:endParaRPr>
                </a:p>
              </p:txBody>
            </p:sp>
            <p:sp>
              <p:nvSpPr>
                <p:cNvPr id="60" name="TextBox 30"/>
                <p:cNvSpPr txBox="1"/>
                <p:nvPr/>
              </p:nvSpPr>
              <p:spPr>
                <a:xfrm>
                  <a:off x="7254413" y="5264132"/>
                  <a:ext cx="1669758" cy="369332"/>
                </a:xfrm>
                <a:prstGeom prst="rect">
                  <a:avLst/>
                </a:prstGeom>
                <a:noFill/>
              </p:spPr>
              <p:txBody>
                <a:bodyPr wrap="square" rtlCol="0">
                  <a:spAutoFit/>
                </a:bodyPr>
                <a:lstStyle/>
                <a:p>
                  <a:pPr algn="ctr"/>
                  <a:r>
                    <a:rPr lang="en-US" altLang="zh-CN" sz="1800" b="1" dirty="0" smtClean="0">
                      <a:solidFill>
                        <a:srgbClr val="FF0000"/>
                      </a:solidFill>
                      <a:latin typeface="+mn-lt"/>
                      <a:ea typeface="华文仿宋" pitchFamily="2" charset="-122"/>
                    </a:rPr>
                    <a:t>D2D LAN</a:t>
                  </a:r>
                  <a:endParaRPr lang="zh-CN" altLang="en-US" sz="1800" b="1" dirty="0">
                    <a:solidFill>
                      <a:srgbClr val="FF0000"/>
                    </a:solidFill>
                    <a:latin typeface="+mn-lt"/>
                    <a:ea typeface="华文仿宋" pitchFamily="2" charset="-122"/>
                  </a:endParaRPr>
                </a:p>
              </p:txBody>
            </p:sp>
            <p:sp>
              <p:nvSpPr>
                <p:cNvPr id="61" name="TextBox 31"/>
                <p:cNvSpPr txBox="1"/>
                <p:nvPr/>
              </p:nvSpPr>
              <p:spPr>
                <a:xfrm>
                  <a:off x="7768971" y="2610439"/>
                  <a:ext cx="1222998" cy="368864"/>
                </a:xfrm>
                <a:prstGeom prst="rect">
                  <a:avLst/>
                </a:prstGeom>
                <a:noFill/>
              </p:spPr>
              <p:txBody>
                <a:bodyPr wrap="square" rtlCol="0">
                  <a:spAutoFit/>
                </a:bodyPr>
                <a:lstStyle/>
                <a:p>
                  <a:r>
                    <a:rPr lang="en-US" altLang="zh-CN" sz="1800" b="1" dirty="0" smtClean="0">
                      <a:solidFill>
                        <a:srgbClr val="FF0000"/>
                      </a:solidFill>
                      <a:latin typeface="+mn-lt"/>
                      <a:ea typeface="华文仿宋" pitchFamily="2" charset="-122"/>
                    </a:rPr>
                    <a:t>Cellular</a:t>
                  </a:r>
                  <a:endParaRPr lang="zh-CN" altLang="en-US" sz="1800" b="1" dirty="0">
                    <a:solidFill>
                      <a:srgbClr val="FF0000"/>
                    </a:solidFill>
                    <a:latin typeface="+mn-lt"/>
                    <a:ea typeface="华文仿宋" pitchFamily="2" charset="-122"/>
                  </a:endParaRPr>
                </a:p>
              </p:txBody>
            </p:sp>
          </p:grpSp>
        </p:grpSp>
        <p:grpSp>
          <p:nvGrpSpPr>
            <p:cNvPr id="11" name="组合 32"/>
            <p:cNvGrpSpPr/>
            <p:nvPr/>
          </p:nvGrpSpPr>
          <p:grpSpPr>
            <a:xfrm>
              <a:off x="6404475" y="3572627"/>
              <a:ext cx="1474370" cy="1318126"/>
              <a:chOff x="5875423" y="3419684"/>
              <a:chExt cx="2147856" cy="1698318"/>
            </a:xfrm>
          </p:grpSpPr>
          <p:sp>
            <p:nvSpPr>
              <p:cNvPr id="28" name="椭圆 27"/>
              <p:cNvSpPr/>
              <p:nvPr/>
            </p:nvSpPr>
            <p:spPr bwMode="auto">
              <a:xfrm rot="2497544">
                <a:off x="5875423"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15" name="组合 643"/>
              <p:cNvGrpSpPr/>
              <p:nvPr/>
            </p:nvGrpSpPr>
            <p:grpSpPr>
              <a:xfrm>
                <a:off x="6372846" y="3816336"/>
                <a:ext cx="1265722" cy="1119871"/>
                <a:chOff x="6372846" y="3816336"/>
                <a:chExt cx="1265722" cy="1119871"/>
              </a:xfrm>
            </p:grpSpPr>
            <p:cxnSp>
              <p:nvCxnSpPr>
                <p:cNvPr id="30" name="直接连接符 29"/>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31" name="直接连接符 30"/>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32" name="直接连接符 31"/>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33" name="直接连接符 32"/>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graphicFrame>
          <p:nvGraphicFramePr>
            <p:cNvPr id="7" name="Object 22"/>
            <p:cNvGraphicFramePr>
              <a:graphicFrameLocks noChangeAspect="1"/>
            </p:cNvGraphicFramePr>
            <p:nvPr/>
          </p:nvGraphicFramePr>
          <p:xfrm>
            <a:off x="5594343" y="4625656"/>
            <a:ext cx="349941" cy="356439"/>
          </p:xfrm>
          <a:graphic>
            <a:graphicData uri="http://schemas.openxmlformats.org/presentationml/2006/ole">
              <mc:AlternateContent xmlns:mc="http://schemas.openxmlformats.org/markup-compatibility/2006">
                <mc:Choice xmlns:v="urn:schemas-microsoft-com:vml" Requires="v">
                  <p:oleObj spid="_x0000_s1976829" name="Visio" r:id="rId17" imgW="586740" imgH="591502" progId="">
                    <p:embed/>
                  </p:oleObj>
                </mc:Choice>
                <mc:Fallback>
                  <p:oleObj name="Visio" r:id="rId17" imgW="586740" imgH="591502" progId="">
                    <p:embed/>
                    <p:pic>
                      <p:nvPicPr>
                        <p:cNvPr id="0" name="Picture 1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4343" y="4625656"/>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2"/>
            <p:cNvGraphicFramePr>
              <a:graphicFrameLocks noChangeAspect="1"/>
            </p:cNvGraphicFramePr>
            <p:nvPr/>
          </p:nvGraphicFramePr>
          <p:xfrm>
            <a:off x="5769313" y="5214950"/>
            <a:ext cx="349941" cy="356439"/>
          </p:xfrm>
          <a:graphic>
            <a:graphicData uri="http://schemas.openxmlformats.org/presentationml/2006/ole">
              <mc:AlternateContent xmlns:mc="http://schemas.openxmlformats.org/markup-compatibility/2006">
                <mc:Choice xmlns:v="urn:schemas-microsoft-com:vml" Requires="v">
                  <p:oleObj spid="_x0000_s1976830" name="Visio" r:id="rId18" imgW="586740" imgH="591502" progId="">
                    <p:embed/>
                  </p:oleObj>
                </mc:Choice>
                <mc:Fallback>
                  <p:oleObj name="Visio" r:id="rId18" imgW="586740" imgH="591502" progId="">
                    <p:embed/>
                    <p:pic>
                      <p:nvPicPr>
                        <p:cNvPr id="0" name="Picture 1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9313" y="5214950"/>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21"/>
            <p:cNvGraphicFramePr>
              <a:graphicFrameLocks noChangeAspect="1"/>
            </p:cNvGraphicFramePr>
            <p:nvPr/>
          </p:nvGraphicFramePr>
          <p:xfrm>
            <a:off x="5438443" y="5643488"/>
            <a:ext cx="349581" cy="357280"/>
          </p:xfrm>
          <a:graphic>
            <a:graphicData uri="http://schemas.openxmlformats.org/presentationml/2006/ole">
              <mc:AlternateContent xmlns:mc="http://schemas.openxmlformats.org/markup-compatibility/2006">
                <mc:Choice xmlns:v="urn:schemas-microsoft-com:vml" Requires="v">
                  <p:oleObj spid="_x0000_s1976831" name="Visio" r:id="rId19" imgW="586740" imgH="591502" progId="">
                    <p:embed/>
                  </p:oleObj>
                </mc:Choice>
                <mc:Fallback>
                  <p:oleObj name="Visio" r:id="rId19" imgW="586740" imgH="591502" progId="">
                    <p:embed/>
                    <p:pic>
                      <p:nvPicPr>
                        <p:cNvPr id="0" name="Picture 1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8443" y="5643488"/>
                          <a:ext cx="349581" cy="35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14"/>
            <p:cNvGraphicFramePr>
              <a:graphicFrameLocks noChangeAspect="1"/>
            </p:cNvGraphicFramePr>
            <p:nvPr/>
          </p:nvGraphicFramePr>
          <p:xfrm>
            <a:off x="6948335" y="4563525"/>
            <a:ext cx="349250" cy="357188"/>
          </p:xfrm>
          <a:graphic>
            <a:graphicData uri="http://schemas.openxmlformats.org/presentationml/2006/ole">
              <mc:AlternateContent xmlns:mc="http://schemas.openxmlformats.org/markup-compatibility/2006">
                <mc:Choice xmlns:v="urn:schemas-microsoft-com:vml" Requires="v">
                  <p:oleObj spid="_x0000_s1976832" name="Visio" r:id="rId20" imgW="586740" imgH="591502" progId="">
                    <p:embed/>
                  </p:oleObj>
                </mc:Choice>
                <mc:Fallback>
                  <p:oleObj name="Visio" r:id="rId20" imgW="586740" imgH="591502" progId="">
                    <p:embed/>
                    <p:pic>
                      <p:nvPicPr>
                        <p:cNvPr id="0" name="Picture 1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8335" y="4563525"/>
                          <a:ext cx="3492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 name="组合 46"/>
            <p:cNvGrpSpPr/>
            <p:nvPr/>
          </p:nvGrpSpPr>
          <p:grpSpPr>
            <a:xfrm>
              <a:off x="4795501" y="4825518"/>
              <a:ext cx="1474370" cy="1318126"/>
              <a:chOff x="5875423" y="3419684"/>
              <a:chExt cx="2147856" cy="1698318"/>
            </a:xfrm>
          </p:grpSpPr>
          <p:sp>
            <p:nvSpPr>
              <p:cNvPr id="22" name="椭圆 21"/>
              <p:cNvSpPr/>
              <p:nvPr/>
            </p:nvSpPr>
            <p:spPr bwMode="auto">
              <a:xfrm rot="2497544">
                <a:off x="5875423"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23" name="组合 643"/>
              <p:cNvGrpSpPr/>
              <p:nvPr/>
            </p:nvGrpSpPr>
            <p:grpSpPr>
              <a:xfrm>
                <a:off x="6372846" y="3816336"/>
                <a:ext cx="1265722" cy="1119871"/>
                <a:chOff x="6372846" y="3816336"/>
                <a:chExt cx="1265722" cy="1119871"/>
              </a:xfrm>
            </p:grpSpPr>
            <p:cxnSp>
              <p:nvCxnSpPr>
                <p:cNvPr id="24" name="直接连接符 23"/>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25" name="直接连接符 24"/>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26" name="直接连接符 25"/>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27" name="直接连接符 26"/>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graphicFrame>
          <p:nvGraphicFramePr>
            <p:cNvPr id="12" name="Object 22"/>
            <p:cNvGraphicFramePr>
              <a:graphicFrameLocks noChangeAspect="1"/>
            </p:cNvGraphicFramePr>
            <p:nvPr/>
          </p:nvGraphicFramePr>
          <p:xfrm>
            <a:off x="4891314" y="4920713"/>
            <a:ext cx="349941" cy="356439"/>
          </p:xfrm>
          <a:graphic>
            <a:graphicData uri="http://schemas.openxmlformats.org/presentationml/2006/ole">
              <mc:AlternateContent xmlns:mc="http://schemas.openxmlformats.org/markup-compatibility/2006">
                <mc:Choice xmlns:v="urn:schemas-microsoft-com:vml" Requires="v">
                  <p:oleObj spid="_x0000_s1976833" name="Visio" r:id="rId21" imgW="586740" imgH="591502" progId="">
                    <p:embed/>
                  </p:oleObj>
                </mc:Choice>
                <mc:Fallback>
                  <p:oleObj name="Visio" r:id="rId21" imgW="586740" imgH="591502" progId="">
                    <p:embed/>
                    <p:pic>
                      <p:nvPicPr>
                        <p:cNvPr id="0" name="Picture 1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1314" y="4920713"/>
                          <a:ext cx="349941" cy="3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21"/>
            <p:cNvGraphicFramePr>
              <a:graphicFrameLocks noChangeAspect="1"/>
            </p:cNvGraphicFramePr>
            <p:nvPr/>
          </p:nvGraphicFramePr>
          <p:xfrm>
            <a:off x="5598140" y="2658240"/>
            <a:ext cx="349581" cy="357280"/>
          </p:xfrm>
          <a:graphic>
            <a:graphicData uri="http://schemas.openxmlformats.org/presentationml/2006/ole">
              <mc:AlternateContent xmlns:mc="http://schemas.openxmlformats.org/markup-compatibility/2006">
                <mc:Choice xmlns:v="urn:schemas-microsoft-com:vml" Requires="v">
                  <p:oleObj spid="_x0000_s1976834" name="Visio" r:id="rId22" imgW="586740" imgH="591502" progId="">
                    <p:embed/>
                  </p:oleObj>
                </mc:Choice>
                <mc:Fallback>
                  <p:oleObj name="Visio" r:id="rId22" imgW="586740" imgH="591502" progId="">
                    <p:embed/>
                    <p:pic>
                      <p:nvPicPr>
                        <p:cNvPr id="0" name="Picture 1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8140" y="2658240"/>
                          <a:ext cx="349581" cy="35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21"/>
            <p:cNvGraphicFramePr>
              <a:graphicFrameLocks noChangeAspect="1"/>
            </p:cNvGraphicFramePr>
            <p:nvPr/>
          </p:nvGraphicFramePr>
          <p:xfrm>
            <a:off x="5677719" y="3452756"/>
            <a:ext cx="349581" cy="357280"/>
          </p:xfrm>
          <a:graphic>
            <a:graphicData uri="http://schemas.openxmlformats.org/presentationml/2006/ole">
              <mc:AlternateContent xmlns:mc="http://schemas.openxmlformats.org/markup-compatibility/2006">
                <mc:Choice xmlns:v="urn:schemas-microsoft-com:vml" Requires="v">
                  <p:oleObj spid="_x0000_s1976835" name="Visio" r:id="rId23" imgW="586740" imgH="591502" progId="">
                    <p:embed/>
                  </p:oleObj>
                </mc:Choice>
                <mc:Fallback>
                  <p:oleObj name="Visio" r:id="rId23" imgW="586740" imgH="591502" progId="">
                    <p:embed/>
                    <p:pic>
                      <p:nvPicPr>
                        <p:cNvPr id="0" name="Picture 1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7719" y="3452756"/>
                          <a:ext cx="349581" cy="35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9" name="组合 57"/>
            <p:cNvGrpSpPr/>
            <p:nvPr/>
          </p:nvGrpSpPr>
          <p:grpSpPr>
            <a:xfrm>
              <a:off x="5009815" y="2571744"/>
              <a:ext cx="1474370" cy="1318126"/>
              <a:chOff x="5875423" y="3419684"/>
              <a:chExt cx="2147856" cy="1698318"/>
            </a:xfrm>
          </p:grpSpPr>
          <p:sp>
            <p:nvSpPr>
              <p:cNvPr id="16" name="椭圆 15"/>
              <p:cNvSpPr/>
              <p:nvPr/>
            </p:nvSpPr>
            <p:spPr bwMode="auto">
              <a:xfrm rot="2497544">
                <a:off x="5875423" y="3419684"/>
                <a:ext cx="2147856" cy="1698318"/>
              </a:xfrm>
              <a:prstGeom prst="ellipse">
                <a:avLst/>
              </a:prstGeom>
              <a:solidFill>
                <a:schemeClr val="lt1">
                  <a:alpha val="0"/>
                </a:schemeClr>
              </a:solidFill>
              <a:ln w="88900">
                <a:solidFill>
                  <a:srgbClr val="7030A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grpSp>
            <p:nvGrpSpPr>
              <p:cNvPr id="35" name="组合 643"/>
              <p:cNvGrpSpPr/>
              <p:nvPr/>
            </p:nvGrpSpPr>
            <p:grpSpPr>
              <a:xfrm>
                <a:off x="6372846" y="3816336"/>
                <a:ext cx="1265722" cy="1119871"/>
                <a:chOff x="6372846" y="3816336"/>
                <a:chExt cx="1265722" cy="1119871"/>
              </a:xfrm>
            </p:grpSpPr>
            <p:cxnSp>
              <p:nvCxnSpPr>
                <p:cNvPr id="18" name="直接连接符 17"/>
                <p:cNvCxnSpPr/>
                <p:nvPr/>
              </p:nvCxnSpPr>
              <p:spPr bwMode="auto">
                <a:xfrm flipV="1">
                  <a:off x="6903231" y="4292499"/>
                  <a:ext cx="735336" cy="643708"/>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19" name="直接连接符 18"/>
                <p:cNvCxnSpPr/>
                <p:nvPr/>
              </p:nvCxnSpPr>
              <p:spPr bwMode="auto">
                <a:xfrm>
                  <a:off x="7097202" y="3951375"/>
                  <a:ext cx="541366" cy="341123"/>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20" name="直接连接符 19"/>
                <p:cNvCxnSpPr/>
                <p:nvPr/>
              </p:nvCxnSpPr>
              <p:spPr bwMode="auto">
                <a:xfrm rot="16200000" flipV="1">
                  <a:off x="6082961" y="4106224"/>
                  <a:ext cx="1110158" cy="530387"/>
                </a:xfrm>
                <a:prstGeom prst="line">
                  <a:avLst/>
                </a:prstGeom>
                <a:solidFill>
                  <a:schemeClr val="accent1"/>
                </a:solidFill>
                <a:ln w="57150" cap="flat" cmpd="sng" algn="ctr">
                  <a:solidFill>
                    <a:srgbClr val="FF0000"/>
                  </a:solidFill>
                  <a:prstDash val="dash"/>
                  <a:round/>
                  <a:headEnd type="none" w="med" len="med"/>
                  <a:tailEnd type="none" w="med" len="med"/>
                </a:ln>
                <a:effectLst/>
              </p:spPr>
            </p:cxnSp>
            <p:cxnSp>
              <p:nvCxnSpPr>
                <p:cNvPr id="21" name="直接连接符 20"/>
                <p:cNvCxnSpPr/>
                <p:nvPr/>
              </p:nvCxnSpPr>
              <p:spPr bwMode="auto">
                <a:xfrm>
                  <a:off x="6502789" y="3816336"/>
                  <a:ext cx="574739" cy="90527"/>
                </a:xfrm>
                <a:prstGeom prst="line">
                  <a:avLst/>
                </a:prstGeom>
                <a:solidFill>
                  <a:schemeClr val="accent1"/>
                </a:solidFill>
                <a:ln w="57150" cap="flat" cmpd="sng" algn="ctr">
                  <a:solidFill>
                    <a:srgbClr val="FF0000"/>
                  </a:solidFill>
                  <a:prstDash val="dash"/>
                  <a:round/>
                  <a:headEnd type="none" w="med" len="med"/>
                  <a:tailEnd type="none" w="med" len="med"/>
                </a:ln>
                <a:effectLst/>
              </p:spPr>
            </p:cxn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ea typeface="ＭＳ Ｐゴシック" pitchFamily="34" charset="-128"/>
              </a:rPr>
              <a:t>Coalitional Games Preliminaries</a:t>
            </a:r>
            <a:endParaRPr lang="zh-CN" altLang="en-US" sz="3200" dirty="0" smtClean="0">
              <a:ea typeface="ＭＳ Ｐゴシック" pitchFamily="34" charset="-128"/>
            </a:endParaRPr>
          </a:p>
        </p:txBody>
      </p:sp>
      <p:sp>
        <p:nvSpPr>
          <p:cNvPr id="3" name="内容占位符 2"/>
          <p:cNvSpPr>
            <a:spLocks noGrp="1"/>
          </p:cNvSpPr>
          <p:nvPr>
            <p:ph idx="1"/>
          </p:nvPr>
        </p:nvSpPr>
        <p:spPr/>
        <p:txBody>
          <a:bodyPr/>
          <a:lstStyle/>
          <a:p>
            <a:r>
              <a:rPr lang="en-US" altLang="zh-CN" dirty="0" smtClean="0">
                <a:solidFill>
                  <a:srgbClr val="0070C0"/>
                </a:solidFill>
                <a:ea typeface="ＭＳ Ｐゴシック" pitchFamily="34" charset="-128"/>
                <a:cs typeface="Times New Roman" pitchFamily="18" charset="0"/>
              </a:rPr>
              <a:t>Coalitional game (</a:t>
            </a:r>
            <a:r>
              <a:rPr lang="en-US" altLang="zh-CN" i="1" dirty="0" err="1" smtClean="0">
                <a:solidFill>
                  <a:srgbClr val="0070C0"/>
                </a:solidFill>
                <a:ea typeface="ＭＳ Ｐゴシック" pitchFamily="34" charset="-128"/>
                <a:cs typeface="Times New Roman" pitchFamily="18" charset="0"/>
              </a:rPr>
              <a:t>N,v</a:t>
            </a:r>
            <a:r>
              <a:rPr lang="en-US" altLang="zh-CN" dirty="0" smtClean="0">
                <a:solidFill>
                  <a:srgbClr val="0070C0"/>
                </a:solidFill>
                <a:ea typeface="ＭＳ Ｐゴシック" pitchFamily="34" charset="-128"/>
                <a:cs typeface="Times New Roman" pitchFamily="18" charset="0"/>
              </a:rPr>
              <a:t>)</a:t>
            </a:r>
          </a:p>
          <a:p>
            <a:pPr lvl="1"/>
            <a:r>
              <a:rPr lang="en-US" altLang="zh-CN" dirty="0" smtClean="0">
                <a:ea typeface="ＭＳ Ｐゴシック" pitchFamily="34" charset="-128"/>
                <a:cs typeface="Times New Roman" pitchFamily="18" charset="0"/>
              </a:rPr>
              <a:t>A set of players </a:t>
            </a:r>
            <a:r>
              <a:rPr lang="en-US" altLang="zh-CN" b="1" i="1" dirty="0" smtClean="0">
                <a:ea typeface="ＭＳ Ｐゴシック" pitchFamily="34" charset="-128"/>
                <a:cs typeface="Times New Roman" pitchFamily="18" charset="0"/>
              </a:rPr>
              <a:t>N, </a:t>
            </a:r>
            <a:r>
              <a:rPr lang="en-US" altLang="zh-CN" i="1" dirty="0" smtClean="0">
                <a:ea typeface="ＭＳ Ｐゴシック" pitchFamily="34" charset="-128"/>
                <a:cs typeface="Times New Roman" pitchFamily="18" charset="0"/>
              </a:rPr>
              <a:t>a</a:t>
            </a:r>
            <a:r>
              <a:rPr lang="en-US" altLang="zh-CN" dirty="0" smtClean="0">
                <a:ea typeface="ＭＳ Ｐゴシック" pitchFamily="34" charset="-128"/>
                <a:cs typeface="Times New Roman" pitchFamily="18" charset="0"/>
              </a:rPr>
              <a:t> </a:t>
            </a:r>
            <a:r>
              <a:rPr lang="en-US" altLang="zh-CN" b="1" i="1" dirty="0" smtClean="0">
                <a:ea typeface="ＭＳ Ｐゴシック" pitchFamily="34" charset="-128"/>
                <a:cs typeface="Times New Roman" pitchFamily="18" charset="0"/>
              </a:rPr>
              <a:t>coalition</a:t>
            </a:r>
            <a:r>
              <a:rPr lang="en-US" altLang="zh-CN" dirty="0" smtClean="0">
                <a:ea typeface="ＭＳ Ｐゴシック" pitchFamily="34" charset="-128"/>
                <a:cs typeface="Times New Roman" pitchFamily="18" charset="0"/>
              </a:rPr>
              <a:t> S is a group of cooperating players </a:t>
            </a:r>
          </a:p>
          <a:p>
            <a:pPr lvl="1"/>
            <a:r>
              <a:rPr lang="en-US" altLang="zh-CN" dirty="0" smtClean="0">
                <a:ea typeface="ＭＳ Ｐゴシック" pitchFamily="34" charset="-128"/>
                <a:cs typeface="Times New Roman" pitchFamily="18" charset="0"/>
              </a:rPr>
              <a:t>Value (utility) of a coalition </a:t>
            </a:r>
            <a:r>
              <a:rPr lang="en-US" altLang="zh-CN" b="1" i="1" dirty="0" smtClean="0">
                <a:ea typeface="ＭＳ Ｐゴシック" pitchFamily="34" charset="-128"/>
                <a:cs typeface="Times New Roman" pitchFamily="18" charset="0"/>
              </a:rPr>
              <a:t>v</a:t>
            </a:r>
          </a:p>
          <a:p>
            <a:pPr lvl="1"/>
            <a:r>
              <a:rPr lang="en-US" altLang="zh-CN" dirty="0" smtClean="0">
                <a:ea typeface="ＭＳ Ｐゴシック" pitchFamily="34" charset="-128"/>
                <a:cs typeface="Times New Roman" pitchFamily="18" charset="0"/>
              </a:rPr>
              <a:t>User payoff </a:t>
            </a:r>
            <a:r>
              <a:rPr lang="en-US" altLang="zh-CN" b="1" i="1" dirty="0" smtClean="0">
                <a:ea typeface="ＭＳ Ｐゴシック" pitchFamily="34" charset="-128"/>
                <a:cs typeface="Times New Roman" pitchFamily="18" charset="0"/>
              </a:rPr>
              <a:t>x</a:t>
            </a:r>
            <a:r>
              <a:rPr lang="en-US" altLang="zh-CN" b="1" i="1" baseline="-25000" dirty="0" smtClean="0">
                <a:ea typeface="ＭＳ Ｐゴシック" pitchFamily="34" charset="-128"/>
                <a:cs typeface="Times New Roman" pitchFamily="18" charset="0"/>
              </a:rPr>
              <a:t>i </a:t>
            </a:r>
            <a:r>
              <a:rPr lang="en-US" altLang="zh-CN" dirty="0" smtClean="0">
                <a:ea typeface="ＭＳ Ｐゴシック" pitchFamily="34" charset="-128"/>
                <a:cs typeface="Times New Roman" pitchFamily="18" charset="0"/>
              </a:rPr>
              <a:t>: the portion received by a player </a:t>
            </a:r>
            <a:r>
              <a:rPr lang="en-US" altLang="zh-CN" b="1" i="1" dirty="0" err="1" smtClean="0">
                <a:ea typeface="ＭＳ Ｐゴシック" pitchFamily="34" charset="-128"/>
                <a:cs typeface="Times New Roman" pitchFamily="18" charset="0"/>
              </a:rPr>
              <a:t>i</a:t>
            </a:r>
            <a:r>
              <a:rPr lang="en-US" altLang="zh-CN" dirty="0" smtClean="0">
                <a:ea typeface="ＭＳ Ｐゴシック" pitchFamily="34" charset="-128"/>
                <a:cs typeface="Times New Roman" pitchFamily="18" charset="0"/>
              </a:rPr>
              <a:t> in  a coalition S</a:t>
            </a:r>
          </a:p>
          <a:p>
            <a:r>
              <a:rPr lang="en-US" altLang="zh-CN" dirty="0" smtClean="0">
                <a:solidFill>
                  <a:srgbClr val="0070C0"/>
                </a:solidFill>
                <a:ea typeface="ＭＳ Ｐゴシック" pitchFamily="34" charset="-128"/>
                <a:cs typeface="Times New Roman" pitchFamily="18" charset="0"/>
              </a:rPr>
              <a:t>Transferable utility (TU)</a:t>
            </a:r>
          </a:p>
          <a:p>
            <a:pPr lvl="1"/>
            <a:r>
              <a:rPr lang="en-US" altLang="zh-CN" dirty="0" smtClean="0">
                <a:ea typeface="ＭＳ Ｐゴシック" pitchFamily="34" charset="-128"/>
                <a:cs typeface="Times New Roman" pitchFamily="18" charset="0"/>
              </a:rPr>
              <a:t>The worth </a:t>
            </a:r>
            <a:r>
              <a:rPr lang="en-US" altLang="zh-CN" b="1" i="1" dirty="0" smtClean="0">
                <a:ea typeface="ＭＳ Ｐゴシック" pitchFamily="34" charset="-128"/>
                <a:cs typeface="Times New Roman" pitchFamily="18" charset="0"/>
              </a:rPr>
              <a:t>v(S)</a:t>
            </a:r>
            <a:r>
              <a:rPr lang="en-US" altLang="zh-CN" dirty="0" smtClean="0">
                <a:ea typeface="ＭＳ Ｐゴシック" pitchFamily="34" charset="-128"/>
                <a:cs typeface="Times New Roman" pitchFamily="18" charset="0"/>
              </a:rPr>
              <a:t> of a coalition </a:t>
            </a:r>
            <a:r>
              <a:rPr lang="en-US" altLang="zh-CN" i="1" dirty="0" smtClean="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 can be distributed arbitrarily among the players in a coalition  hence, </a:t>
            </a:r>
          </a:p>
          <a:p>
            <a:pPr lvl="1"/>
            <a:r>
              <a:rPr lang="en-US" altLang="zh-CN" b="1" i="1" dirty="0" smtClean="0">
                <a:ea typeface="ＭＳ Ｐゴシック" pitchFamily="34" charset="-128"/>
                <a:cs typeface="Times New Roman" pitchFamily="18" charset="0"/>
              </a:rPr>
              <a:t>v(S) </a:t>
            </a:r>
            <a:r>
              <a:rPr lang="en-US" altLang="zh-CN" dirty="0" smtClean="0">
                <a:ea typeface="ＭＳ Ｐゴシック" pitchFamily="34" charset="-128"/>
                <a:cs typeface="Times New Roman" pitchFamily="18" charset="0"/>
              </a:rPr>
              <a:t>is a function over the real line</a:t>
            </a:r>
            <a:endParaRPr lang="en-US" altLang="zh-CN" i="1" dirty="0" smtClean="0">
              <a:ea typeface="ＭＳ Ｐゴシック" pitchFamily="34" charset="-128"/>
              <a:cs typeface="Times New Roman" pitchFamily="18" charset="0"/>
            </a:endParaRPr>
          </a:p>
          <a:p>
            <a:r>
              <a:rPr lang="en-US" altLang="zh-CN" dirty="0" smtClean="0">
                <a:solidFill>
                  <a:srgbClr val="0070C0"/>
                </a:solidFill>
                <a:ea typeface="ＭＳ Ｐゴシック" pitchFamily="34" charset="-128"/>
                <a:cs typeface="Times New Roman" pitchFamily="18" charset="0"/>
              </a:rPr>
              <a:t>Non-transferable utility (NTU)</a:t>
            </a:r>
          </a:p>
          <a:p>
            <a:pPr lvl="1"/>
            <a:r>
              <a:rPr lang="en-US" altLang="zh-CN" dirty="0" smtClean="0">
                <a:ea typeface="ＭＳ Ｐゴシック" pitchFamily="34" charset="-128"/>
                <a:cs typeface="Times New Roman" pitchFamily="18" charset="0"/>
              </a:rPr>
              <a:t>The payoff that a user receives in a coalition is pre-determined, and hence the value of a coalition cannot be described by a function</a:t>
            </a:r>
          </a:p>
          <a:p>
            <a:pPr lvl="1"/>
            <a:r>
              <a:rPr lang="en-US" altLang="zh-CN" b="1" i="1" dirty="0" smtClean="0">
                <a:ea typeface="ＭＳ Ｐゴシック" pitchFamily="34" charset="-128"/>
                <a:cs typeface="Times New Roman" pitchFamily="18" charset="0"/>
              </a:rPr>
              <a:t>v(S) </a:t>
            </a:r>
            <a:r>
              <a:rPr lang="en-US" altLang="zh-CN" dirty="0" smtClean="0">
                <a:ea typeface="ＭＳ Ｐゴシック" pitchFamily="34" charset="-128"/>
                <a:cs typeface="Times New Roman" pitchFamily="18" charset="0"/>
              </a:rPr>
              <a:t>is a set of payoff vectors that the players in </a:t>
            </a:r>
            <a:r>
              <a:rPr lang="en-US" altLang="zh-CN" i="1" dirty="0" smtClean="0">
                <a:ea typeface="ＭＳ Ｐゴシック" pitchFamily="34" charset="-128"/>
                <a:cs typeface="Times New Roman" pitchFamily="18" charset="0"/>
              </a:rPr>
              <a:t>S</a:t>
            </a:r>
            <a:r>
              <a:rPr lang="en-US" altLang="zh-CN" dirty="0" smtClean="0">
                <a:ea typeface="ＭＳ Ｐゴシック" pitchFamily="34" charset="-128"/>
                <a:cs typeface="Times New Roman" pitchFamily="18" charset="0"/>
              </a:rPr>
              <a:t> can achieve</a:t>
            </a:r>
            <a:endParaRPr lang="en-GB" altLang="zh-CN" dirty="0" smtClean="0">
              <a:ea typeface="ＭＳ Ｐゴシック" pitchFamily="34" charset="-128"/>
              <a:cs typeface="Times New Roman" pitchFamily="18" charset="0"/>
            </a:endParaRPr>
          </a:p>
          <a:p>
            <a:endParaRPr lang="zh-CN" alt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6655" y="5684936"/>
            <a:ext cx="1673973" cy="60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txBox="1">
            <a:spLocks noChangeArrowheads="1"/>
          </p:cNvSpPr>
          <p:nvPr/>
        </p:nvSpPr>
        <p:spPr>
          <a:xfrm>
            <a:off x="500034" y="260648"/>
            <a:ext cx="8176422" cy="631379"/>
          </a:xfrm>
          <a:prstGeom prst="rect">
            <a:avLst/>
          </a:prstGeom>
        </p:spPr>
        <p:txBody>
          <a:bodyPr/>
          <a:lstStyle/>
          <a:p>
            <a:pPr algn="ctr"/>
            <a:r>
              <a:rPr lang="en-US" altLang="zh-CN" sz="3000" dirty="0" smtClean="0">
                <a:solidFill>
                  <a:srgbClr val="0070C0"/>
                </a:solidFill>
                <a:ea typeface="华文新魏" pitchFamily="2" charset="-122"/>
                <a:cs typeface="Times New Roman" pitchFamily="18" charset="0"/>
              </a:rPr>
              <a:t>Joint Spectrum Sensing and Channel Access for Collaborative Data Dissemination</a:t>
            </a:r>
            <a:endParaRPr lang="zh-CN" altLang="en-US" sz="3000" dirty="0">
              <a:solidFill>
                <a:srgbClr val="0070C0"/>
              </a:solidFill>
              <a:ea typeface="华文新魏" pitchFamily="2" charset="-122"/>
              <a:cs typeface="Times New Roman" pitchFamily="18" charset="0"/>
            </a:endParaRPr>
          </a:p>
        </p:txBody>
      </p:sp>
      <p:sp>
        <p:nvSpPr>
          <p:cNvPr id="13" name="Text Box 41"/>
          <p:cNvSpPr txBox="1">
            <a:spLocks noChangeArrowheads="1"/>
          </p:cNvSpPr>
          <p:nvPr/>
        </p:nvSpPr>
        <p:spPr bwMode="auto">
          <a:xfrm>
            <a:off x="5748638" y="2276872"/>
            <a:ext cx="3071834" cy="332398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a:spcBef>
                <a:spcPct val="50000"/>
              </a:spcBef>
            </a:pPr>
            <a:r>
              <a:rPr lang="en-US" altLang="zh-CN" dirty="0" smtClean="0">
                <a:solidFill>
                  <a:srgbClr val="FF0000"/>
                </a:solidFill>
                <a:latin typeface="Arial" charset="0"/>
                <a:ea typeface="宋体" charset="-122"/>
              </a:rPr>
              <a:t>V2R </a:t>
            </a:r>
            <a:r>
              <a:rPr lang="en-US" altLang="zh-CN" dirty="0">
                <a:solidFill>
                  <a:srgbClr val="0099FF"/>
                </a:solidFill>
                <a:latin typeface="Arial" charset="0"/>
                <a:ea typeface="宋体" charset="-122"/>
              </a:rPr>
              <a:t>: </a:t>
            </a:r>
            <a:r>
              <a:rPr lang="en-US" altLang="zh-CN" dirty="0">
                <a:latin typeface="Arial" charset="0"/>
                <a:ea typeface="宋体" charset="-122"/>
              </a:rPr>
              <a:t>Vehicle-to-Roadside </a:t>
            </a:r>
            <a:r>
              <a:rPr lang="en-US" altLang="zh-CN" dirty="0" smtClean="0">
                <a:latin typeface="Arial" charset="0"/>
                <a:ea typeface="宋体" charset="-122"/>
              </a:rPr>
              <a:t>communication</a:t>
            </a:r>
          </a:p>
          <a:p>
            <a:pPr>
              <a:spcBef>
                <a:spcPct val="50000"/>
              </a:spcBef>
            </a:pPr>
            <a:r>
              <a:rPr lang="en-US" altLang="zh-CN" dirty="0" smtClean="0">
                <a:solidFill>
                  <a:srgbClr val="FF0000"/>
                </a:solidFill>
                <a:latin typeface="Arial" charset="0"/>
                <a:ea typeface="宋体" charset="-122"/>
              </a:rPr>
              <a:t>V2V : </a:t>
            </a:r>
            <a:r>
              <a:rPr lang="en-US" altLang="zh-CN" dirty="0" smtClean="0">
                <a:latin typeface="Arial" charset="0"/>
                <a:ea typeface="宋体" charset="-122"/>
              </a:rPr>
              <a:t>Vehicle-to-Vehicle communication</a:t>
            </a:r>
          </a:p>
          <a:p>
            <a:pPr>
              <a:spcBef>
                <a:spcPct val="50000"/>
              </a:spcBef>
            </a:pPr>
            <a:r>
              <a:rPr lang="en-US" altLang="zh-CN" dirty="0" smtClean="0">
                <a:solidFill>
                  <a:srgbClr val="FF0000"/>
                </a:solidFill>
                <a:latin typeface="Arial" charset="0"/>
                <a:ea typeface="宋体" charset="-122"/>
              </a:rPr>
              <a:t>OBU </a:t>
            </a:r>
            <a:r>
              <a:rPr lang="en-US" altLang="zh-CN" dirty="0" smtClean="0">
                <a:latin typeface="Arial" charset="0"/>
                <a:ea typeface="宋体" charset="-122"/>
              </a:rPr>
              <a:t>: On-Board Units equipped by vehicles</a:t>
            </a:r>
          </a:p>
          <a:p>
            <a:pPr>
              <a:spcBef>
                <a:spcPct val="50000"/>
              </a:spcBef>
            </a:pPr>
            <a:r>
              <a:rPr lang="en-US" altLang="zh-CN" dirty="0" smtClean="0">
                <a:solidFill>
                  <a:srgbClr val="FF0000"/>
                </a:solidFill>
                <a:latin typeface="Arial" charset="0"/>
                <a:ea typeface="宋体" charset="-122"/>
              </a:rPr>
              <a:t>RSU </a:t>
            </a:r>
            <a:r>
              <a:rPr lang="en-US" altLang="zh-CN" dirty="0" smtClean="0">
                <a:latin typeface="Arial" charset="0"/>
                <a:ea typeface="宋体" charset="-122"/>
              </a:rPr>
              <a:t>: Road-side Units equipped by infrastructure</a:t>
            </a:r>
          </a:p>
        </p:txBody>
      </p:sp>
      <p:sp>
        <p:nvSpPr>
          <p:cNvPr id="15" name="Rectangle 30"/>
          <p:cNvSpPr>
            <a:spLocks noChangeArrowheads="1"/>
          </p:cNvSpPr>
          <p:nvPr/>
        </p:nvSpPr>
        <p:spPr bwMode="auto">
          <a:xfrm>
            <a:off x="899839" y="3636615"/>
            <a:ext cx="4348163" cy="1952625"/>
          </a:xfrm>
          <a:prstGeom prst="rect">
            <a:avLst/>
          </a:prstGeom>
          <a:solidFill>
            <a:srgbClr val="969696"/>
          </a:solidFill>
          <a:ln w="9525">
            <a:solidFill>
              <a:srgbClr val="969696"/>
            </a:solidFill>
            <a:miter lim="800000"/>
            <a:headEnd/>
            <a:tailEnd/>
          </a:ln>
          <a:effectLst/>
        </p:spPr>
        <p:txBody>
          <a:bodyPr wrap="none" anchor="ctr"/>
          <a:lstStyle/>
          <a:p>
            <a:endParaRPr lang="zh-CN" altLang="en-US"/>
          </a:p>
        </p:txBody>
      </p:sp>
      <p:sp>
        <p:nvSpPr>
          <p:cNvPr id="16" name="Text Box 17"/>
          <p:cNvSpPr txBox="1">
            <a:spLocks noChangeArrowheads="1"/>
          </p:cNvSpPr>
          <p:nvPr/>
        </p:nvSpPr>
        <p:spPr bwMode="auto">
          <a:xfrm>
            <a:off x="2782614" y="5135215"/>
            <a:ext cx="857250" cy="338138"/>
          </a:xfrm>
          <a:prstGeom prst="rect">
            <a:avLst/>
          </a:prstGeom>
          <a:noFill/>
          <a:ln w="9525" algn="ctr">
            <a:noFill/>
            <a:miter lim="800000"/>
            <a:headEnd/>
            <a:tailEnd/>
          </a:ln>
          <a:effectLst/>
        </p:spPr>
        <p:txBody>
          <a:bodyPr>
            <a:spAutoFit/>
          </a:bodyPr>
          <a:lstStyle/>
          <a:p>
            <a:pPr defTabSz="444500" eaLnBrk="1" hangingPunct="1">
              <a:spcBef>
                <a:spcPct val="50000"/>
              </a:spcBef>
            </a:pPr>
            <a:r>
              <a:rPr lang="en-US" altLang="zh-CN" sz="1600" b="1" dirty="0">
                <a:latin typeface="Arial" charset="0"/>
                <a:ea typeface="宋体" charset="-122"/>
              </a:rPr>
              <a:t>V2V</a:t>
            </a:r>
          </a:p>
        </p:txBody>
      </p:sp>
      <p:sp>
        <p:nvSpPr>
          <p:cNvPr id="19" name="Line 21"/>
          <p:cNvSpPr>
            <a:spLocks noChangeShapeType="1"/>
          </p:cNvSpPr>
          <p:nvPr/>
        </p:nvSpPr>
        <p:spPr bwMode="auto">
          <a:xfrm flipV="1">
            <a:off x="926840" y="4489103"/>
            <a:ext cx="4264025" cy="11112"/>
          </a:xfrm>
          <a:prstGeom prst="line">
            <a:avLst/>
          </a:prstGeom>
          <a:noFill/>
          <a:ln w="57150">
            <a:solidFill>
              <a:srgbClr val="EEF406"/>
            </a:solidFill>
            <a:round/>
            <a:headEnd/>
            <a:tailEnd/>
          </a:ln>
          <a:effectLst/>
        </p:spPr>
        <p:txBody>
          <a:bodyPr/>
          <a:lstStyle/>
          <a:p>
            <a:endParaRPr lang="zh-CN" altLang="en-US"/>
          </a:p>
        </p:txBody>
      </p:sp>
      <p:sp>
        <p:nvSpPr>
          <p:cNvPr id="21" name="Line 31"/>
          <p:cNvSpPr>
            <a:spLocks noChangeShapeType="1"/>
          </p:cNvSpPr>
          <p:nvPr/>
        </p:nvSpPr>
        <p:spPr bwMode="auto">
          <a:xfrm>
            <a:off x="926840" y="4658965"/>
            <a:ext cx="4264025" cy="0"/>
          </a:xfrm>
          <a:prstGeom prst="line">
            <a:avLst/>
          </a:prstGeom>
          <a:noFill/>
          <a:ln w="57150">
            <a:solidFill>
              <a:srgbClr val="EEF406"/>
            </a:solidFill>
            <a:round/>
            <a:headEnd/>
            <a:tailEnd/>
          </a:ln>
          <a:effectLst/>
        </p:spPr>
        <p:txBody>
          <a:bodyPr/>
          <a:lstStyle/>
          <a:p>
            <a:endParaRPr lang="zh-CN" altLang="en-US"/>
          </a:p>
        </p:txBody>
      </p:sp>
      <p:sp>
        <p:nvSpPr>
          <p:cNvPr id="22" name="Text Box 32"/>
          <p:cNvSpPr txBox="1">
            <a:spLocks noChangeArrowheads="1"/>
          </p:cNvSpPr>
          <p:nvPr/>
        </p:nvSpPr>
        <p:spPr bwMode="auto">
          <a:xfrm>
            <a:off x="1736452" y="3119090"/>
            <a:ext cx="857250" cy="336550"/>
          </a:xfrm>
          <a:prstGeom prst="rect">
            <a:avLst/>
          </a:prstGeom>
          <a:noFill/>
          <a:ln w="9525" algn="ctr">
            <a:noFill/>
            <a:miter lim="800000"/>
            <a:headEnd/>
            <a:tailEnd/>
          </a:ln>
          <a:effectLst/>
        </p:spPr>
        <p:txBody>
          <a:bodyPr>
            <a:spAutoFit/>
          </a:bodyPr>
          <a:lstStyle/>
          <a:p>
            <a:pPr defTabSz="444500" eaLnBrk="1" hangingPunct="1">
              <a:spcBef>
                <a:spcPct val="50000"/>
              </a:spcBef>
            </a:pPr>
            <a:r>
              <a:rPr lang="en-US" altLang="zh-CN" sz="1600" b="1" dirty="0">
                <a:latin typeface="Arial" charset="0"/>
                <a:ea typeface="宋体" charset="-122"/>
              </a:rPr>
              <a:t>V2R</a:t>
            </a:r>
          </a:p>
        </p:txBody>
      </p:sp>
      <p:sp>
        <p:nvSpPr>
          <p:cNvPr id="23" name="Text Box 35"/>
          <p:cNvSpPr txBox="1">
            <a:spLocks noChangeArrowheads="1"/>
          </p:cNvSpPr>
          <p:nvPr/>
        </p:nvSpPr>
        <p:spPr bwMode="auto">
          <a:xfrm>
            <a:off x="3033439" y="3209578"/>
            <a:ext cx="857250" cy="336550"/>
          </a:xfrm>
          <a:prstGeom prst="rect">
            <a:avLst/>
          </a:prstGeom>
          <a:noFill/>
          <a:ln w="9525" algn="ctr">
            <a:noFill/>
            <a:miter lim="800000"/>
            <a:headEnd/>
            <a:tailEnd/>
          </a:ln>
          <a:effectLst/>
        </p:spPr>
        <p:txBody>
          <a:bodyPr>
            <a:spAutoFit/>
          </a:bodyPr>
          <a:lstStyle/>
          <a:p>
            <a:pPr defTabSz="444500" eaLnBrk="1" hangingPunct="1">
              <a:spcBef>
                <a:spcPct val="50000"/>
              </a:spcBef>
            </a:pPr>
            <a:r>
              <a:rPr lang="en-US" altLang="zh-CN" sz="1600" b="1" dirty="0">
                <a:latin typeface="Arial" charset="0"/>
                <a:ea typeface="宋体" charset="-122"/>
              </a:rPr>
              <a:t>V2R</a:t>
            </a:r>
          </a:p>
        </p:txBody>
      </p:sp>
      <p:pic>
        <p:nvPicPr>
          <p:cNvPr id="25" name="Picture 44" descr="MCj04370980000[1]"/>
          <p:cNvPicPr>
            <a:picLocks noChangeAspect="1" noChangeArrowheads="1"/>
          </p:cNvPicPr>
          <p:nvPr/>
        </p:nvPicPr>
        <p:blipFill>
          <a:blip r:embed="rId4" cstate="print"/>
          <a:srcRect/>
          <a:stretch>
            <a:fillRect/>
          </a:stretch>
        </p:blipFill>
        <p:spPr bwMode="auto">
          <a:xfrm>
            <a:off x="3871639" y="4751040"/>
            <a:ext cx="838200" cy="685800"/>
          </a:xfrm>
          <a:prstGeom prst="rect">
            <a:avLst/>
          </a:prstGeom>
          <a:solidFill>
            <a:srgbClr val="969696"/>
          </a:solidFill>
          <a:ln w="9525">
            <a:noFill/>
            <a:miter lim="800000"/>
            <a:headEnd/>
            <a:tailEnd/>
          </a:ln>
        </p:spPr>
      </p:pic>
      <p:pic>
        <p:nvPicPr>
          <p:cNvPr id="26" name="Picture 45" descr="MPj04393290000[1]"/>
          <p:cNvPicPr>
            <a:picLocks noChangeAspect="1" noChangeArrowheads="1"/>
          </p:cNvPicPr>
          <p:nvPr/>
        </p:nvPicPr>
        <p:blipFill>
          <a:blip r:embed="rId5" cstate="print">
            <a:lum bright="-40000" contrast="-2000"/>
          </a:blip>
          <a:srcRect/>
          <a:stretch>
            <a:fillRect/>
          </a:stretch>
        </p:blipFill>
        <p:spPr bwMode="auto">
          <a:xfrm>
            <a:off x="1661839" y="4751040"/>
            <a:ext cx="762000" cy="685800"/>
          </a:xfrm>
          <a:prstGeom prst="rect">
            <a:avLst/>
          </a:prstGeom>
          <a:noFill/>
          <a:ln w="9525">
            <a:noFill/>
            <a:miter lim="800000"/>
            <a:headEnd/>
            <a:tailEnd/>
          </a:ln>
        </p:spPr>
      </p:pic>
      <p:sp>
        <p:nvSpPr>
          <p:cNvPr id="27" name="Text Box 34"/>
          <p:cNvSpPr txBox="1">
            <a:spLocks noChangeArrowheads="1"/>
          </p:cNvSpPr>
          <p:nvPr/>
        </p:nvSpPr>
        <p:spPr bwMode="auto">
          <a:xfrm>
            <a:off x="3262039" y="3957290"/>
            <a:ext cx="857250" cy="336550"/>
          </a:xfrm>
          <a:prstGeom prst="rect">
            <a:avLst/>
          </a:prstGeom>
          <a:noFill/>
          <a:ln w="9525" algn="ctr">
            <a:noFill/>
            <a:miter lim="800000"/>
            <a:headEnd/>
            <a:tailEnd/>
          </a:ln>
          <a:effectLst/>
        </p:spPr>
        <p:txBody>
          <a:bodyPr>
            <a:spAutoFit/>
          </a:bodyPr>
          <a:lstStyle/>
          <a:p>
            <a:pPr defTabSz="444500" eaLnBrk="1" hangingPunct="1">
              <a:spcBef>
                <a:spcPct val="50000"/>
              </a:spcBef>
            </a:pPr>
            <a:r>
              <a:rPr lang="en-US" altLang="zh-CN" sz="1600" b="1" dirty="0">
                <a:latin typeface="Arial" charset="0"/>
                <a:ea typeface="宋体" charset="-122"/>
              </a:rPr>
              <a:t>V2V</a:t>
            </a:r>
          </a:p>
        </p:txBody>
      </p:sp>
      <p:sp>
        <p:nvSpPr>
          <p:cNvPr id="28" name="Line 11"/>
          <p:cNvSpPr>
            <a:spLocks noChangeShapeType="1"/>
          </p:cNvSpPr>
          <p:nvPr/>
        </p:nvSpPr>
        <p:spPr bwMode="auto">
          <a:xfrm flipH="1">
            <a:off x="2047602" y="3103215"/>
            <a:ext cx="735012" cy="774700"/>
          </a:xfrm>
          <a:prstGeom prst="line">
            <a:avLst/>
          </a:prstGeom>
          <a:noFill/>
          <a:ln w="28575">
            <a:solidFill>
              <a:srgbClr val="0066FF"/>
            </a:solidFill>
            <a:prstDash val="dash"/>
            <a:round/>
            <a:headEnd/>
            <a:tailEnd type="triangle" w="med" len="med"/>
          </a:ln>
          <a:effectLst/>
        </p:spPr>
        <p:txBody>
          <a:bodyPr/>
          <a:lstStyle/>
          <a:p>
            <a:endParaRPr lang="zh-CN" altLang="en-US"/>
          </a:p>
        </p:txBody>
      </p:sp>
      <p:sp>
        <p:nvSpPr>
          <p:cNvPr id="29" name="Line 16"/>
          <p:cNvSpPr>
            <a:spLocks noChangeShapeType="1"/>
          </p:cNvSpPr>
          <p:nvPr/>
        </p:nvSpPr>
        <p:spPr bwMode="auto">
          <a:xfrm>
            <a:off x="2423839" y="4979640"/>
            <a:ext cx="1373188" cy="150813"/>
          </a:xfrm>
          <a:prstGeom prst="line">
            <a:avLst/>
          </a:prstGeom>
          <a:noFill/>
          <a:ln w="28575">
            <a:solidFill>
              <a:srgbClr val="FF0000"/>
            </a:solidFill>
            <a:prstDash val="dash"/>
            <a:round/>
            <a:headEnd type="triangle" w="med" len="med"/>
            <a:tailEnd type="triangle" w="med" len="med"/>
          </a:ln>
          <a:effectLst/>
        </p:spPr>
        <p:txBody>
          <a:bodyPr/>
          <a:lstStyle/>
          <a:p>
            <a:endParaRPr lang="zh-CN" altLang="en-US"/>
          </a:p>
        </p:txBody>
      </p:sp>
      <p:sp>
        <p:nvSpPr>
          <p:cNvPr id="30" name="Line 33"/>
          <p:cNvSpPr>
            <a:spLocks noChangeShapeType="1"/>
          </p:cNvSpPr>
          <p:nvPr/>
        </p:nvSpPr>
        <p:spPr bwMode="auto">
          <a:xfrm>
            <a:off x="3109639" y="4217640"/>
            <a:ext cx="854075" cy="657225"/>
          </a:xfrm>
          <a:prstGeom prst="line">
            <a:avLst/>
          </a:prstGeom>
          <a:noFill/>
          <a:ln w="28575">
            <a:solidFill>
              <a:srgbClr val="FF0000"/>
            </a:solidFill>
            <a:prstDash val="dash"/>
            <a:round/>
            <a:headEnd type="triangle" w="med" len="med"/>
            <a:tailEnd type="triangle" w="med" len="med"/>
          </a:ln>
          <a:effectLst/>
        </p:spPr>
        <p:txBody>
          <a:bodyPr/>
          <a:lstStyle/>
          <a:p>
            <a:endParaRPr lang="zh-CN" altLang="en-US"/>
          </a:p>
        </p:txBody>
      </p:sp>
      <p:pic>
        <p:nvPicPr>
          <p:cNvPr id="31" name="Picture 46" descr="MPj04387190000[1]"/>
          <p:cNvPicPr>
            <a:picLocks noChangeAspect="1" noChangeArrowheads="1"/>
          </p:cNvPicPr>
          <p:nvPr/>
        </p:nvPicPr>
        <p:blipFill>
          <a:blip r:embed="rId6" cstate="print">
            <a:lum bright="-40000"/>
          </a:blip>
          <a:srcRect/>
          <a:stretch>
            <a:fillRect/>
          </a:stretch>
        </p:blipFill>
        <p:spPr bwMode="auto">
          <a:xfrm>
            <a:off x="1280839" y="3684240"/>
            <a:ext cx="762000" cy="762000"/>
          </a:xfrm>
          <a:prstGeom prst="rect">
            <a:avLst/>
          </a:prstGeom>
          <a:noFill/>
          <a:ln w="9525">
            <a:noFill/>
            <a:miter lim="800000"/>
            <a:headEnd/>
            <a:tailEnd/>
          </a:ln>
        </p:spPr>
      </p:pic>
      <p:pic>
        <p:nvPicPr>
          <p:cNvPr id="32" name="Picture 47" descr="MPj04387190000[1]"/>
          <p:cNvPicPr>
            <a:picLocks noChangeAspect="1" noChangeArrowheads="1"/>
          </p:cNvPicPr>
          <p:nvPr/>
        </p:nvPicPr>
        <p:blipFill>
          <a:blip r:embed="rId6" cstate="print">
            <a:lum bright="-40000"/>
          </a:blip>
          <a:srcRect/>
          <a:stretch>
            <a:fillRect/>
          </a:stretch>
        </p:blipFill>
        <p:spPr bwMode="auto">
          <a:xfrm>
            <a:off x="2347639" y="3684240"/>
            <a:ext cx="762000" cy="762000"/>
          </a:xfrm>
          <a:prstGeom prst="rect">
            <a:avLst/>
          </a:prstGeom>
          <a:noFill/>
          <a:ln w="9525">
            <a:noFill/>
            <a:miter lim="800000"/>
            <a:headEnd/>
            <a:tailEnd/>
          </a:ln>
        </p:spPr>
      </p:pic>
      <p:sp>
        <p:nvSpPr>
          <p:cNvPr id="33" name="Line 12"/>
          <p:cNvSpPr>
            <a:spLocks noChangeShapeType="1"/>
          </p:cNvSpPr>
          <p:nvPr/>
        </p:nvSpPr>
        <p:spPr bwMode="auto">
          <a:xfrm>
            <a:off x="3027089" y="3103215"/>
            <a:ext cx="6350" cy="733425"/>
          </a:xfrm>
          <a:prstGeom prst="line">
            <a:avLst/>
          </a:prstGeom>
          <a:noFill/>
          <a:ln w="28575">
            <a:solidFill>
              <a:srgbClr val="0066FF"/>
            </a:solidFill>
            <a:prstDash val="dash"/>
            <a:round/>
            <a:headEnd/>
            <a:tailEnd type="triangle" w="med" len="med"/>
          </a:ln>
          <a:effectLst/>
        </p:spPr>
        <p:txBody>
          <a:bodyPr/>
          <a:lstStyle/>
          <a:p>
            <a:endParaRPr lang="zh-CN" altLang="en-US"/>
          </a:p>
        </p:txBody>
      </p:sp>
      <p:sp>
        <p:nvSpPr>
          <p:cNvPr id="41" name="Rectangle 3"/>
          <p:cNvSpPr txBox="1">
            <a:spLocks noChangeArrowheads="1"/>
          </p:cNvSpPr>
          <p:nvPr/>
        </p:nvSpPr>
        <p:spPr>
          <a:xfrm>
            <a:off x="500034" y="1484784"/>
            <a:ext cx="8358246" cy="785818"/>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200" dirty="0" smtClean="0">
                <a:latin typeface="Arial" charset="0"/>
                <a:ea typeface="宋体" charset="-122"/>
              </a:rPr>
              <a:t>Emerging technology which provides applications ranging from traffic safety, traffic efficiency to </a:t>
            </a:r>
            <a:r>
              <a:rPr lang="en-US" altLang="zh-CN" sz="2200" dirty="0" smtClean="0">
                <a:solidFill>
                  <a:srgbClr val="FF0000"/>
                </a:solidFill>
                <a:latin typeface="Arial" charset="0"/>
                <a:ea typeface="宋体" charset="-122"/>
              </a:rPr>
              <a:t>infotainment</a:t>
            </a:r>
            <a:r>
              <a:rPr lang="en-US" altLang="zh-CN" sz="2200" dirty="0" smtClean="0">
                <a:latin typeface="Arial" charset="0"/>
                <a:ea typeface="宋体" charset="-122"/>
              </a:rPr>
              <a:t>.</a:t>
            </a:r>
            <a:endParaRPr kumimoji="0" lang="en-US" altLang="zh-CN" sz="2200" b="1" i="0" u="none" strike="noStrike" kern="1200" cap="none" spc="0" normalizeH="0" baseline="0" noProof="0" dirty="0" smtClean="0">
              <a:ln>
                <a:noFill/>
              </a:ln>
              <a:effectLst/>
              <a:uLnTx/>
              <a:uFillTx/>
              <a:latin typeface="+mn-lt"/>
              <a:ea typeface="宋体" charset="-122"/>
              <a:cs typeface="+mn-cs"/>
            </a:endParaRPr>
          </a:p>
        </p:txBody>
      </p:sp>
      <p:pic>
        <p:nvPicPr>
          <p:cNvPr id="44" name="图片 43" descr="112448.jpg"/>
          <p:cNvPicPr>
            <a:picLocks noChangeAspect="1"/>
          </p:cNvPicPr>
          <p:nvPr/>
        </p:nvPicPr>
        <p:blipFill>
          <a:blip r:embed="rId7" cstate="print"/>
          <a:stretch>
            <a:fillRect/>
          </a:stretch>
        </p:blipFill>
        <p:spPr>
          <a:xfrm>
            <a:off x="2540540" y="2231654"/>
            <a:ext cx="785818" cy="785818"/>
          </a:xfrm>
          <a:prstGeom prst="rect">
            <a:avLst/>
          </a:prstGeom>
        </p:spPr>
      </p:pic>
      <p:sp>
        <p:nvSpPr>
          <p:cNvPr id="24" name="内容占位符 2"/>
          <p:cNvSpPr>
            <a:spLocks noGrp="1"/>
          </p:cNvSpPr>
          <p:nvPr>
            <p:ph idx="1"/>
          </p:nvPr>
        </p:nvSpPr>
        <p:spPr>
          <a:xfrm>
            <a:off x="138502" y="5706466"/>
            <a:ext cx="8970002" cy="1034902"/>
          </a:xfrm>
        </p:spPr>
        <p:style>
          <a:lnRef idx="2">
            <a:schemeClr val="accent2"/>
          </a:lnRef>
          <a:fillRef idx="1">
            <a:schemeClr val="lt1"/>
          </a:fillRef>
          <a:effectRef idx="0">
            <a:schemeClr val="accent2"/>
          </a:effectRef>
          <a:fontRef idx="minor">
            <a:schemeClr val="dk1"/>
          </a:fontRef>
        </p:style>
        <p:txBody>
          <a:bodyPr/>
          <a:lstStyle/>
          <a:p>
            <a:pPr marL="342900" indent="-342900">
              <a:buFont typeface="+mj-lt"/>
              <a:buAutoNum type="arabicPeriod"/>
            </a:pPr>
            <a:r>
              <a:rPr lang="en-US" altLang="zh-CN" sz="1200" dirty="0" err="1" smtClean="0">
                <a:latin typeface="Arial Unicode MS" pitchFamily="34" charset="-122"/>
                <a:ea typeface="Arial Unicode MS" pitchFamily="34" charset="-122"/>
                <a:cs typeface="Arial Unicode MS" pitchFamily="34" charset="-122"/>
              </a:rPr>
              <a:t>Tianyu</a:t>
            </a:r>
            <a:r>
              <a:rPr lang="en-US" altLang="zh-CN" sz="1200" dirty="0" smtClean="0">
                <a:latin typeface="Arial Unicode MS" pitchFamily="34" charset="-122"/>
                <a:ea typeface="Arial Unicode MS" pitchFamily="34" charset="-122"/>
                <a:cs typeface="Arial Unicode MS" pitchFamily="34" charset="-122"/>
              </a:rPr>
              <a:t> Wang, </a:t>
            </a:r>
            <a:r>
              <a:rPr lang="en-US" altLang="zh-CN" sz="1200" dirty="0" err="1" smtClean="0">
                <a:latin typeface="Arial Unicode MS" pitchFamily="34" charset="-122"/>
                <a:ea typeface="Arial Unicode MS" pitchFamily="34" charset="-122"/>
                <a:cs typeface="Arial Unicode MS" pitchFamily="34" charset="-122"/>
              </a:rPr>
              <a:t>Lingyang</a:t>
            </a:r>
            <a:r>
              <a:rPr lang="en-US" altLang="zh-CN" sz="1200" dirty="0" smtClean="0">
                <a:latin typeface="Arial Unicode MS" pitchFamily="34" charset="-122"/>
                <a:ea typeface="Arial Unicode MS" pitchFamily="34" charset="-122"/>
                <a:cs typeface="Arial Unicode MS" pitchFamily="34" charset="-122"/>
              </a:rPr>
              <a:t> Song, and Zhu Han, “Popular Content Distribution in CR-VANETs with Joint Spectrum Sensing and Channel Access” </a:t>
            </a:r>
            <a:r>
              <a:rPr lang="en-US" altLang="zh-CN" sz="1200" i="1" dirty="0" smtClean="0">
                <a:latin typeface="Arial Unicode MS" pitchFamily="34" charset="-122"/>
                <a:ea typeface="Arial Unicode MS" pitchFamily="34" charset="-122"/>
                <a:cs typeface="Arial Unicode MS" pitchFamily="34" charset="-122"/>
              </a:rPr>
              <a:t>IEEE Journal on Selected Areas in Communications, special issue “on </a:t>
            </a:r>
            <a:r>
              <a:rPr lang="en-US" altLang="zh-CN" sz="1200" i="1" dirty="0" err="1" smtClean="0">
                <a:latin typeface="Arial Unicode MS" pitchFamily="34" charset="-122"/>
                <a:ea typeface="Arial Unicode MS" pitchFamily="34" charset="-122"/>
                <a:cs typeface="Arial Unicode MS" pitchFamily="34" charset="-122"/>
              </a:rPr>
              <a:t>Emergying</a:t>
            </a:r>
            <a:r>
              <a:rPr lang="en-US" altLang="zh-CN" sz="1200" i="1" dirty="0" smtClean="0">
                <a:latin typeface="Arial Unicode MS" pitchFamily="34" charset="-122"/>
                <a:ea typeface="Arial Unicode MS" pitchFamily="34" charset="-122"/>
                <a:cs typeface="Arial Unicode MS" pitchFamily="34" charset="-122"/>
              </a:rPr>
              <a:t> Technologies”</a:t>
            </a:r>
            <a:r>
              <a:rPr lang="en-US" altLang="zh-CN" sz="1200" dirty="0" smtClean="0">
                <a:latin typeface="Arial Unicode MS" pitchFamily="34" charset="-122"/>
                <a:ea typeface="Arial Unicode MS" pitchFamily="34" charset="-122"/>
                <a:cs typeface="Arial Unicode MS" pitchFamily="34" charset="-122"/>
              </a:rPr>
              <a:t> , Jun. 2012</a:t>
            </a:r>
            <a:endParaRPr lang="zh-CN" altLang="zh-CN" sz="1200" dirty="0" smtClean="0">
              <a:latin typeface="Arial Unicode MS" pitchFamily="34" charset="-122"/>
              <a:ea typeface="Arial Unicode MS" pitchFamily="34" charset="-122"/>
              <a:cs typeface="Arial Unicode MS" pitchFamily="34" charset="-122"/>
            </a:endParaRPr>
          </a:p>
          <a:p>
            <a:pPr marL="342900" lvl="0" indent="-342900">
              <a:buFont typeface="+mj-lt"/>
              <a:buAutoNum type="arabicPeriod"/>
            </a:pPr>
            <a:r>
              <a:rPr lang="en-US" altLang="zh-CN" sz="1200" dirty="0" err="1" smtClean="0">
                <a:latin typeface="Arial Unicode MS" pitchFamily="34" charset="-122"/>
                <a:ea typeface="Arial Unicode MS" pitchFamily="34" charset="-122"/>
                <a:cs typeface="Arial Unicode MS" pitchFamily="34" charset="-122"/>
              </a:rPr>
              <a:t>Tianyu</a:t>
            </a:r>
            <a:r>
              <a:rPr lang="en-US" altLang="zh-CN" sz="1200" dirty="0" smtClean="0">
                <a:latin typeface="Arial Unicode MS" pitchFamily="34" charset="-122"/>
                <a:ea typeface="Arial Unicode MS" pitchFamily="34" charset="-122"/>
                <a:cs typeface="Arial Unicode MS" pitchFamily="34" charset="-122"/>
              </a:rPr>
              <a:t> Wang, </a:t>
            </a:r>
            <a:r>
              <a:rPr lang="en-US" altLang="zh-CN" sz="1200" dirty="0" err="1" smtClean="0">
                <a:latin typeface="Arial Unicode MS" pitchFamily="34" charset="-122"/>
                <a:ea typeface="Arial Unicode MS" pitchFamily="34" charset="-122"/>
                <a:cs typeface="Arial Unicode MS" pitchFamily="34" charset="-122"/>
              </a:rPr>
              <a:t>Lingyang</a:t>
            </a:r>
            <a:r>
              <a:rPr lang="en-US" altLang="zh-CN" sz="1200" dirty="0" smtClean="0">
                <a:latin typeface="Arial Unicode MS" pitchFamily="34" charset="-122"/>
                <a:ea typeface="Arial Unicode MS" pitchFamily="34" charset="-122"/>
                <a:cs typeface="Arial Unicode MS" pitchFamily="34" charset="-122"/>
              </a:rPr>
              <a:t> Song, and Zhu Han, “Joint Spectrum Sensing and Channel Access for Collaborative Data Dissemination in Cognitive VANETs”, </a:t>
            </a:r>
            <a:r>
              <a:rPr lang="en-US" altLang="zh-CN" sz="1200" i="1" dirty="0" smtClean="0">
                <a:latin typeface="Arial Unicode MS" pitchFamily="34" charset="-122"/>
                <a:ea typeface="Arial Unicode MS" pitchFamily="34" charset="-122"/>
                <a:cs typeface="Arial Unicode MS" pitchFamily="34" charset="-122"/>
              </a:rPr>
              <a:t>7th International Conference on Communications and Networking in China</a:t>
            </a:r>
            <a:r>
              <a:rPr lang="en-US" altLang="zh-CN" sz="1200" dirty="0" smtClean="0">
                <a:latin typeface="Arial Unicode MS" pitchFamily="34" charset="-122"/>
                <a:ea typeface="Arial Unicode MS" pitchFamily="34" charset="-122"/>
                <a:cs typeface="Arial Unicode MS" pitchFamily="34" charset="-122"/>
              </a:rPr>
              <a:t> (ChinaCom2012), Kunming, People‘s Republic of China, Aug. 8-10, 2012 </a:t>
            </a:r>
            <a:r>
              <a:rPr lang="zh-CN" altLang="zh-CN" sz="1200" dirty="0" smtClean="0">
                <a:latin typeface="Arial Unicode MS" pitchFamily="34" charset="-122"/>
                <a:ea typeface="Arial Unicode MS" pitchFamily="34" charset="-122"/>
                <a:cs typeface="Arial Unicode MS" pitchFamily="34" charset="-122"/>
              </a:rPr>
              <a:t>Best Student Paper Award</a:t>
            </a:r>
          </a:p>
          <a:p>
            <a:pPr marL="342900" indent="-342900">
              <a:buFont typeface="+mj-lt"/>
              <a:buAutoNum type="arabicPeriod"/>
            </a:pPr>
            <a:endParaRPr lang="zh-CN" altLang="zh-CN" sz="1200" dirty="0">
              <a:latin typeface="Arial Unicode MS" pitchFamily="34" charset="-122"/>
              <a:ea typeface="Arial Unicode MS" pitchFamily="34" charset="-122"/>
              <a:cs typeface="Arial Unicode MS" pitchFamily="3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txBox="1">
            <a:spLocks noChangeArrowheads="1"/>
          </p:cNvSpPr>
          <p:nvPr/>
        </p:nvSpPr>
        <p:spPr>
          <a:xfrm>
            <a:off x="571472" y="332656"/>
            <a:ext cx="8032976" cy="631379"/>
          </a:xfrm>
          <a:prstGeom prst="rect">
            <a:avLst/>
          </a:prstGeom>
        </p:spPr>
        <p:txBody>
          <a:bodyPr/>
          <a:lstStyle/>
          <a:p>
            <a:pPr lvl="0" algn="ctr" eaLnBrk="0" hangingPunct="0"/>
            <a:r>
              <a:rPr lang="en-US" altLang="zh-CN" sz="3200" dirty="0" smtClean="0">
                <a:solidFill>
                  <a:srgbClr val="0070C0"/>
                </a:solidFill>
                <a:latin typeface="+mj-lt"/>
                <a:ea typeface="黑体" pitchFamily="2" charset="-122"/>
                <a:cs typeface="+mj-cs"/>
              </a:rPr>
              <a:t>System Model</a:t>
            </a:r>
          </a:p>
        </p:txBody>
      </p:sp>
      <p:sp>
        <p:nvSpPr>
          <p:cNvPr id="10" name="Rectangle 3"/>
          <p:cNvSpPr txBox="1">
            <a:spLocks noChangeArrowheads="1"/>
          </p:cNvSpPr>
          <p:nvPr/>
        </p:nvSpPr>
        <p:spPr>
          <a:xfrm>
            <a:off x="500034" y="1348748"/>
            <a:ext cx="8358246" cy="1000132"/>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CR-VANET: </a:t>
            </a:r>
            <a:r>
              <a:rPr lang="en-US" altLang="zh-CN" sz="2400" dirty="0" smtClean="0">
                <a:solidFill>
                  <a:srgbClr val="FF0000"/>
                </a:solidFill>
                <a:latin typeface="Arial" charset="0"/>
                <a:ea typeface="宋体" charset="-122"/>
              </a:rPr>
              <a:t>N OBUs </a:t>
            </a:r>
            <a:r>
              <a:rPr lang="en-US" altLang="zh-CN" sz="2400" dirty="0" smtClean="0">
                <a:latin typeface="Arial" charset="0"/>
                <a:ea typeface="宋体" charset="-122"/>
              </a:rPr>
              <a:t>engaged in sensing </a:t>
            </a:r>
            <a:r>
              <a:rPr lang="en-US" altLang="zh-CN" sz="2400" dirty="0" smtClean="0">
                <a:solidFill>
                  <a:srgbClr val="FF0000"/>
                </a:solidFill>
                <a:latin typeface="Arial" charset="0"/>
                <a:ea typeface="宋体" charset="-122"/>
              </a:rPr>
              <a:t>one PU channel</a:t>
            </a:r>
            <a:r>
              <a:rPr lang="en-US" altLang="zh-CN" sz="2400" dirty="0" smtClean="0">
                <a:latin typeface="Arial" charset="0"/>
                <a:ea typeface="宋体" charset="-122"/>
              </a:rPr>
              <a:t>, </a:t>
            </a:r>
            <a:r>
              <a:rPr lang="en-US" altLang="zh-CN" sz="2400" dirty="0" smtClean="0">
                <a:solidFill>
                  <a:srgbClr val="FF0000"/>
                </a:solidFill>
                <a:latin typeface="Arial" charset="0"/>
                <a:ea typeface="宋体" charset="-122"/>
              </a:rPr>
              <a:t>M packets </a:t>
            </a:r>
            <a:r>
              <a:rPr lang="en-US" altLang="zh-CN" sz="2400" dirty="0" smtClean="0">
                <a:latin typeface="Arial" charset="0"/>
                <a:ea typeface="宋体" charset="-122"/>
              </a:rPr>
              <a:t>for dissemination. </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p:txBody>
      </p:sp>
      <p:pic>
        <p:nvPicPr>
          <p:cNvPr id="11" name="图片 10" descr="QQ截图未命名.png"/>
          <p:cNvPicPr>
            <a:picLocks noChangeAspect="1"/>
          </p:cNvPicPr>
          <p:nvPr/>
        </p:nvPicPr>
        <p:blipFill>
          <a:blip r:embed="rId4" cstate="print"/>
          <a:stretch>
            <a:fillRect/>
          </a:stretch>
        </p:blipFill>
        <p:spPr>
          <a:xfrm>
            <a:off x="2051720" y="2420888"/>
            <a:ext cx="5373240" cy="355350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3"/>
          <p:cNvSpPr txBox="1">
            <a:spLocks noChangeArrowheads="1"/>
          </p:cNvSpPr>
          <p:nvPr/>
        </p:nvSpPr>
        <p:spPr>
          <a:xfrm>
            <a:off x="500034" y="1628800"/>
            <a:ext cx="8358246" cy="4143404"/>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V2V </a:t>
            </a:r>
            <a:r>
              <a:rPr lang="en-US" altLang="zh-CN" sz="2400" dirty="0" smtClean="0">
                <a:solidFill>
                  <a:srgbClr val="FF0000"/>
                </a:solidFill>
                <a:latin typeface="Arial" charset="0"/>
                <a:ea typeface="宋体" charset="-122"/>
              </a:rPr>
              <a:t>channel capacity</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Each OBU broadcasts at most one packet in each slot, with </a:t>
            </a:r>
            <a:r>
              <a:rPr lang="en-US" altLang="zh-CN" sz="2400" dirty="0" smtClean="0">
                <a:solidFill>
                  <a:srgbClr val="FF0000"/>
                </a:solidFill>
                <a:latin typeface="Arial" charset="0"/>
                <a:ea typeface="宋体" charset="-122"/>
              </a:rPr>
              <a:t>the probability of success</a:t>
            </a:r>
          </a:p>
          <a:p>
            <a:pPr marL="342900" indent="-342900">
              <a:lnSpc>
                <a:spcPct val="90000"/>
              </a:lnSpc>
              <a:spcBef>
                <a:spcPct val="20000"/>
              </a:spcBef>
            </a:pPr>
            <a:endParaRPr lang="en-US" altLang="zh-CN" sz="2400" dirty="0" smtClean="0">
              <a:latin typeface="Arial" charset="0"/>
              <a:ea typeface="宋体" charset="-122"/>
            </a:endParaRPr>
          </a:p>
          <a:p>
            <a:pPr marL="342900" indent="-342900">
              <a:lnSpc>
                <a:spcPct val="90000"/>
              </a:lnSpc>
              <a:spcBef>
                <a:spcPct val="20000"/>
              </a:spcBef>
              <a:buFont typeface="Wingdings" pitchFamily="2" charset="2"/>
              <a:buChar char="n"/>
            </a:pPr>
            <a:endParaRPr lang="en-US" altLang="zh-CN" sz="2400" dirty="0" smtClean="0">
              <a:latin typeface="Arial" charset="0"/>
              <a:ea typeface="宋体" charset="-122"/>
            </a:endParaRPr>
          </a:p>
        </p:txBody>
      </p:sp>
      <p:pic>
        <p:nvPicPr>
          <p:cNvPr id="6" name="图片 5" descr="QQ截图未命名.png"/>
          <p:cNvPicPr>
            <a:picLocks noChangeAspect="1"/>
          </p:cNvPicPr>
          <p:nvPr/>
        </p:nvPicPr>
        <p:blipFill>
          <a:blip r:embed="rId4" cstate="print"/>
          <a:stretch>
            <a:fillRect/>
          </a:stretch>
        </p:blipFill>
        <p:spPr>
          <a:xfrm>
            <a:off x="2000232" y="2271742"/>
            <a:ext cx="5472149" cy="1071570"/>
          </a:xfrm>
          <a:prstGeom prst="rect">
            <a:avLst/>
          </a:prstGeom>
        </p:spPr>
      </p:pic>
      <p:pic>
        <p:nvPicPr>
          <p:cNvPr id="7" name="图片 6" descr="QQ截图未命名.png"/>
          <p:cNvPicPr>
            <a:picLocks noChangeAspect="1"/>
          </p:cNvPicPr>
          <p:nvPr/>
        </p:nvPicPr>
        <p:blipFill>
          <a:blip r:embed="rId5" cstate="print"/>
          <a:stretch>
            <a:fillRect/>
          </a:stretch>
        </p:blipFill>
        <p:spPr>
          <a:xfrm>
            <a:off x="2000232" y="4557758"/>
            <a:ext cx="4714908" cy="1793888"/>
          </a:xfrm>
          <a:prstGeom prst="rect">
            <a:avLst/>
          </a:prstGeom>
        </p:spPr>
      </p:pic>
      <p:sp>
        <p:nvSpPr>
          <p:cNvPr id="8" name="Rectangle 13"/>
          <p:cNvSpPr txBox="1">
            <a:spLocks noChangeArrowheads="1"/>
          </p:cNvSpPr>
          <p:nvPr/>
        </p:nvSpPr>
        <p:spPr>
          <a:xfrm>
            <a:off x="571472" y="332656"/>
            <a:ext cx="8032976" cy="631379"/>
          </a:xfrm>
          <a:prstGeom prst="rect">
            <a:avLst/>
          </a:prstGeom>
        </p:spPr>
        <p:txBody>
          <a:bodyPr/>
          <a:lstStyle/>
          <a:p>
            <a:pPr lvl="0" algn="ctr" eaLnBrk="0" hangingPunct="0"/>
            <a:r>
              <a:rPr lang="en-US" altLang="zh-CN" sz="3200" dirty="0" smtClean="0">
                <a:solidFill>
                  <a:srgbClr val="0070C0"/>
                </a:solidFill>
                <a:latin typeface="+mj-lt"/>
                <a:ea typeface="黑体" pitchFamily="2" charset="-122"/>
                <a:cs typeface="+mj-cs"/>
              </a:rPr>
              <a:t>System Model</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00034" y="1462003"/>
            <a:ext cx="8358246" cy="4286280"/>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Cooperative spectrum sensing (</a:t>
            </a:r>
            <a:r>
              <a:rPr lang="en-US" altLang="zh-CN" sz="2400" dirty="0" smtClean="0">
                <a:solidFill>
                  <a:srgbClr val="FF0000"/>
                </a:solidFill>
                <a:latin typeface="Arial" charset="0"/>
                <a:ea typeface="宋体" charset="-122"/>
              </a:rPr>
              <a:t>OR-rule</a:t>
            </a:r>
            <a:r>
              <a:rPr lang="en-US" altLang="zh-CN" sz="2400" dirty="0" smtClean="0">
                <a:latin typeface="Arial" charset="0"/>
                <a:ea typeface="宋体" charset="-122"/>
              </a:rPr>
              <a:t>)</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Probability of missing detection :</a:t>
            </a:r>
          </a:p>
          <a:p>
            <a:pPr marL="800100" lvl="1" indent="-342900">
              <a:lnSpc>
                <a:spcPct val="90000"/>
              </a:lnSpc>
              <a:spcBef>
                <a:spcPct val="20000"/>
              </a:spcBef>
              <a:buFont typeface="Arial" pitchFamily="34" charset="0"/>
              <a:buChar char="–"/>
            </a:pPr>
            <a:endParaRPr lang="en-US" altLang="zh-CN" sz="2200" dirty="0" smtClean="0">
              <a:latin typeface="Arial" charset="0"/>
              <a:ea typeface="宋体" charset="-122"/>
            </a:endParaRPr>
          </a:p>
          <a:p>
            <a:pPr marL="800100" lvl="1" indent="-342900">
              <a:lnSpc>
                <a:spcPct val="90000"/>
              </a:lnSpc>
              <a:spcBef>
                <a:spcPct val="20000"/>
              </a:spcBef>
              <a:buFont typeface="Arial" pitchFamily="34" charset="0"/>
              <a:buChar char="–"/>
            </a:pPr>
            <a:endParaRPr lang="en-US" altLang="zh-CN" sz="2200" dirty="0" smtClean="0">
              <a:latin typeface="Arial" charset="0"/>
              <a:ea typeface="宋体" charset="-122"/>
            </a:endParaRP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Probability of false detection:</a:t>
            </a:r>
          </a:p>
          <a:p>
            <a:pPr marL="800100" lvl="1"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800100" lvl="1"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Coordinated spectrum access</a:t>
            </a:r>
          </a:p>
          <a:p>
            <a:pPr marL="800100" lvl="1" indent="-342900">
              <a:lnSpc>
                <a:spcPct val="90000"/>
              </a:lnSpc>
              <a:spcBef>
                <a:spcPct val="20000"/>
              </a:spcBef>
              <a:buFont typeface="Arial" pitchFamily="34" charset="0"/>
              <a:buChar char="–"/>
            </a:pPr>
            <a:r>
              <a:rPr lang="en-US" altLang="zh-CN" sz="2200" dirty="0" smtClean="0">
                <a:solidFill>
                  <a:srgbClr val="FF0000"/>
                </a:solidFill>
                <a:latin typeface="Arial" charset="0"/>
                <a:ea typeface="宋体" charset="-122"/>
              </a:rPr>
              <a:t>Which OBUs to access? coalition formation game</a:t>
            </a: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Greedy packet selection</a:t>
            </a:r>
          </a:p>
          <a:p>
            <a:pPr marL="800100" lvl="1" indent="-342900">
              <a:lnSpc>
                <a:spcPct val="90000"/>
              </a:lnSpc>
              <a:spcBef>
                <a:spcPct val="20000"/>
              </a:spcBef>
              <a:buFont typeface="Arial" pitchFamily="34" charset="0"/>
              <a:buChar char="–"/>
            </a:pPr>
            <a:r>
              <a:rPr lang="en-US" altLang="zh-CN" sz="2200" dirty="0" smtClean="0">
                <a:latin typeface="Arial" charset="0"/>
                <a:ea typeface="宋体" charset="-122"/>
              </a:rPr>
              <a:t>Broadcast the </a:t>
            </a:r>
            <a:r>
              <a:rPr lang="en-US" altLang="zh-CN" sz="2200" dirty="0" smtClean="0">
                <a:solidFill>
                  <a:srgbClr val="FF0000"/>
                </a:solidFill>
                <a:latin typeface="Arial" charset="0"/>
                <a:ea typeface="宋体" charset="-122"/>
              </a:rPr>
              <a:t>most wanted </a:t>
            </a:r>
            <a:r>
              <a:rPr lang="en-US" altLang="zh-CN" sz="2200" dirty="0" smtClean="0">
                <a:latin typeface="Arial" charset="0"/>
                <a:ea typeface="宋体" charset="-122"/>
              </a:rPr>
              <a:t>packets.</a:t>
            </a:r>
          </a:p>
          <a:p>
            <a:pPr marL="800100" lvl="1" indent="-342900">
              <a:lnSpc>
                <a:spcPct val="90000"/>
              </a:lnSpc>
              <a:spcBef>
                <a:spcPct val="20000"/>
              </a:spcBef>
              <a:buFont typeface="Wingdings" pitchFamily="2" charset="2"/>
              <a:buChar char="n"/>
            </a:pPr>
            <a:endParaRPr lang="en-US" altLang="zh-CN" sz="2400" dirty="0" smtClean="0">
              <a:latin typeface="Arial" charset="0"/>
              <a:ea typeface="宋体" charset="-122"/>
            </a:endParaRPr>
          </a:p>
        </p:txBody>
      </p:sp>
      <p:pic>
        <p:nvPicPr>
          <p:cNvPr id="8" name="图片 7" descr="QQ截图未命名.png"/>
          <p:cNvPicPr>
            <a:picLocks noChangeAspect="1"/>
          </p:cNvPicPr>
          <p:nvPr/>
        </p:nvPicPr>
        <p:blipFill>
          <a:blip r:embed="rId4" cstate="print"/>
          <a:stretch>
            <a:fillRect/>
          </a:stretch>
        </p:blipFill>
        <p:spPr>
          <a:xfrm>
            <a:off x="3419872" y="2204864"/>
            <a:ext cx="1609524" cy="533333"/>
          </a:xfrm>
          <a:prstGeom prst="rect">
            <a:avLst/>
          </a:prstGeom>
        </p:spPr>
      </p:pic>
      <p:pic>
        <p:nvPicPr>
          <p:cNvPr id="11" name="图片 10" descr="QQ截图未命名.png"/>
          <p:cNvPicPr>
            <a:picLocks noChangeAspect="1"/>
          </p:cNvPicPr>
          <p:nvPr/>
        </p:nvPicPr>
        <p:blipFill>
          <a:blip r:embed="rId5" cstate="print"/>
          <a:stretch>
            <a:fillRect/>
          </a:stretch>
        </p:blipFill>
        <p:spPr>
          <a:xfrm>
            <a:off x="3131840" y="3476713"/>
            <a:ext cx="2380953" cy="666667"/>
          </a:xfrm>
          <a:prstGeom prst="rect">
            <a:avLst/>
          </a:prstGeom>
        </p:spPr>
      </p:pic>
      <p:sp>
        <p:nvSpPr>
          <p:cNvPr id="7" name="Rectangle 13"/>
          <p:cNvSpPr txBox="1">
            <a:spLocks noChangeArrowheads="1"/>
          </p:cNvSpPr>
          <p:nvPr/>
        </p:nvSpPr>
        <p:spPr>
          <a:xfrm>
            <a:off x="571472" y="332656"/>
            <a:ext cx="8032976" cy="631379"/>
          </a:xfrm>
          <a:prstGeom prst="rect">
            <a:avLst/>
          </a:prstGeom>
        </p:spPr>
        <p:txBody>
          <a:bodyPr/>
          <a:lstStyle/>
          <a:p>
            <a:pPr algn="ctr" defTabSz="444500" eaLnBrk="1" hangingPunct="1">
              <a:spcBef>
                <a:spcPct val="50000"/>
              </a:spcBef>
            </a:pPr>
            <a:r>
              <a:rPr lang="en-US" altLang="zh-CN" sz="3200" dirty="0" smtClean="0">
                <a:solidFill>
                  <a:srgbClr val="0070C0"/>
                </a:solidFill>
                <a:ea typeface="宋体" charset="-122"/>
              </a:rPr>
              <a:t>Cooperative scheme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00034" y="1498464"/>
            <a:ext cx="8358246" cy="4286280"/>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Throughput with no collision to the PU</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800100" lvl="1"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Throughput with collisions to the PU</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Cost function</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Value function</a:t>
            </a:r>
          </a:p>
        </p:txBody>
      </p:sp>
      <p:pic>
        <p:nvPicPr>
          <p:cNvPr id="7" name="图片 6" descr="QQ截图未命名1.png"/>
          <p:cNvPicPr>
            <a:picLocks noChangeAspect="1"/>
          </p:cNvPicPr>
          <p:nvPr/>
        </p:nvPicPr>
        <p:blipFill>
          <a:blip r:embed="rId4" cstate="print"/>
          <a:stretch>
            <a:fillRect/>
          </a:stretch>
        </p:blipFill>
        <p:spPr>
          <a:xfrm>
            <a:off x="2725727" y="1916832"/>
            <a:ext cx="2571768" cy="736515"/>
          </a:xfrm>
          <a:prstGeom prst="rect">
            <a:avLst/>
          </a:prstGeom>
        </p:spPr>
      </p:pic>
      <p:pic>
        <p:nvPicPr>
          <p:cNvPr id="13" name="图片 12" descr="QQ截图未命名.png"/>
          <p:cNvPicPr>
            <a:picLocks noChangeAspect="1"/>
          </p:cNvPicPr>
          <p:nvPr/>
        </p:nvPicPr>
        <p:blipFill>
          <a:blip r:embed="rId5" cstate="print"/>
          <a:stretch>
            <a:fillRect/>
          </a:stretch>
        </p:blipFill>
        <p:spPr>
          <a:xfrm>
            <a:off x="2643174" y="3139390"/>
            <a:ext cx="3000396" cy="502213"/>
          </a:xfrm>
          <a:prstGeom prst="rect">
            <a:avLst/>
          </a:prstGeom>
        </p:spPr>
      </p:pic>
      <p:pic>
        <p:nvPicPr>
          <p:cNvPr id="16" name="图片 15" descr="QQ截图未命名.png"/>
          <p:cNvPicPr>
            <a:picLocks noChangeAspect="1"/>
          </p:cNvPicPr>
          <p:nvPr/>
        </p:nvPicPr>
        <p:blipFill>
          <a:blip r:embed="rId6" cstate="print"/>
          <a:stretch>
            <a:fillRect/>
          </a:stretch>
        </p:blipFill>
        <p:spPr>
          <a:xfrm>
            <a:off x="2725727" y="4284546"/>
            <a:ext cx="3103023" cy="857256"/>
          </a:xfrm>
          <a:prstGeom prst="rect">
            <a:avLst/>
          </a:prstGeom>
        </p:spPr>
      </p:pic>
      <p:pic>
        <p:nvPicPr>
          <p:cNvPr id="17" name="图片 16" descr="QQ截图未命名.png"/>
          <p:cNvPicPr>
            <a:picLocks noChangeAspect="1"/>
          </p:cNvPicPr>
          <p:nvPr/>
        </p:nvPicPr>
        <p:blipFill>
          <a:blip r:embed="rId7" cstate="print"/>
          <a:stretch>
            <a:fillRect/>
          </a:stretch>
        </p:blipFill>
        <p:spPr>
          <a:xfrm>
            <a:off x="2989249" y="5498992"/>
            <a:ext cx="2654321" cy="571504"/>
          </a:xfrm>
          <a:prstGeom prst="rect">
            <a:avLst/>
          </a:prstGeom>
        </p:spPr>
      </p:pic>
      <p:sp>
        <p:nvSpPr>
          <p:cNvPr id="11" name="Rectangle 13"/>
          <p:cNvSpPr txBox="1">
            <a:spLocks noChangeArrowheads="1"/>
          </p:cNvSpPr>
          <p:nvPr/>
        </p:nvSpPr>
        <p:spPr>
          <a:xfrm>
            <a:off x="571472" y="332656"/>
            <a:ext cx="8032976" cy="631379"/>
          </a:xfrm>
          <a:prstGeom prst="rect">
            <a:avLst/>
          </a:prstGeom>
        </p:spPr>
        <p:txBody>
          <a:bodyPr/>
          <a:lstStyle/>
          <a:p>
            <a:pPr algn="ctr" defTabSz="444500" eaLnBrk="1" hangingPunct="1">
              <a:spcBef>
                <a:spcPct val="50000"/>
              </a:spcBef>
            </a:pPr>
            <a:r>
              <a:rPr lang="en-US" altLang="zh-CN" sz="3200" dirty="0" smtClean="0">
                <a:solidFill>
                  <a:srgbClr val="0070C0"/>
                </a:solidFill>
                <a:ea typeface="宋体" charset="-122"/>
              </a:rPr>
              <a:t>Coalition Formation Game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00034" y="1642480"/>
            <a:ext cx="8358246" cy="2571768"/>
          </a:xfrm>
          <a:prstGeom prst="rect">
            <a:avLst/>
          </a:prstGeom>
        </p:spPr>
        <p:txBody>
          <a:bodyPr vert="horz" lIns="91440" tIns="45720" rIns="91440" bIns="45720" rtlCol="0">
            <a:normAutofit/>
          </a:bodyPr>
          <a:lstStyle/>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Preferences for merging and splitting</a:t>
            </a: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endParaRPr lang="en-US" altLang="zh-CN" sz="2400" dirty="0" smtClean="0">
              <a:latin typeface="Arial" charset="0"/>
              <a:ea typeface="宋体" charset="-122"/>
            </a:endParaRPr>
          </a:p>
          <a:p>
            <a:pPr marL="342900" indent="-342900">
              <a:lnSpc>
                <a:spcPct val="90000"/>
              </a:lnSpc>
              <a:spcBef>
                <a:spcPct val="20000"/>
              </a:spcBef>
              <a:buClr>
                <a:srgbClr val="C00000"/>
              </a:buClr>
              <a:buFont typeface="Wingdings" pitchFamily="2" charset="2"/>
              <a:buChar char="Ø"/>
            </a:pPr>
            <a:r>
              <a:rPr lang="en-US" altLang="zh-CN" sz="2400" dirty="0" smtClean="0">
                <a:latin typeface="Arial" charset="0"/>
                <a:ea typeface="宋体" charset="-122"/>
              </a:rPr>
              <a:t>Algorithm for coalition formation:</a:t>
            </a:r>
          </a:p>
        </p:txBody>
      </p:sp>
      <p:pic>
        <p:nvPicPr>
          <p:cNvPr id="11" name="图片 10" descr="QQ截图未命名1.png"/>
          <p:cNvPicPr>
            <a:picLocks noChangeAspect="1"/>
          </p:cNvPicPr>
          <p:nvPr/>
        </p:nvPicPr>
        <p:blipFill>
          <a:blip r:embed="rId4" cstate="print"/>
          <a:stretch>
            <a:fillRect/>
          </a:stretch>
        </p:blipFill>
        <p:spPr>
          <a:xfrm>
            <a:off x="1285852" y="2142546"/>
            <a:ext cx="5498328" cy="645979"/>
          </a:xfrm>
          <a:prstGeom prst="rect">
            <a:avLst/>
          </a:prstGeom>
        </p:spPr>
      </p:pic>
      <p:pic>
        <p:nvPicPr>
          <p:cNvPr id="12" name="图片 11" descr="QQ截图未命名.png"/>
          <p:cNvPicPr>
            <a:picLocks noChangeAspect="1"/>
          </p:cNvPicPr>
          <p:nvPr/>
        </p:nvPicPr>
        <p:blipFill>
          <a:blip r:embed="rId5" cstate="print"/>
          <a:stretch>
            <a:fillRect/>
          </a:stretch>
        </p:blipFill>
        <p:spPr>
          <a:xfrm>
            <a:off x="1285852" y="2928364"/>
            <a:ext cx="6715172" cy="630956"/>
          </a:xfrm>
          <a:prstGeom prst="rect">
            <a:avLst/>
          </a:prstGeom>
        </p:spPr>
      </p:pic>
      <p:sp>
        <p:nvSpPr>
          <p:cNvPr id="14" name="TextBox 13"/>
          <p:cNvSpPr txBox="1"/>
          <p:nvPr/>
        </p:nvSpPr>
        <p:spPr>
          <a:xfrm>
            <a:off x="1000100" y="4285686"/>
            <a:ext cx="2143140" cy="1569660"/>
          </a:xfrm>
          <a:prstGeom prst="rect">
            <a:avLst/>
          </a:prstGeom>
          <a:noFill/>
        </p:spPr>
        <p:txBody>
          <a:bodyPr wrap="square" rtlCol="0">
            <a:spAutoFit/>
          </a:bodyPr>
          <a:lstStyle/>
          <a:p>
            <a:r>
              <a:rPr lang="en-US" altLang="zh-CN" sz="2400" dirty="0" smtClean="0">
                <a:solidFill>
                  <a:srgbClr val="FF0000"/>
                </a:solidFill>
                <a:latin typeface="Arial" charset="0"/>
                <a:ea typeface="宋体" charset="-122"/>
              </a:rPr>
              <a:t>Initial partition </a:t>
            </a:r>
            <a:r>
              <a:rPr lang="en-US" altLang="zh-CN" sz="2400" dirty="0" smtClean="0">
                <a:latin typeface="Arial" charset="0"/>
                <a:ea typeface="宋体" charset="-122"/>
              </a:rPr>
              <a:t>in which each OBU forms a coalition </a:t>
            </a:r>
            <a:endParaRPr lang="zh-CN" altLang="en-US" sz="2400" dirty="0" smtClean="0">
              <a:latin typeface="Arial" charset="0"/>
              <a:ea typeface="宋体" charset="-122"/>
            </a:endParaRPr>
          </a:p>
        </p:txBody>
      </p:sp>
      <p:sp>
        <p:nvSpPr>
          <p:cNvPr id="15" name="TextBox 14"/>
          <p:cNvSpPr txBox="1"/>
          <p:nvPr/>
        </p:nvSpPr>
        <p:spPr>
          <a:xfrm>
            <a:off x="6500826" y="4839684"/>
            <a:ext cx="2071702" cy="461665"/>
          </a:xfrm>
          <a:prstGeom prst="rect">
            <a:avLst/>
          </a:prstGeom>
          <a:noFill/>
        </p:spPr>
        <p:txBody>
          <a:bodyPr wrap="square" rtlCol="0">
            <a:spAutoFit/>
          </a:bodyPr>
          <a:lstStyle/>
          <a:p>
            <a:r>
              <a:rPr lang="en-US" altLang="zh-CN" sz="2400" dirty="0" smtClean="0">
                <a:solidFill>
                  <a:srgbClr val="FF0000"/>
                </a:solidFill>
                <a:latin typeface="Arial" charset="0"/>
                <a:ea typeface="宋体" charset="-122"/>
              </a:rPr>
              <a:t>final partition  </a:t>
            </a:r>
            <a:endParaRPr lang="zh-CN" altLang="en-US" sz="2400" dirty="0" smtClean="0">
              <a:solidFill>
                <a:srgbClr val="FF0000"/>
              </a:solidFill>
              <a:latin typeface="Arial" charset="0"/>
              <a:ea typeface="宋体" charset="-122"/>
            </a:endParaRPr>
          </a:p>
        </p:txBody>
      </p:sp>
      <p:sp>
        <p:nvSpPr>
          <p:cNvPr id="18" name="TextBox 17"/>
          <p:cNvSpPr txBox="1"/>
          <p:nvPr/>
        </p:nvSpPr>
        <p:spPr>
          <a:xfrm>
            <a:off x="3643306" y="4285686"/>
            <a:ext cx="2428892" cy="1569660"/>
          </a:xfrm>
          <a:prstGeom prst="rect">
            <a:avLst/>
          </a:prstGeom>
          <a:noFill/>
        </p:spPr>
        <p:txBody>
          <a:bodyPr wrap="square" rtlCol="0">
            <a:spAutoFit/>
          </a:bodyPr>
          <a:lstStyle/>
          <a:p>
            <a:r>
              <a:rPr lang="en-US" altLang="zh-CN" sz="2400" dirty="0" smtClean="0">
                <a:latin typeface="Arial" charset="0"/>
                <a:ea typeface="宋体" charset="-122"/>
              </a:rPr>
              <a:t>Iterations of </a:t>
            </a:r>
            <a:r>
              <a:rPr lang="en-US" altLang="zh-CN" sz="2400" dirty="0" smtClean="0">
                <a:solidFill>
                  <a:srgbClr val="FF0000"/>
                </a:solidFill>
                <a:latin typeface="Arial" charset="0"/>
                <a:ea typeface="宋体" charset="-122"/>
              </a:rPr>
              <a:t>merging and splitting </a:t>
            </a:r>
            <a:r>
              <a:rPr lang="en-US" altLang="zh-CN" sz="2400" dirty="0" smtClean="0">
                <a:latin typeface="Arial" charset="0"/>
                <a:ea typeface="宋体" charset="-122"/>
              </a:rPr>
              <a:t>based on preferences  </a:t>
            </a:r>
            <a:endParaRPr lang="zh-CN" altLang="en-US" sz="2400" dirty="0" smtClean="0">
              <a:latin typeface="Arial" charset="0"/>
              <a:ea typeface="宋体" charset="-122"/>
            </a:endParaRPr>
          </a:p>
        </p:txBody>
      </p:sp>
      <p:sp>
        <p:nvSpPr>
          <p:cNvPr id="19" name="右箭头 18"/>
          <p:cNvSpPr/>
          <p:nvPr/>
        </p:nvSpPr>
        <p:spPr>
          <a:xfrm>
            <a:off x="3143240" y="4999078"/>
            <a:ext cx="35719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6000760" y="4999078"/>
            <a:ext cx="35719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3"/>
          <p:cNvSpPr txBox="1">
            <a:spLocks noChangeArrowheads="1"/>
          </p:cNvSpPr>
          <p:nvPr/>
        </p:nvSpPr>
        <p:spPr>
          <a:xfrm>
            <a:off x="571472" y="332656"/>
            <a:ext cx="8032976" cy="631379"/>
          </a:xfrm>
          <a:prstGeom prst="rect">
            <a:avLst/>
          </a:prstGeom>
        </p:spPr>
        <p:txBody>
          <a:bodyPr/>
          <a:lstStyle/>
          <a:p>
            <a:pPr algn="ctr" defTabSz="444500" eaLnBrk="1" hangingPunct="1">
              <a:spcBef>
                <a:spcPct val="50000"/>
              </a:spcBef>
            </a:pPr>
            <a:r>
              <a:rPr lang="en-US" altLang="zh-CN" sz="3200" dirty="0" smtClean="0">
                <a:solidFill>
                  <a:srgbClr val="0070C0"/>
                </a:solidFill>
                <a:ea typeface="宋体" charset="-122"/>
              </a:rPr>
              <a:t>Coalition Formation Game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QQ截图未命名.png"/>
          <p:cNvPicPr>
            <a:picLocks noChangeAspect="1"/>
          </p:cNvPicPr>
          <p:nvPr/>
        </p:nvPicPr>
        <p:blipFill>
          <a:blip r:embed="rId4" cstate="print"/>
          <a:stretch>
            <a:fillRect/>
          </a:stretch>
        </p:blipFill>
        <p:spPr>
          <a:xfrm>
            <a:off x="0" y="620688"/>
            <a:ext cx="7090246" cy="5146588"/>
          </a:xfrm>
          <a:prstGeom prst="rect">
            <a:avLst/>
          </a:prstGeom>
        </p:spPr>
      </p:pic>
      <p:sp>
        <p:nvSpPr>
          <p:cNvPr id="4" name="Rectangle 13"/>
          <p:cNvSpPr txBox="1">
            <a:spLocks noChangeArrowheads="1"/>
          </p:cNvSpPr>
          <p:nvPr/>
        </p:nvSpPr>
        <p:spPr>
          <a:xfrm>
            <a:off x="571472" y="332656"/>
            <a:ext cx="8032976" cy="631379"/>
          </a:xfrm>
          <a:prstGeom prst="rect">
            <a:avLst/>
          </a:prstGeom>
        </p:spPr>
        <p:txBody>
          <a:bodyPr/>
          <a:lstStyle/>
          <a:p>
            <a:pPr algn="ctr" defTabSz="444500" eaLnBrk="1" hangingPunct="1">
              <a:spcBef>
                <a:spcPct val="50000"/>
              </a:spcBef>
            </a:pPr>
            <a:r>
              <a:rPr lang="en-US" altLang="zh-CN" sz="3200" dirty="0" smtClean="0">
                <a:solidFill>
                  <a:srgbClr val="0070C0"/>
                </a:solidFill>
                <a:ea typeface="宋体" charset="-122"/>
              </a:rPr>
              <a:t>Simulation Results</a:t>
            </a:r>
          </a:p>
        </p:txBody>
      </p:sp>
      <p:pic>
        <p:nvPicPr>
          <p:cNvPr id="5" name="图片 4" descr="QQ截图未命名.png"/>
          <p:cNvPicPr>
            <a:picLocks noChangeAspect="1"/>
          </p:cNvPicPr>
          <p:nvPr/>
        </p:nvPicPr>
        <p:blipFill>
          <a:blip r:embed="rId5" cstate="print"/>
          <a:stretch>
            <a:fillRect/>
          </a:stretch>
        </p:blipFill>
        <p:spPr>
          <a:xfrm>
            <a:off x="1766404" y="1700808"/>
            <a:ext cx="7377596" cy="4909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Summary for Game-theoretic RRM in D2D-LAN</a:t>
            </a:r>
            <a:endParaRPr lang="zh-CN" altLang="en-US" dirty="0"/>
          </a:p>
        </p:txBody>
      </p:sp>
      <p:pic>
        <p:nvPicPr>
          <p:cNvPr id="1270786" name="Picture 2"/>
          <p:cNvPicPr>
            <a:picLocks noChangeAspect="1" noChangeArrowheads="1"/>
          </p:cNvPicPr>
          <p:nvPr/>
        </p:nvPicPr>
        <p:blipFill>
          <a:blip r:embed="rId2" cstate="print"/>
          <a:srcRect/>
          <a:stretch>
            <a:fillRect/>
          </a:stretch>
        </p:blipFill>
        <p:spPr bwMode="auto">
          <a:xfrm>
            <a:off x="1" y="1907193"/>
            <a:ext cx="9144000" cy="35220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a:xfrm>
            <a:off x="2483769" y="60325"/>
            <a:ext cx="6660232" cy="776288"/>
          </a:xfrm>
        </p:spPr>
        <p:txBody>
          <a:bodyPr/>
          <a:lstStyle/>
          <a:p>
            <a:r>
              <a:rPr lang="en-US" altLang="zh-CN" dirty="0" smtClean="0">
                <a:solidFill>
                  <a:schemeClr val="bg1"/>
                </a:solidFill>
              </a:rPr>
              <a:t>KPIs</a:t>
            </a:r>
            <a:endParaRPr lang="zh-CN" altLang="en-US" dirty="0" smtClean="0">
              <a:solidFill>
                <a:schemeClr val="bg1"/>
              </a:solidFill>
            </a:endParaRPr>
          </a:p>
        </p:txBody>
      </p:sp>
      <p:grpSp>
        <p:nvGrpSpPr>
          <p:cNvPr id="2" name="组合 35"/>
          <p:cNvGrpSpPr/>
          <p:nvPr/>
        </p:nvGrpSpPr>
        <p:grpSpPr>
          <a:xfrm>
            <a:off x="395536" y="960239"/>
            <a:ext cx="4391010" cy="2158499"/>
            <a:chOff x="395536" y="960239"/>
            <a:chExt cx="4391010" cy="2158499"/>
          </a:xfrm>
        </p:grpSpPr>
        <p:grpSp>
          <p:nvGrpSpPr>
            <p:cNvPr id="3" name="组合 29"/>
            <p:cNvGrpSpPr/>
            <p:nvPr/>
          </p:nvGrpSpPr>
          <p:grpSpPr>
            <a:xfrm>
              <a:off x="539552" y="960239"/>
              <a:ext cx="2448274" cy="1440160"/>
              <a:chOff x="539550" y="980728"/>
              <a:chExt cx="3312368" cy="2088232"/>
            </a:xfrm>
          </p:grpSpPr>
          <p:graphicFrame>
            <p:nvGraphicFramePr>
              <p:cNvPr id="12" name="图表 11"/>
              <p:cNvGraphicFramePr/>
              <p:nvPr/>
            </p:nvGraphicFramePr>
            <p:xfrm>
              <a:off x="539550" y="980728"/>
              <a:ext cx="3312368" cy="2088232"/>
            </p:xfrm>
            <a:graphic>
              <a:graphicData uri="http://schemas.openxmlformats.org/drawingml/2006/chart">
                <c:chart xmlns:c="http://schemas.openxmlformats.org/drawingml/2006/chart" xmlns:r="http://schemas.openxmlformats.org/officeDocument/2006/relationships" r:id="rId4"/>
              </a:graphicData>
            </a:graphic>
          </p:graphicFrame>
          <p:sp>
            <p:nvSpPr>
              <p:cNvPr id="5" name="右箭头 4"/>
              <p:cNvSpPr/>
              <p:nvPr/>
            </p:nvSpPr>
            <p:spPr>
              <a:xfrm rot="18639400">
                <a:off x="2113166" y="1629944"/>
                <a:ext cx="1080120" cy="278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5"/>
            <p:cNvSpPr txBox="1"/>
            <p:nvPr/>
          </p:nvSpPr>
          <p:spPr>
            <a:xfrm>
              <a:off x="395536" y="2472407"/>
              <a:ext cx="4391010" cy="646331"/>
            </a:xfrm>
            <a:prstGeom prst="rect">
              <a:avLst/>
            </a:prstGeom>
            <a:noFill/>
          </p:spPr>
          <p:txBody>
            <a:bodyPr wrap="square" rtlCol="0">
              <a:spAutoFit/>
            </a:bodyPr>
            <a:lstStyle/>
            <a:p>
              <a:r>
                <a:rPr lang="en-US" altLang="zh-CN" b="1" dirty="0" smtClean="0">
                  <a:solidFill>
                    <a:srgbClr val="FF0000"/>
                  </a:solidFill>
                </a:rPr>
                <a:t>1000</a:t>
              </a:r>
              <a:r>
                <a:rPr lang="en-US" altLang="zh-CN" dirty="0" smtClean="0"/>
                <a:t>X Capacity</a:t>
              </a:r>
            </a:p>
            <a:p>
              <a:r>
                <a:rPr lang="en-US" altLang="zh-CN" dirty="0" smtClean="0"/>
                <a:t>(Traffic and Connections)</a:t>
              </a:r>
              <a:endParaRPr lang="zh-CN" altLang="en-US" dirty="0"/>
            </a:p>
          </p:txBody>
        </p:sp>
      </p:grpSp>
      <p:grpSp>
        <p:nvGrpSpPr>
          <p:cNvPr id="4" name="组合 37"/>
          <p:cNvGrpSpPr/>
          <p:nvPr/>
        </p:nvGrpSpPr>
        <p:grpSpPr>
          <a:xfrm>
            <a:off x="6371184" y="960240"/>
            <a:ext cx="2772816" cy="2158498"/>
            <a:chOff x="6371184" y="960240"/>
            <a:chExt cx="2772816" cy="2158498"/>
          </a:xfrm>
        </p:grpSpPr>
        <p:grpSp>
          <p:nvGrpSpPr>
            <p:cNvPr id="7" name="组合 33"/>
            <p:cNvGrpSpPr/>
            <p:nvPr/>
          </p:nvGrpSpPr>
          <p:grpSpPr>
            <a:xfrm>
              <a:off x="6660232" y="960240"/>
              <a:ext cx="2016224" cy="1584172"/>
              <a:chOff x="251520" y="3689510"/>
              <a:chExt cx="2952328" cy="2189756"/>
            </a:xfrm>
          </p:grpSpPr>
          <p:pic>
            <p:nvPicPr>
              <p:cNvPr id="9224" name="Picture 8" descr="http://en-img-dis.gcimg.net/product/day_20111124/d90cade59cd4d31a5aa5c27e6c6d794c.jpg"/>
              <p:cNvPicPr>
                <a:picLocks noChangeAspect="1" noChangeArrowheads="1"/>
              </p:cNvPicPr>
              <p:nvPr/>
            </p:nvPicPr>
            <p:blipFill>
              <a:blip r:embed="rId5" cstate="print"/>
              <a:srcRect/>
              <a:stretch>
                <a:fillRect/>
              </a:stretch>
            </p:blipFill>
            <p:spPr bwMode="auto">
              <a:xfrm>
                <a:off x="1691680" y="3789040"/>
                <a:ext cx="1512168" cy="2090226"/>
              </a:xfrm>
              <a:prstGeom prst="rect">
                <a:avLst/>
              </a:prstGeom>
              <a:noFill/>
            </p:spPr>
          </p:pic>
          <p:pic>
            <p:nvPicPr>
              <p:cNvPr id="9226" name="Picture 10" descr="http://images.easy361.com/201209/1348774665536133075.jpg"/>
              <p:cNvPicPr>
                <a:picLocks noChangeAspect="1" noChangeArrowheads="1"/>
              </p:cNvPicPr>
              <p:nvPr/>
            </p:nvPicPr>
            <p:blipFill>
              <a:blip r:embed="rId6" cstate="print"/>
              <a:srcRect/>
              <a:stretch>
                <a:fillRect/>
              </a:stretch>
            </p:blipFill>
            <p:spPr bwMode="auto">
              <a:xfrm>
                <a:off x="251520" y="4005064"/>
                <a:ext cx="936104" cy="936104"/>
              </a:xfrm>
              <a:prstGeom prst="rect">
                <a:avLst/>
              </a:prstGeom>
              <a:noFill/>
            </p:spPr>
          </p:pic>
          <p:sp>
            <p:nvSpPr>
              <p:cNvPr id="16" name="TextBox 15"/>
              <p:cNvSpPr txBox="1"/>
              <p:nvPr/>
            </p:nvSpPr>
            <p:spPr>
              <a:xfrm>
                <a:off x="567841" y="3689510"/>
                <a:ext cx="1738479" cy="510517"/>
              </a:xfrm>
              <a:prstGeom prst="rect">
                <a:avLst/>
              </a:prstGeom>
              <a:noFill/>
            </p:spPr>
            <p:txBody>
              <a:bodyPr wrap="square" rtlCol="0">
                <a:spAutoFit/>
              </a:bodyPr>
              <a:lstStyle/>
              <a:p>
                <a:r>
                  <a:rPr lang="en-US" altLang="zh-CN" dirty="0" smtClean="0"/>
                  <a:t>10Gbps</a:t>
                </a:r>
                <a:endParaRPr lang="zh-CN" altLang="en-US" dirty="0"/>
              </a:p>
            </p:txBody>
          </p:sp>
          <p:pic>
            <p:nvPicPr>
              <p:cNvPr id="9227" name="Picture 11"/>
              <p:cNvPicPr>
                <a:picLocks noChangeAspect="1" noChangeArrowheads="1"/>
              </p:cNvPicPr>
              <p:nvPr/>
            </p:nvPicPr>
            <p:blipFill>
              <a:blip r:embed="rId7" cstate="print"/>
              <a:srcRect/>
              <a:stretch>
                <a:fillRect/>
              </a:stretch>
            </p:blipFill>
            <p:spPr bwMode="auto">
              <a:xfrm rot="20820421">
                <a:off x="1058427" y="4167465"/>
                <a:ext cx="829876" cy="226330"/>
              </a:xfrm>
              <a:prstGeom prst="rect">
                <a:avLst/>
              </a:prstGeom>
              <a:noFill/>
              <a:ln w="9525">
                <a:noFill/>
                <a:miter lim="800000"/>
                <a:headEnd/>
                <a:tailEnd/>
              </a:ln>
            </p:spPr>
          </p:pic>
          <p:pic>
            <p:nvPicPr>
              <p:cNvPr id="9229" name="Picture 13" descr="http://t2.baidu.com/it/u=2254232663,17436644&amp;fm=21&amp;gp=0.jpg"/>
              <p:cNvPicPr>
                <a:picLocks noChangeAspect="1" noChangeArrowheads="1"/>
              </p:cNvPicPr>
              <p:nvPr/>
            </p:nvPicPr>
            <p:blipFill>
              <a:blip r:embed="rId8" cstate="print"/>
              <a:srcRect/>
              <a:stretch>
                <a:fillRect/>
              </a:stretch>
            </p:blipFill>
            <p:spPr bwMode="auto">
              <a:xfrm>
                <a:off x="1259632" y="4509120"/>
                <a:ext cx="516763" cy="720080"/>
              </a:xfrm>
              <a:prstGeom prst="rect">
                <a:avLst/>
              </a:prstGeom>
              <a:noFill/>
            </p:spPr>
          </p:pic>
        </p:grpSp>
        <p:sp>
          <p:nvSpPr>
            <p:cNvPr id="19" name="TextBox 18"/>
            <p:cNvSpPr txBox="1"/>
            <p:nvPr/>
          </p:nvSpPr>
          <p:spPr>
            <a:xfrm>
              <a:off x="6371184" y="2472407"/>
              <a:ext cx="2772816" cy="646331"/>
            </a:xfrm>
            <a:prstGeom prst="rect">
              <a:avLst/>
            </a:prstGeom>
            <a:noFill/>
          </p:spPr>
          <p:txBody>
            <a:bodyPr wrap="square" rtlCol="0">
              <a:spAutoFit/>
            </a:bodyPr>
            <a:lstStyle/>
            <a:p>
              <a:r>
                <a:rPr lang="en-US" altLang="zh-CN" b="1" dirty="0" smtClean="0">
                  <a:solidFill>
                    <a:srgbClr val="FF0000"/>
                  </a:solidFill>
                </a:rPr>
                <a:t>10</a:t>
              </a:r>
              <a:r>
                <a:rPr lang="en-US" altLang="zh-CN" dirty="0" smtClean="0"/>
                <a:t>X Peak Data Rate</a:t>
              </a:r>
            </a:p>
            <a:p>
              <a:r>
                <a:rPr lang="en-US" altLang="zh-CN" dirty="0" smtClean="0"/>
                <a:t>(10+Gbps)</a:t>
              </a:r>
            </a:p>
          </p:txBody>
        </p:sp>
      </p:grpSp>
      <p:grpSp>
        <p:nvGrpSpPr>
          <p:cNvPr id="10" name="组合 36"/>
          <p:cNvGrpSpPr/>
          <p:nvPr/>
        </p:nvGrpSpPr>
        <p:grpSpPr>
          <a:xfrm>
            <a:off x="3275856" y="1032247"/>
            <a:ext cx="2847191" cy="2086491"/>
            <a:chOff x="3275856" y="1032247"/>
            <a:chExt cx="2847191" cy="2086491"/>
          </a:xfrm>
        </p:grpSpPr>
        <p:sp>
          <p:nvSpPr>
            <p:cNvPr id="20" name="TextBox 19"/>
            <p:cNvSpPr txBox="1"/>
            <p:nvPr/>
          </p:nvSpPr>
          <p:spPr>
            <a:xfrm>
              <a:off x="3347864" y="2472407"/>
              <a:ext cx="2775183" cy="646331"/>
            </a:xfrm>
            <a:prstGeom prst="rect">
              <a:avLst/>
            </a:prstGeom>
            <a:noFill/>
          </p:spPr>
          <p:txBody>
            <a:bodyPr wrap="none" rtlCol="0">
              <a:spAutoFit/>
            </a:bodyPr>
            <a:lstStyle/>
            <a:p>
              <a:r>
                <a:rPr lang="en-US" altLang="zh-CN" b="1" dirty="0" smtClean="0">
                  <a:solidFill>
                    <a:srgbClr val="FF0000"/>
                  </a:solidFill>
                </a:rPr>
                <a:t>10</a:t>
              </a:r>
              <a:r>
                <a:rPr lang="en-US" altLang="zh-CN" dirty="0" smtClean="0"/>
                <a:t>X User Rate Anywhere</a:t>
              </a:r>
            </a:p>
            <a:p>
              <a:r>
                <a:rPr lang="en-US" altLang="zh-CN" dirty="0" smtClean="0"/>
                <a:t>(100M-1Gbps)</a:t>
              </a:r>
              <a:endParaRPr lang="zh-CN" altLang="en-US" dirty="0"/>
            </a:p>
          </p:txBody>
        </p:sp>
        <p:grpSp>
          <p:nvGrpSpPr>
            <p:cNvPr id="11" name="组合 28"/>
            <p:cNvGrpSpPr/>
            <p:nvPr/>
          </p:nvGrpSpPr>
          <p:grpSpPr>
            <a:xfrm>
              <a:off x="3275856" y="1032247"/>
              <a:ext cx="2448272" cy="1296144"/>
              <a:chOff x="4572000" y="1052736"/>
              <a:chExt cx="3888432" cy="2016224"/>
            </a:xfrm>
          </p:grpSpPr>
          <p:pic>
            <p:nvPicPr>
              <p:cNvPr id="9233" name="Picture 17" descr="http://pic12.nipic.com/20110228/2457331_222040862000_2.jpg"/>
              <p:cNvPicPr>
                <a:picLocks noChangeAspect="1" noChangeArrowheads="1"/>
              </p:cNvPicPr>
              <p:nvPr/>
            </p:nvPicPr>
            <p:blipFill>
              <a:blip r:embed="rId9" cstate="print"/>
              <a:srcRect/>
              <a:stretch>
                <a:fillRect/>
              </a:stretch>
            </p:blipFill>
            <p:spPr bwMode="auto">
              <a:xfrm>
                <a:off x="4572000" y="1052736"/>
                <a:ext cx="2856316" cy="2016224"/>
              </a:xfrm>
              <a:prstGeom prst="rect">
                <a:avLst/>
              </a:prstGeom>
              <a:noFill/>
            </p:spPr>
          </p:pic>
          <p:pic>
            <p:nvPicPr>
              <p:cNvPr id="9" name="Picture 36"/>
              <p:cNvPicPr>
                <a:picLocks noChangeAspect="1" noChangeArrowheads="1"/>
              </p:cNvPicPr>
              <p:nvPr/>
            </p:nvPicPr>
            <p:blipFill>
              <a:blip r:embed="rId10" cstate="print"/>
              <a:srcRect/>
              <a:stretch>
                <a:fillRect/>
              </a:stretch>
            </p:blipFill>
            <p:spPr bwMode="auto">
              <a:xfrm>
                <a:off x="4860032" y="1268760"/>
                <a:ext cx="653670" cy="993378"/>
              </a:xfrm>
              <a:prstGeom prst="rect">
                <a:avLst/>
              </a:prstGeom>
              <a:noFill/>
              <a:ln w="9525">
                <a:noFill/>
                <a:miter lim="800000"/>
                <a:headEnd/>
                <a:tailEnd/>
              </a:ln>
            </p:spPr>
          </p:pic>
          <p:pic>
            <p:nvPicPr>
              <p:cNvPr id="21" name="Picture 36"/>
              <p:cNvPicPr>
                <a:picLocks noChangeAspect="1" noChangeArrowheads="1"/>
              </p:cNvPicPr>
              <p:nvPr/>
            </p:nvPicPr>
            <p:blipFill>
              <a:blip r:embed="rId10" cstate="print"/>
              <a:srcRect/>
              <a:stretch>
                <a:fillRect/>
              </a:stretch>
            </p:blipFill>
            <p:spPr bwMode="auto">
              <a:xfrm>
                <a:off x="7020272" y="1196752"/>
                <a:ext cx="433914" cy="659417"/>
              </a:xfrm>
              <a:prstGeom prst="rect">
                <a:avLst/>
              </a:prstGeom>
              <a:noFill/>
              <a:ln w="9525">
                <a:noFill/>
                <a:miter lim="800000"/>
                <a:headEnd/>
                <a:tailEnd/>
              </a:ln>
            </p:spPr>
          </p:pic>
          <p:pic>
            <p:nvPicPr>
              <p:cNvPr id="33797" name="Picture 5" descr="http://t3.baidu.com/it/u=3977028044,1512185869&amp;fm=15&amp;gp=0.jpg"/>
              <p:cNvPicPr>
                <a:picLocks noChangeAspect="1" noChangeArrowheads="1"/>
              </p:cNvPicPr>
              <p:nvPr/>
            </p:nvPicPr>
            <p:blipFill>
              <a:blip r:embed="rId11" cstate="print"/>
              <a:srcRect/>
              <a:stretch>
                <a:fillRect/>
              </a:stretch>
            </p:blipFill>
            <p:spPr bwMode="auto">
              <a:xfrm>
                <a:off x="7524328" y="1556792"/>
                <a:ext cx="936104" cy="628728"/>
              </a:xfrm>
              <a:prstGeom prst="rect">
                <a:avLst/>
              </a:prstGeom>
              <a:noFill/>
            </p:spPr>
          </p:pic>
          <p:sp>
            <p:nvSpPr>
              <p:cNvPr id="23" name="左右箭头 22"/>
              <p:cNvSpPr/>
              <p:nvPr/>
            </p:nvSpPr>
            <p:spPr>
              <a:xfrm rot="19385321">
                <a:off x="7153619" y="2380197"/>
                <a:ext cx="373869" cy="8924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3" name="组合 38"/>
          <p:cNvGrpSpPr/>
          <p:nvPr/>
        </p:nvGrpSpPr>
        <p:grpSpPr>
          <a:xfrm>
            <a:off x="179512" y="3982865"/>
            <a:ext cx="2808312" cy="2080007"/>
            <a:chOff x="179512" y="3768551"/>
            <a:chExt cx="2808312" cy="2080007"/>
          </a:xfrm>
        </p:grpSpPr>
        <p:sp>
          <p:nvSpPr>
            <p:cNvPr id="8" name="TextBox 7"/>
            <p:cNvSpPr txBox="1"/>
            <p:nvPr/>
          </p:nvSpPr>
          <p:spPr>
            <a:xfrm>
              <a:off x="179512" y="5568751"/>
              <a:ext cx="2808312" cy="279807"/>
            </a:xfrm>
            <a:prstGeom prst="rect">
              <a:avLst/>
            </a:prstGeom>
            <a:noFill/>
          </p:spPr>
          <p:txBody>
            <a:bodyPr wrap="none" rtlCol="0">
              <a:spAutoFit/>
            </a:bodyPr>
            <a:lstStyle/>
            <a:p>
              <a:r>
                <a:rPr lang="en-US" altLang="zh-CN" b="1" dirty="0" smtClean="0">
                  <a:solidFill>
                    <a:srgbClr val="FF0000"/>
                  </a:solidFill>
                </a:rPr>
                <a:t>1000</a:t>
              </a:r>
              <a:r>
                <a:rPr lang="en-US" altLang="zh-CN" dirty="0" smtClean="0"/>
                <a:t>X </a:t>
              </a:r>
              <a:r>
                <a:rPr lang="en-US" altLang="zh-CN" dirty="0" err="1" smtClean="0"/>
                <a:t>Energy&amp;Cost</a:t>
              </a:r>
              <a:r>
                <a:rPr lang="en-US" altLang="zh-CN" dirty="0" smtClean="0"/>
                <a:t> Reduce</a:t>
              </a:r>
            </a:p>
          </p:txBody>
        </p:sp>
        <p:grpSp>
          <p:nvGrpSpPr>
            <p:cNvPr id="14" name="组合 43"/>
            <p:cNvGrpSpPr/>
            <p:nvPr/>
          </p:nvGrpSpPr>
          <p:grpSpPr>
            <a:xfrm>
              <a:off x="427560" y="3768551"/>
              <a:ext cx="2419545" cy="1893910"/>
              <a:chOff x="427560" y="3933056"/>
              <a:chExt cx="2419545" cy="1893910"/>
            </a:xfrm>
          </p:grpSpPr>
          <p:pic>
            <p:nvPicPr>
              <p:cNvPr id="9218" name="Picture 2" descr="http://www.morning.sc.cn/new/tfzb/20100308/m_TF08A16_2.jpg"/>
              <p:cNvPicPr>
                <a:picLocks noChangeAspect="1" noChangeArrowheads="1"/>
              </p:cNvPicPr>
              <p:nvPr/>
            </p:nvPicPr>
            <p:blipFill>
              <a:blip r:embed="rId12" cstate="print"/>
              <a:srcRect/>
              <a:stretch>
                <a:fillRect/>
              </a:stretch>
            </p:blipFill>
            <p:spPr bwMode="auto">
              <a:xfrm>
                <a:off x="427560" y="4012904"/>
                <a:ext cx="2419545" cy="1814062"/>
              </a:xfrm>
              <a:prstGeom prst="rect">
                <a:avLst/>
              </a:prstGeom>
              <a:noFill/>
            </p:spPr>
          </p:pic>
          <p:pic>
            <p:nvPicPr>
              <p:cNvPr id="24" name="Picture 36"/>
              <p:cNvPicPr>
                <a:picLocks noChangeAspect="1" noChangeArrowheads="1"/>
              </p:cNvPicPr>
              <p:nvPr/>
            </p:nvPicPr>
            <p:blipFill>
              <a:blip r:embed="rId10" cstate="print"/>
              <a:srcRect/>
              <a:stretch>
                <a:fillRect/>
              </a:stretch>
            </p:blipFill>
            <p:spPr bwMode="auto">
              <a:xfrm>
                <a:off x="1828338" y="3933056"/>
                <a:ext cx="562250" cy="870593"/>
              </a:xfrm>
              <a:prstGeom prst="rect">
                <a:avLst/>
              </a:prstGeom>
              <a:noFill/>
              <a:ln w="9525">
                <a:noFill/>
                <a:miter lim="800000"/>
                <a:headEnd/>
                <a:tailEnd/>
              </a:ln>
            </p:spPr>
          </p:pic>
          <p:pic>
            <p:nvPicPr>
              <p:cNvPr id="25" name="Picture 36"/>
              <p:cNvPicPr>
                <a:picLocks noChangeAspect="1" noChangeArrowheads="1"/>
              </p:cNvPicPr>
              <p:nvPr/>
            </p:nvPicPr>
            <p:blipFill>
              <a:blip r:embed="rId10" cstate="print"/>
              <a:srcRect/>
              <a:stretch>
                <a:fillRect/>
              </a:stretch>
            </p:blipFill>
            <p:spPr bwMode="auto">
              <a:xfrm>
                <a:off x="2390587" y="3966390"/>
                <a:ext cx="319563" cy="494814"/>
              </a:xfrm>
              <a:prstGeom prst="rect">
                <a:avLst/>
              </a:prstGeom>
              <a:noFill/>
              <a:ln w="9525">
                <a:noFill/>
                <a:miter lim="800000"/>
                <a:headEnd/>
                <a:tailEnd/>
              </a:ln>
            </p:spPr>
          </p:pic>
        </p:grpSp>
      </p:grpSp>
      <p:grpSp>
        <p:nvGrpSpPr>
          <p:cNvPr id="15" name="组合 39"/>
          <p:cNvGrpSpPr/>
          <p:nvPr/>
        </p:nvGrpSpPr>
        <p:grpSpPr>
          <a:xfrm>
            <a:off x="3635896" y="4126882"/>
            <a:ext cx="3027304" cy="2302514"/>
            <a:chOff x="3635896" y="3912568"/>
            <a:chExt cx="3027304" cy="2302514"/>
          </a:xfrm>
        </p:grpSpPr>
        <p:sp>
          <p:nvSpPr>
            <p:cNvPr id="31" name="TextBox 30"/>
            <p:cNvSpPr txBox="1"/>
            <p:nvPr/>
          </p:nvSpPr>
          <p:spPr>
            <a:xfrm>
              <a:off x="3635896" y="5568751"/>
              <a:ext cx="3027304" cy="646331"/>
            </a:xfrm>
            <a:prstGeom prst="rect">
              <a:avLst/>
            </a:prstGeom>
            <a:noFill/>
          </p:spPr>
          <p:txBody>
            <a:bodyPr wrap="square" rtlCol="0">
              <a:spAutoFit/>
            </a:bodyPr>
            <a:lstStyle/>
            <a:p>
              <a:r>
                <a:rPr lang="en-US" altLang="zh-CN" dirty="0" smtClean="0">
                  <a:solidFill>
                    <a:srgbClr val="FF0000"/>
                  </a:solidFill>
                </a:rPr>
                <a:t>10</a:t>
              </a:r>
              <a:r>
                <a:rPr lang="en-US" altLang="zh-CN" dirty="0" smtClean="0"/>
                <a:t>X Low Latency, </a:t>
              </a:r>
            </a:p>
            <a:p>
              <a:r>
                <a:rPr lang="en-US" altLang="zh-CN" dirty="0" smtClean="0"/>
                <a:t>High reliability</a:t>
              </a:r>
              <a:endParaRPr lang="zh-CN" altLang="en-US" dirty="0"/>
            </a:p>
          </p:txBody>
        </p:sp>
        <p:grpSp>
          <p:nvGrpSpPr>
            <p:cNvPr id="17" name="组合 33"/>
            <p:cNvGrpSpPr/>
            <p:nvPr/>
          </p:nvGrpSpPr>
          <p:grpSpPr>
            <a:xfrm>
              <a:off x="3707905" y="3912568"/>
              <a:ext cx="2016224" cy="1440160"/>
              <a:chOff x="0" y="2564904"/>
              <a:chExt cx="2631851" cy="1626425"/>
            </a:xfrm>
          </p:grpSpPr>
          <p:pic>
            <p:nvPicPr>
              <p:cNvPr id="32" name="Picture 23" descr="http://www.iot-online.com/uploads/allimg/100622/11_100622000010_1.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2924944"/>
                <a:ext cx="1688513" cy="12663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14" cstate="print"/>
              <a:srcRect/>
              <a:stretch>
                <a:fillRect/>
              </a:stretch>
            </p:blipFill>
            <p:spPr bwMode="auto">
              <a:xfrm>
                <a:off x="1008112" y="2564904"/>
                <a:ext cx="1623739" cy="1119370"/>
              </a:xfrm>
              <a:prstGeom prst="rect">
                <a:avLst/>
              </a:prstGeom>
              <a:noFill/>
              <a:ln w="9525">
                <a:noFill/>
                <a:miter lim="800000"/>
                <a:headEnd/>
                <a:tailEnd/>
              </a:ln>
            </p:spPr>
          </p:pic>
        </p:grpSp>
      </p:grpSp>
      <p:sp>
        <p:nvSpPr>
          <p:cNvPr id="35" name="TextBox 34"/>
          <p:cNvSpPr txBox="1"/>
          <p:nvPr/>
        </p:nvSpPr>
        <p:spPr>
          <a:xfrm>
            <a:off x="3000364" y="3357562"/>
            <a:ext cx="3145413" cy="461665"/>
          </a:xfrm>
          <a:prstGeom prst="rect">
            <a:avLst/>
          </a:prstGeom>
          <a:noFill/>
        </p:spPr>
        <p:txBody>
          <a:bodyPr wrap="none" rtlCol="0">
            <a:spAutoFit/>
          </a:bodyPr>
          <a:lstStyle/>
          <a:p>
            <a:r>
              <a:rPr lang="en-US" altLang="zh-CN" sz="2400" b="1" dirty="0" smtClean="0">
                <a:solidFill>
                  <a:srgbClr val="0066FF"/>
                </a:solidFill>
              </a:rPr>
              <a:t>6 Key Requirements</a:t>
            </a:r>
            <a:endParaRPr lang="zh-CN" altLang="en-US" sz="2400" b="1" dirty="0">
              <a:solidFill>
                <a:srgbClr val="0066FF"/>
              </a:solidFill>
            </a:endParaRPr>
          </a:p>
        </p:txBody>
      </p:sp>
      <p:grpSp>
        <p:nvGrpSpPr>
          <p:cNvPr id="18" name="组合 40"/>
          <p:cNvGrpSpPr/>
          <p:nvPr/>
        </p:nvGrpSpPr>
        <p:grpSpPr>
          <a:xfrm>
            <a:off x="6293865" y="3806911"/>
            <a:ext cx="2635853" cy="2684040"/>
            <a:chOff x="6293865" y="3592597"/>
            <a:chExt cx="2635853" cy="2684040"/>
          </a:xfrm>
        </p:grpSpPr>
        <p:pic>
          <p:nvPicPr>
            <p:cNvPr id="42" name="Picture 2"/>
            <p:cNvPicPr>
              <a:picLocks noChangeAspect="1" noChangeArrowheads="1"/>
            </p:cNvPicPr>
            <p:nvPr/>
          </p:nvPicPr>
          <p:blipFill>
            <a:blip r:embed="rId15" cstate="print"/>
            <a:srcRect/>
            <a:stretch>
              <a:fillRect/>
            </a:stretch>
          </p:blipFill>
          <p:spPr bwMode="auto">
            <a:xfrm>
              <a:off x="6293865" y="3592597"/>
              <a:ext cx="2635853" cy="1977097"/>
            </a:xfrm>
            <a:prstGeom prst="rect">
              <a:avLst/>
            </a:prstGeom>
            <a:noFill/>
            <a:ln w="9525">
              <a:noFill/>
              <a:miter lim="800000"/>
              <a:headEnd/>
              <a:tailEnd/>
            </a:ln>
            <a:effectLst/>
          </p:spPr>
        </p:pic>
        <p:sp>
          <p:nvSpPr>
            <p:cNvPr id="43" name="TextBox 42"/>
            <p:cNvSpPr txBox="1"/>
            <p:nvPr/>
          </p:nvSpPr>
          <p:spPr>
            <a:xfrm>
              <a:off x="6545356" y="5568751"/>
              <a:ext cx="2206532" cy="707886"/>
            </a:xfrm>
            <a:prstGeom prst="rect">
              <a:avLst/>
            </a:prstGeom>
            <a:noFill/>
          </p:spPr>
          <p:txBody>
            <a:bodyPr wrap="square" rtlCol="0">
              <a:spAutoFit/>
            </a:bodyPr>
            <a:lstStyle/>
            <a:p>
              <a:r>
                <a:rPr lang="en-US" altLang="zh-CN" dirty="0" smtClean="0">
                  <a:solidFill>
                    <a:srgbClr val="FF0000"/>
                  </a:solidFill>
                </a:rPr>
                <a:t>5-10</a:t>
              </a:r>
              <a:r>
                <a:rPr lang="en-US" altLang="zh-CN" dirty="0" smtClean="0"/>
                <a:t>X Spectrum Efficiency</a:t>
              </a:r>
            </a:p>
          </p:txBody>
        </p:sp>
      </p:grpSp>
      <p:sp>
        <p:nvSpPr>
          <p:cNvPr id="34" name="标题 1"/>
          <p:cNvSpPr>
            <a:spLocks noGrp="1"/>
          </p:cNvSpPr>
          <p:nvPr>
            <p:ph type="title"/>
          </p:nvPr>
        </p:nvSpPr>
        <p:spPr>
          <a:xfrm>
            <a:off x="392113" y="228581"/>
            <a:ext cx="8359775" cy="557213"/>
          </a:xfrm>
        </p:spPr>
        <p:txBody>
          <a:bodyPr/>
          <a:lstStyle/>
          <a:p>
            <a:pPr algn="ctr"/>
            <a:r>
              <a:rPr lang="en-US" altLang="zh-CN" sz="3200" dirty="0" smtClean="0">
                <a:ea typeface="黑体" pitchFamily="2" charset="-122"/>
              </a:rPr>
              <a:t>Key Performance Indicators (KPIs)</a:t>
            </a:r>
            <a:endParaRPr lang="zh-CN" altLang="en-US" sz="3200" dirty="0"/>
          </a:p>
        </p:txBody>
      </p:sp>
    </p:spTree>
    <p:custDataLst>
      <p:tags r:id="rId1"/>
    </p:custDataLst>
    <p:extLst>
      <p:ext uri="{BB962C8B-B14F-4D97-AF65-F5344CB8AC3E}">
        <p14:creationId xmlns:p14="http://schemas.microsoft.com/office/powerpoint/2010/main" val="143548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Conclusions</a:t>
            </a:r>
            <a:endParaRPr lang="zh-CN" altLang="en-US" sz="3200" dirty="0"/>
          </a:p>
        </p:txBody>
      </p:sp>
      <p:sp>
        <p:nvSpPr>
          <p:cNvPr id="3" name="内容占位符 2"/>
          <p:cNvSpPr>
            <a:spLocks noGrp="1"/>
          </p:cNvSpPr>
          <p:nvPr>
            <p:ph idx="1"/>
          </p:nvPr>
        </p:nvSpPr>
        <p:spPr>
          <a:xfrm>
            <a:off x="392113" y="1071581"/>
            <a:ext cx="8359775" cy="4929187"/>
          </a:xfrm>
        </p:spPr>
        <p:txBody>
          <a:bodyPr/>
          <a:lstStyle/>
          <a:p>
            <a:pPr marL="342900">
              <a:spcBef>
                <a:spcPct val="60000"/>
              </a:spcBef>
              <a:buClr>
                <a:schemeClr val="bg2"/>
              </a:buClr>
              <a:buFont typeface="Wingdings" pitchFamily="2" charset="2"/>
              <a:buChar char="§"/>
            </a:pPr>
            <a:r>
              <a:rPr lang="en-US" altLang="zh-CN" sz="2400" b="1" dirty="0" smtClean="0">
                <a:solidFill>
                  <a:schemeClr val="tx1"/>
                </a:solidFill>
                <a:ea typeface="ＭＳ Ｐゴシック" pitchFamily="34" charset="-128"/>
                <a:cs typeface="Times New Roman" pitchFamily="18" charset="0"/>
              </a:rPr>
              <a:t>D2D and D2D-LAN Communications:</a:t>
            </a:r>
          </a:p>
          <a:p>
            <a:pPr lvl="1">
              <a:buClr>
                <a:schemeClr val="bg2"/>
              </a:buClr>
              <a:buFont typeface="Wingdings" pitchFamily="2" charset="2"/>
              <a:buChar char="ü"/>
            </a:pPr>
            <a:r>
              <a:rPr lang="en-US" altLang="zh-CN" dirty="0" smtClean="0">
                <a:solidFill>
                  <a:schemeClr val="tx1"/>
                </a:solidFill>
              </a:rPr>
              <a:t>Can perform BS-controlled short-range direct data transmission for local area services;</a:t>
            </a:r>
          </a:p>
          <a:p>
            <a:pPr lvl="1">
              <a:buClr>
                <a:schemeClr val="bg2"/>
              </a:buClr>
              <a:buFont typeface="Wingdings" pitchFamily="2" charset="2"/>
              <a:buChar char="ü"/>
            </a:pPr>
            <a:r>
              <a:rPr lang="en-US" altLang="zh-CN" dirty="0" smtClean="0">
                <a:solidFill>
                  <a:schemeClr val="tx1"/>
                </a:solidFill>
              </a:rPr>
              <a:t>Can share the resources with traditional cellular communications;</a:t>
            </a:r>
          </a:p>
          <a:p>
            <a:pPr lvl="1">
              <a:buClr>
                <a:schemeClr val="bg2"/>
              </a:buClr>
              <a:buFont typeface="Wingdings" pitchFamily="2" charset="2"/>
              <a:buChar char="ü"/>
            </a:pPr>
            <a:r>
              <a:rPr lang="en-US" altLang="zh-CN" dirty="0" smtClean="0">
                <a:solidFill>
                  <a:schemeClr val="tx1"/>
                </a:solidFill>
              </a:rPr>
              <a:t>Improved network spectral efficiency;</a:t>
            </a:r>
          </a:p>
          <a:p>
            <a:pPr lvl="1">
              <a:buClr>
                <a:schemeClr val="bg2"/>
              </a:buClr>
              <a:buFont typeface="Wingdings" pitchFamily="2" charset="2"/>
              <a:buChar char="ü"/>
            </a:pPr>
            <a:r>
              <a:rPr lang="en-US" altLang="zh-CN" dirty="0" smtClean="0">
                <a:solidFill>
                  <a:schemeClr val="tx1"/>
                </a:solidFill>
              </a:rPr>
              <a:t>Enhanced local user throughput;</a:t>
            </a:r>
          </a:p>
          <a:p>
            <a:pPr marL="342900">
              <a:spcBef>
                <a:spcPct val="60000"/>
              </a:spcBef>
              <a:buClr>
                <a:schemeClr val="bg2"/>
              </a:buClr>
              <a:buFont typeface="Wingdings" pitchFamily="2" charset="2"/>
              <a:buChar char="§"/>
            </a:pPr>
            <a:r>
              <a:rPr lang="en-US" altLang="zh-CN" sz="2400" b="1" dirty="0" smtClean="0">
                <a:solidFill>
                  <a:schemeClr val="tx1"/>
                </a:solidFill>
                <a:ea typeface="ＭＳ Ｐゴシック" pitchFamily="34" charset="-128"/>
                <a:cs typeface="Times New Roman" pitchFamily="18" charset="0"/>
              </a:rPr>
              <a:t>Game theory can be readily used:</a:t>
            </a:r>
          </a:p>
          <a:p>
            <a:pPr lvl="1"/>
            <a:r>
              <a:rPr lang="en-US" altLang="zh-CN" dirty="0" smtClean="0"/>
              <a:t>Non-cooperative game</a:t>
            </a:r>
          </a:p>
          <a:p>
            <a:pPr lvl="1"/>
            <a:r>
              <a:rPr lang="en-US" altLang="zh-CN" dirty="0" smtClean="0"/>
              <a:t>Dynamic game</a:t>
            </a:r>
          </a:p>
          <a:p>
            <a:pPr lvl="1"/>
            <a:r>
              <a:rPr lang="en-US" altLang="zh-CN" dirty="0" smtClean="0"/>
              <a:t>Cooperative game</a:t>
            </a:r>
          </a:p>
          <a:p>
            <a:pPr lvl="1"/>
            <a:r>
              <a:rPr lang="en-US" altLang="zh-CN" dirty="0" smtClean="0"/>
              <a:t>Auction theory</a:t>
            </a:r>
          </a:p>
          <a:p>
            <a:r>
              <a:rPr lang="en-US" altLang="zh-CN" sz="2400" b="1" dirty="0" smtClean="0"/>
              <a:t>Many applications in the frame work of D2D-LAN such as VANET and MSN can be easily integrated.</a:t>
            </a:r>
            <a:endParaRPr lang="zh-CN" altLang="en-US" sz="2400"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References</a:t>
            </a:r>
            <a:endParaRPr lang="zh-CN" altLang="en-US" dirty="0"/>
          </a:p>
        </p:txBody>
      </p:sp>
      <p:sp>
        <p:nvSpPr>
          <p:cNvPr id="3" name="内容占位符 2"/>
          <p:cNvSpPr>
            <a:spLocks noGrp="1"/>
          </p:cNvSpPr>
          <p:nvPr>
            <p:ph idx="1"/>
          </p:nvPr>
        </p:nvSpPr>
        <p:spPr/>
        <p:txBody>
          <a:bodyPr/>
          <a:lstStyle/>
          <a:p>
            <a:pPr lvl="0">
              <a:buNone/>
            </a:pPr>
            <a:r>
              <a:rPr lang="en-US" altLang="zh-CN" sz="1800" b="1" dirty="0" smtClean="0"/>
              <a:t>Books</a:t>
            </a:r>
          </a:p>
          <a:p>
            <a:pPr lvl="0"/>
            <a:r>
              <a:rPr lang="en-US" altLang="zh-CN" sz="1400" dirty="0" smtClean="0"/>
              <a:t>Chen </a:t>
            </a:r>
            <a:r>
              <a:rPr lang="en-US" altLang="zh-CN" sz="1400" dirty="0" err="1" smtClean="0"/>
              <a:t>Xu</a:t>
            </a:r>
            <a:r>
              <a:rPr lang="en-US" altLang="zh-CN" sz="1400" dirty="0" smtClean="0"/>
              <a:t>, </a:t>
            </a:r>
            <a:r>
              <a:rPr lang="en-US" altLang="zh-CN" sz="1400" dirty="0" err="1" smtClean="0"/>
              <a:t>Lingyang</a:t>
            </a:r>
            <a:r>
              <a:rPr lang="en-US" altLang="zh-CN" sz="1400" dirty="0" smtClean="0"/>
              <a:t> Song, and Zhu Han, “</a:t>
            </a:r>
            <a:r>
              <a:rPr lang="en-US" altLang="zh-CN" sz="1400" i="1" dirty="0" smtClean="0"/>
              <a:t>Resource Management for Device-to-Device Underlay Communication</a:t>
            </a:r>
            <a:r>
              <a:rPr lang="zh-CN" altLang="en-US" sz="1400" dirty="0" smtClean="0"/>
              <a:t>”</a:t>
            </a:r>
            <a:r>
              <a:rPr lang="en-US" altLang="zh-CN" sz="1400" dirty="0" smtClean="0"/>
              <a:t>, </a:t>
            </a:r>
            <a:r>
              <a:rPr lang="en-US" sz="1400" dirty="0" smtClean="0"/>
              <a:t>Springer Briefs in Computer Science</a:t>
            </a:r>
            <a:r>
              <a:rPr lang="en-US" altLang="zh-CN" sz="1400" dirty="0" smtClean="0"/>
              <a:t>, 2014. </a:t>
            </a:r>
          </a:p>
          <a:p>
            <a:pPr>
              <a:buNone/>
            </a:pPr>
            <a:r>
              <a:rPr lang="en-US" altLang="zh-CN" sz="1800" b="1" dirty="0" smtClean="0"/>
              <a:t>Tutorial and Survey</a:t>
            </a:r>
          </a:p>
          <a:p>
            <a:pPr lvl="0"/>
            <a:r>
              <a:rPr lang="en-US" altLang="zh-CN" sz="1400" dirty="0" err="1" smtClean="0"/>
              <a:t>Lingyang</a:t>
            </a:r>
            <a:r>
              <a:rPr lang="en-US" altLang="zh-CN" sz="1400" dirty="0" smtClean="0"/>
              <a:t> Song</a:t>
            </a:r>
            <a:r>
              <a:rPr lang="zh-CN" altLang="en-US" sz="1400" dirty="0" smtClean="0"/>
              <a:t> </a:t>
            </a:r>
            <a:r>
              <a:rPr lang="en-US" altLang="zh-CN" sz="1400" dirty="0" smtClean="0"/>
              <a:t>and Zhu Han, “Resource Allocation for Device-to-Device Communications,” </a:t>
            </a:r>
            <a:r>
              <a:rPr lang="en-US" sz="1400" i="1" dirty="0" smtClean="0"/>
              <a:t>IEEE International Conference on Communications in China (ICCC 2013)</a:t>
            </a:r>
            <a:r>
              <a:rPr lang="en-US" sz="1400" dirty="0" smtClean="0"/>
              <a:t>, Xi’ An, Aug. 2013</a:t>
            </a:r>
            <a:endParaRPr lang="zh-CN" altLang="en-US" sz="1400" dirty="0" smtClean="0"/>
          </a:p>
          <a:p>
            <a:pPr lvl="0"/>
            <a:r>
              <a:rPr lang="en-US" altLang="zh-CN" sz="1400" dirty="0" err="1" smtClean="0"/>
              <a:t>Lingyang</a:t>
            </a:r>
            <a:r>
              <a:rPr lang="en-US" altLang="zh-CN" sz="1400" dirty="0" smtClean="0"/>
              <a:t> Song</a:t>
            </a:r>
            <a:r>
              <a:rPr lang="zh-CN" altLang="en-US" sz="1400" dirty="0" smtClean="0"/>
              <a:t> </a:t>
            </a:r>
            <a:r>
              <a:rPr lang="en-US" altLang="zh-CN" sz="1400" dirty="0" smtClean="0"/>
              <a:t>and Zhu Han, “Device-to-Device Communications and Networks,” </a:t>
            </a:r>
            <a:r>
              <a:rPr lang="en-US" sz="1400" dirty="0" smtClean="0"/>
              <a:t>IEEE Globe Communication Conference (</a:t>
            </a:r>
            <a:r>
              <a:rPr lang="en-US" sz="1400" dirty="0" err="1" smtClean="0"/>
              <a:t>Globecom</a:t>
            </a:r>
            <a:r>
              <a:rPr lang="en-US" sz="1400" dirty="0" smtClean="0"/>
              <a:t>), Atlanta, USA, Dec. 2013.</a:t>
            </a:r>
          </a:p>
          <a:p>
            <a:r>
              <a:rPr lang="en-US" sz="1400" dirty="0" err="1" smtClean="0"/>
              <a:t>Lingyang</a:t>
            </a:r>
            <a:r>
              <a:rPr lang="en-US" sz="1400" dirty="0" smtClean="0"/>
              <a:t> Song, </a:t>
            </a:r>
            <a:r>
              <a:rPr lang="en-US" sz="1400" dirty="0" err="1" smtClean="0"/>
              <a:t>Dusit</a:t>
            </a:r>
            <a:r>
              <a:rPr lang="en-US" sz="1400" dirty="0" smtClean="0"/>
              <a:t> </a:t>
            </a:r>
            <a:r>
              <a:rPr lang="en-US" sz="1400" dirty="0" err="1" smtClean="0"/>
              <a:t>Niyato</a:t>
            </a:r>
            <a:r>
              <a:rPr lang="en-US" sz="1400" dirty="0" smtClean="0"/>
              <a:t>, Zhu Han, and </a:t>
            </a:r>
            <a:r>
              <a:rPr lang="en-US" sz="1400" dirty="0" err="1" smtClean="0"/>
              <a:t>Ekram</a:t>
            </a:r>
            <a:r>
              <a:rPr lang="en-US" sz="1400" dirty="0" smtClean="0"/>
              <a:t> </a:t>
            </a:r>
            <a:r>
              <a:rPr lang="en-US" sz="1400" dirty="0" err="1" smtClean="0"/>
              <a:t>Hossain</a:t>
            </a:r>
            <a:r>
              <a:rPr lang="en-US" sz="1400" dirty="0" smtClean="0"/>
              <a:t>, "Game-theoretic Resource Allocation Methods for Device-to-Device (D2D) Communication," appear in IEEE Wireless Communications Magazine.</a:t>
            </a:r>
            <a:endParaRPr lang="zh-CN" altLang="en-US" sz="1400" dirty="0" smtClean="0"/>
          </a:p>
          <a:p>
            <a:pPr>
              <a:buNone/>
            </a:pPr>
            <a:r>
              <a:rPr lang="en-US" altLang="zh-CN" sz="1800" b="1" dirty="0" smtClean="0"/>
              <a:t>Papers</a:t>
            </a:r>
          </a:p>
          <a:p>
            <a:r>
              <a:rPr lang="en-US" sz="1400" dirty="0" err="1" smtClean="0"/>
              <a:t>Tianyu</a:t>
            </a:r>
            <a:r>
              <a:rPr lang="en-US" sz="1400" dirty="0" smtClean="0"/>
              <a:t> Wang, </a:t>
            </a:r>
            <a:r>
              <a:rPr lang="en-US" sz="1400" dirty="0" err="1" smtClean="0"/>
              <a:t>Lingyang</a:t>
            </a:r>
            <a:r>
              <a:rPr lang="en-US" sz="1400" dirty="0" smtClean="0"/>
              <a:t> Song, and Zhu Han, “Coalitional Graph Games for Popular Content Distribution in Cognitive Radio VANETs,” to appear, </a:t>
            </a:r>
            <a:r>
              <a:rPr lang="en-US" sz="1400" i="1" dirty="0" smtClean="0"/>
              <a:t>IEEE Transactions on Vehicular Technologies</a:t>
            </a:r>
            <a:r>
              <a:rPr lang="en-US" sz="1400" dirty="0" smtClean="0"/>
              <a:t>, </a:t>
            </a:r>
            <a:r>
              <a:rPr lang="en-US" sz="1400" i="1" dirty="0" smtClean="0"/>
              <a:t>special issue “on Graph Theory and Its Application in Vehicular Networking”</a:t>
            </a:r>
            <a:r>
              <a:rPr lang="en-US" sz="1400" dirty="0" smtClean="0"/>
              <a:t> </a:t>
            </a:r>
            <a:endParaRPr lang="zh-CN" altLang="en-US" sz="1400" dirty="0" smtClean="0"/>
          </a:p>
          <a:p>
            <a:r>
              <a:rPr lang="en-US" sz="1400" dirty="0" smtClean="0"/>
              <a:t>Chen </a:t>
            </a:r>
            <a:r>
              <a:rPr lang="en-US" sz="1400" dirty="0" err="1" smtClean="0"/>
              <a:t>Xu</a:t>
            </a:r>
            <a:r>
              <a:rPr lang="en-US" sz="1400" dirty="0" smtClean="0"/>
              <a:t>, </a:t>
            </a:r>
            <a:r>
              <a:rPr lang="en-US" sz="1400" dirty="0" err="1" smtClean="0"/>
              <a:t>Lingyang</a:t>
            </a:r>
            <a:r>
              <a:rPr lang="en-US" sz="1400" dirty="0" smtClean="0"/>
              <a:t> Song, Zhu Han, </a:t>
            </a:r>
            <a:r>
              <a:rPr lang="en-US" sz="1400" dirty="0" err="1" smtClean="0"/>
              <a:t>Qun</a:t>
            </a:r>
            <a:r>
              <a:rPr lang="en-US" sz="1400" dirty="0" smtClean="0"/>
              <a:t> Zhao, </a:t>
            </a:r>
            <a:r>
              <a:rPr lang="en-US" sz="1400" dirty="0" err="1" smtClean="0"/>
              <a:t>Xiaoli</a:t>
            </a:r>
            <a:r>
              <a:rPr lang="en-US" sz="1400" dirty="0" smtClean="0"/>
              <a:t> Wang, and </a:t>
            </a:r>
            <a:r>
              <a:rPr lang="en-US" sz="1400" dirty="0" err="1" smtClean="0"/>
              <a:t>Bingli</a:t>
            </a:r>
            <a:r>
              <a:rPr lang="en-US" sz="1400" dirty="0" smtClean="0"/>
              <a:t> Jiao, “Efficient Resource Allocation for Device-to-Device </a:t>
            </a:r>
            <a:r>
              <a:rPr lang="en-US" sz="1400" dirty="0" err="1" smtClean="0"/>
              <a:t>Underlaying</a:t>
            </a:r>
            <a:r>
              <a:rPr lang="en-US" sz="1400" dirty="0" smtClean="0"/>
              <a:t> Networks using Combinatorial  Auction”, to appear, </a:t>
            </a:r>
            <a:r>
              <a:rPr lang="en-US" sz="1400" i="1" dirty="0" smtClean="0"/>
              <a:t>IEEE Journal on Selected Areas in Communications, special issue “on Peer-to-Peer Networks”</a:t>
            </a:r>
            <a:r>
              <a:rPr lang="en-US" sz="1400" dirty="0" smtClean="0"/>
              <a:t> </a:t>
            </a:r>
            <a:endParaRPr lang="zh-CN" altLang="en-US" sz="1400" dirty="0" smtClean="0"/>
          </a:p>
          <a:p>
            <a:r>
              <a:rPr lang="en-US" sz="1400" dirty="0" err="1" smtClean="0"/>
              <a:t>Tianyu</a:t>
            </a:r>
            <a:r>
              <a:rPr lang="en-US" sz="1400" dirty="0" smtClean="0"/>
              <a:t> Wang, </a:t>
            </a:r>
            <a:r>
              <a:rPr lang="en-US" sz="1400" dirty="0" err="1" smtClean="0"/>
              <a:t>Lingyang</a:t>
            </a:r>
            <a:r>
              <a:rPr lang="en-US" sz="1400" dirty="0" smtClean="0"/>
              <a:t> Song, Zhu Han, and </a:t>
            </a:r>
            <a:r>
              <a:rPr lang="en-US" sz="1400" dirty="0" err="1" smtClean="0"/>
              <a:t>Bingli</a:t>
            </a:r>
            <a:r>
              <a:rPr lang="en-US" sz="1400" dirty="0" smtClean="0"/>
              <a:t> Jiao “Popular Content Distribution in CR-VANETs with Joint Spectrum Sensing and Channel Access” to appear, </a:t>
            </a:r>
            <a:r>
              <a:rPr lang="en-US" sz="1400" i="1" dirty="0" smtClean="0"/>
              <a:t>IEEE Journal on Selected Areas in Communications, special issue “on Emerging Technologies”</a:t>
            </a:r>
            <a:endParaRPr lang="zh-CN" altLang="en-US" sz="14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References</a:t>
            </a:r>
            <a:endParaRPr lang="zh-CN" altLang="en-US" dirty="0"/>
          </a:p>
        </p:txBody>
      </p:sp>
      <p:sp>
        <p:nvSpPr>
          <p:cNvPr id="3" name="内容占位符 2"/>
          <p:cNvSpPr>
            <a:spLocks noGrp="1"/>
          </p:cNvSpPr>
          <p:nvPr>
            <p:ph idx="1"/>
          </p:nvPr>
        </p:nvSpPr>
        <p:spPr/>
        <p:txBody>
          <a:bodyPr/>
          <a:lstStyle/>
          <a:p>
            <a:pPr lvl="0"/>
            <a:r>
              <a:rPr lang="en-US" sz="1400" dirty="0" err="1" smtClean="0"/>
              <a:t>Feiran</a:t>
            </a:r>
            <a:r>
              <a:rPr lang="en-US" sz="1400" dirty="0" smtClean="0"/>
              <a:t> Wang, Chen </a:t>
            </a:r>
            <a:r>
              <a:rPr lang="en-US" sz="1400" dirty="0" err="1" smtClean="0"/>
              <a:t>Xu</a:t>
            </a:r>
            <a:r>
              <a:rPr lang="en-US" sz="1400" dirty="0" smtClean="0"/>
              <a:t>, </a:t>
            </a:r>
            <a:r>
              <a:rPr lang="en-US" sz="1400" dirty="0" err="1" smtClean="0"/>
              <a:t>Lingyang</a:t>
            </a:r>
            <a:r>
              <a:rPr lang="en-US" sz="1400" dirty="0" smtClean="0"/>
              <a:t> Song, </a:t>
            </a:r>
            <a:r>
              <a:rPr lang="en-US" sz="1400" dirty="0" err="1" smtClean="0"/>
              <a:t>Qun</a:t>
            </a:r>
            <a:r>
              <a:rPr lang="en-US" sz="1400" dirty="0" smtClean="0"/>
              <a:t> Zhao, </a:t>
            </a:r>
            <a:r>
              <a:rPr lang="en-US" sz="1400" dirty="0" err="1" smtClean="0"/>
              <a:t>Xiaoli</a:t>
            </a:r>
            <a:r>
              <a:rPr lang="en-US" sz="1400" dirty="0" smtClean="0"/>
              <a:t> Wang, and Zhu Han, “Energy-Aware Resource Allocation for Device-to-Device Underlay Communication," IEEE International Conference on Communications, Budapest, Hungary, June 2013.</a:t>
            </a:r>
            <a:endParaRPr lang="zh-CN" altLang="en-US" sz="1400" dirty="0" smtClean="0"/>
          </a:p>
          <a:p>
            <a:r>
              <a:rPr lang="en-US" sz="1400" dirty="0" err="1" smtClean="0"/>
              <a:t>Rongqing</a:t>
            </a:r>
            <a:r>
              <a:rPr lang="en-US" sz="1400" dirty="0" smtClean="0"/>
              <a:t> Zhang, </a:t>
            </a:r>
            <a:r>
              <a:rPr lang="en-US" sz="1400" dirty="0" err="1" smtClean="0"/>
              <a:t>Lingyang</a:t>
            </a:r>
            <a:r>
              <a:rPr lang="en-US" sz="1400" dirty="0" smtClean="0"/>
              <a:t> Song, Zhu Han, Xiang Cheng, and </a:t>
            </a:r>
            <a:r>
              <a:rPr lang="en-US" sz="1400" dirty="0" err="1" smtClean="0"/>
              <a:t>Bingli</a:t>
            </a:r>
            <a:r>
              <a:rPr lang="en-US" sz="1400" dirty="0" smtClean="0"/>
              <a:t> Jiao, “Distributed Resource Allocation for Device-to-Device Communications </a:t>
            </a:r>
            <a:r>
              <a:rPr lang="en-US" sz="1400" dirty="0" err="1" smtClean="0"/>
              <a:t>Underlaying</a:t>
            </a:r>
            <a:r>
              <a:rPr lang="en-US" sz="1400" dirty="0" smtClean="0"/>
              <a:t> Cellular Networks,"</a:t>
            </a:r>
            <a:r>
              <a:rPr lang="en-US" sz="1400" i="1" dirty="0" smtClean="0"/>
              <a:t> IEEE International Conference on Communications</a:t>
            </a:r>
            <a:r>
              <a:rPr lang="en-US" sz="1400" dirty="0" smtClean="0"/>
              <a:t>, Budapest, Hungary, June 2013.</a:t>
            </a:r>
          </a:p>
          <a:p>
            <a:pPr lvl="0"/>
            <a:r>
              <a:rPr lang="en-US" sz="1400" dirty="0" err="1" smtClean="0"/>
              <a:t>Feiran</a:t>
            </a:r>
            <a:r>
              <a:rPr lang="en-US" sz="1400" dirty="0" smtClean="0"/>
              <a:t> Wang, </a:t>
            </a:r>
            <a:r>
              <a:rPr lang="en-US" sz="1400" dirty="0" err="1" smtClean="0"/>
              <a:t>Lingyang</a:t>
            </a:r>
            <a:r>
              <a:rPr lang="en-US" sz="1400" dirty="0" smtClean="0"/>
              <a:t> Song, Zhu Han, </a:t>
            </a:r>
            <a:r>
              <a:rPr lang="en-US" sz="1400" dirty="0" err="1" smtClean="0"/>
              <a:t>Qun</a:t>
            </a:r>
            <a:r>
              <a:rPr lang="en-US" sz="1400" dirty="0" smtClean="0"/>
              <a:t> Zhao, </a:t>
            </a:r>
            <a:r>
              <a:rPr lang="en-US" sz="1400" dirty="0" err="1" smtClean="0"/>
              <a:t>Xiaoli</a:t>
            </a:r>
            <a:r>
              <a:rPr lang="en-US" sz="1400" dirty="0" smtClean="0"/>
              <a:t> Wang, “Joint Scheduling and Resource Allocation for Device-to-Device Underlay Communication,” </a:t>
            </a:r>
            <a:r>
              <a:rPr lang="en-US" sz="1400" i="1" dirty="0" smtClean="0"/>
              <a:t>2013 IEEE Wireless Communications and Networking Conference (WCNC)</a:t>
            </a:r>
            <a:r>
              <a:rPr lang="en-US" sz="1400" dirty="0" smtClean="0"/>
              <a:t>, Shanghai China, Apr. 2013.</a:t>
            </a:r>
            <a:endParaRPr lang="zh-CN" altLang="en-US" sz="1400" dirty="0" smtClean="0"/>
          </a:p>
          <a:p>
            <a:pPr lvl="0"/>
            <a:r>
              <a:rPr lang="en-US" sz="1400" dirty="0" err="1" smtClean="0"/>
              <a:t>Feiran</a:t>
            </a:r>
            <a:r>
              <a:rPr lang="en-US" sz="1400" dirty="0" smtClean="0"/>
              <a:t> Wang, Chen </a:t>
            </a:r>
            <a:r>
              <a:rPr lang="en-US" sz="1400" dirty="0" err="1" smtClean="0"/>
              <a:t>Xu</a:t>
            </a:r>
            <a:r>
              <a:rPr lang="en-US" sz="1400" dirty="0" smtClean="0"/>
              <a:t>, </a:t>
            </a:r>
            <a:r>
              <a:rPr lang="en-US" sz="1400" dirty="0" err="1" smtClean="0"/>
              <a:t>Lingyang</a:t>
            </a:r>
            <a:r>
              <a:rPr lang="en-US" sz="1400" dirty="0" smtClean="0"/>
              <a:t> Song, Zhu Han, and </a:t>
            </a:r>
            <a:r>
              <a:rPr lang="en-US" sz="1400" dirty="0" err="1" smtClean="0"/>
              <a:t>Baoxian</a:t>
            </a:r>
            <a:r>
              <a:rPr lang="en-US" sz="1400" dirty="0" smtClean="0"/>
              <a:t> Zhang, “Energy-Efficient Radio Resource and Power Allocation for Device-to-Device Communication </a:t>
            </a:r>
            <a:r>
              <a:rPr lang="en-US" sz="1400" dirty="0" err="1" smtClean="0"/>
              <a:t>Underlaying</a:t>
            </a:r>
            <a:r>
              <a:rPr lang="en-US" sz="1400" dirty="0" smtClean="0"/>
              <a:t> Cellular Networks,” </a:t>
            </a:r>
            <a:r>
              <a:rPr lang="en-US" sz="1400" i="1" dirty="0" smtClean="0"/>
              <a:t>The IEEE International Conference on Wireless Communications and Signal Processing (WCSP)</a:t>
            </a:r>
            <a:r>
              <a:rPr lang="en-US" sz="1400" dirty="0" smtClean="0"/>
              <a:t>, </a:t>
            </a:r>
            <a:r>
              <a:rPr lang="en-US" sz="1400" dirty="0" err="1" smtClean="0"/>
              <a:t>Anwei,China</a:t>
            </a:r>
            <a:r>
              <a:rPr lang="en-US" sz="1400" dirty="0" smtClean="0"/>
              <a:t>, </a:t>
            </a:r>
            <a:r>
              <a:rPr lang="en-US" sz="1400" dirty="0" err="1" smtClean="0"/>
              <a:t>Otc</a:t>
            </a:r>
            <a:r>
              <a:rPr lang="en-US" sz="1400" dirty="0" smtClean="0"/>
              <a:t>. 25 - 27, 2012.</a:t>
            </a:r>
            <a:endParaRPr lang="zh-CN" altLang="en-US" sz="1400" dirty="0" smtClean="0"/>
          </a:p>
          <a:p>
            <a:r>
              <a:rPr lang="en-US" sz="1400" dirty="0" smtClean="0"/>
              <a:t>Chen </a:t>
            </a:r>
            <a:r>
              <a:rPr lang="en-US" sz="1400" dirty="0" err="1" smtClean="0"/>
              <a:t>Xu</a:t>
            </a:r>
            <a:r>
              <a:rPr lang="en-US" sz="1400" dirty="0" smtClean="0"/>
              <a:t>, </a:t>
            </a:r>
            <a:r>
              <a:rPr lang="en-US" sz="1400" dirty="0" err="1" smtClean="0"/>
              <a:t>Lingyang</a:t>
            </a:r>
            <a:r>
              <a:rPr lang="en-US" sz="1400" dirty="0" smtClean="0"/>
              <a:t> Song, Zhu Han, Dou Li, and </a:t>
            </a:r>
            <a:r>
              <a:rPr lang="en-US" sz="1400" dirty="0" err="1" smtClean="0"/>
              <a:t>Bingli</a:t>
            </a:r>
            <a:r>
              <a:rPr lang="en-US" sz="1400" dirty="0" smtClean="0"/>
              <a:t> Jiao, “Resource Allocation Using A Reverse Iterative Combinatorial Auction for Device-to-Device Underlay Cellular Networks,”</a:t>
            </a:r>
            <a:r>
              <a:rPr lang="en-US" sz="1400" i="1" dirty="0" smtClean="0"/>
              <a:t> </a:t>
            </a:r>
            <a:r>
              <a:rPr lang="en-US" sz="1400" dirty="0" smtClean="0"/>
              <a:t>IEEE Globe Communication Conference (</a:t>
            </a:r>
            <a:r>
              <a:rPr lang="en-US" sz="1400" dirty="0" err="1" smtClean="0"/>
              <a:t>Globecom</a:t>
            </a:r>
            <a:r>
              <a:rPr lang="en-US" sz="1400" dirty="0" smtClean="0"/>
              <a:t>), Los Angels, USA, Dec. 2012.</a:t>
            </a:r>
          </a:p>
          <a:p>
            <a:pPr lvl="0"/>
            <a:r>
              <a:rPr lang="en-US" sz="1400" dirty="0" smtClean="0"/>
              <a:t>Chen </a:t>
            </a:r>
            <a:r>
              <a:rPr lang="en-US" sz="1400" dirty="0" err="1" smtClean="0"/>
              <a:t>Xu</a:t>
            </a:r>
            <a:r>
              <a:rPr lang="en-US" sz="1400" dirty="0" smtClean="0"/>
              <a:t>, </a:t>
            </a:r>
            <a:r>
              <a:rPr lang="en-US" sz="1400" dirty="0" err="1" smtClean="0"/>
              <a:t>Lingyang</a:t>
            </a:r>
            <a:r>
              <a:rPr lang="en-US" sz="1400" dirty="0" smtClean="0"/>
              <a:t> Song, Zhu Han, </a:t>
            </a:r>
            <a:r>
              <a:rPr lang="en-US" sz="1400" dirty="0" err="1" smtClean="0"/>
              <a:t>Qun</a:t>
            </a:r>
            <a:r>
              <a:rPr lang="en-US" sz="1400" dirty="0" smtClean="0"/>
              <a:t> Zhao, </a:t>
            </a:r>
            <a:r>
              <a:rPr lang="en-US" sz="1400" dirty="0" err="1" smtClean="0"/>
              <a:t>Xiaoli</a:t>
            </a:r>
            <a:r>
              <a:rPr lang="en-US" sz="1400" dirty="0" smtClean="0"/>
              <a:t> Wang, and </a:t>
            </a:r>
            <a:r>
              <a:rPr lang="en-US" sz="1400" dirty="0" err="1" smtClean="0"/>
              <a:t>Bingli</a:t>
            </a:r>
            <a:r>
              <a:rPr lang="en-US" sz="1400" dirty="0" smtClean="0"/>
              <a:t> Jiao, “Interference-Aware Resource Allocation for Device-to-Device Communications as an Underlay Using Sequential Second Price Auction," </a:t>
            </a:r>
            <a:r>
              <a:rPr lang="en-US" sz="1400" i="1" dirty="0" smtClean="0"/>
              <a:t>IEEE International Conference on Communications (ICC)</a:t>
            </a:r>
            <a:r>
              <a:rPr lang="en-US" sz="1400" dirty="0" smtClean="0"/>
              <a:t>, Ottawa, Canada, Jun. 2012.</a:t>
            </a:r>
          </a:p>
          <a:p>
            <a:r>
              <a:rPr lang="en-US" sz="1400" dirty="0" err="1" smtClean="0"/>
              <a:t>Yanru</a:t>
            </a:r>
            <a:r>
              <a:rPr lang="en-US" sz="1400" dirty="0" smtClean="0"/>
              <a:t> Zhang, </a:t>
            </a:r>
            <a:r>
              <a:rPr lang="en-US" sz="1400" dirty="0" err="1" smtClean="0"/>
              <a:t>Lingyang</a:t>
            </a:r>
            <a:r>
              <a:rPr lang="en-US" sz="1400" dirty="0" smtClean="0"/>
              <a:t> Song, </a:t>
            </a:r>
            <a:r>
              <a:rPr lang="en-US" sz="1400" dirty="0" err="1" smtClean="0"/>
              <a:t>Walid</a:t>
            </a:r>
            <a:r>
              <a:rPr lang="en-US" sz="1400" dirty="0" smtClean="0"/>
              <a:t> </a:t>
            </a:r>
            <a:r>
              <a:rPr lang="en-US" sz="1400" dirty="0" err="1" smtClean="0"/>
              <a:t>Saad</a:t>
            </a:r>
            <a:r>
              <a:rPr lang="en-US" sz="1400" dirty="0" smtClean="0"/>
              <a:t>, </a:t>
            </a:r>
            <a:r>
              <a:rPr lang="en-US" sz="1400" dirty="0" err="1" smtClean="0"/>
              <a:t>Zaher</a:t>
            </a:r>
            <a:r>
              <a:rPr lang="en-US" sz="1400" dirty="0" smtClean="0"/>
              <a:t> </a:t>
            </a:r>
            <a:r>
              <a:rPr lang="en-US" sz="1400" dirty="0" err="1" smtClean="0"/>
              <a:t>Dawy</a:t>
            </a:r>
            <a:r>
              <a:rPr lang="en-US" sz="1400" dirty="0" smtClean="0"/>
              <a:t>, and Zhu Han, “Exploring Social Ties for Enhanced Device-to-Device Communications in Wireless Networks,” </a:t>
            </a:r>
            <a:r>
              <a:rPr lang="en-US" sz="1400" i="1" dirty="0" smtClean="0"/>
              <a:t>IEEE Globe Communication Conference (</a:t>
            </a:r>
            <a:r>
              <a:rPr lang="en-US" sz="1400" i="1" dirty="0" err="1" smtClean="0"/>
              <a:t>Globecom</a:t>
            </a:r>
            <a:r>
              <a:rPr lang="en-US" sz="1400" i="1" dirty="0" smtClean="0"/>
              <a:t>)</a:t>
            </a:r>
            <a:r>
              <a:rPr lang="en-US" sz="1400" dirty="0" smtClean="0"/>
              <a:t>, Atlanta, USA, Dec. 2013.</a:t>
            </a:r>
            <a:endParaRPr lang="zh-CN" altLang="en-US" sz="1400" dirty="0" smtClean="0"/>
          </a:p>
          <a:p>
            <a:pPr lvl="0"/>
            <a:endParaRPr lang="zh-CN" altLang="en-US" sz="1400"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71406" y="1268760"/>
            <a:ext cx="9144000" cy="1470025"/>
          </a:xfrm>
          <a:prstGeom prst="rect">
            <a:avLst/>
          </a:prstGeom>
          <a:noFill/>
          <a:ln w="0">
            <a:noFill/>
            <a:miter lim="800000"/>
            <a:headEnd/>
            <a:tailEnd/>
          </a:ln>
        </p:spPr>
        <p:txBody>
          <a:bodyPr lIns="0" tIns="0" rIns="0" bIns="0"/>
          <a:lstStyle/>
          <a:p>
            <a:pPr algn="ctr">
              <a:defRPr/>
            </a:pPr>
            <a:r>
              <a:rPr lang="en-US" sz="4000" dirty="0" smtClean="0"/>
              <a:t> </a:t>
            </a:r>
            <a:r>
              <a:rPr lang="en-US" altLang="zh-CN" sz="4000" b="1" dirty="0" smtClean="0">
                <a:solidFill>
                  <a:srgbClr val="0066FF"/>
                </a:solidFill>
                <a:latin typeface="+mj-lt"/>
                <a:ea typeface="+mn-ea"/>
              </a:rPr>
              <a:t>Game-theoretic Methods for Full-duplex Communications</a:t>
            </a:r>
            <a:r>
              <a:rPr lang="en-US" sz="4000" dirty="0" smtClean="0"/>
              <a:t/>
            </a:r>
            <a:br>
              <a:rPr lang="en-US" sz="4000" dirty="0" smtClean="0"/>
            </a:br>
            <a:endParaRPr lang="en-US" altLang="zh-CN" sz="4000" b="1" dirty="0" smtClean="0">
              <a:solidFill>
                <a:srgbClr val="0066FF"/>
              </a:solidFill>
              <a:latin typeface="+mj-lt"/>
              <a:ea typeface="+mn-ea"/>
            </a:endParaRPr>
          </a:p>
          <a:p>
            <a:pPr algn="ctr">
              <a:defRPr/>
            </a:pPr>
            <a:endParaRPr lang="zh-CN" altLang="en-US" sz="4000" b="1" dirty="0">
              <a:solidFill>
                <a:srgbClr val="0066CC"/>
              </a:solidFill>
              <a:latin typeface="仿宋_GB2312" pitchFamily="49" charset="-122"/>
              <a:ea typeface="仿宋_GB2312" pitchFamily="49" charset="-122"/>
            </a:endParaRPr>
          </a:p>
        </p:txBody>
      </p:sp>
      <p:sp>
        <p:nvSpPr>
          <p:cNvPr id="4" name="灯片编号占位符 3"/>
          <p:cNvSpPr>
            <a:spLocks noGrp="1"/>
          </p:cNvSpPr>
          <p:nvPr>
            <p:ph type="sldNum" sz="quarter" idx="12"/>
          </p:nvPr>
        </p:nvSpPr>
        <p:spPr/>
        <p:txBody>
          <a:bodyPr/>
          <a:lstStyle/>
          <a:p>
            <a:pPr>
              <a:defRPr/>
            </a:pPr>
            <a:fld id="{67609B62-706E-4D36-BD2B-F18BEE62B936}" type="slidenum">
              <a:rPr lang="en-US" altLang="zh-CN" smtClean="0"/>
              <a:pPr>
                <a:defRPr/>
              </a:pPr>
              <a:t>73</a:t>
            </a:fld>
            <a:endParaRPr lang="zh-CN" altLang="en-US"/>
          </a:p>
        </p:txBody>
      </p:sp>
      <p:sp>
        <p:nvSpPr>
          <p:cNvPr id="5" name="Rectangle 4"/>
          <p:cNvSpPr txBox="1">
            <a:spLocks noChangeArrowheads="1"/>
          </p:cNvSpPr>
          <p:nvPr/>
        </p:nvSpPr>
        <p:spPr>
          <a:xfrm>
            <a:off x="698500" y="3473152"/>
            <a:ext cx="7772400" cy="3124200"/>
          </a:xfrm>
          <a:prstGeom prst="rect">
            <a:avLst/>
          </a:prstGeom>
        </p:spPr>
        <p:txBody>
          <a:bodyPr/>
          <a:lstStyle/>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indent="-254000" algn="ctr">
              <a:lnSpc>
                <a:spcPct val="105000"/>
              </a:lnSpc>
              <a:spcBef>
                <a:spcPct val="20000"/>
              </a:spcBef>
              <a:buSzPct val="100000"/>
              <a:defRPr/>
            </a:pPr>
            <a:r>
              <a:rPr kumimoji="0" lang="en-US" altLang="zh-CN" sz="2000" b="1" i="0" u="none" strike="noStrike" kern="0" cap="none" spc="0" normalizeH="0" baseline="0" noProof="0" dirty="0" err="1" smtClean="0">
                <a:ln>
                  <a:noFill/>
                </a:ln>
                <a:solidFill>
                  <a:srgbClr val="000000"/>
                </a:solidFill>
                <a:effectLst/>
                <a:uLnTx/>
                <a:uFillTx/>
                <a:latin typeface="Arial Unicode MS" pitchFamily="34" charset="-122"/>
                <a:ea typeface="Arial Unicode MS" pitchFamily="34" charset="-122"/>
                <a:cs typeface="Arial Unicode MS" pitchFamily="34" charset="-122"/>
              </a:rPr>
              <a:t>Lingyang</a:t>
            </a: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Song</a:t>
            </a:r>
            <a:r>
              <a:rPr lang="en-US" altLang="zh-CN" b="1" kern="0" baseline="30000" dirty="0" smtClean="0">
                <a:latin typeface="Arial Unicode MS" pitchFamily="34" charset="-122"/>
                <a:ea typeface="Arial Unicode MS" pitchFamily="34" charset="-122"/>
                <a:cs typeface="Arial Unicode MS" pitchFamily="34" charset="-122"/>
              </a:rPr>
              <a:t>*</a:t>
            </a:r>
            <a:r>
              <a:rPr kumimoji="0" lang="en-US" altLang="zh-CN" sz="20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and Zhu Han</a:t>
            </a:r>
            <a:r>
              <a:rPr lang="en-US" altLang="zh-CN" b="1" kern="0" baseline="30000" dirty="0">
                <a:latin typeface="Arial Unicode MS" pitchFamily="34" charset="-122"/>
                <a:ea typeface="Arial Unicode MS" pitchFamily="34" charset="-122"/>
                <a:cs typeface="Arial Unicode MS" pitchFamily="34" charset="-122"/>
              </a:rPr>
              <a:t>+</a:t>
            </a:r>
            <a:r>
              <a:rPr lang="en-US" altLang="zh-CN" kern="0" baseline="30000" dirty="0" smtClean="0">
                <a:latin typeface="Arial Unicode MS" pitchFamily="34" charset="-122"/>
                <a:ea typeface="Arial Unicode MS" pitchFamily="34" charset="-122"/>
                <a:cs typeface="Arial Unicode MS" pitchFamily="34" charset="-122"/>
              </a:rPr>
              <a:t> </a:t>
            </a:r>
          </a:p>
          <a:p>
            <a:pPr marL="254000" indent="-254000" algn="ctr">
              <a:lnSpc>
                <a:spcPct val="105000"/>
              </a:lnSpc>
              <a:spcBef>
                <a:spcPct val="20000"/>
              </a:spcBef>
              <a:buSzPct val="100000"/>
              <a:defRPr/>
            </a:pPr>
            <a:r>
              <a:rPr lang="en-US" altLang="zh-CN" b="1" kern="0" baseline="30000" dirty="0">
                <a:latin typeface="Arial Unicode MS" pitchFamily="34" charset="-122"/>
                <a:ea typeface="Arial Unicode MS" pitchFamily="34" charset="-122"/>
                <a:cs typeface="Arial Unicode MS" pitchFamily="34" charset="-122"/>
              </a:rPr>
              <a:t>* </a:t>
            </a: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School of Electronics Engineering and Computer Science,</a:t>
            </a: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Peking University, Beijing, China</a:t>
            </a:r>
          </a:p>
          <a:p>
            <a:pPr marL="254000" lvl="0" indent="-254000" algn="ctr">
              <a:lnSpc>
                <a:spcPct val="105000"/>
              </a:lnSpc>
              <a:spcBef>
                <a:spcPct val="20000"/>
              </a:spcBef>
              <a:buSzPct val="100000"/>
              <a:defRPr/>
            </a:pPr>
            <a:r>
              <a:rPr lang="en-US" altLang="zh-CN" sz="1800" b="1" kern="0" baseline="30000" dirty="0">
                <a:latin typeface="Arial Unicode MS" pitchFamily="34" charset="-122"/>
                <a:ea typeface="Arial Unicode MS" pitchFamily="34" charset="-122"/>
                <a:cs typeface="Arial Unicode MS" pitchFamily="34" charset="-122"/>
              </a:rPr>
              <a:t>+ </a:t>
            </a: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Department of Electrical and Computer Engineering</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r>
              <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University of Houston, Houston, TX, USA</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lvl="0" indent="-254000" algn="ctr" eaLnBrk="0" hangingPunct="0">
              <a:lnSpc>
                <a:spcPct val="105000"/>
              </a:lnSpc>
              <a:spcBef>
                <a:spcPct val="20000"/>
              </a:spcBef>
              <a:buSzPct val="100000"/>
              <a:defRPr/>
            </a:pPr>
            <a:r>
              <a:rPr kumimoji="0" lang="en-US" altLang="zh-CN" sz="16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Full-duplex</a:t>
            </a:r>
            <a:r>
              <a:rPr kumimoji="0" lang="en-US" altLang="zh-CN" sz="1600" b="1" i="0" u="none" strike="noStrike" kern="0" cap="none" spc="0" normalizeH="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communication website: </a:t>
            </a:r>
            <a:r>
              <a:rPr lang="en-US" altLang="zh-CN" sz="1600" b="1" kern="0" dirty="0" smtClean="0">
                <a:latin typeface="Arial Unicode MS" pitchFamily="34" charset="-122"/>
                <a:ea typeface="Arial Unicode MS" pitchFamily="34" charset="-122"/>
                <a:cs typeface="Arial Unicode MS" pitchFamily="34" charset="-122"/>
              </a:rPr>
              <a:t> </a:t>
            </a:r>
          </a:p>
          <a:p>
            <a:pPr marL="254000" lvl="0" indent="-254000" algn="ctr" eaLnBrk="0" hangingPunct="0">
              <a:lnSpc>
                <a:spcPct val="105000"/>
              </a:lnSpc>
              <a:spcBef>
                <a:spcPct val="20000"/>
              </a:spcBef>
              <a:buSzPct val="100000"/>
              <a:defRPr/>
            </a:pPr>
            <a:r>
              <a:rPr lang="en-US" altLang="zh-CN" sz="1600" b="1" kern="0" dirty="0" smtClean="0">
                <a:solidFill>
                  <a:srgbClr val="0066FF"/>
                </a:solidFill>
                <a:latin typeface="Arial Unicode MS" pitchFamily="34" charset="-122"/>
                <a:ea typeface="Arial Unicode MS" pitchFamily="34" charset="-122"/>
                <a:cs typeface="Arial Unicode MS" pitchFamily="34" charset="-122"/>
              </a:rPr>
              <a:t>http://wireless.pku.edu.cn/home/songly/fd.html</a:t>
            </a:r>
            <a:endParaRPr kumimoji="0" lang="en-US" altLang="zh-CN" sz="1600" b="1" i="0" u="none" strike="noStrike" kern="0" cap="none" spc="0" normalizeH="0" baseline="0" noProof="0" dirty="0" smtClean="0">
              <a:ln>
                <a:noFill/>
              </a:ln>
              <a:solidFill>
                <a:srgbClr val="0066FF"/>
              </a:solidFill>
              <a:effectLst/>
              <a:uLnTx/>
              <a:uFillTx/>
              <a:latin typeface="Arial Unicode MS" pitchFamily="34" charset="-122"/>
              <a:ea typeface="Arial Unicode MS" pitchFamily="34" charset="-122"/>
              <a:cs typeface="Arial Unicode MS" pitchFamily="34" charset="-122"/>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p:txBody>
      </p:sp>
      <p:pic>
        <p:nvPicPr>
          <p:cNvPr id="8" name="Picture 12" descr="http://tbn0.google.com/images?q=tbn:HMEGXKmAqkMYXM:http://content.answers.com/main/content/wp/en/e/ec/University_of_Houston_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972447"/>
            <a:ext cx="100647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9" descr="bdx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0838" y="58674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Tm="20063"/>
    </mc:Choice>
    <mc:Fallback xmlns="">
      <p:transition advTm="20063"/>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Background of Full-Duplex Techniques</a:t>
            </a:r>
            <a:endParaRPr lang="zh-CN" altLang="en-US" sz="3200" dirty="0"/>
          </a:p>
        </p:txBody>
      </p:sp>
      <p:sp>
        <p:nvSpPr>
          <p:cNvPr id="3" name="内容占位符 2"/>
          <p:cNvSpPr>
            <a:spLocks noGrp="1"/>
          </p:cNvSpPr>
          <p:nvPr>
            <p:ph idx="1"/>
          </p:nvPr>
        </p:nvSpPr>
        <p:spPr/>
        <p:txBody>
          <a:bodyPr/>
          <a:lstStyle/>
          <a:p>
            <a:r>
              <a:rPr lang="en-US" altLang="zh-CN" dirty="0" smtClean="0">
                <a:solidFill>
                  <a:schemeClr val="tx1"/>
                </a:solidFill>
              </a:rPr>
              <a:t>Traditional half duplex: using orthogonal resources</a:t>
            </a:r>
          </a:p>
          <a:p>
            <a:pPr lvl="1"/>
            <a:r>
              <a:rPr lang="en-US" altLang="zh-CN" dirty="0" smtClean="0">
                <a:solidFill>
                  <a:schemeClr val="tx1"/>
                </a:solidFill>
              </a:rPr>
              <a:t>Time-division duplex</a:t>
            </a:r>
          </a:p>
          <a:p>
            <a:pPr lvl="1"/>
            <a:r>
              <a:rPr lang="en-US" altLang="zh-CN" dirty="0" smtClean="0">
                <a:solidFill>
                  <a:schemeClr val="tx1"/>
                </a:solidFill>
              </a:rPr>
              <a:t>Frequency-division duplex</a:t>
            </a:r>
          </a:p>
          <a:p>
            <a:pPr lvl="1"/>
            <a:endParaRPr lang="en-US" altLang="zh-CN" dirty="0" smtClean="0">
              <a:solidFill>
                <a:schemeClr val="accent6">
                  <a:lumMod val="50000"/>
                </a:schemeClr>
              </a:solidFill>
            </a:endParaRPr>
          </a:p>
          <a:p>
            <a:pPr lvl="1"/>
            <a:endParaRPr lang="en-US" altLang="zh-CN" dirty="0" smtClean="0">
              <a:solidFill>
                <a:schemeClr val="accent6">
                  <a:lumMod val="50000"/>
                </a:schemeClr>
              </a:solidFill>
            </a:endParaRPr>
          </a:p>
          <a:p>
            <a:pPr lvl="1"/>
            <a:endParaRPr lang="en-US" altLang="zh-CN" dirty="0" smtClean="0">
              <a:solidFill>
                <a:schemeClr val="accent6">
                  <a:lumMod val="50000"/>
                </a:schemeClr>
              </a:solidFill>
            </a:endParaRPr>
          </a:p>
          <a:p>
            <a:pPr lvl="1"/>
            <a:endParaRPr lang="en-US" altLang="zh-CN" dirty="0" smtClean="0">
              <a:solidFill>
                <a:schemeClr val="accent6">
                  <a:lumMod val="50000"/>
                </a:schemeClr>
              </a:solidFill>
            </a:endParaRPr>
          </a:p>
          <a:p>
            <a:endParaRPr lang="en-US" altLang="zh-CN" dirty="0" smtClean="0">
              <a:solidFill>
                <a:schemeClr val="accent6">
                  <a:lumMod val="50000"/>
                </a:schemeClr>
              </a:solidFill>
            </a:endParaRPr>
          </a:p>
          <a:p>
            <a:r>
              <a:rPr lang="en-US" altLang="zh-CN" dirty="0" smtClean="0">
                <a:solidFill>
                  <a:schemeClr val="tx1"/>
                </a:solidFill>
              </a:rPr>
              <a:t>Problems</a:t>
            </a:r>
          </a:p>
          <a:p>
            <a:pPr lvl="1"/>
            <a:r>
              <a:rPr lang="en-US" altLang="zh-CN" dirty="0" smtClean="0">
                <a:solidFill>
                  <a:schemeClr val="tx1"/>
                </a:solidFill>
              </a:rPr>
              <a:t>The orthogonal resources are allocated for reception and transmission.</a:t>
            </a:r>
          </a:p>
          <a:p>
            <a:pPr lvl="1">
              <a:buNone/>
            </a:pPr>
            <a:endParaRPr lang="en-US" altLang="zh-CN" dirty="0" smtClean="0">
              <a:solidFill>
                <a:schemeClr val="tx1"/>
              </a:solidFill>
            </a:endParaRPr>
          </a:p>
          <a:p>
            <a:r>
              <a:rPr lang="en-US" altLang="zh-CN" dirty="0" smtClean="0">
                <a:solidFill>
                  <a:schemeClr val="tx1"/>
                </a:solidFill>
              </a:rPr>
              <a:t>Solutions             </a:t>
            </a:r>
          </a:p>
          <a:p>
            <a:pPr lvl="1"/>
            <a:r>
              <a:rPr lang="en-US" altLang="zh-CN" dirty="0" smtClean="0">
                <a:solidFill>
                  <a:schemeClr val="tx1"/>
                </a:solidFill>
              </a:rPr>
              <a:t>The same resources are allocated for reception and</a:t>
            </a:r>
          </a:p>
          <a:p>
            <a:pPr lvl="1">
              <a:buNone/>
            </a:pPr>
            <a:r>
              <a:rPr lang="en-US" altLang="zh-CN" dirty="0" smtClean="0">
                <a:solidFill>
                  <a:schemeClr val="tx1"/>
                </a:solidFill>
              </a:rPr>
              <a:t>    transmission</a:t>
            </a:r>
            <a:endParaRPr lang="zh-CN" altLang="en-US" dirty="0">
              <a:solidFill>
                <a:schemeClr val="tx1"/>
              </a:solidFill>
            </a:endParaRPr>
          </a:p>
        </p:txBody>
      </p:sp>
      <p:pic>
        <p:nvPicPr>
          <p:cNvPr id="4" name="图片 3" descr="tdma.gif"/>
          <p:cNvPicPr>
            <a:picLocks noChangeAspect="1"/>
          </p:cNvPicPr>
          <p:nvPr/>
        </p:nvPicPr>
        <p:blipFill>
          <a:blip r:embed="rId4" cstate="print"/>
          <a:stretch>
            <a:fillRect/>
          </a:stretch>
        </p:blipFill>
        <p:spPr>
          <a:xfrm>
            <a:off x="1115616" y="2463975"/>
            <a:ext cx="2776326" cy="1325065"/>
          </a:xfrm>
          <a:prstGeom prst="rect">
            <a:avLst/>
          </a:prstGeom>
        </p:spPr>
      </p:pic>
      <p:pic>
        <p:nvPicPr>
          <p:cNvPr id="5" name="图片 4" descr="fdma.gif"/>
          <p:cNvPicPr>
            <a:picLocks noChangeAspect="1"/>
          </p:cNvPicPr>
          <p:nvPr/>
        </p:nvPicPr>
        <p:blipFill>
          <a:blip r:embed="rId5" cstate="print"/>
          <a:stretch>
            <a:fillRect/>
          </a:stretch>
        </p:blipFill>
        <p:spPr>
          <a:xfrm>
            <a:off x="4572000" y="2420888"/>
            <a:ext cx="2736304" cy="1331175"/>
          </a:xfrm>
          <a:prstGeom prst="rect">
            <a:avLst/>
          </a:prstGeom>
        </p:spPr>
      </p:pic>
      <p:sp>
        <p:nvSpPr>
          <p:cNvPr id="6" name="TextBox 5"/>
          <p:cNvSpPr txBox="1"/>
          <p:nvPr/>
        </p:nvSpPr>
        <p:spPr>
          <a:xfrm>
            <a:off x="1331640" y="3789040"/>
            <a:ext cx="2736304" cy="307777"/>
          </a:xfrm>
          <a:prstGeom prst="rect">
            <a:avLst/>
          </a:prstGeom>
          <a:noFill/>
        </p:spPr>
        <p:txBody>
          <a:bodyPr wrap="square" rtlCol="0">
            <a:spAutoFit/>
          </a:bodyPr>
          <a:lstStyle/>
          <a:p>
            <a:r>
              <a:rPr lang="en-US" altLang="zh-CN" sz="1400" dirty="0" smtClean="0">
                <a:latin typeface="Arial Unicode MS" pitchFamily="34" charset="-122"/>
                <a:ea typeface="Arial Unicode MS" pitchFamily="34" charset="-122"/>
                <a:cs typeface="Arial Unicode MS" pitchFamily="34" charset="-122"/>
              </a:rPr>
              <a:t>Fig. 3 Time-division duplex</a:t>
            </a:r>
            <a:endParaRPr lang="zh-CN" altLang="en-US" sz="1400" dirty="0">
              <a:latin typeface="Arial Unicode MS" pitchFamily="34" charset="-122"/>
              <a:ea typeface="Arial Unicode MS" pitchFamily="34" charset="-122"/>
              <a:cs typeface="Arial Unicode MS" pitchFamily="34" charset="-122"/>
            </a:endParaRPr>
          </a:p>
        </p:txBody>
      </p:sp>
      <p:sp>
        <p:nvSpPr>
          <p:cNvPr id="7" name="TextBox 6"/>
          <p:cNvSpPr txBox="1"/>
          <p:nvPr/>
        </p:nvSpPr>
        <p:spPr>
          <a:xfrm>
            <a:off x="4572000" y="3789041"/>
            <a:ext cx="3312368" cy="307777"/>
          </a:xfrm>
          <a:prstGeom prst="rect">
            <a:avLst/>
          </a:prstGeom>
          <a:noFill/>
        </p:spPr>
        <p:txBody>
          <a:bodyPr wrap="square" rtlCol="0">
            <a:spAutoFit/>
          </a:bodyPr>
          <a:lstStyle/>
          <a:p>
            <a:r>
              <a:rPr lang="en-US" altLang="zh-CN" sz="1400" dirty="0" smtClean="0">
                <a:latin typeface="Arial Unicode MS" pitchFamily="34" charset="-122"/>
                <a:ea typeface="Arial Unicode MS" pitchFamily="34" charset="-122"/>
                <a:cs typeface="Arial Unicode MS" pitchFamily="34" charset="-122"/>
              </a:rPr>
              <a:t>Fig. 4 Frequency-division duplex</a:t>
            </a:r>
            <a:endParaRPr lang="zh-CN" altLang="en-US" sz="1400" dirty="0">
              <a:latin typeface="Arial Unicode MS" pitchFamily="34" charset="-122"/>
              <a:ea typeface="Arial Unicode MS" pitchFamily="34" charset="-122"/>
              <a:cs typeface="Arial Unicode MS" pitchFamily="34" charset="-122"/>
            </a:endParaRPr>
          </a:p>
        </p:txBody>
      </p:sp>
      <p:sp>
        <p:nvSpPr>
          <p:cNvPr id="10" name="云形标注 9"/>
          <p:cNvSpPr/>
          <p:nvPr/>
        </p:nvSpPr>
        <p:spPr bwMode="auto">
          <a:xfrm>
            <a:off x="3786182" y="4239694"/>
            <a:ext cx="2428892" cy="1046694"/>
          </a:xfrm>
          <a:prstGeom prst="cloudCallout">
            <a:avLst>
              <a:gd name="adj1" fmla="val -72597"/>
              <a:gd name="adj2" fmla="val 2610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altLang="zh-CN" dirty="0" smtClean="0">
                <a:solidFill>
                  <a:srgbClr val="FF0000"/>
                </a:solidFill>
              </a:rPr>
              <a:t>Spectral loss</a:t>
            </a:r>
            <a:endParaRPr kumimoji="0" lang="zh-CN" altLang="en-US" sz="2000" b="0" i="0" u="none" strike="noStrike" cap="none" normalizeH="0" baseline="0" dirty="0" smtClean="0">
              <a:ln>
                <a:noFill/>
              </a:ln>
              <a:solidFill>
                <a:srgbClr val="000000"/>
              </a:solidFill>
              <a:effectLst/>
              <a:latin typeface="Arial" pitchFamily="34" charset="0"/>
            </a:endParaRPr>
          </a:p>
        </p:txBody>
      </p:sp>
      <p:sp>
        <p:nvSpPr>
          <p:cNvPr id="12" name="云形标注 11"/>
          <p:cNvSpPr/>
          <p:nvPr/>
        </p:nvSpPr>
        <p:spPr bwMode="auto">
          <a:xfrm>
            <a:off x="3786182" y="5454140"/>
            <a:ext cx="2428892" cy="1046694"/>
          </a:xfrm>
          <a:prstGeom prst="cloudCallout">
            <a:avLst>
              <a:gd name="adj1" fmla="val -72597"/>
              <a:gd name="adj2" fmla="val 26100"/>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altLang="zh-CN" dirty="0" smtClean="0">
                <a:solidFill>
                  <a:srgbClr val="FF0000"/>
                </a:solidFill>
              </a:rPr>
              <a:t>Full-duplex</a:t>
            </a:r>
          </a:p>
          <a:p>
            <a:pPr algn="ctr"/>
            <a:r>
              <a:rPr kumimoji="0" lang="en-US" altLang="zh-CN" sz="2000" b="0" i="0" u="none" strike="noStrike" cap="none" normalizeH="0" baseline="0" dirty="0" err="1" smtClean="0">
                <a:ln>
                  <a:noFill/>
                </a:ln>
                <a:solidFill>
                  <a:srgbClr val="FF0000"/>
                </a:solidFill>
                <a:effectLst/>
                <a:latin typeface="Arial" pitchFamily="34" charset="0"/>
              </a:rPr>
              <a:t>Comms</a:t>
            </a:r>
            <a:endParaRPr kumimoji="0" lang="zh-CN" altLang="en-US" sz="2000" b="0" i="0" u="none" strike="noStrike" cap="none" normalizeH="0" baseline="0" dirty="0" smtClean="0">
              <a:ln>
                <a:noFill/>
              </a:ln>
              <a:solidFill>
                <a:srgbClr val="000000"/>
              </a:solidFill>
              <a:effectLst/>
              <a:latin typeface="Arial"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linds(horizontal)">
                                      <p:cBhvr>
                                        <p:cTn id="7" dur="500"/>
                                        <p:tgtEl>
                                          <p:spTgt spid="3">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blinds(horizontal)">
                                      <p:cBhvr>
                                        <p:cTn id="10" dur="500"/>
                                        <p:tgtEl>
                                          <p:spTgt spid="3">
                                            <p:txEl>
                                              <p:pRg st="9" end="9"/>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11" end="11"/>
                                            </p:txEl>
                                          </p:spTgt>
                                        </p:tgtEl>
                                        <p:attrNameLst>
                                          <p:attrName>style.visibility</p:attrName>
                                        </p:attrNameLst>
                                      </p:cBhvr>
                                      <p:to>
                                        <p:strVal val="visible"/>
                                      </p:to>
                                    </p:set>
                                    <p:animEffect transition="in" filter="blinds(horizontal)">
                                      <p:cBhvr>
                                        <p:cTn id="20" dur="500"/>
                                        <p:tgtEl>
                                          <p:spTgt spid="3">
                                            <p:txEl>
                                              <p:pRg st="11" end="11"/>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animEffect transition="in" filter="blinds(horizontal)">
                                      <p:cBhvr>
                                        <p:cTn id="23" dur="500"/>
                                        <p:tgtEl>
                                          <p:spTgt spid="3">
                                            <p:txEl>
                                              <p:pRg st="12" end="12"/>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13" end="13"/>
                                            </p:txEl>
                                          </p:spTgt>
                                        </p:tgtEl>
                                        <p:attrNameLst>
                                          <p:attrName>style.visibility</p:attrName>
                                        </p:attrNameLst>
                                      </p:cBhvr>
                                      <p:to>
                                        <p:strVal val="visible"/>
                                      </p:to>
                                    </p:set>
                                    <p:animEffect transition="in" filter="blinds(horizontal)">
                                      <p:cBhvr>
                                        <p:cTn id="26" dur="500"/>
                                        <p:tgtEl>
                                          <p:spTgt spid="3">
                                            <p:txEl>
                                              <p:pRg st="13" end="1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Full Duplex Introduction</a:t>
            </a:r>
            <a:endParaRPr lang="zh-CN" altLang="en-US" sz="3200" dirty="0"/>
          </a:p>
        </p:txBody>
      </p:sp>
      <p:sp>
        <p:nvSpPr>
          <p:cNvPr id="3" name="内容占位符 2"/>
          <p:cNvSpPr>
            <a:spLocks noGrp="1"/>
          </p:cNvSpPr>
          <p:nvPr>
            <p:ph idx="1"/>
          </p:nvPr>
        </p:nvSpPr>
        <p:spPr/>
        <p:txBody>
          <a:bodyPr/>
          <a:lstStyle/>
          <a:p>
            <a:r>
              <a:rPr lang="en-US" altLang="zh-CN" dirty="0" smtClean="0"/>
              <a:t>A full duplex system allows communication at the </a:t>
            </a:r>
            <a:r>
              <a:rPr lang="en-US" altLang="zh-CN" dirty="0" smtClean="0">
                <a:solidFill>
                  <a:srgbClr val="FF0000"/>
                </a:solidFill>
              </a:rPr>
              <a:t>same time and</a:t>
            </a:r>
            <a:r>
              <a:rPr lang="en-US" altLang="zh-CN" dirty="0" smtClean="0"/>
              <a:t> </a:t>
            </a:r>
            <a:r>
              <a:rPr lang="en-US" altLang="zh-CN" dirty="0" smtClean="0">
                <a:solidFill>
                  <a:srgbClr val="FF0000"/>
                </a:solidFill>
              </a:rPr>
              <a:t>frequency resources.</a:t>
            </a:r>
          </a:p>
          <a:p>
            <a:pPr lvl="1"/>
            <a:endParaRPr lang="en-US" altLang="zh-CN" dirty="0" smtClean="0">
              <a:solidFill>
                <a:schemeClr val="accent6">
                  <a:lumMod val="50000"/>
                </a:schemeClr>
              </a:solidFill>
            </a:endParaRPr>
          </a:p>
          <a:p>
            <a:pPr lvl="1"/>
            <a:endParaRPr lang="en-US" altLang="zh-CN" dirty="0" smtClean="0">
              <a:solidFill>
                <a:schemeClr val="accent6">
                  <a:lumMod val="50000"/>
                </a:schemeClr>
              </a:solidFill>
            </a:endParaRPr>
          </a:p>
          <a:p>
            <a:pPr lvl="1"/>
            <a:endParaRPr lang="en-US" altLang="zh-CN" dirty="0" smtClean="0">
              <a:solidFill>
                <a:schemeClr val="accent6">
                  <a:lumMod val="50000"/>
                </a:schemeClr>
              </a:solidFill>
            </a:endParaRPr>
          </a:p>
          <a:p>
            <a:pPr lvl="1"/>
            <a:endParaRPr lang="en-US" altLang="zh-CN" dirty="0" smtClean="0">
              <a:solidFill>
                <a:schemeClr val="accent6">
                  <a:lumMod val="50000"/>
                </a:schemeClr>
              </a:solidFill>
            </a:endParaRPr>
          </a:p>
          <a:p>
            <a:pPr lvl="1"/>
            <a:endParaRPr lang="en-US" altLang="zh-CN" dirty="0" smtClean="0">
              <a:solidFill>
                <a:schemeClr val="accent6">
                  <a:lumMod val="50000"/>
                </a:schemeClr>
              </a:solidFill>
            </a:endParaRPr>
          </a:p>
          <a:p>
            <a:pPr lvl="1"/>
            <a:endParaRPr lang="en-US" altLang="zh-CN" dirty="0" smtClean="0">
              <a:solidFill>
                <a:schemeClr val="accent6">
                  <a:lumMod val="50000"/>
                </a:schemeClr>
              </a:solidFill>
            </a:endParaRPr>
          </a:p>
          <a:p>
            <a:endParaRPr lang="en-US" altLang="zh-CN" dirty="0" smtClean="0">
              <a:solidFill>
                <a:schemeClr val="accent6">
                  <a:lumMod val="50000"/>
                </a:schemeClr>
              </a:solidFill>
            </a:endParaRPr>
          </a:p>
          <a:p>
            <a:r>
              <a:rPr lang="en-US" altLang="zh-CN" dirty="0" smtClean="0">
                <a:solidFill>
                  <a:schemeClr val="tx1"/>
                </a:solidFill>
              </a:rPr>
              <a:t>Advantages</a:t>
            </a:r>
          </a:p>
          <a:p>
            <a:pPr lvl="1"/>
            <a:r>
              <a:rPr lang="en-US" altLang="zh-CN" dirty="0" smtClean="0">
                <a:solidFill>
                  <a:schemeClr val="tx1"/>
                </a:solidFill>
              </a:rPr>
              <a:t>High spectral efficiency</a:t>
            </a:r>
          </a:p>
          <a:p>
            <a:pPr lvl="2"/>
            <a:r>
              <a:rPr lang="en-US" altLang="zh-CN" sz="2000" dirty="0" smtClean="0">
                <a:solidFill>
                  <a:srgbClr val="00B050"/>
                </a:solidFill>
              </a:rPr>
              <a:t>Same time </a:t>
            </a:r>
            <a:r>
              <a:rPr lang="en-US" altLang="zh-CN" sz="2000" dirty="0" smtClean="0">
                <a:solidFill>
                  <a:schemeClr val="accent6">
                    <a:lumMod val="50000"/>
                  </a:schemeClr>
                </a:solidFill>
              </a:rPr>
              <a:t>&amp; </a:t>
            </a:r>
            <a:r>
              <a:rPr lang="en-US" altLang="zh-CN" sz="2000" dirty="0" smtClean="0">
                <a:solidFill>
                  <a:srgbClr val="0070C0"/>
                </a:solidFill>
              </a:rPr>
              <a:t>same frequency band</a:t>
            </a:r>
          </a:p>
          <a:p>
            <a:pPr lvl="1"/>
            <a:r>
              <a:rPr lang="en-US" altLang="zh-CN" dirty="0" smtClean="0">
                <a:solidFill>
                  <a:schemeClr val="tx1"/>
                </a:solidFill>
              </a:rPr>
              <a:t>Low cost</a:t>
            </a:r>
          </a:p>
          <a:p>
            <a:pPr lvl="2"/>
            <a:r>
              <a:rPr lang="en-US" altLang="zh-CN" sz="2000" dirty="0" smtClean="0">
                <a:solidFill>
                  <a:schemeClr val="tx1"/>
                </a:solidFill>
              </a:rPr>
              <a:t>Readily use the </a:t>
            </a:r>
            <a:r>
              <a:rPr lang="en-US" altLang="zh-CN" sz="2000" dirty="0" smtClean="0">
                <a:solidFill>
                  <a:srgbClr val="FF6600"/>
                </a:solidFill>
              </a:rPr>
              <a:t>existing </a:t>
            </a:r>
            <a:r>
              <a:rPr lang="en-US" altLang="zh-CN" sz="2000" dirty="0" smtClean="0">
                <a:solidFill>
                  <a:schemeClr val="tx1"/>
                </a:solidFill>
              </a:rPr>
              <a:t>MIMO radios</a:t>
            </a:r>
          </a:p>
          <a:p>
            <a:pPr lvl="2"/>
            <a:r>
              <a:rPr lang="en-US" altLang="zh-CN" sz="2000" dirty="0" smtClean="0">
                <a:solidFill>
                  <a:schemeClr val="tx1"/>
                </a:solidFill>
              </a:rPr>
              <a:t>Hardware advancement, etc</a:t>
            </a:r>
            <a:endParaRPr lang="zh-CN" altLang="en-US" sz="2000" dirty="0">
              <a:solidFill>
                <a:schemeClr val="tx1"/>
              </a:solidFill>
            </a:endParaRPr>
          </a:p>
        </p:txBody>
      </p:sp>
      <p:pic>
        <p:nvPicPr>
          <p:cNvPr id="4" name="图片 3" descr="FDs.jpg"/>
          <p:cNvPicPr>
            <a:picLocks noChangeAspect="1"/>
          </p:cNvPicPr>
          <p:nvPr/>
        </p:nvPicPr>
        <p:blipFill>
          <a:blip r:embed="rId5" cstate="print"/>
          <a:stretch>
            <a:fillRect/>
          </a:stretch>
        </p:blipFill>
        <p:spPr>
          <a:xfrm>
            <a:off x="1187624" y="1916832"/>
            <a:ext cx="4645152" cy="2226564"/>
          </a:xfrm>
          <a:prstGeom prst="rect">
            <a:avLst/>
          </a:prstGeom>
        </p:spPr>
      </p:pic>
      <p:cxnSp>
        <p:nvCxnSpPr>
          <p:cNvPr id="6" name="直接箭头连接符 5"/>
          <p:cNvCxnSpPr/>
          <p:nvPr/>
        </p:nvCxnSpPr>
        <p:spPr bwMode="auto">
          <a:xfrm>
            <a:off x="5940152" y="3150260"/>
            <a:ext cx="504056" cy="0"/>
          </a:xfrm>
          <a:prstGeom prst="straightConnector1">
            <a:avLst/>
          </a:prstGeom>
          <a:solidFill>
            <a:schemeClr val="accent1"/>
          </a:solidFill>
          <a:ln w="31750" cap="flat" cmpd="sng" algn="ctr">
            <a:solidFill>
              <a:srgbClr val="FF0000"/>
            </a:solidFill>
            <a:prstDash val="dash"/>
            <a:round/>
            <a:headEnd type="none" w="med" len="med"/>
            <a:tailEnd type="triangle"/>
          </a:ln>
          <a:effectLst/>
        </p:spPr>
      </p:cxnSp>
      <p:cxnSp>
        <p:nvCxnSpPr>
          <p:cNvPr id="8" name="直接箭头连接符 7"/>
          <p:cNvCxnSpPr/>
          <p:nvPr/>
        </p:nvCxnSpPr>
        <p:spPr bwMode="auto">
          <a:xfrm>
            <a:off x="5940152" y="2780928"/>
            <a:ext cx="504056" cy="0"/>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sp>
        <p:nvSpPr>
          <p:cNvPr id="11" name="TextBox 10"/>
          <p:cNvSpPr txBox="1"/>
          <p:nvPr/>
        </p:nvSpPr>
        <p:spPr>
          <a:xfrm>
            <a:off x="6444208" y="2586390"/>
            <a:ext cx="2520280" cy="338554"/>
          </a:xfrm>
          <a:prstGeom prst="rect">
            <a:avLst/>
          </a:prstGeom>
          <a:noFill/>
        </p:spPr>
        <p:txBody>
          <a:bodyPr wrap="square" rtlCol="0">
            <a:spAutoFit/>
          </a:bodyPr>
          <a:lstStyle/>
          <a:p>
            <a:r>
              <a:rPr lang="en-US" altLang="zh-CN" sz="1600" b="1" dirty="0" smtClean="0"/>
              <a:t>: Signal of interest</a:t>
            </a:r>
            <a:endParaRPr lang="zh-CN" altLang="en-US" sz="1600" b="1" dirty="0"/>
          </a:p>
        </p:txBody>
      </p:sp>
      <p:sp>
        <p:nvSpPr>
          <p:cNvPr id="12" name="TextBox 11"/>
          <p:cNvSpPr txBox="1"/>
          <p:nvPr/>
        </p:nvSpPr>
        <p:spPr>
          <a:xfrm>
            <a:off x="6444208" y="2996952"/>
            <a:ext cx="2232248" cy="338554"/>
          </a:xfrm>
          <a:prstGeom prst="rect">
            <a:avLst/>
          </a:prstGeom>
          <a:noFill/>
        </p:spPr>
        <p:txBody>
          <a:bodyPr wrap="square" rtlCol="0">
            <a:spAutoFit/>
          </a:bodyPr>
          <a:lstStyle/>
          <a:p>
            <a:r>
              <a:rPr lang="en-US" altLang="zh-CN" sz="1600" b="1" dirty="0" smtClean="0">
                <a:solidFill>
                  <a:srgbClr val="FF0000"/>
                </a:solidFill>
              </a:rPr>
              <a:t>: Self interference</a:t>
            </a:r>
            <a:endParaRPr lang="zh-CN" altLang="en-US" sz="1600" b="1" dirty="0">
              <a:solidFill>
                <a:srgbClr val="FF0000"/>
              </a:solidFill>
            </a:endParaRPr>
          </a:p>
        </p:txBody>
      </p:sp>
      <p:sp>
        <p:nvSpPr>
          <p:cNvPr id="14" name="TextBox 13"/>
          <p:cNvSpPr txBox="1"/>
          <p:nvPr/>
        </p:nvSpPr>
        <p:spPr>
          <a:xfrm>
            <a:off x="2123728" y="4201343"/>
            <a:ext cx="3528392" cy="307777"/>
          </a:xfrm>
          <a:prstGeom prst="rect">
            <a:avLst/>
          </a:prstGeom>
          <a:noFill/>
        </p:spPr>
        <p:txBody>
          <a:bodyPr wrap="square" rtlCol="0">
            <a:spAutoFit/>
          </a:bodyPr>
          <a:lstStyle/>
          <a:p>
            <a:pPr algn="ctr"/>
            <a:r>
              <a:rPr lang="en-US" altLang="zh-CN" sz="1400" b="1" dirty="0" smtClean="0"/>
              <a:t>Fig. 5 Full duplex communication</a:t>
            </a:r>
            <a:endParaRPr lang="zh-CN" altLang="en-US" sz="1400" b="1" dirty="0"/>
          </a:p>
        </p:txBody>
      </p:sp>
      <p:graphicFrame>
        <p:nvGraphicFramePr>
          <p:cNvPr id="5" name="对象 4"/>
          <p:cNvGraphicFramePr>
            <a:graphicFrameLocks noChangeAspect="1"/>
          </p:cNvGraphicFramePr>
          <p:nvPr>
            <p:extLst>
              <p:ext uri="{D42A27DB-BD31-4B8C-83A1-F6EECF244321}">
                <p14:modId xmlns:p14="http://schemas.microsoft.com/office/powerpoint/2010/main" val="3360523367"/>
              </p:ext>
            </p:extLst>
          </p:nvPr>
        </p:nvGraphicFramePr>
        <p:xfrm>
          <a:off x="4794250" y="2371725"/>
          <a:ext cx="114300" cy="177800"/>
        </p:xfrm>
        <a:graphic>
          <a:graphicData uri="http://schemas.openxmlformats.org/presentationml/2006/ole">
            <mc:AlternateContent xmlns:mc="http://schemas.openxmlformats.org/markup-compatibility/2006">
              <mc:Choice xmlns:v="urn:schemas-microsoft-com:vml" Requires="v">
                <p:oleObj spid="_x0000_s1655859" name="Equation" r:id="rId6" imgW="114102" imgH="177492" progId="">
                  <p:embed/>
                </p:oleObj>
              </mc:Choice>
              <mc:Fallback>
                <p:oleObj name="Equation" r:id="rId6" imgW="114102" imgH="177492" progId="">
                  <p:embed/>
                  <p:pic>
                    <p:nvPicPr>
                      <p:cNvPr id="0"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4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linds(horizontal)">
                                      <p:cBhvr>
                                        <p:cTn id="7" dur="500"/>
                                        <p:tgtEl>
                                          <p:spTgt spid="3">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blinds(horizontal)">
                                      <p:cBhvr>
                                        <p:cTn id="10" dur="500"/>
                                        <p:tgtEl>
                                          <p:spTgt spid="3">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blinds(horizontal)">
                                      <p:cBhvr>
                                        <p:cTn id="13" dur="500"/>
                                        <p:tgtEl>
                                          <p:spTgt spid="3">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11" end="11"/>
                                            </p:txEl>
                                          </p:spTgt>
                                        </p:tgtEl>
                                        <p:attrNameLst>
                                          <p:attrName>style.visibility</p:attrName>
                                        </p:attrNameLst>
                                      </p:cBhvr>
                                      <p:to>
                                        <p:strVal val="visible"/>
                                      </p:to>
                                    </p:set>
                                    <p:animEffect transition="in" filter="blinds(horizontal)">
                                      <p:cBhvr>
                                        <p:cTn id="16" dur="500"/>
                                        <p:tgtEl>
                                          <p:spTgt spid="3">
                                            <p:txEl>
                                              <p:pRg st="11" end="1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animEffect transition="in" filter="blinds(horizontal)">
                                      <p:cBhvr>
                                        <p:cTn id="19" dur="500"/>
                                        <p:tgtEl>
                                          <p:spTgt spid="3">
                                            <p:txEl>
                                              <p:pRg st="12" end="1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13" end="13"/>
                                            </p:txEl>
                                          </p:spTgt>
                                        </p:tgtEl>
                                        <p:attrNameLst>
                                          <p:attrName>style.visibility</p:attrName>
                                        </p:attrNameLst>
                                      </p:cBhvr>
                                      <p:to>
                                        <p:strVal val="visible"/>
                                      </p:to>
                                    </p:set>
                                    <p:animEffect transition="in" filter="blinds(horizontal)">
                                      <p:cBhvr>
                                        <p:cTn id="2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Main Challenges</a:t>
            </a:r>
            <a:endParaRPr lang="zh-CN" altLang="en-US" sz="3200" dirty="0"/>
          </a:p>
        </p:txBody>
      </p:sp>
      <p:sp>
        <p:nvSpPr>
          <p:cNvPr id="3" name="内容占位符 2"/>
          <p:cNvSpPr>
            <a:spLocks noGrp="1"/>
          </p:cNvSpPr>
          <p:nvPr>
            <p:ph idx="1"/>
          </p:nvPr>
        </p:nvSpPr>
        <p:spPr>
          <a:xfrm>
            <a:off x="571500" y="1000108"/>
            <a:ext cx="4792588" cy="4929222"/>
          </a:xfrm>
        </p:spPr>
        <p:txBody>
          <a:bodyPr/>
          <a:lstStyle/>
          <a:p>
            <a:r>
              <a:rPr lang="en-US" altLang="zh-CN" sz="2400" dirty="0" smtClean="0"/>
              <a:t>Traditional Challenges</a:t>
            </a:r>
          </a:p>
          <a:p>
            <a:pPr lvl="1"/>
            <a:r>
              <a:rPr lang="en-US" altLang="zh-CN" dirty="0" smtClean="0"/>
              <a:t>Very </a:t>
            </a:r>
            <a:r>
              <a:rPr lang="en-US" altLang="zh-CN" dirty="0" smtClean="0">
                <a:solidFill>
                  <a:srgbClr val="FF0000"/>
                </a:solidFill>
              </a:rPr>
              <a:t>large </a:t>
            </a:r>
            <a:r>
              <a:rPr lang="en-US" altLang="zh-CN" dirty="0" smtClean="0">
                <a:solidFill>
                  <a:schemeClr val="accent6">
                    <a:lumMod val="50000"/>
                  </a:schemeClr>
                </a:solidFill>
              </a:rPr>
              <a:t>self</a:t>
            </a:r>
            <a:r>
              <a:rPr lang="en-US" altLang="zh-CN" dirty="0" smtClean="0"/>
              <a:t> interference</a:t>
            </a:r>
          </a:p>
          <a:p>
            <a:pPr lvl="2"/>
            <a:r>
              <a:rPr lang="en-US" altLang="zh-CN" sz="2000" dirty="0" smtClean="0">
                <a:solidFill>
                  <a:srgbClr val="FF0000"/>
                </a:solidFill>
              </a:rPr>
              <a:t>50-110dB</a:t>
            </a:r>
            <a:r>
              <a:rPr lang="en-US" altLang="zh-CN" sz="2000" dirty="0" smtClean="0"/>
              <a:t> larger than signal of interest</a:t>
            </a:r>
          </a:p>
          <a:p>
            <a:pPr lvl="2"/>
            <a:r>
              <a:rPr lang="en-US" altLang="zh-CN" sz="2000" dirty="0" smtClean="0"/>
              <a:t>Depending on inter-node distance</a:t>
            </a:r>
          </a:p>
          <a:p>
            <a:pPr lvl="1"/>
            <a:r>
              <a:rPr lang="en-US" altLang="zh-CN" dirty="0" smtClean="0"/>
              <a:t>ADC is the bottleneck</a:t>
            </a:r>
          </a:p>
          <a:p>
            <a:pPr lvl="2"/>
            <a:r>
              <a:rPr lang="en-US" altLang="zh-CN" sz="2000" dirty="0" smtClean="0"/>
              <a:t>Limited </a:t>
            </a:r>
            <a:r>
              <a:rPr lang="en-US" altLang="zh-CN" sz="2000" dirty="0" smtClean="0">
                <a:solidFill>
                  <a:srgbClr val="FF0000"/>
                </a:solidFill>
              </a:rPr>
              <a:t>dynamic range</a:t>
            </a:r>
            <a:r>
              <a:rPr lang="en-US" altLang="zh-CN" sz="2000" dirty="0" smtClean="0"/>
              <a:t>: saturation distortion.</a:t>
            </a:r>
          </a:p>
          <a:p>
            <a:pPr lvl="2"/>
            <a:r>
              <a:rPr lang="en-US" altLang="zh-CN" sz="2000" dirty="0" smtClean="0"/>
              <a:t>Limited </a:t>
            </a:r>
            <a:r>
              <a:rPr lang="en-US" altLang="zh-CN" sz="2000" dirty="0" smtClean="0">
                <a:solidFill>
                  <a:srgbClr val="FF0000"/>
                </a:solidFill>
              </a:rPr>
              <a:t>precision</a:t>
            </a:r>
            <a:r>
              <a:rPr lang="en-US" altLang="zh-CN" sz="2000" dirty="0" smtClean="0"/>
              <a:t>: signal of interest is less than noise.</a:t>
            </a:r>
          </a:p>
          <a:p>
            <a:pPr lvl="3"/>
            <a:r>
              <a:rPr lang="en-US" altLang="zh-CN" sz="1800" dirty="0" smtClean="0"/>
              <a:t>For 12 bit ADC, INR(dB) &gt; SNR(dB) + </a:t>
            </a:r>
            <a:r>
              <a:rPr lang="en-US" altLang="zh-CN" sz="1800" dirty="0" smtClean="0">
                <a:solidFill>
                  <a:srgbClr val="FF0000"/>
                </a:solidFill>
              </a:rPr>
              <a:t>35 dB </a:t>
            </a:r>
            <a:r>
              <a:rPr lang="en-US" altLang="zh-CN" sz="1800" dirty="0" smtClean="0"/>
              <a:t>implies self interference is too strong</a:t>
            </a:r>
          </a:p>
          <a:p>
            <a:r>
              <a:rPr lang="en-US" altLang="zh-CN" dirty="0" smtClean="0">
                <a:solidFill>
                  <a:srgbClr val="0000FF"/>
                </a:solidFill>
              </a:rPr>
              <a:t>Need to reduce interference </a:t>
            </a:r>
            <a:r>
              <a:rPr lang="en-US" altLang="zh-CN" dirty="0" smtClean="0">
                <a:solidFill>
                  <a:srgbClr val="FF0000"/>
                </a:solidFill>
              </a:rPr>
              <a:t>before</a:t>
            </a:r>
            <a:r>
              <a:rPr lang="en-US" altLang="zh-CN" dirty="0" smtClean="0">
                <a:solidFill>
                  <a:srgbClr val="0000FF"/>
                </a:solidFill>
              </a:rPr>
              <a:t> ADC</a:t>
            </a:r>
            <a:endParaRPr lang="zh-CN" altLang="en-US" dirty="0">
              <a:solidFill>
                <a:srgbClr val="0000FF"/>
              </a:solidFill>
            </a:endParaRPr>
          </a:p>
        </p:txBody>
      </p:sp>
      <p:sp>
        <p:nvSpPr>
          <p:cNvPr id="8" name="TextBox 7"/>
          <p:cNvSpPr txBox="1"/>
          <p:nvPr/>
        </p:nvSpPr>
        <p:spPr>
          <a:xfrm>
            <a:off x="5508104" y="3429000"/>
            <a:ext cx="3384376" cy="307777"/>
          </a:xfrm>
          <a:prstGeom prst="rect">
            <a:avLst/>
          </a:prstGeom>
          <a:noFill/>
        </p:spPr>
        <p:txBody>
          <a:bodyPr wrap="square" rtlCol="0">
            <a:spAutoFit/>
          </a:bodyPr>
          <a:lstStyle/>
          <a:p>
            <a:r>
              <a:rPr lang="en-US" altLang="zh-CN" sz="1400" dirty="0" smtClean="0"/>
              <a:t>Fig. 6 Very large Self interference</a:t>
            </a:r>
            <a:endParaRPr lang="zh-CN" altLang="en-US" sz="1400" dirty="0"/>
          </a:p>
        </p:txBody>
      </p:sp>
      <p:grpSp>
        <p:nvGrpSpPr>
          <p:cNvPr id="6" name="组合 40"/>
          <p:cNvGrpSpPr/>
          <p:nvPr/>
        </p:nvGrpSpPr>
        <p:grpSpPr>
          <a:xfrm>
            <a:off x="5292080" y="908720"/>
            <a:ext cx="3456384" cy="2558996"/>
            <a:chOff x="5292080" y="2022132"/>
            <a:chExt cx="3456384" cy="2558996"/>
          </a:xfrm>
        </p:grpSpPr>
        <p:cxnSp>
          <p:nvCxnSpPr>
            <p:cNvPr id="21" name="直接箭头连接符 20"/>
            <p:cNvCxnSpPr/>
            <p:nvPr/>
          </p:nvCxnSpPr>
          <p:spPr bwMode="auto">
            <a:xfrm>
              <a:off x="5796136" y="2204864"/>
              <a:ext cx="216024" cy="1368152"/>
            </a:xfrm>
            <a:prstGeom prst="straightConnector1">
              <a:avLst/>
            </a:prstGeom>
            <a:solidFill>
              <a:schemeClr val="accent1"/>
            </a:solidFill>
            <a:ln w="28575" cap="flat" cmpd="sng" algn="ctr">
              <a:solidFill>
                <a:srgbClr val="0000FF"/>
              </a:solidFill>
              <a:prstDash val="solid"/>
              <a:round/>
              <a:headEnd type="none" w="med" len="med"/>
              <a:tailEnd type="triangle" w="lg" len="med"/>
            </a:ln>
            <a:effectLst/>
          </p:spPr>
        </p:cxnSp>
        <p:cxnSp>
          <p:nvCxnSpPr>
            <p:cNvPr id="14" name="直接箭头连接符 13"/>
            <p:cNvCxnSpPr/>
            <p:nvPr/>
          </p:nvCxnSpPr>
          <p:spPr bwMode="auto">
            <a:xfrm flipH="1">
              <a:off x="7452320" y="2276872"/>
              <a:ext cx="216024" cy="936104"/>
            </a:xfrm>
            <a:prstGeom prst="straightConnector1">
              <a:avLst/>
            </a:prstGeom>
            <a:solidFill>
              <a:schemeClr val="accent1"/>
            </a:solidFill>
            <a:ln w="25400" cap="flat" cmpd="sng" algn="ctr">
              <a:solidFill>
                <a:srgbClr val="FF0000"/>
              </a:solidFill>
              <a:prstDash val="solid"/>
              <a:round/>
              <a:headEnd type="none" w="med" len="med"/>
              <a:tailEnd type="triangle" w="lg" len="med"/>
            </a:ln>
            <a:effectLst/>
          </p:spPr>
        </p:cxnSp>
        <p:cxnSp>
          <p:nvCxnSpPr>
            <p:cNvPr id="18" name="直接箭头连接符 17"/>
            <p:cNvCxnSpPr/>
            <p:nvPr/>
          </p:nvCxnSpPr>
          <p:spPr bwMode="auto">
            <a:xfrm>
              <a:off x="6660232" y="2132856"/>
              <a:ext cx="0" cy="2448272"/>
            </a:xfrm>
            <a:prstGeom prst="straightConnector1">
              <a:avLst/>
            </a:prstGeom>
            <a:solidFill>
              <a:schemeClr val="accent1"/>
            </a:solidFill>
            <a:ln w="25400" cap="flat" cmpd="sng" algn="ctr">
              <a:solidFill>
                <a:schemeClr val="tx1"/>
              </a:solidFill>
              <a:prstDash val="solid"/>
              <a:round/>
              <a:headEnd type="none" w="med" len="med"/>
              <a:tailEnd type="triangle" w="lg" len="med"/>
            </a:ln>
            <a:effectLst/>
          </p:spPr>
        </p:cxnSp>
        <p:pic>
          <p:nvPicPr>
            <p:cNvPr id="4" name="Picture 3"/>
            <p:cNvPicPr>
              <a:picLocks noChangeAspect="1" noChangeArrowheads="1"/>
            </p:cNvPicPr>
            <p:nvPr/>
          </p:nvPicPr>
          <p:blipFill>
            <a:blip r:embed="rId4" cstate="print"/>
            <a:srcRect l="2199" t="36885" r="1062"/>
            <a:stretch>
              <a:fillRect/>
            </a:stretch>
          </p:blipFill>
          <p:spPr bwMode="auto">
            <a:xfrm>
              <a:off x="5580112" y="2732923"/>
              <a:ext cx="3168352" cy="1848205"/>
            </a:xfrm>
            <a:prstGeom prst="rect">
              <a:avLst/>
            </a:prstGeom>
            <a:noFill/>
            <a:ln>
              <a:noFill/>
            </a:ln>
          </p:spPr>
        </p:pic>
        <p:sp>
          <p:nvSpPr>
            <p:cNvPr id="5" name="TextBox 4"/>
            <p:cNvSpPr txBox="1"/>
            <p:nvPr/>
          </p:nvSpPr>
          <p:spPr>
            <a:xfrm>
              <a:off x="7164288" y="2022132"/>
              <a:ext cx="1296144" cy="451406"/>
            </a:xfrm>
            <a:prstGeom prst="rect">
              <a:avLst/>
            </a:prstGeom>
            <a:solidFill>
              <a:schemeClr val="bg1"/>
            </a:solidFill>
          </p:spPr>
          <p:txBody>
            <a:bodyPr wrap="square" rtlCol="0">
              <a:spAutoFit/>
            </a:bodyPr>
            <a:lstStyle/>
            <a:p>
              <a:pPr algn="ctr">
                <a:lnSpc>
                  <a:spcPts val="1400"/>
                </a:lnSpc>
              </a:pPr>
              <a:r>
                <a:rPr lang="en-US" altLang="zh-CN" sz="1400" dirty="0" smtClean="0">
                  <a:solidFill>
                    <a:srgbClr val="FF0000"/>
                  </a:solidFill>
                </a:rPr>
                <a:t>Self interference</a:t>
              </a:r>
              <a:endParaRPr lang="zh-CN" altLang="en-US" sz="1400" dirty="0">
                <a:solidFill>
                  <a:srgbClr val="FF0000"/>
                </a:solidFill>
              </a:endParaRPr>
            </a:p>
          </p:txBody>
        </p:sp>
        <p:sp>
          <p:nvSpPr>
            <p:cNvPr id="40" name="TextBox 39"/>
            <p:cNvSpPr txBox="1"/>
            <p:nvPr/>
          </p:nvSpPr>
          <p:spPr>
            <a:xfrm>
              <a:off x="5292080" y="2041490"/>
              <a:ext cx="1008112" cy="451406"/>
            </a:xfrm>
            <a:prstGeom prst="rect">
              <a:avLst/>
            </a:prstGeom>
            <a:solidFill>
              <a:schemeClr val="bg1"/>
            </a:solidFill>
          </p:spPr>
          <p:txBody>
            <a:bodyPr wrap="square" rtlCol="0">
              <a:spAutoFit/>
            </a:bodyPr>
            <a:lstStyle/>
            <a:p>
              <a:pPr algn="ctr">
                <a:lnSpc>
                  <a:spcPts val="1400"/>
                </a:lnSpc>
              </a:pPr>
              <a:r>
                <a:rPr lang="en-US" altLang="zh-CN" sz="1400" dirty="0" smtClean="0">
                  <a:solidFill>
                    <a:srgbClr val="0000FF"/>
                  </a:solidFill>
                </a:rPr>
                <a:t>Received signal</a:t>
              </a:r>
              <a:endParaRPr lang="zh-CN" altLang="en-US" sz="1400" dirty="0">
                <a:solidFill>
                  <a:srgbClr val="0000FF"/>
                </a:solidFill>
              </a:endParaRPr>
            </a:p>
          </p:txBody>
        </p:sp>
        <p:sp>
          <p:nvSpPr>
            <p:cNvPr id="19" name="TextBox 18"/>
            <p:cNvSpPr txBox="1"/>
            <p:nvPr/>
          </p:nvSpPr>
          <p:spPr>
            <a:xfrm>
              <a:off x="6156176" y="2022132"/>
              <a:ext cx="1080120" cy="451406"/>
            </a:xfrm>
            <a:prstGeom prst="rect">
              <a:avLst/>
            </a:prstGeom>
            <a:solidFill>
              <a:schemeClr val="bg1"/>
            </a:solidFill>
          </p:spPr>
          <p:txBody>
            <a:bodyPr wrap="square" rtlCol="0">
              <a:spAutoFit/>
            </a:bodyPr>
            <a:lstStyle/>
            <a:p>
              <a:pPr algn="ctr">
                <a:lnSpc>
                  <a:spcPts val="1400"/>
                </a:lnSpc>
              </a:pPr>
              <a:r>
                <a:rPr lang="en-US" altLang="zh-CN" sz="1400" dirty="0" smtClean="0"/>
                <a:t>Signal of interest</a:t>
              </a:r>
              <a:endParaRPr lang="zh-CN" altLang="en-US" sz="1400" dirty="0"/>
            </a:p>
          </p:txBody>
        </p:sp>
      </p:grpSp>
      <p:grpSp>
        <p:nvGrpSpPr>
          <p:cNvPr id="17" name="组合 16"/>
          <p:cNvGrpSpPr/>
          <p:nvPr/>
        </p:nvGrpSpPr>
        <p:grpSpPr>
          <a:xfrm>
            <a:off x="5580112" y="3861048"/>
            <a:ext cx="3384376" cy="2179985"/>
            <a:chOff x="5580112" y="3861048"/>
            <a:chExt cx="3384376" cy="2179985"/>
          </a:xfrm>
        </p:grpSpPr>
        <p:grpSp>
          <p:nvGrpSpPr>
            <p:cNvPr id="7" name="组合 19"/>
            <p:cNvGrpSpPr/>
            <p:nvPr/>
          </p:nvGrpSpPr>
          <p:grpSpPr>
            <a:xfrm>
              <a:off x="5652120" y="3861048"/>
              <a:ext cx="2880320" cy="1796260"/>
              <a:chOff x="5652120" y="4077072"/>
              <a:chExt cx="2880320" cy="1796260"/>
            </a:xfrm>
          </p:grpSpPr>
          <p:pic>
            <p:nvPicPr>
              <p:cNvPr id="11266" name="Picture 2"/>
              <p:cNvPicPr>
                <a:picLocks noChangeAspect="1" noChangeArrowheads="1"/>
              </p:cNvPicPr>
              <p:nvPr/>
            </p:nvPicPr>
            <p:blipFill>
              <a:blip r:embed="rId5" cstate="print"/>
              <a:srcRect/>
              <a:stretch>
                <a:fillRect/>
              </a:stretch>
            </p:blipFill>
            <p:spPr bwMode="auto">
              <a:xfrm>
                <a:off x="5652120" y="4077072"/>
                <a:ext cx="2880320" cy="1796260"/>
              </a:xfrm>
              <a:prstGeom prst="rect">
                <a:avLst/>
              </a:prstGeom>
              <a:noFill/>
              <a:ln w="9525">
                <a:noFill/>
                <a:miter lim="800000"/>
                <a:headEnd/>
                <a:tailEnd/>
              </a:ln>
            </p:spPr>
          </p:pic>
          <p:pic>
            <p:nvPicPr>
              <p:cNvPr id="1126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724128" y="4858355"/>
                <a:ext cx="2808312" cy="264084"/>
              </a:xfrm>
              <a:prstGeom prst="rect">
                <a:avLst/>
              </a:prstGeom>
              <a:noFill/>
              <a:ln w="9525">
                <a:noFill/>
                <a:miter lim="800000"/>
                <a:headEnd/>
                <a:tailEnd/>
              </a:ln>
            </p:spPr>
          </p:pic>
        </p:grpSp>
        <p:sp>
          <p:nvSpPr>
            <p:cNvPr id="22" name="TextBox 21"/>
            <p:cNvSpPr txBox="1"/>
            <p:nvPr/>
          </p:nvSpPr>
          <p:spPr>
            <a:xfrm>
              <a:off x="5580112" y="5733256"/>
              <a:ext cx="3384376" cy="307777"/>
            </a:xfrm>
            <a:prstGeom prst="rect">
              <a:avLst/>
            </a:prstGeom>
            <a:noFill/>
          </p:spPr>
          <p:txBody>
            <a:bodyPr wrap="square" rtlCol="0">
              <a:spAutoFit/>
            </a:bodyPr>
            <a:lstStyle/>
            <a:p>
              <a:r>
                <a:rPr lang="en-US" altLang="zh-CN" sz="1400" dirty="0" smtClean="0"/>
                <a:t>Fig. 7 Signal after quantization</a:t>
              </a:r>
              <a:endParaRPr lang="zh-CN" altLang="en-US" sz="1400" dirty="0"/>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linds(horizontal)">
                                      <p:cBhvr>
                                        <p:cTn id="16" dur="500"/>
                                        <p:tgtEl>
                                          <p:spTgt spid="3">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2113" y="142852"/>
            <a:ext cx="8359775" cy="557213"/>
          </a:xfrm>
        </p:spPr>
        <p:txBody>
          <a:bodyPr/>
          <a:lstStyle/>
          <a:p>
            <a:pPr algn="ctr"/>
            <a:r>
              <a:rPr lang="en-US" altLang="zh-CN" sz="3200" dirty="0" smtClean="0"/>
              <a:t>Main Application Scenarios</a:t>
            </a:r>
            <a:endParaRPr lang="zh-CN" altLang="en-US" sz="3200" dirty="0"/>
          </a:p>
        </p:txBody>
      </p:sp>
      <p:sp>
        <p:nvSpPr>
          <p:cNvPr id="3" name="内容占位符 2"/>
          <p:cNvSpPr>
            <a:spLocks noGrp="1"/>
          </p:cNvSpPr>
          <p:nvPr>
            <p:ph idx="1"/>
          </p:nvPr>
        </p:nvSpPr>
        <p:spPr>
          <a:xfrm>
            <a:off x="392113" y="785794"/>
            <a:ext cx="8359775" cy="4929187"/>
          </a:xfrm>
        </p:spPr>
        <p:txBody>
          <a:bodyPr/>
          <a:lstStyle/>
          <a:p>
            <a:r>
              <a:rPr lang="en-US" altLang="zh-CN" sz="2400" dirty="0" smtClean="0"/>
              <a:t>Full-Duplex Distributed Communication Systems</a:t>
            </a:r>
          </a:p>
          <a:p>
            <a:pPr lvl="1"/>
            <a:r>
              <a:rPr lang="en-US" altLang="zh-CN" dirty="0" smtClean="0"/>
              <a:t>Two-node bi-directional MIMO </a:t>
            </a:r>
            <a:r>
              <a:rPr lang="en-US" altLang="zh-CN" dirty="0" smtClean="0"/>
              <a:t>system</a:t>
            </a:r>
          </a:p>
          <a:p>
            <a:pPr lvl="1"/>
            <a:r>
              <a:rPr lang="en-US" altLang="zh-CN" dirty="0" smtClean="0"/>
              <a:t>FD</a:t>
            </a:r>
            <a:r>
              <a:rPr lang="zh-CN" altLang="en-US" dirty="0" smtClean="0"/>
              <a:t> </a:t>
            </a:r>
            <a:r>
              <a:rPr lang="en-US" altLang="zh-CN" dirty="0" smtClean="0"/>
              <a:t>random</a:t>
            </a:r>
            <a:r>
              <a:rPr lang="zh-CN" altLang="en-US" dirty="0" smtClean="0"/>
              <a:t> </a:t>
            </a:r>
            <a:r>
              <a:rPr lang="en-US" altLang="zh-CN" dirty="0" smtClean="0"/>
              <a:t>access</a:t>
            </a:r>
            <a:r>
              <a:rPr lang="zh-CN" altLang="en-US" dirty="0" smtClean="0"/>
              <a:t> </a:t>
            </a:r>
            <a:r>
              <a:rPr lang="en-US" altLang="zh-CN" dirty="0" smtClean="0"/>
              <a:t>network</a:t>
            </a:r>
            <a:endParaRPr lang="en-US" altLang="zh-CN" dirty="0" smtClean="0"/>
          </a:p>
          <a:p>
            <a:pPr lvl="2"/>
            <a:endParaRPr lang="en-US" altLang="zh-CN" sz="2000" dirty="0" smtClean="0"/>
          </a:p>
          <a:p>
            <a:endParaRPr lang="en-US" altLang="zh-CN" sz="2400" dirty="0" smtClean="0"/>
          </a:p>
          <a:p>
            <a:endParaRPr lang="en-US" altLang="zh-CN" sz="2400" dirty="0" smtClean="0"/>
          </a:p>
          <a:p>
            <a:endParaRPr lang="en-US" altLang="zh-CN" sz="2400" dirty="0" smtClean="0"/>
          </a:p>
          <a:p>
            <a:r>
              <a:rPr lang="en-US" altLang="zh-CN" sz="2400" dirty="0" smtClean="0"/>
              <a:t>Centralized Full-Duplex Communication Systems</a:t>
            </a:r>
          </a:p>
          <a:p>
            <a:pPr lvl="1"/>
            <a:r>
              <a:rPr lang="en-US" altLang="zh-CN" dirty="0" smtClean="0"/>
              <a:t>Full-duplex relay network</a:t>
            </a:r>
          </a:p>
          <a:p>
            <a:pPr lvl="2"/>
            <a:r>
              <a:rPr lang="en-US" altLang="zh-CN" sz="2000" dirty="0" smtClean="0"/>
              <a:t>DF relay</a:t>
            </a:r>
          </a:p>
          <a:p>
            <a:pPr lvl="2"/>
            <a:r>
              <a:rPr lang="en-US" altLang="zh-CN" sz="2000" dirty="0" smtClean="0"/>
              <a:t>AF relay</a:t>
            </a:r>
          </a:p>
          <a:p>
            <a:pPr lvl="2"/>
            <a:r>
              <a:rPr lang="en-US" altLang="zh-CN" sz="2000" dirty="0" smtClean="0"/>
              <a:t>Two-way relay</a:t>
            </a:r>
          </a:p>
          <a:p>
            <a:pPr lvl="1"/>
            <a:r>
              <a:rPr lang="en-US" altLang="zh-CN" dirty="0" smtClean="0"/>
              <a:t>Full-duplex wireless network</a:t>
            </a:r>
          </a:p>
          <a:p>
            <a:pPr lvl="2"/>
            <a:r>
              <a:rPr lang="en-US" altLang="zh-CN" sz="2000" dirty="0" smtClean="0"/>
              <a:t>FD cellular network</a:t>
            </a:r>
          </a:p>
          <a:p>
            <a:pPr lvl="2"/>
            <a:r>
              <a:rPr lang="en-US" altLang="zh-CN" sz="2000" dirty="0" smtClean="0"/>
              <a:t>FD </a:t>
            </a:r>
            <a:r>
              <a:rPr lang="en-US" altLang="zh-CN" sz="2000" dirty="0" err="1" smtClean="0"/>
              <a:t>HetNet</a:t>
            </a:r>
            <a:endParaRPr lang="en-US" altLang="zh-CN" sz="2000" dirty="0" smtClean="0"/>
          </a:p>
          <a:p>
            <a:pPr lvl="2"/>
            <a:endParaRPr lang="en-US" altLang="zh-CN" sz="2000" dirty="0" smtClean="0"/>
          </a:p>
          <a:p>
            <a:pPr lvl="2"/>
            <a:endParaRPr lang="zh-CN" altLang="en-US" dirty="0"/>
          </a:p>
        </p:txBody>
      </p:sp>
      <p:pic>
        <p:nvPicPr>
          <p:cNvPr id="4" name="图片 3" descr="FDs.jpg"/>
          <p:cNvPicPr>
            <a:picLocks noChangeAspect="1"/>
          </p:cNvPicPr>
          <p:nvPr/>
        </p:nvPicPr>
        <p:blipFill>
          <a:blip r:embed="rId3" cstate="print"/>
          <a:stretch>
            <a:fillRect/>
          </a:stretch>
        </p:blipFill>
        <p:spPr>
          <a:xfrm>
            <a:off x="1002758" y="1924687"/>
            <a:ext cx="3744416" cy="1794814"/>
          </a:xfrm>
          <a:prstGeom prst="rect">
            <a:avLst/>
          </a:prstGeom>
        </p:spPr>
      </p:pic>
      <p:pic>
        <p:nvPicPr>
          <p:cNvPr id="105475" name="Picture 3"/>
          <p:cNvPicPr>
            <a:picLocks noChangeAspect="1" noChangeArrowheads="1"/>
          </p:cNvPicPr>
          <p:nvPr/>
        </p:nvPicPr>
        <p:blipFill>
          <a:blip r:embed="rId4" cstate="print"/>
          <a:srcRect/>
          <a:stretch>
            <a:fillRect/>
          </a:stretch>
        </p:blipFill>
        <p:spPr bwMode="auto">
          <a:xfrm>
            <a:off x="4788025" y="4274939"/>
            <a:ext cx="4355976" cy="1082887"/>
          </a:xfrm>
          <a:prstGeom prst="rect">
            <a:avLst/>
          </a:prstGeom>
          <a:noFill/>
          <a:ln w="9525">
            <a:noFill/>
            <a:miter lim="800000"/>
            <a:headEnd/>
            <a:tailEnd/>
          </a:ln>
        </p:spPr>
      </p:pic>
      <p:pic>
        <p:nvPicPr>
          <p:cNvPr id="105477" name="Picture 5"/>
          <p:cNvPicPr>
            <a:picLocks noChangeAspect="1" noChangeArrowheads="1"/>
          </p:cNvPicPr>
          <p:nvPr/>
        </p:nvPicPr>
        <p:blipFill>
          <a:blip r:embed="rId5" cstate="print"/>
          <a:srcRect/>
          <a:stretch>
            <a:fillRect/>
          </a:stretch>
        </p:blipFill>
        <p:spPr bwMode="auto">
          <a:xfrm>
            <a:off x="5260160" y="5515148"/>
            <a:ext cx="3312368" cy="1342852"/>
          </a:xfrm>
          <a:prstGeom prst="rect">
            <a:avLst/>
          </a:prstGeom>
          <a:noFill/>
          <a:ln w="9525">
            <a:noFill/>
            <a:miter lim="800000"/>
            <a:headEnd/>
            <a:tailEnd/>
          </a:ln>
        </p:spPr>
      </p:pic>
      <p:pic>
        <p:nvPicPr>
          <p:cNvPr id="1726466" name="Picture 2"/>
          <p:cNvPicPr>
            <a:picLocks noChangeAspect="1" noChangeArrowheads="1"/>
          </p:cNvPicPr>
          <p:nvPr/>
        </p:nvPicPr>
        <p:blipFill>
          <a:blip r:embed="rId6" cstate="print"/>
          <a:srcRect/>
          <a:stretch>
            <a:fillRect/>
          </a:stretch>
        </p:blipFill>
        <p:spPr bwMode="auto">
          <a:xfrm>
            <a:off x="5371799" y="1370322"/>
            <a:ext cx="3550554" cy="2349179"/>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726466"/>
                                        </p:tgtEl>
                                        <p:attrNameLst>
                                          <p:attrName>style.visibility</p:attrName>
                                        </p:attrNameLst>
                                      </p:cBhvr>
                                      <p:to>
                                        <p:strVal val="visible"/>
                                      </p:to>
                                    </p:set>
                                    <p:animEffect transition="in" filter="blinds(horizontal)">
                                      <p:cBhvr>
                                        <p:cTn id="20" dur="500"/>
                                        <p:tgtEl>
                                          <p:spTgt spid="172646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linds(horizontal)">
                                      <p:cBhvr>
                                        <p:cTn id="25" dur="500"/>
                                        <p:tgtEl>
                                          <p:spTgt spid="3">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linds(horizontal)">
                                      <p:cBhvr>
                                        <p:cTn id="28" dur="500"/>
                                        <p:tgtEl>
                                          <p:spTgt spid="3">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linds(horizontal)">
                                      <p:cBhvr>
                                        <p:cTn id="31" dur="500"/>
                                        <p:tgtEl>
                                          <p:spTgt spid="3">
                                            <p:txEl>
                                              <p:pRg st="10" end="1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linds(horizontal)">
                                      <p:cBhvr>
                                        <p:cTn id="34" dur="500"/>
                                        <p:tgtEl>
                                          <p:spTgt spid="3">
                                            <p:txEl>
                                              <p:pRg st="11" end="11"/>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105475"/>
                                        </p:tgtEl>
                                        <p:attrNameLst>
                                          <p:attrName>style.visibility</p:attrName>
                                        </p:attrNameLst>
                                      </p:cBhvr>
                                      <p:to>
                                        <p:strVal val="visible"/>
                                      </p:to>
                                    </p:set>
                                    <p:animEffect transition="in" filter="blinds(horizontal)">
                                      <p:cBhvr>
                                        <p:cTn id="37" dur="500"/>
                                        <p:tgtEl>
                                          <p:spTgt spid="10547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blinds(horizontal)">
                                      <p:cBhvr>
                                        <p:cTn id="42" dur="500"/>
                                        <p:tgtEl>
                                          <p:spTgt spid="3">
                                            <p:txEl>
                                              <p:pRg st="12" end="12"/>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Effect transition="in" filter="blinds(horizontal)">
                                      <p:cBhvr>
                                        <p:cTn id="45" dur="500"/>
                                        <p:tgtEl>
                                          <p:spTgt spid="3">
                                            <p:txEl>
                                              <p:pRg st="13" end="13"/>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3">
                                            <p:txEl>
                                              <p:pRg st="14" end="14"/>
                                            </p:txEl>
                                          </p:spTgt>
                                        </p:tgtEl>
                                        <p:attrNameLst>
                                          <p:attrName>style.visibility</p:attrName>
                                        </p:attrNameLst>
                                      </p:cBhvr>
                                      <p:to>
                                        <p:strVal val="visible"/>
                                      </p:to>
                                    </p:set>
                                    <p:animEffect transition="in" filter="blinds(horizontal)">
                                      <p:cBhvr>
                                        <p:cTn id="48" dur="500"/>
                                        <p:tgtEl>
                                          <p:spTgt spid="3">
                                            <p:txEl>
                                              <p:pRg st="14" end="14"/>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105477"/>
                                        </p:tgtEl>
                                        <p:attrNameLst>
                                          <p:attrName>style.visibility</p:attrName>
                                        </p:attrNameLst>
                                      </p:cBhvr>
                                      <p:to>
                                        <p:strVal val="visible"/>
                                      </p:to>
                                    </p:set>
                                    <p:animEffect transition="in" filter="blinds(horizontal)">
                                      <p:cBhvr>
                                        <p:cTn id="51" dur="500"/>
                                        <p:tgtEl>
                                          <p:spTgt spid="105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Useful info for Research on FD </a:t>
            </a:r>
            <a:r>
              <a:rPr lang="en-US" altLang="zh-CN" sz="3200" dirty="0" err="1" smtClean="0"/>
              <a:t>Comms</a:t>
            </a:r>
            <a:r>
              <a:rPr lang="en-US" altLang="zh-CN" sz="3200" dirty="0" smtClean="0"/>
              <a:t> </a:t>
            </a:r>
            <a:endParaRPr lang="zh-CN" altLang="en-US" sz="3200" dirty="0"/>
          </a:p>
        </p:txBody>
      </p:sp>
      <p:sp>
        <p:nvSpPr>
          <p:cNvPr id="3" name="内容占位符 2"/>
          <p:cNvSpPr>
            <a:spLocks noGrp="1"/>
          </p:cNvSpPr>
          <p:nvPr>
            <p:ph idx="1"/>
          </p:nvPr>
        </p:nvSpPr>
        <p:spPr>
          <a:xfrm>
            <a:off x="392113" y="928670"/>
            <a:ext cx="8359775" cy="5429288"/>
          </a:xfrm>
        </p:spPr>
        <p:txBody>
          <a:bodyPr/>
          <a:lstStyle/>
          <a:p>
            <a:pPr lvl="0">
              <a:defRPr/>
            </a:pPr>
            <a:r>
              <a:rPr lang="en-US" altLang="zh-CN" sz="2400" b="1" dirty="0" smtClean="0">
                <a:latin typeface="+mn-ea"/>
                <a:cs typeface="Arial Unicode MS" pitchFamily="34" charset="-122"/>
              </a:rPr>
              <a:t>Full-duplex communication website</a:t>
            </a:r>
          </a:p>
          <a:p>
            <a:pPr lvl="1">
              <a:defRPr/>
            </a:pPr>
            <a:r>
              <a:rPr lang="en-US" altLang="zh-CN" sz="1800" dirty="0" smtClean="0">
                <a:solidFill>
                  <a:srgbClr val="0066FF"/>
                </a:solidFill>
                <a:latin typeface="+mn-ea"/>
                <a:ea typeface="+mn-ea"/>
                <a:cs typeface="Arial Unicode MS" pitchFamily="34" charset="-122"/>
                <a:hlinkClick r:id="rId2"/>
              </a:rPr>
              <a:t>http://wireless.pku.edu.cn/home/songly/fd.html</a:t>
            </a:r>
          </a:p>
          <a:p>
            <a:pPr lvl="2">
              <a:defRPr/>
            </a:pPr>
            <a:r>
              <a:rPr lang="en-US" altLang="zh-CN" sz="1800" dirty="0" smtClean="0">
                <a:latin typeface="+mn-ea"/>
                <a:ea typeface="+mn-ea"/>
                <a:cs typeface="Arial Unicode MS" pitchFamily="34" charset="-122"/>
              </a:rPr>
              <a:t>Tutorial and survey, books, technical papers, standardization…</a:t>
            </a:r>
          </a:p>
          <a:p>
            <a:pPr>
              <a:defRPr/>
            </a:pPr>
            <a:r>
              <a:rPr lang="en-US" altLang="zh-CN" sz="2400" b="1" dirty="0" smtClean="0">
                <a:latin typeface="+mn-ea"/>
                <a:cs typeface="Arial Unicode MS" pitchFamily="34" charset="-122"/>
              </a:rPr>
              <a:t>Books</a:t>
            </a:r>
          </a:p>
          <a:p>
            <a:pPr lvl="1">
              <a:defRPr/>
            </a:pPr>
            <a:r>
              <a:rPr lang="en-US" altLang="zh-CN" sz="1800" dirty="0" err="1" smtClean="0"/>
              <a:t>Yun</a:t>
            </a:r>
            <a:r>
              <a:rPr lang="en-US" altLang="zh-CN" sz="1800" dirty="0" smtClean="0"/>
              <a:t> Liao, </a:t>
            </a:r>
            <a:r>
              <a:rPr lang="en-US" altLang="zh-CN" sz="1800" dirty="0" err="1" smtClean="0"/>
              <a:t>Tianyu</a:t>
            </a:r>
            <a:r>
              <a:rPr lang="en-US" altLang="zh-CN" sz="1800" dirty="0" smtClean="0"/>
              <a:t> Wang, </a:t>
            </a:r>
            <a:r>
              <a:rPr lang="en-US" altLang="zh-CN" sz="1800" dirty="0" err="1" smtClean="0"/>
              <a:t>Lingyang</a:t>
            </a:r>
            <a:r>
              <a:rPr lang="en-US" altLang="zh-CN" sz="1800" dirty="0" smtClean="0"/>
              <a:t> Song, and Zhu Han, “Listen-and-Talk: Full-Duplex Cognitive Radio,” in contract with </a:t>
            </a:r>
            <a:r>
              <a:rPr lang="en-US" altLang="zh-CN" sz="1800" dirty="0" err="1" smtClean="0"/>
              <a:t>SpringerBieft</a:t>
            </a:r>
            <a:r>
              <a:rPr lang="en-US" altLang="zh-CN" sz="1800" dirty="0" smtClean="0"/>
              <a:t>.</a:t>
            </a:r>
          </a:p>
          <a:p>
            <a:pPr lvl="1">
              <a:defRPr/>
            </a:pPr>
            <a:r>
              <a:rPr lang="en-US" altLang="zh-CN" sz="1800" dirty="0" err="1" smtClean="0"/>
              <a:t>Lingyang</a:t>
            </a:r>
            <a:r>
              <a:rPr lang="en-US" altLang="zh-CN" sz="1800" dirty="0" smtClean="0"/>
              <a:t> Song, </a:t>
            </a:r>
            <a:r>
              <a:rPr lang="en-US" altLang="zh-CN" sz="1800" dirty="0" err="1" smtClean="0"/>
              <a:t>Risto</a:t>
            </a:r>
            <a:r>
              <a:rPr lang="en-US" altLang="zh-CN" sz="1800" dirty="0" smtClean="0"/>
              <a:t> </a:t>
            </a:r>
            <a:r>
              <a:rPr lang="en-US" altLang="zh-CN" sz="1800" dirty="0" err="1" smtClean="0"/>
              <a:t>Wichman</a:t>
            </a:r>
            <a:r>
              <a:rPr lang="en-US" altLang="zh-CN" sz="1800" dirty="0" smtClean="0"/>
              <a:t>, </a:t>
            </a:r>
            <a:r>
              <a:rPr lang="en-US" altLang="zh-CN" sz="1800" dirty="0" err="1" smtClean="0"/>
              <a:t>Yonghui</a:t>
            </a:r>
            <a:r>
              <a:rPr lang="en-US" altLang="zh-CN" sz="1800" dirty="0" smtClean="0"/>
              <a:t> Li, and Zhu Han, “Full-Duplex Communications and Networks,” in contract with Cambridge University Press, UK.</a:t>
            </a:r>
          </a:p>
          <a:p>
            <a:pPr marL="254000" lvl="1">
              <a:buChar char="•"/>
              <a:defRPr/>
            </a:pPr>
            <a:r>
              <a:rPr lang="en-US" altLang="zh-CN" sz="2400" b="1" dirty="0" smtClean="0">
                <a:latin typeface="+mn-ea"/>
                <a:ea typeface="+mn-ea"/>
                <a:cs typeface="Arial Unicode MS" pitchFamily="34" charset="-122"/>
              </a:rPr>
              <a:t>Tutorials</a:t>
            </a:r>
          </a:p>
          <a:p>
            <a:pPr lvl="1">
              <a:defRPr/>
            </a:pPr>
            <a:r>
              <a:rPr lang="en-US" altLang="zh-CN" sz="1800" dirty="0" err="1" smtClean="0">
                <a:solidFill>
                  <a:schemeClr val="tx1"/>
                </a:solidFill>
              </a:rPr>
              <a:t>Lingyang</a:t>
            </a:r>
            <a:r>
              <a:rPr lang="en-US" altLang="zh-CN" sz="1800" dirty="0" smtClean="0">
                <a:solidFill>
                  <a:schemeClr val="tx1"/>
                </a:solidFill>
              </a:rPr>
              <a:t> Song</a:t>
            </a:r>
            <a:r>
              <a:rPr lang="zh-CN" altLang="en-US" sz="1800" dirty="0" smtClean="0">
                <a:solidFill>
                  <a:schemeClr val="tx1"/>
                </a:solidFill>
              </a:rPr>
              <a:t> </a:t>
            </a:r>
            <a:r>
              <a:rPr lang="en-US" altLang="zh-CN" sz="1800" dirty="0" smtClean="0">
                <a:solidFill>
                  <a:schemeClr val="tx1"/>
                </a:solidFill>
              </a:rPr>
              <a:t>and Zhu Han, “Resource Allocation for Full-Duplex Wireless Communication and Networks,” IEEE International Conference on Communications (ICC), London, UK, Jun. 2015</a:t>
            </a:r>
            <a:endParaRPr lang="zh-CN" altLang="en-US" sz="1800" dirty="0" smtClean="0">
              <a:solidFill>
                <a:schemeClr val="tx1"/>
              </a:solidFill>
            </a:endParaRPr>
          </a:p>
          <a:p>
            <a:pPr lvl="1">
              <a:defRPr/>
            </a:pPr>
            <a:r>
              <a:rPr lang="en-US" altLang="zh-CN" sz="1800" dirty="0" err="1" smtClean="0">
                <a:solidFill>
                  <a:schemeClr val="tx1"/>
                </a:solidFill>
              </a:rPr>
              <a:t>Lingyang</a:t>
            </a:r>
            <a:r>
              <a:rPr lang="en-US" altLang="zh-CN" sz="1800" dirty="0" smtClean="0">
                <a:solidFill>
                  <a:schemeClr val="tx1"/>
                </a:solidFill>
              </a:rPr>
              <a:t> Song</a:t>
            </a:r>
            <a:r>
              <a:rPr lang="zh-CN" altLang="en-US" sz="1800" dirty="0" smtClean="0">
                <a:solidFill>
                  <a:schemeClr val="tx1"/>
                </a:solidFill>
              </a:rPr>
              <a:t> </a:t>
            </a:r>
            <a:r>
              <a:rPr lang="en-US" altLang="zh-CN" sz="1800" dirty="0" smtClean="0">
                <a:solidFill>
                  <a:schemeClr val="tx1"/>
                </a:solidFill>
              </a:rPr>
              <a:t>and Zhu Han, “Full-Duplex Wireless Communication and Networks: Key Technologies and Applications,” IEEE International Conference on Communications in China (ICCC 2014), Shanghai, China, Oct. 2014</a:t>
            </a:r>
          </a:p>
          <a:p>
            <a:pPr lvl="1">
              <a:buNone/>
              <a:defRPr/>
            </a:pPr>
            <a:endParaRPr lang="en-US" altLang="zh-CN" sz="1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Full-Duplex Communication: Signal Model </a:t>
            </a:r>
            <a:endParaRPr lang="zh-CN" altLang="en-US" sz="3200" dirty="0"/>
          </a:p>
        </p:txBody>
      </p:sp>
      <p:sp>
        <p:nvSpPr>
          <p:cNvPr id="3" name="内容占位符 2"/>
          <p:cNvSpPr>
            <a:spLocks noGrp="1"/>
          </p:cNvSpPr>
          <p:nvPr>
            <p:ph idx="1"/>
          </p:nvPr>
        </p:nvSpPr>
        <p:spPr>
          <a:xfrm>
            <a:off x="392113" y="1048176"/>
            <a:ext cx="8359775" cy="5309782"/>
          </a:xfrm>
        </p:spPr>
        <p:txBody>
          <a:bodyPr/>
          <a:lstStyle/>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pPr>
              <a:buNone/>
            </a:pPr>
            <a:endParaRPr lang="en-US" altLang="zh-CN" dirty="0" smtClean="0"/>
          </a:p>
          <a:p>
            <a:endParaRPr lang="en-US" altLang="zh-CN" sz="1400" dirty="0" smtClean="0"/>
          </a:p>
          <a:p>
            <a:r>
              <a:rPr lang="en-US" altLang="zh-CN" sz="2400" dirty="0" smtClean="0"/>
              <a:t>It presents a two-node full-duplex system, where each node </a:t>
            </a:r>
          </a:p>
          <a:p>
            <a:pPr lvl="1"/>
            <a:r>
              <a:rPr lang="en-US" altLang="zh-CN" dirty="0" smtClean="0"/>
              <a:t>transmits signal </a:t>
            </a:r>
            <a:r>
              <a:rPr lang="en-US" altLang="zh-CN" i="1" dirty="0" smtClean="0"/>
              <a:t>xi, </a:t>
            </a:r>
            <a:r>
              <a:rPr lang="en-US" altLang="zh-CN" i="1" dirty="0" err="1" smtClean="0"/>
              <a:t>i</a:t>
            </a:r>
            <a:r>
              <a:rPr lang="en-US" altLang="zh-CN" i="1" dirty="0" smtClean="0"/>
              <a:t> = 1, 2 to the other</a:t>
            </a:r>
            <a:endParaRPr lang="en-US" altLang="zh-CN" dirty="0" smtClean="0"/>
          </a:p>
          <a:p>
            <a:pPr lvl="1"/>
            <a:r>
              <a:rPr lang="en-US" altLang="zh-CN" dirty="0" smtClean="0"/>
              <a:t>has one antenna for transmission with another for reception</a:t>
            </a:r>
          </a:p>
          <a:p>
            <a:pPr lvl="1"/>
            <a:r>
              <a:rPr lang="en-US" altLang="zh-CN" i="1" dirty="0" smtClean="0"/>
              <a:t>concurrently transmit sand receive s the signals at the same frequency </a:t>
            </a:r>
            <a:r>
              <a:rPr lang="en-US" altLang="zh-CN" dirty="0" smtClean="0"/>
              <a:t>carrier and time interval</a:t>
            </a:r>
          </a:p>
        </p:txBody>
      </p:sp>
      <p:pic>
        <p:nvPicPr>
          <p:cNvPr id="1582082" name="Picture 2"/>
          <p:cNvPicPr>
            <a:picLocks noChangeAspect="1" noChangeArrowheads="1"/>
          </p:cNvPicPr>
          <p:nvPr/>
        </p:nvPicPr>
        <p:blipFill>
          <a:blip r:embed="rId2" cstate="print"/>
          <a:srcRect/>
          <a:stretch>
            <a:fillRect/>
          </a:stretch>
        </p:blipFill>
        <p:spPr bwMode="auto">
          <a:xfrm>
            <a:off x="1733990" y="1071546"/>
            <a:ext cx="5624092" cy="29289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t>Future Wireless Challenges: Analysis</a:t>
            </a:r>
            <a:endParaRPr lang="zh-CN" altLang="en-US" dirty="0"/>
          </a:p>
        </p:txBody>
      </p:sp>
      <p:grpSp>
        <p:nvGrpSpPr>
          <p:cNvPr id="5" name="组合 75789"/>
          <p:cNvGrpSpPr/>
          <p:nvPr/>
        </p:nvGrpSpPr>
        <p:grpSpPr>
          <a:xfrm>
            <a:off x="1750966" y="3744395"/>
            <a:ext cx="2643206" cy="1019898"/>
            <a:chOff x="1809263" y="5310348"/>
            <a:chExt cx="1178561" cy="1019898"/>
          </a:xfrm>
        </p:grpSpPr>
        <p:cxnSp>
          <p:nvCxnSpPr>
            <p:cNvPr id="6" name="直接连接符 5"/>
            <p:cNvCxnSpPr/>
            <p:nvPr/>
          </p:nvCxnSpPr>
          <p:spPr>
            <a:xfrm>
              <a:off x="2669294" y="5310348"/>
              <a:ext cx="17857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09263" y="5868581"/>
              <a:ext cx="1178561" cy="461665"/>
            </a:xfrm>
            <a:prstGeom prst="rect">
              <a:avLst/>
            </a:prstGeom>
            <a:noFill/>
          </p:spPr>
          <p:txBody>
            <a:bodyPr wrap="square" rtlCol="0">
              <a:spAutoFit/>
            </a:bodyPr>
            <a:lstStyle/>
            <a:p>
              <a:pPr algn="ctr"/>
              <a:r>
                <a:rPr lang="en-US" altLang="zh-CN" sz="2400" dirty="0" smtClean="0">
                  <a:solidFill>
                    <a:srgbClr val="FF0000"/>
                  </a:solidFill>
                </a:rPr>
                <a:t>No. of APs</a:t>
              </a:r>
              <a:endParaRPr lang="zh-CN" altLang="en-US" sz="2400" dirty="0">
                <a:solidFill>
                  <a:srgbClr val="FF0000"/>
                </a:solidFill>
              </a:endParaRPr>
            </a:p>
          </p:txBody>
        </p:sp>
        <p:cxnSp>
          <p:nvCxnSpPr>
            <p:cNvPr id="8" name="直接箭头连接符 7"/>
            <p:cNvCxnSpPr>
              <a:endCxn id="7" idx="0"/>
            </p:cNvCxnSpPr>
            <p:nvPr/>
          </p:nvCxnSpPr>
          <p:spPr>
            <a:xfrm rot="10800000" flipV="1">
              <a:off x="2398544" y="5311935"/>
              <a:ext cx="366310" cy="5566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786549" y="3101453"/>
            <a:ext cx="750099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2800" b="1" dirty="0" smtClean="0">
                <a:latin typeface="+mn-ea"/>
              </a:rPr>
              <a:t>Capacity</a:t>
            </a:r>
            <a:r>
              <a:rPr lang="zh-CN" altLang="en-US" sz="2800" b="1" dirty="0" smtClean="0">
                <a:latin typeface="+mn-ea"/>
              </a:rPr>
              <a:t>：</a:t>
            </a:r>
            <a:r>
              <a:rPr lang="en-US" altLang="zh-CN" sz="2800" b="1" dirty="0" smtClean="0">
                <a:latin typeface="+mn-ea"/>
              </a:rPr>
              <a:t>C = </a:t>
            </a:r>
            <a:r>
              <a:rPr lang="en-US" altLang="zh-CN" sz="2800" b="1" dirty="0" smtClean="0">
                <a:solidFill>
                  <a:schemeClr val="tx1"/>
                </a:solidFill>
                <a:latin typeface="+mn-ea"/>
              </a:rPr>
              <a:t>N</a:t>
            </a:r>
            <a:r>
              <a:rPr lang="en-US" altLang="zh-CN" sz="2800" b="1" dirty="0" smtClean="0">
                <a:latin typeface="+mn-ea"/>
              </a:rPr>
              <a:t> * </a:t>
            </a:r>
            <a:r>
              <a:rPr lang="en-US" altLang="zh-CN" sz="2800" b="1" dirty="0" smtClean="0">
                <a:solidFill>
                  <a:schemeClr val="tx1"/>
                </a:solidFill>
                <a:latin typeface="+mn-ea"/>
              </a:rPr>
              <a:t>W</a:t>
            </a:r>
            <a:r>
              <a:rPr lang="en-US" altLang="zh-CN" sz="2800" b="1" dirty="0" smtClean="0">
                <a:latin typeface="+mn-ea"/>
              </a:rPr>
              <a:t> * T * log(1 + SINR)</a:t>
            </a:r>
            <a:endParaRPr lang="zh-CN" altLang="en-US" sz="2800" b="1" dirty="0" smtClean="0">
              <a:latin typeface="+mn-ea"/>
            </a:endParaRPr>
          </a:p>
        </p:txBody>
      </p:sp>
      <p:grpSp>
        <p:nvGrpSpPr>
          <p:cNvPr id="17" name="组合 75789"/>
          <p:cNvGrpSpPr/>
          <p:nvPr/>
        </p:nvGrpSpPr>
        <p:grpSpPr>
          <a:xfrm>
            <a:off x="4322733" y="3744403"/>
            <a:ext cx="2320969" cy="1899175"/>
            <a:chOff x="2669294" y="5310348"/>
            <a:chExt cx="1034881" cy="822104"/>
          </a:xfrm>
        </p:grpSpPr>
        <p:cxnSp>
          <p:nvCxnSpPr>
            <p:cNvPr id="18" name="直接连接符 17"/>
            <p:cNvCxnSpPr/>
            <p:nvPr/>
          </p:nvCxnSpPr>
          <p:spPr>
            <a:xfrm>
              <a:off x="2669294" y="5310348"/>
              <a:ext cx="178574" cy="1588"/>
            </a:xfrm>
            <a:prstGeom prst="line">
              <a:avLst/>
            </a:prstGeom>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2748585" y="5905963"/>
              <a:ext cx="955590" cy="226489"/>
            </a:xfrm>
            <a:prstGeom prst="rect">
              <a:avLst/>
            </a:prstGeom>
            <a:noFill/>
          </p:spPr>
          <p:txBody>
            <a:bodyPr wrap="square" rtlCol="0">
              <a:spAutoFit/>
            </a:bodyPr>
            <a:lstStyle/>
            <a:p>
              <a:pPr algn="ctr"/>
              <a:r>
                <a:rPr lang="en-US" altLang="zh-CN" sz="2800" dirty="0" smtClean="0">
                  <a:solidFill>
                    <a:srgbClr val="00B0F0"/>
                  </a:solidFill>
                </a:rPr>
                <a:t>Bandwidth</a:t>
              </a:r>
              <a:endParaRPr lang="zh-CN" altLang="en-US" sz="2800" dirty="0">
                <a:solidFill>
                  <a:srgbClr val="00B0F0"/>
                </a:solidFill>
              </a:endParaRPr>
            </a:p>
          </p:txBody>
        </p:sp>
        <p:cxnSp>
          <p:nvCxnSpPr>
            <p:cNvPr id="20" name="直接箭头连接符 19"/>
            <p:cNvCxnSpPr/>
            <p:nvPr/>
          </p:nvCxnSpPr>
          <p:spPr>
            <a:xfrm rot="16200000" flipH="1">
              <a:off x="2717292" y="5359494"/>
              <a:ext cx="556648" cy="46152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24" name="组合 75789"/>
          <p:cNvGrpSpPr/>
          <p:nvPr/>
        </p:nvGrpSpPr>
        <p:grpSpPr>
          <a:xfrm>
            <a:off x="785786" y="1815569"/>
            <a:ext cx="4543899" cy="1216037"/>
            <a:chOff x="1331468" y="6239042"/>
            <a:chExt cx="2026048" cy="1216037"/>
          </a:xfrm>
        </p:grpSpPr>
        <p:cxnSp>
          <p:nvCxnSpPr>
            <p:cNvPr id="25" name="直接连接符 24"/>
            <p:cNvCxnSpPr/>
            <p:nvPr/>
          </p:nvCxnSpPr>
          <p:spPr>
            <a:xfrm>
              <a:off x="3178942" y="7453488"/>
              <a:ext cx="178574" cy="1588"/>
            </a:xfrm>
            <a:prstGeom prst="line">
              <a:avLst/>
            </a:prstGeom>
            <a:ln w="25400">
              <a:solidFill>
                <a:srgbClr val="5DBA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31468" y="6239042"/>
              <a:ext cx="1433385" cy="830997"/>
            </a:xfrm>
            <a:prstGeom prst="rect">
              <a:avLst/>
            </a:prstGeom>
            <a:noFill/>
          </p:spPr>
          <p:txBody>
            <a:bodyPr wrap="square" rtlCol="0">
              <a:spAutoFit/>
            </a:bodyPr>
            <a:lstStyle/>
            <a:p>
              <a:pPr algn="ctr"/>
              <a:r>
                <a:rPr lang="en-US" altLang="zh-CN" sz="2400" dirty="0" smtClean="0">
                  <a:solidFill>
                    <a:srgbClr val="00A44A"/>
                  </a:solidFill>
                </a:rPr>
                <a:t>Scaled Transmission Time</a:t>
              </a:r>
              <a:endParaRPr lang="zh-CN" altLang="en-US" sz="2400" dirty="0">
                <a:solidFill>
                  <a:srgbClr val="00A44A"/>
                </a:solidFill>
              </a:endParaRPr>
            </a:p>
          </p:txBody>
        </p:sp>
        <p:cxnSp>
          <p:nvCxnSpPr>
            <p:cNvPr id="27" name="直接箭头连接符 26"/>
            <p:cNvCxnSpPr>
              <a:endCxn id="26" idx="2"/>
            </p:cNvCxnSpPr>
            <p:nvPr/>
          </p:nvCxnSpPr>
          <p:spPr>
            <a:xfrm rot="10800000">
              <a:off x="2048161" y="7070040"/>
              <a:ext cx="1258194" cy="385039"/>
            </a:xfrm>
            <a:prstGeom prst="straightConnector1">
              <a:avLst/>
            </a:prstGeom>
            <a:ln w="19050">
              <a:solidFill>
                <a:srgbClr val="5DBA00"/>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组合 75789"/>
          <p:cNvGrpSpPr/>
          <p:nvPr/>
        </p:nvGrpSpPr>
        <p:grpSpPr>
          <a:xfrm>
            <a:off x="4571236" y="1458379"/>
            <a:ext cx="3786977" cy="1573229"/>
            <a:chOff x="2000040" y="5881852"/>
            <a:chExt cx="1688549" cy="1573229"/>
          </a:xfrm>
        </p:grpSpPr>
        <p:cxnSp>
          <p:nvCxnSpPr>
            <p:cNvPr id="36" name="直接连接符 35"/>
            <p:cNvCxnSpPr/>
            <p:nvPr/>
          </p:nvCxnSpPr>
          <p:spPr>
            <a:xfrm>
              <a:off x="2987823" y="7453488"/>
              <a:ext cx="445942" cy="158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000040" y="5881852"/>
              <a:ext cx="1688549" cy="830997"/>
            </a:xfrm>
            <a:prstGeom prst="rect">
              <a:avLst/>
            </a:prstGeom>
            <a:noFill/>
          </p:spPr>
          <p:txBody>
            <a:bodyPr wrap="square" rtlCol="0">
              <a:spAutoFit/>
            </a:bodyPr>
            <a:lstStyle/>
            <a:p>
              <a:pPr algn="ctr"/>
              <a:r>
                <a:rPr lang="en-US" altLang="zh-CN" sz="2400" dirty="0" smtClean="0">
                  <a:solidFill>
                    <a:srgbClr val="FFC000"/>
                  </a:solidFill>
                </a:rPr>
                <a:t>Signal to Noise plus Interference Radio</a:t>
              </a:r>
              <a:endParaRPr lang="zh-CN" altLang="en-US" sz="2400" dirty="0">
                <a:solidFill>
                  <a:srgbClr val="FFC000"/>
                </a:solidFill>
              </a:endParaRPr>
            </a:p>
          </p:txBody>
        </p:sp>
        <p:cxnSp>
          <p:nvCxnSpPr>
            <p:cNvPr id="38" name="直接箭头连接符 37"/>
            <p:cNvCxnSpPr>
              <a:endCxn id="37" idx="2"/>
            </p:cNvCxnSpPr>
            <p:nvPr/>
          </p:nvCxnSpPr>
          <p:spPr>
            <a:xfrm rot="10800000">
              <a:off x="2844315" y="6712850"/>
              <a:ext cx="366479" cy="74223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Full-Duplex Communication: Signal Model </a:t>
            </a:r>
            <a:endParaRPr lang="zh-CN" altLang="en-US" sz="3200" dirty="0"/>
          </a:p>
        </p:txBody>
      </p:sp>
      <p:sp>
        <p:nvSpPr>
          <p:cNvPr id="3" name="内容占位符 2"/>
          <p:cNvSpPr>
            <a:spLocks noGrp="1"/>
          </p:cNvSpPr>
          <p:nvPr>
            <p:ph idx="1"/>
          </p:nvPr>
        </p:nvSpPr>
        <p:spPr>
          <a:xfrm>
            <a:off x="392113" y="928670"/>
            <a:ext cx="8359775" cy="5309782"/>
          </a:xfrm>
        </p:spPr>
        <p:txBody>
          <a:bodyPr/>
          <a:lstStyle/>
          <a:p>
            <a:r>
              <a:rPr lang="en-US" altLang="zh-CN" dirty="0" smtClean="0"/>
              <a:t>Each source receives a combination of the signal transmitted by the other source, the RSI, and noise</a:t>
            </a:r>
          </a:p>
          <a:p>
            <a:endParaRPr lang="en-US" altLang="zh-CN" dirty="0" smtClean="0"/>
          </a:p>
          <a:p>
            <a:endParaRPr lang="en-US" altLang="zh-CN" dirty="0" smtClean="0"/>
          </a:p>
          <a:p>
            <a:r>
              <a:rPr lang="en-US" altLang="zh-CN" dirty="0" smtClean="0"/>
              <a:t>The instantaneous SINR at source </a:t>
            </a:r>
            <a:r>
              <a:rPr lang="en-US" altLang="zh-CN" i="1" dirty="0" err="1" smtClean="0"/>
              <a:t>i’s</a:t>
            </a:r>
            <a:r>
              <a:rPr lang="en-US" altLang="zh-CN" i="1" dirty="0" smtClean="0"/>
              <a:t> receiver for full-duplex is</a:t>
            </a:r>
          </a:p>
          <a:p>
            <a:endParaRPr lang="en-US" altLang="zh-CN" i="1" dirty="0" smtClean="0"/>
          </a:p>
          <a:p>
            <a:endParaRPr lang="en-US" altLang="zh-CN" i="1" dirty="0" smtClean="0"/>
          </a:p>
          <a:p>
            <a:endParaRPr lang="en-US" altLang="zh-CN" i="1" dirty="0" smtClean="0"/>
          </a:p>
          <a:p>
            <a:r>
              <a:rPr lang="en-US" altLang="zh-CN" dirty="0" smtClean="0"/>
              <a:t>The RSI depends largely on the transmit power, and also varies due to the practical constraint.</a:t>
            </a:r>
          </a:p>
          <a:p>
            <a:r>
              <a:rPr lang="en-US" altLang="zh-CN" dirty="0" smtClean="0"/>
              <a:t>The values of </a:t>
            </a:r>
            <a:r>
              <a:rPr lang="en-US" altLang="zh-CN" i="1" dirty="0" smtClean="0"/>
              <a:t>|h</a:t>
            </a:r>
            <a:r>
              <a:rPr lang="en-US" altLang="zh-CN" i="1" baseline="-25000" dirty="0" smtClean="0"/>
              <a:t>ji</a:t>
            </a:r>
            <a:r>
              <a:rPr lang="en-US" altLang="zh-CN" i="1" dirty="0" smtClean="0"/>
              <a:t>|</a:t>
            </a:r>
            <a:r>
              <a:rPr lang="en-US" altLang="zh-CN" i="1" baseline="30000" dirty="0" smtClean="0"/>
              <a:t>2</a:t>
            </a:r>
            <a:r>
              <a:rPr lang="en-US" altLang="zh-CN" i="1" dirty="0" smtClean="0"/>
              <a:t>, |h</a:t>
            </a:r>
            <a:r>
              <a:rPr lang="en-US" altLang="zh-CN" i="1" baseline="-25000" dirty="0" smtClean="0"/>
              <a:t>ii</a:t>
            </a:r>
            <a:r>
              <a:rPr lang="en-US" altLang="zh-CN" i="1" dirty="0" smtClean="0"/>
              <a:t>|</a:t>
            </a:r>
            <a:r>
              <a:rPr lang="en-US" altLang="zh-CN" i="1" baseline="30000" dirty="0" smtClean="0"/>
              <a:t>2</a:t>
            </a:r>
            <a:r>
              <a:rPr lang="en-US" altLang="zh-CN" i="1" dirty="0" smtClean="0"/>
              <a:t>, and P</a:t>
            </a:r>
            <a:r>
              <a:rPr lang="en-US" altLang="zh-CN" i="1" baseline="-25000" dirty="0" smtClean="0"/>
              <a:t>s</a:t>
            </a:r>
            <a:r>
              <a:rPr lang="en-US" altLang="zh-CN" i="1" dirty="0" smtClean="0"/>
              <a:t> have strong impact on SINR, which will affect the </a:t>
            </a:r>
            <a:r>
              <a:rPr lang="en-US" altLang="zh-CN" dirty="0" smtClean="0"/>
              <a:t>system performance significantly.</a:t>
            </a:r>
          </a:p>
          <a:p>
            <a:r>
              <a:rPr lang="en-US" altLang="zh-CN" dirty="0" smtClean="0"/>
              <a:t>Thus, proper resource allocation that can further reduce the effects of residual self-interference is crucial for full-duplex communication.</a:t>
            </a:r>
          </a:p>
        </p:txBody>
      </p:sp>
      <p:pic>
        <p:nvPicPr>
          <p:cNvPr id="1582083" name="Picture 3"/>
          <p:cNvPicPr>
            <a:picLocks noChangeAspect="1" noChangeArrowheads="1"/>
          </p:cNvPicPr>
          <p:nvPr/>
        </p:nvPicPr>
        <p:blipFill>
          <a:blip r:embed="rId3" cstate="print"/>
          <a:srcRect/>
          <a:stretch>
            <a:fillRect/>
          </a:stretch>
        </p:blipFill>
        <p:spPr bwMode="auto">
          <a:xfrm>
            <a:off x="2318555" y="1645287"/>
            <a:ext cx="4539461" cy="640705"/>
          </a:xfrm>
          <a:prstGeom prst="rect">
            <a:avLst/>
          </a:prstGeom>
          <a:noFill/>
          <a:ln w="9525">
            <a:noFill/>
            <a:miter lim="800000"/>
            <a:headEnd/>
            <a:tailEnd/>
          </a:ln>
          <a:effectLst/>
        </p:spPr>
      </p:pic>
      <p:pic>
        <p:nvPicPr>
          <p:cNvPr id="1583106" name="Picture 2"/>
          <p:cNvPicPr>
            <a:picLocks noChangeAspect="1" noChangeArrowheads="1"/>
          </p:cNvPicPr>
          <p:nvPr/>
        </p:nvPicPr>
        <p:blipFill>
          <a:blip r:embed="rId4" cstate="print"/>
          <a:srcRect/>
          <a:stretch>
            <a:fillRect/>
          </a:stretch>
        </p:blipFill>
        <p:spPr bwMode="auto">
          <a:xfrm>
            <a:off x="3462341" y="2857496"/>
            <a:ext cx="2252667" cy="973046"/>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1142976" y="3857628"/>
            <a:ext cx="7072362" cy="2598854"/>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blinds(horizontal)">
                                      <p:cBhvr>
                                        <p:cTn id="10" dur="500"/>
                                        <p:tgtEl>
                                          <p:spTgt spid="3">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blinds(horizontal)">
                                      <p:cBhvr>
                                        <p:cTn id="13" dur="500"/>
                                        <p:tgtEl>
                                          <p:spTgt spid="3">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blinds(horizontal)">
                                      <p:cBhvr>
                                        <p:cTn id="1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Matching Theory: Introduction</a:t>
            </a:r>
            <a:endParaRPr lang="zh-CN" altLang="en-US" sz="3200" dirty="0"/>
          </a:p>
        </p:txBody>
      </p:sp>
      <p:sp>
        <p:nvSpPr>
          <p:cNvPr id="6" name="Content Placeholder 2"/>
          <p:cNvSpPr>
            <a:spLocks noGrp="1"/>
          </p:cNvSpPr>
          <p:nvPr>
            <p:ph idx="1"/>
          </p:nvPr>
        </p:nvSpPr>
        <p:spPr>
          <a:xfrm>
            <a:off x="392113" y="928670"/>
            <a:ext cx="8286808" cy="642942"/>
          </a:xfrm>
        </p:spPr>
        <p:txBody>
          <a:bodyPr>
            <a:normAutofit/>
          </a:bodyPr>
          <a:lstStyle/>
          <a:p>
            <a:r>
              <a:rPr lang="en-US" altLang="zh-CN" sz="2800" dirty="0" smtClean="0">
                <a:solidFill>
                  <a:schemeClr val="tx1"/>
                </a:solidFill>
              </a:rPr>
              <a:t>The Nobel Prize in Economic Sciences 2012</a:t>
            </a:r>
          </a:p>
        </p:txBody>
      </p:sp>
      <p:pic>
        <p:nvPicPr>
          <p:cNvPr id="8" name="图片 7" descr="roth_postcard.jpg"/>
          <p:cNvPicPr>
            <a:picLocks noChangeAspect="1"/>
          </p:cNvPicPr>
          <p:nvPr/>
        </p:nvPicPr>
        <p:blipFill>
          <a:blip r:embed="rId2" cstate="print"/>
          <a:stretch>
            <a:fillRect/>
          </a:stretch>
        </p:blipFill>
        <p:spPr>
          <a:xfrm>
            <a:off x="5357817" y="1571612"/>
            <a:ext cx="2130151" cy="2928958"/>
          </a:xfrm>
          <a:prstGeom prst="rect">
            <a:avLst/>
          </a:prstGeom>
        </p:spPr>
      </p:pic>
      <p:pic>
        <p:nvPicPr>
          <p:cNvPr id="9" name="图片 8" descr="shapley.jpg"/>
          <p:cNvPicPr>
            <a:picLocks noChangeAspect="1"/>
          </p:cNvPicPr>
          <p:nvPr/>
        </p:nvPicPr>
        <p:blipFill>
          <a:blip r:embed="rId3" cstate="print"/>
          <a:stretch>
            <a:fillRect/>
          </a:stretch>
        </p:blipFill>
        <p:spPr>
          <a:xfrm>
            <a:off x="1571604" y="1571612"/>
            <a:ext cx="2071702" cy="2902940"/>
          </a:xfrm>
          <a:prstGeom prst="rect">
            <a:avLst/>
          </a:prstGeom>
        </p:spPr>
      </p:pic>
      <p:sp>
        <p:nvSpPr>
          <p:cNvPr id="10" name="TextBox 9"/>
          <p:cNvSpPr txBox="1"/>
          <p:nvPr/>
        </p:nvSpPr>
        <p:spPr>
          <a:xfrm>
            <a:off x="4572000" y="4786322"/>
            <a:ext cx="4429124" cy="1877437"/>
          </a:xfrm>
          <a:prstGeom prst="rect">
            <a:avLst/>
          </a:prstGeom>
          <a:noFill/>
        </p:spPr>
        <p:txBody>
          <a:bodyPr wrap="square" rtlCol="0">
            <a:spAutoFit/>
          </a:bodyPr>
          <a:lstStyle/>
          <a:p>
            <a:r>
              <a:rPr lang="en-US" b="1" dirty="0" smtClean="0"/>
              <a:t>                Alvin E. Roth</a:t>
            </a:r>
          </a:p>
          <a:p>
            <a:r>
              <a:rPr lang="en-US" altLang="zh-CN" b="1" dirty="0" smtClean="0"/>
              <a:t>   </a:t>
            </a:r>
            <a:r>
              <a:rPr lang="en-US" altLang="zh-CN" sz="1800" dirty="0" smtClean="0"/>
              <a:t>Generated further analytical   </a:t>
            </a:r>
          </a:p>
          <a:p>
            <a:r>
              <a:rPr lang="en-US" altLang="zh-CN" sz="1800" dirty="0" smtClean="0"/>
              <a:t>   development</a:t>
            </a:r>
          </a:p>
          <a:p>
            <a:r>
              <a:rPr lang="en-US" altLang="zh-CN" sz="1800" dirty="0" smtClean="0"/>
              <a:t>   practical design of market institutions</a:t>
            </a:r>
          </a:p>
          <a:p>
            <a:endParaRPr lang="en-US" b="1" dirty="0" smtClean="0"/>
          </a:p>
          <a:p>
            <a:endParaRPr lang="zh-CN" altLang="en-US" dirty="0"/>
          </a:p>
        </p:txBody>
      </p:sp>
      <p:sp>
        <p:nvSpPr>
          <p:cNvPr id="11" name="TextBox 10"/>
          <p:cNvSpPr txBox="1"/>
          <p:nvPr/>
        </p:nvSpPr>
        <p:spPr>
          <a:xfrm>
            <a:off x="1357290" y="4786322"/>
            <a:ext cx="2857520" cy="1261884"/>
          </a:xfrm>
          <a:prstGeom prst="rect">
            <a:avLst/>
          </a:prstGeom>
          <a:noFill/>
        </p:spPr>
        <p:txBody>
          <a:bodyPr wrap="square" rtlCol="0">
            <a:spAutoFit/>
          </a:bodyPr>
          <a:lstStyle/>
          <a:p>
            <a:r>
              <a:rPr lang="en-US" b="1" dirty="0" smtClean="0"/>
              <a:t>   Lloyd S. Shapley</a:t>
            </a:r>
          </a:p>
          <a:p>
            <a:pPr marL="0" lvl="1"/>
            <a:r>
              <a:rPr lang="en-US" altLang="zh-CN" sz="1800" dirty="0" smtClean="0"/>
              <a:t>Developed the theory in the 1960s</a:t>
            </a:r>
          </a:p>
          <a:p>
            <a:endParaRPr lang="zh-CN" altLang="en-US" dirty="0"/>
          </a:p>
        </p:txBody>
      </p:sp>
    </p:spTree>
    <p:extLst>
      <p:ext uri="{BB962C8B-B14F-4D97-AF65-F5344CB8AC3E}">
        <p14:creationId xmlns:p14="http://schemas.microsoft.com/office/powerpoint/2010/main" val="7148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par>
                                <p:cTn id="12" presetID="4"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ox(in)">
                                      <p:cBhvr>
                                        <p:cTn id="14" dur="500"/>
                                        <p:tgtEl>
                                          <p:spTgt spid="8"/>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500034" y="1175308"/>
            <a:ext cx="7572428" cy="5134012"/>
          </a:xfrm>
        </p:spPr>
        <p:txBody>
          <a:bodyPr>
            <a:normAutofit/>
          </a:bodyPr>
          <a:lstStyle/>
          <a:p>
            <a:r>
              <a:rPr lang="en-US" altLang="zh-CN" sz="2800" dirty="0">
                <a:solidFill>
                  <a:schemeClr val="tx1"/>
                </a:solidFill>
              </a:rPr>
              <a:t>Definition on </a:t>
            </a:r>
            <a:r>
              <a:rPr lang="en-US" altLang="zh-CN" sz="2800" dirty="0" smtClean="0">
                <a:solidFill>
                  <a:schemeClr val="tx1"/>
                </a:solidFill>
              </a:rPr>
              <a:t>Wikipedia</a:t>
            </a:r>
          </a:p>
          <a:p>
            <a:pPr lvl="1">
              <a:buFont typeface="Arial" pitchFamily="34" charset="0"/>
              <a:buChar char="̶"/>
            </a:pPr>
            <a:r>
              <a:rPr lang="en-US" altLang="zh-CN" dirty="0" smtClean="0">
                <a:solidFill>
                  <a:schemeClr val="tx1"/>
                </a:solidFill>
              </a:rPr>
              <a:t> </a:t>
            </a:r>
            <a:r>
              <a:rPr lang="en-US" altLang="zh-CN" sz="2400" dirty="0" smtClean="0">
                <a:solidFill>
                  <a:schemeClr val="tx1"/>
                </a:solidFill>
              </a:rPr>
              <a:t>A </a:t>
            </a:r>
            <a:r>
              <a:rPr lang="en-US" altLang="zh-CN" sz="2400" dirty="0">
                <a:solidFill>
                  <a:schemeClr val="tx1"/>
                </a:solidFill>
              </a:rPr>
              <a:t>mathematical framework attempting to describe the formation of mutually beneficial relationships over time</a:t>
            </a:r>
            <a:r>
              <a:rPr lang="en-US" altLang="zh-CN" sz="2400" dirty="0" smtClean="0">
                <a:solidFill>
                  <a:schemeClr val="tx1"/>
                </a:solidFill>
              </a:rPr>
              <a:t>.</a:t>
            </a:r>
          </a:p>
          <a:p>
            <a:pPr lvl="1">
              <a:buFont typeface="Wingdings" pitchFamily="2" charset="2"/>
              <a:buChar char="ü"/>
            </a:pPr>
            <a:endParaRPr lang="en-US" altLang="zh-CN" sz="2400" dirty="0" smtClean="0">
              <a:solidFill>
                <a:schemeClr val="tx1"/>
              </a:solidFill>
            </a:endParaRPr>
          </a:p>
          <a:p>
            <a:r>
              <a:rPr lang="en-US" altLang="zh-CN" sz="2800" dirty="0">
                <a:solidFill>
                  <a:schemeClr val="tx1"/>
                </a:solidFill>
              </a:rPr>
              <a:t>Where is it used</a:t>
            </a:r>
          </a:p>
          <a:p>
            <a:pPr lvl="1">
              <a:buFont typeface="Arial" pitchFamily="34" charset="0"/>
              <a:buChar char="̶"/>
            </a:pPr>
            <a:r>
              <a:rPr lang="en-US" altLang="zh-CN" dirty="0" smtClean="0">
                <a:solidFill>
                  <a:schemeClr val="tx1"/>
                </a:solidFill>
              </a:rPr>
              <a:t> </a:t>
            </a:r>
            <a:r>
              <a:rPr lang="en-US" altLang="zh-CN" sz="2400" dirty="0" smtClean="0">
                <a:solidFill>
                  <a:schemeClr val="tx1"/>
                </a:solidFill>
              </a:rPr>
              <a:t>The </a:t>
            </a:r>
            <a:r>
              <a:rPr lang="en-US" altLang="zh-CN" sz="2400" dirty="0">
                <a:solidFill>
                  <a:schemeClr val="tx1"/>
                </a:solidFill>
              </a:rPr>
              <a:t>U.S. National Resident Matching </a:t>
            </a:r>
            <a:r>
              <a:rPr lang="en-US" altLang="zh-CN" sz="2400" dirty="0" smtClean="0">
                <a:solidFill>
                  <a:schemeClr val="tx1"/>
                </a:solidFill>
              </a:rPr>
              <a:t>Program (NRMP) </a:t>
            </a:r>
            <a:r>
              <a:rPr lang="en-US" altLang="zh-CN" sz="2400" dirty="0">
                <a:solidFill>
                  <a:schemeClr val="tx1"/>
                </a:solidFill>
              </a:rPr>
              <a:t>for medical school </a:t>
            </a:r>
            <a:r>
              <a:rPr lang="en-US" altLang="zh-CN" sz="2400" dirty="0" smtClean="0">
                <a:solidFill>
                  <a:schemeClr val="tx1"/>
                </a:solidFill>
              </a:rPr>
              <a:t>graduates</a:t>
            </a:r>
          </a:p>
          <a:p>
            <a:pPr lvl="1">
              <a:buFont typeface="Arial" pitchFamily="34" charset="0"/>
              <a:buChar char="̶"/>
            </a:pPr>
            <a:r>
              <a:rPr lang="en-US" altLang="zh-CN" sz="2400" dirty="0" smtClean="0">
                <a:solidFill>
                  <a:schemeClr val="tx1"/>
                </a:solidFill>
              </a:rPr>
              <a:t> Public </a:t>
            </a:r>
            <a:r>
              <a:rPr lang="en-US" altLang="zh-CN" sz="2400" dirty="0">
                <a:solidFill>
                  <a:schemeClr val="tx1"/>
                </a:solidFill>
              </a:rPr>
              <a:t>schools in Boston and </a:t>
            </a:r>
            <a:r>
              <a:rPr lang="en-US" altLang="zh-CN" sz="2400" dirty="0" smtClean="0">
                <a:solidFill>
                  <a:schemeClr val="tx1"/>
                </a:solidFill>
              </a:rPr>
              <a:t>NYC</a:t>
            </a:r>
          </a:p>
          <a:p>
            <a:pPr lvl="1">
              <a:buFont typeface="Arial" pitchFamily="34" charset="0"/>
              <a:buChar char="̶"/>
            </a:pPr>
            <a:r>
              <a:rPr lang="en-US" altLang="zh-CN" sz="2400" dirty="0" smtClean="0">
                <a:solidFill>
                  <a:schemeClr val="tx1"/>
                </a:solidFill>
              </a:rPr>
              <a:t> Many </a:t>
            </a:r>
            <a:r>
              <a:rPr lang="en-US" altLang="zh-CN" sz="2400" dirty="0">
                <a:solidFill>
                  <a:schemeClr val="tx1"/>
                </a:solidFill>
              </a:rPr>
              <a:t>medical and other labor markets across</a:t>
            </a:r>
          </a:p>
        </p:txBody>
      </p:sp>
      <p:sp>
        <p:nvSpPr>
          <p:cNvPr id="7" name="标题 1"/>
          <p:cNvSpPr txBox="1">
            <a:spLocks/>
          </p:cNvSpPr>
          <p:nvPr/>
        </p:nvSpPr>
        <p:spPr bwMode="auto">
          <a:xfrm>
            <a:off x="544513" y="380981"/>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lgn="ctr" eaLnBrk="0" hangingPunct="0">
              <a:defRPr/>
            </a:pPr>
            <a:r>
              <a:rPr lang="en-US" altLang="zh-CN" sz="3200" kern="0" dirty="0" smtClean="0">
                <a:solidFill>
                  <a:srgbClr val="0070C0"/>
                </a:solidFill>
                <a:latin typeface="+mj-lt"/>
                <a:ea typeface="+mj-ea"/>
                <a:cs typeface="+mj-cs"/>
              </a:rPr>
              <a:t>Matching Theory: Introduction</a:t>
            </a:r>
            <a:endParaRPr lang="zh-CN" altLang="en-US" sz="3200" kern="0" dirty="0">
              <a:solidFill>
                <a:srgbClr val="0070C0"/>
              </a:solidFill>
              <a:latin typeface="+mj-lt"/>
              <a:ea typeface="+mj-ea"/>
              <a:cs typeface="+mj-cs"/>
            </a:endParaRPr>
          </a:p>
        </p:txBody>
      </p:sp>
    </p:spTree>
    <p:extLst>
      <p:ext uri="{BB962C8B-B14F-4D97-AF65-F5344CB8AC3E}">
        <p14:creationId xmlns:p14="http://schemas.microsoft.com/office/powerpoint/2010/main" val="119062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28596" y="1214422"/>
            <a:ext cx="8215370" cy="4643470"/>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500" b="0" i="0" u="none" strike="noStrike" kern="1200" cap="none" spc="0" normalizeH="0" baseline="0" noProof="0" dirty="0" smtClean="0">
                <a:ln>
                  <a:noFill/>
                </a:ln>
                <a:solidFill>
                  <a:schemeClr val="tx1"/>
                </a:solidFill>
                <a:effectLst/>
                <a:uLnTx/>
                <a:uFillTx/>
                <a:latin typeface="+mn-lt"/>
                <a:ea typeface="+mn-ea"/>
                <a:cs typeface="+mn-cs"/>
              </a:rPr>
              <a:t>Bipartite matching problem with two-sided preferences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800" b="0" i="0" u="none" strike="noStrike" kern="1200" cap="none" spc="0" normalizeH="0" baseline="0" noProof="0" dirty="0" smtClean="0">
                <a:ln>
                  <a:noFill/>
                </a:ln>
                <a:solidFill>
                  <a:schemeClr val="tx1"/>
                </a:solidFill>
                <a:effectLst/>
                <a:uLnTx/>
                <a:uFillTx/>
                <a:latin typeface="+mn-lt"/>
                <a:ea typeface="+mn-ea"/>
                <a:cs typeface="+mn-cs"/>
              </a:rPr>
              <a:t>One-to-one (stable</a:t>
            </a:r>
            <a:r>
              <a:rPr kumimoji="0" lang="en-US" sz="3800" b="0" i="0" u="none" strike="noStrike" kern="1200" cap="none" spc="0" normalizeH="0" noProof="0" dirty="0" smtClean="0">
                <a:ln>
                  <a:noFill/>
                </a:ln>
                <a:solidFill>
                  <a:schemeClr val="tx1"/>
                </a:solidFill>
                <a:effectLst/>
                <a:uLnTx/>
                <a:uFillTx/>
                <a:latin typeface="+mn-lt"/>
                <a:ea typeface="+mn-ea"/>
                <a:cs typeface="+mn-cs"/>
              </a:rPr>
              <a:t> marriage)</a:t>
            </a:r>
            <a:endParaRPr lang="en-US" sz="3800" dirty="0" smtClean="0">
              <a:solidFill>
                <a:schemeClr val="tx1"/>
              </a:solidFill>
              <a:latin typeface="+mn-lt"/>
              <a:ea typeface="+mn-ea"/>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800" dirty="0" smtClean="0">
                <a:solidFill>
                  <a:schemeClr val="tx1"/>
                </a:solidFill>
              </a:rPr>
              <a:t>One-to-many (College admission)</a:t>
            </a:r>
          </a:p>
          <a:p>
            <a:pPr marL="742950" marR="0" lvl="1" indent="-285750" algn="l" defTabSz="914400" rtl="0" eaLnBrk="1" fontAlgn="auto" latinLnBrk="0" hangingPunct="1">
              <a:lnSpc>
                <a:spcPct val="100000"/>
              </a:lnSpc>
              <a:spcBef>
                <a:spcPct val="20000"/>
              </a:spcBef>
              <a:spcAft>
                <a:spcPts val="0"/>
              </a:spcAft>
              <a:buClrTx/>
              <a:buSzTx/>
              <a:buFont typeface="Wingdings" pitchFamily="2" charset="2"/>
              <a:buChar char="ü"/>
              <a:tabLst/>
              <a:defRPr/>
            </a:pPr>
            <a:endParaRPr kumimoji="0" lang="en-US" sz="3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500" b="0" i="0" u="none" strike="noStrike" kern="1200" cap="none" spc="0" normalizeH="0" baseline="0" noProof="0" dirty="0" smtClean="0">
                <a:ln>
                  <a:noFill/>
                </a:ln>
                <a:solidFill>
                  <a:schemeClr val="tx1"/>
                </a:solidFill>
                <a:effectLst/>
                <a:uLnTx/>
                <a:uFillTx/>
                <a:latin typeface="+mn-lt"/>
                <a:ea typeface="+mn-ea"/>
                <a:cs typeface="+mn-cs"/>
              </a:rPr>
              <a:t>Bipartite matching problem with one-sided preferences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800" b="0" i="0" u="none" strike="noStrike" kern="1200" cap="none" spc="0" normalizeH="0" baseline="0" noProof="0" dirty="0" smtClean="0">
                <a:ln>
                  <a:noFill/>
                </a:ln>
                <a:solidFill>
                  <a:schemeClr val="tx1"/>
                </a:solidFill>
                <a:effectLst/>
                <a:uLnTx/>
                <a:uFillTx/>
                <a:latin typeface="+mn-lt"/>
                <a:ea typeface="+mn-ea"/>
                <a:cs typeface="+mn-cs"/>
              </a:rPr>
              <a:t>Campus housing allocation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800" b="0" i="0" u="none" strike="noStrike" kern="1200" cap="none" spc="0" normalizeH="0" baseline="0" noProof="0" dirty="0" smtClean="0">
                <a:ln>
                  <a:noFill/>
                </a:ln>
                <a:solidFill>
                  <a:schemeClr val="tx1"/>
                </a:solidFill>
                <a:effectLst/>
                <a:uLnTx/>
                <a:uFillTx/>
                <a:latin typeface="+mn-lt"/>
                <a:ea typeface="+mn-ea"/>
                <a:cs typeface="+mn-cs"/>
              </a:rPr>
              <a:t>Assign reviewers to papers</a:t>
            </a:r>
          </a:p>
          <a:p>
            <a:pPr marL="742950" marR="0" lvl="1" indent="-285750" algn="l" defTabSz="914400" rtl="0" eaLnBrk="1" fontAlgn="auto" latinLnBrk="0" hangingPunct="1">
              <a:lnSpc>
                <a:spcPct val="100000"/>
              </a:lnSpc>
              <a:spcBef>
                <a:spcPct val="20000"/>
              </a:spcBef>
              <a:spcAft>
                <a:spcPts val="0"/>
              </a:spcAft>
              <a:buClrTx/>
              <a:buSzTx/>
              <a:buFont typeface="Wingdings" pitchFamily="2" charset="2"/>
              <a:buChar char="ü"/>
              <a:tabLst/>
              <a:defRPr/>
            </a:pPr>
            <a:endParaRPr kumimoji="0" lang="en-US" sz="3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500" b="0" i="0" u="none" strike="noStrike" kern="1200" cap="none" spc="0" normalizeH="0" baseline="0" noProof="0" dirty="0" smtClean="0">
                <a:ln>
                  <a:noFill/>
                </a:ln>
                <a:solidFill>
                  <a:schemeClr val="tx1"/>
                </a:solidFill>
                <a:effectLst/>
                <a:uLnTx/>
                <a:uFillTx/>
                <a:latin typeface="+mn-lt"/>
                <a:ea typeface="+mn-ea"/>
                <a:cs typeface="+mn-cs"/>
              </a:rPr>
              <a:t>Non-bipartite matching problem with preferences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800" b="0" i="0" u="none" strike="noStrike" kern="1200" cap="none" spc="0" normalizeH="0" baseline="0" noProof="0" dirty="0" smtClean="0">
                <a:ln>
                  <a:noFill/>
                </a:ln>
                <a:solidFill>
                  <a:schemeClr val="tx1"/>
                </a:solidFill>
                <a:effectLst/>
                <a:uLnTx/>
                <a:uFillTx/>
                <a:latin typeface="+mn-lt"/>
                <a:ea typeface="+mn-ea"/>
                <a:cs typeface="+mn-cs"/>
              </a:rPr>
              <a:t>Many-to-many</a:t>
            </a:r>
            <a:r>
              <a:rPr kumimoji="0" lang="en-US" sz="3800" b="0" i="0" u="none" strike="noStrike" kern="1200" cap="none" spc="0" normalizeH="0" noProof="0" dirty="0" smtClean="0">
                <a:ln>
                  <a:noFill/>
                </a:ln>
                <a:solidFill>
                  <a:schemeClr val="tx1"/>
                </a:solidFill>
                <a:effectLst/>
                <a:uLnTx/>
                <a:uFillTx/>
                <a:latin typeface="+mn-lt"/>
                <a:ea typeface="+mn-ea"/>
                <a:cs typeface="+mn-cs"/>
              </a:rPr>
              <a:t> (</a:t>
            </a:r>
            <a:r>
              <a:rPr kumimoji="0" lang="en-US" sz="3800" b="0" i="0" u="none" strike="noStrike" kern="1200" cap="none" spc="0" normalizeH="0" baseline="0" noProof="0" dirty="0" smtClean="0">
                <a:ln>
                  <a:noFill/>
                </a:ln>
                <a:solidFill>
                  <a:schemeClr val="tx1"/>
                </a:solidFill>
                <a:effectLst/>
                <a:uLnTx/>
                <a:uFillTx/>
                <a:latin typeface="+mn-lt"/>
                <a:ea typeface="+mn-ea"/>
                <a:cs typeface="+mn-cs"/>
              </a:rPr>
              <a:t>Create partnership in P2P network)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标题 1"/>
          <p:cNvSpPr txBox="1">
            <a:spLocks/>
          </p:cNvSpPr>
          <p:nvPr/>
        </p:nvSpPr>
        <p:spPr bwMode="auto">
          <a:xfrm>
            <a:off x="544513" y="380981"/>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3200" kern="0" dirty="0" smtClean="0">
                <a:solidFill>
                  <a:srgbClr val="0070C0"/>
                </a:solidFill>
                <a:latin typeface="+mj-lt"/>
                <a:ea typeface="+mj-ea"/>
                <a:cs typeface="+mj-cs"/>
              </a:rPr>
              <a:t>Classification</a:t>
            </a:r>
            <a:endParaRPr kumimoji="0" lang="zh-CN" altLang="en-US" sz="3200" b="0" i="0" u="none" strike="noStrike" kern="0" cap="none" spc="0" normalizeH="0" baseline="0" noProof="0" dirty="0">
              <a:ln>
                <a:noFill/>
              </a:ln>
              <a:solidFill>
                <a:srgbClr val="0070C0"/>
              </a:solidFill>
              <a:effectLst/>
              <a:uLnTx/>
              <a:uFillTx/>
              <a:latin typeface="+mj-lt"/>
              <a:ea typeface="+mj-ea"/>
              <a:cs typeface="+mj-cs"/>
            </a:endParaRPr>
          </a:p>
        </p:txBody>
      </p:sp>
    </p:spTree>
    <p:extLst>
      <p:ext uri="{BB962C8B-B14F-4D97-AF65-F5344CB8AC3E}">
        <p14:creationId xmlns:p14="http://schemas.microsoft.com/office/powerpoint/2010/main" val="363171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33807" y="6309320"/>
            <a:ext cx="1077416" cy="365125"/>
          </a:xfrm>
          <a:prstGeom prst="rect">
            <a:avLst/>
          </a:prstGeom>
        </p:spPr>
        <p:txBody>
          <a:bodyPr/>
          <a:lstStyle/>
          <a:p>
            <a:fld id="{15498376-4A28-47DF-9782-619C22845E34}" type="slidenum">
              <a:rPr lang="zh-CN" altLang="en-US" smtClean="0"/>
              <a:pPr/>
              <a:t>84</a:t>
            </a:fld>
            <a:endParaRPr lang="zh-CN" altLang="en-US"/>
          </a:p>
        </p:txBody>
      </p:sp>
      <p:grpSp>
        <p:nvGrpSpPr>
          <p:cNvPr id="2" name="Group 3"/>
          <p:cNvGrpSpPr>
            <a:grpSpLocks/>
          </p:cNvGrpSpPr>
          <p:nvPr/>
        </p:nvGrpSpPr>
        <p:grpSpPr bwMode="auto">
          <a:xfrm>
            <a:off x="231505" y="1349335"/>
            <a:ext cx="1273891" cy="1423882"/>
            <a:chOff x="960" y="1008"/>
            <a:chExt cx="816" cy="754"/>
          </a:xfrm>
        </p:grpSpPr>
        <p:pic>
          <p:nvPicPr>
            <p:cNvPr id="10" name="Picture 4" descr="j02330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 y="100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056" y="1536"/>
              <a:ext cx="72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Verdana" panose="020B0604030504040204" pitchFamily="34" charset="0"/>
                  <a:ea typeface="宋体" panose="02010600030101010101" pitchFamily="2" charset="-122"/>
                </a:rPr>
                <a:t>Adam</a:t>
              </a:r>
            </a:p>
          </p:txBody>
        </p:sp>
      </p:grpSp>
      <p:grpSp>
        <p:nvGrpSpPr>
          <p:cNvPr id="3" name="Group 6"/>
          <p:cNvGrpSpPr>
            <a:grpSpLocks/>
          </p:cNvGrpSpPr>
          <p:nvPr/>
        </p:nvGrpSpPr>
        <p:grpSpPr bwMode="auto">
          <a:xfrm>
            <a:off x="1571604" y="2357430"/>
            <a:ext cx="1021319" cy="1475066"/>
            <a:chOff x="1104" y="1776"/>
            <a:chExt cx="624" cy="743"/>
          </a:xfrm>
        </p:grpSpPr>
        <p:pic>
          <p:nvPicPr>
            <p:cNvPr id="15" name="Picture 7" descr="j02326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2" y="1776"/>
              <a:ext cx="359"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8"/>
            <p:cNvSpPr txBox="1">
              <a:spLocks noChangeArrowheads="1"/>
            </p:cNvSpPr>
            <p:nvPr/>
          </p:nvSpPr>
          <p:spPr bwMode="auto">
            <a:xfrm>
              <a:off x="1104" y="2304"/>
              <a:ext cx="624"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Bob</a:t>
              </a:r>
            </a:p>
          </p:txBody>
        </p:sp>
      </p:grpSp>
      <p:grpSp>
        <p:nvGrpSpPr>
          <p:cNvPr id="5" name="Group 9"/>
          <p:cNvGrpSpPr>
            <a:grpSpLocks/>
          </p:cNvGrpSpPr>
          <p:nvPr/>
        </p:nvGrpSpPr>
        <p:grpSpPr bwMode="auto">
          <a:xfrm>
            <a:off x="857224" y="3571876"/>
            <a:ext cx="1268615" cy="1437202"/>
            <a:chOff x="1056" y="2544"/>
            <a:chExt cx="624" cy="820"/>
          </a:xfrm>
        </p:grpSpPr>
        <p:pic>
          <p:nvPicPr>
            <p:cNvPr id="19" name="Picture 10" descr="j02324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 y="2544"/>
              <a:ext cx="363"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p:cNvSpPr txBox="1">
              <a:spLocks noChangeArrowheads="1"/>
            </p:cNvSpPr>
            <p:nvPr/>
          </p:nvSpPr>
          <p:spPr bwMode="auto">
            <a:xfrm>
              <a:off x="1056" y="3120"/>
              <a:ext cx="62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Carl</a:t>
              </a:r>
            </a:p>
          </p:txBody>
        </p:sp>
      </p:grpSp>
      <p:grpSp>
        <p:nvGrpSpPr>
          <p:cNvPr id="6" name="Group 12"/>
          <p:cNvGrpSpPr>
            <a:grpSpLocks/>
          </p:cNvGrpSpPr>
          <p:nvPr/>
        </p:nvGrpSpPr>
        <p:grpSpPr bwMode="auto">
          <a:xfrm>
            <a:off x="1357290" y="4929198"/>
            <a:ext cx="1254201" cy="1507799"/>
            <a:chOff x="1056" y="3360"/>
            <a:chExt cx="720" cy="804"/>
          </a:xfrm>
        </p:grpSpPr>
        <p:pic>
          <p:nvPicPr>
            <p:cNvPr id="22" name="Picture 13" descr="j02321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 y="3360"/>
              <a:ext cx="464" cy="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4"/>
            <p:cNvSpPr txBox="1">
              <a:spLocks noChangeArrowheads="1"/>
            </p:cNvSpPr>
            <p:nvPr/>
          </p:nvSpPr>
          <p:spPr bwMode="auto">
            <a:xfrm>
              <a:off x="1056" y="3936"/>
              <a:ext cx="72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David</a:t>
              </a:r>
            </a:p>
          </p:txBody>
        </p:sp>
      </p:grpSp>
      <p:grpSp>
        <p:nvGrpSpPr>
          <p:cNvPr id="7" name="Group 15"/>
          <p:cNvGrpSpPr>
            <a:grpSpLocks/>
          </p:cNvGrpSpPr>
          <p:nvPr/>
        </p:nvGrpSpPr>
        <p:grpSpPr bwMode="auto">
          <a:xfrm>
            <a:off x="5357818" y="1071546"/>
            <a:ext cx="1176895" cy="1516693"/>
            <a:chOff x="3360" y="1008"/>
            <a:chExt cx="672" cy="802"/>
          </a:xfrm>
        </p:grpSpPr>
        <p:pic>
          <p:nvPicPr>
            <p:cNvPr id="25" name="Picture 16" descr="j034909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0" y="1008"/>
              <a:ext cx="499"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7"/>
            <p:cNvSpPr txBox="1">
              <a:spLocks noChangeArrowheads="1"/>
            </p:cNvSpPr>
            <p:nvPr/>
          </p:nvSpPr>
          <p:spPr bwMode="auto">
            <a:xfrm>
              <a:off x="3408" y="1584"/>
              <a:ext cx="624"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Fran</a:t>
              </a:r>
            </a:p>
          </p:txBody>
        </p:sp>
      </p:grpSp>
      <p:grpSp>
        <p:nvGrpSpPr>
          <p:cNvPr id="8" name="Group 18"/>
          <p:cNvGrpSpPr>
            <a:grpSpLocks/>
          </p:cNvGrpSpPr>
          <p:nvPr/>
        </p:nvGrpSpPr>
        <p:grpSpPr bwMode="auto">
          <a:xfrm>
            <a:off x="6357950" y="2357430"/>
            <a:ext cx="1110075" cy="1335321"/>
            <a:chOff x="3479" y="1824"/>
            <a:chExt cx="624" cy="681"/>
          </a:xfrm>
        </p:grpSpPr>
        <p:pic>
          <p:nvPicPr>
            <p:cNvPr id="28" name="Picture 19" descr="j03559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4" y="1824"/>
              <a:ext cx="35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20"/>
            <p:cNvSpPr txBox="1">
              <a:spLocks noChangeArrowheads="1"/>
            </p:cNvSpPr>
            <p:nvPr/>
          </p:nvSpPr>
          <p:spPr bwMode="auto">
            <a:xfrm>
              <a:off x="3479" y="2287"/>
              <a:ext cx="624"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err="1">
                  <a:latin typeface="Verdana" panose="020B0604030504040204" pitchFamily="34" charset="0"/>
                  <a:ea typeface="宋体" panose="02010600030101010101" pitchFamily="2" charset="-122"/>
                </a:rPr>
                <a:t>Geeta</a:t>
              </a:r>
              <a:endParaRPr lang="en-US" altLang="zh-CN" dirty="0">
                <a:latin typeface="Verdana" panose="020B0604030504040204" pitchFamily="34" charset="0"/>
                <a:ea typeface="宋体" panose="02010600030101010101" pitchFamily="2" charset="-122"/>
              </a:endParaRPr>
            </a:p>
          </p:txBody>
        </p:sp>
      </p:grpSp>
      <p:grpSp>
        <p:nvGrpSpPr>
          <p:cNvPr id="9" name="Group 21"/>
          <p:cNvGrpSpPr>
            <a:grpSpLocks/>
          </p:cNvGrpSpPr>
          <p:nvPr/>
        </p:nvGrpSpPr>
        <p:grpSpPr bwMode="auto">
          <a:xfrm>
            <a:off x="5500694" y="5000636"/>
            <a:ext cx="782006" cy="1592334"/>
            <a:chOff x="3408" y="3312"/>
            <a:chExt cx="489" cy="918"/>
          </a:xfrm>
        </p:grpSpPr>
        <p:pic>
          <p:nvPicPr>
            <p:cNvPr id="31" name="Picture 22" descr="j035796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08" y="3312"/>
              <a:ext cx="48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23"/>
            <p:cNvSpPr>
              <a:spLocks noChangeArrowheads="1"/>
            </p:cNvSpPr>
            <p:nvPr/>
          </p:nvSpPr>
          <p:spPr bwMode="auto">
            <a:xfrm>
              <a:off x="3455" y="3984"/>
              <a:ext cx="40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Verdana" panose="020B0604030504040204" pitchFamily="34" charset="0"/>
                  <a:ea typeface="宋体" panose="02010600030101010101" pitchFamily="2" charset="-122"/>
                </a:rPr>
                <a:t>Irina</a:t>
              </a:r>
            </a:p>
          </p:txBody>
        </p:sp>
      </p:grpSp>
      <p:grpSp>
        <p:nvGrpSpPr>
          <p:cNvPr id="12" name="Group 24"/>
          <p:cNvGrpSpPr>
            <a:grpSpLocks/>
          </p:cNvGrpSpPr>
          <p:nvPr/>
        </p:nvGrpSpPr>
        <p:grpSpPr bwMode="auto">
          <a:xfrm>
            <a:off x="5751831" y="3447273"/>
            <a:ext cx="963819" cy="1618579"/>
            <a:chOff x="3408" y="2496"/>
            <a:chExt cx="664" cy="873"/>
          </a:xfrm>
        </p:grpSpPr>
        <p:pic>
          <p:nvPicPr>
            <p:cNvPr id="34" name="Picture 25" descr="j03559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6" y="2496"/>
              <a:ext cx="453"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26"/>
            <p:cNvSpPr txBox="1">
              <a:spLocks noChangeArrowheads="1"/>
            </p:cNvSpPr>
            <p:nvPr/>
          </p:nvSpPr>
          <p:spPr bwMode="auto">
            <a:xfrm>
              <a:off x="3408" y="3120"/>
              <a:ext cx="664"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err="1">
                  <a:latin typeface="Verdana" panose="020B0604030504040204" pitchFamily="34" charset="0"/>
                  <a:ea typeface="宋体" panose="02010600030101010101" pitchFamily="2" charset="-122"/>
                </a:rPr>
                <a:t>Heiki</a:t>
              </a:r>
              <a:endParaRPr lang="en-US" altLang="zh-CN" dirty="0">
                <a:latin typeface="Verdana" panose="020B0604030504040204" pitchFamily="34" charset="0"/>
                <a:ea typeface="宋体" panose="02010600030101010101" pitchFamily="2" charset="-122"/>
              </a:endParaRPr>
            </a:p>
          </p:txBody>
        </p:sp>
      </p:grpSp>
      <p:grpSp>
        <p:nvGrpSpPr>
          <p:cNvPr id="13" name="Group 54"/>
          <p:cNvGrpSpPr>
            <a:grpSpLocks/>
          </p:cNvGrpSpPr>
          <p:nvPr/>
        </p:nvGrpSpPr>
        <p:grpSpPr bwMode="auto">
          <a:xfrm>
            <a:off x="2285984" y="1785926"/>
            <a:ext cx="3233227" cy="3736591"/>
            <a:chOff x="1680" y="1248"/>
            <a:chExt cx="2880" cy="2544"/>
          </a:xfrm>
        </p:grpSpPr>
        <p:sp>
          <p:nvSpPr>
            <p:cNvPr id="37" name="Line 36"/>
            <p:cNvSpPr>
              <a:spLocks noChangeShapeType="1"/>
            </p:cNvSpPr>
            <p:nvPr/>
          </p:nvSpPr>
          <p:spPr bwMode="auto">
            <a:xfrm flipV="1">
              <a:off x="1728" y="2208"/>
              <a:ext cx="2688" cy="1584"/>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8" name="Line 37"/>
            <p:cNvSpPr>
              <a:spLocks noChangeShapeType="1"/>
            </p:cNvSpPr>
            <p:nvPr/>
          </p:nvSpPr>
          <p:spPr bwMode="auto">
            <a:xfrm>
              <a:off x="1728" y="3792"/>
              <a:ext cx="2784"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 name="Line 38"/>
            <p:cNvSpPr>
              <a:spLocks noChangeShapeType="1"/>
            </p:cNvSpPr>
            <p:nvPr/>
          </p:nvSpPr>
          <p:spPr bwMode="auto">
            <a:xfrm>
              <a:off x="1776" y="2928"/>
              <a:ext cx="2784"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0" name="Line 39"/>
            <p:cNvSpPr>
              <a:spLocks noChangeShapeType="1"/>
            </p:cNvSpPr>
            <p:nvPr/>
          </p:nvSpPr>
          <p:spPr bwMode="auto">
            <a:xfrm>
              <a:off x="1776" y="2928"/>
              <a:ext cx="2736" cy="864"/>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 name="Line 41"/>
            <p:cNvSpPr>
              <a:spLocks noChangeShapeType="1"/>
            </p:cNvSpPr>
            <p:nvPr/>
          </p:nvSpPr>
          <p:spPr bwMode="auto">
            <a:xfrm flipV="1">
              <a:off x="1728" y="2928"/>
              <a:ext cx="2832" cy="864"/>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2" name="Line 42"/>
            <p:cNvSpPr>
              <a:spLocks noChangeShapeType="1"/>
            </p:cNvSpPr>
            <p:nvPr/>
          </p:nvSpPr>
          <p:spPr bwMode="auto">
            <a:xfrm flipV="1">
              <a:off x="1728" y="1440"/>
              <a:ext cx="2688" cy="235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3" name="Line 43"/>
            <p:cNvSpPr>
              <a:spLocks noChangeShapeType="1"/>
            </p:cNvSpPr>
            <p:nvPr/>
          </p:nvSpPr>
          <p:spPr bwMode="auto">
            <a:xfrm flipV="1">
              <a:off x="1776" y="2208"/>
              <a:ext cx="2640" cy="72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4" name="Line 44"/>
            <p:cNvSpPr>
              <a:spLocks noChangeShapeType="1"/>
            </p:cNvSpPr>
            <p:nvPr/>
          </p:nvSpPr>
          <p:spPr bwMode="auto">
            <a:xfrm flipV="1">
              <a:off x="1776" y="1440"/>
              <a:ext cx="2640" cy="1488"/>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5" name="Line 45"/>
            <p:cNvSpPr>
              <a:spLocks noChangeShapeType="1"/>
            </p:cNvSpPr>
            <p:nvPr/>
          </p:nvSpPr>
          <p:spPr bwMode="auto">
            <a:xfrm>
              <a:off x="1776" y="2112"/>
              <a:ext cx="2784" cy="816"/>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6" name="Line 46"/>
            <p:cNvSpPr>
              <a:spLocks noChangeShapeType="1"/>
            </p:cNvSpPr>
            <p:nvPr/>
          </p:nvSpPr>
          <p:spPr bwMode="auto">
            <a:xfrm>
              <a:off x="1776" y="2112"/>
              <a:ext cx="2736" cy="168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7" name="Line 47"/>
            <p:cNvSpPr>
              <a:spLocks noChangeShapeType="1"/>
            </p:cNvSpPr>
            <p:nvPr/>
          </p:nvSpPr>
          <p:spPr bwMode="auto">
            <a:xfrm flipV="1">
              <a:off x="1776" y="1440"/>
              <a:ext cx="2640" cy="672"/>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8" name="Line 48"/>
            <p:cNvSpPr>
              <a:spLocks noChangeShapeType="1"/>
            </p:cNvSpPr>
            <p:nvPr/>
          </p:nvSpPr>
          <p:spPr bwMode="auto">
            <a:xfrm>
              <a:off x="1776" y="2112"/>
              <a:ext cx="2640" cy="96"/>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49" name="Line 49"/>
            <p:cNvSpPr>
              <a:spLocks noChangeShapeType="1"/>
            </p:cNvSpPr>
            <p:nvPr/>
          </p:nvSpPr>
          <p:spPr bwMode="auto">
            <a:xfrm>
              <a:off x="1680" y="1248"/>
              <a:ext cx="2832" cy="2544"/>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0" name="Line 50"/>
            <p:cNvSpPr>
              <a:spLocks noChangeShapeType="1"/>
            </p:cNvSpPr>
            <p:nvPr/>
          </p:nvSpPr>
          <p:spPr bwMode="auto">
            <a:xfrm>
              <a:off x="1680" y="1248"/>
              <a:ext cx="2880" cy="168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1" name="Line 51"/>
            <p:cNvSpPr>
              <a:spLocks noChangeShapeType="1"/>
            </p:cNvSpPr>
            <p:nvPr/>
          </p:nvSpPr>
          <p:spPr bwMode="auto">
            <a:xfrm>
              <a:off x="1680" y="1248"/>
              <a:ext cx="2736" cy="96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 name="Line 52"/>
            <p:cNvSpPr>
              <a:spLocks noChangeShapeType="1"/>
            </p:cNvSpPr>
            <p:nvPr/>
          </p:nvSpPr>
          <p:spPr bwMode="auto">
            <a:xfrm>
              <a:off x="1680" y="1248"/>
              <a:ext cx="2736" cy="192"/>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53" name="Rectangle 2"/>
          <p:cNvSpPr/>
          <p:nvPr/>
        </p:nvSpPr>
        <p:spPr>
          <a:xfrm>
            <a:off x="6402424" y="1000108"/>
            <a:ext cx="2704402" cy="1052468"/>
          </a:xfrm>
          <a:prstGeom prst="rect">
            <a:avLst/>
          </a:prstGeom>
        </p:spPr>
        <p:txBody>
          <a:bodyPr wrap="square">
            <a:spAutoFit/>
          </a:bodyPr>
          <a:lstStyle/>
          <a:p>
            <a:pPr marL="228600" indent="-228600" defTabSz="914400">
              <a:lnSpc>
                <a:spcPct val="70000"/>
              </a:lnSpc>
              <a:spcBef>
                <a:spcPts val="1000"/>
              </a:spcBef>
              <a:buFont typeface="Arial" panose="020B0604020202020204" pitchFamily="34" charset="0"/>
              <a:buChar char="•"/>
            </a:pPr>
            <a:r>
              <a:rPr lang="en-US" altLang="zh-CN" sz="1900" dirty="0">
                <a:solidFill>
                  <a:srgbClr val="FF0000"/>
                </a:solidFill>
              </a:rPr>
              <a:t>women and men be matched</a:t>
            </a:r>
          </a:p>
          <a:p>
            <a:pPr marL="228600" indent="-228600" defTabSz="914400">
              <a:lnSpc>
                <a:spcPct val="70000"/>
              </a:lnSpc>
              <a:spcBef>
                <a:spcPts val="1000"/>
              </a:spcBef>
              <a:buFont typeface="Arial" panose="020B0604020202020204" pitchFamily="34" charset="0"/>
              <a:buChar char="•"/>
            </a:pPr>
            <a:r>
              <a:rPr lang="en-US" altLang="zh-CN" sz="1900" dirty="0">
                <a:solidFill>
                  <a:srgbClr val="FF0000"/>
                </a:solidFill>
              </a:rPr>
              <a:t>respecting their individual preferences </a:t>
            </a:r>
          </a:p>
        </p:txBody>
      </p:sp>
      <p:sp>
        <p:nvSpPr>
          <p:cNvPr id="54" name="标题 1"/>
          <p:cNvSpPr txBox="1">
            <a:spLocks/>
          </p:cNvSpPr>
          <p:nvPr/>
        </p:nvSpPr>
        <p:spPr bwMode="auto">
          <a:xfrm>
            <a:off x="544513" y="380981"/>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algn="ctr" eaLnBrk="0" hangingPunct="0"/>
            <a:r>
              <a:rPr lang="en-US" altLang="zh-CN" sz="3200" kern="0" dirty="0" smtClean="0">
                <a:solidFill>
                  <a:srgbClr val="0070C0"/>
                </a:solidFill>
              </a:rPr>
              <a:t>Stable Marriage Problem (SM)</a:t>
            </a:r>
            <a:endParaRPr lang="zh-CN" altLang="en-US" sz="3200" kern="0" dirty="0" smtClean="0">
              <a:solidFill>
                <a:srgbClr val="0070C0"/>
              </a:solidFill>
            </a:endParaRPr>
          </a:p>
        </p:txBody>
      </p:sp>
    </p:spTree>
    <p:extLst>
      <p:ext uri="{BB962C8B-B14F-4D97-AF65-F5344CB8AC3E}">
        <p14:creationId xmlns:p14="http://schemas.microsoft.com/office/powerpoint/2010/main" val="131934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44513" y="1054447"/>
            <a:ext cx="8424936" cy="2445992"/>
          </a:xfrm>
        </p:spPr>
        <p:txBody>
          <a:bodyPr>
            <a:normAutofit/>
          </a:bodyPr>
          <a:lstStyle/>
          <a:p>
            <a:pPr marL="571500" indent="-571500">
              <a:buFont typeface="Arial" pitchFamily="34" charset="0"/>
              <a:buChar char="•"/>
            </a:pPr>
            <a:r>
              <a:rPr lang="en-US" altLang="zh-CN" sz="2800" dirty="0" smtClean="0">
                <a:ea typeface="Cambria Math" pitchFamily="18" charset="0"/>
              </a:rPr>
              <a:t>Definitions</a:t>
            </a:r>
          </a:p>
          <a:p>
            <a:pPr marL="971550" lvl="1" indent="-571500">
              <a:buFont typeface="Arial" pitchFamily="34" charset="0"/>
              <a:buChar char="̶"/>
            </a:pPr>
            <a:r>
              <a:rPr lang="en-US" altLang="zh-CN" sz="2400" dirty="0" smtClean="0">
                <a:ea typeface="Cambria Math" pitchFamily="18" charset="0"/>
              </a:rPr>
              <a:t>Preference list:</a:t>
            </a:r>
          </a:p>
          <a:p>
            <a:pPr marL="1371600" lvl="2" indent="-571500">
              <a:buFont typeface="Arial" pitchFamily="34" charset="0"/>
              <a:buChar char="•"/>
            </a:pPr>
            <a:r>
              <a:rPr lang="en-US" altLang="zh-CN" sz="2000" dirty="0" smtClean="0">
                <a:ea typeface="Cambria Math" pitchFamily="18" charset="0"/>
              </a:rPr>
              <a:t>Strictly orders all members of the opposite sex</a:t>
            </a:r>
          </a:p>
          <a:p>
            <a:pPr marL="1371600" lvl="2" indent="-571500">
              <a:buFont typeface="Arial" pitchFamily="34" charset="0"/>
              <a:buChar char="•"/>
            </a:pPr>
            <a:r>
              <a:rPr lang="en-US" altLang="zh-CN" sz="2000" dirty="0" smtClean="0">
                <a:ea typeface="Cambria Math" pitchFamily="18" charset="0"/>
              </a:rPr>
              <a:t>If a man </a:t>
            </a:r>
            <a:r>
              <a:rPr lang="en-US" altLang="zh-CN" sz="2000" i="1" dirty="0" smtClean="0">
                <a:latin typeface="Segoe UI" pitchFamily="34" charset="0"/>
                <a:ea typeface="Segoe UI" pitchFamily="34" charset="0"/>
                <a:cs typeface="Segoe UI" pitchFamily="34" charset="0"/>
              </a:rPr>
              <a:t>m</a:t>
            </a:r>
            <a:r>
              <a:rPr lang="en-US" altLang="zh-CN" sz="2000" dirty="0" smtClean="0">
                <a:ea typeface="Cambria Math" pitchFamily="18" charset="0"/>
              </a:rPr>
              <a:t> prefers </a:t>
            </a:r>
            <a:r>
              <a:rPr lang="en-US" altLang="zh-CN" sz="2000" i="1" dirty="0" smtClean="0">
                <a:latin typeface="Segoe UI" pitchFamily="34" charset="0"/>
                <a:ea typeface="Segoe UI" pitchFamily="34" charset="0"/>
                <a:cs typeface="Segoe UI" pitchFamily="34" charset="0"/>
              </a:rPr>
              <a:t>w</a:t>
            </a:r>
            <a:r>
              <a:rPr lang="en-US" altLang="zh-CN" sz="2000" i="1" baseline="-25000" dirty="0" smtClean="0">
                <a:latin typeface="Segoe UI" pitchFamily="34" charset="0"/>
                <a:ea typeface="Segoe UI" pitchFamily="34" charset="0"/>
                <a:cs typeface="Segoe UI" pitchFamily="34" charset="0"/>
              </a:rPr>
              <a:t>1</a:t>
            </a:r>
            <a:r>
              <a:rPr lang="en-US" altLang="zh-CN" sz="2000" dirty="0" smtClean="0">
                <a:ea typeface="Cambria Math" pitchFamily="18" charset="0"/>
              </a:rPr>
              <a:t> to </a:t>
            </a:r>
            <a:r>
              <a:rPr lang="en-US" altLang="zh-CN" sz="2000" i="1" dirty="0" smtClean="0">
                <a:latin typeface="Segoe UI" pitchFamily="34" charset="0"/>
                <a:ea typeface="Segoe UI" pitchFamily="34" charset="0"/>
                <a:cs typeface="Segoe UI" pitchFamily="34" charset="0"/>
              </a:rPr>
              <a:t>w</a:t>
            </a:r>
            <a:r>
              <a:rPr lang="en-US" altLang="zh-CN" sz="2000" i="1" baseline="-25000" dirty="0" smtClean="0">
                <a:latin typeface="Segoe UI" pitchFamily="34" charset="0"/>
                <a:ea typeface="Segoe UI" pitchFamily="34" charset="0"/>
                <a:cs typeface="Segoe UI" pitchFamily="34" charset="0"/>
              </a:rPr>
              <a:t>2</a:t>
            </a:r>
            <a:r>
              <a:rPr lang="en-US" altLang="zh-CN" sz="2000" dirty="0" smtClean="0">
                <a:ea typeface="Cambria Math" pitchFamily="18" charset="0"/>
              </a:rPr>
              <a:t>, we write</a:t>
            </a:r>
          </a:p>
          <a:p>
            <a:pPr marL="971550" lvl="1" indent="-571500">
              <a:buFont typeface="Arial" pitchFamily="34" charset="0"/>
              <a:buChar char="̶"/>
            </a:pPr>
            <a:r>
              <a:rPr lang="en-US" altLang="zh-CN" sz="2400" dirty="0" smtClean="0">
                <a:ea typeface="Cambria Math" pitchFamily="18" charset="0"/>
              </a:rPr>
              <a:t>A matching </a:t>
            </a:r>
            <a:r>
              <a:rPr lang="el-GR" altLang="zh-CN" sz="2400" dirty="0" smtClean="0">
                <a:ea typeface="Cambria Math" pitchFamily="18" charset="0"/>
              </a:rPr>
              <a:t>μ</a:t>
            </a:r>
            <a:endParaRPr lang="en-US" altLang="zh-CN" sz="2400" dirty="0" smtClean="0">
              <a:ea typeface="Cambria Math" pitchFamily="18" charset="0"/>
            </a:endParaRPr>
          </a:p>
        </p:txBody>
      </p:sp>
      <p:graphicFrame>
        <p:nvGraphicFramePr>
          <p:cNvPr id="5" name="对象 4"/>
          <p:cNvGraphicFramePr>
            <a:graphicFrameLocks noChangeAspect="1"/>
          </p:cNvGraphicFramePr>
          <p:nvPr/>
        </p:nvGraphicFramePr>
        <p:xfrm>
          <a:off x="6072198" y="2376820"/>
          <a:ext cx="909642" cy="389847"/>
        </p:xfrm>
        <a:graphic>
          <a:graphicData uri="http://schemas.openxmlformats.org/presentationml/2006/ole">
            <mc:AlternateContent xmlns:mc="http://schemas.openxmlformats.org/markup-compatibility/2006">
              <mc:Choice xmlns:v="urn:schemas-microsoft-com:vml" Requires="v">
                <p:oleObj spid="_x0000_s1653811" name="Equation" r:id="rId3" imgW="533169" imgH="228501" progId="">
                  <p:embed/>
                </p:oleObj>
              </mc:Choice>
              <mc:Fallback>
                <p:oleObj name="Equation" r:id="rId3" imgW="533169" imgH="228501" progId="">
                  <p:embed/>
                  <p:pic>
                    <p:nvPicPr>
                      <p:cNvPr id="0"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98" y="2376820"/>
                        <a:ext cx="909642" cy="3898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标题 1"/>
          <p:cNvSpPr txBox="1">
            <a:spLocks/>
          </p:cNvSpPr>
          <p:nvPr/>
        </p:nvSpPr>
        <p:spPr bwMode="auto">
          <a:xfrm>
            <a:off x="544513" y="380981"/>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algn="ctr" eaLnBrk="0" hangingPunct="0"/>
            <a:r>
              <a:rPr lang="en-US" altLang="zh-CN" sz="3200" kern="0" dirty="0" smtClean="0">
                <a:solidFill>
                  <a:srgbClr val="0070C0"/>
                </a:solidFill>
              </a:rPr>
              <a:t>Stable Marriage Problem (SM)</a:t>
            </a:r>
            <a:endParaRPr lang="zh-CN" altLang="en-US" sz="3200" kern="0" dirty="0" smtClean="0">
              <a:solidFill>
                <a:srgbClr val="0070C0"/>
              </a:solidFill>
            </a:endParaRPr>
          </a:p>
        </p:txBody>
      </p:sp>
      <p:pic>
        <p:nvPicPr>
          <p:cNvPr id="1520658" name="Picture 18"/>
          <p:cNvPicPr>
            <a:picLocks noChangeAspect="1" noChangeArrowheads="1"/>
          </p:cNvPicPr>
          <p:nvPr/>
        </p:nvPicPr>
        <p:blipFill>
          <a:blip r:embed="rId5" cstate="print"/>
          <a:srcRect/>
          <a:stretch>
            <a:fillRect/>
          </a:stretch>
        </p:blipFill>
        <p:spPr bwMode="auto">
          <a:xfrm>
            <a:off x="1325194" y="3357562"/>
            <a:ext cx="6957415" cy="952068"/>
          </a:xfrm>
          <a:prstGeom prst="rect">
            <a:avLst/>
          </a:prstGeom>
          <a:noFill/>
          <a:ln w="9525">
            <a:solidFill>
              <a:schemeClr val="accent5">
                <a:lumMod val="50000"/>
              </a:schemeClr>
            </a:solidFill>
            <a:miter lim="800000"/>
            <a:headEnd/>
            <a:tailEnd/>
          </a:ln>
          <a:effectLst/>
        </p:spPr>
      </p:pic>
      <p:sp>
        <p:nvSpPr>
          <p:cNvPr id="25" name="TextBox 24"/>
          <p:cNvSpPr txBox="1"/>
          <p:nvPr/>
        </p:nvSpPr>
        <p:spPr>
          <a:xfrm>
            <a:off x="928663" y="4396095"/>
            <a:ext cx="7143800" cy="461665"/>
          </a:xfrm>
          <a:prstGeom prst="rect">
            <a:avLst/>
          </a:prstGeom>
          <a:noFill/>
        </p:spPr>
        <p:txBody>
          <a:bodyPr wrap="square" rtlCol="0">
            <a:spAutoFit/>
          </a:bodyPr>
          <a:lstStyle/>
          <a:p>
            <a:pPr>
              <a:buFont typeface="Arial" pitchFamily="34" charset="0"/>
              <a:buChar char="̶"/>
            </a:pPr>
            <a:r>
              <a:rPr lang="en-US" altLang="zh-CN" sz="2400" dirty="0" smtClean="0"/>
              <a:t>      Blocking pair</a:t>
            </a:r>
          </a:p>
        </p:txBody>
      </p:sp>
      <p:pic>
        <p:nvPicPr>
          <p:cNvPr id="1520666" name="Picture 26"/>
          <p:cNvPicPr>
            <a:picLocks noChangeAspect="1" noChangeArrowheads="1"/>
          </p:cNvPicPr>
          <p:nvPr/>
        </p:nvPicPr>
        <p:blipFill>
          <a:blip r:embed="rId6" cstate="print"/>
          <a:srcRect/>
          <a:stretch>
            <a:fillRect/>
          </a:stretch>
        </p:blipFill>
        <p:spPr bwMode="auto">
          <a:xfrm>
            <a:off x="1347813" y="4952703"/>
            <a:ext cx="6934796" cy="992088"/>
          </a:xfrm>
          <a:prstGeom prst="rect">
            <a:avLst/>
          </a:prstGeom>
          <a:noFill/>
          <a:ln w="9525">
            <a:solidFill>
              <a:schemeClr val="accent5">
                <a:lumMod val="50000"/>
              </a:schemeClr>
            </a:solidFill>
            <a:miter lim="800000"/>
            <a:headEnd/>
            <a:tailEnd/>
          </a:ln>
          <a:effectLst/>
        </p:spPr>
      </p:pic>
    </p:spTree>
    <p:extLst>
      <p:ext uri="{BB962C8B-B14F-4D97-AF65-F5344CB8AC3E}">
        <p14:creationId xmlns:p14="http://schemas.microsoft.com/office/powerpoint/2010/main" val="22081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20658"/>
                                        </p:tgtEl>
                                        <p:attrNameLst>
                                          <p:attrName>style.visibility</p:attrName>
                                        </p:attrNameLst>
                                      </p:cBhvr>
                                      <p:to>
                                        <p:strVal val="visible"/>
                                      </p:to>
                                    </p:set>
                                    <p:animEffect transition="in" filter="box(in)">
                                      <p:cBhvr>
                                        <p:cTn id="7" dur="500"/>
                                        <p:tgtEl>
                                          <p:spTgt spid="15206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20666"/>
                                        </p:tgtEl>
                                        <p:attrNameLst>
                                          <p:attrName>style.visibility</p:attrName>
                                        </p:attrNameLst>
                                      </p:cBhvr>
                                      <p:to>
                                        <p:strVal val="visible"/>
                                      </p:to>
                                    </p:set>
                                    <p:animEffect transition="in" filter="box(in)">
                                      <p:cBhvr>
                                        <p:cTn id="12" dur="500"/>
                                        <p:tgtEl>
                                          <p:spTgt spid="1520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990600" y="1325562"/>
            <a:ext cx="1143000" cy="1204913"/>
            <a:chOff x="960" y="1008"/>
            <a:chExt cx="720" cy="759"/>
          </a:xfrm>
        </p:grpSpPr>
        <p:pic>
          <p:nvPicPr>
            <p:cNvPr id="9251" name="Picture 5" descr="j0233042"/>
            <p:cNvPicPr>
              <a:picLocks noChangeAspect="1" noChangeArrowheads="1"/>
            </p:cNvPicPr>
            <p:nvPr/>
          </p:nvPicPr>
          <p:blipFill>
            <a:blip r:embed="rId3" cstate="print"/>
            <a:srcRect/>
            <a:stretch>
              <a:fillRect/>
            </a:stretch>
          </p:blipFill>
          <p:spPr bwMode="auto">
            <a:xfrm>
              <a:off x="960" y="1008"/>
              <a:ext cx="576" cy="576"/>
            </a:xfrm>
            <a:prstGeom prst="rect">
              <a:avLst/>
            </a:prstGeom>
            <a:noFill/>
            <a:ln w="9525">
              <a:noFill/>
              <a:miter lim="800000"/>
              <a:headEnd/>
              <a:tailEnd/>
            </a:ln>
          </p:spPr>
        </p:pic>
        <p:sp>
          <p:nvSpPr>
            <p:cNvPr id="9252" name="Text Box 6"/>
            <p:cNvSpPr txBox="1">
              <a:spLocks noChangeArrowheads="1"/>
            </p:cNvSpPr>
            <p:nvPr/>
          </p:nvSpPr>
          <p:spPr bwMode="auto">
            <a:xfrm>
              <a:off x="1056" y="1536"/>
              <a:ext cx="624" cy="231"/>
            </a:xfrm>
            <a:prstGeom prst="rect">
              <a:avLst/>
            </a:prstGeom>
            <a:noFill/>
            <a:ln w="9525">
              <a:noFill/>
              <a:miter lim="800000"/>
              <a:headEnd/>
              <a:tailEnd/>
            </a:ln>
          </p:spPr>
          <p:txBody>
            <a:bodyPr>
              <a:spAutoFit/>
            </a:bodyPr>
            <a:lstStyle/>
            <a:p>
              <a:pPr>
                <a:spcBef>
                  <a:spcPct val="50000"/>
                </a:spcBef>
              </a:pPr>
              <a:r>
                <a:rPr lang="en-US">
                  <a:solidFill>
                    <a:srgbClr val="3333FF"/>
                  </a:solidFill>
                </a:rPr>
                <a:t>Adam</a:t>
              </a:r>
            </a:p>
          </p:txBody>
        </p:sp>
      </p:grpSp>
      <p:grpSp>
        <p:nvGrpSpPr>
          <p:cNvPr id="3" name="Group 7"/>
          <p:cNvGrpSpPr>
            <a:grpSpLocks/>
          </p:cNvGrpSpPr>
          <p:nvPr/>
        </p:nvGrpSpPr>
        <p:grpSpPr bwMode="auto">
          <a:xfrm>
            <a:off x="2590800" y="1325562"/>
            <a:ext cx="990600" cy="1128713"/>
            <a:chOff x="3408" y="1824"/>
            <a:chExt cx="624" cy="711"/>
          </a:xfrm>
        </p:grpSpPr>
        <p:pic>
          <p:nvPicPr>
            <p:cNvPr id="9249" name="Picture 8" descr="j0355917"/>
            <p:cNvPicPr>
              <a:picLocks noChangeAspect="1" noChangeArrowheads="1"/>
            </p:cNvPicPr>
            <p:nvPr/>
          </p:nvPicPr>
          <p:blipFill>
            <a:blip r:embed="rId4" cstate="print"/>
            <a:srcRect/>
            <a:stretch>
              <a:fillRect/>
            </a:stretch>
          </p:blipFill>
          <p:spPr bwMode="auto">
            <a:xfrm>
              <a:off x="3504" y="1824"/>
              <a:ext cx="353" cy="528"/>
            </a:xfrm>
            <a:prstGeom prst="rect">
              <a:avLst/>
            </a:prstGeom>
            <a:noFill/>
            <a:ln w="9525">
              <a:noFill/>
              <a:miter lim="800000"/>
              <a:headEnd/>
              <a:tailEnd/>
            </a:ln>
          </p:spPr>
        </p:pic>
        <p:sp>
          <p:nvSpPr>
            <p:cNvPr id="9250" name="Text Box 9"/>
            <p:cNvSpPr txBox="1">
              <a:spLocks noChangeArrowheads="1"/>
            </p:cNvSpPr>
            <p:nvPr/>
          </p:nvSpPr>
          <p:spPr bwMode="auto">
            <a:xfrm>
              <a:off x="3408" y="2304"/>
              <a:ext cx="624" cy="231"/>
            </a:xfrm>
            <a:prstGeom prst="rect">
              <a:avLst/>
            </a:prstGeom>
            <a:noFill/>
            <a:ln w="9525">
              <a:noFill/>
              <a:miter lim="800000"/>
              <a:headEnd/>
              <a:tailEnd/>
            </a:ln>
          </p:spPr>
          <p:txBody>
            <a:bodyPr>
              <a:spAutoFit/>
            </a:bodyPr>
            <a:lstStyle/>
            <a:p>
              <a:pPr>
                <a:spcBef>
                  <a:spcPct val="50000"/>
                </a:spcBef>
              </a:pPr>
              <a:r>
                <a:rPr lang="en-US">
                  <a:solidFill>
                    <a:srgbClr val="CC0066"/>
                  </a:solidFill>
                </a:rPr>
                <a:t>Geeta</a:t>
              </a:r>
            </a:p>
          </p:txBody>
        </p:sp>
      </p:grpSp>
      <p:grpSp>
        <p:nvGrpSpPr>
          <p:cNvPr id="4" name="Group 10"/>
          <p:cNvGrpSpPr>
            <a:grpSpLocks/>
          </p:cNvGrpSpPr>
          <p:nvPr/>
        </p:nvGrpSpPr>
        <p:grpSpPr bwMode="auto">
          <a:xfrm>
            <a:off x="457200" y="4221162"/>
            <a:ext cx="990600" cy="1204913"/>
            <a:chOff x="1104" y="1776"/>
            <a:chExt cx="624" cy="759"/>
          </a:xfrm>
        </p:grpSpPr>
        <p:pic>
          <p:nvPicPr>
            <p:cNvPr id="9247" name="Picture 11" descr="j0232650"/>
            <p:cNvPicPr>
              <a:picLocks noChangeAspect="1" noChangeArrowheads="1"/>
            </p:cNvPicPr>
            <p:nvPr/>
          </p:nvPicPr>
          <p:blipFill>
            <a:blip r:embed="rId5" cstate="print"/>
            <a:srcRect/>
            <a:stretch>
              <a:fillRect/>
            </a:stretch>
          </p:blipFill>
          <p:spPr bwMode="auto">
            <a:xfrm>
              <a:off x="1152" y="1776"/>
              <a:ext cx="359" cy="576"/>
            </a:xfrm>
            <a:prstGeom prst="rect">
              <a:avLst/>
            </a:prstGeom>
            <a:noFill/>
            <a:ln w="9525">
              <a:noFill/>
              <a:miter lim="800000"/>
              <a:headEnd/>
              <a:tailEnd/>
            </a:ln>
          </p:spPr>
        </p:pic>
        <p:sp>
          <p:nvSpPr>
            <p:cNvPr id="9248" name="Text Box 12"/>
            <p:cNvSpPr txBox="1">
              <a:spLocks noChangeArrowheads="1"/>
            </p:cNvSpPr>
            <p:nvPr/>
          </p:nvSpPr>
          <p:spPr bwMode="auto">
            <a:xfrm>
              <a:off x="1104" y="2304"/>
              <a:ext cx="624" cy="231"/>
            </a:xfrm>
            <a:prstGeom prst="rect">
              <a:avLst/>
            </a:prstGeom>
            <a:noFill/>
            <a:ln w="9525">
              <a:noFill/>
              <a:miter lim="800000"/>
              <a:headEnd/>
              <a:tailEnd/>
            </a:ln>
          </p:spPr>
          <p:txBody>
            <a:bodyPr>
              <a:spAutoFit/>
            </a:bodyPr>
            <a:lstStyle/>
            <a:p>
              <a:pPr>
                <a:spcBef>
                  <a:spcPct val="50000"/>
                </a:spcBef>
              </a:pPr>
              <a:r>
                <a:rPr lang="en-US">
                  <a:solidFill>
                    <a:srgbClr val="3333FF"/>
                  </a:solidFill>
                </a:rPr>
                <a:t>Bob</a:t>
              </a:r>
            </a:p>
          </p:txBody>
        </p:sp>
      </p:grpSp>
      <p:grpSp>
        <p:nvGrpSpPr>
          <p:cNvPr id="5" name="Group 16"/>
          <p:cNvGrpSpPr>
            <a:grpSpLocks/>
          </p:cNvGrpSpPr>
          <p:nvPr/>
        </p:nvGrpSpPr>
        <p:grpSpPr bwMode="auto">
          <a:xfrm>
            <a:off x="1752600" y="4221162"/>
            <a:ext cx="784225" cy="1155700"/>
            <a:chOff x="3408" y="3312"/>
            <a:chExt cx="596" cy="983"/>
          </a:xfrm>
        </p:grpSpPr>
        <p:pic>
          <p:nvPicPr>
            <p:cNvPr id="9245" name="Picture 17" descr="j0357969"/>
            <p:cNvPicPr>
              <a:picLocks noChangeAspect="1" noChangeArrowheads="1"/>
            </p:cNvPicPr>
            <p:nvPr/>
          </p:nvPicPr>
          <p:blipFill>
            <a:blip r:embed="rId6" cstate="print"/>
            <a:srcRect/>
            <a:stretch>
              <a:fillRect/>
            </a:stretch>
          </p:blipFill>
          <p:spPr bwMode="auto">
            <a:xfrm>
              <a:off x="3408" y="3312"/>
              <a:ext cx="489" cy="672"/>
            </a:xfrm>
            <a:prstGeom prst="rect">
              <a:avLst/>
            </a:prstGeom>
            <a:noFill/>
            <a:ln w="9525">
              <a:noFill/>
              <a:miter lim="800000"/>
              <a:headEnd/>
              <a:tailEnd/>
            </a:ln>
          </p:spPr>
        </p:pic>
        <p:sp>
          <p:nvSpPr>
            <p:cNvPr id="9246" name="Rectangle 18"/>
            <p:cNvSpPr>
              <a:spLocks noChangeArrowheads="1"/>
            </p:cNvSpPr>
            <p:nvPr/>
          </p:nvSpPr>
          <p:spPr bwMode="auto">
            <a:xfrm>
              <a:off x="3455" y="3983"/>
              <a:ext cx="549" cy="312"/>
            </a:xfrm>
            <a:prstGeom prst="rect">
              <a:avLst/>
            </a:prstGeom>
            <a:noFill/>
            <a:ln w="9525">
              <a:noFill/>
              <a:miter lim="800000"/>
              <a:headEnd/>
              <a:tailEnd/>
            </a:ln>
          </p:spPr>
          <p:txBody>
            <a:bodyPr wrap="none">
              <a:spAutoFit/>
            </a:bodyPr>
            <a:lstStyle/>
            <a:p>
              <a:pPr>
                <a:spcBef>
                  <a:spcPct val="50000"/>
                </a:spcBef>
              </a:pPr>
              <a:r>
                <a:rPr lang="en-US">
                  <a:solidFill>
                    <a:srgbClr val="CC0066"/>
                  </a:solidFill>
                </a:rPr>
                <a:t>Irina</a:t>
              </a:r>
            </a:p>
          </p:txBody>
        </p:sp>
      </p:grpSp>
      <p:grpSp>
        <p:nvGrpSpPr>
          <p:cNvPr id="6" name="Group 19"/>
          <p:cNvGrpSpPr>
            <a:grpSpLocks/>
          </p:cNvGrpSpPr>
          <p:nvPr/>
        </p:nvGrpSpPr>
        <p:grpSpPr bwMode="auto">
          <a:xfrm>
            <a:off x="5562600" y="4297362"/>
            <a:ext cx="990600" cy="1169988"/>
            <a:chOff x="1056" y="2544"/>
            <a:chExt cx="624" cy="837"/>
          </a:xfrm>
        </p:grpSpPr>
        <p:pic>
          <p:nvPicPr>
            <p:cNvPr id="9243" name="Picture 20" descr="j0232429"/>
            <p:cNvPicPr>
              <a:picLocks noChangeAspect="1" noChangeArrowheads="1"/>
            </p:cNvPicPr>
            <p:nvPr/>
          </p:nvPicPr>
          <p:blipFill>
            <a:blip r:embed="rId7" cstate="print"/>
            <a:srcRect/>
            <a:stretch>
              <a:fillRect/>
            </a:stretch>
          </p:blipFill>
          <p:spPr bwMode="auto">
            <a:xfrm>
              <a:off x="1104" y="2544"/>
              <a:ext cx="363" cy="592"/>
            </a:xfrm>
            <a:prstGeom prst="rect">
              <a:avLst/>
            </a:prstGeom>
            <a:noFill/>
            <a:ln w="9525">
              <a:noFill/>
              <a:miter lim="800000"/>
              <a:headEnd/>
              <a:tailEnd/>
            </a:ln>
          </p:spPr>
        </p:pic>
        <p:sp>
          <p:nvSpPr>
            <p:cNvPr id="9244" name="Text Box 21"/>
            <p:cNvSpPr txBox="1">
              <a:spLocks noChangeArrowheads="1"/>
            </p:cNvSpPr>
            <p:nvPr/>
          </p:nvSpPr>
          <p:spPr bwMode="auto">
            <a:xfrm>
              <a:off x="1056" y="3119"/>
              <a:ext cx="624" cy="262"/>
            </a:xfrm>
            <a:prstGeom prst="rect">
              <a:avLst/>
            </a:prstGeom>
            <a:noFill/>
            <a:ln w="9525">
              <a:noFill/>
              <a:miter lim="800000"/>
              <a:headEnd/>
              <a:tailEnd/>
            </a:ln>
          </p:spPr>
          <p:txBody>
            <a:bodyPr>
              <a:spAutoFit/>
            </a:bodyPr>
            <a:lstStyle/>
            <a:p>
              <a:pPr>
                <a:spcBef>
                  <a:spcPct val="50000"/>
                </a:spcBef>
              </a:pPr>
              <a:r>
                <a:rPr lang="en-US">
                  <a:solidFill>
                    <a:srgbClr val="3333FF"/>
                  </a:solidFill>
                </a:rPr>
                <a:t>Carl</a:t>
              </a:r>
            </a:p>
          </p:txBody>
        </p:sp>
      </p:grpSp>
      <p:grpSp>
        <p:nvGrpSpPr>
          <p:cNvPr id="7" name="Group 22"/>
          <p:cNvGrpSpPr>
            <a:grpSpLocks/>
          </p:cNvGrpSpPr>
          <p:nvPr/>
        </p:nvGrpSpPr>
        <p:grpSpPr bwMode="auto">
          <a:xfrm>
            <a:off x="7162800" y="4221162"/>
            <a:ext cx="914400" cy="1227138"/>
            <a:chOff x="3360" y="1008"/>
            <a:chExt cx="672" cy="822"/>
          </a:xfrm>
        </p:grpSpPr>
        <p:pic>
          <p:nvPicPr>
            <p:cNvPr id="9241" name="Picture 23" descr="j0349093"/>
            <p:cNvPicPr>
              <a:picLocks noChangeAspect="1" noChangeArrowheads="1"/>
            </p:cNvPicPr>
            <p:nvPr/>
          </p:nvPicPr>
          <p:blipFill>
            <a:blip r:embed="rId8" cstate="print"/>
            <a:srcRect/>
            <a:stretch>
              <a:fillRect/>
            </a:stretch>
          </p:blipFill>
          <p:spPr bwMode="auto">
            <a:xfrm>
              <a:off x="3360" y="1008"/>
              <a:ext cx="499" cy="624"/>
            </a:xfrm>
            <a:prstGeom prst="rect">
              <a:avLst/>
            </a:prstGeom>
            <a:noFill/>
            <a:ln w="9525">
              <a:noFill/>
              <a:miter lim="800000"/>
              <a:headEnd/>
              <a:tailEnd/>
            </a:ln>
          </p:spPr>
        </p:pic>
        <p:sp>
          <p:nvSpPr>
            <p:cNvPr id="9242" name="Text Box 24"/>
            <p:cNvSpPr txBox="1">
              <a:spLocks noChangeArrowheads="1"/>
            </p:cNvSpPr>
            <p:nvPr/>
          </p:nvSpPr>
          <p:spPr bwMode="auto">
            <a:xfrm>
              <a:off x="3408" y="1584"/>
              <a:ext cx="624" cy="246"/>
            </a:xfrm>
            <a:prstGeom prst="rect">
              <a:avLst/>
            </a:prstGeom>
            <a:noFill/>
            <a:ln w="9525">
              <a:noFill/>
              <a:miter lim="800000"/>
              <a:headEnd/>
              <a:tailEnd/>
            </a:ln>
          </p:spPr>
          <p:txBody>
            <a:bodyPr>
              <a:spAutoFit/>
            </a:bodyPr>
            <a:lstStyle/>
            <a:p>
              <a:pPr>
                <a:spcBef>
                  <a:spcPct val="50000"/>
                </a:spcBef>
              </a:pPr>
              <a:r>
                <a:rPr lang="en-US">
                  <a:solidFill>
                    <a:srgbClr val="CC0066"/>
                  </a:solidFill>
                </a:rPr>
                <a:t>Fran</a:t>
              </a:r>
            </a:p>
          </p:txBody>
        </p:sp>
      </p:grpSp>
      <p:grpSp>
        <p:nvGrpSpPr>
          <p:cNvPr id="8" name="Group 25"/>
          <p:cNvGrpSpPr>
            <a:grpSpLocks/>
          </p:cNvGrpSpPr>
          <p:nvPr/>
        </p:nvGrpSpPr>
        <p:grpSpPr bwMode="auto">
          <a:xfrm>
            <a:off x="5791200" y="1249362"/>
            <a:ext cx="990600" cy="1281113"/>
            <a:chOff x="1056" y="3360"/>
            <a:chExt cx="624" cy="807"/>
          </a:xfrm>
        </p:grpSpPr>
        <p:pic>
          <p:nvPicPr>
            <p:cNvPr id="9239" name="Picture 26" descr="j0232148"/>
            <p:cNvPicPr>
              <a:picLocks noChangeAspect="1" noChangeArrowheads="1"/>
            </p:cNvPicPr>
            <p:nvPr/>
          </p:nvPicPr>
          <p:blipFill>
            <a:blip r:embed="rId9" cstate="print"/>
            <a:srcRect/>
            <a:stretch>
              <a:fillRect/>
            </a:stretch>
          </p:blipFill>
          <p:spPr bwMode="auto">
            <a:xfrm>
              <a:off x="1104" y="3360"/>
              <a:ext cx="464" cy="597"/>
            </a:xfrm>
            <a:prstGeom prst="rect">
              <a:avLst/>
            </a:prstGeom>
            <a:noFill/>
            <a:ln w="9525">
              <a:noFill/>
              <a:miter lim="800000"/>
              <a:headEnd/>
              <a:tailEnd/>
            </a:ln>
          </p:spPr>
        </p:pic>
        <p:sp>
          <p:nvSpPr>
            <p:cNvPr id="9240" name="Text Box 27"/>
            <p:cNvSpPr txBox="1">
              <a:spLocks noChangeArrowheads="1"/>
            </p:cNvSpPr>
            <p:nvPr/>
          </p:nvSpPr>
          <p:spPr bwMode="auto">
            <a:xfrm>
              <a:off x="1056" y="3936"/>
              <a:ext cx="624" cy="231"/>
            </a:xfrm>
            <a:prstGeom prst="rect">
              <a:avLst/>
            </a:prstGeom>
            <a:noFill/>
            <a:ln w="9525">
              <a:noFill/>
              <a:miter lim="800000"/>
              <a:headEnd/>
              <a:tailEnd/>
            </a:ln>
          </p:spPr>
          <p:txBody>
            <a:bodyPr>
              <a:spAutoFit/>
            </a:bodyPr>
            <a:lstStyle/>
            <a:p>
              <a:pPr>
                <a:spcBef>
                  <a:spcPct val="50000"/>
                </a:spcBef>
              </a:pPr>
              <a:r>
                <a:rPr lang="en-US">
                  <a:solidFill>
                    <a:srgbClr val="3333FF"/>
                  </a:solidFill>
                </a:rPr>
                <a:t>David</a:t>
              </a:r>
            </a:p>
          </p:txBody>
        </p:sp>
      </p:grpSp>
      <p:grpSp>
        <p:nvGrpSpPr>
          <p:cNvPr id="9" name="Group 28"/>
          <p:cNvGrpSpPr>
            <a:grpSpLocks/>
          </p:cNvGrpSpPr>
          <p:nvPr/>
        </p:nvGrpSpPr>
        <p:grpSpPr bwMode="auto">
          <a:xfrm>
            <a:off x="7315200" y="1173162"/>
            <a:ext cx="990600" cy="1357313"/>
            <a:chOff x="3408" y="2496"/>
            <a:chExt cx="624" cy="855"/>
          </a:xfrm>
        </p:grpSpPr>
        <p:pic>
          <p:nvPicPr>
            <p:cNvPr id="9237" name="Picture 29" descr="j0355921"/>
            <p:cNvPicPr>
              <a:picLocks noChangeAspect="1" noChangeArrowheads="1"/>
            </p:cNvPicPr>
            <p:nvPr/>
          </p:nvPicPr>
          <p:blipFill>
            <a:blip r:embed="rId10" cstate="print"/>
            <a:srcRect/>
            <a:stretch>
              <a:fillRect/>
            </a:stretch>
          </p:blipFill>
          <p:spPr bwMode="auto">
            <a:xfrm>
              <a:off x="3456" y="2496"/>
              <a:ext cx="453" cy="624"/>
            </a:xfrm>
            <a:prstGeom prst="rect">
              <a:avLst/>
            </a:prstGeom>
            <a:noFill/>
            <a:ln w="9525">
              <a:noFill/>
              <a:miter lim="800000"/>
              <a:headEnd/>
              <a:tailEnd/>
            </a:ln>
          </p:spPr>
        </p:pic>
        <p:sp>
          <p:nvSpPr>
            <p:cNvPr id="9238" name="Text Box 30"/>
            <p:cNvSpPr txBox="1">
              <a:spLocks noChangeArrowheads="1"/>
            </p:cNvSpPr>
            <p:nvPr/>
          </p:nvSpPr>
          <p:spPr bwMode="auto">
            <a:xfrm>
              <a:off x="3408" y="3120"/>
              <a:ext cx="624" cy="231"/>
            </a:xfrm>
            <a:prstGeom prst="rect">
              <a:avLst/>
            </a:prstGeom>
            <a:noFill/>
            <a:ln w="9525">
              <a:noFill/>
              <a:miter lim="800000"/>
              <a:headEnd/>
              <a:tailEnd/>
            </a:ln>
          </p:spPr>
          <p:txBody>
            <a:bodyPr>
              <a:spAutoFit/>
            </a:bodyPr>
            <a:lstStyle/>
            <a:p>
              <a:pPr>
                <a:spcBef>
                  <a:spcPct val="50000"/>
                </a:spcBef>
              </a:pPr>
              <a:r>
                <a:rPr lang="en-US">
                  <a:solidFill>
                    <a:srgbClr val="CC0066"/>
                  </a:solidFill>
                </a:rPr>
                <a:t>Heiki</a:t>
              </a:r>
            </a:p>
          </p:txBody>
        </p:sp>
      </p:grpSp>
      <p:sp>
        <p:nvSpPr>
          <p:cNvPr id="154655" name="Rectangle 31"/>
          <p:cNvSpPr>
            <a:spLocks noChangeArrowheads="1"/>
          </p:cNvSpPr>
          <p:nvPr/>
        </p:nvSpPr>
        <p:spPr bwMode="auto">
          <a:xfrm>
            <a:off x="4724400" y="5592762"/>
            <a:ext cx="3617913" cy="336550"/>
          </a:xfrm>
          <a:prstGeom prst="rect">
            <a:avLst/>
          </a:prstGeom>
          <a:noFill/>
          <a:ln w="9525">
            <a:noFill/>
            <a:miter lim="800000"/>
            <a:headEnd/>
            <a:tailEnd/>
          </a:ln>
        </p:spPr>
        <p:txBody>
          <a:bodyPr wrap="none">
            <a:spAutoFit/>
          </a:bodyPr>
          <a:lstStyle/>
          <a:p>
            <a:r>
              <a:rPr lang="en-US" sz="1600">
                <a:solidFill>
                  <a:srgbClr val="3333FF"/>
                </a:solidFill>
              </a:rPr>
              <a:t>Carl</a:t>
            </a:r>
            <a:r>
              <a:rPr lang="en-US" sz="1600"/>
              <a:t> likes </a:t>
            </a:r>
            <a:r>
              <a:rPr lang="en-US" sz="1600">
                <a:solidFill>
                  <a:srgbClr val="CC0066"/>
                </a:solidFill>
              </a:rPr>
              <a:t>Geeta</a:t>
            </a:r>
            <a:r>
              <a:rPr lang="en-US" sz="1600"/>
              <a:t> better than </a:t>
            </a:r>
            <a:r>
              <a:rPr lang="en-US" sz="1600">
                <a:solidFill>
                  <a:srgbClr val="CC0066"/>
                </a:solidFill>
              </a:rPr>
              <a:t>Fran</a:t>
            </a:r>
            <a:r>
              <a:rPr lang="en-US" sz="1600"/>
              <a:t>!</a:t>
            </a:r>
          </a:p>
        </p:txBody>
      </p:sp>
      <p:sp>
        <p:nvSpPr>
          <p:cNvPr id="154656" name="Rectangle 32"/>
          <p:cNvSpPr>
            <a:spLocks noChangeArrowheads="1"/>
          </p:cNvSpPr>
          <p:nvPr/>
        </p:nvSpPr>
        <p:spPr bwMode="auto">
          <a:xfrm>
            <a:off x="2133600" y="2697162"/>
            <a:ext cx="3065463" cy="336550"/>
          </a:xfrm>
          <a:prstGeom prst="rect">
            <a:avLst/>
          </a:prstGeom>
          <a:noFill/>
          <a:ln w="9525">
            <a:noFill/>
            <a:miter lim="800000"/>
            <a:headEnd/>
            <a:tailEnd/>
          </a:ln>
        </p:spPr>
        <p:txBody>
          <a:bodyPr wrap="none">
            <a:spAutoFit/>
          </a:bodyPr>
          <a:lstStyle/>
          <a:p>
            <a:r>
              <a:rPr lang="en-US" sz="1600">
                <a:solidFill>
                  <a:srgbClr val="CC0066"/>
                </a:solidFill>
              </a:rPr>
              <a:t>Geeta</a:t>
            </a:r>
            <a:r>
              <a:rPr lang="en-US" sz="1600"/>
              <a:t> prefers </a:t>
            </a:r>
            <a:r>
              <a:rPr lang="en-US" sz="1600">
                <a:solidFill>
                  <a:srgbClr val="3333FF"/>
                </a:solidFill>
              </a:rPr>
              <a:t>Carl</a:t>
            </a:r>
            <a:r>
              <a:rPr lang="en-US" sz="1600"/>
              <a:t> to </a:t>
            </a:r>
            <a:r>
              <a:rPr lang="en-US" sz="1600">
                <a:solidFill>
                  <a:srgbClr val="3333FF"/>
                </a:solidFill>
              </a:rPr>
              <a:t>Adam</a:t>
            </a:r>
            <a:r>
              <a:rPr lang="en-US" sz="1600"/>
              <a:t>!</a:t>
            </a:r>
          </a:p>
        </p:txBody>
      </p:sp>
      <p:pic>
        <p:nvPicPr>
          <p:cNvPr id="9229" name="Picture 34" descr="MCj03982370000[1]"/>
          <p:cNvPicPr>
            <a:picLocks noChangeAspect="1" noChangeArrowheads="1"/>
          </p:cNvPicPr>
          <p:nvPr/>
        </p:nvPicPr>
        <p:blipFill>
          <a:blip r:embed="rId11" cstate="print"/>
          <a:srcRect/>
          <a:stretch>
            <a:fillRect/>
          </a:stretch>
        </p:blipFill>
        <p:spPr bwMode="auto">
          <a:xfrm>
            <a:off x="6324600" y="4754562"/>
            <a:ext cx="830263" cy="112713"/>
          </a:xfrm>
          <a:prstGeom prst="rect">
            <a:avLst/>
          </a:prstGeom>
          <a:noFill/>
          <a:ln w="9525">
            <a:noFill/>
            <a:miter lim="800000"/>
            <a:headEnd/>
            <a:tailEnd/>
          </a:ln>
        </p:spPr>
      </p:pic>
      <p:pic>
        <p:nvPicPr>
          <p:cNvPr id="9230" name="Picture 35" descr="MCj03982370000[1]"/>
          <p:cNvPicPr>
            <a:picLocks noChangeAspect="1" noChangeArrowheads="1"/>
          </p:cNvPicPr>
          <p:nvPr/>
        </p:nvPicPr>
        <p:blipFill>
          <a:blip r:embed="rId11" cstate="print"/>
          <a:srcRect/>
          <a:stretch>
            <a:fillRect/>
          </a:stretch>
        </p:blipFill>
        <p:spPr bwMode="auto">
          <a:xfrm>
            <a:off x="6553200" y="1782762"/>
            <a:ext cx="830263" cy="112713"/>
          </a:xfrm>
          <a:prstGeom prst="rect">
            <a:avLst/>
          </a:prstGeom>
          <a:noFill/>
          <a:ln w="9525">
            <a:noFill/>
            <a:miter lim="800000"/>
            <a:headEnd/>
            <a:tailEnd/>
          </a:ln>
        </p:spPr>
      </p:pic>
      <p:pic>
        <p:nvPicPr>
          <p:cNvPr id="9231" name="Picture 36" descr="MCj03982370000[1]"/>
          <p:cNvPicPr>
            <a:picLocks noChangeAspect="1" noChangeArrowheads="1"/>
          </p:cNvPicPr>
          <p:nvPr/>
        </p:nvPicPr>
        <p:blipFill>
          <a:blip r:embed="rId11" cstate="print"/>
          <a:srcRect/>
          <a:stretch>
            <a:fillRect/>
          </a:stretch>
        </p:blipFill>
        <p:spPr bwMode="auto">
          <a:xfrm>
            <a:off x="1828800" y="1858962"/>
            <a:ext cx="830263" cy="112713"/>
          </a:xfrm>
          <a:prstGeom prst="rect">
            <a:avLst/>
          </a:prstGeom>
          <a:noFill/>
          <a:ln w="9525">
            <a:noFill/>
            <a:miter lim="800000"/>
            <a:headEnd/>
            <a:tailEnd/>
          </a:ln>
        </p:spPr>
      </p:pic>
      <p:pic>
        <p:nvPicPr>
          <p:cNvPr id="9232" name="Picture 37" descr="MCj03982370000[1]"/>
          <p:cNvPicPr>
            <a:picLocks noChangeAspect="1" noChangeArrowheads="1"/>
          </p:cNvPicPr>
          <p:nvPr/>
        </p:nvPicPr>
        <p:blipFill>
          <a:blip r:embed="rId11" cstate="print"/>
          <a:srcRect/>
          <a:stretch>
            <a:fillRect/>
          </a:stretch>
        </p:blipFill>
        <p:spPr bwMode="auto">
          <a:xfrm>
            <a:off x="990600" y="4678362"/>
            <a:ext cx="830263" cy="112713"/>
          </a:xfrm>
          <a:prstGeom prst="rect">
            <a:avLst/>
          </a:prstGeom>
          <a:noFill/>
          <a:ln w="9525">
            <a:noFill/>
            <a:miter lim="800000"/>
            <a:headEnd/>
            <a:tailEnd/>
          </a:ln>
        </p:spPr>
      </p:pic>
      <p:sp>
        <p:nvSpPr>
          <p:cNvPr id="154662" name="Text Box 38"/>
          <p:cNvSpPr txBox="1">
            <a:spLocks noChangeArrowheads="1"/>
          </p:cNvSpPr>
          <p:nvPr/>
        </p:nvSpPr>
        <p:spPr bwMode="auto">
          <a:xfrm>
            <a:off x="2057400" y="1706562"/>
            <a:ext cx="381000" cy="396875"/>
          </a:xfrm>
          <a:prstGeom prst="rect">
            <a:avLst/>
          </a:prstGeom>
          <a:noFill/>
          <a:ln w="9525">
            <a:noFill/>
            <a:miter lim="800000"/>
            <a:headEnd/>
            <a:tailEnd/>
          </a:ln>
        </p:spPr>
        <p:txBody>
          <a:bodyPr>
            <a:spAutoFit/>
          </a:bodyPr>
          <a:lstStyle/>
          <a:p>
            <a:pPr>
              <a:spcBef>
                <a:spcPct val="50000"/>
              </a:spcBef>
            </a:pPr>
            <a:r>
              <a:rPr lang="en-US" sz="2000">
                <a:solidFill>
                  <a:srgbClr val="FF0000"/>
                </a:solidFill>
              </a:rPr>
              <a:t>X</a:t>
            </a:r>
          </a:p>
        </p:txBody>
      </p:sp>
      <p:sp>
        <p:nvSpPr>
          <p:cNvPr id="154663" name="Text Box 39"/>
          <p:cNvSpPr txBox="1">
            <a:spLocks noChangeArrowheads="1"/>
          </p:cNvSpPr>
          <p:nvPr/>
        </p:nvSpPr>
        <p:spPr bwMode="auto">
          <a:xfrm>
            <a:off x="6477000" y="4602162"/>
            <a:ext cx="381000" cy="396875"/>
          </a:xfrm>
          <a:prstGeom prst="rect">
            <a:avLst/>
          </a:prstGeom>
          <a:noFill/>
          <a:ln w="9525">
            <a:noFill/>
            <a:miter lim="800000"/>
            <a:headEnd/>
            <a:tailEnd/>
          </a:ln>
        </p:spPr>
        <p:txBody>
          <a:bodyPr>
            <a:spAutoFit/>
          </a:bodyPr>
          <a:lstStyle/>
          <a:p>
            <a:pPr>
              <a:spcBef>
                <a:spcPct val="50000"/>
              </a:spcBef>
            </a:pPr>
            <a:r>
              <a:rPr lang="en-US" sz="2000">
                <a:solidFill>
                  <a:srgbClr val="FF0000"/>
                </a:solidFill>
              </a:rPr>
              <a:t>X</a:t>
            </a:r>
          </a:p>
        </p:txBody>
      </p:sp>
      <p:sp>
        <p:nvSpPr>
          <p:cNvPr id="154664" name="Text Box 40"/>
          <p:cNvSpPr txBox="1">
            <a:spLocks noChangeArrowheads="1"/>
          </p:cNvSpPr>
          <p:nvPr/>
        </p:nvSpPr>
        <p:spPr bwMode="auto">
          <a:xfrm>
            <a:off x="3429000" y="3916362"/>
            <a:ext cx="1828800" cy="396875"/>
          </a:xfrm>
          <a:prstGeom prst="rect">
            <a:avLst/>
          </a:prstGeom>
          <a:noFill/>
          <a:ln w="9525">
            <a:noFill/>
            <a:miter lim="800000"/>
            <a:headEnd/>
            <a:tailEnd/>
          </a:ln>
        </p:spPr>
        <p:txBody>
          <a:bodyPr>
            <a:spAutoFit/>
          </a:bodyPr>
          <a:lstStyle/>
          <a:p>
            <a:pPr>
              <a:spcBef>
                <a:spcPct val="50000"/>
              </a:spcBef>
            </a:pPr>
            <a:r>
              <a:rPr lang="en-US" sz="2000"/>
              <a:t>Blocking Pair</a:t>
            </a:r>
          </a:p>
        </p:txBody>
      </p:sp>
      <p:pic>
        <p:nvPicPr>
          <p:cNvPr id="154665" name="Picture 41" descr="MCj03049190000[1]"/>
          <p:cNvPicPr>
            <a:picLocks noChangeAspect="1" noChangeArrowheads="1"/>
          </p:cNvPicPr>
          <p:nvPr/>
        </p:nvPicPr>
        <p:blipFill>
          <a:blip r:embed="rId12" cstate="print"/>
          <a:srcRect/>
          <a:stretch>
            <a:fillRect/>
          </a:stretch>
        </p:blipFill>
        <p:spPr bwMode="auto">
          <a:xfrm>
            <a:off x="3922712" y="2486025"/>
            <a:ext cx="801688" cy="547687"/>
          </a:xfrm>
          <a:prstGeom prst="rect">
            <a:avLst/>
          </a:prstGeom>
          <a:noFill/>
          <a:ln w="9525">
            <a:noFill/>
            <a:miter lim="800000"/>
            <a:headEnd/>
            <a:tailEnd/>
          </a:ln>
        </p:spPr>
      </p:pic>
      <p:sp>
        <p:nvSpPr>
          <p:cNvPr id="37" name="标题 36"/>
          <p:cNvSpPr>
            <a:spLocks noGrp="1"/>
          </p:cNvSpPr>
          <p:nvPr>
            <p:ph type="title"/>
          </p:nvPr>
        </p:nvSpPr>
        <p:spPr/>
        <p:txBody>
          <a:bodyPr/>
          <a:lstStyle/>
          <a:p>
            <a:pPr algn="ctr"/>
            <a:r>
              <a:rPr lang="en-US" altLang="zh-CN" sz="3200" dirty="0" smtClean="0"/>
              <a:t>Blocking Pair</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6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46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54656"/>
                                        </p:tgtEl>
                                      </p:cBhvr>
                                    </p:animEffect>
                                    <p:set>
                                      <p:cBhvr>
                                        <p:cTn id="15" dur="1" fill="hold">
                                          <p:stCondLst>
                                            <p:cond delay="499"/>
                                          </p:stCondLst>
                                        </p:cTn>
                                        <p:tgtEl>
                                          <p:spTgt spid="154656"/>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54655"/>
                                        </p:tgtEl>
                                      </p:cBhvr>
                                    </p:animEffect>
                                    <p:set>
                                      <p:cBhvr>
                                        <p:cTn id="18" dur="1" fill="hold">
                                          <p:stCondLst>
                                            <p:cond delay="499"/>
                                          </p:stCondLst>
                                        </p:cTn>
                                        <p:tgtEl>
                                          <p:spTgt spid="154655"/>
                                        </p:tgtEl>
                                        <p:attrNameLst>
                                          <p:attrName>style.visibility</p:attrName>
                                        </p:attrNameLst>
                                      </p:cBhvr>
                                      <p:to>
                                        <p:strVal val="hidden"/>
                                      </p:to>
                                    </p:set>
                                  </p:childTnLst>
                                </p:cTn>
                              </p:par>
                              <p:par>
                                <p:cTn id="19" presetID="8" presetClass="entr" presetSubtype="16" fill="hold" grpId="0" nodeType="withEffect">
                                  <p:stCondLst>
                                    <p:cond delay="0"/>
                                  </p:stCondLst>
                                  <p:childTnLst>
                                    <p:set>
                                      <p:cBhvr>
                                        <p:cTn id="20" dur="1" fill="hold">
                                          <p:stCondLst>
                                            <p:cond delay="0"/>
                                          </p:stCondLst>
                                        </p:cTn>
                                        <p:tgtEl>
                                          <p:spTgt spid="154662"/>
                                        </p:tgtEl>
                                        <p:attrNameLst>
                                          <p:attrName>style.visibility</p:attrName>
                                        </p:attrNameLst>
                                      </p:cBhvr>
                                      <p:to>
                                        <p:strVal val="visible"/>
                                      </p:to>
                                    </p:set>
                                    <p:animEffect transition="in" filter="diamond(in)">
                                      <p:cBhvr>
                                        <p:cTn id="21" dur="1000"/>
                                        <p:tgtEl>
                                          <p:spTgt spid="154662"/>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154663"/>
                                        </p:tgtEl>
                                        <p:attrNameLst>
                                          <p:attrName>style.visibility</p:attrName>
                                        </p:attrNameLst>
                                      </p:cBhvr>
                                      <p:to>
                                        <p:strVal val="visible"/>
                                      </p:to>
                                    </p:set>
                                    <p:animEffect transition="in" filter="diamond(in)">
                                      <p:cBhvr>
                                        <p:cTn id="24" dur="1000"/>
                                        <p:tgtEl>
                                          <p:spTgt spid="154663"/>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3.33333E-6 -5.10525E-6 L 0.1 0.21096 " pathEditMode="relative" ptsTypes="AA">
                                      <p:cBhvr>
                                        <p:cTn id="28" dur="1000" fill="hold"/>
                                        <p:tgtEl>
                                          <p:spTgt spid="3"/>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1.11022E-16 1.78348E-6 L -0.12917 -0.2297 " pathEditMode="relative" rAng="0" ptsTypes="AA">
                                      <p:cBhvr>
                                        <p:cTn id="30" dur="1000" fill="hold"/>
                                        <p:tgtEl>
                                          <p:spTgt spid="6"/>
                                        </p:tgtEl>
                                        <p:attrNameLst>
                                          <p:attrName>ppt_x</p:attrName>
                                          <p:attrName>ppt_y</p:attrName>
                                        </p:attrNameLst>
                                      </p:cBhvr>
                                      <p:rCtr x="-6500" y="-11500"/>
                                    </p:animMotion>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54665"/>
                                        </p:tgtEl>
                                        <p:attrNameLst>
                                          <p:attrName>style.visibility</p:attrName>
                                        </p:attrNameLst>
                                      </p:cBhvr>
                                      <p:to>
                                        <p:strVal val="visible"/>
                                      </p:to>
                                    </p:set>
                                    <p:animEffect transition="in" filter="blinds(horizontal)">
                                      <p:cBhvr>
                                        <p:cTn id="35" dur="500"/>
                                        <p:tgtEl>
                                          <p:spTgt spid="15466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4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55" grpId="0"/>
      <p:bldP spid="154655" grpId="1"/>
      <p:bldP spid="154656" grpId="0"/>
      <p:bldP spid="154656" grpId="1"/>
      <p:bldP spid="154662" grpId="0"/>
      <p:bldP spid="154663" grpId="0"/>
      <p:bldP spid="15466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US" altLang="zh-CN" sz="3200" dirty="0" smtClean="0"/>
              <a:t>Stable Matching</a:t>
            </a:r>
          </a:p>
        </p:txBody>
      </p:sp>
      <p:grpSp>
        <p:nvGrpSpPr>
          <p:cNvPr id="2" name="Group 4"/>
          <p:cNvGrpSpPr>
            <a:grpSpLocks/>
          </p:cNvGrpSpPr>
          <p:nvPr/>
        </p:nvGrpSpPr>
        <p:grpSpPr bwMode="auto">
          <a:xfrm>
            <a:off x="1497013" y="1240890"/>
            <a:ext cx="1143000" cy="1204913"/>
            <a:chOff x="960" y="1008"/>
            <a:chExt cx="720" cy="759"/>
          </a:xfrm>
        </p:grpSpPr>
        <p:pic>
          <p:nvPicPr>
            <p:cNvPr id="10274" name="Picture 5" descr="j0233042"/>
            <p:cNvPicPr>
              <a:picLocks noChangeAspect="1" noChangeArrowheads="1"/>
            </p:cNvPicPr>
            <p:nvPr/>
          </p:nvPicPr>
          <p:blipFill>
            <a:blip r:embed="rId3" cstate="print"/>
            <a:srcRect/>
            <a:stretch>
              <a:fillRect/>
            </a:stretch>
          </p:blipFill>
          <p:spPr bwMode="auto">
            <a:xfrm>
              <a:off x="960" y="1008"/>
              <a:ext cx="576" cy="576"/>
            </a:xfrm>
            <a:prstGeom prst="rect">
              <a:avLst/>
            </a:prstGeom>
            <a:noFill/>
            <a:ln w="9525">
              <a:noFill/>
              <a:miter lim="800000"/>
              <a:headEnd/>
              <a:tailEnd/>
            </a:ln>
          </p:spPr>
        </p:pic>
        <p:sp>
          <p:nvSpPr>
            <p:cNvPr id="10275" name="Text Box 6"/>
            <p:cNvSpPr txBox="1">
              <a:spLocks noChangeArrowheads="1"/>
            </p:cNvSpPr>
            <p:nvPr/>
          </p:nvSpPr>
          <p:spPr bwMode="auto">
            <a:xfrm>
              <a:off x="1056" y="1536"/>
              <a:ext cx="624" cy="231"/>
            </a:xfrm>
            <a:prstGeom prst="rect">
              <a:avLst/>
            </a:prstGeom>
            <a:noFill/>
            <a:ln w="9525">
              <a:noFill/>
              <a:miter lim="800000"/>
              <a:headEnd/>
              <a:tailEnd/>
            </a:ln>
          </p:spPr>
          <p:txBody>
            <a:bodyPr>
              <a:spAutoFit/>
            </a:bodyPr>
            <a:lstStyle/>
            <a:p>
              <a:pPr>
                <a:spcBef>
                  <a:spcPct val="50000"/>
                </a:spcBef>
              </a:pPr>
              <a:r>
                <a:rPr lang="en-US">
                  <a:solidFill>
                    <a:srgbClr val="3333FF"/>
                  </a:solidFill>
                </a:rPr>
                <a:t>Adam</a:t>
              </a:r>
            </a:p>
          </p:txBody>
        </p:sp>
      </p:grpSp>
      <p:grpSp>
        <p:nvGrpSpPr>
          <p:cNvPr id="3" name="Group 7"/>
          <p:cNvGrpSpPr>
            <a:grpSpLocks/>
          </p:cNvGrpSpPr>
          <p:nvPr/>
        </p:nvGrpSpPr>
        <p:grpSpPr bwMode="auto">
          <a:xfrm>
            <a:off x="3325813" y="1164690"/>
            <a:ext cx="914400" cy="1301750"/>
            <a:chOff x="3408" y="2496"/>
            <a:chExt cx="624" cy="869"/>
          </a:xfrm>
        </p:grpSpPr>
        <p:pic>
          <p:nvPicPr>
            <p:cNvPr id="10272" name="Picture 8" descr="j0355921"/>
            <p:cNvPicPr>
              <a:picLocks noChangeAspect="1" noChangeArrowheads="1"/>
            </p:cNvPicPr>
            <p:nvPr/>
          </p:nvPicPr>
          <p:blipFill>
            <a:blip r:embed="rId4" cstate="print"/>
            <a:srcRect/>
            <a:stretch>
              <a:fillRect/>
            </a:stretch>
          </p:blipFill>
          <p:spPr bwMode="auto">
            <a:xfrm>
              <a:off x="3456" y="2496"/>
              <a:ext cx="453" cy="624"/>
            </a:xfrm>
            <a:prstGeom prst="rect">
              <a:avLst/>
            </a:prstGeom>
            <a:noFill/>
            <a:ln w="9525">
              <a:noFill/>
              <a:miter lim="800000"/>
              <a:headEnd/>
              <a:tailEnd/>
            </a:ln>
          </p:spPr>
        </p:pic>
        <p:sp>
          <p:nvSpPr>
            <p:cNvPr id="10273" name="Text Box 9"/>
            <p:cNvSpPr txBox="1">
              <a:spLocks noChangeArrowheads="1"/>
            </p:cNvSpPr>
            <p:nvPr/>
          </p:nvSpPr>
          <p:spPr bwMode="auto">
            <a:xfrm>
              <a:off x="3408" y="3120"/>
              <a:ext cx="624" cy="245"/>
            </a:xfrm>
            <a:prstGeom prst="rect">
              <a:avLst/>
            </a:prstGeom>
            <a:noFill/>
            <a:ln w="9525">
              <a:noFill/>
              <a:miter lim="800000"/>
              <a:headEnd/>
              <a:tailEnd/>
            </a:ln>
          </p:spPr>
          <p:txBody>
            <a:bodyPr>
              <a:spAutoFit/>
            </a:bodyPr>
            <a:lstStyle/>
            <a:p>
              <a:pPr>
                <a:spcBef>
                  <a:spcPct val="50000"/>
                </a:spcBef>
              </a:pPr>
              <a:r>
                <a:rPr lang="en-US">
                  <a:solidFill>
                    <a:srgbClr val="CC0066"/>
                  </a:solidFill>
                </a:rPr>
                <a:t>Heiki</a:t>
              </a:r>
            </a:p>
          </p:txBody>
        </p:sp>
      </p:grpSp>
      <p:pic>
        <p:nvPicPr>
          <p:cNvPr id="10245" name="Picture 10" descr="MCj03982370000[1]"/>
          <p:cNvPicPr>
            <a:picLocks noChangeAspect="1" noChangeArrowheads="1"/>
          </p:cNvPicPr>
          <p:nvPr/>
        </p:nvPicPr>
        <p:blipFill>
          <a:blip r:embed="rId5" cstate="print"/>
          <a:srcRect/>
          <a:stretch>
            <a:fillRect/>
          </a:stretch>
        </p:blipFill>
        <p:spPr bwMode="auto">
          <a:xfrm>
            <a:off x="2487613" y="1698090"/>
            <a:ext cx="830263" cy="112713"/>
          </a:xfrm>
          <a:prstGeom prst="rect">
            <a:avLst/>
          </a:prstGeom>
          <a:noFill/>
          <a:ln w="9525">
            <a:noFill/>
            <a:miter lim="800000"/>
            <a:headEnd/>
            <a:tailEnd/>
          </a:ln>
        </p:spPr>
      </p:pic>
      <p:grpSp>
        <p:nvGrpSpPr>
          <p:cNvPr id="4" name="Group 11"/>
          <p:cNvGrpSpPr>
            <a:grpSpLocks/>
          </p:cNvGrpSpPr>
          <p:nvPr/>
        </p:nvGrpSpPr>
        <p:grpSpPr bwMode="auto">
          <a:xfrm>
            <a:off x="1116013" y="4365090"/>
            <a:ext cx="990600" cy="1204913"/>
            <a:chOff x="1104" y="1776"/>
            <a:chExt cx="624" cy="759"/>
          </a:xfrm>
        </p:grpSpPr>
        <p:pic>
          <p:nvPicPr>
            <p:cNvPr id="10270" name="Picture 12" descr="j0232650"/>
            <p:cNvPicPr>
              <a:picLocks noChangeAspect="1" noChangeArrowheads="1"/>
            </p:cNvPicPr>
            <p:nvPr/>
          </p:nvPicPr>
          <p:blipFill>
            <a:blip r:embed="rId6" cstate="print"/>
            <a:srcRect/>
            <a:stretch>
              <a:fillRect/>
            </a:stretch>
          </p:blipFill>
          <p:spPr bwMode="auto">
            <a:xfrm>
              <a:off x="1152" y="1776"/>
              <a:ext cx="359" cy="576"/>
            </a:xfrm>
            <a:prstGeom prst="rect">
              <a:avLst/>
            </a:prstGeom>
            <a:noFill/>
            <a:ln w="9525">
              <a:noFill/>
              <a:miter lim="800000"/>
              <a:headEnd/>
              <a:tailEnd/>
            </a:ln>
          </p:spPr>
        </p:pic>
        <p:sp>
          <p:nvSpPr>
            <p:cNvPr id="10271" name="Text Box 13"/>
            <p:cNvSpPr txBox="1">
              <a:spLocks noChangeArrowheads="1"/>
            </p:cNvSpPr>
            <p:nvPr/>
          </p:nvSpPr>
          <p:spPr bwMode="auto">
            <a:xfrm>
              <a:off x="1104" y="2304"/>
              <a:ext cx="624" cy="231"/>
            </a:xfrm>
            <a:prstGeom prst="rect">
              <a:avLst/>
            </a:prstGeom>
            <a:noFill/>
            <a:ln w="9525">
              <a:noFill/>
              <a:miter lim="800000"/>
              <a:headEnd/>
              <a:tailEnd/>
            </a:ln>
          </p:spPr>
          <p:txBody>
            <a:bodyPr>
              <a:spAutoFit/>
            </a:bodyPr>
            <a:lstStyle/>
            <a:p>
              <a:pPr>
                <a:spcBef>
                  <a:spcPct val="50000"/>
                </a:spcBef>
              </a:pPr>
              <a:r>
                <a:rPr lang="en-US">
                  <a:solidFill>
                    <a:srgbClr val="3333FF"/>
                  </a:solidFill>
                </a:rPr>
                <a:t>Bob</a:t>
              </a:r>
            </a:p>
          </p:txBody>
        </p:sp>
      </p:grpSp>
      <p:grpSp>
        <p:nvGrpSpPr>
          <p:cNvPr id="5" name="Group 14"/>
          <p:cNvGrpSpPr>
            <a:grpSpLocks/>
          </p:cNvGrpSpPr>
          <p:nvPr/>
        </p:nvGrpSpPr>
        <p:grpSpPr bwMode="auto">
          <a:xfrm>
            <a:off x="2563813" y="4288890"/>
            <a:ext cx="914400" cy="1274763"/>
            <a:chOff x="3360" y="1008"/>
            <a:chExt cx="672" cy="809"/>
          </a:xfrm>
        </p:grpSpPr>
        <p:pic>
          <p:nvPicPr>
            <p:cNvPr id="10268" name="Picture 15" descr="j0349093"/>
            <p:cNvPicPr>
              <a:picLocks noChangeAspect="1" noChangeArrowheads="1"/>
            </p:cNvPicPr>
            <p:nvPr/>
          </p:nvPicPr>
          <p:blipFill>
            <a:blip r:embed="rId7" cstate="print"/>
            <a:srcRect/>
            <a:stretch>
              <a:fillRect/>
            </a:stretch>
          </p:blipFill>
          <p:spPr bwMode="auto">
            <a:xfrm>
              <a:off x="3360" y="1008"/>
              <a:ext cx="499" cy="624"/>
            </a:xfrm>
            <a:prstGeom prst="rect">
              <a:avLst/>
            </a:prstGeom>
            <a:noFill/>
            <a:ln w="9525">
              <a:noFill/>
              <a:miter lim="800000"/>
              <a:headEnd/>
              <a:tailEnd/>
            </a:ln>
          </p:spPr>
        </p:pic>
        <p:sp>
          <p:nvSpPr>
            <p:cNvPr id="10269" name="Text Box 16"/>
            <p:cNvSpPr txBox="1">
              <a:spLocks noChangeArrowheads="1"/>
            </p:cNvSpPr>
            <p:nvPr/>
          </p:nvSpPr>
          <p:spPr bwMode="auto">
            <a:xfrm>
              <a:off x="3408" y="1584"/>
              <a:ext cx="624" cy="233"/>
            </a:xfrm>
            <a:prstGeom prst="rect">
              <a:avLst/>
            </a:prstGeom>
            <a:noFill/>
            <a:ln w="9525">
              <a:noFill/>
              <a:miter lim="800000"/>
              <a:headEnd/>
              <a:tailEnd/>
            </a:ln>
          </p:spPr>
          <p:txBody>
            <a:bodyPr>
              <a:spAutoFit/>
            </a:bodyPr>
            <a:lstStyle/>
            <a:p>
              <a:pPr>
                <a:spcBef>
                  <a:spcPct val="50000"/>
                </a:spcBef>
              </a:pPr>
              <a:r>
                <a:rPr lang="en-US">
                  <a:solidFill>
                    <a:srgbClr val="CC0066"/>
                  </a:solidFill>
                </a:rPr>
                <a:t>Fran</a:t>
              </a:r>
            </a:p>
          </p:txBody>
        </p:sp>
      </p:grpSp>
      <p:pic>
        <p:nvPicPr>
          <p:cNvPr id="10248" name="Picture 17" descr="MCj03982370000[1]"/>
          <p:cNvPicPr>
            <a:picLocks noChangeAspect="1" noChangeArrowheads="1"/>
          </p:cNvPicPr>
          <p:nvPr/>
        </p:nvPicPr>
        <p:blipFill>
          <a:blip r:embed="rId5" cstate="print"/>
          <a:srcRect/>
          <a:stretch>
            <a:fillRect/>
          </a:stretch>
        </p:blipFill>
        <p:spPr bwMode="auto">
          <a:xfrm>
            <a:off x="1649413" y="4822290"/>
            <a:ext cx="830263" cy="112713"/>
          </a:xfrm>
          <a:prstGeom prst="rect">
            <a:avLst/>
          </a:prstGeom>
          <a:noFill/>
          <a:ln w="9525">
            <a:noFill/>
            <a:miter lim="800000"/>
            <a:headEnd/>
            <a:tailEnd/>
          </a:ln>
        </p:spPr>
      </p:pic>
      <p:grpSp>
        <p:nvGrpSpPr>
          <p:cNvPr id="6" name="Group 18"/>
          <p:cNvGrpSpPr>
            <a:grpSpLocks/>
          </p:cNvGrpSpPr>
          <p:nvPr/>
        </p:nvGrpSpPr>
        <p:grpSpPr bwMode="auto">
          <a:xfrm>
            <a:off x="7745413" y="4365090"/>
            <a:ext cx="990600" cy="1128713"/>
            <a:chOff x="3408" y="1824"/>
            <a:chExt cx="624" cy="711"/>
          </a:xfrm>
        </p:grpSpPr>
        <p:pic>
          <p:nvPicPr>
            <p:cNvPr id="10266" name="Picture 19" descr="j0355917"/>
            <p:cNvPicPr>
              <a:picLocks noChangeAspect="1" noChangeArrowheads="1"/>
            </p:cNvPicPr>
            <p:nvPr/>
          </p:nvPicPr>
          <p:blipFill>
            <a:blip r:embed="rId8" cstate="print"/>
            <a:srcRect/>
            <a:stretch>
              <a:fillRect/>
            </a:stretch>
          </p:blipFill>
          <p:spPr bwMode="auto">
            <a:xfrm>
              <a:off x="3504" y="1824"/>
              <a:ext cx="353" cy="528"/>
            </a:xfrm>
            <a:prstGeom prst="rect">
              <a:avLst/>
            </a:prstGeom>
            <a:noFill/>
            <a:ln w="9525">
              <a:noFill/>
              <a:miter lim="800000"/>
              <a:headEnd/>
              <a:tailEnd/>
            </a:ln>
          </p:spPr>
        </p:pic>
        <p:sp>
          <p:nvSpPr>
            <p:cNvPr id="10267" name="Text Box 20"/>
            <p:cNvSpPr txBox="1">
              <a:spLocks noChangeArrowheads="1"/>
            </p:cNvSpPr>
            <p:nvPr/>
          </p:nvSpPr>
          <p:spPr bwMode="auto">
            <a:xfrm>
              <a:off x="3408" y="2304"/>
              <a:ext cx="624" cy="231"/>
            </a:xfrm>
            <a:prstGeom prst="rect">
              <a:avLst/>
            </a:prstGeom>
            <a:noFill/>
            <a:ln w="9525">
              <a:noFill/>
              <a:miter lim="800000"/>
              <a:headEnd/>
              <a:tailEnd/>
            </a:ln>
          </p:spPr>
          <p:txBody>
            <a:bodyPr>
              <a:spAutoFit/>
            </a:bodyPr>
            <a:lstStyle/>
            <a:p>
              <a:pPr>
                <a:spcBef>
                  <a:spcPct val="50000"/>
                </a:spcBef>
              </a:pPr>
              <a:r>
                <a:rPr lang="en-US">
                  <a:solidFill>
                    <a:srgbClr val="CC0066"/>
                  </a:solidFill>
                </a:rPr>
                <a:t>Geeta</a:t>
              </a:r>
            </a:p>
          </p:txBody>
        </p:sp>
      </p:grpSp>
      <p:grpSp>
        <p:nvGrpSpPr>
          <p:cNvPr id="7" name="Group 21"/>
          <p:cNvGrpSpPr>
            <a:grpSpLocks/>
          </p:cNvGrpSpPr>
          <p:nvPr/>
        </p:nvGrpSpPr>
        <p:grpSpPr bwMode="auto">
          <a:xfrm>
            <a:off x="6450013" y="4365090"/>
            <a:ext cx="990600" cy="1171575"/>
            <a:chOff x="1056" y="2544"/>
            <a:chExt cx="624" cy="838"/>
          </a:xfrm>
        </p:grpSpPr>
        <p:pic>
          <p:nvPicPr>
            <p:cNvPr id="10264" name="Picture 22" descr="j0232429"/>
            <p:cNvPicPr>
              <a:picLocks noChangeAspect="1" noChangeArrowheads="1"/>
            </p:cNvPicPr>
            <p:nvPr/>
          </p:nvPicPr>
          <p:blipFill>
            <a:blip r:embed="rId9" cstate="print"/>
            <a:srcRect/>
            <a:stretch>
              <a:fillRect/>
            </a:stretch>
          </p:blipFill>
          <p:spPr bwMode="auto">
            <a:xfrm>
              <a:off x="1104" y="2544"/>
              <a:ext cx="363" cy="592"/>
            </a:xfrm>
            <a:prstGeom prst="rect">
              <a:avLst/>
            </a:prstGeom>
            <a:noFill/>
            <a:ln w="9525">
              <a:noFill/>
              <a:miter lim="800000"/>
              <a:headEnd/>
              <a:tailEnd/>
            </a:ln>
          </p:spPr>
        </p:pic>
        <p:sp>
          <p:nvSpPr>
            <p:cNvPr id="10265" name="Text Box 23"/>
            <p:cNvSpPr txBox="1">
              <a:spLocks noChangeArrowheads="1"/>
            </p:cNvSpPr>
            <p:nvPr/>
          </p:nvSpPr>
          <p:spPr bwMode="auto">
            <a:xfrm>
              <a:off x="1056" y="3119"/>
              <a:ext cx="624" cy="263"/>
            </a:xfrm>
            <a:prstGeom prst="rect">
              <a:avLst/>
            </a:prstGeom>
            <a:noFill/>
            <a:ln w="9525">
              <a:noFill/>
              <a:miter lim="800000"/>
              <a:headEnd/>
              <a:tailEnd/>
            </a:ln>
          </p:spPr>
          <p:txBody>
            <a:bodyPr>
              <a:spAutoFit/>
            </a:bodyPr>
            <a:lstStyle/>
            <a:p>
              <a:pPr>
                <a:spcBef>
                  <a:spcPct val="50000"/>
                </a:spcBef>
              </a:pPr>
              <a:r>
                <a:rPr lang="en-US">
                  <a:solidFill>
                    <a:srgbClr val="3333FF"/>
                  </a:solidFill>
                </a:rPr>
                <a:t>Carl</a:t>
              </a:r>
            </a:p>
          </p:txBody>
        </p:sp>
      </p:grpSp>
      <p:pic>
        <p:nvPicPr>
          <p:cNvPr id="10251" name="Picture 24" descr="MCj03982370000[1]"/>
          <p:cNvPicPr>
            <a:picLocks noChangeAspect="1" noChangeArrowheads="1"/>
          </p:cNvPicPr>
          <p:nvPr/>
        </p:nvPicPr>
        <p:blipFill>
          <a:blip r:embed="rId5" cstate="print"/>
          <a:srcRect/>
          <a:stretch>
            <a:fillRect/>
          </a:stretch>
        </p:blipFill>
        <p:spPr bwMode="auto">
          <a:xfrm>
            <a:off x="7059613" y="4822290"/>
            <a:ext cx="830263" cy="112713"/>
          </a:xfrm>
          <a:prstGeom prst="rect">
            <a:avLst/>
          </a:prstGeom>
          <a:noFill/>
          <a:ln w="9525">
            <a:noFill/>
            <a:miter lim="800000"/>
            <a:headEnd/>
            <a:tailEnd/>
          </a:ln>
        </p:spPr>
      </p:pic>
      <p:grpSp>
        <p:nvGrpSpPr>
          <p:cNvPr id="8" name="Group 25"/>
          <p:cNvGrpSpPr>
            <a:grpSpLocks/>
          </p:cNvGrpSpPr>
          <p:nvPr/>
        </p:nvGrpSpPr>
        <p:grpSpPr bwMode="auto">
          <a:xfrm>
            <a:off x="7821613" y="1164690"/>
            <a:ext cx="793750" cy="1250950"/>
            <a:chOff x="3408" y="3312"/>
            <a:chExt cx="517" cy="949"/>
          </a:xfrm>
        </p:grpSpPr>
        <p:pic>
          <p:nvPicPr>
            <p:cNvPr id="10262" name="Picture 26" descr="j0357969"/>
            <p:cNvPicPr>
              <a:picLocks noChangeAspect="1" noChangeArrowheads="1"/>
            </p:cNvPicPr>
            <p:nvPr/>
          </p:nvPicPr>
          <p:blipFill>
            <a:blip r:embed="rId10" cstate="print"/>
            <a:srcRect/>
            <a:stretch>
              <a:fillRect/>
            </a:stretch>
          </p:blipFill>
          <p:spPr bwMode="auto">
            <a:xfrm>
              <a:off x="3408" y="3312"/>
              <a:ext cx="489" cy="672"/>
            </a:xfrm>
            <a:prstGeom prst="rect">
              <a:avLst/>
            </a:prstGeom>
            <a:noFill/>
            <a:ln w="9525">
              <a:noFill/>
              <a:miter lim="800000"/>
              <a:headEnd/>
              <a:tailEnd/>
            </a:ln>
          </p:spPr>
        </p:pic>
        <p:sp>
          <p:nvSpPr>
            <p:cNvPr id="10263" name="Rectangle 27"/>
            <p:cNvSpPr>
              <a:spLocks noChangeArrowheads="1"/>
            </p:cNvSpPr>
            <p:nvPr/>
          </p:nvSpPr>
          <p:spPr bwMode="auto">
            <a:xfrm>
              <a:off x="3455" y="3983"/>
              <a:ext cx="470" cy="278"/>
            </a:xfrm>
            <a:prstGeom prst="rect">
              <a:avLst/>
            </a:prstGeom>
            <a:noFill/>
            <a:ln w="9525">
              <a:noFill/>
              <a:miter lim="800000"/>
              <a:headEnd/>
              <a:tailEnd/>
            </a:ln>
          </p:spPr>
          <p:txBody>
            <a:bodyPr wrap="none">
              <a:spAutoFit/>
            </a:bodyPr>
            <a:lstStyle/>
            <a:p>
              <a:pPr>
                <a:spcBef>
                  <a:spcPct val="50000"/>
                </a:spcBef>
              </a:pPr>
              <a:r>
                <a:rPr lang="en-US">
                  <a:solidFill>
                    <a:srgbClr val="CC0066"/>
                  </a:solidFill>
                </a:rPr>
                <a:t>Irina</a:t>
              </a:r>
            </a:p>
          </p:txBody>
        </p:sp>
      </p:grpSp>
      <p:grpSp>
        <p:nvGrpSpPr>
          <p:cNvPr id="9" name="Group 28"/>
          <p:cNvGrpSpPr>
            <a:grpSpLocks/>
          </p:cNvGrpSpPr>
          <p:nvPr/>
        </p:nvGrpSpPr>
        <p:grpSpPr bwMode="auto">
          <a:xfrm>
            <a:off x="5992813" y="1164690"/>
            <a:ext cx="990600" cy="1281113"/>
            <a:chOff x="1056" y="3360"/>
            <a:chExt cx="624" cy="807"/>
          </a:xfrm>
        </p:grpSpPr>
        <p:pic>
          <p:nvPicPr>
            <p:cNvPr id="10260" name="Picture 29" descr="j0232148"/>
            <p:cNvPicPr>
              <a:picLocks noChangeAspect="1" noChangeArrowheads="1"/>
            </p:cNvPicPr>
            <p:nvPr/>
          </p:nvPicPr>
          <p:blipFill>
            <a:blip r:embed="rId11" cstate="print"/>
            <a:srcRect/>
            <a:stretch>
              <a:fillRect/>
            </a:stretch>
          </p:blipFill>
          <p:spPr bwMode="auto">
            <a:xfrm>
              <a:off x="1104" y="3360"/>
              <a:ext cx="464" cy="597"/>
            </a:xfrm>
            <a:prstGeom prst="rect">
              <a:avLst/>
            </a:prstGeom>
            <a:noFill/>
            <a:ln w="9525">
              <a:noFill/>
              <a:miter lim="800000"/>
              <a:headEnd/>
              <a:tailEnd/>
            </a:ln>
          </p:spPr>
        </p:pic>
        <p:sp>
          <p:nvSpPr>
            <p:cNvPr id="10261" name="Text Box 30"/>
            <p:cNvSpPr txBox="1">
              <a:spLocks noChangeArrowheads="1"/>
            </p:cNvSpPr>
            <p:nvPr/>
          </p:nvSpPr>
          <p:spPr bwMode="auto">
            <a:xfrm>
              <a:off x="1056" y="3936"/>
              <a:ext cx="624" cy="231"/>
            </a:xfrm>
            <a:prstGeom prst="rect">
              <a:avLst/>
            </a:prstGeom>
            <a:noFill/>
            <a:ln w="9525">
              <a:noFill/>
              <a:miter lim="800000"/>
              <a:headEnd/>
              <a:tailEnd/>
            </a:ln>
          </p:spPr>
          <p:txBody>
            <a:bodyPr>
              <a:spAutoFit/>
            </a:bodyPr>
            <a:lstStyle/>
            <a:p>
              <a:pPr>
                <a:spcBef>
                  <a:spcPct val="50000"/>
                </a:spcBef>
              </a:pPr>
              <a:r>
                <a:rPr lang="en-US">
                  <a:solidFill>
                    <a:srgbClr val="3333FF"/>
                  </a:solidFill>
                </a:rPr>
                <a:t>David</a:t>
              </a:r>
            </a:p>
          </p:txBody>
        </p:sp>
      </p:grpSp>
      <p:pic>
        <p:nvPicPr>
          <p:cNvPr id="10254" name="Picture 31" descr="MCj03982370000[1]"/>
          <p:cNvPicPr>
            <a:picLocks noChangeAspect="1" noChangeArrowheads="1"/>
          </p:cNvPicPr>
          <p:nvPr/>
        </p:nvPicPr>
        <p:blipFill>
          <a:blip r:embed="rId5" cstate="print"/>
          <a:srcRect/>
          <a:stretch>
            <a:fillRect/>
          </a:stretch>
        </p:blipFill>
        <p:spPr bwMode="auto">
          <a:xfrm>
            <a:off x="6907213" y="1621890"/>
            <a:ext cx="830263" cy="112713"/>
          </a:xfrm>
          <a:prstGeom prst="rect">
            <a:avLst/>
          </a:prstGeom>
          <a:noFill/>
          <a:ln w="9525">
            <a:noFill/>
            <a:miter lim="800000"/>
            <a:headEnd/>
            <a:tailEnd/>
          </a:ln>
        </p:spPr>
      </p:pic>
      <p:sp>
        <p:nvSpPr>
          <p:cNvPr id="156704" name="Rectangle 32"/>
          <p:cNvSpPr>
            <a:spLocks noChangeArrowheads="1"/>
          </p:cNvSpPr>
          <p:nvPr/>
        </p:nvSpPr>
        <p:spPr bwMode="auto">
          <a:xfrm>
            <a:off x="430213" y="5660490"/>
            <a:ext cx="3478213" cy="336550"/>
          </a:xfrm>
          <a:prstGeom prst="rect">
            <a:avLst/>
          </a:prstGeom>
          <a:noFill/>
          <a:ln w="9525">
            <a:noFill/>
            <a:miter lim="800000"/>
            <a:headEnd/>
            <a:tailEnd/>
          </a:ln>
        </p:spPr>
        <p:txBody>
          <a:bodyPr wrap="none">
            <a:spAutoFit/>
          </a:bodyPr>
          <a:lstStyle/>
          <a:p>
            <a:r>
              <a:rPr lang="en-US" sz="1600">
                <a:solidFill>
                  <a:srgbClr val="3333FF"/>
                </a:solidFill>
              </a:rPr>
              <a:t>Bob</a:t>
            </a:r>
            <a:r>
              <a:rPr lang="en-US" sz="1600"/>
              <a:t> likes </a:t>
            </a:r>
            <a:r>
              <a:rPr lang="en-US" sz="1600">
                <a:solidFill>
                  <a:srgbClr val="CC0066"/>
                </a:solidFill>
              </a:rPr>
              <a:t>Irina</a:t>
            </a:r>
            <a:r>
              <a:rPr lang="en-US" sz="1600"/>
              <a:t> better than </a:t>
            </a:r>
            <a:r>
              <a:rPr lang="en-US" sz="1600">
                <a:solidFill>
                  <a:srgbClr val="CC0066"/>
                </a:solidFill>
              </a:rPr>
              <a:t>Fran</a:t>
            </a:r>
            <a:r>
              <a:rPr lang="en-US" sz="1600"/>
              <a:t>!</a:t>
            </a:r>
          </a:p>
        </p:txBody>
      </p:sp>
      <p:sp>
        <p:nvSpPr>
          <p:cNvPr id="156705" name="Rectangle 33"/>
          <p:cNvSpPr>
            <a:spLocks noChangeArrowheads="1"/>
          </p:cNvSpPr>
          <p:nvPr/>
        </p:nvSpPr>
        <p:spPr bwMode="auto">
          <a:xfrm>
            <a:off x="7368779" y="2498725"/>
            <a:ext cx="2178843" cy="830997"/>
          </a:xfrm>
          <a:prstGeom prst="rect">
            <a:avLst/>
          </a:prstGeom>
          <a:noFill/>
          <a:ln w="9525">
            <a:noFill/>
            <a:miter lim="800000"/>
            <a:headEnd/>
            <a:tailEnd/>
          </a:ln>
        </p:spPr>
        <p:txBody>
          <a:bodyPr wrap="square">
            <a:spAutoFit/>
          </a:bodyPr>
          <a:lstStyle/>
          <a:p>
            <a:r>
              <a:rPr lang="en-US" sz="1600" dirty="0"/>
              <a:t>Unfortunately</a:t>
            </a:r>
            <a:r>
              <a:rPr lang="en-US" sz="1600" dirty="0">
                <a:solidFill>
                  <a:srgbClr val="CC0066"/>
                </a:solidFill>
              </a:rPr>
              <a:t>, </a:t>
            </a:r>
          </a:p>
          <a:p>
            <a:r>
              <a:rPr lang="en-US" sz="1600" dirty="0">
                <a:solidFill>
                  <a:srgbClr val="CC0066"/>
                </a:solidFill>
              </a:rPr>
              <a:t>Irina</a:t>
            </a:r>
            <a:r>
              <a:rPr lang="en-US" sz="1600" dirty="0"/>
              <a:t> loves </a:t>
            </a:r>
            <a:r>
              <a:rPr lang="en-US" sz="1600" dirty="0">
                <a:solidFill>
                  <a:srgbClr val="3333FF"/>
                </a:solidFill>
              </a:rPr>
              <a:t>David</a:t>
            </a:r>
            <a:r>
              <a:rPr lang="en-US" sz="1600" dirty="0"/>
              <a:t> better!</a:t>
            </a:r>
          </a:p>
        </p:txBody>
      </p:sp>
      <p:sp>
        <p:nvSpPr>
          <p:cNvPr id="156708" name="Text Box 36"/>
          <p:cNvSpPr txBox="1">
            <a:spLocks noChangeArrowheads="1"/>
          </p:cNvSpPr>
          <p:nvPr/>
        </p:nvSpPr>
        <p:spPr bwMode="auto">
          <a:xfrm>
            <a:off x="2411413" y="2993490"/>
            <a:ext cx="4953000" cy="822325"/>
          </a:xfrm>
          <a:prstGeom prst="rect">
            <a:avLst/>
          </a:prstGeom>
          <a:noFill/>
          <a:ln w="9525">
            <a:noFill/>
            <a:miter lim="800000"/>
            <a:headEnd/>
            <a:tailEnd/>
          </a:ln>
        </p:spPr>
        <p:txBody>
          <a:bodyPr>
            <a:spAutoFit/>
          </a:bodyPr>
          <a:lstStyle/>
          <a:p>
            <a:pPr algn="ctr">
              <a:spcBef>
                <a:spcPct val="50000"/>
              </a:spcBef>
            </a:pPr>
            <a:r>
              <a:rPr lang="en-US" sz="2400" dirty="0"/>
              <a:t>Stable Matching: a matching without blocking pairs</a:t>
            </a:r>
          </a:p>
        </p:txBody>
      </p:sp>
      <p:pic>
        <p:nvPicPr>
          <p:cNvPr id="156709" name="Picture 37" descr="MCj03118000000[1]"/>
          <p:cNvPicPr>
            <a:picLocks noChangeAspect="1" noChangeArrowheads="1"/>
          </p:cNvPicPr>
          <p:nvPr/>
        </p:nvPicPr>
        <p:blipFill>
          <a:blip r:embed="rId12" cstate="print"/>
          <a:srcRect/>
          <a:stretch>
            <a:fillRect/>
          </a:stretch>
        </p:blipFill>
        <p:spPr bwMode="auto">
          <a:xfrm>
            <a:off x="762000" y="4822290"/>
            <a:ext cx="430213" cy="406400"/>
          </a:xfrm>
          <a:prstGeom prst="rect">
            <a:avLst/>
          </a:prstGeom>
          <a:noFill/>
          <a:ln w="9525">
            <a:noFill/>
            <a:miter lim="800000"/>
            <a:headEnd/>
            <a:tailEnd/>
          </a:ln>
        </p:spPr>
      </p:pic>
      <p:sp>
        <p:nvSpPr>
          <p:cNvPr id="156710" name="Text Box 38"/>
          <p:cNvSpPr txBox="1">
            <a:spLocks noChangeArrowheads="1"/>
          </p:cNvSpPr>
          <p:nvPr/>
        </p:nvSpPr>
        <p:spPr bwMode="auto">
          <a:xfrm>
            <a:off x="2411413" y="3079750"/>
            <a:ext cx="4953000" cy="396875"/>
          </a:xfrm>
          <a:prstGeom prst="rect">
            <a:avLst/>
          </a:prstGeom>
          <a:noFill/>
          <a:ln w="9525">
            <a:noFill/>
            <a:miter lim="800000"/>
            <a:headEnd/>
            <a:tailEnd/>
          </a:ln>
        </p:spPr>
        <p:txBody>
          <a:bodyPr>
            <a:spAutoFit/>
          </a:bodyPr>
          <a:lstStyle/>
          <a:p>
            <a:pPr algn="ctr">
              <a:spcBef>
                <a:spcPct val="50000"/>
              </a:spcBef>
            </a:pPr>
            <a:r>
              <a:rPr lang="en-US" sz="2000" dirty="0">
                <a:solidFill>
                  <a:srgbClr val="3333FF"/>
                </a:solidFill>
              </a:rPr>
              <a:t>Bob</a:t>
            </a:r>
            <a:r>
              <a:rPr lang="en-US" sz="2000" dirty="0"/>
              <a:t> and </a:t>
            </a:r>
            <a:r>
              <a:rPr lang="en-US" sz="2000" dirty="0">
                <a:solidFill>
                  <a:srgbClr val="FF0000"/>
                </a:solidFill>
              </a:rPr>
              <a:t>Irina</a:t>
            </a:r>
            <a:r>
              <a:rPr lang="en-US" sz="2000" dirty="0"/>
              <a:t> are not a blocking pair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7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417 -0.05437 L 0.5875 -0.24312 " pathEditMode="relative" rAng="0" ptsTypes="AA">
                                      <p:cBhvr>
                                        <p:cTn id="10" dur="1000" fill="hold"/>
                                        <p:tgtEl>
                                          <p:spTgt spid="4"/>
                                        </p:tgtEl>
                                        <p:attrNameLst>
                                          <p:attrName>ppt_x</p:attrName>
                                          <p:attrName>ppt_y</p:attrName>
                                        </p:attrNameLst>
                                      </p:cBhvr>
                                      <p:rCtr x="29200" y="-940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67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5875 -0.24312 L 2.77556E-17 4.9734E-6 " pathEditMode="relative" rAng="0" ptsTypes="AA">
                                      <p:cBhvr>
                                        <p:cTn id="18" dur="2000" fill="hold"/>
                                        <p:tgtEl>
                                          <p:spTgt spid="4"/>
                                        </p:tgtEl>
                                        <p:attrNameLst>
                                          <p:attrName>ppt_x</p:attrName>
                                          <p:attrName>ppt_y</p:attrName>
                                        </p:attrNameLst>
                                      </p:cBhvr>
                                      <p:rCtr x="-29400" y="12100"/>
                                    </p:animMotion>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56709"/>
                                        </p:tgtEl>
                                        <p:attrNameLst>
                                          <p:attrName>style.visibility</p:attrName>
                                        </p:attrNameLst>
                                      </p:cBhvr>
                                      <p:to>
                                        <p:strVal val="visible"/>
                                      </p:to>
                                    </p:set>
                                    <p:animEffect transition="in" filter="box(in)">
                                      <p:cBhvr>
                                        <p:cTn id="23" dur="500"/>
                                        <p:tgtEl>
                                          <p:spTgt spid="15670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grpId="1" nodeType="clickEffect">
                                  <p:stCondLst>
                                    <p:cond delay="0"/>
                                  </p:stCondLst>
                                  <p:childTnLst>
                                    <p:animEffect transition="out" filter="diamond(in)">
                                      <p:cBhvr>
                                        <p:cTn id="27" dur="500"/>
                                        <p:tgtEl>
                                          <p:spTgt spid="156705"/>
                                        </p:tgtEl>
                                      </p:cBhvr>
                                    </p:animEffect>
                                    <p:set>
                                      <p:cBhvr>
                                        <p:cTn id="28" dur="1" fill="hold">
                                          <p:stCondLst>
                                            <p:cond delay="499"/>
                                          </p:stCondLst>
                                        </p:cTn>
                                        <p:tgtEl>
                                          <p:spTgt spid="156705"/>
                                        </p:tgtEl>
                                        <p:attrNameLst>
                                          <p:attrName>style.visibility</p:attrName>
                                        </p:attrNameLst>
                                      </p:cBhvr>
                                      <p:to>
                                        <p:strVal val="hidden"/>
                                      </p:to>
                                    </p:set>
                                  </p:childTnLst>
                                </p:cTn>
                              </p:par>
                              <p:par>
                                <p:cTn id="29" presetID="8" presetClass="exit" presetSubtype="16" fill="hold" grpId="1" nodeType="withEffect">
                                  <p:stCondLst>
                                    <p:cond delay="0"/>
                                  </p:stCondLst>
                                  <p:childTnLst>
                                    <p:animEffect transition="out" filter="diamond(in)">
                                      <p:cBhvr>
                                        <p:cTn id="30" dur="500"/>
                                        <p:tgtEl>
                                          <p:spTgt spid="156704"/>
                                        </p:tgtEl>
                                      </p:cBhvr>
                                    </p:animEffect>
                                    <p:set>
                                      <p:cBhvr>
                                        <p:cTn id="31" dur="1" fill="hold">
                                          <p:stCondLst>
                                            <p:cond delay="499"/>
                                          </p:stCondLst>
                                        </p:cTn>
                                        <p:tgtEl>
                                          <p:spTgt spid="15670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67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56710"/>
                                        </p:tgtEl>
                                      </p:cBhvr>
                                    </p:animEffect>
                                    <p:set>
                                      <p:cBhvr>
                                        <p:cTn id="40" dur="1" fill="hold">
                                          <p:stCondLst>
                                            <p:cond delay="499"/>
                                          </p:stCondLst>
                                        </p:cTn>
                                        <p:tgtEl>
                                          <p:spTgt spid="1567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670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nodeType="clickEffect">
                                  <p:stCondLst>
                                    <p:cond delay="0"/>
                                  </p:stCondLst>
                                  <p:childTnLst>
                                    <p:animEffect transition="out" filter="blinds(horizontal)">
                                      <p:cBhvr>
                                        <p:cTn id="48" dur="500"/>
                                        <p:tgtEl>
                                          <p:spTgt spid="156709"/>
                                        </p:tgtEl>
                                      </p:cBhvr>
                                    </p:animEffect>
                                    <p:set>
                                      <p:cBhvr>
                                        <p:cTn id="49" dur="1" fill="hold">
                                          <p:stCondLst>
                                            <p:cond delay="499"/>
                                          </p:stCondLst>
                                        </p:cTn>
                                        <p:tgtEl>
                                          <p:spTgt spid="1567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04" grpId="0"/>
      <p:bldP spid="156704" grpId="1"/>
      <p:bldP spid="156705" grpId="0"/>
      <p:bldP spid="156705" grpId="1"/>
      <p:bldP spid="156708" grpId="0"/>
      <p:bldP spid="156710" grpId="0"/>
      <p:bldP spid="156710"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Algorithms</a:t>
            </a:r>
            <a:endParaRPr lang="zh-CN" altLang="en-US" sz="3200" dirty="0"/>
          </a:p>
        </p:txBody>
      </p:sp>
      <p:sp>
        <p:nvSpPr>
          <p:cNvPr id="3" name="内容占位符 2"/>
          <p:cNvSpPr>
            <a:spLocks noGrp="1"/>
          </p:cNvSpPr>
          <p:nvPr>
            <p:ph idx="1"/>
          </p:nvPr>
        </p:nvSpPr>
        <p:spPr>
          <a:xfrm>
            <a:off x="392113" y="1000109"/>
            <a:ext cx="8359775" cy="2786082"/>
          </a:xfrm>
        </p:spPr>
        <p:txBody>
          <a:bodyPr/>
          <a:lstStyle/>
          <a:p>
            <a:r>
              <a:rPr lang="en-US" altLang="zh-CN" sz="2800" dirty="0" smtClean="0">
                <a:ea typeface="宋体" panose="02010600030101010101" pitchFamily="2" charset="-122"/>
                <a:cs typeface="Times New Roman" panose="02020603050405020304" pitchFamily="18" charset="0"/>
              </a:rPr>
              <a:t>How can we find a stable matching?</a:t>
            </a:r>
            <a:endParaRPr lang="en-US" altLang="zh-CN" sz="2800" i="1" dirty="0" smtClean="0">
              <a:ea typeface="宋体" panose="02010600030101010101" pitchFamily="2" charset="-122"/>
              <a:cs typeface="Times New Roman" panose="02020603050405020304" pitchFamily="18" charset="0"/>
            </a:endParaRPr>
          </a:p>
          <a:p>
            <a:pPr lvl="1">
              <a:buFont typeface="Arial" pitchFamily="34" charset="0"/>
              <a:buChar char="̶"/>
            </a:pPr>
            <a:r>
              <a:rPr lang="en-US" altLang="zh-CN" sz="2400" dirty="0" smtClean="0">
                <a:ea typeface="宋体" panose="02010600030101010101" pitchFamily="2" charset="-122"/>
                <a:cs typeface="Times New Roman" panose="02020603050405020304" pitchFamily="18" charset="0"/>
              </a:rPr>
              <a:t>many approaches (minimizing sum/ max of ranks, minimizing difference of total ranks, Gale and Shapley algorithm, linear programming)</a:t>
            </a:r>
          </a:p>
          <a:p>
            <a:pPr lvl="1">
              <a:buFont typeface="Arial" pitchFamily="34" charset="0"/>
              <a:buChar char="̶"/>
            </a:pPr>
            <a:r>
              <a:rPr lang="en-US" altLang="zh-CN" sz="2400" dirty="0" smtClean="0">
                <a:solidFill>
                  <a:srgbClr val="FF0000"/>
                </a:solidFill>
                <a:ea typeface="宋体" panose="02010600030101010101" pitchFamily="2" charset="-122"/>
                <a:cs typeface="Times New Roman" panose="02020603050405020304" pitchFamily="18" charset="0"/>
              </a:rPr>
              <a:t>Most popular</a:t>
            </a:r>
            <a:r>
              <a:rPr lang="en-US" altLang="zh-CN" sz="2400" b="1" dirty="0" smtClean="0">
                <a:ea typeface="宋体" panose="02010600030101010101" pitchFamily="2" charset="-122"/>
                <a:cs typeface="Times New Roman" panose="02020603050405020304" pitchFamily="18" charset="0"/>
              </a:rPr>
              <a:t>: </a:t>
            </a:r>
            <a:r>
              <a:rPr lang="en-US" altLang="zh-CN" sz="2400" dirty="0" smtClean="0">
                <a:ea typeface="宋体" panose="02010600030101010101" pitchFamily="2" charset="-122"/>
                <a:cs typeface="Times New Roman" panose="02020603050405020304" pitchFamily="18" charset="0"/>
              </a:rPr>
              <a:t>Deferred acceptance or GS algorithm</a:t>
            </a:r>
          </a:p>
          <a:p>
            <a:pPr>
              <a:buFont typeface="Arial" pitchFamily="34" charset="0"/>
              <a:buChar char="•"/>
            </a:pPr>
            <a:r>
              <a:rPr lang="en-US" altLang="zh-CN" sz="2800" dirty="0" smtClean="0">
                <a:ea typeface="宋体" panose="02010600030101010101" pitchFamily="2" charset="-122"/>
                <a:cs typeface="Times New Roman" panose="02020603050405020304" pitchFamily="18" charset="0"/>
              </a:rPr>
              <a:t>GS algorithm</a:t>
            </a:r>
          </a:p>
          <a:p>
            <a:pPr>
              <a:buNone/>
            </a:pPr>
            <a:endParaRPr lang="en-US" altLang="zh-CN" sz="2400" dirty="0" smtClean="0">
              <a:ea typeface="宋体" panose="02010600030101010101" pitchFamily="2" charset="-122"/>
              <a:cs typeface="Times New Roman" panose="02020603050405020304" pitchFamily="18" charset="0"/>
            </a:endParaRPr>
          </a:p>
        </p:txBody>
      </p:sp>
      <p:sp>
        <p:nvSpPr>
          <p:cNvPr id="4" name="TextBox 3"/>
          <p:cNvSpPr txBox="1"/>
          <p:nvPr/>
        </p:nvSpPr>
        <p:spPr>
          <a:xfrm>
            <a:off x="-214346" y="3643314"/>
            <a:ext cx="8751888" cy="2246769"/>
          </a:xfrm>
          <a:prstGeom prst="rect">
            <a:avLst/>
          </a:prstGeom>
          <a:noFill/>
        </p:spPr>
        <p:txBody>
          <a:bodyPr wrap="square" rtlCol="0">
            <a:spAutoFit/>
          </a:bodyPr>
          <a:lstStyle/>
          <a:p>
            <a:pPr lvl="2">
              <a:buFont typeface="Arial" pitchFamily="34" charset="0"/>
              <a:buChar char="̶"/>
            </a:pPr>
            <a:r>
              <a:rPr lang="en-US" altLang="zh-CN" sz="2400" dirty="0" smtClean="0"/>
              <a:t>   National Resident matching program (NRMP) in US since 1997</a:t>
            </a:r>
          </a:p>
          <a:p>
            <a:pPr lvl="2">
              <a:buFont typeface="Arial" pitchFamily="34" charset="0"/>
              <a:buChar char="̶"/>
            </a:pPr>
            <a:r>
              <a:rPr lang="en-US" altLang="zh-CN" sz="2400" dirty="0" smtClean="0"/>
              <a:t>   Higher education admission in China, Germany, Hungary, Spain and Turkey</a:t>
            </a:r>
          </a:p>
          <a:p>
            <a:pPr lvl="2">
              <a:buFont typeface="Arial" pitchFamily="34" charset="0"/>
              <a:buChar char="̶"/>
            </a:pPr>
            <a:r>
              <a:rPr lang="en-US" altLang="zh-CN" sz="2400" dirty="0" smtClean="0"/>
              <a:t>   Online dating in US</a:t>
            </a: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Gale-Shapley (GS) Algorithm</a:t>
            </a:r>
            <a:endParaRPr lang="zh-CN" altLang="en-US" sz="3200" dirty="0"/>
          </a:p>
        </p:txBody>
      </p:sp>
      <p:sp>
        <p:nvSpPr>
          <p:cNvPr id="4" name="Content Placeholder 2"/>
          <p:cNvSpPr txBox="1">
            <a:spLocks/>
          </p:cNvSpPr>
          <p:nvPr/>
        </p:nvSpPr>
        <p:spPr bwMode="auto">
          <a:xfrm>
            <a:off x="392113" y="1000108"/>
            <a:ext cx="8359775" cy="5357850"/>
          </a:xfrm>
          <a:prstGeom prst="rect">
            <a:avLst/>
          </a:prstGeom>
          <a:noFill/>
          <a:ln w="0">
            <a:noFill/>
            <a:miter lim="800000"/>
            <a:headEnd/>
            <a:tailEnd/>
          </a:ln>
        </p:spPr>
        <p:txBody>
          <a:bodyPr vert="horz" wrap="square" lIns="0" tIns="0" rIns="0" bIns="0" numCol="1" anchor="t" anchorCtr="0" compatLnSpc="1">
            <a:prstTxWarp prst="textNoShape">
              <a:avLst/>
            </a:prstTxWarp>
            <a:normAutofit/>
          </a:bodyPr>
          <a:lstStyle/>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200" b="0" i="0" u="none" strike="noStrike" kern="0" cap="none" spc="0" normalizeH="0" baseline="0" noProof="0" dirty="0" smtClean="0">
                <a:ln>
                  <a:noFill/>
                </a:ln>
                <a:solidFill>
                  <a:srgbClr val="000000"/>
                </a:solidFill>
                <a:effectLst/>
                <a:uLnTx/>
                <a:uFillTx/>
                <a:latin typeface="+mn-lt"/>
                <a:ea typeface="+mn-ea"/>
                <a:cs typeface="+mn-cs"/>
              </a:rPr>
              <a:t>The Gale-Shapley algorithm can be set up in two alternative ways:</a:t>
            </a:r>
          </a:p>
          <a:p>
            <a:pPr marL="711200" marR="0" lvl="1" indent="-254000" algn="l" defTabSz="914400" rtl="0" eaLnBrk="0" fontAlgn="base" latinLnBrk="0" hangingPunct="0">
              <a:lnSpc>
                <a:spcPct val="105000"/>
              </a:lnSpc>
              <a:spcBef>
                <a:spcPct val="20000"/>
              </a:spcBef>
              <a:spcAft>
                <a:spcPct val="0"/>
              </a:spcAft>
              <a:buClrTx/>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latin typeface="+mn-lt"/>
              </a:rPr>
              <a:t>men propose to women</a:t>
            </a:r>
          </a:p>
          <a:p>
            <a:pPr marL="711200" marR="0" lvl="1" indent="-254000" algn="l" defTabSz="914400" rtl="0" eaLnBrk="0" fontAlgn="base" latinLnBrk="0" hangingPunct="0">
              <a:lnSpc>
                <a:spcPct val="105000"/>
              </a:lnSpc>
              <a:spcBef>
                <a:spcPct val="20000"/>
              </a:spcBef>
              <a:spcAft>
                <a:spcPct val="0"/>
              </a:spcAft>
              <a:buClrTx/>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latin typeface="+mn-lt"/>
              </a:rPr>
              <a:t>women propose to men</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200" b="0" i="0" u="none" strike="noStrike" kern="0" cap="none" spc="0" normalizeH="0" baseline="0" noProof="0" dirty="0" smtClean="0">
                <a:ln>
                  <a:noFill/>
                </a:ln>
                <a:solidFill>
                  <a:srgbClr val="000000"/>
                </a:solidFill>
                <a:effectLst/>
                <a:uLnTx/>
                <a:uFillTx/>
                <a:latin typeface="+mn-lt"/>
                <a:ea typeface="+mn-ea"/>
                <a:cs typeface="+mn-cs"/>
              </a:rPr>
              <a:t>Each man proposing to the woman he likes the best</a:t>
            </a:r>
          </a:p>
          <a:p>
            <a:pPr marL="711200" marR="0" lvl="1" indent="-254000" algn="l" defTabSz="914400" rtl="0" eaLnBrk="0" fontAlgn="base" latinLnBrk="0" hangingPunct="0">
              <a:lnSpc>
                <a:spcPct val="105000"/>
              </a:lnSpc>
              <a:spcBef>
                <a:spcPct val="20000"/>
              </a:spcBef>
              <a:spcAft>
                <a:spcPct val="0"/>
              </a:spcAft>
              <a:buClrTx/>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latin typeface="+mn-lt"/>
              </a:rPr>
              <a:t>Each woman looks at the different proposals she has received (if any)</a:t>
            </a:r>
          </a:p>
          <a:p>
            <a:pPr marL="711200" marR="0" lvl="1" indent="-254000" algn="l" defTabSz="914400" rtl="0" eaLnBrk="0" fontAlgn="base" latinLnBrk="0" hangingPunct="0">
              <a:lnSpc>
                <a:spcPct val="105000"/>
              </a:lnSpc>
              <a:spcBef>
                <a:spcPct val="20000"/>
              </a:spcBef>
              <a:spcAft>
                <a:spcPct val="0"/>
              </a:spcAft>
              <a:buClrTx/>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latin typeface="+mn-lt"/>
              </a:rPr>
              <a:t>retains what she regards as the most attractive proposal (but defers from accepting it) and rejects the others </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200" b="0" i="0" u="none" strike="noStrike" kern="0" cap="none" spc="0" normalizeH="0" baseline="0" noProof="0" dirty="0" smtClean="0">
                <a:ln>
                  <a:noFill/>
                </a:ln>
                <a:solidFill>
                  <a:srgbClr val="000000"/>
                </a:solidFill>
                <a:effectLst/>
                <a:uLnTx/>
                <a:uFillTx/>
                <a:latin typeface="+mn-lt"/>
                <a:ea typeface="+mn-ea"/>
                <a:cs typeface="+mn-cs"/>
              </a:rPr>
              <a:t>The men who were rejected in the first round </a:t>
            </a:r>
          </a:p>
          <a:p>
            <a:pPr marL="711200" marR="0" lvl="1" indent="-254000" algn="l" defTabSz="914400" rtl="0" eaLnBrk="0" fontAlgn="base" latinLnBrk="0" hangingPunct="0">
              <a:lnSpc>
                <a:spcPct val="105000"/>
              </a:lnSpc>
              <a:spcBef>
                <a:spcPct val="20000"/>
              </a:spcBef>
              <a:spcAft>
                <a:spcPct val="0"/>
              </a:spcAft>
              <a:buClrTx/>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latin typeface="+mn-lt"/>
              </a:rPr>
              <a:t>Propose to their second-best choices </a:t>
            </a:r>
          </a:p>
          <a:p>
            <a:pPr marL="711200" marR="0" lvl="1" indent="-254000" algn="l" defTabSz="914400" rtl="0" eaLnBrk="0" fontAlgn="base" latinLnBrk="0" hangingPunct="0">
              <a:lnSpc>
                <a:spcPct val="105000"/>
              </a:lnSpc>
              <a:spcBef>
                <a:spcPct val="20000"/>
              </a:spcBef>
              <a:spcAft>
                <a:spcPct val="0"/>
              </a:spcAft>
              <a:buClrTx/>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latin typeface="+mn-lt"/>
              </a:rPr>
              <a:t>The women again keep their best offer and reject the rest </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200" b="0" i="0" u="none" strike="noStrike" kern="0" cap="none" spc="0" normalizeH="0" baseline="0" noProof="0" dirty="0" smtClean="0">
                <a:ln>
                  <a:noFill/>
                </a:ln>
                <a:solidFill>
                  <a:srgbClr val="000000"/>
                </a:solidFill>
                <a:effectLst/>
                <a:uLnTx/>
                <a:uFillTx/>
                <a:latin typeface="+mn-lt"/>
                <a:ea typeface="+mn-ea"/>
                <a:cs typeface="+mn-cs"/>
              </a:rPr>
              <a:t>Continues until no men want to make any further proposals</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200" b="0" i="0" u="none" strike="noStrike" kern="0" cap="none" spc="0" normalizeH="0" baseline="0" noProof="0" dirty="0" smtClean="0">
                <a:ln>
                  <a:noFill/>
                </a:ln>
                <a:solidFill>
                  <a:srgbClr val="000000"/>
                </a:solidFill>
                <a:effectLst/>
                <a:uLnTx/>
                <a:uFillTx/>
                <a:latin typeface="+mn-lt"/>
                <a:ea typeface="+mn-ea"/>
                <a:cs typeface="+mn-cs"/>
              </a:rPr>
              <a:t>Each of the women then accepts the proposal she holds</a:t>
            </a:r>
          </a:p>
          <a:p>
            <a:pPr marL="254000" marR="0" lvl="0" indent="-254000" algn="l" defTabSz="914400" rtl="0" eaLnBrk="0" fontAlgn="base" latinLnBrk="0" hangingPunct="0">
              <a:lnSpc>
                <a:spcPct val="105000"/>
              </a:lnSpc>
              <a:spcBef>
                <a:spcPct val="20000"/>
              </a:spcBef>
              <a:spcAft>
                <a:spcPct val="0"/>
              </a:spcAft>
              <a:buClrTx/>
              <a:buSzPct val="100000"/>
              <a:buFontTx/>
              <a:buChar char="•"/>
              <a:tabLst/>
              <a:defRPr/>
            </a:pPr>
            <a:r>
              <a:rPr kumimoji="0" lang="en-US" altLang="zh-CN" sz="2200" b="0" i="0" u="none" strike="noStrike" kern="0" cap="none" spc="0" normalizeH="0" baseline="0" noProof="0" dirty="0" smtClean="0">
                <a:ln>
                  <a:noFill/>
                </a:ln>
                <a:solidFill>
                  <a:srgbClr val="000000"/>
                </a:solidFill>
                <a:effectLst/>
                <a:uLnTx/>
                <a:uFillTx/>
                <a:latin typeface="+mn-lt"/>
                <a:ea typeface="+mn-ea"/>
                <a:cs typeface="+mn-cs"/>
              </a:rPr>
              <a:t>The process comes to an end</a:t>
            </a:r>
            <a:endParaRPr kumimoji="0" lang="en-US" altLang="zh-CN" sz="2200" b="0" i="0" u="none" strike="noStrike" kern="0" cap="none" spc="0" normalizeH="0" baseline="0" noProof="0" dirty="0">
              <a:ln>
                <a:noFill/>
              </a:ln>
              <a:solidFill>
                <a:srgbClr val="0000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a:xfrm>
            <a:off x="2483769" y="60325"/>
            <a:ext cx="6660232" cy="776288"/>
          </a:xfrm>
        </p:spPr>
        <p:txBody>
          <a:bodyPr/>
          <a:lstStyle/>
          <a:p>
            <a:r>
              <a:rPr lang="en-US" altLang="zh-CN" dirty="0" smtClean="0">
                <a:solidFill>
                  <a:schemeClr val="bg1"/>
                </a:solidFill>
              </a:rPr>
              <a:t>Evolution</a:t>
            </a:r>
            <a:r>
              <a:rPr lang="zh-CN" altLang="en-US" dirty="0" smtClean="0">
                <a:solidFill>
                  <a:schemeClr val="bg1"/>
                </a:solidFill>
              </a:rPr>
              <a:t> （</a:t>
            </a:r>
            <a:r>
              <a:rPr lang="en-US" altLang="zh-CN" dirty="0" smtClean="0">
                <a:solidFill>
                  <a:schemeClr val="bg1"/>
                </a:solidFill>
              </a:rPr>
              <a:t>1</a:t>
            </a:r>
            <a:r>
              <a:rPr lang="zh-CN" altLang="en-US" dirty="0" smtClean="0">
                <a:solidFill>
                  <a:schemeClr val="bg1"/>
                </a:solidFill>
              </a:rPr>
              <a:t>）</a:t>
            </a:r>
          </a:p>
        </p:txBody>
      </p:sp>
      <p:grpSp>
        <p:nvGrpSpPr>
          <p:cNvPr id="2" name="组合 639"/>
          <p:cNvGrpSpPr/>
          <p:nvPr/>
        </p:nvGrpSpPr>
        <p:grpSpPr>
          <a:xfrm>
            <a:off x="45587" y="1063731"/>
            <a:ext cx="2753417" cy="2263563"/>
            <a:chOff x="45587" y="1063731"/>
            <a:chExt cx="2753417" cy="2263563"/>
          </a:xfrm>
        </p:grpSpPr>
        <p:pic>
          <p:nvPicPr>
            <p:cNvPr id="601" name="그림 9"/>
            <p:cNvPicPr>
              <a:picLocks noChangeAspect="1"/>
            </p:cNvPicPr>
            <p:nvPr/>
          </p:nvPicPr>
          <p:blipFill>
            <a:blip r:embed="rId4" cstate="print"/>
            <a:srcRect/>
            <a:stretch>
              <a:fillRect/>
            </a:stretch>
          </p:blipFill>
          <p:spPr bwMode="auto">
            <a:xfrm>
              <a:off x="1385087" y="1139572"/>
              <a:ext cx="1409122" cy="1436980"/>
            </a:xfrm>
            <a:prstGeom prst="rect">
              <a:avLst/>
            </a:prstGeom>
            <a:noFill/>
            <a:ln w="9525">
              <a:noFill/>
              <a:miter lim="800000"/>
              <a:headEnd/>
              <a:tailEnd/>
            </a:ln>
          </p:spPr>
        </p:pic>
        <p:pic>
          <p:nvPicPr>
            <p:cNvPr id="602" name="내용 개체 틀 6"/>
            <p:cNvPicPr>
              <a:picLocks noChangeAspect="1"/>
            </p:cNvPicPr>
            <p:nvPr/>
          </p:nvPicPr>
          <p:blipFill>
            <a:blip r:embed="rId5" cstate="print"/>
            <a:srcRect/>
            <a:stretch>
              <a:fillRect/>
            </a:stretch>
          </p:blipFill>
          <p:spPr bwMode="auto">
            <a:xfrm>
              <a:off x="45587" y="1063731"/>
              <a:ext cx="1666559" cy="1615603"/>
            </a:xfrm>
            <a:prstGeom prst="rect">
              <a:avLst/>
            </a:prstGeom>
            <a:noFill/>
            <a:ln w="9525">
              <a:noFill/>
              <a:miter lim="800000"/>
              <a:headEnd/>
              <a:tailEnd/>
            </a:ln>
          </p:spPr>
        </p:pic>
        <p:sp>
          <p:nvSpPr>
            <p:cNvPr id="603" name="矩形 602"/>
            <p:cNvSpPr/>
            <p:nvPr/>
          </p:nvSpPr>
          <p:spPr>
            <a:xfrm>
              <a:off x="120004" y="2804074"/>
              <a:ext cx="2679000" cy="523220"/>
            </a:xfrm>
            <a:prstGeom prst="rect">
              <a:avLst/>
            </a:prstGeom>
          </p:spPr>
          <p:txBody>
            <a:bodyPr wrap="square">
              <a:spAutoFit/>
            </a:bodyPr>
            <a:lstStyle/>
            <a:p>
              <a:r>
                <a:rPr lang="en-US" altLang="zh-CN" sz="1400" b="1" dirty="0" smtClean="0"/>
                <a:t>Ultra Dense Deployment:</a:t>
              </a:r>
            </a:p>
            <a:p>
              <a:r>
                <a:rPr lang="en-US" altLang="zh-CN" sz="1400" dirty="0" smtClean="0"/>
                <a:t> LTE-Hi and Further Evolution</a:t>
              </a:r>
              <a:endParaRPr lang="zh-CN" altLang="en-US" sz="1400" dirty="0"/>
            </a:p>
          </p:txBody>
        </p:sp>
      </p:grpSp>
      <p:grpSp>
        <p:nvGrpSpPr>
          <p:cNvPr id="3" name="组合 640"/>
          <p:cNvGrpSpPr/>
          <p:nvPr/>
        </p:nvGrpSpPr>
        <p:grpSpPr>
          <a:xfrm>
            <a:off x="3394337" y="1059733"/>
            <a:ext cx="2963613" cy="2393551"/>
            <a:chOff x="3394337" y="1059733"/>
            <a:chExt cx="2963613" cy="2393551"/>
          </a:xfrm>
        </p:grpSpPr>
        <p:grpSp>
          <p:nvGrpSpPr>
            <p:cNvPr id="4" name="组合 614"/>
            <p:cNvGrpSpPr/>
            <p:nvPr/>
          </p:nvGrpSpPr>
          <p:grpSpPr>
            <a:xfrm>
              <a:off x="3394337" y="1059733"/>
              <a:ext cx="2381333" cy="1440978"/>
              <a:chOff x="4427984" y="1268760"/>
              <a:chExt cx="3401536" cy="2459616"/>
            </a:xfrm>
          </p:grpSpPr>
          <p:pic>
            <p:nvPicPr>
              <p:cNvPr id="605" name="Picture 36"/>
              <p:cNvPicPr>
                <a:picLocks noChangeAspect="1" noChangeArrowheads="1"/>
              </p:cNvPicPr>
              <p:nvPr/>
            </p:nvPicPr>
            <p:blipFill>
              <a:blip r:embed="rId6" cstate="print"/>
              <a:srcRect/>
              <a:stretch>
                <a:fillRect/>
              </a:stretch>
            </p:blipFill>
            <p:spPr bwMode="auto">
              <a:xfrm>
                <a:off x="4427984" y="1268760"/>
                <a:ext cx="576064" cy="875440"/>
              </a:xfrm>
              <a:prstGeom prst="rect">
                <a:avLst/>
              </a:prstGeom>
              <a:noFill/>
              <a:ln w="9525">
                <a:noFill/>
                <a:miter lim="800000"/>
                <a:headEnd/>
                <a:tailEnd/>
              </a:ln>
            </p:spPr>
          </p:pic>
          <p:pic>
            <p:nvPicPr>
              <p:cNvPr id="606" name="Picture 36"/>
              <p:cNvPicPr>
                <a:picLocks noChangeAspect="1" noChangeArrowheads="1"/>
              </p:cNvPicPr>
              <p:nvPr/>
            </p:nvPicPr>
            <p:blipFill>
              <a:blip r:embed="rId6" cstate="print"/>
              <a:srcRect/>
              <a:stretch>
                <a:fillRect/>
              </a:stretch>
            </p:blipFill>
            <p:spPr bwMode="auto">
              <a:xfrm>
                <a:off x="7308304" y="1412776"/>
                <a:ext cx="521216" cy="792088"/>
              </a:xfrm>
              <a:prstGeom prst="rect">
                <a:avLst/>
              </a:prstGeom>
              <a:noFill/>
              <a:ln w="9525">
                <a:noFill/>
                <a:miter lim="800000"/>
                <a:headEnd/>
                <a:tailEnd/>
              </a:ln>
            </p:spPr>
          </p:pic>
          <p:pic>
            <p:nvPicPr>
              <p:cNvPr id="607" name="Picture 36"/>
              <p:cNvPicPr>
                <a:picLocks noChangeAspect="1" noChangeArrowheads="1"/>
              </p:cNvPicPr>
              <p:nvPr/>
            </p:nvPicPr>
            <p:blipFill>
              <a:blip r:embed="rId6" cstate="print"/>
              <a:srcRect/>
              <a:stretch>
                <a:fillRect/>
              </a:stretch>
            </p:blipFill>
            <p:spPr bwMode="auto">
              <a:xfrm>
                <a:off x="6228184" y="2852936"/>
                <a:ext cx="576064" cy="875440"/>
              </a:xfrm>
              <a:prstGeom prst="rect">
                <a:avLst/>
              </a:prstGeom>
              <a:noFill/>
              <a:ln w="9525">
                <a:noFill/>
                <a:miter lim="800000"/>
                <a:headEnd/>
                <a:tailEnd/>
              </a:ln>
            </p:spPr>
          </p:pic>
          <p:pic>
            <p:nvPicPr>
              <p:cNvPr id="608" name="Picture 10" descr="http://images.easy361.com/201209/1348774665536133075.jpg"/>
              <p:cNvPicPr>
                <a:picLocks noChangeAspect="1" noChangeArrowheads="1"/>
              </p:cNvPicPr>
              <p:nvPr/>
            </p:nvPicPr>
            <p:blipFill>
              <a:blip r:embed="rId7" cstate="print"/>
              <a:srcRect/>
              <a:stretch>
                <a:fillRect/>
              </a:stretch>
            </p:blipFill>
            <p:spPr bwMode="auto">
              <a:xfrm>
                <a:off x="5796136" y="2060848"/>
                <a:ext cx="504056" cy="504056"/>
              </a:xfrm>
              <a:prstGeom prst="rect">
                <a:avLst/>
              </a:prstGeom>
              <a:noFill/>
            </p:spPr>
          </p:pic>
          <p:cxnSp>
            <p:nvCxnSpPr>
              <p:cNvPr id="610" name="直接箭头连接符 609"/>
              <p:cNvCxnSpPr>
                <a:endCxn id="608" idx="3"/>
              </p:cNvCxnSpPr>
              <p:nvPr/>
            </p:nvCxnSpPr>
            <p:spPr>
              <a:xfrm flipH="1">
                <a:off x="6300192" y="1700808"/>
                <a:ext cx="1152128" cy="612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2" name="直接箭头连接符 611"/>
              <p:cNvCxnSpPr>
                <a:endCxn id="608" idx="1"/>
              </p:cNvCxnSpPr>
              <p:nvPr/>
            </p:nvCxnSpPr>
            <p:spPr>
              <a:xfrm>
                <a:off x="4788024" y="1556792"/>
                <a:ext cx="1008112" cy="756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4" name="直接箭头连接符 613"/>
              <p:cNvCxnSpPr/>
              <p:nvPr/>
            </p:nvCxnSpPr>
            <p:spPr>
              <a:xfrm flipH="1" flipV="1">
                <a:off x="6156176" y="2492896"/>
                <a:ext cx="21602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616" name="矩形 615"/>
            <p:cNvSpPr/>
            <p:nvPr/>
          </p:nvSpPr>
          <p:spPr>
            <a:xfrm>
              <a:off x="3455700" y="2714620"/>
              <a:ext cx="2902250" cy="738664"/>
            </a:xfrm>
            <a:prstGeom prst="rect">
              <a:avLst/>
            </a:prstGeom>
          </p:spPr>
          <p:txBody>
            <a:bodyPr wrap="square">
              <a:spAutoFit/>
            </a:bodyPr>
            <a:lstStyle/>
            <a:p>
              <a:r>
                <a:rPr lang="en-US" altLang="zh-CN" sz="1400" b="1" dirty="0" smtClean="0"/>
                <a:t>Cell Edge User Experience:</a:t>
              </a:r>
            </a:p>
            <a:p>
              <a:r>
                <a:rPr lang="en-US" altLang="zh-CN" sz="1400" dirty="0" smtClean="0"/>
                <a:t> Coordination and Comp, Advanced IC</a:t>
              </a:r>
            </a:p>
          </p:txBody>
        </p:sp>
      </p:grpSp>
      <p:grpSp>
        <p:nvGrpSpPr>
          <p:cNvPr id="5" name="组合 641"/>
          <p:cNvGrpSpPr/>
          <p:nvPr/>
        </p:nvGrpSpPr>
        <p:grpSpPr>
          <a:xfrm>
            <a:off x="6147754" y="1135574"/>
            <a:ext cx="2808149" cy="2407164"/>
            <a:chOff x="6147754" y="1135574"/>
            <a:chExt cx="2808149" cy="2407164"/>
          </a:xfrm>
        </p:grpSpPr>
        <p:pic>
          <p:nvPicPr>
            <p:cNvPr id="40962" name="Picture 2"/>
            <p:cNvPicPr>
              <a:picLocks noChangeAspect="1" noChangeArrowheads="1"/>
            </p:cNvPicPr>
            <p:nvPr/>
          </p:nvPicPr>
          <p:blipFill>
            <a:blip r:embed="rId8" cstate="print"/>
            <a:srcRect/>
            <a:stretch>
              <a:fillRect/>
            </a:stretch>
          </p:blipFill>
          <p:spPr bwMode="auto">
            <a:xfrm>
              <a:off x="6147754" y="1135574"/>
              <a:ext cx="2808149" cy="1543760"/>
            </a:xfrm>
            <a:prstGeom prst="rect">
              <a:avLst/>
            </a:prstGeom>
            <a:noFill/>
            <a:ln w="9525">
              <a:noFill/>
              <a:miter lim="800000"/>
              <a:headEnd/>
              <a:tailEnd/>
            </a:ln>
          </p:spPr>
        </p:pic>
        <p:sp>
          <p:nvSpPr>
            <p:cNvPr id="617" name="矩形 616"/>
            <p:cNvSpPr/>
            <p:nvPr/>
          </p:nvSpPr>
          <p:spPr>
            <a:xfrm>
              <a:off x="6445421" y="2804074"/>
              <a:ext cx="2075568" cy="738664"/>
            </a:xfrm>
            <a:prstGeom prst="rect">
              <a:avLst/>
            </a:prstGeom>
          </p:spPr>
          <p:txBody>
            <a:bodyPr wrap="none">
              <a:spAutoFit/>
            </a:bodyPr>
            <a:lstStyle/>
            <a:p>
              <a:r>
                <a:rPr lang="en-US" altLang="zh-CN" sz="1400" b="1" dirty="0" smtClean="0"/>
                <a:t>Link Efficiency: </a:t>
              </a:r>
            </a:p>
            <a:p>
              <a:r>
                <a:rPr lang="en-US" altLang="zh-CN" sz="1400" dirty="0" smtClean="0"/>
                <a:t>Massive MIMO, 3D-BF, </a:t>
              </a:r>
            </a:p>
            <a:p>
              <a:r>
                <a:rPr lang="en-US" altLang="zh-CN" sz="1400" dirty="0" smtClean="0"/>
                <a:t>Full-duplex</a:t>
              </a:r>
              <a:endParaRPr lang="zh-CN" altLang="en-US" sz="1400" dirty="0"/>
            </a:p>
          </p:txBody>
        </p:sp>
      </p:grpSp>
      <p:grpSp>
        <p:nvGrpSpPr>
          <p:cNvPr id="6" name="组合 643"/>
          <p:cNvGrpSpPr/>
          <p:nvPr/>
        </p:nvGrpSpPr>
        <p:grpSpPr>
          <a:xfrm>
            <a:off x="2724587" y="3865847"/>
            <a:ext cx="3423167" cy="2407164"/>
            <a:chOff x="2724587" y="3865847"/>
            <a:chExt cx="3423167" cy="2407164"/>
          </a:xfrm>
        </p:grpSpPr>
        <p:sp>
          <p:nvSpPr>
            <p:cNvPr id="624" name="矩形 623"/>
            <p:cNvSpPr/>
            <p:nvPr/>
          </p:nvSpPr>
          <p:spPr>
            <a:xfrm>
              <a:off x="2724587" y="5534347"/>
              <a:ext cx="3423167" cy="738664"/>
            </a:xfrm>
            <a:prstGeom prst="rect">
              <a:avLst/>
            </a:prstGeom>
          </p:spPr>
          <p:txBody>
            <a:bodyPr wrap="square">
              <a:spAutoFit/>
            </a:bodyPr>
            <a:lstStyle/>
            <a:p>
              <a:pPr marL="742950" lvl="2" indent="-342900" algn="just">
                <a:buNone/>
              </a:pPr>
              <a:r>
                <a:rPr lang="en-US" altLang="zh-CN" sz="1400" b="1" dirty="0" smtClean="0"/>
                <a:t>Flexible Network and High </a:t>
              </a:r>
            </a:p>
            <a:p>
              <a:pPr marL="742950" lvl="2" indent="-342900" algn="just">
                <a:buNone/>
              </a:pPr>
              <a:r>
                <a:rPr lang="en-US" altLang="zh-CN" sz="1400" b="1" dirty="0" smtClean="0"/>
                <a:t>Reliability:</a:t>
              </a:r>
              <a:r>
                <a:rPr lang="en-US" altLang="zh-CN" sz="1400" dirty="0" smtClean="0"/>
                <a:t> Mobile Relay, UE Relay, </a:t>
              </a:r>
            </a:p>
            <a:p>
              <a:pPr marL="742950" lvl="2" indent="-342900" algn="just">
                <a:buNone/>
              </a:pPr>
              <a:r>
                <a:rPr lang="en-US" altLang="zh-CN" sz="1400" dirty="0" smtClean="0"/>
                <a:t>MAC direct,  </a:t>
              </a:r>
            </a:p>
          </p:txBody>
        </p:sp>
        <p:grpSp>
          <p:nvGrpSpPr>
            <p:cNvPr id="7" name="组合 627"/>
            <p:cNvGrpSpPr/>
            <p:nvPr/>
          </p:nvGrpSpPr>
          <p:grpSpPr>
            <a:xfrm>
              <a:off x="3543171" y="3865847"/>
              <a:ext cx="1860417" cy="1516818"/>
              <a:chOff x="5220072" y="1844824"/>
              <a:chExt cx="3923928" cy="4166592"/>
            </a:xfrm>
          </p:grpSpPr>
          <p:pic>
            <p:nvPicPr>
              <p:cNvPr id="625" name="Picture 7" descr="蜂窝和天线"/>
              <p:cNvPicPr>
                <a:picLocks noChangeAspect="1" noChangeArrowheads="1"/>
              </p:cNvPicPr>
              <p:nvPr/>
            </p:nvPicPr>
            <p:blipFill>
              <a:blip r:embed="rId9" cstate="print"/>
              <a:srcRect/>
              <a:stretch>
                <a:fillRect/>
              </a:stretch>
            </p:blipFill>
            <p:spPr bwMode="auto">
              <a:xfrm>
                <a:off x="7234238" y="1844824"/>
                <a:ext cx="1909762" cy="1709737"/>
              </a:xfrm>
              <a:prstGeom prst="rect">
                <a:avLst/>
              </a:prstGeom>
              <a:noFill/>
              <a:ln w="9525">
                <a:noFill/>
                <a:miter lim="800000"/>
                <a:headEnd/>
                <a:tailEnd/>
              </a:ln>
            </p:spPr>
          </p:pic>
          <p:pic>
            <p:nvPicPr>
              <p:cNvPr id="626" name="Picture 12"/>
              <p:cNvPicPr>
                <a:picLocks noChangeAspect="1" noChangeArrowheads="1"/>
              </p:cNvPicPr>
              <p:nvPr/>
            </p:nvPicPr>
            <p:blipFill>
              <a:blip r:embed="rId10" cstate="print"/>
              <a:srcRect/>
              <a:stretch>
                <a:fillRect/>
              </a:stretch>
            </p:blipFill>
            <p:spPr bwMode="auto">
              <a:xfrm>
                <a:off x="5220072" y="3573016"/>
                <a:ext cx="2428875" cy="2438400"/>
              </a:xfrm>
              <a:prstGeom prst="rect">
                <a:avLst/>
              </a:prstGeom>
              <a:noFill/>
              <a:ln w="9525">
                <a:noFill/>
                <a:miter lim="800000"/>
                <a:headEnd/>
                <a:tailEnd/>
              </a:ln>
            </p:spPr>
          </p:pic>
          <p:sp>
            <p:nvSpPr>
              <p:cNvPr id="627" name="Freeform 12"/>
              <p:cNvSpPr>
                <a:spLocks/>
              </p:cNvSpPr>
              <p:nvPr/>
            </p:nvSpPr>
            <p:spPr bwMode="auto">
              <a:xfrm rot="2952349">
                <a:off x="6787076" y="2104184"/>
                <a:ext cx="599959" cy="2033514"/>
              </a:xfrm>
              <a:custGeom>
                <a:avLst/>
                <a:gdLst>
                  <a:gd name="T0" fmla="*/ 405966208 w 404"/>
                  <a:gd name="T1" fmla="*/ 2088399315 h 1294"/>
                  <a:gd name="T2" fmla="*/ 87423274 w 404"/>
                  <a:gd name="T3" fmla="*/ 0 h 1294"/>
                  <a:gd name="T4" fmla="*/ 225090601 w 404"/>
                  <a:gd name="T5" fmla="*/ 1554788679 h 1294"/>
                  <a:gd name="T6" fmla="*/ 0 w 404"/>
                  <a:gd name="T7" fmla="*/ 1262249570 h 1294"/>
                  <a:gd name="T8" fmla="*/ 302464524 w 404"/>
                  <a:gd name="T9" fmla="*/ 2147483647 h 1294"/>
                  <a:gd name="T10" fmla="*/ 155754531 w 404"/>
                  <a:gd name="T11" fmla="*/ 1858161975 h 1294"/>
                  <a:gd name="T12" fmla="*/ 405966208 w 404"/>
                  <a:gd name="T13" fmla="*/ 2088399315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solidFill>
                <a:srgbClr val="FFCC66"/>
              </a:solidFill>
              <a:ln w="9525">
                <a:solidFill>
                  <a:srgbClr val="ECF6A2"/>
                </a:solidFill>
                <a:round/>
                <a:headEnd/>
                <a:tailEnd/>
              </a:ln>
            </p:spPr>
            <p:txBody>
              <a:bodyPr wrap="none" anchor="ctr"/>
              <a:lstStyle/>
              <a:p>
                <a:endParaRPr lang="zh-CN" altLang="en-US"/>
              </a:p>
            </p:txBody>
          </p:sp>
        </p:grpSp>
      </p:grpSp>
      <p:grpSp>
        <p:nvGrpSpPr>
          <p:cNvPr id="8" name="组合 644"/>
          <p:cNvGrpSpPr/>
          <p:nvPr/>
        </p:nvGrpSpPr>
        <p:grpSpPr>
          <a:xfrm>
            <a:off x="-214346" y="3714165"/>
            <a:ext cx="3236600" cy="2343402"/>
            <a:chOff x="-214346" y="3714165"/>
            <a:chExt cx="3236600" cy="2343402"/>
          </a:xfrm>
        </p:grpSpPr>
        <p:sp>
          <p:nvSpPr>
            <p:cNvPr id="618" name="矩形 617"/>
            <p:cNvSpPr/>
            <p:nvPr/>
          </p:nvSpPr>
          <p:spPr>
            <a:xfrm>
              <a:off x="-214346" y="5534347"/>
              <a:ext cx="3162183" cy="523220"/>
            </a:xfrm>
            <a:prstGeom prst="rect">
              <a:avLst/>
            </a:prstGeom>
          </p:spPr>
          <p:txBody>
            <a:bodyPr wrap="square">
              <a:spAutoFit/>
            </a:bodyPr>
            <a:lstStyle/>
            <a:p>
              <a:pPr marL="742950" lvl="2" indent="-342900">
                <a:buNone/>
              </a:pPr>
              <a:r>
                <a:rPr lang="en-US" altLang="zh-CN" sz="1400" b="1" dirty="0" smtClean="0"/>
                <a:t>More Scenarios and Use Case</a:t>
              </a:r>
              <a:r>
                <a:rPr lang="zh-CN" altLang="en-US" sz="1400" dirty="0" smtClean="0"/>
                <a:t>： </a:t>
              </a:r>
              <a:endParaRPr lang="en-US" altLang="zh-CN" sz="1400" dirty="0" smtClean="0"/>
            </a:p>
            <a:p>
              <a:pPr marL="742950" lvl="2" indent="-342900">
                <a:buNone/>
              </a:pPr>
              <a:r>
                <a:rPr lang="en-US" altLang="zh-CN" sz="1400" dirty="0" smtClean="0"/>
                <a:t>M2M, D2D, V2X</a:t>
              </a:r>
            </a:p>
          </p:txBody>
        </p:sp>
        <p:grpSp>
          <p:nvGrpSpPr>
            <p:cNvPr id="9" name="组合 215"/>
            <p:cNvGrpSpPr/>
            <p:nvPr/>
          </p:nvGrpSpPr>
          <p:grpSpPr>
            <a:xfrm>
              <a:off x="-28829" y="3714165"/>
              <a:ext cx="1562750" cy="1516818"/>
              <a:chOff x="1475656" y="730034"/>
              <a:chExt cx="5040560" cy="5003222"/>
            </a:xfrm>
          </p:grpSpPr>
          <p:grpSp>
            <p:nvGrpSpPr>
              <p:cNvPr id="10" name="组合 151"/>
              <p:cNvGrpSpPr/>
              <p:nvPr/>
            </p:nvGrpSpPr>
            <p:grpSpPr>
              <a:xfrm>
                <a:off x="1475656" y="730034"/>
                <a:ext cx="5040560" cy="5003222"/>
                <a:chOff x="-136184" y="1218586"/>
                <a:chExt cx="4248472" cy="4217001"/>
              </a:xfrm>
            </p:grpSpPr>
            <p:pic>
              <p:nvPicPr>
                <p:cNvPr id="622" name="Picture 2" descr="D:\liuyuchao\Downloads\M2M.png"/>
                <p:cNvPicPr>
                  <a:picLocks noChangeAspect="1" noChangeArrowheads="1"/>
                </p:cNvPicPr>
                <p:nvPr/>
              </p:nvPicPr>
              <p:blipFill>
                <a:blip r:embed="rId11" cstate="print">
                  <a:duotone>
                    <a:prstClr val="black"/>
                    <a:schemeClr val="accent4">
                      <a:tint val="45000"/>
                      <a:satMod val="400000"/>
                    </a:schemeClr>
                  </a:duotone>
                  <a:extLst>
                    <a:ext uri="{BEBA8EAE-BF5A-486C-A8C5-ECC9F3942E4B}">
                      <a14:imgProps xmlns:a14="http://schemas.microsoft.com/office/drawing/2010/main">
                        <a14:imgLayer r:embed="rId12">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6184" y="1218586"/>
                  <a:ext cx="4248472" cy="4217001"/>
                </a:xfrm>
                <a:prstGeom prst="rect">
                  <a:avLst/>
                </a:prstGeom>
                <a:noFill/>
                <a:extLst>
                  <a:ext uri="{909E8E84-426E-40DD-AFC4-6F175D3DCCD1}">
                    <a14:hiddenFill xmlns:a14="http://schemas.microsoft.com/office/drawing/2010/main">
                      <a:solidFill>
                        <a:srgbClr val="FFFFFF"/>
                      </a:solidFill>
                    </a14:hiddenFill>
                  </a:ext>
                </a:extLst>
              </p:spPr>
            </p:pic>
            <p:sp>
              <p:nvSpPr>
                <p:cNvPr id="623" name="矩形 622"/>
                <p:cNvSpPr/>
                <p:nvPr/>
              </p:nvSpPr>
              <p:spPr>
                <a:xfrm>
                  <a:off x="1475656" y="2852936"/>
                  <a:ext cx="129614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1" name="图片 620" descr="mobile-recruiting-hr-best-practices1.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46422" y="1262373"/>
                <a:ext cx="2789674" cy="4398875"/>
              </a:xfrm>
              <a:prstGeom prst="rect">
                <a:avLst/>
              </a:prstGeom>
            </p:spPr>
          </p:pic>
        </p:grpSp>
        <p:pic>
          <p:nvPicPr>
            <p:cNvPr id="43010" name="Picture 2" descr="http://t3.baidu.com/it/u=1944182303,504940995&amp;fm=11&amp;gp=0.jpg"/>
            <p:cNvPicPr>
              <a:picLocks noChangeAspect="1" noChangeArrowheads="1"/>
            </p:cNvPicPr>
            <p:nvPr/>
          </p:nvPicPr>
          <p:blipFill>
            <a:blip r:embed="rId14" cstate="print"/>
            <a:srcRect/>
            <a:stretch>
              <a:fillRect/>
            </a:stretch>
          </p:blipFill>
          <p:spPr bwMode="auto">
            <a:xfrm>
              <a:off x="1682754" y="3790006"/>
              <a:ext cx="1339500" cy="1440978"/>
            </a:xfrm>
            <a:prstGeom prst="rect">
              <a:avLst/>
            </a:prstGeom>
            <a:noFill/>
          </p:spPr>
        </p:pic>
      </p:grpSp>
      <p:grpSp>
        <p:nvGrpSpPr>
          <p:cNvPr id="11" name="组合 642"/>
          <p:cNvGrpSpPr/>
          <p:nvPr/>
        </p:nvGrpSpPr>
        <p:grpSpPr>
          <a:xfrm>
            <a:off x="6187002" y="3714165"/>
            <a:ext cx="2979983" cy="2558846"/>
            <a:chOff x="6187002" y="3714165"/>
            <a:chExt cx="2979983" cy="2558846"/>
          </a:xfrm>
        </p:grpSpPr>
        <p:sp>
          <p:nvSpPr>
            <p:cNvPr id="31" name="TextBox 30"/>
            <p:cNvSpPr txBox="1"/>
            <p:nvPr/>
          </p:nvSpPr>
          <p:spPr>
            <a:xfrm>
              <a:off x="6187002" y="5534347"/>
              <a:ext cx="2979983" cy="738664"/>
            </a:xfrm>
            <a:prstGeom prst="rect">
              <a:avLst/>
            </a:prstGeom>
            <a:noFill/>
          </p:spPr>
          <p:txBody>
            <a:bodyPr wrap="none" rtlCol="0">
              <a:spAutoFit/>
            </a:bodyPr>
            <a:lstStyle/>
            <a:p>
              <a:pPr marL="0" lvl="2"/>
              <a:r>
                <a:rPr lang="en-US" altLang="zh-CN" sz="1400" b="1" dirty="0" smtClean="0"/>
                <a:t>Smart Network:</a:t>
              </a:r>
            </a:p>
            <a:p>
              <a:pPr marL="0" lvl="2"/>
              <a:r>
                <a:rPr lang="en-US" altLang="zh-CN" sz="1400" dirty="0" smtClean="0"/>
                <a:t>Service &amp; Environment Awareness </a:t>
              </a:r>
            </a:p>
            <a:p>
              <a:pPr marL="0" lvl="2"/>
              <a:r>
                <a:rPr lang="en-US" altLang="zh-CN" sz="1400" dirty="0" smtClean="0"/>
                <a:t>SON;  Multi-Radio/Multi-RAT SON</a:t>
              </a:r>
            </a:p>
          </p:txBody>
        </p:sp>
        <p:pic>
          <p:nvPicPr>
            <p:cNvPr id="33" name="Picture 2" descr="BL01004_"/>
            <p:cNvPicPr>
              <a:picLocks noChangeAspect="1" noChangeArrowheads="1"/>
            </p:cNvPicPr>
            <p:nvPr/>
          </p:nvPicPr>
          <p:blipFill>
            <a:blip r:embed="rId15" cstate="print"/>
            <a:srcRect/>
            <a:stretch>
              <a:fillRect/>
            </a:stretch>
          </p:blipFill>
          <p:spPr bwMode="auto">
            <a:xfrm>
              <a:off x="7286550" y="3971338"/>
              <a:ext cx="448312" cy="296813"/>
            </a:xfrm>
            <a:prstGeom prst="rect">
              <a:avLst/>
            </a:prstGeom>
            <a:noFill/>
          </p:spPr>
        </p:pic>
        <p:grpSp>
          <p:nvGrpSpPr>
            <p:cNvPr id="12" name="Group 4"/>
            <p:cNvGrpSpPr>
              <a:grpSpLocks/>
            </p:cNvGrpSpPr>
            <p:nvPr/>
          </p:nvGrpSpPr>
          <p:grpSpPr bwMode="auto">
            <a:xfrm rot="5400000">
              <a:off x="7164450" y="4429916"/>
              <a:ext cx="580432" cy="728506"/>
              <a:chOff x="4651" y="1968"/>
              <a:chExt cx="1132" cy="1529"/>
            </a:xfrm>
            <a:solidFill>
              <a:schemeClr val="bg2">
                <a:lumMod val="40000"/>
                <a:lumOff val="60000"/>
              </a:schemeClr>
            </a:solidFill>
          </p:grpSpPr>
          <p:grpSp>
            <p:nvGrpSpPr>
              <p:cNvPr id="13" name="Group 5"/>
              <p:cNvGrpSpPr>
                <a:grpSpLocks/>
              </p:cNvGrpSpPr>
              <p:nvPr/>
            </p:nvGrpSpPr>
            <p:grpSpPr bwMode="auto">
              <a:xfrm rot="16200000" flipH="1">
                <a:off x="4452" y="2167"/>
                <a:ext cx="1529" cy="1132"/>
                <a:chOff x="3168" y="2208"/>
                <a:chExt cx="1296" cy="768"/>
              </a:xfrm>
              <a:grpFill/>
            </p:grpSpPr>
            <p:sp>
              <p:nvSpPr>
                <p:cNvPr id="46" name="Oval 6"/>
                <p:cNvSpPr>
                  <a:spLocks noChangeArrowheads="1"/>
                </p:cNvSpPr>
                <p:nvPr/>
              </p:nvSpPr>
              <p:spPr bwMode="auto">
                <a:xfrm>
                  <a:off x="3168" y="2352"/>
                  <a:ext cx="576" cy="480"/>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47" name="Oval 7"/>
                <p:cNvSpPr>
                  <a:spLocks noChangeArrowheads="1"/>
                </p:cNvSpPr>
                <p:nvPr/>
              </p:nvSpPr>
              <p:spPr bwMode="auto">
                <a:xfrm>
                  <a:off x="3408" y="2400"/>
                  <a:ext cx="432"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48" name="Oval 8"/>
                <p:cNvSpPr>
                  <a:spLocks noChangeArrowheads="1"/>
                </p:cNvSpPr>
                <p:nvPr/>
              </p:nvSpPr>
              <p:spPr bwMode="auto">
                <a:xfrm>
                  <a:off x="3360" y="2256"/>
                  <a:ext cx="384"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49" name="Oval 9"/>
                <p:cNvSpPr>
                  <a:spLocks noChangeArrowheads="1"/>
                </p:cNvSpPr>
                <p:nvPr/>
              </p:nvSpPr>
              <p:spPr bwMode="auto">
                <a:xfrm>
                  <a:off x="3456" y="2304"/>
                  <a:ext cx="576" cy="33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0" name="Oval 10"/>
                <p:cNvSpPr>
                  <a:spLocks noChangeArrowheads="1"/>
                </p:cNvSpPr>
                <p:nvPr/>
              </p:nvSpPr>
              <p:spPr bwMode="auto">
                <a:xfrm>
                  <a:off x="3600" y="2352"/>
                  <a:ext cx="384"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1" name="Oval 11"/>
                <p:cNvSpPr>
                  <a:spLocks noChangeArrowheads="1"/>
                </p:cNvSpPr>
                <p:nvPr/>
              </p:nvSpPr>
              <p:spPr bwMode="auto">
                <a:xfrm>
                  <a:off x="3696" y="2448"/>
                  <a:ext cx="576" cy="432"/>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2" name="Oval 12"/>
                <p:cNvSpPr>
                  <a:spLocks noChangeArrowheads="1"/>
                </p:cNvSpPr>
                <p:nvPr/>
              </p:nvSpPr>
              <p:spPr bwMode="auto">
                <a:xfrm>
                  <a:off x="3744" y="2208"/>
                  <a:ext cx="432"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3" name="Oval 13"/>
                <p:cNvSpPr>
                  <a:spLocks noChangeArrowheads="1"/>
                </p:cNvSpPr>
                <p:nvPr/>
              </p:nvSpPr>
              <p:spPr bwMode="auto">
                <a:xfrm>
                  <a:off x="3888" y="2304"/>
                  <a:ext cx="576" cy="432"/>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4" name="Oval 14"/>
                <p:cNvSpPr>
                  <a:spLocks noChangeArrowheads="1"/>
                </p:cNvSpPr>
                <p:nvPr/>
              </p:nvSpPr>
              <p:spPr bwMode="auto">
                <a:xfrm>
                  <a:off x="3936" y="2400"/>
                  <a:ext cx="480"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4" name="Group 15"/>
              <p:cNvGrpSpPr>
                <a:grpSpLocks/>
              </p:cNvGrpSpPr>
              <p:nvPr/>
            </p:nvGrpSpPr>
            <p:grpSpPr bwMode="auto">
              <a:xfrm rot="16200000" flipH="1">
                <a:off x="4537" y="2279"/>
                <a:ext cx="1359" cy="849"/>
                <a:chOff x="3168" y="2208"/>
                <a:chExt cx="1296" cy="768"/>
              </a:xfrm>
              <a:grpFill/>
            </p:grpSpPr>
            <p:sp>
              <p:nvSpPr>
                <p:cNvPr id="37" name="Oval 16"/>
                <p:cNvSpPr>
                  <a:spLocks noChangeArrowheads="1"/>
                </p:cNvSpPr>
                <p:nvPr/>
              </p:nvSpPr>
              <p:spPr bwMode="auto">
                <a:xfrm>
                  <a:off x="3168" y="2352"/>
                  <a:ext cx="576" cy="480"/>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 name="Oval 17"/>
                <p:cNvSpPr>
                  <a:spLocks noChangeArrowheads="1"/>
                </p:cNvSpPr>
                <p:nvPr/>
              </p:nvSpPr>
              <p:spPr bwMode="auto">
                <a:xfrm>
                  <a:off x="3408" y="2400"/>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 name="Oval 18"/>
                <p:cNvSpPr>
                  <a:spLocks noChangeArrowheads="1"/>
                </p:cNvSpPr>
                <p:nvPr/>
              </p:nvSpPr>
              <p:spPr bwMode="auto">
                <a:xfrm>
                  <a:off x="3360" y="2256"/>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40" name="Oval 19"/>
                <p:cNvSpPr>
                  <a:spLocks noChangeArrowheads="1"/>
                </p:cNvSpPr>
                <p:nvPr/>
              </p:nvSpPr>
              <p:spPr bwMode="auto">
                <a:xfrm>
                  <a:off x="3456" y="2304"/>
                  <a:ext cx="576" cy="33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41" name="Oval 20"/>
                <p:cNvSpPr>
                  <a:spLocks noChangeArrowheads="1"/>
                </p:cNvSpPr>
                <p:nvPr/>
              </p:nvSpPr>
              <p:spPr bwMode="auto">
                <a:xfrm>
                  <a:off x="3600" y="2352"/>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42" name="Oval 21"/>
                <p:cNvSpPr>
                  <a:spLocks noChangeArrowheads="1"/>
                </p:cNvSpPr>
                <p:nvPr/>
              </p:nvSpPr>
              <p:spPr bwMode="auto">
                <a:xfrm>
                  <a:off x="3696" y="2448"/>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43" name="Oval 22"/>
                <p:cNvSpPr>
                  <a:spLocks noChangeArrowheads="1"/>
                </p:cNvSpPr>
                <p:nvPr/>
              </p:nvSpPr>
              <p:spPr bwMode="auto">
                <a:xfrm>
                  <a:off x="3744" y="2208"/>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44" name="Oval 23"/>
                <p:cNvSpPr>
                  <a:spLocks noChangeArrowheads="1"/>
                </p:cNvSpPr>
                <p:nvPr/>
              </p:nvSpPr>
              <p:spPr bwMode="auto">
                <a:xfrm>
                  <a:off x="3888" y="2304"/>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45" name="Oval 24"/>
                <p:cNvSpPr>
                  <a:spLocks noChangeArrowheads="1"/>
                </p:cNvSpPr>
                <p:nvPr/>
              </p:nvSpPr>
              <p:spPr bwMode="auto">
                <a:xfrm>
                  <a:off x="3936" y="2400"/>
                  <a:ext cx="480"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grpSp>
        </p:grpSp>
        <p:sp>
          <p:nvSpPr>
            <p:cNvPr id="55" name="Oval 25"/>
            <p:cNvSpPr>
              <a:spLocks noChangeArrowheads="1"/>
            </p:cNvSpPr>
            <p:nvPr/>
          </p:nvSpPr>
          <p:spPr bwMode="auto">
            <a:xfrm>
              <a:off x="7258530" y="4715018"/>
              <a:ext cx="375928" cy="144559"/>
            </a:xfrm>
            <a:prstGeom prst="ellipse">
              <a:avLst/>
            </a:prstGeom>
            <a:no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pic>
          <p:nvPicPr>
            <p:cNvPr id="56" name="Picture 27"/>
            <p:cNvPicPr>
              <a:picLocks noChangeArrowheads="1"/>
            </p:cNvPicPr>
            <p:nvPr/>
          </p:nvPicPr>
          <p:blipFill>
            <a:blip r:embed="rId16" cstate="print"/>
            <a:srcRect/>
            <a:stretch>
              <a:fillRect/>
            </a:stretch>
          </p:blipFill>
          <p:spPr bwMode="auto">
            <a:xfrm>
              <a:off x="7298225" y="4809559"/>
              <a:ext cx="129007" cy="77501"/>
            </a:xfrm>
            <a:prstGeom prst="rect">
              <a:avLst/>
            </a:prstGeom>
            <a:noFill/>
            <a:ln w="12700">
              <a:noFill/>
              <a:miter lim="800000"/>
              <a:headEnd/>
              <a:tailEnd/>
            </a:ln>
            <a:effectLst/>
          </p:spPr>
        </p:pic>
        <p:pic>
          <p:nvPicPr>
            <p:cNvPr id="58" name="Picture 29" descr="x_big_image2"/>
            <p:cNvPicPr>
              <a:picLocks noChangeAspect="1" noChangeArrowheads="1"/>
            </p:cNvPicPr>
            <p:nvPr/>
          </p:nvPicPr>
          <p:blipFill>
            <a:blip r:embed="rId17" cstate="print">
              <a:lum bright="10000" contrast="40000"/>
            </a:blip>
            <a:srcRect/>
            <a:stretch>
              <a:fillRect/>
            </a:stretch>
          </p:blipFill>
          <p:spPr bwMode="auto">
            <a:xfrm>
              <a:off x="6891921" y="3941688"/>
              <a:ext cx="251007" cy="251741"/>
            </a:xfrm>
            <a:prstGeom prst="rect">
              <a:avLst/>
            </a:prstGeom>
            <a:noFill/>
            <a:ln w="9525">
              <a:noFill/>
              <a:miter lim="800000"/>
              <a:headEnd/>
              <a:tailEnd/>
            </a:ln>
          </p:spPr>
        </p:pic>
        <p:grpSp>
          <p:nvGrpSpPr>
            <p:cNvPr id="15" name="Group 31"/>
            <p:cNvGrpSpPr>
              <a:grpSpLocks/>
            </p:cNvGrpSpPr>
            <p:nvPr/>
          </p:nvGrpSpPr>
          <p:grpSpPr bwMode="auto">
            <a:xfrm flipH="1">
              <a:off x="6305869" y="4845836"/>
              <a:ext cx="607672" cy="423233"/>
              <a:chOff x="3168" y="2208"/>
              <a:chExt cx="1296" cy="768"/>
            </a:xfrm>
          </p:grpSpPr>
          <p:grpSp>
            <p:nvGrpSpPr>
              <p:cNvPr id="16" name="Group 32"/>
              <p:cNvGrpSpPr>
                <a:grpSpLocks/>
              </p:cNvGrpSpPr>
              <p:nvPr/>
            </p:nvGrpSpPr>
            <p:grpSpPr bwMode="auto">
              <a:xfrm>
                <a:off x="3168" y="2208"/>
                <a:ext cx="1296" cy="768"/>
                <a:chOff x="3168" y="2208"/>
                <a:chExt cx="1296" cy="768"/>
              </a:xfrm>
            </p:grpSpPr>
            <p:sp>
              <p:nvSpPr>
                <p:cNvPr id="71" name="Oval 33"/>
                <p:cNvSpPr>
                  <a:spLocks noChangeArrowheads="1"/>
                </p:cNvSpPr>
                <p:nvPr/>
              </p:nvSpPr>
              <p:spPr bwMode="auto">
                <a:xfrm>
                  <a:off x="3168" y="2352"/>
                  <a:ext cx="576" cy="480"/>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72" name="Oval 34"/>
                <p:cNvSpPr>
                  <a:spLocks noChangeArrowheads="1"/>
                </p:cNvSpPr>
                <p:nvPr/>
              </p:nvSpPr>
              <p:spPr bwMode="auto">
                <a:xfrm>
                  <a:off x="3408" y="2400"/>
                  <a:ext cx="432"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73" name="Oval 35"/>
                <p:cNvSpPr>
                  <a:spLocks noChangeArrowheads="1"/>
                </p:cNvSpPr>
                <p:nvPr/>
              </p:nvSpPr>
              <p:spPr bwMode="auto">
                <a:xfrm>
                  <a:off x="3360" y="2256"/>
                  <a:ext cx="384"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74" name="Oval 36"/>
                <p:cNvSpPr>
                  <a:spLocks noChangeArrowheads="1"/>
                </p:cNvSpPr>
                <p:nvPr/>
              </p:nvSpPr>
              <p:spPr bwMode="auto">
                <a:xfrm>
                  <a:off x="3456" y="2304"/>
                  <a:ext cx="576" cy="33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75" name="Oval 37"/>
                <p:cNvSpPr>
                  <a:spLocks noChangeArrowheads="1"/>
                </p:cNvSpPr>
                <p:nvPr/>
              </p:nvSpPr>
              <p:spPr bwMode="auto">
                <a:xfrm>
                  <a:off x="3600" y="2352"/>
                  <a:ext cx="384"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76" name="Oval 38"/>
                <p:cNvSpPr>
                  <a:spLocks noChangeArrowheads="1"/>
                </p:cNvSpPr>
                <p:nvPr/>
              </p:nvSpPr>
              <p:spPr bwMode="auto">
                <a:xfrm>
                  <a:off x="3696" y="2448"/>
                  <a:ext cx="576" cy="432"/>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77" name="Oval 39"/>
                <p:cNvSpPr>
                  <a:spLocks noChangeArrowheads="1"/>
                </p:cNvSpPr>
                <p:nvPr/>
              </p:nvSpPr>
              <p:spPr bwMode="auto">
                <a:xfrm>
                  <a:off x="3744" y="2208"/>
                  <a:ext cx="432"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78" name="Oval 40"/>
                <p:cNvSpPr>
                  <a:spLocks noChangeArrowheads="1"/>
                </p:cNvSpPr>
                <p:nvPr/>
              </p:nvSpPr>
              <p:spPr bwMode="auto">
                <a:xfrm>
                  <a:off x="3888" y="2304"/>
                  <a:ext cx="576" cy="432"/>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79" name="Oval 41"/>
                <p:cNvSpPr>
                  <a:spLocks noChangeArrowheads="1"/>
                </p:cNvSpPr>
                <p:nvPr/>
              </p:nvSpPr>
              <p:spPr bwMode="auto">
                <a:xfrm>
                  <a:off x="3936" y="2400"/>
                  <a:ext cx="480"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7" name="Group 42"/>
              <p:cNvGrpSpPr>
                <a:grpSpLocks/>
              </p:cNvGrpSpPr>
              <p:nvPr/>
            </p:nvGrpSpPr>
            <p:grpSpPr bwMode="auto">
              <a:xfrm>
                <a:off x="3216" y="2304"/>
                <a:ext cx="1152" cy="576"/>
                <a:chOff x="3168" y="2208"/>
                <a:chExt cx="1296" cy="768"/>
              </a:xfrm>
            </p:grpSpPr>
            <p:sp>
              <p:nvSpPr>
                <p:cNvPr id="62" name="Oval 43"/>
                <p:cNvSpPr>
                  <a:spLocks noChangeArrowheads="1"/>
                </p:cNvSpPr>
                <p:nvPr/>
              </p:nvSpPr>
              <p:spPr bwMode="auto">
                <a:xfrm>
                  <a:off x="3168" y="2352"/>
                  <a:ext cx="576" cy="480"/>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3" name="Oval 44"/>
                <p:cNvSpPr>
                  <a:spLocks noChangeArrowheads="1"/>
                </p:cNvSpPr>
                <p:nvPr/>
              </p:nvSpPr>
              <p:spPr bwMode="auto">
                <a:xfrm>
                  <a:off x="3408" y="2400"/>
                  <a:ext cx="432"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 name="Oval 45"/>
                <p:cNvSpPr>
                  <a:spLocks noChangeArrowheads="1"/>
                </p:cNvSpPr>
                <p:nvPr/>
              </p:nvSpPr>
              <p:spPr bwMode="auto">
                <a:xfrm>
                  <a:off x="3360" y="2256"/>
                  <a:ext cx="384"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5" name="Oval 46"/>
                <p:cNvSpPr>
                  <a:spLocks noChangeArrowheads="1"/>
                </p:cNvSpPr>
                <p:nvPr/>
              </p:nvSpPr>
              <p:spPr bwMode="auto">
                <a:xfrm>
                  <a:off x="3456" y="2304"/>
                  <a:ext cx="576" cy="33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6" name="Oval 47"/>
                <p:cNvSpPr>
                  <a:spLocks noChangeArrowheads="1"/>
                </p:cNvSpPr>
                <p:nvPr/>
              </p:nvSpPr>
              <p:spPr bwMode="auto">
                <a:xfrm>
                  <a:off x="3600" y="2352"/>
                  <a:ext cx="384"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7" name="Oval 48"/>
                <p:cNvSpPr>
                  <a:spLocks noChangeArrowheads="1"/>
                </p:cNvSpPr>
                <p:nvPr/>
              </p:nvSpPr>
              <p:spPr bwMode="auto">
                <a:xfrm>
                  <a:off x="3696" y="2448"/>
                  <a:ext cx="576" cy="432"/>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8" name="Oval 49"/>
                <p:cNvSpPr>
                  <a:spLocks noChangeArrowheads="1"/>
                </p:cNvSpPr>
                <p:nvPr/>
              </p:nvSpPr>
              <p:spPr bwMode="auto">
                <a:xfrm>
                  <a:off x="3744" y="2208"/>
                  <a:ext cx="432"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9" name="Oval 50"/>
                <p:cNvSpPr>
                  <a:spLocks noChangeArrowheads="1"/>
                </p:cNvSpPr>
                <p:nvPr/>
              </p:nvSpPr>
              <p:spPr bwMode="auto">
                <a:xfrm>
                  <a:off x="3888" y="2304"/>
                  <a:ext cx="576" cy="432"/>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70" name="Oval 51"/>
                <p:cNvSpPr>
                  <a:spLocks noChangeArrowheads="1"/>
                </p:cNvSpPr>
                <p:nvPr/>
              </p:nvSpPr>
              <p:spPr bwMode="auto">
                <a:xfrm>
                  <a:off x="3936" y="2400"/>
                  <a:ext cx="480"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grpSp>
        </p:grpSp>
        <p:sp>
          <p:nvSpPr>
            <p:cNvPr id="80" name="Line 52"/>
            <p:cNvSpPr>
              <a:spLocks noChangeShapeType="1"/>
            </p:cNvSpPr>
            <p:nvPr/>
          </p:nvSpPr>
          <p:spPr bwMode="auto">
            <a:xfrm flipV="1">
              <a:off x="6437211" y="5056903"/>
              <a:ext cx="224155" cy="105534"/>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81" name="Line 53"/>
            <p:cNvSpPr>
              <a:spLocks noChangeShapeType="1"/>
            </p:cNvSpPr>
            <p:nvPr/>
          </p:nvSpPr>
          <p:spPr bwMode="auto">
            <a:xfrm flipH="1" flipV="1">
              <a:off x="6549289" y="4898602"/>
              <a:ext cx="112078" cy="158300"/>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82" name="Line 54"/>
            <p:cNvSpPr>
              <a:spLocks noChangeShapeType="1"/>
            </p:cNvSpPr>
            <p:nvPr/>
          </p:nvSpPr>
          <p:spPr bwMode="auto">
            <a:xfrm>
              <a:off x="6661366" y="5070094"/>
              <a:ext cx="252175" cy="0"/>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83" name="AutoShape 55"/>
            <p:cNvSpPr>
              <a:spLocks noChangeArrowheads="1"/>
            </p:cNvSpPr>
            <p:nvPr/>
          </p:nvSpPr>
          <p:spPr bwMode="auto">
            <a:xfrm>
              <a:off x="6605327" y="5030519"/>
              <a:ext cx="103322" cy="52767"/>
            </a:xfrm>
            <a:prstGeom prst="cube">
              <a:avLst>
                <a:gd name="adj" fmla="val 43750"/>
              </a:avLst>
            </a:prstGeom>
            <a:solidFill>
              <a:srgbClr val="666699"/>
            </a:solidFill>
            <a:ln w="12700">
              <a:solidFill>
                <a:schemeClr val="tx1"/>
              </a:solidFill>
              <a:miter lim="800000"/>
              <a:headEnd/>
              <a:tailEnd/>
            </a:ln>
            <a:effectLst/>
          </p:spPr>
          <p:txBody>
            <a:bodyPr wrap="none" anchor="ctr"/>
            <a:lstStyle/>
            <a:p>
              <a:endParaRPr lang="en-US" sz="1400">
                <a:latin typeface="Arial" pitchFamily="34" charset="0"/>
                <a:cs typeface="Arial" pitchFamily="34" charset="0"/>
              </a:endParaRPr>
            </a:p>
          </p:txBody>
        </p:sp>
        <p:grpSp>
          <p:nvGrpSpPr>
            <p:cNvPr id="18" name="Group 59"/>
            <p:cNvGrpSpPr>
              <a:grpSpLocks/>
            </p:cNvGrpSpPr>
            <p:nvPr/>
          </p:nvGrpSpPr>
          <p:grpSpPr bwMode="auto">
            <a:xfrm>
              <a:off x="6801463" y="4872219"/>
              <a:ext cx="140097" cy="211066"/>
              <a:chOff x="3088" y="1702"/>
              <a:chExt cx="305" cy="415"/>
            </a:xfrm>
          </p:grpSpPr>
          <p:sp>
            <p:nvSpPr>
              <p:cNvPr id="86" name="Freeform 60"/>
              <p:cNvSpPr>
                <a:spLocks/>
              </p:cNvSpPr>
              <p:nvPr/>
            </p:nvSpPr>
            <p:spPr bwMode="auto">
              <a:xfrm flipH="1">
                <a:off x="3346" y="1702"/>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87" name="Rectangle 61"/>
              <p:cNvSpPr>
                <a:spLocks noChangeArrowheads="1"/>
              </p:cNvSpPr>
              <p:nvPr/>
            </p:nvSpPr>
            <p:spPr bwMode="auto">
              <a:xfrm flipH="1">
                <a:off x="3095" y="1734"/>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88" name="Oval 62"/>
              <p:cNvSpPr>
                <a:spLocks noChangeArrowheads="1"/>
              </p:cNvSpPr>
              <p:nvPr/>
            </p:nvSpPr>
            <p:spPr bwMode="auto">
              <a:xfrm flipH="1">
                <a:off x="3246" y="1784"/>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19" name="Group 63"/>
              <p:cNvGrpSpPr>
                <a:grpSpLocks/>
              </p:cNvGrpSpPr>
              <p:nvPr/>
            </p:nvGrpSpPr>
            <p:grpSpPr bwMode="auto">
              <a:xfrm flipH="1">
                <a:off x="3132" y="1894"/>
                <a:ext cx="152" cy="109"/>
                <a:chOff x="3216" y="2784"/>
                <a:chExt cx="192" cy="144"/>
              </a:xfrm>
            </p:grpSpPr>
            <p:sp>
              <p:nvSpPr>
                <p:cNvPr id="93" name="Line 64"/>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94" name="Line 65"/>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95" name="Line 66"/>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96" name="Line 67"/>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90" name="Freeform 68"/>
              <p:cNvSpPr>
                <a:spLocks/>
              </p:cNvSpPr>
              <p:nvPr/>
            </p:nvSpPr>
            <p:spPr bwMode="auto">
              <a:xfrm>
                <a:off x="3088" y="1705"/>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91" name="Oval 69"/>
              <p:cNvSpPr>
                <a:spLocks noChangeArrowheads="1"/>
              </p:cNvSpPr>
              <p:nvPr/>
            </p:nvSpPr>
            <p:spPr bwMode="auto">
              <a:xfrm flipH="1">
                <a:off x="3138" y="178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92" name="Oval 70"/>
              <p:cNvSpPr>
                <a:spLocks noChangeArrowheads="1"/>
              </p:cNvSpPr>
              <p:nvPr/>
            </p:nvSpPr>
            <p:spPr bwMode="auto">
              <a:xfrm flipH="1">
                <a:off x="3192" y="1780"/>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20" name="Group 72"/>
            <p:cNvGrpSpPr>
              <a:grpSpLocks/>
            </p:cNvGrpSpPr>
            <p:nvPr/>
          </p:nvGrpSpPr>
          <p:grpSpPr bwMode="auto">
            <a:xfrm>
              <a:off x="8258474" y="4187353"/>
              <a:ext cx="625184" cy="682120"/>
              <a:chOff x="4161" y="2295"/>
              <a:chExt cx="1071" cy="1241"/>
            </a:xfrm>
          </p:grpSpPr>
          <p:grpSp>
            <p:nvGrpSpPr>
              <p:cNvPr id="21" name="Group 73"/>
              <p:cNvGrpSpPr>
                <a:grpSpLocks/>
              </p:cNvGrpSpPr>
              <p:nvPr/>
            </p:nvGrpSpPr>
            <p:grpSpPr bwMode="auto">
              <a:xfrm rot="18542789" flipH="1">
                <a:off x="4015" y="2490"/>
                <a:ext cx="1241" cy="852"/>
                <a:chOff x="3168" y="2208"/>
                <a:chExt cx="1296" cy="768"/>
              </a:xfrm>
            </p:grpSpPr>
            <p:sp>
              <p:nvSpPr>
                <p:cNvPr id="295" name="Oval 74"/>
                <p:cNvSpPr>
                  <a:spLocks noChangeArrowheads="1"/>
                </p:cNvSpPr>
                <p:nvPr/>
              </p:nvSpPr>
              <p:spPr bwMode="auto">
                <a:xfrm>
                  <a:off x="3168" y="2352"/>
                  <a:ext cx="576" cy="480"/>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296" name="Oval 75"/>
                <p:cNvSpPr>
                  <a:spLocks noChangeArrowheads="1"/>
                </p:cNvSpPr>
                <p:nvPr/>
              </p:nvSpPr>
              <p:spPr bwMode="auto">
                <a:xfrm>
                  <a:off x="3408" y="2400"/>
                  <a:ext cx="432"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297" name="Oval 76"/>
                <p:cNvSpPr>
                  <a:spLocks noChangeArrowheads="1"/>
                </p:cNvSpPr>
                <p:nvPr/>
              </p:nvSpPr>
              <p:spPr bwMode="auto">
                <a:xfrm>
                  <a:off x="3360" y="2256"/>
                  <a:ext cx="384"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298" name="Oval 77"/>
                <p:cNvSpPr>
                  <a:spLocks noChangeArrowheads="1"/>
                </p:cNvSpPr>
                <p:nvPr/>
              </p:nvSpPr>
              <p:spPr bwMode="auto">
                <a:xfrm>
                  <a:off x="3456" y="2304"/>
                  <a:ext cx="576" cy="33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299" name="Oval 78"/>
                <p:cNvSpPr>
                  <a:spLocks noChangeArrowheads="1"/>
                </p:cNvSpPr>
                <p:nvPr/>
              </p:nvSpPr>
              <p:spPr bwMode="auto">
                <a:xfrm>
                  <a:off x="3600" y="2352"/>
                  <a:ext cx="384"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300" name="Oval 79"/>
                <p:cNvSpPr>
                  <a:spLocks noChangeArrowheads="1"/>
                </p:cNvSpPr>
                <p:nvPr/>
              </p:nvSpPr>
              <p:spPr bwMode="auto">
                <a:xfrm>
                  <a:off x="3696" y="2448"/>
                  <a:ext cx="576" cy="432"/>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301" name="Oval 80"/>
                <p:cNvSpPr>
                  <a:spLocks noChangeArrowheads="1"/>
                </p:cNvSpPr>
                <p:nvPr/>
              </p:nvSpPr>
              <p:spPr bwMode="auto">
                <a:xfrm>
                  <a:off x="3744" y="2208"/>
                  <a:ext cx="432"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302" name="Oval 81"/>
                <p:cNvSpPr>
                  <a:spLocks noChangeArrowheads="1"/>
                </p:cNvSpPr>
                <p:nvPr/>
              </p:nvSpPr>
              <p:spPr bwMode="auto">
                <a:xfrm>
                  <a:off x="3888" y="2304"/>
                  <a:ext cx="576" cy="432"/>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303" name="Oval 82"/>
                <p:cNvSpPr>
                  <a:spLocks noChangeArrowheads="1"/>
                </p:cNvSpPr>
                <p:nvPr/>
              </p:nvSpPr>
              <p:spPr bwMode="auto">
                <a:xfrm>
                  <a:off x="3936" y="2400"/>
                  <a:ext cx="480"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2" name="Group 83"/>
              <p:cNvGrpSpPr>
                <a:grpSpLocks/>
              </p:cNvGrpSpPr>
              <p:nvPr/>
            </p:nvGrpSpPr>
            <p:grpSpPr bwMode="auto">
              <a:xfrm rot="18542789" flipH="1">
                <a:off x="4244" y="2555"/>
                <a:ext cx="1206" cy="720"/>
                <a:chOff x="3168" y="2208"/>
                <a:chExt cx="1296" cy="768"/>
              </a:xfrm>
            </p:grpSpPr>
            <p:sp>
              <p:nvSpPr>
                <p:cNvPr id="286" name="Oval 84"/>
                <p:cNvSpPr>
                  <a:spLocks noChangeArrowheads="1"/>
                </p:cNvSpPr>
                <p:nvPr/>
              </p:nvSpPr>
              <p:spPr bwMode="auto">
                <a:xfrm>
                  <a:off x="3168" y="2352"/>
                  <a:ext cx="576" cy="480"/>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287" name="Oval 85"/>
                <p:cNvSpPr>
                  <a:spLocks noChangeArrowheads="1"/>
                </p:cNvSpPr>
                <p:nvPr/>
              </p:nvSpPr>
              <p:spPr bwMode="auto">
                <a:xfrm>
                  <a:off x="3408" y="2400"/>
                  <a:ext cx="432"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288" name="Oval 86"/>
                <p:cNvSpPr>
                  <a:spLocks noChangeArrowheads="1"/>
                </p:cNvSpPr>
                <p:nvPr/>
              </p:nvSpPr>
              <p:spPr bwMode="auto">
                <a:xfrm>
                  <a:off x="3360" y="2256"/>
                  <a:ext cx="384"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289" name="Oval 87"/>
                <p:cNvSpPr>
                  <a:spLocks noChangeArrowheads="1"/>
                </p:cNvSpPr>
                <p:nvPr/>
              </p:nvSpPr>
              <p:spPr bwMode="auto">
                <a:xfrm>
                  <a:off x="3456" y="2304"/>
                  <a:ext cx="576" cy="33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290" name="Oval 88"/>
                <p:cNvSpPr>
                  <a:spLocks noChangeArrowheads="1"/>
                </p:cNvSpPr>
                <p:nvPr/>
              </p:nvSpPr>
              <p:spPr bwMode="auto">
                <a:xfrm>
                  <a:off x="3600" y="2352"/>
                  <a:ext cx="384"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291" name="Oval 89"/>
                <p:cNvSpPr>
                  <a:spLocks noChangeArrowheads="1"/>
                </p:cNvSpPr>
                <p:nvPr/>
              </p:nvSpPr>
              <p:spPr bwMode="auto">
                <a:xfrm>
                  <a:off x="3696" y="2448"/>
                  <a:ext cx="576" cy="432"/>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292" name="Oval 90"/>
                <p:cNvSpPr>
                  <a:spLocks noChangeArrowheads="1"/>
                </p:cNvSpPr>
                <p:nvPr/>
              </p:nvSpPr>
              <p:spPr bwMode="auto">
                <a:xfrm>
                  <a:off x="3744" y="2208"/>
                  <a:ext cx="432"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293" name="Oval 91"/>
                <p:cNvSpPr>
                  <a:spLocks noChangeArrowheads="1"/>
                </p:cNvSpPr>
                <p:nvPr/>
              </p:nvSpPr>
              <p:spPr bwMode="auto">
                <a:xfrm>
                  <a:off x="3888" y="2304"/>
                  <a:ext cx="576" cy="432"/>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294" name="Oval 92"/>
                <p:cNvSpPr>
                  <a:spLocks noChangeArrowheads="1"/>
                </p:cNvSpPr>
                <p:nvPr/>
              </p:nvSpPr>
              <p:spPr bwMode="auto">
                <a:xfrm>
                  <a:off x="3936" y="2400"/>
                  <a:ext cx="480"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23" name="Group 93"/>
              <p:cNvGrpSpPr>
                <a:grpSpLocks/>
              </p:cNvGrpSpPr>
              <p:nvPr/>
            </p:nvGrpSpPr>
            <p:grpSpPr bwMode="auto">
              <a:xfrm>
                <a:off x="4750" y="2928"/>
                <a:ext cx="146" cy="454"/>
                <a:chOff x="1008" y="2648"/>
                <a:chExt cx="400" cy="904"/>
              </a:xfrm>
            </p:grpSpPr>
            <p:grpSp>
              <p:nvGrpSpPr>
                <p:cNvPr id="24" name="Group 94"/>
                <p:cNvGrpSpPr>
                  <a:grpSpLocks/>
                </p:cNvGrpSpPr>
                <p:nvPr/>
              </p:nvGrpSpPr>
              <p:grpSpPr bwMode="auto">
                <a:xfrm>
                  <a:off x="1064" y="2832"/>
                  <a:ext cx="344" cy="696"/>
                  <a:chOff x="1064" y="2832"/>
                  <a:chExt cx="344" cy="696"/>
                </a:xfrm>
              </p:grpSpPr>
              <p:sp>
                <p:nvSpPr>
                  <p:cNvPr id="274" name="Line 95"/>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75" name="Line 96"/>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76" name="Line 97"/>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77" name="Line 98"/>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78" name="Line 99"/>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79" name="Line 100"/>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80" name="Line 101"/>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81" name="Line 102"/>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82" name="Line 103"/>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83" name="Line 104"/>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84" name="Line 105"/>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85" name="Line 106"/>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5" name="Group 107"/>
                <p:cNvGrpSpPr>
                  <a:grpSpLocks/>
                </p:cNvGrpSpPr>
                <p:nvPr/>
              </p:nvGrpSpPr>
              <p:grpSpPr bwMode="auto">
                <a:xfrm>
                  <a:off x="1008" y="2856"/>
                  <a:ext cx="344" cy="696"/>
                  <a:chOff x="1064" y="2832"/>
                  <a:chExt cx="344" cy="696"/>
                </a:xfrm>
              </p:grpSpPr>
              <p:sp>
                <p:nvSpPr>
                  <p:cNvPr id="262" name="Line 108"/>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63" name="Line 109"/>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64" name="Line 110"/>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65" name="Line 111"/>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66" name="Line 112"/>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67" name="Line 113"/>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68" name="Line 114"/>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69" name="Line 115"/>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70" name="Line 116"/>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71" name="Line 117"/>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72" name="Line 118"/>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73" name="Line 119"/>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254" name="Line 120"/>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55" name="Line 121"/>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56" name="Line 122"/>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57" name="Line 123"/>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58" name="Line 124"/>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59" name="Line 125"/>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60" name="Line 126"/>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61" name="Line 127"/>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6" name="Group 128"/>
              <p:cNvGrpSpPr>
                <a:grpSpLocks/>
              </p:cNvGrpSpPr>
              <p:nvPr/>
            </p:nvGrpSpPr>
            <p:grpSpPr bwMode="auto">
              <a:xfrm>
                <a:off x="4992" y="2611"/>
                <a:ext cx="98" cy="358"/>
                <a:chOff x="1008" y="2648"/>
                <a:chExt cx="400" cy="904"/>
              </a:xfrm>
            </p:grpSpPr>
            <p:grpSp>
              <p:nvGrpSpPr>
                <p:cNvPr id="27" name="Group 129"/>
                <p:cNvGrpSpPr>
                  <a:grpSpLocks/>
                </p:cNvGrpSpPr>
                <p:nvPr/>
              </p:nvGrpSpPr>
              <p:grpSpPr bwMode="auto">
                <a:xfrm>
                  <a:off x="1064" y="2832"/>
                  <a:ext cx="344" cy="696"/>
                  <a:chOff x="1064" y="2832"/>
                  <a:chExt cx="344" cy="696"/>
                </a:xfrm>
              </p:grpSpPr>
              <p:sp>
                <p:nvSpPr>
                  <p:cNvPr id="240" name="Line 130"/>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41" name="Line 131"/>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42" name="Line 132"/>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43" name="Line 133"/>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44" name="Line 134"/>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45" name="Line 135"/>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46" name="Line 136"/>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47" name="Line 137"/>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48" name="Line 138"/>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49" name="Line 139"/>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50" name="Line 140"/>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51" name="Line 141"/>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8" name="Group 142"/>
                <p:cNvGrpSpPr>
                  <a:grpSpLocks/>
                </p:cNvGrpSpPr>
                <p:nvPr/>
              </p:nvGrpSpPr>
              <p:grpSpPr bwMode="auto">
                <a:xfrm>
                  <a:off x="1008" y="2856"/>
                  <a:ext cx="344" cy="696"/>
                  <a:chOff x="1064" y="2832"/>
                  <a:chExt cx="344" cy="696"/>
                </a:xfrm>
              </p:grpSpPr>
              <p:sp>
                <p:nvSpPr>
                  <p:cNvPr id="228" name="Line 143"/>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29" name="Line 144"/>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0" name="Line 145"/>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1" name="Line 146"/>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2" name="Line 147"/>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3" name="Line 148"/>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4" name="Line 149"/>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5" name="Line 150"/>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6" name="Line 151"/>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7" name="Line 152"/>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8" name="Line 153"/>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39" name="Line 154"/>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220" name="Line 155"/>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21" name="Line 156"/>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22" name="Line 157"/>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23" name="Line 158"/>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24" name="Line 159"/>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25" name="Line 160"/>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26" name="Line 161"/>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27" name="Line 162"/>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9" name="Group 163"/>
              <p:cNvGrpSpPr>
                <a:grpSpLocks/>
              </p:cNvGrpSpPr>
              <p:nvPr/>
            </p:nvGrpSpPr>
            <p:grpSpPr bwMode="auto">
              <a:xfrm>
                <a:off x="5170" y="2371"/>
                <a:ext cx="62" cy="198"/>
                <a:chOff x="1008" y="2648"/>
                <a:chExt cx="400" cy="904"/>
              </a:xfrm>
            </p:grpSpPr>
            <p:grpSp>
              <p:nvGrpSpPr>
                <p:cNvPr id="30" name="Group 164"/>
                <p:cNvGrpSpPr>
                  <a:grpSpLocks/>
                </p:cNvGrpSpPr>
                <p:nvPr/>
              </p:nvGrpSpPr>
              <p:grpSpPr bwMode="auto">
                <a:xfrm>
                  <a:off x="1064" y="2832"/>
                  <a:ext cx="344" cy="696"/>
                  <a:chOff x="1064" y="2832"/>
                  <a:chExt cx="344" cy="696"/>
                </a:xfrm>
              </p:grpSpPr>
              <p:sp>
                <p:nvSpPr>
                  <p:cNvPr id="206" name="Line 165"/>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07" name="Line 166"/>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08" name="Line 167"/>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09" name="Line 168"/>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10" name="Line 169"/>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11" name="Line 170"/>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12" name="Line 171"/>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13" name="Line 172"/>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14" name="Line 173"/>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15" name="Line 174"/>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16" name="Line 175"/>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17" name="Line 176"/>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32" name="Group 177"/>
                <p:cNvGrpSpPr>
                  <a:grpSpLocks/>
                </p:cNvGrpSpPr>
                <p:nvPr/>
              </p:nvGrpSpPr>
              <p:grpSpPr bwMode="auto">
                <a:xfrm>
                  <a:off x="1008" y="2856"/>
                  <a:ext cx="344" cy="696"/>
                  <a:chOff x="1064" y="2832"/>
                  <a:chExt cx="344" cy="696"/>
                </a:xfrm>
              </p:grpSpPr>
              <p:sp>
                <p:nvSpPr>
                  <p:cNvPr id="194" name="Line 178"/>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95" name="Line 179"/>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96" name="Line 180"/>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97" name="Line 181"/>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98" name="Line 182"/>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99" name="Line 183"/>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00" name="Line 184"/>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01" name="Line 185"/>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02" name="Line 186"/>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03" name="Line 187"/>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04" name="Line 188"/>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205" name="Line 189"/>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186" name="Line 190"/>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87" name="Line 191"/>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88" name="Line 192"/>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89" name="Line 193"/>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90" name="Line 194"/>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91" name="Line 195"/>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92" name="Line 196"/>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93" name="Line 197"/>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34" name="Group 198"/>
              <p:cNvGrpSpPr>
                <a:grpSpLocks/>
              </p:cNvGrpSpPr>
              <p:nvPr/>
            </p:nvGrpSpPr>
            <p:grpSpPr bwMode="auto">
              <a:xfrm>
                <a:off x="4161" y="3043"/>
                <a:ext cx="207" cy="293"/>
                <a:chOff x="4120" y="2308"/>
                <a:chExt cx="305" cy="415"/>
              </a:xfrm>
            </p:grpSpPr>
            <p:sp>
              <p:nvSpPr>
                <p:cNvPr id="173" name="Freeform 199"/>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74" name="Rectangle 200"/>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175" name="Oval 201"/>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35" name="Group 202"/>
                <p:cNvGrpSpPr>
                  <a:grpSpLocks/>
                </p:cNvGrpSpPr>
                <p:nvPr/>
              </p:nvGrpSpPr>
              <p:grpSpPr bwMode="auto">
                <a:xfrm flipH="1">
                  <a:off x="4164" y="2500"/>
                  <a:ext cx="152" cy="109"/>
                  <a:chOff x="3216" y="2784"/>
                  <a:chExt cx="192" cy="144"/>
                </a:xfrm>
              </p:grpSpPr>
              <p:sp>
                <p:nvSpPr>
                  <p:cNvPr id="180" name="Line 203"/>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81" name="Line 204"/>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82" name="Line 205"/>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83" name="Line 206"/>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177" name="Freeform 207"/>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78" name="Oval 208"/>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179" name="Oval 209"/>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36" name="Group 210"/>
              <p:cNvGrpSpPr>
                <a:grpSpLocks/>
              </p:cNvGrpSpPr>
              <p:nvPr/>
            </p:nvGrpSpPr>
            <p:grpSpPr bwMode="auto">
              <a:xfrm>
                <a:off x="4424" y="2880"/>
                <a:ext cx="328" cy="344"/>
                <a:chOff x="1970" y="2277"/>
                <a:chExt cx="493" cy="732"/>
              </a:xfrm>
            </p:grpSpPr>
            <p:grpSp>
              <p:nvGrpSpPr>
                <p:cNvPr id="57" name="Group 211"/>
                <p:cNvGrpSpPr>
                  <a:grpSpLocks/>
                </p:cNvGrpSpPr>
                <p:nvPr/>
              </p:nvGrpSpPr>
              <p:grpSpPr bwMode="auto">
                <a:xfrm>
                  <a:off x="1970" y="2337"/>
                  <a:ext cx="413" cy="672"/>
                  <a:chOff x="2651" y="2304"/>
                  <a:chExt cx="413" cy="672"/>
                </a:xfrm>
              </p:grpSpPr>
              <p:sp>
                <p:nvSpPr>
                  <p:cNvPr id="146" name="Rectangle 212"/>
                  <p:cNvSpPr>
                    <a:spLocks noChangeArrowheads="1"/>
                  </p:cNvSpPr>
                  <p:nvPr/>
                </p:nvSpPr>
                <p:spPr bwMode="auto">
                  <a:xfrm>
                    <a:off x="2651" y="2304"/>
                    <a:ext cx="413" cy="672"/>
                  </a:xfrm>
                  <a:prstGeom prst="rect">
                    <a:avLst/>
                  </a:prstGeom>
                  <a:solidFill>
                    <a:srgbClr val="DDDDDD"/>
                  </a:solidFill>
                  <a:ln w="9525">
                    <a:noFill/>
                    <a:miter lim="800000"/>
                    <a:headEnd/>
                    <a:tailEnd/>
                  </a:ln>
                  <a:effectLst/>
                </p:spPr>
                <p:txBody>
                  <a:bodyPr wrap="none" lIns="0" tIns="0" rIns="0" bIns="0" anchor="ctr"/>
                  <a:lstStyle/>
                  <a:p>
                    <a:endParaRPr lang="en-US" sz="1400">
                      <a:latin typeface="Arial" pitchFamily="34" charset="0"/>
                      <a:cs typeface="Arial" pitchFamily="34" charset="0"/>
                    </a:endParaRPr>
                  </a:p>
                </p:txBody>
              </p:sp>
              <p:grpSp>
                <p:nvGrpSpPr>
                  <p:cNvPr id="59" name="Group 213"/>
                  <p:cNvGrpSpPr>
                    <a:grpSpLocks/>
                  </p:cNvGrpSpPr>
                  <p:nvPr/>
                </p:nvGrpSpPr>
                <p:grpSpPr bwMode="auto">
                  <a:xfrm>
                    <a:off x="2688" y="2556"/>
                    <a:ext cx="336" cy="192"/>
                    <a:chOff x="2688" y="2352"/>
                    <a:chExt cx="336" cy="192"/>
                  </a:xfrm>
                </p:grpSpPr>
                <p:sp>
                  <p:nvSpPr>
                    <p:cNvPr id="169" name="Line 214"/>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70" name="Line 215"/>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71" name="Line 216"/>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72" name="Line 217"/>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148" name="Line 218"/>
                  <p:cNvSpPr>
                    <a:spLocks noChangeShapeType="1"/>
                  </p:cNvSpPr>
                  <p:nvPr/>
                </p:nvSpPr>
                <p:spPr bwMode="auto">
                  <a:xfrm>
                    <a:off x="2857" y="2355"/>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49" name="Line 219"/>
                  <p:cNvSpPr>
                    <a:spLocks noChangeShapeType="1"/>
                  </p:cNvSpPr>
                  <p:nvPr/>
                </p:nvSpPr>
                <p:spPr bwMode="auto">
                  <a:xfrm>
                    <a:off x="2909" y="2357"/>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50" name="Line 220"/>
                  <p:cNvSpPr>
                    <a:spLocks noChangeShapeType="1"/>
                  </p:cNvSpPr>
                  <p:nvPr/>
                </p:nvSpPr>
                <p:spPr bwMode="auto">
                  <a:xfrm>
                    <a:off x="2963" y="2357"/>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51" name="Line 221"/>
                  <p:cNvSpPr>
                    <a:spLocks noChangeShapeType="1"/>
                  </p:cNvSpPr>
                  <p:nvPr/>
                </p:nvSpPr>
                <p:spPr bwMode="auto">
                  <a:xfrm>
                    <a:off x="2801"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52" name="Line 222"/>
                  <p:cNvSpPr>
                    <a:spLocks noChangeShapeType="1"/>
                  </p:cNvSpPr>
                  <p:nvPr/>
                </p:nvSpPr>
                <p:spPr bwMode="auto">
                  <a:xfrm>
                    <a:off x="2747"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60" name="Group 223"/>
                  <p:cNvGrpSpPr>
                    <a:grpSpLocks/>
                  </p:cNvGrpSpPr>
                  <p:nvPr/>
                </p:nvGrpSpPr>
                <p:grpSpPr bwMode="auto">
                  <a:xfrm>
                    <a:off x="2688" y="2352"/>
                    <a:ext cx="336" cy="192"/>
                    <a:chOff x="2688" y="2352"/>
                    <a:chExt cx="336" cy="192"/>
                  </a:xfrm>
                </p:grpSpPr>
                <p:sp>
                  <p:nvSpPr>
                    <p:cNvPr id="165" name="Line 224"/>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66" name="Line 225"/>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67" name="Line 226"/>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68" name="Line 227"/>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154" name="Line 228"/>
                  <p:cNvSpPr>
                    <a:spLocks noChangeShapeType="1"/>
                  </p:cNvSpPr>
                  <p:nvPr/>
                </p:nvSpPr>
                <p:spPr bwMode="auto">
                  <a:xfrm>
                    <a:off x="2932" y="25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55" name="Line 229"/>
                  <p:cNvSpPr>
                    <a:spLocks noChangeShapeType="1"/>
                  </p:cNvSpPr>
                  <p:nvPr/>
                </p:nvSpPr>
                <p:spPr bwMode="auto">
                  <a:xfrm>
                    <a:off x="2864" y="2760"/>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56" name="Line 230"/>
                  <p:cNvSpPr>
                    <a:spLocks noChangeShapeType="1"/>
                  </p:cNvSpPr>
                  <p:nvPr/>
                </p:nvSpPr>
                <p:spPr bwMode="auto">
                  <a:xfrm>
                    <a:off x="2916" y="27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57" name="Line 231"/>
                  <p:cNvSpPr>
                    <a:spLocks noChangeShapeType="1"/>
                  </p:cNvSpPr>
                  <p:nvPr/>
                </p:nvSpPr>
                <p:spPr bwMode="auto">
                  <a:xfrm>
                    <a:off x="2970" y="2762"/>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58" name="Line 232"/>
                  <p:cNvSpPr>
                    <a:spLocks noChangeShapeType="1"/>
                  </p:cNvSpPr>
                  <p:nvPr/>
                </p:nvSpPr>
                <p:spPr bwMode="auto">
                  <a:xfrm>
                    <a:off x="2808"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59" name="Line 233"/>
                  <p:cNvSpPr>
                    <a:spLocks noChangeShapeType="1"/>
                  </p:cNvSpPr>
                  <p:nvPr/>
                </p:nvSpPr>
                <p:spPr bwMode="auto">
                  <a:xfrm>
                    <a:off x="2754"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61" name="Group 234"/>
                  <p:cNvGrpSpPr>
                    <a:grpSpLocks/>
                  </p:cNvGrpSpPr>
                  <p:nvPr/>
                </p:nvGrpSpPr>
                <p:grpSpPr bwMode="auto">
                  <a:xfrm>
                    <a:off x="2688" y="2757"/>
                    <a:ext cx="336" cy="192"/>
                    <a:chOff x="2688" y="2352"/>
                    <a:chExt cx="336" cy="192"/>
                  </a:xfrm>
                </p:grpSpPr>
                <p:sp>
                  <p:nvSpPr>
                    <p:cNvPr id="161" name="Line 235"/>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62" name="Line 236"/>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63" name="Line 237"/>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64" name="Line 238"/>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grpSp>
            <p:sp>
              <p:nvSpPr>
                <p:cNvPr id="144" name="Freeform 239"/>
                <p:cNvSpPr>
                  <a:spLocks/>
                </p:cNvSpPr>
                <p:nvPr/>
              </p:nvSpPr>
              <p:spPr bwMode="auto">
                <a:xfrm>
                  <a:off x="1977" y="2277"/>
                  <a:ext cx="486" cy="60"/>
                </a:xfrm>
                <a:custGeom>
                  <a:avLst/>
                  <a:gdLst/>
                  <a:ahLst/>
                  <a:cxnLst>
                    <a:cxn ang="0">
                      <a:pos x="0" y="60"/>
                    </a:cxn>
                    <a:cxn ang="0">
                      <a:pos x="402" y="60"/>
                    </a:cxn>
                    <a:cxn ang="0">
                      <a:pos x="486" y="0"/>
                    </a:cxn>
                    <a:cxn ang="0">
                      <a:pos x="144" y="0"/>
                    </a:cxn>
                    <a:cxn ang="0">
                      <a:pos x="0" y="60"/>
                    </a:cxn>
                  </a:cxnLst>
                  <a:rect l="0" t="0" r="r" b="b"/>
                  <a:pathLst>
                    <a:path w="486" h="60">
                      <a:moveTo>
                        <a:pt x="0" y="60"/>
                      </a:moveTo>
                      <a:lnTo>
                        <a:pt x="402" y="60"/>
                      </a:lnTo>
                      <a:lnTo>
                        <a:pt x="486" y="0"/>
                      </a:lnTo>
                      <a:lnTo>
                        <a:pt x="144" y="0"/>
                      </a:lnTo>
                      <a:lnTo>
                        <a:pt x="0" y="60"/>
                      </a:lnTo>
                      <a:close/>
                    </a:path>
                  </a:pathLst>
                </a:custGeom>
                <a:solidFill>
                  <a:srgbClr val="B2B2B2"/>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145" name="Freeform 240"/>
                <p:cNvSpPr>
                  <a:spLocks/>
                </p:cNvSpPr>
                <p:nvPr/>
              </p:nvSpPr>
              <p:spPr bwMode="auto">
                <a:xfrm>
                  <a:off x="2382" y="2277"/>
                  <a:ext cx="75" cy="723"/>
                </a:xfrm>
                <a:custGeom>
                  <a:avLst/>
                  <a:gdLst/>
                  <a:ahLst/>
                  <a:cxnLst>
                    <a:cxn ang="0">
                      <a:pos x="0" y="723"/>
                    </a:cxn>
                    <a:cxn ang="0">
                      <a:pos x="0" y="57"/>
                    </a:cxn>
                    <a:cxn ang="0">
                      <a:pos x="75" y="0"/>
                    </a:cxn>
                    <a:cxn ang="0">
                      <a:pos x="75" y="606"/>
                    </a:cxn>
                    <a:cxn ang="0">
                      <a:pos x="0" y="723"/>
                    </a:cxn>
                  </a:cxnLst>
                  <a:rect l="0" t="0" r="r" b="b"/>
                  <a:pathLst>
                    <a:path w="75" h="723">
                      <a:moveTo>
                        <a:pt x="0" y="723"/>
                      </a:moveTo>
                      <a:lnTo>
                        <a:pt x="0" y="57"/>
                      </a:lnTo>
                      <a:lnTo>
                        <a:pt x="75" y="0"/>
                      </a:lnTo>
                      <a:lnTo>
                        <a:pt x="75" y="606"/>
                      </a:lnTo>
                      <a:lnTo>
                        <a:pt x="0" y="723"/>
                      </a:lnTo>
                      <a:close/>
                    </a:path>
                  </a:pathLst>
                </a:custGeom>
                <a:solidFill>
                  <a:srgbClr val="969696"/>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grpSp>
          <p:grpSp>
            <p:nvGrpSpPr>
              <p:cNvPr id="84" name="Group 243"/>
              <p:cNvGrpSpPr>
                <a:grpSpLocks/>
              </p:cNvGrpSpPr>
              <p:nvPr/>
            </p:nvGrpSpPr>
            <p:grpSpPr bwMode="auto">
              <a:xfrm>
                <a:off x="4560" y="2323"/>
                <a:ext cx="62" cy="198"/>
                <a:chOff x="1008" y="2648"/>
                <a:chExt cx="400" cy="904"/>
              </a:xfrm>
            </p:grpSpPr>
            <p:grpSp>
              <p:nvGrpSpPr>
                <p:cNvPr id="85" name="Group 244"/>
                <p:cNvGrpSpPr>
                  <a:grpSpLocks/>
                </p:cNvGrpSpPr>
                <p:nvPr/>
              </p:nvGrpSpPr>
              <p:grpSpPr bwMode="auto">
                <a:xfrm>
                  <a:off x="1064" y="2832"/>
                  <a:ext cx="344" cy="696"/>
                  <a:chOff x="1064" y="2832"/>
                  <a:chExt cx="344" cy="696"/>
                </a:xfrm>
              </p:grpSpPr>
              <p:sp>
                <p:nvSpPr>
                  <p:cNvPr id="131" name="Line 245"/>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32" name="Line 246"/>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33" name="Line 247"/>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34" name="Line 248"/>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35" name="Line 249"/>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36" name="Line 250"/>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37" name="Line 251"/>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38" name="Line 252"/>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39" name="Line 253"/>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40" name="Line 254"/>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41" name="Line 255"/>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42" name="Line 256"/>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89" name="Group 257"/>
                <p:cNvGrpSpPr>
                  <a:grpSpLocks/>
                </p:cNvGrpSpPr>
                <p:nvPr/>
              </p:nvGrpSpPr>
              <p:grpSpPr bwMode="auto">
                <a:xfrm>
                  <a:off x="1008" y="2856"/>
                  <a:ext cx="344" cy="696"/>
                  <a:chOff x="1064" y="2832"/>
                  <a:chExt cx="344" cy="696"/>
                </a:xfrm>
              </p:grpSpPr>
              <p:sp>
                <p:nvSpPr>
                  <p:cNvPr id="119" name="Line 258"/>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0" name="Line 259"/>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1" name="Line 260"/>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2" name="Line 261"/>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3" name="Line 262"/>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4" name="Line 263"/>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5" name="Line 264"/>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6" name="Line 265"/>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7" name="Line 266"/>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8" name="Line 267"/>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29" name="Line 268"/>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30" name="Line 269"/>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111" name="Line 270"/>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12" name="Line 271"/>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13" name="Line 272"/>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14" name="Line 273"/>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15" name="Line 274"/>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16" name="Line 275"/>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17" name="Line 276"/>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118" name="Line 277"/>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grpSp>
          <p:nvGrpSpPr>
            <p:cNvPr id="97" name="Group 279"/>
            <p:cNvGrpSpPr>
              <a:grpSpLocks/>
            </p:cNvGrpSpPr>
            <p:nvPr/>
          </p:nvGrpSpPr>
          <p:grpSpPr bwMode="auto">
            <a:xfrm>
              <a:off x="7782144" y="3923519"/>
              <a:ext cx="625184" cy="682120"/>
              <a:chOff x="3743" y="1248"/>
              <a:chExt cx="1071" cy="1241"/>
            </a:xfrm>
          </p:grpSpPr>
          <p:grpSp>
            <p:nvGrpSpPr>
              <p:cNvPr id="98" name="Group 280"/>
              <p:cNvGrpSpPr>
                <a:grpSpLocks/>
              </p:cNvGrpSpPr>
              <p:nvPr/>
            </p:nvGrpSpPr>
            <p:grpSpPr bwMode="auto">
              <a:xfrm rot="18542789" flipH="1">
                <a:off x="3597" y="1443"/>
                <a:ext cx="1241" cy="852"/>
                <a:chOff x="3168" y="2208"/>
                <a:chExt cx="1296" cy="768"/>
              </a:xfrm>
            </p:grpSpPr>
            <p:sp>
              <p:nvSpPr>
                <p:cNvPr id="502" name="Oval 281"/>
                <p:cNvSpPr>
                  <a:spLocks noChangeArrowheads="1"/>
                </p:cNvSpPr>
                <p:nvPr/>
              </p:nvSpPr>
              <p:spPr bwMode="auto">
                <a:xfrm>
                  <a:off x="3168" y="2352"/>
                  <a:ext cx="576" cy="480"/>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03" name="Oval 282"/>
                <p:cNvSpPr>
                  <a:spLocks noChangeArrowheads="1"/>
                </p:cNvSpPr>
                <p:nvPr/>
              </p:nvSpPr>
              <p:spPr bwMode="auto">
                <a:xfrm>
                  <a:off x="3408" y="2400"/>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04" name="Oval 283"/>
                <p:cNvSpPr>
                  <a:spLocks noChangeArrowheads="1"/>
                </p:cNvSpPr>
                <p:nvPr/>
              </p:nvSpPr>
              <p:spPr bwMode="auto">
                <a:xfrm>
                  <a:off x="3360" y="2256"/>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05" name="Oval 284"/>
                <p:cNvSpPr>
                  <a:spLocks noChangeArrowheads="1"/>
                </p:cNvSpPr>
                <p:nvPr/>
              </p:nvSpPr>
              <p:spPr bwMode="auto">
                <a:xfrm>
                  <a:off x="3456" y="2304"/>
                  <a:ext cx="576" cy="33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06" name="Oval 285"/>
                <p:cNvSpPr>
                  <a:spLocks noChangeArrowheads="1"/>
                </p:cNvSpPr>
                <p:nvPr/>
              </p:nvSpPr>
              <p:spPr bwMode="auto">
                <a:xfrm>
                  <a:off x="3600" y="2352"/>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07" name="Oval 286"/>
                <p:cNvSpPr>
                  <a:spLocks noChangeArrowheads="1"/>
                </p:cNvSpPr>
                <p:nvPr/>
              </p:nvSpPr>
              <p:spPr bwMode="auto">
                <a:xfrm>
                  <a:off x="3696" y="2448"/>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08" name="Oval 287"/>
                <p:cNvSpPr>
                  <a:spLocks noChangeArrowheads="1"/>
                </p:cNvSpPr>
                <p:nvPr/>
              </p:nvSpPr>
              <p:spPr bwMode="auto">
                <a:xfrm>
                  <a:off x="3744" y="2208"/>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09" name="Oval 288"/>
                <p:cNvSpPr>
                  <a:spLocks noChangeArrowheads="1"/>
                </p:cNvSpPr>
                <p:nvPr/>
              </p:nvSpPr>
              <p:spPr bwMode="auto">
                <a:xfrm>
                  <a:off x="3888" y="2304"/>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10" name="Oval 289"/>
                <p:cNvSpPr>
                  <a:spLocks noChangeArrowheads="1"/>
                </p:cNvSpPr>
                <p:nvPr/>
              </p:nvSpPr>
              <p:spPr bwMode="auto">
                <a:xfrm>
                  <a:off x="3936" y="2400"/>
                  <a:ext cx="480"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99" name="Group 290"/>
              <p:cNvGrpSpPr>
                <a:grpSpLocks/>
              </p:cNvGrpSpPr>
              <p:nvPr/>
            </p:nvGrpSpPr>
            <p:grpSpPr bwMode="auto">
              <a:xfrm rot="18542789" flipH="1">
                <a:off x="3826" y="1508"/>
                <a:ext cx="1206" cy="720"/>
                <a:chOff x="3168" y="2208"/>
                <a:chExt cx="1296" cy="768"/>
              </a:xfrm>
            </p:grpSpPr>
            <p:sp>
              <p:nvSpPr>
                <p:cNvPr id="493" name="Oval 291"/>
                <p:cNvSpPr>
                  <a:spLocks noChangeArrowheads="1"/>
                </p:cNvSpPr>
                <p:nvPr/>
              </p:nvSpPr>
              <p:spPr bwMode="auto">
                <a:xfrm>
                  <a:off x="3168" y="2352"/>
                  <a:ext cx="576" cy="480"/>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494" name="Oval 292"/>
                <p:cNvSpPr>
                  <a:spLocks noChangeArrowheads="1"/>
                </p:cNvSpPr>
                <p:nvPr/>
              </p:nvSpPr>
              <p:spPr bwMode="auto">
                <a:xfrm>
                  <a:off x="3408" y="2400"/>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495" name="Oval 293"/>
                <p:cNvSpPr>
                  <a:spLocks noChangeArrowheads="1"/>
                </p:cNvSpPr>
                <p:nvPr/>
              </p:nvSpPr>
              <p:spPr bwMode="auto">
                <a:xfrm>
                  <a:off x="3360" y="2256"/>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496" name="Oval 294"/>
                <p:cNvSpPr>
                  <a:spLocks noChangeArrowheads="1"/>
                </p:cNvSpPr>
                <p:nvPr/>
              </p:nvSpPr>
              <p:spPr bwMode="auto">
                <a:xfrm>
                  <a:off x="3456" y="2304"/>
                  <a:ext cx="576" cy="33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497" name="Oval 295"/>
                <p:cNvSpPr>
                  <a:spLocks noChangeArrowheads="1"/>
                </p:cNvSpPr>
                <p:nvPr/>
              </p:nvSpPr>
              <p:spPr bwMode="auto">
                <a:xfrm>
                  <a:off x="3600" y="2352"/>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498" name="Oval 296"/>
                <p:cNvSpPr>
                  <a:spLocks noChangeArrowheads="1"/>
                </p:cNvSpPr>
                <p:nvPr/>
              </p:nvSpPr>
              <p:spPr bwMode="auto">
                <a:xfrm>
                  <a:off x="3696" y="2448"/>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499" name="Oval 297"/>
                <p:cNvSpPr>
                  <a:spLocks noChangeArrowheads="1"/>
                </p:cNvSpPr>
                <p:nvPr/>
              </p:nvSpPr>
              <p:spPr bwMode="auto">
                <a:xfrm>
                  <a:off x="3744" y="2208"/>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00" name="Oval 298"/>
                <p:cNvSpPr>
                  <a:spLocks noChangeArrowheads="1"/>
                </p:cNvSpPr>
                <p:nvPr/>
              </p:nvSpPr>
              <p:spPr bwMode="auto">
                <a:xfrm>
                  <a:off x="3888" y="2304"/>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01" name="Oval 299"/>
                <p:cNvSpPr>
                  <a:spLocks noChangeArrowheads="1"/>
                </p:cNvSpPr>
                <p:nvPr/>
              </p:nvSpPr>
              <p:spPr bwMode="auto">
                <a:xfrm>
                  <a:off x="3936" y="2400"/>
                  <a:ext cx="480"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100" name="Group 300"/>
              <p:cNvGrpSpPr>
                <a:grpSpLocks/>
              </p:cNvGrpSpPr>
              <p:nvPr/>
            </p:nvGrpSpPr>
            <p:grpSpPr bwMode="auto">
              <a:xfrm>
                <a:off x="4332" y="1881"/>
                <a:ext cx="146" cy="454"/>
                <a:chOff x="1008" y="2648"/>
                <a:chExt cx="400" cy="904"/>
              </a:xfrm>
            </p:grpSpPr>
            <p:grpSp>
              <p:nvGrpSpPr>
                <p:cNvPr id="101" name="Group 301"/>
                <p:cNvGrpSpPr>
                  <a:grpSpLocks/>
                </p:cNvGrpSpPr>
                <p:nvPr/>
              </p:nvGrpSpPr>
              <p:grpSpPr bwMode="auto">
                <a:xfrm>
                  <a:off x="1064" y="2832"/>
                  <a:ext cx="344" cy="696"/>
                  <a:chOff x="1064" y="2832"/>
                  <a:chExt cx="344" cy="696"/>
                </a:xfrm>
              </p:grpSpPr>
              <p:sp>
                <p:nvSpPr>
                  <p:cNvPr id="481" name="Line 302"/>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82" name="Line 303"/>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83" name="Line 304"/>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84" name="Line 305"/>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85" name="Line 306"/>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86" name="Line 307"/>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87" name="Line 308"/>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88" name="Line 309"/>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89" name="Line 310"/>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90" name="Line 311"/>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91" name="Line 312"/>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92" name="Line 313"/>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02" name="Group 314"/>
                <p:cNvGrpSpPr>
                  <a:grpSpLocks/>
                </p:cNvGrpSpPr>
                <p:nvPr/>
              </p:nvGrpSpPr>
              <p:grpSpPr bwMode="auto">
                <a:xfrm>
                  <a:off x="1008" y="2856"/>
                  <a:ext cx="344" cy="696"/>
                  <a:chOff x="1064" y="2832"/>
                  <a:chExt cx="344" cy="696"/>
                </a:xfrm>
              </p:grpSpPr>
              <p:sp>
                <p:nvSpPr>
                  <p:cNvPr id="469" name="Line 315"/>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0" name="Line 316"/>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1" name="Line 317"/>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2" name="Line 318"/>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3" name="Line 319"/>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4" name="Line 320"/>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5" name="Line 321"/>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6" name="Line 322"/>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7" name="Line 323"/>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8" name="Line 324"/>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79" name="Line 325"/>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80" name="Line 326"/>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461" name="Line 327"/>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62" name="Line 328"/>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63" name="Line 329"/>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64" name="Line 330"/>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65" name="Line 331"/>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66" name="Line 332"/>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67" name="Line 333"/>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68" name="Line 334"/>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03" name="Group 335"/>
              <p:cNvGrpSpPr>
                <a:grpSpLocks/>
              </p:cNvGrpSpPr>
              <p:nvPr/>
            </p:nvGrpSpPr>
            <p:grpSpPr bwMode="auto">
              <a:xfrm>
                <a:off x="4574" y="1564"/>
                <a:ext cx="98" cy="358"/>
                <a:chOff x="1008" y="2648"/>
                <a:chExt cx="400" cy="904"/>
              </a:xfrm>
            </p:grpSpPr>
            <p:grpSp>
              <p:nvGrpSpPr>
                <p:cNvPr id="104" name="Group 336"/>
                <p:cNvGrpSpPr>
                  <a:grpSpLocks/>
                </p:cNvGrpSpPr>
                <p:nvPr/>
              </p:nvGrpSpPr>
              <p:grpSpPr bwMode="auto">
                <a:xfrm>
                  <a:off x="1064" y="2832"/>
                  <a:ext cx="344" cy="696"/>
                  <a:chOff x="1064" y="2832"/>
                  <a:chExt cx="344" cy="696"/>
                </a:xfrm>
              </p:grpSpPr>
              <p:sp>
                <p:nvSpPr>
                  <p:cNvPr id="447" name="Line 337"/>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48" name="Line 338"/>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49" name="Line 339"/>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50" name="Line 340"/>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51" name="Line 341"/>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52" name="Line 342"/>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53" name="Line 343"/>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54" name="Line 344"/>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55" name="Line 345"/>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56" name="Line 346"/>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57" name="Line 347"/>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58" name="Line 348"/>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05" name="Group 349"/>
                <p:cNvGrpSpPr>
                  <a:grpSpLocks/>
                </p:cNvGrpSpPr>
                <p:nvPr/>
              </p:nvGrpSpPr>
              <p:grpSpPr bwMode="auto">
                <a:xfrm>
                  <a:off x="1008" y="2856"/>
                  <a:ext cx="344" cy="696"/>
                  <a:chOff x="1064" y="2832"/>
                  <a:chExt cx="344" cy="696"/>
                </a:xfrm>
              </p:grpSpPr>
              <p:sp>
                <p:nvSpPr>
                  <p:cNvPr id="435" name="Line 350"/>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36" name="Line 351"/>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37" name="Line 352"/>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38" name="Line 353"/>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39" name="Line 354"/>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40" name="Line 355"/>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41" name="Line 356"/>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42" name="Line 357"/>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43" name="Line 358"/>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44" name="Line 359"/>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45" name="Line 360"/>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46" name="Line 361"/>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427" name="Line 362"/>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28" name="Line 363"/>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29" name="Line 364"/>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30" name="Line 365"/>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31" name="Line 366"/>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32" name="Line 367"/>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33" name="Line 368"/>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34" name="Line 369"/>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06" name="Group 370"/>
              <p:cNvGrpSpPr>
                <a:grpSpLocks/>
              </p:cNvGrpSpPr>
              <p:nvPr/>
            </p:nvGrpSpPr>
            <p:grpSpPr bwMode="auto">
              <a:xfrm>
                <a:off x="4752" y="1324"/>
                <a:ext cx="62" cy="198"/>
                <a:chOff x="1008" y="2648"/>
                <a:chExt cx="400" cy="904"/>
              </a:xfrm>
            </p:grpSpPr>
            <p:grpSp>
              <p:nvGrpSpPr>
                <p:cNvPr id="107" name="Group 371"/>
                <p:cNvGrpSpPr>
                  <a:grpSpLocks/>
                </p:cNvGrpSpPr>
                <p:nvPr/>
              </p:nvGrpSpPr>
              <p:grpSpPr bwMode="auto">
                <a:xfrm>
                  <a:off x="1064" y="2832"/>
                  <a:ext cx="344" cy="696"/>
                  <a:chOff x="1064" y="2832"/>
                  <a:chExt cx="344" cy="696"/>
                </a:xfrm>
              </p:grpSpPr>
              <p:sp>
                <p:nvSpPr>
                  <p:cNvPr id="413" name="Line 372"/>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14" name="Line 373"/>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15" name="Line 374"/>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16" name="Line 375"/>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17" name="Line 376"/>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18" name="Line 377"/>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19" name="Line 378"/>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20" name="Line 379"/>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21" name="Line 380"/>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22" name="Line 381"/>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23" name="Line 382"/>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24" name="Line 383"/>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08" name="Group 384"/>
                <p:cNvGrpSpPr>
                  <a:grpSpLocks/>
                </p:cNvGrpSpPr>
                <p:nvPr/>
              </p:nvGrpSpPr>
              <p:grpSpPr bwMode="auto">
                <a:xfrm>
                  <a:off x="1008" y="2856"/>
                  <a:ext cx="344" cy="696"/>
                  <a:chOff x="1064" y="2832"/>
                  <a:chExt cx="344" cy="696"/>
                </a:xfrm>
              </p:grpSpPr>
              <p:sp>
                <p:nvSpPr>
                  <p:cNvPr id="401" name="Line 385"/>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02" name="Line 386"/>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03" name="Line 387"/>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04" name="Line 388"/>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05" name="Line 389"/>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06" name="Line 390"/>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07" name="Line 391"/>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08" name="Line 392"/>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09" name="Line 393"/>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10" name="Line 394"/>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11" name="Line 395"/>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12" name="Line 396"/>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393" name="Line 397"/>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94" name="Line 398"/>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95" name="Line 399"/>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96" name="Line 400"/>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97" name="Line 401"/>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98" name="Line 402"/>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99" name="Line 403"/>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400" name="Line 404"/>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09" name="Group 405"/>
              <p:cNvGrpSpPr>
                <a:grpSpLocks/>
              </p:cNvGrpSpPr>
              <p:nvPr/>
            </p:nvGrpSpPr>
            <p:grpSpPr bwMode="auto">
              <a:xfrm>
                <a:off x="3743" y="1996"/>
                <a:ext cx="207" cy="293"/>
                <a:chOff x="4120" y="2308"/>
                <a:chExt cx="305" cy="415"/>
              </a:xfrm>
            </p:grpSpPr>
            <p:sp>
              <p:nvSpPr>
                <p:cNvPr id="380" name="Freeform 406"/>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381" name="Rectangle 407"/>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382" name="Oval 408"/>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110" name="Group 409"/>
                <p:cNvGrpSpPr>
                  <a:grpSpLocks/>
                </p:cNvGrpSpPr>
                <p:nvPr/>
              </p:nvGrpSpPr>
              <p:grpSpPr bwMode="auto">
                <a:xfrm flipH="1">
                  <a:off x="4164" y="2500"/>
                  <a:ext cx="152" cy="109"/>
                  <a:chOff x="3216" y="2784"/>
                  <a:chExt cx="192" cy="144"/>
                </a:xfrm>
              </p:grpSpPr>
              <p:sp>
                <p:nvSpPr>
                  <p:cNvPr id="387" name="Line 410"/>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388" name="Line 411"/>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389" name="Line 412"/>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390" name="Line 413"/>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384" name="Freeform 414"/>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385" name="Oval 415"/>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386" name="Oval 416"/>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143" name="Group 417"/>
              <p:cNvGrpSpPr>
                <a:grpSpLocks/>
              </p:cNvGrpSpPr>
              <p:nvPr/>
            </p:nvGrpSpPr>
            <p:grpSpPr bwMode="auto">
              <a:xfrm>
                <a:off x="4006" y="1833"/>
                <a:ext cx="328" cy="344"/>
                <a:chOff x="1970" y="2277"/>
                <a:chExt cx="493" cy="732"/>
              </a:xfrm>
            </p:grpSpPr>
            <p:grpSp>
              <p:nvGrpSpPr>
                <p:cNvPr id="147" name="Group 418"/>
                <p:cNvGrpSpPr>
                  <a:grpSpLocks/>
                </p:cNvGrpSpPr>
                <p:nvPr/>
              </p:nvGrpSpPr>
              <p:grpSpPr bwMode="auto">
                <a:xfrm>
                  <a:off x="1970" y="2337"/>
                  <a:ext cx="413" cy="672"/>
                  <a:chOff x="2651" y="2304"/>
                  <a:chExt cx="413" cy="672"/>
                </a:xfrm>
              </p:grpSpPr>
              <p:sp>
                <p:nvSpPr>
                  <p:cNvPr id="353" name="Rectangle 419"/>
                  <p:cNvSpPr>
                    <a:spLocks noChangeArrowheads="1"/>
                  </p:cNvSpPr>
                  <p:nvPr/>
                </p:nvSpPr>
                <p:spPr bwMode="auto">
                  <a:xfrm>
                    <a:off x="2651" y="2304"/>
                    <a:ext cx="413" cy="672"/>
                  </a:xfrm>
                  <a:prstGeom prst="rect">
                    <a:avLst/>
                  </a:prstGeom>
                  <a:solidFill>
                    <a:srgbClr val="DDDDDD"/>
                  </a:solidFill>
                  <a:ln w="9525">
                    <a:noFill/>
                    <a:miter lim="800000"/>
                    <a:headEnd/>
                    <a:tailEnd/>
                  </a:ln>
                  <a:effectLst/>
                </p:spPr>
                <p:txBody>
                  <a:bodyPr wrap="none" lIns="0" tIns="0" rIns="0" bIns="0" anchor="ctr"/>
                  <a:lstStyle/>
                  <a:p>
                    <a:endParaRPr lang="en-US" sz="1400">
                      <a:latin typeface="Arial" pitchFamily="34" charset="0"/>
                      <a:cs typeface="Arial" pitchFamily="34" charset="0"/>
                    </a:endParaRPr>
                  </a:p>
                </p:txBody>
              </p:sp>
              <p:grpSp>
                <p:nvGrpSpPr>
                  <p:cNvPr id="153" name="Group 420"/>
                  <p:cNvGrpSpPr>
                    <a:grpSpLocks/>
                  </p:cNvGrpSpPr>
                  <p:nvPr/>
                </p:nvGrpSpPr>
                <p:grpSpPr bwMode="auto">
                  <a:xfrm>
                    <a:off x="2688" y="2556"/>
                    <a:ext cx="336" cy="192"/>
                    <a:chOff x="2688" y="2352"/>
                    <a:chExt cx="336" cy="192"/>
                  </a:xfrm>
                </p:grpSpPr>
                <p:sp>
                  <p:nvSpPr>
                    <p:cNvPr id="376" name="Line 421"/>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77" name="Line 422"/>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78" name="Line 423"/>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79" name="Line 424"/>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355" name="Line 425"/>
                  <p:cNvSpPr>
                    <a:spLocks noChangeShapeType="1"/>
                  </p:cNvSpPr>
                  <p:nvPr/>
                </p:nvSpPr>
                <p:spPr bwMode="auto">
                  <a:xfrm>
                    <a:off x="2857" y="2355"/>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56" name="Line 426"/>
                  <p:cNvSpPr>
                    <a:spLocks noChangeShapeType="1"/>
                  </p:cNvSpPr>
                  <p:nvPr/>
                </p:nvSpPr>
                <p:spPr bwMode="auto">
                  <a:xfrm>
                    <a:off x="2909" y="2357"/>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57" name="Line 427"/>
                  <p:cNvSpPr>
                    <a:spLocks noChangeShapeType="1"/>
                  </p:cNvSpPr>
                  <p:nvPr/>
                </p:nvSpPr>
                <p:spPr bwMode="auto">
                  <a:xfrm>
                    <a:off x="2963" y="2357"/>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58" name="Line 428"/>
                  <p:cNvSpPr>
                    <a:spLocks noChangeShapeType="1"/>
                  </p:cNvSpPr>
                  <p:nvPr/>
                </p:nvSpPr>
                <p:spPr bwMode="auto">
                  <a:xfrm>
                    <a:off x="2801"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59" name="Line 429"/>
                  <p:cNvSpPr>
                    <a:spLocks noChangeShapeType="1"/>
                  </p:cNvSpPr>
                  <p:nvPr/>
                </p:nvSpPr>
                <p:spPr bwMode="auto">
                  <a:xfrm>
                    <a:off x="2747"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160" name="Group 430"/>
                  <p:cNvGrpSpPr>
                    <a:grpSpLocks/>
                  </p:cNvGrpSpPr>
                  <p:nvPr/>
                </p:nvGrpSpPr>
                <p:grpSpPr bwMode="auto">
                  <a:xfrm>
                    <a:off x="2688" y="2352"/>
                    <a:ext cx="336" cy="192"/>
                    <a:chOff x="2688" y="2352"/>
                    <a:chExt cx="336" cy="192"/>
                  </a:xfrm>
                </p:grpSpPr>
                <p:sp>
                  <p:nvSpPr>
                    <p:cNvPr id="372" name="Line 431"/>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73" name="Line 432"/>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74" name="Line 433"/>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75" name="Line 434"/>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361" name="Line 435"/>
                  <p:cNvSpPr>
                    <a:spLocks noChangeShapeType="1"/>
                  </p:cNvSpPr>
                  <p:nvPr/>
                </p:nvSpPr>
                <p:spPr bwMode="auto">
                  <a:xfrm>
                    <a:off x="2932" y="25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62" name="Line 436"/>
                  <p:cNvSpPr>
                    <a:spLocks noChangeShapeType="1"/>
                  </p:cNvSpPr>
                  <p:nvPr/>
                </p:nvSpPr>
                <p:spPr bwMode="auto">
                  <a:xfrm>
                    <a:off x="2864" y="2760"/>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63" name="Line 437"/>
                  <p:cNvSpPr>
                    <a:spLocks noChangeShapeType="1"/>
                  </p:cNvSpPr>
                  <p:nvPr/>
                </p:nvSpPr>
                <p:spPr bwMode="auto">
                  <a:xfrm>
                    <a:off x="2916" y="27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64" name="Line 438"/>
                  <p:cNvSpPr>
                    <a:spLocks noChangeShapeType="1"/>
                  </p:cNvSpPr>
                  <p:nvPr/>
                </p:nvSpPr>
                <p:spPr bwMode="auto">
                  <a:xfrm>
                    <a:off x="2970" y="2762"/>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65" name="Line 439"/>
                  <p:cNvSpPr>
                    <a:spLocks noChangeShapeType="1"/>
                  </p:cNvSpPr>
                  <p:nvPr/>
                </p:nvSpPr>
                <p:spPr bwMode="auto">
                  <a:xfrm>
                    <a:off x="2808"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66" name="Line 440"/>
                  <p:cNvSpPr>
                    <a:spLocks noChangeShapeType="1"/>
                  </p:cNvSpPr>
                  <p:nvPr/>
                </p:nvSpPr>
                <p:spPr bwMode="auto">
                  <a:xfrm>
                    <a:off x="2754"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176" name="Group 441"/>
                  <p:cNvGrpSpPr>
                    <a:grpSpLocks/>
                  </p:cNvGrpSpPr>
                  <p:nvPr/>
                </p:nvGrpSpPr>
                <p:grpSpPr bwMode="auto">
                  <a:xfrm>
                    <a:off x="2688" y="2757"/>
                    <a:ext cx="336" cy="192"/>
                    <a:chOff x="2688" y="2352"/>
                    <a:chExt cx="336" cy="192"/>
                  </a:xfrm>
                </p:grpSpPr>
                <p:sp>
                  <p:nvSpPr>
                    <p:cNvPr id="368" name="Line 442"/>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69" name="Line 443"/>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70" name="Line 444"/>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71" name="Line 445"/>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grpSp>
            <p:sp>
              <p:nvSpPr>
                <p:cNvPr id="351" name="Freeform 446"/>
                <p:cNvSpPr>
                  <a:spLocks/>
                </p:cNvSpPr>
                <p:nvPr/>
              </p:nvSpPr>
              <p:spPr bwMode="auto">
                <a:xfrm>
                  <a:off x="1977" y="2277"/>
                  <a:ext cx="486" cy="60"/>
                </a:xfrm>
                <a:custGeom>
                  <a:avLst/>
                  <a:gdLst/>
                  <a:ahLst/>
                  <a:cxnLst>
                    <a:cxn ang="0">
                      <a:pos x="0" y="60"/>
                    </a:cxn>
                    <a:cxn ang="0">
                      <a:pos x="402" y="60"/>
                    </a:cxn>
                    <a:cxn ang="0">
                      <a:pos x="486" y="0"/>
                    </a:cxn>
                    <a:cxn ang="0">
                      <a:pos x="144" y="0"/>
                    </a:cxn>
                    <a:cxn ang="0">
                      <a:pos x="0" y="60"/>
                    </a:cxn>
                  </a:cxnLst>
                  <a:rect l="0" t="0" r="r" b="b"/>
                  <a:pathLst>
                    <a:path w="486" h="60">
                      <a:moveTo>
                        <a:pt x="0" y="60"/>
                      </a:moveTo>
                      <a:lnTo>
                        <a:pt x="402" y="60"/>
                      </a:lnTo>
                      <a:lnTo>
                        <a:pt x="486" y="0"/>
                      </a:lnTo>
                      <a:lnTo>
                        <a:pt x="144" y="0"/>
                      </a:lnTo>
                      <a:lnTo>
                        <a:pt x="0" y="60"/>
                      </a:lnTo>
                      <a:close/>
                    </a:path>
                  </a:pathLst>
                </a:custGeom>
                <a:solidFill>
                  <a:srgbClr val="B2B2B2"/>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352" name="Freeform 447"/>
                <p:cNvSpPr>
                  <a:spLocks/>
                </p:cNvSpPr>
                <p:nvPr/>
              </p:nvSpPr>
              <p:spPr bwMode="auto">
                <a:xfrm>
                  <a:off x="2382" y="2277"/>
                  <a:ext cx="75" cy="723"/>
                </a:xfrm>
                <a:custGeom>
                  <a:avLst/>
                  <a:gdLst/>
                  <a:ahLst/>
                  <a:cxnLst>
                    <a:cxn ang="0">
                      <a:pos x="0" y="723"/>
                    </a:cxn>
                    <a:cxn ang="0">
                      <a:pos x="0" y="57"/>
                    </a:cxn>
                    <a:cxn ang="0">
                      <a:pos x="75" y="0"/>
                    </a:cxn>
                    <a:cxn ang="0">
                      <a:pos x="75" y="606"/>
                    </a:cxn>
                    <a:cxn ang="0">
                      <a:pos x="0" y="723"/>
                    </a:cxn>
                  </a:cxnLst>
                  <a:rect l="0" t="0" r="r" b="b"/>
                  <a:pathLst>
                    <a:path w="75" h="723">
                      <a:moveTo>
                        <a:pt x="0" y="723"/>
                      </a:moveTo>
                      <a:lnTo>
                        <a:pt x="0" y="57"/>
                      </a:lnTo>
                      <a:lnTo>
                        <a:pt x="75" y="0"/>
                      </a:lnTo>
                      <a:lnTo>
                        <a:pt x="75" y="606"/>
                      </a:lnTo>
                      <a:lnTo>
                        <a:pt x="0" y="723"/>
                      </a:lnTo>
                      <a:close/>
                    </a:path>
                  </a:pathLst>
                </a:custGeom>
                <a:solidFill>
                  <a:srgbClr val="969696"/>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grpSp>
          <p:grpSp>
            <p:nvGrpSpPr>
              <p:cNvPr id="184" name="Group 450"/>
              <p:cNvGrpSpPr>
                <a:grpSpLocks/>
              </p:cNvGrpSpPr>
              <p:nvPr/>
            </p:nvGrpSpPr>
            <p:grpSpPr bwMode="auto">
              <a:xfrm>
                <a:off x="4142" y="1276"/>
                <a:ext cx="62" cy="198"/>
                <a:chOff x="1008" y="2648"/>
                <a:chExt cx="400" cy="904"/>
              </a:xfrm>
            </p:grpSpPr>
            <p:grpSp>
              <p:nvGrpSpPr>
                <p:cNvPr id="185" name="Group 451"/>
                <p:cNvGrpSpPr>
                  <a:grpSpLocks/>
                </p:cNvGrpSpPr>
                <p:nvPr/>
              </p:nvGrpSpPr>
              <p:grpSpPr bwMode="auto">
                <a:xfrm>
                  <a:off x="1064" y="2832"/>
                  <a:ext cx="344" cy="696"/>
                  <a:chOff x="1064" y="2832"/>
                  <a:chExt cx="344" cy="696"/>
                </a:xfrm>
              </p:grpSpPr>
              <p:sp>
                <p:nvSpPr>
                  <p:cNvPr id="338" name="Line 452"/>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9" name="Line 453"/>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0" name="Line 454"/>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1" name="Line 455"/>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2" name="Line 456"/>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3" name="Line 457"/>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4" name="Line 458"/>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5" name="Line 459"/>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6" name="Line 460"/>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7" name="Line 461"/>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8" name="Line 462"/>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9" name="Line 463"/>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18" name="Group 464"/>
                <p:cNvGrpSpPr>
                  <a:grpSpLocks/>
                </p:cNvGrpSpPr>
                <p:nvPr/>
              </p:nvGrpSpPr>
              <p:grpSpPr bwMode="auto">
                <a:xfrm>
                  <a:off x="1008" y="2856"/>
                  <a:ext cx="344" cy="696"/>
                  <a:chOff x="1064" y="2832"/>
                  <a:chExt cx="344" cy="696"/>
                </a:xfrm>
              </p:grpSpPr>
              <p:sp>
                <p:nvSpPr>
                  <p:cNvPr id="326" name="Line 465"/>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7" name="Line 466"/>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8" name="Line 467"/>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9" name="Line 468"/>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0" name="Line 469"/>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1" name="Line 470"/>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2" name="Line 471"/>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3" name="Line 472"/>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4" name="Line 473"/>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5" name="Line 474"/>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6" name="Line 475"/>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7" name="Line 476"/>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318" name="Line 477"/>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9" name="Line 478"/>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0" name="Line 479"/>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1" name="Line 480"/>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2" name="Line 481"/>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3" name="Line 482"/>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4" name="Line 483"/>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5" name="Line 484"/>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grpSp>
          <p:nvGrpSpPr>
            <p:cNvPr id="219" name="Group 486"/>
            <p:cNvGrpSpPr>
              <a:grpSpLocks/>
            </p:cNvGrpSpPr>
            <p:nvPr/>
          </p:nvGrpSpPr>
          <p:grpSpPr bwMode="auto">
            <a:xfrm rot="18191817" flipV="1">
              <a:off x="8367438" y="4732037"/>
              <a:ext cx="407842" cy="659624"/>
              <a:chOff x="4594" y="2832"/>
              <a:chExt cx="997" cy="1241"/>
            </a:xfrm>
            <a:solidFill>
              <a:schemeClr val="accent2">
                <a:lumMod val="20000"/>
                <a:lumOff val="80000"/>
              </a:schemeClr>
            </a:solidFill>
          </p:grpSpPr>
          <p:grpSp>
            <p:nvGrpSpPr>
              <p:cNvPr id="252" name="Group 487"/>
              <p:cNvGrpSpPr>
                <a:grpSpLocks/>
              </p:cNvGrpSpPr>
              <p:nvPr/>
            </p:nvGrpSpPr>
            <p:grpSpPr bwMode="auto">
              <a:xfrm rot="18542789" flipH="1">
                <a:off x="4399" y="3027"/>
                <a:ext cx="1241" cy="852"/>
                <a:chOff x="3168" y="2208"/>
                <a:chExt cx="1296" cy="768"/>
              </a:xfrm>
              <a:grpFill/>
            </p:grpSpPr>
            <p:sp>
              <p:nvSpPr>
                <p:cNvPr id="523" name="Oval 488"/>
                <p:cNvSpPr>
                  <a:spLocks noChangeArrowheads="1"/>
                </p:cNvSpPr>
                <p:nvPr/>
              </p:nvSpPr>
              <p:spPr bwMode="auto">
                <a:xfrm>
                  <a:off x="3168" y="2352"/>
                  <a:ext cx="576" cy="480"/>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24" name="Oval 489"/>
                <p:cNvSpPr>
                  <a:spLocks noChangeArrowheads="1"/>
                </p:cNvSpPr>
                <p:nvPr/>
              </p:nvSpPr>
              <p:spPr bwMode="auto">
                <a:xfrm>
                  <a:off x="3408" y="2400"/>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25" name="Oval 490"/>
                <p:cNvSpPr>
                  <a:spLocks noChangeArrowheads="1"/>
                </p:cNvSpPr>
                <p:nvPr/>
              </p:nvSpPr>
              <p:spPr bwMode="auto">
                <a:xfrm>
                  <a:off x="3360" y="2256"/>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26" name="Oval 491"/>
                <p:cNvSpPr>
                  <a:spLocks noChangeArrowheads="1"/>
                </p:cNvSpPr>
                <p:nvPr/>
              </p:nvSpPr>
              <p:spPr bwMode="auto">
                <a:xfrm>
                  <a:off x="3456" y="2304"/>
                  <a:ext cx="576" cy="33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27" name="Oval 492"/>
                <p:cNvSpPr>
                  <a:spLocks noChangeArrowheads="1"/>
                </p:cNvSpPr>
                <p:nvPr/>
              </p:nvSpPr>
              <p:spPr bwMode="auto">
                <a:xfrm>
                  <a:off x="3600" y="2352"/>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28" name="Oval 493"/>
                <p:cNvSpPr>
                  <a:spLocks noChangeArrowheads="1"/>
                </p:cNvSpPr>
                <p:nvPr/>
              </p:nvSpPr>
              <p:spPr bwMode="auto">
                <a:xfrm>
                  <a:off x="3696" y="2448"/>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29" name="Oval 494"/>
                <p:cNvSpPr>
                  <a:spLocks noChangeArrowheads="1"/>
                </p:cNvSpPr>
                <p:nvPr/>
              </p:nvSpPr>
              <p:spPr bwMode="auto">
                <a:xfrm>
                  <a:off x="3744" y="2208"/>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30" name="Oval 495"/>
                <p:cNvSpPr>
                  <a:spLocks noChangeArrowheads="1"/>
                </p:cNvSpPr>
                <p:nvPr/>
              </p:nvSpPr>
              <p:spPr bwMode="auto">
                <a:xfrm>
                  <a:off x="3888" y="2304"/>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31" name="Oval 496"/>
                <p:cNvSpPr>
                  <a:spLocks noChangeArrowheads="1"/>
                </p:cNvSpPr>
                <p:nvPr/>
              </p:nvSpPr>
              <p:spPr bwMode="auto">
                <a:xfrm>
                  <a:off x="3936" y="2400"/>
                  <a:ext cx="480"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253" name="Group 497"/>
              <p:cNvGrpSpPr>
                <a:grpSpLocks/>
              </p:cNvGrpSpPr>
              <p:nvPr/>
            </p:nvGrpSpPr>
            <p:grpSpPr bwMode="auto">
              <a:xfrm rot="18542789" flipH="1">
                <a:off x="4628" y="3092"/>
                <a:ext cx="1206" cy="720"/>
                <a:chOff x="3168" y="2208"/>
                <a:chExt cx="1296" cy="768"/>
              </a:xfrm>
              <a:grpFill/>
            </p:grpSpPr>
            <p:sp>
              <p:nvSpPr>
                <p:cNvPr id="514" name="Oval 498"/>
                <p:cNvSpPr>
                  <a:spLocks noChangeArrowheads="1"/>
                </p:cNvSpPr>
                <p:nvPr/>
              </p:nvSpPr>
              <p:spPr bwMode="auto">
                <a:xfrm>
                  <a:off x="3168" y="2352"/>
                  <a:ext cx="576" cy="480"/>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15" name="Oval 499"/>
                <p:cNvSpPr>
                  <a:spLocks noChangeArrowheads="1"/>
                </p:cNvSpPr>
                <p:nvPr/>
              </p:nvSpPr>
              <p:spPr bwMode="auto">
                <a:xfrm>
                  <a:off x="3408" y="2400"/>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16" name="Oval 500"/>
                <p:cNvSpPr>
                  <a:spLocks noChangeArrowheads="1"/>
                </p:cNvSpPr>
                <p:nvPr/>
              </p:nvSpPr>
              <p:spPr bwMode="auto">
                <a:xfrm>
                  <a:off x="3360" y="2256"/>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17" name="Oval 501"/>
                <p:cNvSpPr>
                  <a:spLocks noChangeArrowheads="1"/>
                </p:cNvSpPr>
                <p:nvPr/>
              </p:nvSpPr>
              <p:spPr bwMode="auto">
                <a:xfrm>
                  <a:off x="3456" y="2304"/>
                  <a:ext cx="576" cy="33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18" name="Oval 502"/>
                <p:cNvSpPr>
                  <a:spLocks noChangeArrowheads="1"/>
                </p:cNvSpPr>
                <p:nvPr/>
              </p:nvSpPr>
              <p:spPr bwMode="auto">
                <a:xfrm>
                  <a:off x="3600" y="2352"/>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19" name="Oval 503"/>
                <p:cNvSpPr>
                  <a:spLocks noChangeArrowheads="1"/>
                </p:cNvSpPr>
                <p:nvPr/>
              </p:nvSpPr>
              <p:spPr bwMode="auto">
                <a:xfrm>
                  <a:off x="3696" y="2448"/>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20" name="Oval 504"/>
                <p:cNvSpPr>
                  <a:spLocks noChangeArrowheads="1"/>
                </p:cNvSpPr>
                <p:nvPr/>
              </p:nvSpPr>
              <p:spPr bwMode="auto">
                <a:xfrm>
                  <a:off x="3744" y="2208"/>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21" name="Oval 505"/>
                <p:cNvSpPr>
                  <a:spLocks noChangeArrowheads="1"/>
                </p:cNvSpPr>
                <p:nvPr/>
              </p:nvSpPr>
              <p:spPr bwMode="auto">
                <a:xfrm>
                  <a:off x="3888" y="2304"/>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522" name="Oval 506"/>
                <p:cNvSpPr>
                  <a:spLocks noChangeArrowheads="1"/>
                </p:cNvSpPr>
                <p:nvPr/>
              </p:nvSpPr>
              <p:spPr bwMode="auto">
                <a:xfrm>
                  <a:off x="3936" y="2400"/>
                  <a:ext cx="480"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grpSp>
        </p:grpSp>
        <p:grpSp>
          <p:nvGrpSpPr>
            <p:cNvPr id="304" name="Group 507"/>
            <p:cNvGrpSpPr>
              <a:grpSpLocks/>
            </p:cNvGrpSpPr>
            <p:nvPr/>
          </p:nvGrpSpPr>
          <p:grpSpPr bwMode="auto">
            <a:xfrm>
              <a:off x="8280072" y="4978852"/>
              <a:ext cx="120834" cy="161048"/>
              <a:chOff x="4120" y="2308"/>
              <a:chExt cx="305" cy="415"/>
            </a:xfrm>
          </p:grpSpPr>
          <p:sp>
            <p:nvSpPr>
              <p:cNvPr id="533" name="Freeform 508"/>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534" name="Rectangle 509"/>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535" name="Oval 510"/>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305" name="Group 511"/>
              <p:cNvGrpSpPr>
                <a:grpSpLocks/>
              </p:cNvGrpSpPr>
              <p:nvPr/>
            </p:nvGrpSpPr>
            <p:grpSpPr bwMode="auto">
              <a:xfrm flipH="1">
                <a:off x="4164" y="2500"/>
                <a:ext cx="152" cy="109"/>
                <a:chOff x="3216" y="2784"/>
                <a:chExt cx="192" cy="144"/>
              </a:xfrm>
            </p:grpSpPr>
            <p:sp>
              <p:nvSpPr>
                <p:cNvPr id="540" name="Line 512"/>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541" name="Line 513"/>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542" name="Line 514"/>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543" name="Line 515"/>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537" name="Freeform 516"/>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538" name="Oval 517"/>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539" name="Oval 518"/>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pic>
          <p:nvPicPr>
            <p:cNvPr id="546" name="Picture 521" descr="BL00119_"/>
            <p:cNvPicPr>
              <a:picLocks noChangeAspect="1" noChangeArrowheads="1"/>
            </p:cNvPicPr>
            <p:nvPr/>
          </p:nvPicPr>
          <p:blipFill>
            <a:blip r:embed="rId18" cstate="print"/>
            <a:srcRect/>
            <a:stretch>
              <a:fillRect/>
            </a:stretch>
          </p:blipFill>
          <p:spPr bwMode="auto">
            <a:xfrm>
              <a:off x="8463367" y="5078339"/>
              <a:ext cx="280194" cy="111579"/>
            </a:xfrm>
            <a:prstGeom prst="rect">
              <a:avLst/>
            </a:prstGeom>
            <a:noFill/>
          </p:spPr>
        </p:pic>
        <p:pic>
          <p:nvPicPr>
            <p:cNvPr id="547" name="Picture 522" descr="BL00137_"/>
            <p:cNvPicPr>
              <a:picLocks noChangeAspect="1" noChangeArrowheads="1"/>
            </p:cNvPicPr>
            <p:nvPr/>
          </p:nvPicPr>
          <p:blipFill>
            <a:blip r:embed="rId19" cstate="print"/>
            <a:srcRect/>
            <a:stretch>
              <a:fillRect/>
            </a:stretch>
          </p:blipFill>
          <p:spPr bwMode="auto">
            <a:xfrm>
              <a:off x="8698614" y="4926085"/>
              <a:ext cx="197887" cy="84646"/>
            </a:xfrm>
            <a:prstGeom prst="rect">
              <a:avLst/>
            </a:prstGeom>
            <a:noFill/>
          </p:spPr>
        </p:pic>
        <p:pic>
          <p:nvPicPr>
            <p:cNvPr id="548" name="Picture 523" descr="j0202494"/>
            <p:cNvPicPr>
              <a:picLocks noChangeAspect="1" noChangeArrowheads="1"/>
            </p:cNvPicPr>
            <p:nvPr/>
          </p:nvPicPr>
          <p:blipFill>
            <a:blip r:embed="rId20" cstate="print"/>
            <a:srcRect/>
            <a:stretch>
              <a:fillRect/>
            </a:stretch>
          </p:blipFill>
          <p:spPr bwMode="auto">
            <a:xfrm>
              <a:off x="8512985" y="4875517"/>
              <a:ext cx="131341" cy="157201"/>
            </a:xfrm>
            <a:prstGeom prst="rect">
              <a:avLst/>
            </a:prstGeom>
            <a:noFill/>
          </p:spPr>
        </p:pic>
        <p:pic>
          <p:nvPicPr>
            <p:cNvPr id="549" name="Picture 524" descr="j0202494"/>
            <p:cNvPicPr>
              <a:picLocks noChangeAspect="1" noChangeArrowheads="1"/>
            </p:cNvPicPr>
            <p:nvPr/>
          </p:nvPicPr>
          <p:blipFill>
            <a:blip r:embed="rId20" cstate="print"/>
            <a:srcRect/>
            <a:stretch>
              <a:fillRect/>
            </a:stretch>
          </p:blipFill>
          <p:spPr bwMode="auto">
            <a:xfrm>
              <a:off x="8428926" y="4927184"/>
              <a:ext cx="131341" cy="157201"/>
            </a:xfrm>
            <a:prstGeom prst="rect">
              <a:avLst/>
            </a:prstGeom>
            <a:noFill/>
          </p:spPr>
        </p:pic>
        <p:grpSp>
          <p:nvGrpSpPr>
            <p:cNvPr id="306" name="Group 525"/>
            <p:cNvGrpSpPr>
              <a:grpSpLocks/>
            </p:cNvGrpSpPr>
            <p:nvPr/>
          </p:nvGrpSpPr>
          <p:grpSpPr bwMode="auto">
            <a:xfrm>
              <a:off x="7398627" y="4134585"/>
              <a:ext cx="84059" cy="134665"/>
              <a:chOff x="4120" y="2308"/>
              <a:chExt cx="305" cy="415"/>
            </a:xfrm>
          </p:grpSpPr>
          <p:sp>
            <p:nvSpPr>
              <p:cNvPr id="551" name="Freeform 526"/>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552" name="Rectangle 527"/>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553" name="Oval 528"/>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307" name="Group 529"/>
              <p:cNvGrpSpPr>
                <a:grpSpLocks/>
              </p:cNvGrpSpPr>
              <p:nvPr/>
            </p:nvGrpSpPr>
            <p:grpSpPr bwMode="auto">
              <a:xfrm flipH="1">
                <a:off x="4164" y="2500"/>
                <a:ext cx="152" cy="109"/>
                <a:chOff x="3216" y="2784"/>
                <a:chExt cx="192" cy="144"/>
              </a:xfrm>
            </p:grpSpPr>
            <p:sp>
              <p:nvSpPr>
                <p:cNvPr id="558" name="Line 530"/>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559" name="Line 531"/>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560" name="Line 532"/>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561" name="Line 533"/>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555" name="Freeform 534"/>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556" name="Oval 535"/>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557" name="Oval 536"/>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308" name="Group 538"/>
            <p:cNvGrpSpPr>
              <a:grpSpLocks/>
            </p:cNvGrpSpPr>
            <p:nvPr/>
          </p:nvGrpSpPr>
          <p:grpSpPr bwMode="auto">
            <a:xfrm flipH="1">
              <a:off x="6361908" y="4420405"/>
              <a:ext cx="523614" cy="320997"/>
              <a:chOff x="3168" y="2208"/>
              <a:chExt cx="1296" cy="768"/>
            </a:xfrm>
          </p:grpSpPr>
          <p:grpSp>
            <p:nvGrpSpPr>
              <p:cNvPr id="309" name="Group 539"/>
              <p:cNvGrpSpPr>
                <a:grpSpLocks/>
              </p:cNvGrpSpPr>
              <p:nvPr/>
            </p:nvGrpSpPr>
            <p:grpSpPr bwMode="auto">
              <a:xfrm>
                <a:off x="3168" y="2208"/>
                <a:ext cx="1296" cy="768"/>
                <a:chOff x="3168" y="2208"/>
                <a:chExt cx="1296" cy="768"/>
              </a:xfrm>
            </p:grpSpPr>
            <p:sp>
              <p:nvSpPr>
                <p:cNvPr id="575" name="Oval 540"/>
                <p:cNvSpPr>
                  <a:spLocks noChangeArrowheads="1"/>
                </p:cNvSpPr>
                <p:nvPr/>
              </p:nvSpPr>
              <p:spPr bwMode="auto">
                <a:xfrm>
                  <a:off x="3168" y="2352"/>
                  <a:ext cx="576" cy="480"/>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76" name="Oval 541"/>
                <p:cNvSpPr>
                  <a:spLocks noChangeArrowheads="1"/>
                </p:cNvSpPr>
                <p:nvPr/>
              </p:nvSpPr>
              <p:spPr bwMode="auto">
                <a:xfrm>
                  <a:off x="3408" y="2400"/>
                  <a:ext cx="432"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77" name="Oval 542"/>
                <p:cNvSpPr>
                  <a:spLocks noChangeArrowheads="1"/>
                </p:cNvSpPr>
                <p:nvPr/>
              </p:nvSpPr>
              <p:spPr bwMode="auto">
                <a:xfrm>
                  <a:off x="3360" y="2256"/>
                  <a:ext cx="384"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78" name="Oval 543"/>
                <p:cNvSpPr>
                  <a:spLocks noChangeArrowheads="1"/>
                </p:cNvSpPr>
                <p:nvPr/>
              </p:nvSpPr>
              <p:spPr bwMode="auto">
                <a:xfrm>
                  <a:off x="3456" y="2304"/>
                  <a:ext cx="576" cy="33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79" name="Oval 544"/>
                <p:cNvSpPr>
                  <a:spLocks noChangeArrowheads="1"/>
                </p:cNvSpPr>
                <p:nvPr/>
              </p:nvSpPr>
              <p:spPr bwMode="auto">
                <a:xfrm>
                  <a:off x="3600" y="2352"/>
                  <a:ext cx="384"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80" name="Oval 545"/>
                <p:cNvSpPr>
                  <a:spLocks noChangeArrowheads="1"/>
                </p:cNvSpPr>
                <p:nvPr/>
              </p:nvSpPr>
              <p:spPr bwMode="auto">
                <a:xfrm>
                  <a:off x="3696" y="2448"/>
                  <a:ext cx="576" cy="432"/>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81" name="Oval 546"/>
                <p:cNvSpPr>
                  <a:spLocks noChangeArrowheads="1"/>
                </p:cNvSpPr>
                <p:nvPr/>
              </p:nvSpPr>
              <p:spPr bwMode="auto">
                <a:xfrm>
                  <a:off x="3744" y="2208"/>
                  <a:ext cx="432"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82" name="Oval 547"/>
                <p:cNvSpPr>
                  <a:spLocks noChangeArrowheads="1"/>
                </p:cNvSpPr>
                <p:nvPr/>
              </p:nvSpPr>
              <p:spPr bwMode="auto">
                <a:xfrm>
                  <a:off x="3888" y="2304"/>
                  <a:ext cx="576" cy="432"/>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83" name="Oval 548"/>
                <p:cNvSpPr>
                  <a:spLocks noChangeArrowheads="1"/>
                </p:cNvSpPr>
                <p:nvPr/>
              </p:nvSpPr>
              <p:spPr bwMode="auto">
                <a:xfrm>
                  <a:off x="3936" y="2400"/>
                  <a:ext cx="480"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310" name="Group 549"/>
              <p:cNvGrpSpPr>
                <a:grpSpLocks/>
              </p:cNvGrpSpPr>
              <p:nvPr/>
            </p:nvGrpSpPr>
            <p:grpSpPr bwMode="auto">
              <a:xfrm>
                <a:off x="3216" y="2304"/>
                <a:ext cx="1152" cy="576"/>
                <a:chOff x="3168" y="2208"/>
                <a:chExt cx="1296" cy="768"/>
              </a:xfrm>
            </p:grpSpPr>
            <p:sp>
              <p:nvSpPr>
                <p:cNvPr id="566" name="Oval 550"/>
                <p:cNvSpPr>
                  <a:spLocks noChangeArrowheads="1"/>
                </p:cNvSpPr>
                <p:nvPr/>
              </p:nvSpPr>
              <p:spPr bwMode="auto">
                <a:xfrm>
                  <a:off x="3168" y="2352"/>
                  <a:ext cx="576" cy="480"/>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67" name="Oval 551"/>
                <p:cNvSpPr>
                  <a:spLocks noChangeArrowheads="1"/>
                </p:cNvSpPr>
                <p:nvPr/>
              </p:nvSpPr>
              <p:spPr bwMode="auto">
                <a:xfrm>
                  <a:off x="3408" y="2400"/>
                  <a:ext cx="432"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68" name="Oval 552"/>
                <p:cNvSpPr>
                  <a:spLocks noChangeArrowheads="1"/>
                </p:cNvSpPr>
                <p:nvPr/>
              </p:nvSpPr>
              <p:spPr bwMode="auto">
                <a:xfrm>
                  <a:off x="3360" y="2256"/>
                  <a:ext cx="384"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69" name="Oval 553"/>
                <p:cNvSpPr>
                  <a:spLocks noChangeArrowheads="1"/>
                </p:cNvSpPr>
                <p:nvPr/>
              </p:nvSpPr>
              <p:spPr bwMode="auto">
                <a:xfrm>
                  <a:off x="3456" y="2304"/>
                  <a:ext cx="576" cy="33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70" name="Oval 554"/>
                <p:cNvSpPr>
                  <a:spLocks noChangeArrowheads="1"/>
                </p:cNvSpPr>
                <p:nvPr/>
              </p:nvSpPr>
              <p:spPr bwMode="auto">
                <a:xfrm>
                  <a:off x="3600" y="2352"/>
                  <a:ext cx="384"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71" name="Oval 555"/>
                <p:cNvSpPr>
                  <a:spLocks noChangeArrowheads="1"/>
                </p:cNvSpPr>
                <p:nvPr/>
              </p:nvSpPr>
              <p:spPr bwMode="auto">
                <a:xfrm>
                  <a:off x="3696" y="2448"/>
                  <a:ext cx="576" cy="432"/>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72" name="Oval 556"/>
                <p:cNvSpPr>
                  <a:spLocks noChangeArrowheads="1"/>
                </p:cNvSpPr>
                <p:nvPr/>
              </p:nvSpPr>
              <p:spPr bwMode="auto">
                <a:xfrm>
                  <a:off x="3744" y="2208"/>
                  <a:ext cx="432"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73" name="Oval 557"/>
                <p:cNvSpPr>
                  <a:spLocks noChangeArrowheads="1"/>
                </p:cNvSpPr>
                <p:nvPr/>
              </p:nvSpPr>
              <p:spPr bwMode="auto">
                <a:xfrm>
                  <a:off x="3888" y="2304"/>
                  <a:ext cx="576" cy="432"/>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74" name="Oval 558"/>
                <p:cNvSpPr>
                  <a:spLocks noChangeArrowheads="1"/>
                </p:cNvSpPr>
                <p:nvPr/>
              </p:nvSpPr>
              <p:spPr bwMode="auto">
                <a:xfrm>
                  <a:off x="3936" y="2400"/>
                  <a:ext cx="480"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grpSp>
        </p:grpSp>
        <p:sp>
          <p:nvSpPr>
            <p:cNvPr id="584" name="Line 559"/>
            <p:cNvSpPr>
              <a:spLocks noChangeShapeType="1"/>
            </p:cNvSpPr>
            <p:nvPr/>
          </p:nvSpPr>
          <p:spPr bwMode="auto">
            <a:xfrm flipV="1">
              <a:off x="6459976" y="4575956"/>
              <a:ext cx="193218" cy="80249"/>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85" name="Line 560"/>
            <p:cNvSpPr>
              <a:spLocks noChangeShapeType="1"/>
            </p:cNvSpPr>
            <p:nvPr/>
          </p:nvSpPr>
          <p:spPr bwMode="auto">
            <a:xfrm flipH="1" flipV="1">
              <a:off x="6556293" y="4455583"/>
              <a:ext cx="96900" cy="120374"/>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86" name="Line 561"/>
            <p:cNvSpPr>
              <a:spLocks noChangeShapeType="1"/>
            </p:cNvSpPr>
            <p:nvPr/>
          </p:nvSpPr>
          <p:spPr bwMode="auto">
            <a:xfrm>
              <a:off x="6653194" y="4585850"/>
              <a:ext cx="217151" cy="0"/>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587" name="AutoShape 562"/>
            <p:cNvSpPr>
              <a:spLocks noChangeArrowheads="1"/>
            </p:cNvSpPr>
            <p:nvPr/>
          </p:nvSpPr>
          <p:spPr bwMode="auto">
            <a:xfrm>
              <a:off x="6604744" y="4556169"/>
              <a:ext cx="88728" cy="39575"/>
            </a:xfrm>
            <a:prstGeom prst="cube">
              <a:avLst>
                <a:gd name="adj" fmla="val 43750"/>
              </a:avLst>
            </a:prstGeom>
            <a:solidFill>
              <a:srgbClr val="008080"/>
            </a:solidFill>
            <a:ln w="12700">
              <a:solidFill>
                <a:schemeClr val="tx1"/>
              </a:solidFill>
              <a:miter lim="800000"/>
              <a:headEnd/>
              <a:tailEnd/>
            </a:ln>
            <a:effectLst/>
          </p:spPr>
          <p:txBody>
            <a:bodyPr wrap="none" anchor="ctr"/>
            <a:lstStyle/>
            <a:p>
              <a:endParaRPr lang="en-US" sz="1400">
                <a:latin typeface="Arial" pitchFamily="34" charset="0"/>
                <a:cs typeface="Arial" pitchFamily="34" charset="0"/>
              </a:endParaRPr>
            </a:p>
          </p:txBody>
        </p:sp>
        <p:grpSp>
          <p:nvGrpSpPr>
            <p:cNvPr id="311" name="Group 565"/>
            <p:cNvGrpSpPr>
              <a:grpSpLocks/>
            </p:cNvGrpSpPr>
            <p:nvPr/>
          </p:nvGrpSpPr>
          <p:grpSpPr bwMode="auto">
            <a:xfrm>
              <a:off x="6773444" y="4435796"/>
              <a:ext cx="120834" cy="159949"/>
              <a:chOff x="3088" y="1702"/>
              <a:chExt cx="305" cy="415"/>
            </a:xfrm>
          </p:grpSpPr>
          <p:sp>
            <p:nvSpPr>
              <p:cNvPr id="589" name="Freeform 566"/>
              <p:cNvSpPr>
                <a:spLocks/>
              </p:cNvSpPr>
              <p:nvPr/>
            </p:nvSpPr>
            <p:spPr bwMode="auto">
              <a:xfrm flipH="1">
                <a:off x="3346" y="1702"/>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339966"/>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590" name="Rectangle 567"/>
              <p:cNvSpPr>
                <a:spLocks noChangeArrowheads="1"/>
              </p:cNvSpPr>
              <p:nvPr/>
            </p:nvSpPr>
            <p:spPr bwMode="auto">
              <a:xfrm flipH="1">
                <a:off x="3095" y="1734"/>
                <a:ext cx="255" cy="383"/>
              </a:xfrm>
              <a:prstGeom prst="rect">
                <a:avLst/>
              </a:prstGeom>
              <a:solidFill>
                <a:srgbClr val="339966"/>
              </a:solidFill>
              <a:ln w="1588">
                <a:noFill/>
                <a:miter lim="800000"/>
                <a:headEnd/>
                <a:tailEnd/>
              </a:ln>
              <a:effectLst/>
            </p:spPr>
            <p:txBody>
              <a:bodyPr/>
              <a:lstStyle/>
              <a:p>
                <a:endParaRPr lang="en-US" sz="1400">
                  <a:latin typeface="Arial" pitchFamily="34" charset="0"/>
                  <a:cs typeface="Arial" pitchFamily="34" charset="0"/>
                </a:endParaRPr>
              </a:p>
            </p:txBody>
          </p:sp>
          <p:sp>
            <p:nvSpPr>
              <p:cNvPr id="591" name="Oval 568"/>
              <p:cNvSpPr>
                <a:spLocks noChangeArrowheads="1"/>
              </p:cNvSpPr>
              <p:nvPr/>
            </p:nvSpPr>
            <p:spPr bwMode="auto">
              <a:xfrm flipH="1">
                <a:off x="3246" y="1784"/>
                <a:ext cx="37" cy="36"/>
              </a:xfrm>
              <a:prstGeom prst="ellipse">
                <a:avLst/>
              </a:prstGeom>
              <a:solidFill>
                <a:srgbClr val="339966"/>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312" name="Group 569"/>
              <p:cNvGrpSpPr>
                <a:grpSpLocks/>
              </p:cNvGrpSpPr>
              <p:nvPr/>
            </p:nvGrpSpPr>
            <p:grpSpPr bwMode="auto">
              <a:xfrm flipH="1">
                <a:off x="3132" y="1894"/>
                <a:ext cx="152" cy="109"/>
                <a:chOff x="3216" y="2784"/>
                <a:chExt cx="192" cy="144"/>
              </a:xfrm>
            </p:grpSpPr>
            <p:sp>
              <p:nvSpPr>
                <p:cNvPr id="596" name="Line 570"/>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597" name="Line 571"/>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598" name="Line 572"/>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599" name="Line 573"/>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593" name="Freeform 574"/>
              <p:cNvSpPr>
                <a:spLocks/>
              </p:cNvSpPr>
              <p:nvPr/>
            </p:nvSpPr>
            <p:spPr bwMode="auto">
              <a:xfrm>
                <a:off x="3088" y="1705"/>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339966"/>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594" name="Oval 575"/>
              <p:cNvSpPr>
                <a:spLocks noChangeArrowheads="1"/>
              </p:cNvSpPr>
              <p:nvPr/>
            </p:nvSpPr>
            <p:spPr bwMode="auto">
              <a:xfrm flipH="1">
                <a:off x="3138" y="1780"/>
                <a:ext cx="37" cy="36"/>
              </a:xfrm>
              <a:prstGeom prst="ellipse">
                <a:avLst/>
              </a:prstGeom>
              <a:solidFill>
                <a:srgbClr val="339966"/>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595" name="Oval 576"/>
              <p:cNvSpPr>
                <a:spLocks noChangeArrowheads="1"/>
              </p:cNvSpPr>
              <p:nvPr/>
            </p:nvSpPr>
            <p:spPr bwMode="auto">
              <a:xfrm flipH="1">
                <a:off x="3192" y="1780"/>
                <a:ext cx="37" cy="36"/>
              </a:xfrm>
              <a:prstGeom prst="ellipse">
                <a:avLst/>
              </a:prstGeom>
              <a:solidFill>
                <a:srgbClr val="339966"/>
              </a:solidFill>
              <a:ln w="12700">
                <a:noFill/>
                <a:round/>
                <a:headEnd/>
                <a:tailEnd/>
              </a:ln>
              <a:effectLst/>
            </p:spPr>
            <p:txBody>
              <a:bodyPr wrap="none" anchor="ctr"/>
              <a:lstStyle/>
              <a:p>
                <a:endParaRPr lang="en-US" sz="1400">
                  <a:latin typeface="Arial" pitchFamily="34" charset="0"/>
                  <a:cs typeface="Arial" pitchFamily="34" charset="0"/>
                </a:endParaRPr>
              </a:p>
            </p:txBody>
          </p:sp>
        </p:grpSp>
        <p:sp>
          <p:nvSpPr>
            <p:cNvPr id="600" name="Line 577"/>
            <p:cNvSpPr>
              <a:spLocks noChangeShapeType="1"/>
            </p:cNvSpPr>
            <p:nvPr/>
          </p:nvSpPr>
          <p:spPr bwMode="auto">
            <a:xfrm>
              <a:off x="6894278" y="4609486"/>
              <a:ext cx="364253" cy="158300"/>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604" name="Line 578"/>
            <p:cNvSpPr>
              <a:spLocks noChangeShapeType="1"/>
            </p:cNvSpPr>
            <p:nvPr/>
          </p:nvSpPr>
          <p:spPr bwMode="auto">
            <a:xfrm flipH="1">
              <a:off x="7370609" y="4266502"/>
              <a:ext cx="56039" cy="422133"/>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609" name="Line 579"/>
            <p:cNvSpPr>
              <a:spLocks noChangeShapeType="1"/>
            </p:cNvSpPr>
            <p:nvPr/>
          </p:nvSpPr>
          <p:spPr bwMode="auto">
            <a:xfrm flipH="1">
              <a:off x="7538725" y="4477569"/>
              <a:ext cx="252175" cy="237451"/>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611" name="Line 580"/>
            <p:cNvSpPr>
              <a:spLocks noChangeShapeType="1"/>
            </p:cNvSpPr>
            <p:nvPr/>
          </p:nvSpPr>
          <p:spPr bwMode="auto">
            <a:xfrm flipH="1">
              <a:off x="7594764" y="4741402"/>
              <a:ext cx="672467" cy="26383"/>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613" name="Line 581"/>
            <p:cNvSpPr>
              <a:spLocks noChangeShapeType="1"/>
            </p:cNvSpPr>
            <p:nvPr/>
          </p:nvSpPr>
          <p:spPr bwMode="auto">
            <a:xfrm flipH="1" flipV="1">
              <a:off x="7538725" y="4846935"/>
              <a:ext cx="756526" cy="263833"/>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615" name="Line 582"/>
            <p:cNvSpPr>
              <a:spLocks noChangeShapeType="1"/>
            </p:cNvSpPr>
            <p:nvPr/>
          </p:nvSpPr>
          <p:spPr bwMode="auto">
            <a:xfrm flipV="1">
              <a:off x="6922297" y="4873319"/>
              <a:ext cx="420292" cy="158300"/>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pic>
          <p:nvPicPr>
            <p:cNvPr id="619" name="Picture 583"/>
            <p:cNvPicPr>
              <a:picLocks noChangeArrowheads="1"/>
            </p:cNvPicPr>
            <p:nvPr/>
          </p:nvPicPr>
          <p:blipFill>
            <a:blip r:embed="rId16" cstate="print"/>
            <a:srcRect/>
            <a:stretch>
              <a:fillRect/>
            </a:stretch>
          </p:blipFill>
          <p:spPr bwMode="auto">
            <a:xfrm>
              <a:off x="7566745" y="4741402"/>
              <a:ext cx="129590" cy="77501"/>
            </a:xfrm>
            <a:prstGeom prst="rect">
              <a:avLst/>
            </a:prstGeom>
            <a:noFill/>
            <a:ln w="12700">
              <a:noFill/>
              <a:miter lim="800000"/>
              <a:headEnd/>
              <a:tailEnd/>
            </a:ln>
            <a:effectLst/>
          </p:spPr>
        </p:pic>
        <p:pic>
          <p:nvPicPr>
            <p:cNvPr id="620" name="Picture 584"/>
            <p:cNvPicPr>
              <a:picLocks noChangeArrowheads="1"/>
            </p:cNvPicPr>
            <p:nvPr/>
          </p:nvPicPr>
          <p:blipFill>
            <a:blip r:embed="rId16" cstate="print"/>
            <a:srcRect/>
            <a:stretch>
              <a:fillRect/>
            </a:stretch>
          </p:blipFill>
          <p:spPr bwMode="auto">
            <a:xfrm>
              <a:off x="7302895" y="4677642"/>
              <a:ext cx="129590" cy="77501"/>
            </a:xfrm>
            <a:prstGeom prst="rect">
              <a:avLst/>
            </a:prstGeom>
            <a:noFill/>
            <a:ln w="12700">
              <a:noFill/>
              <a:miter lim="800000"/>
              <a:headEnd/>
              <a:tailEnd/>
            </a:ln>
            <a:effectLst/>
          </p:spPr>
        </p:pic>
        <p:pic>
          <p:nvPicPr>
            <p:cNvPr id="628" name="Picture 585"/>
            <p:cNvPicPr>
              <a:picLocks noChangeArrowheads="1"/>
            </p:cNvPicPr>
            <p:nvPr/>
          </p:nvPicPr>
          <p:blipFill>
            <a:blip r:embed="rId16" cstate="print"/>
            <a:srcRect/>
            <a:stretch>
              <a:fillRect/>
            </a:stretch>
          </p:blipFill>
          <p:spPr bwMode="auto">
            <a:xfrm>
              <a:off x="7202491" y="4740853"/>
              <a:ext cx="129007" cy="77501"/>
            </a:xfrm>
            <a:prstGeom prst="rect">
              <a:avLst/>
            </a:prstGeom>
            <a:noFill/>
            <a:ln w="12700">
              <a:noFill/>
              <a:miter lim="800000"/>
              <a:headEnd/>
              <a:tailEnd/>
            </a:ln>
            <a:effectLst/>
          </p:spPr>
        </p:pic>
        <p:pic>
          <p:nvPicPr>
            <p:cNvPr id="629" name="Picture 586"/>
            <p:cNvPicPr>
              <a:picLocks noChangeArrowheads="1"/>
            </p:cNvPicPr>
            <p:nvPr/>
          </p:nvPicPr>
          <p:blipFill>
            <a:blip r:embed="rId16" cstate="print"/>
            <a:srcRect/>
            <a:stretch>
              <a:fillRect/>
            </a:stretch>
          </p:blipFill>
          <p:spPr bwMode="auto">
            <a:xfrm>
              <a:off x="7454666" y="4685887"/>
              <a:ext cx="129590" cy="77501"/>
            </a:xfrm>
            <a:prstGeom prst="rect">
              <a:avLst/>
            </a:prstGeom>
            <a:noFill/>
            <a:ln w="12700">
              <a:noFill/>
              <a:miter lim="800000"/>
              <a:headEnd/>
              <a:tailEnd/>
            </a:ln>
            <a:effectLst/>
          </p:spPr>
        </p:pic>
        <p:pic>
          <p:nvPicPr>
            <p:cNvPr id="630" name="Picture 587"/>
            <p:cNvPicPr>
              <a:picLocks noChangeArrowheads="1"/>
            </p:cNvPicPr>
            <p:nvPr/>
          </p:nvPicPr>
          <p:blipFill>
            <a:blip r:embed="rId16" cstate="print"/>
            <a:srcRect/>
            <a:stretch>
              <a:fillRect/>
            </a:stretch>
          </p:blipFill>
          <p:spPr bwMode="auto">
            <a:xfrm>
              <a:off x="7482686" y="4820552"/>
              <a:ext cx="129590" cy="77501"/>
            </a:xfrm>
            <a:prstGeom prst="rect">
              <a:avLst/>
            </a:prstGeom>
            <a:noFill/>
            <a:ln w="12700">
              <a:noFill/>
              <a:miter lim="800000"/>
              <a:headEnd/>
              <a:tailEnd/>
            </a:ln>
            <a:effectLst/>
          </p:spPr>
        </p:pic>
        <p:pic>
          <p:nvPicPr>
            <p:cNvPr id="631" name="Picture 596" descr="accesspoint.wmf"/>
            <p:cNvPicPr>
              <a:picLocks noChangeAspect="1"/>
            </p:cNvPicPr>
            <p:nvPr/>
          </p:nvPicPr>
          <p:blipFill>
            <a:blip r:embed="rId21" cstate="print"/>
            <a:stretch>
              <a:fillRect/>
            </a:stretch>
          </p:blipFill>
          <p:spPr>
            <a:xfrm>
              <a:off x="6473439" y="4411317"/>
              <a:ext cx="113143" cy="83377"/>
            </a:xfrm>
            <a:prstGeom prst="rect">
              <a:avLst/>
            </a:prstGeom>
          </p:spPr>
        </p:pic>
        <p:pic>
          <p:nvPicPr>
            <p:cNvPr id="632" name="Picture 597" descr="accesspoint.wmf"/>
            <p:cNvPicPr>
              <a:picLocks noChangeAspect="1"/>
            </p:cNvPicPr>
            <p:nvPr/>
          </p:nvPicPr>
          <p:blipFill>
            <a:blip r:embed="rId21" cstate="print"/>
            <a:stretch>
              <a:fillRect/>
            </a:stretch>
          </p:blipFill>
          <p:spPr>
            <a:xfrm>
              <a:off x="6307338" y="5070386"/>
              <a:ext cx="166099" cy="122401"/>
            </a:xfrm>
            <a:prstGeom prst="rect">
              <a:avLst/>
            </a:prstGeom>
          </p:spPr>
        </p:pic>
        <p:pic>
          <p:nvPicPr>
            <p:cNvPr id="633" name="Picture 598" descr="accesspoint.wmf"/>
            <p:cNvPicPr>
              <a:picLocks noChangeAspect="1"/>
            </p:cNvPicPr>
            <p:nvPr/>
          </p:nvPicPr>
          <p:blipFill>
            <a:blip r:embed="rId21" cstate="print"/>
            <a:stretch>
              <a:fillRect/>
            </a:stretch>
          </p:blipFill>
          <p:spPr>
            <a:xfrm>
              <a:off x="6446961" y="4821067"/>
              <a:ext cx="139621" cy="102889"/>
            </a:xfrm>
            <a:prstGeom prst="rect">
              <a:avLst/>
            </a:prstGeom>
          </p:spPr>
        </p:pic>
        <p:pic>
          <p:nvPicPr>
            <p:cNvPr id="634" name="Picture 599" descr="accesspoint.wmf"/>
            <p:cNvPicPr>
              <a:picLocks noChangeAspect="1"/>
            </p:cNvPicPr>
            <p:nvPr/>
          </p:nvPicPr>
          <p:blipFill>
            <a:blip r:embed="rId21" cstate="print"/>
            <a:stretch>
              <a:fillRect/>
            </a:stretch>
          </p:blipFill>
          <p:spPr>
            <a:xfrm>
              <a:off x="6360294" y="4586787"/>
              <a:ext cx="139621" cy="102889"/>
            </a:xfrm>
            <a:prstGeom prst="rect">
              <a:avLst/>
            </a:prstGeom>
          </p:spPr>
        </p:pic>
        <p:sp>
          <p:nvSpPr>
            <p:cNvPr id="635" name="Rectangle 71"/>
            <p:cNvSpPr>
              <a:spLocks noChangeArrowheads="1"/>
            </p:cNvSpPr>
            <p:nvPr/>
          </p:nvSpPr>
          <p:spPr bwMode="auto">
            <a:xfrm>
              <a:off x="7790095" y="3790006"/>
              <a:ext cx="190910" cy="388991"/>
            </a:xfrm>
            <a:prstGeom prst="rect">
              <a:avLst/>
            </a:prstGeom>
            <a:noFill/>
            <a:ln w="9525">
              <a:noFill/>
              <a:miter lim="800000"/>
              <a:headEnd/>
              <a:tailEnd/>
            </a:ln>
            <a:effectLst/>
          </p:spPr>
          <p:txBody>
            <a:bodyPr wrap="none">
              <a:spAutoFit/>
            </a:bodyPr>
            <a:lstStyle/>
            <a:p>
              <a:pPr>
                <a:lnSpc>
                  <a:spcPct val="100000"/>
                </a:lnSpc>
              </a:pPr>
              <a:endParaRPr lang="de-DE" sz="1800" i="1" dirty="0">
                <a:solidFill>
                  <a:schemeClr val="tx1"/>
                </a:solidFill>
                <a:latin typeface="Arial" pitchFamily="34" charset="0"/>
                <a:cs typeface="Arial" pitchFamily="34" charset="0"/>
              </a:endParaRPr>
            </a:p>
          </p:txBody>
        </p:sp>
        <p:pic>
          <p:nvPicPr>
            <p:cNvPr id="637" name="Picture 10" descr="http://images.easy361.com/201209/1348774665536133075.jpg"/>
            <p:cNvPicPr>
              <a:picLocks noChangeAspect="1" noChangeArrowheads="1"/>
            </p:cNvPicPr>
            <p:nvPr/>
          </p:nvPicPr>
          <p:blipFill>
            <a:blip r:embed="rId22" cstate="print"/>
            <a:srcRect/>
            <a:stretch>
              <a:fillRect/>
            </a:stretch>
          </p:blipFill>
          <p:spPr bwMode="auto">
            <a:xfrm>
              <a:off x="8157004" y="3714165"/>
              <a:ext cx="223250" cy="186825"/>
            </a:xfrm>
            <a:prstGeom prst="rect">
              <a:avLst/>
            </a:prstGeom>
            <a:noFill/>
          </p:spPr>
        </p:pic>
        <p:pic>
          <p:nvPicPr>
            <p:cNvPr id="638" name="Picture 10" descr="http://images.easy361.com/201209/1348774665536133075.jpg"/>
            <p:cNvPicPr>
              <a:picLocks noChangeAspect="1" noChangeArrowheads="1"/>
            </p:cNvPicPr>
            <p:nvPr/>
          </p:nvPicPr>
          <p:blipFill>
            <a:blip r:embed="rId23" cstate="print"/>
            <a:srcRect/>
            <a:stretch>
              <a:fillRect/>
            </a:stretch>
          </p:blipFill>
          <p:spPr bwMode="auto">
            <a:xfrm>
              <a:off x="8529087" y="3941688"/>
              <a:ext cx="297667" cy="249100"/>
            </a:xfrm>
            <a:prstGeom prst="rect">
              <a:avLst/>
            </a:prstGeom>
            <a:noFill/>
          </p:spPr>
        </p:pic>
      </p:grpSp>
      <p:sp>
        <p:nvSpPr>
          <p:cNvPr id="636" name="标题 1"/>
          <p:cNvSpPr>
            <a:spLocks noGrp="1"/>
          </p:cNvSpPr>
          <p:nvPr>
            <p:ph type="title"/>
          </p:nvPr>
        </p:nvSpPr>
        <p:spPr>
          <a:xfrm>
            <a:off x="392113" y="228581"/>
            <a:ext cx="8359775" cy="557213"/>
          </a:xfrm>
        </p:spPr>
        <p:txBody>
          <a:bodyPr/>
          <a:lstStyle/>
          <a:p>
            <a:pPr algn="ctr"/>
            <a:r>
              <a:rPr lang="en-US" altLang="zh-CN" sz="3200" dirty="0" smtClean="0">
                <a:ea typeface="黑体" pitchFamily="2" charset="-122"/>
              </a:rPr>
              <a:t>Evolutions</a:t>
            </a:r>
            <a:endParaRPr lang="zh-CN" altLang="en-US" sz="3200" dirty="0"/>
          </a:p>
        </p:txBody>
      </p:sp>
    </p:spTree>
    <p:custDataLst>
      <p:tags r:id="rId1"/>
    </p:custDataLst>
    <p:extLst>
      <p:ext uri="{BB962C8B-B14F-4D97-AF65-F5344CB8AC3E}">
        <p14:creationId xmlns:p14="http://schemas.microsoft.com/office/powerpoint/2010/main" val="143548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GS Algorithm</a:t>
            </a:r>
            <a:endParaRPr lang="zh-CN" altLang="en-US" sz="3200" dirty="0"/>
          </a:p>
        </p:txBody>
      </p:sp>
      <p:grpSp>
        <p:nvGrpSpPr>
          <p:cNvPr id="3" name="Group 29"/>
          <p:cNvGrpSpPr>
            <a:grpSpLocks/>
          </p:cNvGrpSpPr>
          <p:nvPr/>
        </p:nvGrpSpPr>
        <p:grpSpPr bwMode="auto">
          <a:xfrm>
            <a:off x="248767" y="944686"/>
            <a:ext cx="1295400" cy="1300163"/>
            <a:chOff x="864" y="1008"/>
            <a:chExt cx="816" cy="819"/>
          </a:xfrm>
        </p:grpSpPr>
        <p:pic>
          <p:nvPicPr>
            <p:cNvPr id="6" name="Picture 8" descr="j02330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 y="100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864" y="1536"/>
              <a:ext cx="8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宋体" panose="02010600030101010101" pitchFamily="2" charset="-122"/>
                </a:rPr>
                <a:t>Adam</a:t>
              </a:r>
            </a:p>
          </p:txBody>
        </p:sp>
      </p:grpSp>
      <p:grpSp>
        <p:nvGrpSpPr>
          <p:cNvPr id="4" name="Group 30"/>
          <p:cNvGrpSpPr>
            <a:grpSpLocks/>
          </p:cNvGrpSpPr>
          <p:nvPr/>
        </p:nvGrpSpPr>
        <p:grpSpPr bwMode="auto">
          <a:xfrm>
            <a:off x="1048867" y="2029999"/>
            <a:ext cx="990600" cy="1276350"/>
            <a:chOff x="1019" y="1776"/>
            <a:chExt cx="624" cy="804"/>
          </a:xfrm>
        </p:grpSpPr>
        <p:pic>
          <p:nvPicPr>
            <p:cNvPr id="9" name="Picture 9" descr="j02326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 y="1776"/>
              <a:ext cx="359"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1019" y="2289"/>
              <a:ext cx="6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宋体" panose="02010600030101010101" pitchFamily="2" charset="-122"/>
                </a:rPr>
                <a:t>Bob</a:t>
              </a:r>
            </a:p>
          </p:txBody>
        </p:sp>
      </p:grpSp>
      <p:grpSp>
        <p:nvGrpSpPr>
          <p:cNvPr id="5" name="Group 31"/>
          <p:cNvGrpSpPr>
            <a:grpSpLocks/>
          </p:cNvGrpSpPr>
          <p:nvPr/>
        </p:nvGrpSpPr>
        <p:grpSpPr bwMode="auto">
          <a:xfrm>
            <a:off x="515467" y="3163259"/>
            <a:ext cx="990600" cy="1376363"/>
            <a:chOff x="1008" y="2544"/>
            <a:chExt cx="624" cy="867"/>
          </a:xfrm>
        </p:grpSpPr>
        <p:pic>
          <p:nvPicPr>
            <p:cNvPr id="12" name="Picture 10" descr="j02324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 y="2544"/>
              <a:ext cx="363"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4"/>
            <p:cNvSpPr txBox="1">
              <a:spLocks noChangeArrowheads="1"/>
            </p:cNvSpPr>
            <p:nvPr/>
          </p:nvSpPr>
          <p:spPr bwMode="auto">
            <a:xfrm>
              <a:off x="1008" y="3120"/>
              <a:ext cx="6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宋体" panose="02010600030101010101" pitchFamily="2" charset="-122"/>
                </a:rPr>
                <a:t>Carl</a:t>
              </a:r>
            </a:p>
          </p:txBody>
        </p:sp>
      </p:grpSp>
      <p:grpSp>
        <p:nvGrpSpPr>
          <p:cNvPr id="8" name="Group 32"/>
          <p:cNvGrpSpPr>
            <a:grpSpLocks/>
          </p:cNvGrpSpPr>
          <p:nvPr/>
        </p:nvGrpSpPr>
        <p:grpSpPr bwMode="auto">
          <a:xfrm>
            <a:off x="858367" y="4536118"/>
            <a:ext cx="1143000" cy="1395413"/>
            <a:chOff x="960" y="3360"/>
            <a:chExt cx="720" cy="879"/>
          </a:xfrm>
        </p:grpSpPr>
        <p:pic>
          <p:nvPicPr>
            <p:cNvPr id="15" name="Picture 11" descr="j02321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 y="3360"/>
              <a:ext cx="464" cy="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5"/>
            <p:cNvSpPr txBox="1">
              <a:spLocks noChangeArrowheads="1"/>
            </p:cNvSpPr>
            <p:nvPr/>
          </p:nvSpPr>
          <p:spPr bwMode="auto">
            <a:xfrm>
              <a:off x="960" y="3948"/>
              <a:ext cx="7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宋体" panose="02010600030101010101" pitchFamily="2" charset="-122"/>
                </a:rPr>
                <a:t>David</a:t>
              </a:r>
            </a:p>
          </p:txBody>
        </p:sp>
      </p:grpSp>
      <p:grpSp>
        <p:nvGrpSpPr>
          <p:cNvPr id="11" name="Group 33"/>
          <p:cNvGrpSpPr>
            <a:grpSpLocks/>
          </p:cNvGrpSpPr>
          <p:nvPr/>
        </p:nvGrpSpPr>
        <p:grpSpPr bwMode="auto">
          <a:xfrm>
            <a:off x="4815744" y="889229"/>
            <a:ext cx="1066800" cy="1376363"/>
            <a:chOff x="3360" y="1008"/>
            <a:chExt cx="672" cy="867"/>
          </a:xfrm>
        </p:grpSpPr>
        <p:pic>
          <p:nvPicPr>
            <p:cNvPr id="18" name="Picture 4" descr="j03490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0" y="1008"/>
              <a:ext cx="499"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6"/>
            <p:cNvSpPr txBox="1">
              <a:spLocks noChangeArrowheads="1"/>
            </p:cNvSpPr>
            <p:nvPr/>
          </p:nvSpPr>
          <p:spPr bwMode="auto">
            <a:xfrm>
              <a:off x="3408" y="1584"/>
              <a:ext cx="6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宋体" panose="02010600030101010101" pitchFamily="2" charset="-122"/>
                </a:rPr>
                <a:t>Fran</a:t>
              </a:r>
            </a:p>
          </p:txBody>
        </p:sp>
      </p:grpSp>
      <p:grpSp>
        <p:nvGrpSpPr>
          <p:cNvPr id="14" name="Group 34"/>
          <p:cNvGrpSpPr>
            <a:grpSpLocks/>
          </p:cNvGrpSpPr>
          <p:nvPr/>
        </p:nvGrpSpPr>
        <p:grpSpPr bwMode="auto">
          <a:xfrm>
            <a:off x="5545262" y="2048176"/>
            <a:ext cx="1349375" cy="1223963"/>
            <a:chOff x="3408" y="1824"/>
            <a:chExt cx="850" cy="771"/>
          </a:xfrm>
        </p:grpSpPr>
        <p:pic>
          <p:nvPicPr>
            <p:cNvPr id="21" name="Picture 5" descr="j03559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4" y="1824"/>
              <a:ext cx="35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3408" y="2304"/>
              <a:ext cx="85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err="1">
                  <a:latin typeface="+mn-lt"/>
                  <a:ea typeface="宋体" panose="02010600030101010101" pitchFamily="2" charset="-122"/>
                </a:rPr>
                <a:t>Geeta</a:t>
              </a:r>
              <a:endParaRPr lang="en-US" altLang="zh-CN" dirty="0">
                <a:latin typeface="+mn-lt"/>
                <a:ea typeface="宋体" panose="02010600030101010101" pitchFamily="2" charset="-122"/>
              </a:endParaRPr>
            </a:p>
          </p:txBody>
        </p:sp>
      </p:grpSp>
      <p:grpSp>
        <p:nvGrpSpPr>
          <p:cNvPr id="17" name="Group 36"/>
          <p:cNvGrpSpPr>
            <a:grpSpLocks/>
          </p:cNvGrpSpPr>
          <p:nvPr/>
        </p:nvGrpSpPr>
        <p:grpSpPr bwMode="auto">
          <a:xfrm>
            <a:off x="5635317" y="4411829"/>
            <a:ext cx="856212" cy="1471613"/>
            <a:chOff x="3408" y="3312"/>
            <a:chExt cx="562" cy="979"/>
          </a:xfrm>
        </p:grpSpPr>
        <p:pic>
          <p:nvPicPr>
            <p:cNvPr id="24" name="Picture 7" descr="j035796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08" y="3312"/>
              <a:ext cx="48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9"/>
            <p:cNvSpPr>
              <a:spLocks noChangeArrowheads="1"/>
            </p:cNvSpPr>
            <p:nvPr/>
          </p:nvSpPr>
          <p:spPr bwMode="auto">
            <a:xfrm>
              <a:off x="3455" y="3984"/>
              <a:ext cx="515"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宋体" panose="02010600030101010101" pitchFamily="2" charset="-122"/>
                </a:rPr>
                <a:t>Irina</a:t>
              </a:r>
            </a:p>
          </p:txBody>
        </p:sp>
      </p:grpSp>
      <p:grpSp>
        <p:nvGrpSpPr>
          <p:cNvPr id="20" name="Group 35"/>
          <p:cNvGrpSpPr>
            <a:grpSpLocks/>
          </p:cNvGrpSpPr>
          <p:nvPr/>
        </p:nvGrpSpPr>
        <p:grpSpPr bwMode="auto">
          <a:xfrm>
            <a:off x="4902324" y="3083556"/>
            <a:ext cx="990600" cy="1417638"/>
            <a:chOff x="3369" y="2496"/>
            <a:chExt cx="624" cy="893"/>
          </a:xfrm>
        </p:grpSpPr>
        <p:pic>
          <p:nvPicPr>
            <p:cNvPr id="27" name="Picture 6" descr="j03559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56" y="2496"/>
              <a:ext cx="453"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0"/>
            <p:cNvSpPr txBox="1">
              <a:spLocks noChangeArrowheads="1"/>
            </p:cNvSpPr>
            <p:nvPr/>
          </p:nvSpPr>
          <p:spPr bwMode="auto">
            <a:xfrm>
              <a:off x="3369" y="3098"/>
              <a:ext cx="6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err="1">
                  <a:latin typeface="+mn-lt"/>
                  <a:ea typeface="宋体" panose="02010600030101010101" pitchFamily="2" charset="-122"/>
                </a:rPr>
                <a:t>Heiki</a:t>
              </a:r>
              <a:endParaRPr lang="en-US" altLang="zh-CN" dirty="0">
                <a:latin typeface="+mn-lt"/>
                <a:ea typeface="宋体" panose="02010600030101010101" pitchFamily="2" charset="-122"/>
              </a:endParaRPr>
            </a:p>
          </p:txBody>
        </p:sp>
      </p:grpSp>
      <p:sp>
        <p:nvSpPr>
          <p:cNvPr id="29" name="Text Box 21"/>
          <p:cNvSpPr txBox="1">
            <a:spLocks noChangeArrowheads="1"/>
          </p:cNvSpPr>
          <p:nvPr/>
        </p:nvSpPr>
        <p:spPr bwMode="auto">
          <a:xfrm>
            <a:off x="1395242" y="1240230"/>
            <a:ext cx="3395503" cy="369332"/>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1800" dirty="0" err="1">
                <a:latin typeface="+mn-lt"/>
                <a:ea typeface="宋体" panose="02010600030101010101" pitchFamily="2" charset="-122"/>
              </a:rPr>
              <a:t>Geeta</a:t>
            </a:r>
            <a:r>
              <a:rPr lang="en-US" altLang="zh-CN" sz="1800" dirty="0">
                <a:latin typeface="+mn-lt"/>
                <a:ea typeface="宋体" panose="02010600030101010101" pitchFamily="2" charset="-122"/>
              </a:rPr>
              <a:t>, </a:t>
            </a:r>
            <a:r>
              <a:rPr lang="en-US" altLang="zh-CN" sz="1800" dirty="0" err="1">
                <a:latin typeface="+mn-lt"/>
                <a:ea typeface="宋体" panose="02010600030101010101" pitchFamily="2" charset="-122"/>
              </a:rPr>
              <a:t>Heiki</a:t>
            </a:r>
            <a:r>
              <a:rPr lang="en-US" altLang="zh-CN" sz="1800" dirty="0">
                <a:latin typeface="+mn-lt"/>
                <a:ea typeface="宋体" panose="02010600030101010101" pitchFamily="2" charset="-122"/>
              </a:rPr>
              <a:t>, Irina, Fran</a:t>
            </a:r>
          </a:p>
        </p:txBody>
      </p:sp>
      <p:sp>
        <p:nvSpPr>
          <p:cNvPr id="30" name="Rectangle 22"/>
          <p:cNvSpPr>
            <a:spLocks noChangeArrowheads="1"/>
          </p:cNvSpPr>
          <p:nvPr/>
        </p:nvSpPr>
        <p:spPr bwMode="auto">
          <a:xfrm>
            <a:off x="1802061" y="2487199"/>
            <a:ext cx="3900240" cy="369332"/>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1800">
                <a:latin typeface="+mn-lt"/>
                <a:ea typeface="宋体" panose="02010600030101010101" pitchFamily="2" charset="-122"/>
              </a:rPr>
              <a:t>Irina, Fran, Heiki, Geeta</a:t>
            </a:r>
          </a:p>
        </p:txBody>
      </p:sp>
      <p:sp>
        <p:nvSpPr>
          <p:cNvPr id="31" name="Rectangle 23"/>
          <p:cNvSpPr>
            <a:spLocks noChangeArrowheads="1"/>
          </p:cNvSpPr>
          <p:nvPr/>
        </p:nvSpPr>
        <p:spPr bwMode="auto">
          <a:xfrm>
            <a:off x="1352803" y="3706399"/>
            <a:ext cx="3900240" cy="369332"/>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1800">
                <a:latin typeface="+mn-lt"/>
                <a:ea typeface="宋体" panose="02010600030101010101" pitchFamily="2" charset="-122"/>
              </a:rPr>
              <a:t>Geeta, Fran, Heiki, Irina</a:t>
            </a:r>
          </a:p>
        </p:txBody>
      </p:sp>
      <p:sp>
        <p:nvSpPr>
          <p:cNvPr id="32" name="Rectangle 24"/>
          <p:cNvSpPr>
            <a:spLocks noChangeArrowheads="1"/>
          </p:cNvSpPr>
          <p:nvPr/>
        </p:nvSpPr>
        <p:spPr bwMode="auto">
          <a:xfrm>
            <a:off x="1725861" y="4925599"/>
            <a:ext cx="3900240" cy="369332"/>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1800">
                <a:latin typeface="+mn-lt"/>
                <a:ea typeface="宋体" panose="02010600030101010101" pitchFamily="2" charset="-122"/>
              </a:rPr>
              <a:t>Irina, Heiki, Geeta, Fran</a:t>
            </a:r>
          </a:p>
        </p:txBody>
      </p:sp>
      <p:sp>
        <p:nvSpPr>
          <p:cNvPr id="33" name="Rectangle 25"/>
          <p:cNvSpPr>
            <a:spLocks noChangeArrowheads="1"/>
          </p:cNvSpPr>
          <p:nvPr/>
        </p:nvSpPr>
        <p:spPr bwMode="auto">
          <a:xfrm>
            <a:off x="5740523" y="1223604"/>
            <a:ext cx="3900240" cy="369332"/>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1800">
                <a:latin typeface="+mn-lt"/>
                <a:ea typeface="宋体" panose="02010600030101010101" pitchFamily="2" charset="-122"/>
              </a:rPr>
              <a:t>Adam, Bob, Carl, David</a:t>
            </a:r>
          </a:p>
        </p:txBody>
      </p:sp>
      <p:sp>
        <p:nvSpPr>
          <p:cNvPr id="34" name="Rectangle 26"/>
          <p:cNvSpPr>
            <a:spLocks noChangeArrowheads="1"/>
          </p:cNvSpPr>
          <p:nvPr/>
        </p:nvSpPr>
        <p:spPr bwMode="auto">
          <a:xfrm>
            <a:off x="6235823" y="2412837"/>
            <a:ext cx="3900240" cy="369332"/>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1800">
                <a:latin typeface="+mn-lt"/>
                <a:ea typeface="宋体" panose="02010600030101010101" pitchFamily="2" charset="-122"/>
              </a:rPr>
              <a:t>Carl, David, Bob, Adam</a:t>
            </a:r>
          </a:p>
        </p:txBody>
      </p:sp>
      <p:sp>
        <p:nvSpPr>
          <p:cNvPr id="35" name="Rectangle 27"/>
          <p:cNvSpPr>
            <a:spLocks noChangeArrowheads="1"/>
          </p:cNvSpPr>
          <p:nvPr/>
        </p:nvSpPr>
        <p:spPr bwMode="auto">
          <a:xfrm>
            <a:off x="5892924" y="3760286"/>
            <a:ext cx="3900240" cy="369332"/>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1800" dirty="0">
                <a:latin typeface="+mn-lt"/>
                <a:ea typeface="宋体" panose="02010600030101010101" pitchFamily="2" charset="-122"/>
              </a:rPr>
              <a:t>Carl, Bob, David, Adam</a:t>
            </a:r>
          </a:p>
        </p:txBody>
      </p:sp>
      <p:sp>
        <p:nvSpPr>
          <p:cNvPr id="36" name="Rectangle 28"/>
          <p:cNvSpPr>
            <a:spLocks noChangeArrowheads="1"/>
          </p:cNvSpPr>
          <p:nvPr/>
        </p:nvSpPr>
        <p:spPr bwMode="auto">
          <a:xfrm>
            <a:off x="6388223" y="5003637"/>
            <a:ext cx="3900240" cy="369332"/>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1800">
                <a:latin typeface="+mn-lt"/>
                <a:ea typeface="宋体" panose="02010600030101010101" pitchFamily="2" charset="-122"/>
              </a:rPr>
              <a:t>Adam, Carl, David, Bob</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defRPr/>
            </a:pPr>
            <a:r>
              <a:rPr lang="en-US" altLang="zh-CN" sz="3200" dirty="0" smtClean="0">
                <a:ea typeface="宋体" pitchFamily="2" charset="-122"/>
              </a:rPr>
              <a:t>GS </a:t>
            </a:r>
            <a:r>
              <a:rPr lang="en-US" altLang="zh-CN" sz="3200" dirty="0">
                <a:ea typeface="宋体" pitchFamily="2" charset="-122"/>
              </a:rPr>
              <a:t>Algorithm</a:t>
            </a:r>
          </a:p>
        </p:txBody>
      </p:sp>
      <p:grpSp>
        <p:nvGrpSpPr>
          <p:cNvPr id="2" name="Group 34"/>
          <p:cNvGrpSpPr>
            <a:grpSpLocks/>
          </p:cNvGrpSpPr>
          <p:nvPr/>
        </p:nvGrpSpPr>
        <p:grpSpPr bwMode="auto">
          <a:xfrm>
            <a:off x="905608" y="813043"/>
            <a:ext cx="1200150" cy="1300163"/>
            <a:chOff x="960" y="1008"/>
            <a:chExt cx="1008" cy="819"/>
          </a:xfrm>
        </p:grpSpPr>
        <p:pic>
          <p:nvPicPr>
            <p:cNvPr id="43040" name="Picture 35" descr="j02330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 y="100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1" name="Text Box 36"/>
            <p:cNvSpPr txBox="1">
              <a:spLocks noChangeArrowheads="1"/>
            </p:cNvSpPr>
            <p:nvPr/>
          </p:nvSpPr>
          <p:spPr bwMode="auto">
            <a:xfrm>
              <a:off x="1056" y="1536"/>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mn-ea"/>
                </a:rPr>
                <a:t>Ada</a:t>
              </a:r>
              <a:r>
                <a:rPr lang="en-US" altLang="zh-CN" dirty="0">
                  <a:latin typeface="+mn-lt"/>
                  <a:ea typeface="宋体" panose="02010600030101010101" pitchFamily="2" charset="-122"/>
                </a:rPr>
                <a:t>m</a:t>
              </a:r>
            </a:p>
          </p:txBody>
        </p:sp>
      </p:grpSp>
      <p:grpSp>
        <p:nvGrpSpPr>
          <p:cNvPr id="3" name="Group 37"/>
          <p:cNvGrpSpPr>
            <a:grpSpLocks/>
          </p:cNvGrpSpPr>
          <p:nvPr/>
        </p:nvGrpSpPr>
        <p:grpSpPr bwMode="auto">
          <a:xfrm>
            <a:off x="5477607" y="3175243"/>
            <a:ext cx="898495" cy="1395413"/>
            <a:chOff x="3408" y="2496"/>
            <a:chExt cx="818" cy="932"/>
          </a:xfrm>
        </p:grpSpPr>
        <p:pic>
          <p:nvPicPr>
            <p:cNvPr id="43038" name="Picture 38" descr="j03559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6" y="2496"/>
              <a:ext cx="453"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9" name="Text Box 39"/>
            <p:cNvSpPr txBox="1">
              <a:spLocks noChangeArrowheads="1"/>
            </p:cNvSpPr>
            <p:nvPr/>
          </p:nvSpPr>
          <p:spPr bwMode="auto">
            <a:xfrm>
              <a:off x="3408" y="3120"/>
              <a:ext cx="81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err="1">
                  <a:latin typeface="+mn-lt"/>
                  <a:ea typeface="+mn-ea"/>
                </a:rPr>
                <a:t>Heiki</a:t>
              </a:r>
              <a:endParaRPr lang="en-US" altLang="zh-CN" dirty="0">
                <a:latin typeface="+mn-lt"/>
                <a:ea typeface="+mn-ea"/>
              </a:endParaRPr>
            </a:p>
          </p:txBody>
        </p:sp>
      </p:grpSp>
      <p:grpSp>
        <p:nvGrpSpPr>
          <p:cNvPr id="4" name="Group 40"/>
          <p:cNvGrpSpPr>
            <a:grpSpLocks/>
          </p:cNvGrpSpPr>
          <p:nvPr/>
        </p:nvGrpSpPr>
        <p:grpSpPr bwMode="auto">
          <a:xfrm>
            <a:off x="1077058" y="2032243"/>
            <a:ext cx="857250" cy="1300163"/>
            <a:chOff x="1104" y="1776"/>
            <a:chExt cx="720" cy="819"/>
          </a:xfrm>
        </p:grpSpPr>
        <p:pic>
          <p:nvPicPr>
            <p:cNvPr id="43036" name="Picture 41" descr="j02326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 y="1776"/>
              <a:ext cx="359"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7" name="Text Box 42"/>
            <p:cNvSpPr txBox="1">
              <a:spLocks noChangeArrowheads="1"/>
            </p:cNvSpPr>
            <p:nvPr/>
          </p:nvSpPr>
          <p:spPr bwMode="auto">
            <a:xfrm>
              <a:off x="1104" y="2304"/>
              <a:ext cx="7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mn-ea"/>
                </a:rPr>
                <a:t>Bob</a:t>
              </a:r>
            </a:p>
          </p:txBody>
        </p:sp>
      </p:grpSp>
      <p:grpSp>
        <p:nvGrpSpPr>
          <p:cNvPr id="5" name="Group 43"/>
          <p:cNvGrpSpPr>
            <a:grpSpLocks/>
          </p:cNvGrpSpPr>
          <p:nvPr/>
        </p:nvGrpSpPr>
        <p:grpSpPr bwMode="auto">
          <a:xfrm>
            <a:off x="5477608" y="736843"/>
            <a:ext cx="899092" cy="1369307"/>
            <a:chOff x="3360" y="1008"/>
            <a:chExt cx="881" cy="869"/>
          </a:xfrm>
        </p:grpSpPr>
        <p:pic>
          <p:nvPicPr>
            <p:cNvPr id="43034" name="Picture 44" descr="j03490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0" y="1008"/>
              <a:ext cx="499"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5" name="Text Box 45"/>
            <p:cNvSpPr txBox="1">
              <a:spLocks noChangeArrowheads="1"/>
            </p:cNvSpPr>
            <p:nvPr/>
          </p:nvSpPr>
          <p:spPr bwMode="auto">
            <a:xfrm>
              <a:off x="3408" y="1584"/>
              <a:ext cx="833"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mn-ea"/>
                </a:rPr>
                <a:t>Fran</a:t>
              </a:r>
            </a:p>
          </p:txBody>
        </p:sp>
      </p:grpSp>
      <p:grpSp>
        <p:nvGrpSpPr>
          <p:cNvPr id="6" name="Group 46"/>
          <p:cNvGrpSpPr>
            <a:grpSpLocks/>
          </p:cNvGrpSpPr>
          <p:nvPr/>
        </p:nvGrpSpPr>
        <p:grpSpPr bwMode="auto">
          <a:xfrm>
            <a:off x="5477610" y="2032243"/>
            <a:ext cx="898922" cy="1592263"/>
            <a:chOff x="3408" y="1824"/>
            <a:chExt cx="755" cy="1003"/>
          </a:xfrm>
        </p:grpSpPr>
        <p:pic>
          <p:nvPicPr>
            <p:cNvPr id="43032" name="Picture 47" descr="j03559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4" y="1824"/>
              <a:ext cx="353"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3" name="Text Box 48"/>
            <p:cNvSpPr txBox="1">
              <a:spLocks noChangeArrowheads="1"/>
            </p:cNvSpPr>
            <p:nvPr/>
          </p:nvSpPr>
          <p:spPr bwMode="auto">
            <a:xfrm>
              <a:off x="3408" y="2304"/>
              <a:ext cx="75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err="1">
                  <a:latin typeface="+mn-lt"/>
                  <a:ea typeface="+mn-ea"/>
                </a:rPr>
                <a:t>Geeta</a:t>
              </a:r>
              <a:endParaRPr lang="en-US" altLang="zh-CN" dirty="0">
                <a:latin typeface="+mn-lt"/>
                <a:ea typeface="+mn-ea"/>
              </a:endParaRPr>
            </a:p>
          </p:txBody>
        </p:sp>
      </p:grpSp>
      <p:grpSp>
        <p:nvGrpSpPr>
          <p:cNvPr id="7" name="Group 49"/>
          <p:cNvGrpSpPr>
            <a:grpSpLocks/>
          </p:cNvGrpSpPr>
          <p:nvPr/>
        </p:nvGrpSpPr>
        <p:grpSpPr bwMode="auto">
          <a:xfrm>
            <a:off x="905608" y="3251444"/>
            <a:ext cx="914400" cy="1314507"/>
            <a:chOff x="1056" y="2544"/>
            <a:chExt cx="624" cy="905"/>
          </a:xfrm>
        </p:grpSpPr>
        <p:pic>
          <p:nvPicPr>
            <p:cNvPr id="43030" name="Picture 50" descr="j023242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4" y="2544"/>
              <a:ext cx="363"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1" name="Text Box 51"/>
            <p:cNvSpPr txBox="1">
              <a:spLocks noChangeArrowheads="1"/>
            </p:cNvSpPr>
            <p:nvPr/>
          </p:nvSpPr>
          <p:spPr bwMode="auto">
            <a:xfrm>
              <a:off x="1056" y="3119"/>
              <a:ext cx="62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mn-ea"/>
                </a:rPr>
                <a:t>Carl</a:t>
              </a:r>
            </a:p>
          </p:txBody>
        </p:sp>
      </p:grpSp>
      <p:grpSp>
        <p:nvGrpSpPr>
          <p:cNvPr id="8" name="Group 52"/>
          <p:cNvGrpSpPr>
            <a:grpSpLocks/>
          </p:cNvGrpSpPr>
          <p:nvPr/>
        </p:nvGrpSpPr>
        <p:grpSpPr bwMode="auto">
          <a:xfrm>
            <a:off x="5534752" y="4546840"/>
            <a:ext cx="788816" cy="1275000"/>
            <a:chOff x="3408" y="3312"/>
            <a:chExt cx="685" cy="967"/>
          </a:xfrm>
        </p:grpSpPr>
        <p:pic>
          <p:nvPicPr>
            <p:cNvPr id="43028" name="Picture 53" descr="j035796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08" y="3312"/>
              <a:ext cx="48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9" name="Rectangle 54"/>
            <p:cNvSpPr>
              <a:spLocks noChangeArrowheads="1"/>
            </p:cNvSpPr>
            <p:nvPr/>
          </p:nvSpPr>
          <p:spPr bwMode="auto">
            <a:xfrm>
              <a:off x="3412" y="3929"/>
              <a:ext cx="681"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mn-ea"/>
                </a:rPr>
                <a:t>Irina</a:t>
              </a:r>
            </a:p>
          </p:txBody>
        </p:sp>
      </p:grpSp>
      <p:grpSp>
        <p:nvGrpSpPr>
          <p:cNvPr id="9" name="Group 55"/>
          <p:cNvGrpSpPr>
            <a:grpSpLocks/>
          </p:cNvGrpSpPr>
          <p:nvPr/>
        </p:nvGrpSpPr>
        <p:grpSpPr bwMode="auto">
          <a:xfrm>
            <a:off x="848458" y="4470645"/>
            <a:ext cx="1085850" cy="1409701"/>
            <a:chOff x="912" y="3360"/>
            <a:chExt cx="912" cy="888"/>
          </a:xfrm>
        </p:grpSpPr>
        <p:pic>
          <p:nvPicPr>
            <p:cNvPr id="43026" name="Picture 56" descr="j023214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4" y="3360"/>
              <a:ext cx="464" cy="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7" name="Text Box 57"/>
            <p:cNvSpPr txBox="1">
              <a:spLocks noChangeArrowheads="1"/>
            </p:cNvSpPr>
            <p:nvPr/>
          </p:nvSpPr>
          <p:spPr bwMode="auto">
            <a:xfrm>
              <a:off x="912" y="3957"/>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mn-lt"/>
                  <a:ea typeface="+mn-ea"/>
                </a:rPr>
                <a:t>David</a:t>
              </a:r>
            </a:p>
          </p:txBody>
        </p:sp>
      </p:grpSp>
      <p:sp>
        <p:nvSpPr>
          <p:cNvPr id="157754" name="Text Box 58"/>
          <p:cNvSpPr txBox="1">
            <a:spLocks noChangeArrowheads="1"/>
          </p:cNvSpPr>
          <p:nvPr/>
        </p:nvSpPr>
        <p:spPr bwMode="auto">
          <a:xfrm>
            <a:off x="1820008" y="1117841"/>
            <a:ext cx="28662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err="1">
                <a:latin typeface="+mn-lt"/>
                <a:ea typeface="+mn-ea"/>
              </a:rPr>
              <a:t>Geeta</a:t>
            </a:r>
            <a:r>
              <a:rPr lang="en-US" altLang="zh-CN" sz="2000" dirty="0">
                <a:latin typeface="+mn-lt"/>
                <a:ea typeface="+mn-ea"/>
              </a:rPr>
              <a:t>, </a:t>
            </a:r>
            <a:r>
              <a:rPr lang="en-US" altLang="zh-CN" sz="2000" dirty="0" err="1">
                <a:latin typeface="+mn-lt"/>
                <a:ea typeface="+mn-ea"/>
              </a:rPr>
              <a:t>Heiki</a:t>
            </a:r>
            <a:r>
              <a:rPr lang="en-US" altLang="zh-CN" sz="2000" dirty="0">
                <a:latin typeface="+mn-lt"/>
                <a:ea typeface="+mn-ea"/>
              </a:rPr>
              <a:t>, Irina, </a:t>
            </a:r>
            <a:r>
              <a:rPr lang="en-US" altLang="zh-CN" sz="2000" dirty="0" smtClean="0">
                <a:latin typeface="+mn-lt"/>
                <a:ea typeface="+mn-ea"/>
              </a:rPr>
              <a:t>Fran</a:t>
            </a:r>
            <a:endParaRPr lang="en-US" altLang="zh-CN" sz="2000" dirty="0">
              <a:latin typeface="+mn-lt"/>
              <a:ea typeface="+mn-ea"/>
            </a:endParaRPr>
          </a:p>
        </p:txBody>
      </p:sp>
      <p:sp>
        <p:nvSpPr>
          <p:cNvPr id="157755" name="Rectangle 59"/>
          <p:cNvSpPr>
            <a:spLocks noChangeArrowheads="1"/>
          </p:cNvSpPr>
          <p:nvPr/>
        </p:nvSpPr>
        <p:spPr bwMode="auto">
          <a:xfrm>
            <a:off x="1820007" y="2337041"/>
            <a:ext cx="329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a:latin typeface="+mn-lt"/>
                <a:ea typeface="+mn-ea"/>
              </a:rPr>
              <a:t>Irina, Fran, </a:t>
            </a:r>
            <a:r>
              <a:rPr lang="en-US" altLang="zh-CN" sz="2000" dirty="0" err="1">
                <a:latin typeface="+mn-lt"/>
                <a:ea typeface="+mn-ea"/>
              </a:rPr>
              <a:t>Heiki</a:t>
            </a:r>
            <a:r>
              <a:rPr lang="en-US" altLang="zh-CN" sz="2000" dirty="0">
                <a:latin typeface="+mn-lt"/>
                <a:ea typeface="+mn-ea"/>
              </a:rPr>
              <a:t>, </a:t>
            </a:r>
            <a:r>
              <a:rPr lang="en-US" altLang="zh-CN" sz="2000" dirty="0" err="1">
                <a:latin typeface="+mn-lt"/>
                <a:ea typeface="+mn-ea"/>
              </a:rPr>
              <a:t>Geeta</a:t>
            </a:r>
            <a:endParaRPr lang="en-US" altLang="zh-CN" sz="2000" dirty="0">
              <a:latin typeface="+mn-lt"/>
              <a:ea typeface="+mn-ea"/>
            </a:endParaRPr>
          </a:p>
        </p:txBody>
      </p:sp>
      <p:sp>
        <p:nvSpPr>
          <p:cNvPr id="157756" name="Rectangle 60"/>
          <p:cNvSpPr>
            <a:spLocks noChangeArrowheads="1"/>
          </p:cNvSpPr>
          <p:nvPr/>
        </p:nvSpPr>
        <p:spPr bwMode="auto">
          <a:xfrm>
            <a:off x="1820007" y="3556241"/>
            <a:ext cx="329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err="1">
                <a:latin typeface="+mn-lt"/>
                <a:ea typeface="+mn-ea"/>
              </a:rPr>
              <a:t>Geeta</a:t>
            </a:r>
            <a:r>
              <a:rPr lang="en-US" altLang="zh-CN" sz="2000" dirty="0">
                <a:latin typeface="+mn-lt"/>
                <a:ea typeface="+mn-ea"/>
              </a:rPr>
              <a:t>, Fran, </a:t>
            </a:r>
            <a:r>
              <a:rPr lang="en-US" altLang="zh-CN" sz="2000" dirty="0" err="1">
                <a:latin typeface="+mn-lt"/>
                <a:ea typeface="+mn-ea"/>
              </a:rPr>
              <a:t>Heiki</a:t>
            </a:r>
            <a:r>
              <a:rPr lang="en-US" altLang="zh-CN" sz="2000" dirty="0">
                <a:latin typeface="+mn-lt"/>
                <a:ea typeface="+mn-ea"/>
              </a:rPr>
              <a:t>, Irina</a:t>
            </a:r>
          </a:p>
        </p:txBody>
      </p:sp>
      <p:sp>
        <p:nvSpPr>
          <p:cNvPr id="157757" name="Rectangle 61"/>
          <p:cNvSpPr>
            <a:spLocks noChangeArrowheads="1"/>
          </p:cNvSpPr>
          <p:nvPr/>
        </p:nvSpPr>
        <p:spPr bwMode="auto">
          <a:xfrm>
            <a:off x="1762857" y="4775441"/>
            <a:ext cx="329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a:latin typeface="+mn-lt"/>
                <a:ea typeface="+mn-ea"/>
              </a:rPr>
              <a:t>Irina, Heiki, Geeta, Fran</a:t>
            </a:r>
          </a:p>
        </p:txBody>
      </p:sp>
      <p:sp>
        <p:nvSpPr>
          <p:cNvPr id="157758" name="Rectangle 62"/>
          <p:cNvSpPr>
            <a:spLocks noChangeArrowheads="1"/>
          </p:cNvSpPr>
          <p:nvPr/>
        </p:nvSpPr>
        <p:spPr bwMode="auto">
          <a:xfrm>
            <a:off x="6643702" y="2136986"/>
            <a:ext cx="329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a:latin typeface="+mn-lt"/>
                <a:ea typeface="+mn-ea"/>
              </a:rPr>
              <a:t>Carl &gt;  Adam</a:t>
            </a:r>
          </a:p>
        </p:txBody>
      </p:sp>
      <p:sp>
        <p:nvSpPr>
          <p:cNvPr id="157759" name="Rectangle 63"/>
          <p:cNvSpPr>
            <a:spLocks noChangeArrowheads="1"/>
          </p:cNvSpPr>
          <p:nvPr/>
        </p:nvSpPr>
        <p:spPr bwMode="auto">
          <a:xfrm>
            <a:off x="7105706" y="4772626"/>
            <a:ext cx="3292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a:latin typeface="+mn-lt"/>
                <a:ea typeface="+mn-ea"/>
              </a:rPr>
              <a:t>David &gt;  Bob</a:t>
            </a:r>
          </a:p>
        </p:txBody>
      </p:sp>
      <p:sp>
        <p:nvSpPr>
          <p:cNvPr id="157760" name="Text Box 64"/>
          <p:cNvSpPr txBox="1">
            <a:spLocks noChangeArrowheads="1"/>
          </p:cNvSpPr>
          <p:nvPr/>
        </p:nvSpPr>
        <p:spPr bwMode="auto">
          <a:xfrm>
            <a:off x="2105758" y="2710515"/>
            <a:ext cx="35433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altLang="zh-CN" sz="2600" dirty="0">
                <a:latin typeface="+mn-lt"/>
                <a:ea typeface="宋体" pitchFamily="2" charset="-122"/>
              </a:rPr>
              <a:t>This is a stable matching</a:t>
            </a:r>
          </a:p>
        </p:txBody>
      </p:sp>
    </p:spTree>
    <p:extLst>
      <p:ext uri="{BB962C8B-B14F-4D97-AF65-F5344CB8AC3E}">
        <p14:creationId xmlns:p14="http://schemas.microsoft.com/office/powerpoint/2010/main" val="1305539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3" nodeType="clickEffect">
                                  <p:stCondLst>
                                    <p:cond delay="0"/>
                                  </p:stCondLst>
                                  <p:childTnLst>
                                    <p:set>
                                      <p:cBhvr>
                                        <p:cTn id="6" dur="1" fill="hold">
                                          <p:stCondLst>
                                            <p:cond delay="0"/>
                                          </p:stCondLst>
                                        </p:cTn>
                                        <p:tgtEl>
                                          <p:spTgt spid="1577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0417 0.00116 L 0.57799 0.17523 " pathEditMode="relative" rAng="0" ptsTypes="AA">
                                      <p:cBhvr>
                                        <p:cTn id="10" dur="500" fill="hold"/>
                                        <p:tgtEl>
                                          <p:spTgt spid="2"/>
                                        </p:tgtEl>
                                        <p:attrNameLst>
                                          <p:attrName>ppt_x</p:attrName>
                                          <p:attrName>ppt_y</p:attrName>
                                        </p:attrNameLst>
                                      </p:cBhvr>
                                      <p:rCtr x="28685" y="8704"/>
                                    </p:animMotion>
                                  </p:childTnLst>
                                </p:cTn>
                              </p:par>
                              <p:par>
                                <p:cTn id="11" presetID="3" presetClass="exit" presetSubtype="10" fill="hold" grpId="0" nodeType="withEffect">
                                  <p:stCondLst>
                                    <p:cond delay="0"/>
                                  </p:stCondLst>
                                  <p:childTnLst>
                                    <p:animEffect transition="out" filter="blinds(horizontal)">
                                      <p:cBhvr>
                                        <p:cTn id="12" dur="500"/>
                                        <p:tgtEl>
                                          <p:spTgt spid="157754"/>
                                        </p:tgtEl>
                                      </p:cBhvr>
                                    </p:animEffect>
                                    <p:set>
                                      <p:cBhvr>
                                        <p:cTn id="13" dur="1" fill="hold">
                                          <p:stCondLst>
                                            <p:cond delay="499"/>
                                          </p:stCondLst>
                                        </p:cTn>
                                        <p:tgtEl>
                                          <p:spTgt spid="15775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775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3.05556E-6 5.55112E-17 L 0.59652 0.36088 " pathEditMode="relative" rAng="0" ptsTypes="AA">
                                      <p:cBhvr>
                                        <p:cTn id="21" dur="500" fill="hold"/>
                                        <p:tgtEl>
                                          <p:spTgt spid="4"/>
                                        </p:tgtEl>
                                        <p:attrNameLst>
                                          <p:attrName>ppt_x</p:attrName>
                                          <p:attrName>ppt_y</p:attrName>
                                        </p:attrNameLst>
                                      </p:cBhvr>
                                      <p:rCtr x="298" y="180"/>
                                    </p:animMotion>
                                  </p:childTnLst>
                                </p:cTn>
                              </p:par>
                              <p:par>
                                <p:cTn id="22" presetID="3" presetClass="exit" presetSubtype="10" fill="hold" grpId="1" nodeType="withEffect">
                                  <p:stCondLst>
                                    <p:cond delay="0"/>
                                  </p:stCondLst>
                                  <p:childTnLst>
                                    <p:animEffect transition="out" filter="blinds(horizontal)">
                                      <p:cBhvr>
                                        <p:cTn id="23" dur="500"/>
                                        <p:tgtEl>
                                          <p:spTgt spid="157755"/>
                                        </p:tgtEl>
                                      </p:cBhvr>
                                    </p:animEffect>
                                    <p:set>
                                      <p:cBhvr>
                                        <p:cTn id="24" dur="1" fill="hold">
                                          <p:stCondLst>
                                            <p:cond delay="499"/>
                                          </p:stCondLst>
                                        </p:cTn>
                                        <p:tgtEl>
                                          <p:spTgt spid="157755"/>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775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0" presetClass="path" presetSubtype="0" accel="50000" decel="50000" fill="hold" nodeType="clickEffect">
                                  <p:stCondLst>
                                    <p:cond delay="0"/>
                                  </p:stCondLst>
                                  <p:childTnLst>
                                    <p:animMotion origin="layout" path="M 2.77556E-17 -3.7037E-6 L 0.42292 -0.17523 " pathEditMode="relative" rAng="0" ptsTypes="AA">
                                      <p:cBhvr>
                                        <p:cTn id="32" dur="500" fill="hold"/>
                                        <p:tgtEl>
                                          <p:spTgt spid="7"/>
                                        </p:tgtEl>
                                        <p:attrNameLst>
                                          <p:attrName>ppt_x</p:attrName>
                                          <p:attrName>ppt_y</p:attrName>
                                        </p:attrNameLst>
                                      </p:cBhvr>
                                      <p:rCtr x="211" y="-88"/>
                                    </p:animMotion>
                                  </p:childTnLst>
                                </p:cTn>
                              </p:par>
                              <p:par>
                                <p:cTn id="33" presetID="3" presetClass="exit" presetSubtype="10" fill="hold" grpId="1" nodeType="withEffect">
                                  <p:stCondLst>
                                    <p:cond delay="0"/>
                                  </p:stCondLst>
                                  <p:childTnLst>
                                    <p:animEffect transition="out" filter="blinds(horizontal)">
                                      <p:cBhvr>
                                        <p:cTn id="34" dur="500"/>
                                        <p:tgtEl>
                                          <p:spTgt spid="157756"/>
                                        </p:tgtEl>
                                      </p:cBhvr>
                                    </p:animEffect>
                                    <p:set>
                                      <p:cBhvr>
                                        <p:cTn id="35" dur="1" fill="hold">
                                          <p:stCondLst>
                                            <p:cond delay="499"/>
                                          </p:stCondLst>
                                        </p:cTn>
                                        <p:tgtEl>
                                          <p:spTgt spid="157756"/>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7758"/>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0" presetClass="path" presetSubtype="0" accel="50000" decel="50000" fill="hold" nodeType="clickEffect">
                                  <p:stCondLst>
                                    <p:cond delay="0"/>
                                  </p:stCondLst>
                                  <p:childTnLst>
                                    <p:animMotion origin="layout" path="M 0.578 0.17524 L 0.0125 -0.03218 " pathEditMode="relative" rAng="0" ptsTypes="AA">
                                      <p:cBhvr>
                                        <p:cTn id="43" dur="500" fill="hold"/>
                                        <p:tgtEl>
                                          <p:spTgt spid="2"/>
                                        </p:tgtEl>
                                        <p:attrNameLst>
                                          <p:attrName>ppt_x</p:attrName>
                                          <p:attrName>ppt_y</p:attrName>
                                        </p:attrNameLst>
                                      </p:cBhvr>
                                      <p:rCtr x="-28125" y="-10116"/>
                                    </p:animMotion>
                                  </p:childTnLst>
                                </p:cTn>
                              </p:par>
                              <p:par>
                                <p:cTn id="44" presetID="3" presetClass="exit" presetSubtype="10" fill="hold" grpId="1" nodeType="withEffect">
                                  <p:stCondLst>
                                    <p:cond delay="0"/>
                                  </p:stCondLst>
                                  <p:childTnLst>
                                    <p:animEffect transition="out" filter="blinds(horizontal)">
                                      <p:cBhvr>
                                        <p:cTn id="45" dur="500"/>
                                        <p:tgtEl>
                                          <p:spTgt spid="157758"/>
                                        </p:tgtEl>
                                      </p:cBhvr>
                                    </p:animEffect>
                                    <p:set>
                                      <p:cBhvr>
                                        <p:cTn id="46" dur="1" fill="hold">
                                          <p:stCondLst>
                                            <p:cond delay="499"/>
                                          </p:stCondLst>
                                        </p:cTn>
                                        <p:tgtEl>
                                          <p:spTgt spid="15775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0" presetClass="path" presetSubtype="0" accel="50000" decel="50000" fill="hold" nodeType="clickEffect">
                                  <p:stCondLst>
                                    <p:cond delay="0"/>
                                  </p:stCondLst>
                                  <p:childTnLst>
                                    <p:animMotion origin="layout" path="M 0.42292 -0.17523 L 0.5842 -0.18148 " pathEditMode="relative" rAng="0" ptsTypes="AA">
                                      <p:cBhvr>
                                        <p:cTn id="50" dur="500" fill="hold"/>
                                        <p:tgtEl>
                                          <p:spTgt spid="7"/>
                                        </p:tgtEl>
                                        <p:attrNameLst>
                                          <p:attrName>ppt_x</p:attrName>
                                          <p:attrName>ppt_y</p:attrName>
                                        </p:attrNameLst>
                                      </p:cBhvr>
                                      <p:rCtr x="81" y="-3"/>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5775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0" presetClass="path" presetSubtype="0" accel="50000" decel="50000" fill="hold" nodeType="clickEffect">
                                  <p:stCondLst>
                                    <p:cond delay="0"/>
                                  </p:stCondLst>
                                  <p:childTnLst>
                                    <p:animMotion origin="layout" path="M -3.33333E-6 1.48148E-6 L 0.56545 0.37153 " pathEditMode="relative" rAng="0" ptsTypes="AA">
                                      <p:cBhvr>
                                        <p:cTn id="58" dur="500" fill="hold"/>
                                        <p:tgtEl>
                                          <p:spTgt spid="2"/>
                                        </p:tgtEl>
                                        <p:attrNameLst>
                                          <p:attrName>ppt_x</p:attrName>
                                          <p:attrName>ppt_y</p:attrName>
                                        </p:attrNameLst>
                                      </p:cBhvr>
                                      <p:rCtr x="283" y="186"/>
                                    </p:animMotion>
                                  </p:childTnLst>
                                </p:cTn>
                              </p:par>
                              <p:par>
                                <p:cTn id="59" presetID="3" presetClass="exit" presetSubtype="10" fill="hold" grpId="2" nodeType="withEffect">
                                  <p:stCondLst>
                                    <p:cond delay="0"/>
                                  </p:stCondLst>
                                  <p:childTnLst>
                                    <p:animEffect transition="out" filter="blinds(horizontal)">
                                      <p:cBhvr>
                                        <p:cTn id="60" dur="500"/>
                                        <p:tgtEl>
                                          <p:spTgt spid="157754"/>
                                        </p:tgtEl>
                                      </p:cBhvr>
                                    </p:animEffect>
                                    <p:set>
                                      <p:cBhvr>
                                        <p:cTn id="61" dur="1" fill="hold">
                                          <p:stCondLst>
                                            <p:cond delay="499"/>
                                          </p:stCondLst>
                                        </p:cTn>
                                        <p:tgtEl>
                                          <p:spTgt spid="157754"/>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57757"/>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0" presetClass="path" presetSubtype="0" accel="50000" decel="50000" fill="hold" nodeType="clickEffect">
                                  <p:stCondLst>
                                    <p:cond delay="0"/>
                                  </p:stCondLst>
                                  <p:childTnLst>
                                    <p:animMotion origin="layout" path="M 5E-6 -1.85185E-6 L 0.38959 0.00556 " pathEditMode="relative" rAng="0" ptsTypes="AA">
                                      <p:cBhvr>
                                        <p:cTn id="69" dur="500" fill="hold"/>
                                        <p:tgtEl>
                                          <p:spTgt spid="9"/>
                                        </p:tgtEl>
                                        <p:attrNameLst>
                                          <p:attrName>ppt_x</p:attrName>
                                          <p:attrName>ppt_y</p:attrName>
                                        </p:attrNameLst>
                                      </p:cBhvr>
                                      <p:rCtr x="195" y="3"/>
                                    </p:animMotion>
                                  </p:childTnLst>
                                </p:cTn>
                              </p:par>
                              <p:par>
                                <p:cTn id="70" presetID="3" presetClass="exit" presetSubtype="10" fill="hold" grpId="1" nodeType="withEffect">
                                  <p:stCondLst>
                                    <p:cond delay="0"/>
                                  </p:stCondLst>
                                  <p:childTnLst>
                                    <p:animEffect transition="out" filter="blinds(horizontal)">
                                      <p:cBhvr>
                                        <p:cTn id="71" dur="500"/>
                                        <p:tgtEl>
                                          <p:spTgt spid="157757"/>
                                        </p:tgtEl>
                                      </p:cBhvr>
                                    </p:animEffect>
                                    <p:set>
                                      <p:cBhvr>
                                        <p:cTn id="72" dur="1" fill="hold">
                                          <p:stCondLst>
                                            <p:cond delay="499"/>
                                          </p:stCondLst>
                                        </p:cTn>
                                        <p:tgtEl>
                                          <p:spTgt spid="157757"/>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7759"/>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0" presetClass="path" presetSubtype="0" accel="50000" decel="50000" fill="hold" nodeType="clickEffect">
                                  <p:stCondLst>
                                    <p:cond delay="0"/>
                                  </p:stCondLst>
                                  <p:childTnLst>
                                    <p:animMotion origin="layout" path="M 0.59653 0.36088 L -0.05052 0.00371 " pathEditMode="relative" rAng="0" ptsTypes="AA">
                                      <p:cBhvr>
                                        <p:cTn id="80" dur="500" fill="hold"/>
                                        <p:tgtEl>
                                          <p:spTgt spid="4"/>
                                        </p:tgtEl>
                                        <p:attrNameLst>
                                          <p:attrName>ppt_x</p:attrName>
                                          <p:attrName>ppt_y</p:attrName>
                                        </p:attrNameLst>
                                      </p:cBhvr>
                                      <p:rCtr x="-324" y="-179"/>
                                    </p:animMotion>
                                  </p:childTnLst>
                                </p:cTn>
                              </p:par>
                              <p:par>
                                <p:cTn id="81" presetID="3" presetClass="exit" presetSubtype="10" fill="hold" grpId="1" nodeType="withEffect">
                                  <p:stCondLst>
                                    <p:cond delay="0"/>
                                  </p:stCondLst>
                                  <p:childTnLst>
                                    <p:animEffect transition="out" filter="blinds(horizontal)">
                                      <p:cBhvr>
                                        <p:cTn id="82" dur="500"/>
                                        <p:tgtEl>
                                          <p:spTgt spid="157759"/>
                                        </p:tgtEl>
                                      </p:cBhvr>
                                    </p:animEffect>
                                    <p:set>
                                      <p:cBhvr>
                                        <p:cTn id="83" dur="1" fill="hold">
                                          <p:stCondLst>
                                            <p:cond delay="499"/>
                                          </p:stCondLst>
                                        </p:cTn>
                                        <p:tgtEl>
                                          <p:spTgt spid="157759"/>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0" presetClass="path" presetSubtype="0" accel="50000" decel="50000" fill="hold" nodeType="clickEffect">
                                  <p:stCondLst>
                                    <p:cond delay="0"/>
                                  </p:stCondLst>
                                  <p:childTnLst>
                                    <p:animMotion origin="layout" path="M 0.38959 0.00556 L 0.58108 0.04977 " pathEditMode="relative" rAng="0" ptsTypes="AA">
                                      <p:cBhvr>
                                        <p:cTn id="87" dur="500" fill="hold"/>
                                        <p:tgtEl>
                                          <p:spTgt spid="9"/>
                                        </p:tgtEl>
                                        <p:attrNameLst>
                                          <p:attrName>ppt_x</p:attrName>
                                          <p:attrName>ppt_y</p:attrName>
                                        </p:attrNameLst>
                                      </p:cBhvr>
                                      <p:rCtr x="96" y="22"/>
                                    </p:animMotion>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grpId="2" nodeType="clickEffect">
                                  <p:stCondLst>
                                    <p:cond delay="0"/>
                                  </p:stCondLst>
                                  <p:childTnLst>
                                    <p:set>
                                      <p:cBhvr>
                                        <p:cTn id="91" dur="1" fill="hold">
                                          <p:stCondLst>
                                            <p:cond delay="0"/>
                                          </p:stCondLst>
                                        </p:cTn>
                                        <p:tgtEl>
                                          <p:spTgt spid="157755"/>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0" presetClass="path" presetSubtype="0" accel="50000" decel="50000" fill="hold" nodeType="clickEffect">
                                  <p:stCondLst>
                                    <p:cond delay="0"/>
                                  </p:stCondLst>
                                  <p:childTnLst>
                                    <p:animMotion origin="layout" path="M -3.33333E-6 -2.22222E-6 L 0.56146 -0.20995 " pathEditMode="relative" rAng="0" ptsTypes="AA">
                                      <p:cBhvr>
                                        <p:cTn id="95" dur="500" fill="hold"/>
                                        <p:tgtEl>
                                          <p:spTgt spid="4"/>
                                        </p:tgtEl>
                                        <p:attrNameLst>
                                          <p:attrName>ppt_x</p:attrName>
                                          <p:attrName>ppt_y</p:attrName>
                                        </p:attrNameLst>
                                      </p:cBhvr>
                                      <p:rCtr x="281" y="-105"/>
                                    </p:animMotion>
                                  </p:childTnLst>
                                </p:cTn>
                              </p:par>
                              <p:par>
                                <p:cTn id="96" presetID="3" presetClass="exit" presetSubtype="10" fill="hold" grpId="3" nodeType="withEffect">
                                  <p:stCondLst>
                                    <p:cond delay="0"/>
                                  </p:stCondLst>
                                  <p:childTnLst>
                                    <p:animEffect transition="out" filter="blinds(horizontal)">
                                      <p:cBhvr>
                                        <p:cTn id="97" dur="500"/>
                                        <p:tgtEl>
                                          <p:spTgt spid="157755"/>
                                        </p:tgtEl>
                                      </p:cBhvr>
                                    </p:animEffect>
                                    <p:set>
                                      <p:cBhvr>
                                        <p:cTn id="98" dur="1" fill="hold">
                                          <p:stCondLst>
                                            <p:cond delay="499"/>
                                          </p:stCondLst>
                                        </p:cTn>
                                        <p:tgtEl>
                                          <p:spTgt spid="15775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157760"/>
                                        </p:tgtEl>
                                        <p:attrNameLst>
                                          <p:attrName>style.visibility</p:attrName>
                                        </p:attrNameLst>
                                      </p:cBhvr>
                                      <p:to>
                                        <p:strVal val="visible"/>
                                      </p:to>
                                    </p:set>
                                    <p:animEffect transition="in" filter="checkerboard(across)">
                                      <p:cBhvr>
                                        <p:cTn id="103" dur="500"/>
                                        <p:tgtEl>
                                          <p:spTgt spid="157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54" grpId="0"/>
      <p:bldP spid="157754" grpId="1"/>
      <p:bldP spid="157754" grpId="2"/>
      <p:bldP spid="157754" grpId="3"/>
      <p:bldP spid="157755" grpId="0"/>
      <p:bldP spid="157755" grpId="1"/>
      <p:bldP spid="157755" grpId="2"/>
      <p:bldP spid="157755" grpId="3"/>
      <p:bldP spid="157756" grpId="0"/>
      <p:bldP spid="157756" grpId="1"/>
      <p:bldP spid="157757" grpId="0"/>
      <p:bldP spid="157757" grpId="1"/>
      <p:bldP spid="157758" grpId="0"/>
      <p:bldP spid="157758" grpId="1"/>
      <p:bldP spid="157759" grpId="0"/>
      <p:bldP spid="157759" grpId="1"/>
      <p:bldP spid="15776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780928"/>
            <a:ext cx="8359775" cy="557213"/>
          </a:xfrm>
        </p:spPr>
        <p:txBody>
          <a:bodyPr/>
          <a:lstStyle/>
          <a:p>
            <a:pPr algn="ctr"/>
            <a:r>
              <a:rPr lang="en-US" altLang="zh-CN" sz="3200" dirty="0" smtClean="0">
                <a:solidFill>
                  <a:srgbClr val="0070C0"/>
                </a:solidFill>
                <a:ea typeface="宋体" pitchFamily="2" charset="-122"/>
              </a:rPr>
              <a:t>Resource</a:t>
            </a:r>
            <a:r>
              <a:rPr lang="zh-CN" altLang="en-US" sz="3200" dirty="0" smtClean="0">
                <a:solidFill>
                  <a:srgbClr val="0070C0"/>
                </a:solidFill>
                <a:ea typeface="宋体" pitchFamily="2" charset="-122"/>
              </a:rPr>
              <a:t> </a:t>
            </a:r>
            <a:r>
              <a:rPr lang="en-US" altLang="zh-CN" sz="3200" dirty="0">
                <a:solidFill>
                  <a:srgbClr val="0070C0"/>
                </a:solidFill>
                <a:ea typeface="宋体" pitchFamily="2" charset="-122"/>
              </a:rPr>
              <a:t>Allocation</a:t>
            </a:r>
            <a:r>
              <a:rPr lang="zh-CN" altLang="en-US" sz="3200" dirty="0">
                <a:solidFill>
                  <a:srgbClr val="0070C0"/>
                </a:solidFill>
                <a:ea typeface="宋体" pitchFamily="2" charset="-122"/>
              </a:rPr>
              <a:t> </a:t>
            </a:r>
            <a:r>
              <a:rPr lang="en-US" altLang="zh-CN" sz="3200" dirty="0">
                <a:solidFill>
                  <a:srgbClr val="0070C0"/>
                </a:solidFill>
                <a:ea typeface="宋体" pitchFamily="2" charset="-122"/>
              </a:rPr>
              <a:t>in</a:t>
            </a:r>
            <a:r>
              <a:rPr lang="zh-CN" altLang="en-US" sz="3200" dirty="0">
                <a:solidFill>
                  <a:srgbClr val="0070C0"/>
                </a:solidFill>
                <a:ea typeface="宋体" pitchFamily="2" charset="-122"/>
              </a:rPr>
              <a:t> </a:t>
            </a:r>
            <a:r>
              <a:rPr lang="en-US" altLang="zh-CN" sz="3200" dirty="0">
                <a:solidFill>
                  <a:srgbClr val="0070C0"/>
                </a:solidFill>
                <a:ea typeface="宋体" pitchFamily="2" charset="-122"/>
              </a:rPr>
              <a:t>FD</a:t>
            </a:r>
            <a:r>
              <a:rPr lang="zh-CN" altLang="en-US" sz="3200" dirty="0">
                <a:solidFill>
                  <a:srgbClr val="0070C0"/>
                </a:solidFill>
                <a:ea typeface="宋体" pitchFamily="2" charset="-122"/>
              </a:rPr>
              <a:t> </a:t>
            </a:r>
            <a:r>
              <a:rPr lang="en-US" altLang="zh-CN" sz="3200" dirty="0">
                <a:solidFill>
                  <a:srgbClr val="0070C0"/>
                </a:solidFill>
                <a:ea typeface="宋体" pitchFamily="2" charset="-122"/>
              </a:rPr>
              <a:t>Cellular</a:t>
            </a:r>
            <a:r>
              <a:rPr lang="zh-CN" altLang="en-US" sz="3200" dirty="0">
                <a:solidFill>
                  <a:srgbClr val="0070C0"/>
                </a:solidFill>
                <a:ea typeface="宋体" pitchFamily="2" charset="-122"/>
              </a:rPr>
              <a:t> </a:t>
            </a:r>
            <a:r>
              <a:rPr lang="en-US" altLang="zh-CN" sz="3200" dirty="0">
                <a:solidFill>
                  <a:srgbClr val="0070C0"/>
                </a:solidFill>
                <a:ea typeface="宋体" pitchFamily="2" charset="-122"/>
              </a:rPr>
              <a:t>Networks</a:t>
            </a:r>
            <a:endParaRPr lang="zh-CN" altLang="en-US" sz="3200" dirty="0">
              <a:solidFill>
                <a:srgbClr val="0070C0"/>
              </a:solidFill>
              <a:ea typeface="宋体" pitchFamily="2" charset="-122"/>
            </a:endParaRPr>
          </a:p>
        </p:txBody>
      </p:sp>
    </p:spTree>
    <p:extLst>
      <p:ext uri="{BB962C8B-B14F-4D97-AF65-F5344CB8AC3E}">
        <p14:creationId xmlns:p14="http://schemas.microsoft.com/office/powerpoint/2010/main" val="195193474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System Model</a:t>
            </a:r>
            <a:endParaRPr lang="zh-CN" altLang="en-US" sz="3200" dirty="0"/>
          </a:p>
        </p:txBody>
      </p:sp>
      <p:pic>
        <p:nvPicPr>
          <p:cNvPr id="5" name="图片 32" descr="飞信截图20140421102549.jpg"/>
          <p:cNvPicPr>
            <a:picLocks noChangeAspect="1"/>
          </p:cNvPicPr>
          <p:nvPr/>
        </p:nvPicPr>
        <p:blipFill>
          <a:blip r:embed="rId2" cstate="print"/>
          <a:srcRect/>
          <a:stretch>
            <a:fillRect/>
          </a:stretch>
        </p:blipFill>
        <p:spPr bwMode="auto">
          <a:xfrm>
            <a:off x="4572000" y="1785926"/>
            <a:ext cx="4255019" cy="2428892"/>
          </a:xfrm>
          <a:prstGeom prst="rect">
            <a:avLst/>
          </a:prstGeom>
          <a:noFill/>
          <a:ln w="9525">
            <a:noFill/>
            <a:miter lim="800000"/>
            <a:headEnd/>
            <a:tailEnd/>
          </a:ln>
        </p:spPr>
      </p:pic>
      <p:sp>
        <p:nvSpPr>
          <p:cNvPr id="3" name="内容占位符 2"/>
          <p:cNvSpPr>
            <a:spLocks noGrp="1"/>
          </p:cNvSpPr>
          <p:nvPr>
            <p:ph idx="1"/>
          </p:nvPr>
        </p:nvSpPr>
        <p:spPr>
          <a:xfrm>
            <a:off x="392113" y="876077"/>
            <a:ext cx="8359775" cy="4929187"/>
          </a:xfrm>
        </p:spPr>
        <p:txBody>
          <a:bodyPr/>
          <a:lstStyle/>
          <a:p>
            <a:pPr marL="457200" indent="-457200" algn="just" eaLnBrk="1" hangingPunct="1">
              <a:buFont typeface="Arial" pitchFamily="34" charset="0"/>
              <a:buChar char="•"/>
              <a:defRPr/>
            </a:pPr>
            <a:r>
              <a:rPr lang="en-US" altLang="zh-CN" sz="2600" dirty="0" smtClean="0">
                <a:ea typeface="宋体" panose="02010600030101010101" pitchFamily="2" charset="-122"/>
              </a:rPr>
              <a:t>One BS, M transmitters (TXs), M receivers (RXs), and K subcarriers</a:t>
            </a:r>
          </a:p>
          <a:p>
            <a:pPr marL="457200" indent="-457200" algn="just" eaLnBrk="1" hangingPunct="1">
              <a:buFont typeface="Arial" pitchFamily="34" charset="0"/>
              <a:buChar char="•"/>
              <a:defRPr/>
            </a:pPr>
            <a:r>
              <a:rPr lang="en-US" altLang="zh-CN" sz="2600" dirty="0" smtClean="0">
                <a:ea typeface="宋体" panose="02010600030101010101" pitchFamily="2" charset="-122"/>
              </a:rPr>
              <a:t>A transceiver unit</a:t>
            </a:r>
          </a:p>
          <a:p>
            <a:pPr marL="914400" lvl="1" indent="-457200" algn="just" eaLnBrk="1" hangingPunct="1">
              <a:buFont typeface="Arial" pitchFamily="34" charset="0"/>
              <a:buChar char="̶"/>
              <a:defRPr/>
            </a:pPr>
            <a:r>
              <a:rPr lang="en-US" altLang="zh-CN" sz="2200" dirty="0" smtClean="0">
                <a:ea typeface="宋体" panose="02010600030101010101" pitchFamily="2" charset="-122"/>
              </a:rPr>
              <a:t>A base station, a </a:t>
            </a:r>
          </a:p>
          <a:p>
            <a:pPr marL="914400" lvl="1" indent="-457200" algn="just" eaLnBrk="1" hangingPunct="1">
              <a:buNone/>
              <a:defRPr/>
            </a:pPr>
            <a:r>
              <a:rPr lang="en-US" altLang="zh-CN" sz="2200" dirty="0" smtClean="0">
                <a:ea typeface="宋体" panose="02010600030101010101" pitchFamily="2" charset="-122"/>
              </a:rPr>
              <a:t>    transmitter and a receiver</a:t>
            </a:r>
          </a:p>
          <a:p>
            <a:pPr marL="457200" indent="-457200" algn="just" eaLnBrk="1" hangingPunct="1">
              <a:buFont typeface="Arial" pitchFamily="34" charset="0"/>
              <a:buChar char="•"/>
              <a:defRPr/>
            </a:pPr>
            <a:r>
              <a:rPr lang="en-US" altLang="zh-CN" sz="2600" dirty="0" smtClean="0">
                <a:solidFill>
                  <a:srgbClr val="FF0000"/>
                </a:solidFill>
                <a:ea typeface="宋体" panose="02010600030101010101" pitchFamily="2" charset="-122"/>
              </a:rPr>
              <a:t>Self interference </a:t>
            </a:r>
            <a:r>
              <a:rPr lang="en-US" altLang="zh-CN" sz="2600" dirty="0" smtClean="0">
                <a:ea typeface="宋体" panose="02010600030101010101" pitchFamily="2" charset="-122"/>
              </a:rPr>
              <a:t>between </a:t>
            </a:r>
          </a:p>
          <a:p>
            <a:pPr marL="457200" indent="-457200" algn="just" eaLnBrk="1" hangingPunct="1">
              <a:buNone/>
              <a:defRPr/>
            </a:pPr>
            <a:r>
              <a:rPr lang="en-US" altLang="zh-CN" sz="2600" dirty="0" smtClean="0">
                <a:ea typeface="宋体" panose="02010600030101010101" pitchFamily="2" charset="-122"/>
              </a:rPr>
              <a:t>     antennas </a:t>
            </a:r>
          </a:p>
          <a:p>
            <a:pPr marL="457200" indent="-457200" algn="just" eaLnBrk="1" hangingPunct="1">
              <a:buFont typeface="Arial" pitchFamily="34" charset="0"/>
              <a:buChar char="•"/>
              <a:defRPr/>
            </a:pPr>
            <a:r>
              <a:rPr lang="en-US" altLang="zh-CN" sz="2600" dirty="0" smtClean="0">
                <a:ea typeface="宋体" panose="02010600030101010101" pitchFamily="2" charset="-122"/>
              </a:rPr>
              <a:t>Transceiver-subcarrier pairing</a:t>
            </a:r>
          </a:p>
          <a:p>
            <a:pPr marL="914400" lvl="1" indent="-457200" algn="just" eaLnBrk="1" hangingPunct="1">
              <a:buFont typeface="Arial" pitchFamily="34" charset="0"/>
              <a:buChar char="̶"/>
              <a:defRPr/>
            </a:pPr>
            <a:r>
              <a:rPr lang="en-US" altLang="zh-CN" sz="2200" dirty="0" smtClean="0">
                <a:ea typeface="宋体" panose="02010600030101010101" pitchFamily="2" charset="-122"/>
              </a:rPr>
              <a:t>One TX can only be paired with </a:t>
            </a:r>
            <a:r>
              <a:rPr lang="en-US" altLang="zh-CN" sz="2200" dirty="0" smtClean="0">
                <a:solidFill>
                  <a:srgbClr val="FF0000"/>
                </a:solidFill>
                <a:ea typeface="宋体" panose="02010600030101010101" pitchFamily="2" charset="-122"/>
              </a:rPr>
              <a:t>one</a:t>
            </a:r>
            <a:r>
              <a:rPr lang="en-US" altLang="zh-CN" sz="2200" dirty="0" smtClean="0">
                <a:ea typeface="宋体" panose="02010600030101010101" pitchFamily="2" charset="-122"/>
              </a:rPr>
              <a:t> RX</a:t>
            </a:r>
            <a:endParaRPr lang="en-US" altLang="zh-CN" sz="1000" dirty="0" smtClean="0">
              <a:ea typeface="宋体" panose="02010600030101010101" pitchFamily="2" charset="-122"/>
            </a:endParaRPr>
          </a:p>
          <a:p>
            <a:pPr marL="914400" lvl="1" indent="-457200" algn="just" eaLnBrk="1" hangingPunct="1">
              <a:buFont typeface="Arial" pitchFamily="34" charset="0"/>
              <a:buChar char="̶"/>
              <a:defRPr/>
            </a:pPr>
            <a:r>
              <a:rPr lang="en-US" altLang="zh-CN" sz="2200" dirty="0" smtClean="0">
                <a:ea typeface="宋体" panose="02010600030101010101" pitchFamily="2" charset="-122"/>
              </a:rPr>
              <a:t>One subcarrier can only be paired with </a:t>
            </a:r>
            <a:r>
              <a:rPr lang="en-US" altLang="zh-CN" sz="2200" dirty="0" smtClean="0">
                <a:solidFill>
                  <a:srgbClr val="FF0000"/>
                </a:solidFill>
                <a:ea typeface="宋体" panose="02010600030101010101" pitchFamily="2" charset="-122"/>
              </a:rPr>
              <a:t>one</a:t>
            </a:r>
            <a:r>
              <a:rPr lang="en-US" altLang="zh-CN" sz="2200" dirty="0" smtClean="0">
                <a:ea typeface="宋体" panose="02010600030101010101" pitchFamily="2" charset="-122"/>
              </a:rPr>
              <a:t> TX-RX pair</a:t>
            </a:r>
          </a:p>
          <a:p>
            <a:pPr marL="457200" indent="-457200" algn="just" eaLnBrk="1" hangingPunct="1">
              <a:buFont typeface="Arial" pitchFamily="34" charset="0"/>
              <a:buChar char="•"/>
              <a:defRPr/>
            </a:pPr>
            <a:r>
              <a:rPr lang="en-US" altLang="zh-CN" sz="2600" dirty="0" smtClean="0">
                <a:ea typeface="宋体" panose="02010600030101010101" pitchFamily="2" charset="-122"/>
              </a:rPr>
              <a:t>The transmit power of the BS is </a:t>
            </a:r>
            <a:r>
              <a:rPr lang="en-US" altLang="zh-CN" sz="2600" dirty="0" smtClean="0">
                <a:solidFill>
                  <a:srgbClr val="FF0000"/>
                </a:solidFill>
                <a:ea typeface="宋体" panose="02010600030101010101" pitchFamily="2" charset="-122"/>
              </a:rPr>
              <a:t>fixed</a:t>
            </a:r>
            <a:endParaRPr lang="en-US" altLang="zh-CN" sz="2600" dirty="0" smtClean="0">
              <a:ea typeface="宋体" panose="02010600030101010101" pitchFamily="2" charset="-122"/>
            </a:endParaRPr>
          </a:p>
          <a:p>
            <a:endParaRPr lang="zh-CN" altLang="en-US" dirty="0"/>
          </a:p>
        </p:txBody>
      </p:sp>
      <p:sp>
        <p:nvSpPr>
          <p:cNvPr id="6" name="TextBox 5"/>
          <p:cNvSpPr txBox="1"/>
          <p:nvPr/>
        </p:nvSpPr>
        <p:spPr>
          <a:xfrm>
            <a:off x="5857884" y="4214818"/>
            <a:ext cx="3286148" cy="276999"/>
          </a:xfrm>
          <a:prstGeom prst="rect">
            <a:avLst/>
          </a:prstGeom>
          <a:noFill/>
        </p:spPr>
        <p:txBody>
          <a:bodyPr wrap="square" rtlCol="0">
            <a:spAutoFit/>
          </a:bodyPr>
          <a:lstStyle/>
          <a:p>
            <a:r>
              <a:rPr lang="en-US" altLang="zh-CN" sz="1200" b="1" dirty="0" smtClean="0">
                <a:solidFill>
                  <a:srgbClr val="00A249"/>
                </a:solidFill>
              </a:rPr>
              <a:t>Fig. 1</a:t>
            </a:r>
            <a:r>
              <a:rPr lang="en-US" altLang="zh-CN" sz="1200" dirty="0" smtClean="0">
                <a:solidFill>
                  <a:schemeClr val="tx1"/>
                </a:solidFill>
              </a:rPr>
              <a:t>:   System Model</a:t>
            </a:r>
            <a:endParaRPr lang="zh-CN" altLang="en-US" sz="1200" dirty="0">
              <a:solidFill>
                <a:schemeClr val="tx1"/>
              </a:solidFill>
            </a:endParaRPr>
          </a:p>
        </p:txBody>
      </p:sp>
      <p:sp>
        <p:nvSpPr>
          <p:cNvPr id="7" name="TextBox 6"/>
          <p:cNvSpPr txBox="1"/>
          <p:nvPr/>
        </p:nvSpPr>
        <p:spPr>
          <a:xfrm>
            <a:off x="392113" y="5982379"/>
            <a:ext cx="835977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algn="l" rtl="0" fontAlgn="base">
              <a:spcBef>
                <a:spcPct val="0"/>
              </a:spcBef>
              <a:spcAft>
                <a:spcPct val="0"/>
              </a:spcAft>
              <a:defRPr sz="2000" kern="1200">
                <a:solidFill>
                  <a:schemeClr val="dk1"/>
                </a:solidFill>
                <a:latin typeface="+mn-lt"/>
                <a:ea typeface="+mn-ea"/>
                <a:cs typeface="+mn-cs"/>
              </a:defRPr>
            </a:lvl1pPr>
            <a:lvl2pPr marL="457200" algn="l" rtl="0" fontAlgn="base">
              <a:spcBef>
                <a:spcPct val="0"/>
              </a:spcBef>
              <a:spcAft>
                <a:spcPct val="0"/>
              </a:spcAft>
              <a:defRPr sz="2000" kern="1200">
                <a:solidFill>
                  <a:schemeClr val="dk1"/>
                </a:solidFill>
                <a:latin typeface="+mn-lt"/>
                <a:ea typeface="+mn-ea"/>
                <a:cs typeface="+mn-cs"/>
              </a:defRPr>
            </a:lvl2pPr>
            <a:lvl3pPr marL="914400" algn="l" rtl="0" fontAlgn="base">
              <a:spcBef>
                <a:spcPct val="0"/>
              </a:spcBef>
              <a:spcAft>
                <a:spcPct val="0"/>
              </a:spcAft>
              <a:defRPr sz="2000" kern="1200">
                <a:solidFill>
                  <a:schemeClr val="dk1"/>
                </a:solidFill>
                <a:latin typeface="+mn-lt"/>
                <a:ea typeface="+mn-ea"/>
                <a:cs typeface="+mn-cs"/>
              </a:defRPr>
            </a:lvl3pPr>
            <a:lvl4pPr marL="1371600" algn="l" rtl="0" fontAlgn="base">
              <a:spcBef>
                <a:spcPct val="0"/>
              </a:spcBef>
              <a:spcAft>
                <a:spcPct val="0"/>
              </a:spcAft>
              <a:defRPr sz="2000" kern="1200">
                <a:solidFill>
                  <a:schemeClr val="dk1"/>
                </a:solidFill>
                <a:latin typeface="+mn-lt"/>
                <a:ea typeface="+mn-ea"/>
                <a:cs typeface="+mn-cs"/>
              </a:defRPr>
            </a:lvl4pPr>
            <a:lvl5pPr marL="1828800" algn="l" rtl="0" fontAlgn="base">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342900" lvl="0" indent="-342900" algn="just">
              <a:buFont typeface="+mj-ea"/>
              <a:buAutoNum type="circleNumDbPlain"/>
            </a:pPr>
            <a:r>
              <a:rPr lang="en-US" altLang="zh-CN" sz="1200" dirty="0" err="1" smtClean="0">
                <a:latin typeface="+mn-ea"/>
              </a:rPr>
              <a:t>Boya</a:t>
            </a:r>
            <a:r>
              <a:rPr lang="en-US" altLang="zh-CN" sz="1200" dirty="0" smtClean="0">
                <a:latin typeface="+mn-ea"/>
              </a:rPr>
              <a:t> Di, </a:t>
            </a:r>
            <a:r>
              <a:rPr lang="en-US" altLang="zh-CN" sz="1200" dirty="0" err="1" smtClean="0">
                <a:latin typeface="+mn-ea"/>
              </a:rPr>
              <a:t>Siavash</a:t>
            </a:r>
            <a:r>
              <a:rPr lang="en-US" altLang="zh-CN" sz="1200" dirty="0" smtClean="0">
                <a:latin typeface="+mn-ea"/>
              </a:rPr>
              <a:t> </a:t>
            </a:r>
            <a:r>
              <a:rPr lang="en-US" altLang="zh-CN" sz="1200" dirty="0" err="1" smtClean="0">
                <a:latin typeface="+mn-ea"/>
              </a:rPr>
              <a:t>Bayat</a:t>
            </a:r>
            <a:r>
              <a:rPr lang="en-US" altLang="zh-CN" sz="1200" dirty="0" smtClean="0">
                <a:latin typeface="+mn-ea"/>
              </a:rPr>
              <a:t>, </a:t>
            </a:r>
            <a:r>
              <a:rPr lang="en-US" altLang="zh-CN" sz="1200" dirty="0" err="1" smtClean="0">
                <a:latin typeface="+mn-ea"/>
              </a:rPr>
              <a:t>Lingyang</a:t>
            </a:r>
            <a:r>
              <a:rPr lang="en-US" altLang="zh-CN" sz="1200" dirty="0" smtClean="0">
                <a:latin typeface="+mn-ea"/>
              </a:rPr>
              <a:t> Song, and </a:t>
            </a:r>
            <a:r>
              <a:rPr lang="en-US" altLang="zh-CN" sz="1200" dirty="0" err="1" smtClean="0">
                <a:latin typeface="+mn-ea"/>
              </a:rPr>
              <a:t>Yonghui</a:t>
            </a:r>
            <a:r>
              <a:rPr lang="en-US" altLang="zh-CN" sz="1200" dirty="0" smtClean="0">
                <a:latin typeface="+mn-ea"/>
              </a:rPr>
              <a:t> Li, “Radio Resource Allocation for Full-Duplex OFDMA Networks Using Matching Theory,” </a:t>
            </a:r>
            <a:r>
              <a:rPr lang="nl-NL" altLang="zh-CN" sz="1200" i="1" dirty="0" smtClean="0">
                <a:latin typeface="+mn-ea"/>
              </a:rPr>
              <a:t>IEEE INFOCOM - Student Activities (Posters)</a:t>
            </a:r>
            <a:r>
              <a:rPr lang="nl-NL" altLang="zh-CN" sz="1200" dirty="0" smtClean="0">
                <a:latin typeface="+mn-ea"/>
              </a:rPr>
              <a:t>, Toronto, Canada, May, 2014.</a:t>
            </a:r>
          </a:p>
          <a:p>
            <a:pPr marL="342900" indent="-342900" algn="just">
              <a:buFont typeface="+mj-ea"/>
              <a:buAutoNum type="circleNumDbPlain"/>
            </a:pPr>
            <a:r>
              <a:rPr lang="en-US" altLang="zh-CN" sz="1200" dirty="0" err="1" smtClean="0"/>
              <a:t>Lingyang</a:t>
            </a:r>
            <a:r>
              <a:rPr lang="en-US" altLang="zh-CN" sz="1200" dirty="0" smtClean="0"/>
              <a:t> Song, </a:t>
            </a:r>
            <a:r>
              <a:rPr lang="en-US" altLang="zh-CN" sz="1200" dirty="0" err="1" smtClean="0"/>
              <a:t>Yonghui</a:t>
            </a:r>
            <a:r>
              <a:rPr lang="en-US" altLang="zh-CN" sz="1200" dirty="0" smtClean="0"/>
              <a:t> Li, and Zhu Han, “Resource Allocation in Full-Duplex Communications for Future Wireless Networks,” to appear, </a:t>
            </a:r>
            <a:r>
              <a:rPr lang="en-US" altLang="zh-CN" sz="1200" i="1" dirty="0" smtClean="0"/>
              <a:t>IEEE Wireless Communications Magazine</a:t>
            </a:r>
            <a:r>
              <a:rPr lang="zh-CN" altLang="en-US" sz="1200" dirty="0" smtClean="0">
                <a:latin typeface="+mn-ea"/>
              </a:rPr>
              <a:t> </a:t>
            </a:r>
            <a:r>
              <a:rPr lang="en-US" altLang="zh-CN" sz="1200" dirty="0" smtClean="0">
                <a:latin typeface="+mn-ea"/>
              </a:rPr>
              <a:t>[</a:t>
            </a:r>
            <a:r>
              <a:rPr lang="en-US" altLang="zh-CN" sz="1200" dirty="0" err="1" smtClean="0">
                <a:latin typeface="+mn-ea"/>
              </a:rPr>
              <a:t>arxiv</a:t>
            </a:r>
            <a:r>
              <a:rPr lang="en-US" altLang="zh-CN" sz="1200" dirty="0" smtClean="0">
                <a:latin typeface="+mn-ea"/>
              </a:rPr>
              <a:t>: </a:t>
            </a:r>
            <a:r>
              <a:rPr lang="en-US" altLang="zh-CN" sz="1200" dirty="0" smtClean="0">
                <a:hlinkClick r:id="rId3"/>
              </a:rPr>
              <a:t>http://arxiv.org/abs/1505.02911</a:t>
            </a:r>
            <a:r>
              <a:rPr lang="en-US" altLang="zh-CN" sz="1200" dirty="0" smtClean="0">
                <a:latin typeface="+mn-ea"/>
              </a:rPr>
              <a:t>]</a:t>
            </a:r>
            <a:endParaRPr lang="zh-CN" altLang="zh-CN" sz="1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System Model</a:t>
            </a:r>
            <a:endParaRPr lang="zh-CN" altLang="en-US" sz="3200" dirty="0"/>
          </a:p>
        </p:txBody>
      </p:sp>
      <p:sp>
        <p:nvSpPr>
          <p:cNvPr id="3" name="内容占位符 2"/>
          <p:cNvSpPr>
            <a:spLocks noGrp="1"/>
          </p:cNvSpPr>
          <p:nvPr>
            <p:ph idx="1"/>
          </p:nvPr>
        </p:nvSpPr>
        <p:spPr>
          <a:xfrm>
            <a:off x="392113" y="1009637"/>
            <a:ext cx="8359775" cy="4929187"/>
          </a:xfrm>
        </p:spPr>
        <p:txBody>
          <a:bodyPr/>
          <a:lstStyle/>
          <a:p>
            <a:r>
              <a:rPr lang="en-US" altLang="zh-CN" dirty="0" smtClean="0"/>
              <a:t>  </a:t>
            </a:r>
            <a:endParaRPr lang="zh-CN" altLang="en-US" dirty="0"/>
          </a:p>
        </p:txBody>
      </p:sp>
      <p:pic>
        <p:nvPicPr>
          <p:cNvPr id="1543173" name="Picture 5"/>
          <p:cNvPicPr>
            <a:picLocks noChangeAspect="1" noChangeArrowheads="1"/>
          </p:cNvPicPr>
          <p:nvPr/>
        </p:nvPicPr>
        <p:blipFill>
          <a:blip r:embed="rId2" cstate="print"/>
          <a:srcRect/>
          <a:stretch>
            <a:fillRect/>
          </a:stretch>
        </p:blipFill>
        <p:spPr bwMode="auto">
          <a:xfrm>
            <a:off x="571471" y="928670"/>
            <a:ext cx="7715305" cy="500066"/>
          </a:xfrm>
          <a:prstGeom prst="rect">
            <a:avLst/>
          </a:prstGeom>
          <a:noFill/>
          <a:ln w="9525">
            <a:noFill/>
            <a:miter lim="800000"/>
            <a:headEnd/>
            <a:tailEnd/>
          </a:ln>
          <a:effectLst/>
        </p:spPr>
      </p:pic>
      <p:sp>
        <p:nvSpPr>
          <p:cNvPr id="8" name="TextBox 7"/>
          <p:cNvSpPr txBox="1"/>
          <p:nvPr/>
        </p:nvSpPr>
        <p:spPr>
          <a:xfrm>
            <a:off x="285720" y="1528692"/>
            <a:ext cx="7894663" cy="400110"/>
          </a:xfrm>
          <a:prstGeom prst="rect">
            <a:avLst/>
          </a:prstGeom>
          <a:noFill/>
        </p:spPr>
        <p:txBody>
          <a:bodyPr wrap="square" rtlCol="0">
            <a:spAutoFit/>
          </a:bodyPr>
          <a:lstStyle/>
          <a:p>
            <a:pPr>
              <a:buFont typeface="Arial" pitchFamily="34" charset="0"/>
              <a:buChar char="•"/>
            </a:pPr>
            <a:r>
              <a:rPr lang="en-US" altLang="zh-CN" dirty="0" smtClean="0"/>
              <a:t>  </a:t>
            </a:r>
            <a:endParaRPr lang="zh-CN" altLang="en-US" dirty="0"/>
          </a:p>
        </p:txBody>
      </p:sp>
      <p:pic>
        <p:nvPicPr>
          <p:cNvPr id="1543178" name="Picture 10"/>
          <p:cNvPicPr>
            <a:picLocks noChangeAspect="1" noChangeArrowheads="1"/>
          </p:cNvPicPr>
          <p:nvPr/>
        </p:nvPicPr>
        <p:blipFill>
          <a:blip r:embed="rId3" cstate="print"/>
          <a:srcRect/>
          <a:stretch>
            <a:fillRect/>
          </a:stretch>
        </p:blipFill>
        <p:spPr bwMode="auto">
          <a:xfrm>
            <a:off x="571471" y="1528692"/>
            <a:ext cx="6572297" cy="416213"/>
          </a:xfrm>
          <a:prstGeom prst="rect">
            <a:avLst/>
          </a:prstGeom>
          <a:noFill/>
          <a:ln w="9525">
            <a:noFill/>
            <a:miter lim="800000"/>
            <a:headEnd/>
            <a:tailEnd/>
          </a:ln>
          <a:effectLst/>
        </p:spPr>
      </p:pic>
      <p:pic>
        <p:nvPicPr>
          <p:cNvPr id="1543179" name="Picture 11"/>
          <p:cNvPicPr>
            <a:picLocks noChangeAspect="1" noChangeArrowheads="1"/>
          </p:cNvPicPr>
          <p:nvPr/>
        </p:nvPicPr>
        <p:blipFill>
          <a:blip r:embed="rId4" cstate="print"/>
          <a:srcRect/>
          <a:stretch>
            <a:fillRect/>
          </a:stretch>
        </p:blipFill>
        <p:spPr bwMode="auto">
          <a:xfrm>
            <a:off x="1142976" y="1938267"/>
            <a:ext cx="5372100" cy="438150"/>
          </a:xfrm>
          <a:prstGeom prst="rect">
            <a:avLst/>
          </a:prstGeom>
          <a:noFill/>
          <a:ln w="9525">
            <a:noFill/>
            <a:miter lim="800000"/>
            <a:headEnd/>
            <a:tailEnd/>
          </a:ln>
          <a:effectLst/>
        </p:spPr>
      </p:pic>
      <p:sp>
        <p:nvSpPr>
          <p:cNvPr id="17" name="TextBox 16"/>
          <p:cNvSpPr txBox="1"/>
          <p:nvPr/>
        </p:nvSpPr>
        <p:spPr>
          <a:xfrm>
            <a:off x="714348" y="1957320"/>
            <a:ext cx="6858048" cy="400110"/>
          </a:xfrm>
          <a:prstGeom prst="rect">
            <a:avLst/>
          </a:prstGeom>
          <a:noFill/>
        </p:spPr>
        <p:txBody>
          <a:bodyPr wrap="square" rtlCol="0">
            <a:spAutoFit/>
          </a:bodyPr>
          <a:lstStyle/>
          <a:p>
            <a:pPr>
              <a:buFont typeface="Arial" pitchFamily="34" charset="0"/>
              <a:buChar char="̶"/>
            </a:pPr>
            <a:r>
              <a:rPr lang="en-US" altLang="zh-CN" dirty="0" smtClean="0"/>
              <a:t>   </a:t>
            </a:r>
            <a:endParaRPr lang="zh-CN" altLang="en-US" dirty="0"/>
          </a:p>
        </p:txBody>
      </p:sp>
      <p:sp>
        <p:nvSpPr>
          <p:cNvPr id="18" name="TextBox 17"/>
          <p:cNvSpPr txBox="1"/>
          <p:nvPr/>
        </p:nvSpPr>
        <p:spPr>
          <a:xfrm>
            <a:off x="285720" y="2500306"/>
            <a:ext cx="7608911" cy="430887"/>
          </a:xfrm>
          <a:prstGeom prst="rect">
            <a:avLst/>
          </a:prstGeom>
          <a:noFill/>
        </p:spPr>
        <p:txBody>
          <a:bodyPr wrap="square" rtlCol="0">
            <a:spAutoFit/>
          </a:bodyPr>
          <a:lstStyle/>
          <a:p>
            <a:pPr>
              <a:buFont typeface="Arial" pitchFamily="34" charset="0"/>
              <a:buChar char="•"/>
            </a:pPr>
            <a:r>
              <a:rPr lang="en-US" altLang="zh-CN" sz="2200" dirty="0" smtClean="0"/>
              <a:t>  </a:t>
            </a:r>
            <a:r>
              <a:rPr lang="en-US" altLang="zh-CN" sz="2200" dirty="0" smtClean="0">
                <a:solidFill>
                  <a:srgbClr val="FF0000"/>
                </a:solidFill>
              </a:rPr>
              <a:t>Optimization problem</a:t>
            </a:r>
            <a:endParaRPr lang="zh-CN" altLang="en-US" sz="2200" dirty="0">
              <a:solidFill>
                <a:srgbClr val="FF0000"/>
              </a:solidFill>
            </a:endParaRPr>
          </a:p>
        </p:txBody>
      </p:sp>
      <p:pic>
        <p:nvPicPr>
          <p:cNvPr id="1543180" name="Picture 12"/>
          <p:cNvPicPr>
            <a:picLocks noChangeAspect="1" noChangeArrowheads="1"/>
          </p:cNvPicPr>
          <p:nvPr/>
        </p:nvPicPr>
        <p:blipFill>
          <a:blip r:embed="rId5" cstate="print"/>
          <a:srcRect/>
          <a:stretch>
            <a:fillRect/>
          </a:stretch>
        </p:blipFill>
        <p:spPr bwMode="auto">
          <a:xfrm>
            <a:off x="1857356" y="2900416"/>
            <a:ext cx="3438525" cy="771525"/>
          </a:xfrm>
          <a:prstGeom prst="rect">
            <a:avLst/>
          </a:prstGeom>
          <a:noFill/>
          <a:ln w="9525">
            <a:noFill/>
            <a:miter lim="800000"/>
            <a:headEnd/>
            <a:tailEnd/>
          </a:ln>
          <a:effectLst/>
        </p:spPr>
      </p:pic>
      <p:cxnSp>
        <p:nvCxnSpPr>
          <p:cNvPr id="21" name="直接连接符 20"/>
          <p:cNvCxnSpPr/>
          <p:nvPr/>
        </p:nvCxnSpPr>
        <p:spPr bwMode="auto">
          <a:xfrm>
            <a:off x="4714876" y="3500438"/>
            <a:ext cx="357190" cy="1588"/>
          </a:xfrm>
          <a:prstGeom prst="line">
            <a:avLst/>
          </a:prstGeom>
          <a:solidFill>
            <a:schemeClr val="accent1"/>
          </a:solidFill>
          <a:ln w="22225" cap="flat" cmpd="sng" algn="ctr">
            <a:solidFill>
              <a:srgbClr val="FF0000"/>
            </a:solidFill>
            <a:prstDash val="solid"/>
            <a:round/>
            <a:headEnd type="none" w="med" len="med"/>
            <a:tailEnd type="none" w="med" len="med"/>
          </a:ln>
          <a:effectLst/>
        </p:spPr>
      </p:cxnSp>
      <p:cxnSp>
        <p:nvCxnSpPr>
          <p:cNvPr id="23" name="直接箭头连接符 22"/>
          <p:cNvCxnSpPr/>
          <p:nvPr/>
        </p:nvCxnSpPr>
        <p:spPr bwMode="auto">
          <a:xfrm flipV="1">
            <a:off x="5072066" y="3143248"/>
            <a:ext cx="928694" cy="358778"/>
          </a:xfrm>
          <a:prstGeom prst="straightConnector1">
            <a:avLst/>
          </a:prstGeom>
          <a:solidFill>
            <a:schemeClr val="accent1"/>
          </a:solidFill>
          <a:ln w="22225" cap="flat" cmpd="sng" algn="ctr">
            <a:solidFill>
              <a:srgbClr val="FF0000"/>
            </a:solidFill>
            <a:prstDash val="solid"/>
            <a:round/>
            <a:headEnd type="none" w="med" len="med"/>
            <a:tailEnd type="arrow"/>
          </a:ln>
          <a:effectLst/>
        </p:spPr>
      </p:cxnSp>
      <p:sp>
        <p:nvSpPr>
          <p:cNvPr id="24" name="TextBox 23"/>
          <p:cNvSpPr txBox="1"/>
          <p:nvPr/>
        </p:nvSpPr>
        <p:spPr>
          <a:xfrm>
            <a:off x="6000760" y="2900416"/>
            <a:ext cx="2286016" cy="523220"/>
          </a:xfrm>
          <a:prstGeom prst="rect">
            <a:avLst/>
          </a:prstGeom>
          <a:noFill/>
        </p:spPr>
        <p:txBody>
          <a:bodyPr wrap="square" rtlCol="0">
            <a:spAutoFit/>
          </a:bodyPr>
          <a:lstStyle/>
          <a:p>
            <a:r>
              <a:rPr lang="en-US" altLang="zh-CN" sz="1400" dirty="0" smtClean="0"/>
              <a:t>the transmitter power allocated to the pair</a:t>
            </a:r>
            <a:endParaRPr lang="zh-CN" altLang="en-US" sz="1400" dirty="0"/>
          </a:p>
        </p:txBody>
      </p:sp>
      <p:pic>
        <p:nvPicPr>
          <p:cNvPr id="1543181" name="Picture 13"/>
          <p:cNvPicPr>
            <a:picLocks noChangeAspect="1" noChangeArrowheads="1"/>
          </p:cNvPicPr>
          <p:nvPr/>
        </p:nvPicPr>
        <p:blipFill>
          <a:blip r:embed="rId6" cstate="print"/>
          <a:srcRect/>
          <a:stretch>
            <a:fillRect/>
          </a:stretch>
        </p:blipFill>
        <p:spPr bwMode="auto">
          <a:xfrm>
            <a:off x="7677178" y="3143248"/>
            <a:ext cx="1109664" cy="307884"/>
          </a:xfrm>
          <a:prstGeom prst="rect">
            <a:avLst/>
          </a:prstGeom>
          <a:noFill/>
          <a:ln w="9525">
            <a:noFill/>
            <a:miter lim="800000"/>
            <a:headEnd/>
            <a:tailEnd/>
          </a:ln>
          <a:effectLst/>
        </p:spPr>
      </p:pic>
      <p:sp>
        <p:nvSpPr>
          <p:cNvPr id="26" name="TextBox 25"/>
          <p:cNvSpPr txBox="1"/>
          <p:nvPr/>
        </p:nvSpPr>
        <p:spPr>
          <a:xfrm>
            <a:off x="285720" y="3714752"/>
            <a:ext cx="7323160" cy="430887"/>
          </a:xfrm>
          <a:prstGeom prst="rect">
            <a:avLst/>
          </a:prstGeom>
          <a:noFill/>
        </p:spPr>
        <p:txBody>
          <a:bodyPr wrap="square" rtlCol="0">
            <a:spAutoFit/>
          </a:bodyPr>
          <a:lstStyle/>
          <a:p>
            <a:pPr>
              <a:buFont typeface="Arial" pitchFamily="34" charset="0"/>
              <a:buChar char="•"/>
            </a:pPr>
            <a:r>
              <a:rPr lang="en-US" altLang="zh-CN" sz="2200" dirty="0" smtClean="0"/>
              <a:t>  </a:t>
            </a:r>
            <a:r>
              <a:rPr lang="en-US" altLang="zh-CN" sz="2200" dirty="0" smtClean="0">
                <a:solidFill>
                  <a:srgbClr val="FF0000"/>
                </a:solidFill>
              </a:rPr>
              <a:t>Constraints</a:t>
            </a:r>
          </a:p>
        </p:txBody>
      </p:sp>
      <p:sp>
        <p:nvSpPr>
          <p:cNvPr id="27" name="TextBox 26"/>
          <p:cNvSpPr txBox="1"/>
          <p:nvPr/>
        </p:nvSpPr>
        <p:spPr>
          <a:xfrm>
            <a:off x="857224" y="4114862"/>
            <a:ext cx="7429552" cy="1631216"/>
          </a:xfrm>
          <a:prstGeom prst="rect">
            <a:avLst/>
          </a:prstGeom>
          <a:noFill/>
        </p:spPr>
        <p:txBody>
          <a:bodyPr wrap="square" rtlCol="0">
            <a:spAutoFit/>
          </a:bodyPr>
          <a:lstStyle/>
          <a:p>
            <a:pPr>
              <a:buFont typeface="Arial" pitchFamily="34" charset="0"/>
              <a:buChar char="̶"/>
            </a:pPr>
            <a:r>
              <a:rPr lang="en-US" altLang="zh-CN" dirty="0" smtClean="0"/>
              <a:t>   </a:t>
            </a:r>
            <a:r>
              <a:rPr lang="en-US" altLang="zh-CN" sz="1900" dirty="0" smtClean="0"/>
              <a:t>Each TX can only be paired with one RX and vice versa</a:t>
            </a:r>
          </a:p>
          <a:p>
            <a:pPr>
              <a:buFont typeface="Arial" pitchFamily="34" charset="0"/>
              <a:buChar char="̶"/>
            </a:pPr>
            <a:r>
              <a:rPr lang="en-US" altLang="zh-CN" sz="1900" dirty="0" smtClean="0"/>
              <a:t>   Each subcarrier can only be assigned to one transceiver unit and vice versa</a:t>
            </a:r>
          </a:p>
          <a:p>
            <a:pPr>
              <a:buFont typeface="Arial" pitchFamily="34" charset="0"/>
              <a:buChar char="̶"/>
            </a:pPr>
            <a:r>
              <a:rPr lang="en-US" altLang="zh-CN" sz="1900" dirty="0" smtClean="0"/>
              <a:t>   The total transmit power of the BS is subject to its peak power constraint </a:t>
            </a:r>
            <a:r>
              <a:rPr lang="en-US" altLang="zh-CN" sz="1900" i="1" dirty="0" smtClean="0"/>
              <a:t>P</a:t>
            </a:r>
            <a:r>
              <a:rPr lang="en-US" altLang="zh-CN" sz="1900" i="1" baseline="-25000" dirty="0" smtClean="0"/>
              <a:t>s</a:t>
            </a:r>
            <a:endParaRPr lang="zh-CN" altLang="en-US" sz="19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3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4317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43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431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431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7" grpId="1"/>
      <p:bldP spid="18" grpId="0"/>
      <p:bldP spid="24" grpId="0"/>
      <p:bldP spid="2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Matching Formulation</a:t>
            </a:r>
            <a:endParaRPr lang="zh-CN" altLang="en-US" sz="3200" dirty="0"/>
          </a:p>
        </p:txBody>
      </p:sp>
      <p:sp>
        <p:nvSpPr>
          <p:cNvPr id="8" name="内容占位符 7"/>
          <p:cNvSpPr>
            <a:spLocks noGrp="1"/>
          </p:cNvSpPr>
          <p:nvPr>
            <p:ph idx="1"/>
          </p:nvPr>
        </p:nvSpPr>
        <p:spPr/>
        <p:txBody>
          <a:bodyPr/>
          <a:lstStyle/>
          <a:p>
            <a:pPr defTabSz="695325">
              <a:tabLst>
                <a:tab pos="285750" algn="l"/>
              </a:tabLst>
              <a:defRPr/>
            </a:pPr>
            <a:r>
              <a:rPr lang="en-US" altLang="zh-CN" sz="2400" dirty="0" smtClean="0">
                <a:solidFill>
                  <a:srgbClr val="FF0000"/>
                </a:solidFill>
              </a:rPr>
              <a:t>Objective</a:t>
            </a:r>
            <a:r>
              <a:rPr lang="en-US" altLang="zh-CN" sz="2400" dirty="0" smtClean="0"/>
              <a:t>: matching the TXs, RXs, and subcarriers to each other and adjust the BS power level in each subcarrier such that the total network’s sum-rate is maximized.</a:t>
            </a:r>
          </a:p>
          <a:p>
            <a:pPr>
              <a:buFont typeface="Arial" pitchFamily="34" charset="0"/>
              <a:buChar char="̶"/>
              <a:defRPr/>
            </a:pPr>
            <a:endParaRPr lang="en-US" altLang="zh-CN" sz="1200" dirty="0" smtClean="0"/>
          </a:p>
          <a:p>
            <a:pPr defTabSz="695325">
              <a:buFont typeface="Arial" pitchFamily="34" charset="0"/>
              <a:buChar char="•"/>
              <a:tabLst>
                <a:tab pos="285750" algn="l"/>
              </a:tabLst>
              <a:defRPr/>
            </a:pPr>
            <a:r>
              <a:rPr lang="it-IT" altLang="zh-CN" sz="2400" dirty="0" smtClean="0"/>
              <a:t>Defining a subcarrier-RX (SR) unit </a:t>
            </a:r>
            <a:r>
              <a:rPr lang="en-US" altLang="zh-CN" sz="2400" dirty="0" smtClean="0"/>
              <a:t>that consists of one subcarrier and one RX. </a:t>
            </a:r>
          </a:p>
          <a:p>
            <a:pPr defTabSz="695325">
              <a:buFont typeface="Arial" pitchFamily="34" charset="0"/>
              <a:buChar char="•"/>
              <a:tabLst>
                <a:tab pos="285750" algn="l"/>
              </a:tabLst>
              <a:defRPr/>
            </a:pPr>
            <a:endParaRPr lang="en-US" altLang="zh-CN" sz="2400" dirty="0" smtClean="0"/>
          </a:p>
          <a:p>
            <a:pPr defTabSz="695325">
              <a:buFont typeface="Arial" pitchFamily="34" charset="0"/>
              <a:buChar char="•"/>
              <a:tabLst>
                <a:tab pos="285750" algn="l"/>
              </a:tabLst>
              <a:defRPr/>
            </a:pPr>
            <a:r>
              <a:rPr lang="en-US" altLang="zh-CN" sz="2400" dirty="0" smtClean="0">
                <a:solidFill>
                  <a:srgbClr val="FF0000"/>
                </a:solidFill>
              </a:rPr>
              <a:t>Matching</a:t>
            </a:r>
            <a:r>
              <a:rPr lang="en-US" altLang="zh-CN" sz="2400" dirty="0" smtClean="0"/>
              <a:t>: M TXs on one side and M×K SR units on the other side.</a:t>
            </a:r>
          </a:p>
          <a:p>
            <a:pPr defTabSz="695325">
              <a:buFont typeface="Arial" pitchFamily="34" charset="0"/>
              <a:buChar char="•"/>
              <a:tabLst>
                <a:tab pos="285750" algn="l"/>
              </a:tabLst>
              <a:defRPr/>
            </a:pPr>
            <a:r>
              <a:rPr lang="en-US" altLang="zh-CN" sz="2400" dirty="0" smtClean="0">
                <a:solidFill>
                  <a:srgbClr val="FF0000"/>
                </a:solidFill>
              </a:rPr>
              <a:t>Stability</a:t>
            </a:r>
            <a:r>
              <a:rPr lang="en-US" altLang="zh-CN" sz="2400" dirty="0" smtClean="0"/>
              <a:t>: there is no pair consisting of any </a:t>
            </a:r>
            <a:r>
              <a:rPr lang="en-US" altLang="zh-CN" sz="2400" dirty="0" err="1" smtClean="0"/>
              <a:t>TX</a:t>
            </a:r>
            <a:r>
              <a:rPr lang="en-US" altLang="zh-CN" sz="2400" baseline="-25000" dirty="0" err="1" smtClean="0"/>
              <a:t>i</a:t>
            </a:r>
            <a:r>
              <a:rPr lang="en-US" altLang="zh-CN" sz="2400" dirty="0" smtClean="0"/>
              <a:t> and any SR unit such that they prefer other combinations over their current ones.</a:t>
            </a: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blinds(horizontal)">
                                      <p:cBhvr>
                                        <p:cTn id="7" dur="500"/>
                                        <p:tgtEl>
                                          <p:spTgt spid="8">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blinds(horizontal)">
                                      <p:cBhvr>
                                        <p:cTn id="1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Proposed Algorithm</a:t>
            </a:r>
            <a:endParaRPr lang="zh-CN" altLang="en-US" sz="3200" dirty="0"/>
          </a:p>
        </p:txBody>
      </p:sp>
      <p:pic>
        <p:nvPicPr>
          <p:cNvPr id="4" name="图片 26" descr="搜狗截图20140422095604.png"/>
          <p:cNvPicPr>
            <a:picLocks noChangeAspect="1"/>
          </p:cNvPicPr>
          <p:nvPr/>
        </p:nvPicPr>
        <p:blipFill>
          <a:blip r:embed="rId2" cstate="print"/>
          <a:srcRect/>
          <a:stretch>
            <a:fillRect/>
          </a:stretch>
        </p:blipFill>
        <p:spPr bwMode="auto">
          <a:xfrm>
            <a:off x="5357818" y="692696"/>
            <a:ext cx="3541994" cy="5214950"/>
          </a:xfrm>
          <a:prstGeom prst="rect">
            <a:avLst/>
          </a:prstGeom>
          <a:noFill/>
          <a:ln w="9525">
            <a:noFill/>
            <a:miter lim="800000"/>
            <a:headEnd/>
            <a:tailEnd/>
          </a:ln>
        </p:spPr>
      </p:pic>
      <p:sp>
        <p:nvSpPr>
          <p:cNvPr id="5" name="TextBox 4"/>
          <p:cNvSpPr txBox="1"/>
          <p:nvPr/>
        </p:nvSpPr>
        <p:spPr>
          <a:xfrm>
            <a:off x="463551" y="785794"/>
            <a:ext cx="4965705" cy="5899051"/>
          </a:xfrm>
          <a:prstGeom prst="rect">
            <a:avLst/>
          </a:prstGeom>
          <a:noFill/>
        </p:spPr>
        <p:txBody>
          <a:bodyPr wrap="square" rtlCol="0">
            <a:spAutoFit/>
          </a:bodyPr>
          <a:lstStyle/>
          <a:p>
            <a:pPr>
              <a:buFont typeface="Arial" pitchFamily="34" charset="0"/>
              <a:buChar char="•"/>
            </a:pPr>
            <a:r>
              <a:rPr lang="en-US" altLang="zh-CN" dirty="0" smtClean="0">
                <a:latin typeface="+mn-lt"/>
                <a:ea typeface="宋体" charset="-122"/>
              </a:rPr>
              <a:t>  First the BS allocates </a:t>
            </a:r>
            <a:r>
              <a:rPr lang="en-US" altLang="zh-CN" dirty="0" smtClean="0">
                <a:solidFill>
                  <a:srgbClr val="FF0000"/>
                </a:solidFill>
                <a:latin typeface="+mn-lt"/>
                <a:ea typeface="宋体" charset="-122"/>
              </a:rPr>
              <a:t>equal power levels </a:t>
            </a:r>
            <a:r>
              <a:rPr lang="en-US" altLang="zh-CN" dirty="0" smtClean="0">
                <a:latin typeface="+mn-lt"/>
                <a:ea typeface="宋体" charset="-122"/>
              </a:rPr>
              <a:t>to all the transceiver units.</a:t>
            </a:r>
          </a:p>
          <a:p>
            <a:pPr>
              <a:buFont typeface="Arial" pitchFamily="34" charset="0"/>
              <a:buChar char="•"/>
            </a:pPr>
            <a:endParaRPr lang="en-US" altLang="zh-CN" sz="1000" dirty="0" smtClean="0">
              <a:latin typeface="+mn-lt"/>
              <a:ea typeface="宋体" charset="-122"/>
            </a:endParaRPr>
          </a:p>
          <a:p>
            <a:pPr>
              <a:buFont typeface="Arial" pitchFamily="34" charset="0"/>
              <a:buChar char="•"/>
            </a:pPr>
            <a:r>
              <a:rPr lang="en-US" altLang="zh-CN" dirty="0" smtClean="0">
                <a:latin typeface="+mn-lt"/>
                <a:ea typeface="宋体" charset="-122"/>
              </a:rPr>
              <a:t>  Define a price for each SR unit and set the price </a:t>
            </a:r>
            <a:r>
              <a:rPr lang="en-US" altLang="zh-CN" dirty="0" smtClean="0">
                <a:solidFill>
                  <a:srgbClr val="FF0000"/>
                </a:solidFill>
                <a:latin typeface="+mn-lt"/>
                <a:ea typeface="宋体" charset="-122"/>
              </a:rPr>
              <a:t>to 0</a:t>
            </a:r>
            <a:r>
              <a:rPr lang="en-US" altLang="zh-CN" dirty="0" smtClean="0">
                <a:latin typeface="+mn-lt"/>
                <a:ea typeface="宋体" charset="-122"/>
              </a:rPr>
              <a:t>.</a:t>
            </a:r>
          </a:p>
          <a:p>
            <a:pPr>
              <a:buFont typeface="Arial" pitchFamily="34" charset="0"/>
              <a:buChar char="•"/>
            </a:pPr>
            <a:endParaRPr lang="en-US" altLang="zh-CN" sz="1000" dirty="0" smtClean="0">
              <a:latin typeface="+mn-lt"/>
              <a:ea typeface="宋体" charset="-122"/>
            </a:endParaRPr>
          </a:p>
          <a:p>
            <a:pPr>
              <a:buFont typeface="Arial" pitchFamily="34" charset="0"/>
              <a:buChar char="•"/>
            </a:pPr>
            <a:r>
              <a:rPr lang="en-US" altLang="zh-CN" dirty="0" smtClean="0">
                <a:latin typeface="+mn-lt"/>
                <a:ea typeface="宋体" charset="-122"/>
              </a:rPr>
              <a:t>  Unmatched </a:t>
            </a:r>
            <a:r>
              <a:rPr lang="en-US" altLang="zh-CN" dirty="0" err="1" smtClean="0">
                <a:latin typeface="+mn-lt"/>
                <a:ea typeface="宋体" charset="-122"/>
              </a:rPr>
              <a:t>TX</a:t>
            </a:r>
            <a:r>
              <a:rPr lang="en-US" altLang="zh-CN" baseline="-25000" dirty="0" err="1" smtClean="0">
                <a:latin typeface="+mn-lt"/>
                <a:ea typeface="宋体" charset="-122"/>
              </a:rPr>
              <a:t>i</a:t>
            </a:r>
            <a:r>
              <a:rPr lang="en-US" altLang="zh-CN" dirty="0" smtClean="0">
                <a:latin typeface="+mn-lt"/>
                <a:ea typeface="宋体" charset="-122"/>
              </a:rPr>
              <a:t> proposes to its </a:t>
            </a:r>
            <a:r>
              <a:rPr lang="en-US" altLang="zh-CN" dirty="0" smtClean="0">
                <a:solidFill>
                  <a:srgbClr val="FF0000"/>
                </a:solidFill>
                <a:latin typeface="+mn-lt"/>
                <a:ea typeface="宋体" charset="-122"/>
              </a:rPr>
              <a:t>most preferred</a:t>
            </a:r>
            <a:r>
              <a:rPr lang="en-US" altLang="zh-CN" dirty="0" smtClean="0">
                <a:latin typeface="+mn-lt"/>
                <a:ea typeface="宋体" charset="-122"/>
              </a:rPr>
              <a:t> </a:t>
            </a:r>
            <a:r>
              <a:rPr lang="en-US" altLang="zh-CN" dirty="0" err="1" smtClean="0">
                <a:latin typeface="+mn-lt"/>
                <a:ea typeface="宋体" charset="-122"/>
              </a:rPr>
              <a:t>SR</a:t>
            </a:r>
            <a:r>
              <a:rPr lang="en-US" altLang="zh-CN" baseline="-25000" dirty="0" err="1" smtClean="0">
                <a:latin typeface="+mn-lt"/>
                <a:ea typeface="宋体" charset="-122"/>
              </a:rPr>
              <a:t>k,j</a:t>
            </a:r>
            <a:endParaRPr lang="en-US" altLang="zh-CN" baseline="-25000" dirty="0" smtClean="0">
              <a:latin typeface="+mn-lt"/>
              <a:ea typeface="宋体" charset="-122"/>
            </a:endParaRPr>
          </a:p>
          <a:p>
            <a:pPr>
              <a:buFont typeface="Arial" pitchFamily="34" charset="0"/>
              <a:buChar char="•"/>
            </a:pPr>
            <a:endParaRPr lang="en-US" altLang="zh-CN" baseline="-25000" dirty="0" smtClean="0">
              <a:latin typeface="+mn-lt"/>
              <a:ea typeface="宋体" charset="-122"/>
            </a:endParaRPr>
          </a:p>
          <a:p>
            <a:pPr>
              <a:buFont typeface="Arial" pitchFamily="34" charset="0"/>
              <a:buChar char="•"/>
            </a:pPr>
            <a:r>
              <a:rPr lang="en-US" altLang="zh-CN" baseline="-25000" dirty="0" smtClean="0">
                <a:latin typeface="+mn-lt"/>
                <a:ea typeface="宋体" charset="-122"/>
              </a:rPr>
              <a:t> </a:t>
            </a:r>
            <a:r>
              <a:rPr lang="en-US" altLang="zh-CN" dirty="0" smtClean="0">
                <a:latin typeface="+mn-lt"/>
                <a:ea typeface="宋体" charset="-122"/>
              </a:rPr>
              <a:t> </a:t>
            </a:r>
            <a:r>
              <a:rPr lang="en-US" altLang="zh-CN" baseline="-25000" dirty="0" smtClean="0">
                <a:latin typeface="+mn-lt"/>
                <a:ea typeface="宋体" charset="-122"/>
              </a:rPr>
              <a:t> </a:t>
            </a:r>
            <a:r>
              <a:rPr lang="en-US" altLang="zh-CN" dirty="0" smtClean="0">
                <a:latin typeface="+mn-lt"/>
                <a:ea typeface="宋体" charset="-122"/>
              </a:rPr>
              <a:t>Matching: when </a:t>
            </a:r>
            <a:r>
              <a:rPr lang="en-US" altLang="zh-CN" dirty="0" err="1" smtClean="0">
                <a:latin typeface="+mn-lt"/>
                <a:ea typeface="宋体" charset="-122"/>
              </a:rPr>
              <a:t>RX</a:t>
            </a:r>
            <a:r>
              <a:rPr lang="en-US" altLang="zh-CN" baseline="-25000" dirty="0" err="1" smtClean="0">
                <a:latin typeface="+mn-lt"/>
                <a:ea typeface="宋体" charset="-122"/>
              </a:rPr>
              <a:t>j</a:t>
            </a:r>
            <a:r>
              <a:rPr lang="en-US" altLang="zh-CN" dirty="0" smtClean="0">
                <a:latin typeface="+mn-lt"/>
                <a:ea typeface="宋体" charset="-122"/>
              </a:rPr>
              <a:t> and subcarrier k both receive </a:t>
            </a:r>
            <a:r>
              <a:rPr lang="en-US" altLang="zh-CN" dirty="0" smtClean="0">
                <a:solidFill>
                  <a:srgbClr val="FF0000"/>
                </a:solidFill>
                <a:latin typeface="+mn-lt"/>
                <a:ea typeface="宋体" charset="-122"/>
              </a:rPr>
              <a:t>only one offer</a:t>
            </a:r>
            <a:r>
              <a:rPr lang="en-US" altLang="zh-CN" dirty="0" smtClean="0">
                <a:latin typeface="+mn-lt"/>
                <a:ea typeface="宋体" charset="-122"/>
              </a:rPr>
              <a:t>, which comes from </a:t>
            </a:r>
            <a:r>
              <a:rPr lang="en-US" altLang="zh-CN" dirty="0" err="1" smtClean="0">
                <a:latin typeface="+mn-lt"/>
                <a:ea typeface="宋体" charset="-122"/>
              </a:rPr>
              <a:t>TX</a:t>
            </a:r>
            <a:r>
              <a:rPr lang="en-US" altLang="zh-CN" baseline="-25000" dirty="0" err="1" smtClean="0">
                <a:latin typeface="+mn-lt"/>
                <a:ea typeface="宋体" charset="-122"/>
              </a:rPr>
              <a:t>i</a:t>
            </a:r>
            <a:r>
              <a:rPr lang="en-US" altLang="zh-CN" dirty="0" smtClean="0">
                <a:latin typeface="+mn-lt"/>
                <a:ea typeface="宋体" charset="-122"/>
              </a:rPr>
              <a:t>, they will be matched together. </a:t>
            </a:r>
          </a:p>
          <a:p>
            <a:pPr>
              <a:buFont typeface="Arial" pitchFamily="34" charset="0"/>
              <a:buChar char="•"/>
            </a:pPr>
            <a:endParaRPr lang="en-US" altLang="zh-CN" sz="1000" dirty="0" smtClean="0">
              <a:latin typeface="+mn-lt"/>
              <a:ea typeface="宋体" charset="-122"/>
            </a:endParaRPr>
          </a:p>
          <a:p>
            <a:pPr>
              <a:buFont typeface="Arial" pitchFamily="34" charset="0"/>
              <a:buChar char="•"/>
            </a:pPr>
            <a:r>
              <a:rPr lang="en-US" altLang="zh-CN" dirty="0" smtClean="0">
                <a:latin typeface="+mn-lt"/>
                <a:ea typeface="宋体" charset="-122"/>
              </a:rPr>
              <a:t>  The conflict part </a:t>
            </a:r>
            <a:r>
              <a:rPr lang="en-US" altLang="zh-CN" dirty="0" smtClean="0">
                <a:solidFill>
                  <a:srgbClr val="FF0000"/>
                </a:solidFill>
                <a:latin typeface="+mn-lt"/>
                <a:ea typeface="宋体" charset="-122"/>
              </a:rPr>
              <a:t>raises its price </a:t>
            </a:r>
            <a:r>
              <a:rPr lang="en-US" altLang="zh-CN" dirty="0" smtClean="0">
                <a:latin typeface="+mn-lt"/>
                <a:ea typeface="宋体" charset="-122"/>
              </a:rPr>
              <a:t>each iteration. </a:t>
            </a:r>
          </a:p>
          <a:p>
            <a:pPr>
              <a:buFont typeface="Arial" pitchFamily="34" charset="0"/>
              <a:buChar char="•"/>
            </a:pPr>
            <a:endParaRPr lang="en-US" altLang="zh-CN" sz="1000" dirty="0" smtClean="0">
              <a:latin typeface="+mn-lt"/>
              <a:ea typeface="宋体" charset="-122"/>
            </a:endParaRPr>
          </a:p>
          <a:p>
            <a:pPr>
              <a:buFont typeface="Arial" pitchFamily="34" charset="0"/>
              <a:buChar char="•"/>
            </a:pPr>
            <a:r>
              <a:rPr lang="en-US" altLang="zh-CN" dirty="0" smtClean="0">
                <a:latin typeface="+mn-lt"/>
                <a:ea typeface="宋体" charset="-122"/>
              </a:rPr>
              <a:t>  Ending: the bid and matching continues until there is </a:t>
            </a:r>
            <a:r>
              <a:rPr lang="en-US" altLang="zh-CN" dirty="0" smtClean="0">
                <a:solidFill>
                  <a:srgbClr val="FF0000"/>
                </a:solidFill>
                <a:latin typeface="+mn-lt"/>
                <a:ea typeface="宋体" charset="-122"/>
              </a:rPr>
              <a:t>no one</a:t>
            </a:r>
            <a:r>
              <a:rPr lang="en-US" altLang="zh-CN" dirty="0" smtClean="0">
                <a:latin typeface="+mn-lt"/>
                <a:ea typeface="宋体" charset="-122"/>
              </a:rPr>
              <a:t> willing to make </a:t>
            </a:r>
            <a:r>
              <a:rPr lang="en-US" altLang="zh-CN" dirty="0" smtClean="0">
                <a:solidFill>
                  <a:srgbClr val="FF0000"/>
                </a:solidFill>
                <a:latin typeface="+mn-lt"/>
                <a:ea typeface="宋体" charset="-122"/>
              </a:rPr>
              <a:t>new</a:t>
            </a:r>
            <a:r>
              <a:rPr lang="en-US" altLang="zh-CN" dirty="0" smtClean="0">
                <a:latin typeface="+mn-lt"/>
                <a:ea typeface="宋体" charset="-122"/>
              </a:rPr>
              <a:t> offers.</a:t>
            </a:r>
            <a:endParaRPr lang="zh-CN" altLang="en-US" dirty="0" smtClean="0">
              <a:latin typeface="+mn-lt"/>
              <a:ea typeface="宋体" charset="-122"/>
            </a:endParaRPr>
          </a:p>
          <a:p>
            <a:pPr>
              <a:buFont typeface="Arial" pitchFamily="34" charset="0"/>
              <a:buChar char="•"/>
            </a:pPr>
            <a:endParaRPr lang="en-US" altLang="zh-CN" sz="2400" dirty="0" smtClean="0">
              <a:latin typeface="+mn-lt"/>
              <a:ea typeface="宋体" charset="-122"/>
            </a:endParaRPr>
          </a:p>
          <a:p>
            <a:endParaRPr lang="zh-CN" altLang="en-US" dirty="0"/>
          </a:p>
        </p:txBody>
      </p:sp>
      <p:sp>
        <p:nvSpPr>
          <p:cNvPr id="6" name="TextBox 5"/>
          <p:cNvSpPr txBox="1"/>
          <p:nvPr/>
        </p:nvSpPr>
        <p:spPr>
          <a:xfrm>
            <a:off x="5608648" y="5907670"/>
            <a:ext cx="3291164" cy="276999"/>
          </a:xfrm>
          <a:prstGeom prst="rect">
            <a:avLst/>
          </a:prstGeom>
          <a:noFill/>
        </p:spPr>
        <p:txBody>
          <a:bodyPr wrap="square" rtlCol="0">
            <a:spAutoFit/>
          </a:bodyPr>
          <a:lstStyle/>
          <a:p>
            <a:r>
              <a:rPr lang="en-US" altLang="zh-CN" sz="1200" b="1" dirty="0" smtClean="0">
                <a:solidFill>
                  <a:srgbClr val="00A249"/>
                </a:solidFill>
              </a:rPr>
              <a:t>Fig 2:</a:t>
            </a:r>
            <a:r>
              <a:rPr lang="en-US" altLang="zh-CN" sz="1200" dirty="0" smtClean="0"/>
              <a:t> One-to-one matching algorithm</a:t>
            </a:r>
            <a:endParaRPr lang="zh-CN"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3200" dirty="0" smtClean="0"/>
              <a:t>Simulation Results</a:t>
            </a:r>
            <a:endParaRPr lang="zh-CN" altLang="en-US" sz="3200" dirty="0"/>
          </a:p>
        </p:txBody>
      </p:sp>
      <p:pic>
        <p:nvPicPr>
          <p:cNvPr id="4" name="图片 31" descr="ebc86338e64ec4d81249289a2c2a224a.jpg"/>
          <p:cNvPicPr>
            <a:picLocks noChangeAspect="1"/>
          </p:cNvPicPr>
          <p:nvPr/>
        </p:nvPicPr>
        <p:blipFill>
          <a:blip r:embed="rId2" cstate="print"/>
          <a:srcRect/>
          <a:stretch>
            <a:fillRect/>
          </a:stretch>
        </p:blipFill>
        <p:spPr bwMode="auto">
          <a:xfrm>
            <a:off x="4036980" y="1214438"/>
            <a:ext cx="4714908" cy="3359421"/>
          </a:xfrm>
          <a:prstGeom prst="rect">
            <a:avLst/>
          </a:prstGeom>
          <a:noFill/>
          <a:ln w="9525">
            <a:noFill/>
            <a:miter lim="800000"/>
            <a:headEnd/>
            <a:tailEnd/>
          </a:ln>
        </p:spPr>
      </p:pic>
      <p:sp>
        <p:nvSpPr>
          <p:cNvPr id="3" name="内容占位符 2"/>
          <p:cNvSpPr>
            <a:spLocks noGrp="1"/>
          </p:cNvSpPr>
          <p:nvPr>
            <p:ph idx="1"/>
          </p:nvPr>
        </p:nvSpPr>
        <p:spPr/>
        <p:txBody>
          <a:bodyPr/>
          <a:lstStyle/>
          <a:p>
            <a:r>
              <a:rPr lang="en-US" altLang="zh-CN" dirty="0" smtClean="0">
                <a:ea typeface="宋体" charset="-122"/>
              </a:rPr>
              <a:t>Random matching algorithm:</a:t>
            </a:r>
          </a:p>
          <a:p>
            <a:pPr>
              <a:buNone/>
            </a:pPr>
            <a:r>
              <a:rPr lang="en-US" altLang="zh-CN" dirty="0" smtClean="0">
                <a:ea typeface="宋体" charset="-122"/>
              </a:rPr>
              <a:t>    the TXs, the RXs, and</a:t>
            </a:r>
          </a:p>
          <a:p>
            <a:pPr>
              <a:buNone/>
            </a:pPr>
            <a:r>
              <a:rPr lang="en-US" altLang="zh-CN" dirty="0" smtClean="0">
                <a:ea typeface="宋体" charset="-122"/>
              </a:rPr>
              <a:t>    subcarriers are </a:t>
            </a:r>
            <a:r>
              <a:rPr lang="en-US" altLang="zh-CN" dirty="0" smtClean="0">
                <a:solidFill>
                  <a:srgbClr val="FF0000"/>
                </a:solidFill>
                <a:ea typeface="宋体" charset="-122"/>
              </a:rPr>
              <a:t>randomly</a:t>
            </a:r>
          </a:p>
          <a:p>
            <a:pPr>
              <a:buNone/>
            </a:pPr>
            <a:r>
              <a:rPr lang="en-US" altLang="zh-CN" dirty="0" smtClean="0">
                <a:ea typeface="宋体" charset="-122"/>
              </a:rPr>
              <a:t>    matched with each other</a:t>
            </a:r>
          </a:p>
          <a:p>
            <a:pPr>
              <a:buNone/>
            </a:pPr>
            <a:endParaRPr lang="en-US" altLang="zh-CN" sz="1000" dirty="0" smtClean="0">
              <a:ea typeface="宋体" charset="-122"/>
            </a:endParaRPr>
          </a:p>
          <a:p>
            <a:r>
              <a:rPr lang="en-US" altLang="zh-CN" dirty="0" smtClean="0">
                <a:ea typeface="宋体" charset="-122"/>
              </a:rPr>
              <a:t>Complexity level: the </a:t>
            </a:r>
          </a:p>
          <a:p>
            <a:pPr>
              <a:buNone/>
            </a:pPr>
            <a:r>
              <a:rPr lang="en-US" altLang="zh-CN" dirty="0" smtClean="0">
                <a:ea typeface="宋体" charset="-122"/>
              </a:rPr>
              <a:t>    iteration number is </a:t>
            </a:r>
            <a:r>
              <a:rPr lang="en-US" altLang="zh-CN" dirty="0" smtClean="0">
                <a:solidFill>
                  <a:srgbClr val="FF0000"/>
                </a:solidFill>
                <a:ea typeface="宋体" charset="-122"/>
              </a:rPr>
              <a:t>much </a:t>
            </a:r>
          </a:p>
          <a:p>
            <a:pPr>
              <a:buNone/>
            </a:pPr>
            <a:r>
              <a:rPr lang="en-US" altLang="zh-CN" dirty="0" smtClean="0">
                <a:solidFill>
                  <a:srgbClr val="FF0000"/>
                </a:solidFill>
                <a:ea typeface="宋体" charset="-122"/>
              </a:rPr>
              <a:t>    smaller</a:t>
            </a:r>
            <a:r>
              <a:rPr lang="en-US" altLang="zh-CN" dirty="0" smtClean="0">
                <a:ea typeface="宋体" charset="-122"/>
              </a:rPr>
              <a:t> than that of the</a:t>
            </a:r>
          </a:p>
          <a:p>
            <a:pPr>
              <a:buNone/>
            </a:pPr>
            <a:r>
              <a:rPr lang="en-US" altLang="zh-CN" dirty="0" smtClean="0">
                <a:ea typeface="宋体" charset="-122"/>
              </a:rPr>
              <a:t>    centralized algorithm</a:t>
            </a:r>
          </a:p>
          <a:p>
            <a:pPr>
              <a:buNone/>
            </a:pPr>
            <a:endParaRPr lang="en-US" altLang="zh-CN" sz="1000" dirty="0" smtClean="0">
              <a:ea typeface="宋体" charset="-122"/>
            </a:endParaRPr>
          </a:p>
          <a:p>
            <a:r>
              <a:rPr lang="en-US" altLang="zh-CN" dirty="0" smtClean="0">
                <a:ea typeface="宋体" charset="-122"/>
              </a:rPr>
              <a:t>The performance is </a:t>
            </a:r>
            <a:r>
              <a:rPr lang="en-US" altLang="zh-CN" dirty="0" smtClean="0">
                <a:solidFill>
                  <a:srgbClr val="FF0000"/>
                </a:solidFill>
                <a:ea typeface="宋体" charset="-122"/>
              </a:rPr>
              <a:t>close to</a:t>
            </a:r>
          </a:p>
          <a:p>
            <a:pPr>
              <a:buNone/>
            </a:pPr>
            <a:r>
              <a:rPr lang="en-US" altLang="zh-CN" dirty="0" smtClean="0">
                <a:ea typeface="宋体" charset="-122"/>
              </a:rPr>
              <a:t>    the centralized algorithm</a:t>
            </a:r>
          </a:p>
          <a:p>
            <a:pPr>
              <a:buNone/>
            </a:pPr>
            <a:endParaRPr lang="en-US" altLang="zh-CN" sz="1000" dirty="0" smtClean="0">
              <a:ea typeface="宋体" charset="-122"/>
            </a:endParaRPr>
          </a:p>
          <a:p>
            <a:r>
              <a:rPr lang="en-US" altLang="zh-CN" dirty="0" smtClean="0">
                <a:ea typeface="宋体" charset="-122"/>
              </a:rPr>
              <a:t>Performs </a:t>
            </a:r>
            <a:r>
              <a:rPr lang="en-US" altLang="zh-CN" dirty="0" smtClean="0">
                <a:solidFill>
                  <a:srgbClr val="FF0000"/>
                </a:solidFill>
                <a:ea typeface="宋体" charset="-122"/>
              </a:rPr>
              <a:t>much better </a:t>
            </a:r>
            <a:r>
              <a:rPr lang="en-US" altLang="zh-CN" dirty="0" smtClean="0">
                <a:ea typeface="宋体" charset="-122"/>
              </a:rPr>
              <a:t>than the random algorithm</a:t>
            </a:r>
            <a:endParaRPr lang="zh-CN" altLang="en-US" dirty="0" smtClean="0">
              <a:ea typeface="宋体" charset="-122"/>
            </a:endParaRPr>
          </a:p>
          <a:p>
            <a:endParaRPr lang="zh-CN" altLang="en-US" dirty="0"/>
          </a:p>
        </p:txBody>
      </p:sp>
      <p:sp>
        <p:nvSpPr>
          <p:cNvPr id="6" name="Text Box 4"/>
          <p:cNvSpPr txBox="1">
            <a:spLocks noChangeArrowheads="1"/>
          </p:cNvSpPr>
          <p:nvPr/>
        </p:nvSpPr>
        <p:spPr bwMode="auto">
          <a:xfrm>
            <a:off x="4429124" y="4573859"/>
            <a:ext cx="4210029" cy="325161"/>
          </a:xfrm>
          <a:prstGeom prst="rect">
            <a:avLst/>
          </a:prstGeom>
          <a:noFill/>
          <a:ln w="12700">
            <a:noFill/>
            <a:miter lim="800000"/>
            <a:headEnd/>
            <a:tailEnd/>
          </a:ln>
        </p:spPr>
        <p:txBody>
          <a:bodyPr wrap="square" lIns="69568" tIns="69568" rIns="69568" bIns="69568">
            <a:spAutoFit/>
          </a:bodyPr>
          <a:lstStyle/>
          <a:p>
            <a:pPr marL="1257300" indent="-1257300" defTabSz="695325" eaLnBrk="1" hangingPunct="1">
              <a:tabLst>
                <a:tab pos="800100" algn="l"/>
              </a:tabLst>
            </a:pPr>
            <a:r>
              <a:rPr lang="en-US" altLang="zh-CN" sz="1200" b="1" dirty="0">
                <a:solidFill>
                  <a:srgbClr val="006600"/>
                </a:solidFill>
                <a:ea typeface="宋体" charset="-122"/>
              </a:rPr>
              <a:t>Fig. 3:</a:t>
            </a:r>
            <a:r>
              <a:rPr lang="en-US" altLang="zh-CN" sz="1200" b="1" dirty="0">
                <a:ea typeface="宋体" charset="-122"/>
              </a:rPr>
              <a:t> </a:t>
            </a:r>
            <a:r>
              <a:rPr lang="en-US" altLang="zh-CN" sz="1200" dirty="0">
                <a:ea typeface="宋体" charset="-122"/>
              </a:rPr>
              <a:t> Total sum-rate vs. transmitted power of each user </a:t>
            </a:r>
            <a:r>
              <a:rPr lang="en-US" altLang="zh-CN" sz="1200" i="1" dirty="0" err="1">
                <a:ea typeface="宋体" charset="-122"/>
              </a:rPr>
              <a:t>p</a:t>
            </a:r>
            <a:r>
              <a:rPr lang="en-US" altLang="zh-CN" sz="1200" i="1" baseline="-25000" dirty="0" err="1">
                <a:ea typeface="宋体" charset="-122"/>
              </a:rPr>
              <a:t>u</a:t>
            </a:r>
            <a:r>
              <a:rPr lang="en-US" altLang="zh-CN" sz="1200" baseline="-25000" dirty="0">
                <a:ea typeface="宋体" charset="-122"/>
              </a:rPr>
              <a:t> </a:t>
            </a:r>
            <a:r>
              <a:rPr lang="en-US" altLang="zh-CN" sz="1200" dirty="0">
                <a:ea typeface="宋体"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780928"/>
            <a:ext cx="8359775" cy="557213"/>
          </a:xfrm>
        </p:spPr>
        <p:txBody>
          <a:bodyPr/>
          <a:lstStyle/>
          <a:p>
            <a:pPr algn="ctr"/>
            <a:r>
              <a:rPr lang="en-US" altLang="zh-CN" sz="3200" dirty="0" smtClean="0">
                <a:solidFill>
                  <a:srgbClr val="0070C0"/>
                </a:solidFill>
                <a:ea typeface="宋体" pitchFamily="2" charset="-122"/>
              </a:rPr>
              <a:t>Resource</a:t>
            </a:r>
            <a:r>
              <a:rPr lang="zh-CN" altLang="en-US" sz="3200" dirty="0" smtClean="0">
                <a:solidFill>
                  <a:srgbClr val="0070C0"/>
                </a:solidFill>
                <a:ea typeface="宋体" pitchFamily="2" charset="-122"/>
              </a:rPr>
              <a:t> </a:t>
            </a:r>
            <a:r>
              <a:rPr lang="en-US" altLang="zh-CN" sz="3200" dirty="0">
                <a:solidFill>
                  <a:srgbClr val="0070C0"/>
                </a:solidFill>
                <a:ea typeface="宋体" pitchFamily="2" charset="-122"/>
              </a:rPr>
              <a:t>Allocation</a:t>
            </a:r>
            <a:r>
              <a:rPr lang="zh-CN" altLang="en-US" sz="3200" dirty="0">
                <a:solidFill>
                  <a:srgbClr val="0070C0"/>
                </a:solidFill>
                <a:ea typeface="宋体" pitchFamily="2" charset="-122"/>
              </a:rPr>
              <a:t> </a:t>
            </a:r>
            <a:r>
              <a:rPr lang="en-US" altLang="zh-CN" sz="3200" dirty="0">
                <a:solidFill>
                  <a:srgbClr val="0070C0"/>
                </a:solidFill>
                <a:ea typeface="宋体" pitchFamily="2" charset="-122"/>
              </a:rPr>
              <a:t>in</a:t>
            </a:r>
            <a:r>
              <a:rPr lang="zh-CN" altLang="en-US" sz="3200" dirty="0">
                <a:solidFill>
                  <a:srgbClr val="0070C0"/>
                </a:solidFill>
                <a:ea typeface="宋体" pitchFamily="2" charset="-122"/>
              </a:rPr>
              <a:t> </a:t>
            </a:r>
            <a:r>
              <a:rPr lang="en-US" altLang="zh-CN" sz="3200" dirty="0">
                <a:solidFill>
                  <a:srgbClr val="0070C0"/>
                </a:solidFill>
                <a:ea typeface="宋体" pitchFamily="2" charset="-122"/>
              </a:rPr>
              <a:t>FD</a:t>
            </a:r>
            <a:r>
              <a:rPr lang="zh-CN" altLang="en-US" sz="3200" dirty="0">
                <a:solidFill>
                  <a:srgbClr val="0070C0"/>
                </a:solidFill>
                <a:ea typeface="宋体" pitchFamily="2" charset="-122"/>
              </a:rPr>
              <a:t> </a:t>
            </a:r>
            <a:r>
              <a:rPr lang="en-US" altLang="zh-CN" sz="3200" dirty="0" smtClean="0">
                <a:solidFill>
                  <a:srgbClr val="0070C0"/>
                </a:solidFill>
                <a:ea typeface="宋体" pitchFamily="2" charset="-122"/>
              </a:rPr>
              <a:t>Cognitive</a:t>
            </a:r>
            <a:r>
              <a:rPr lang="zh-CN" altLang="en-US" sz="3200" dirty="0" smtClean="0">
                <a:solidFill>
                  <a:srgbClr val="0070C0"/>
                </a:solidFill>
                <a:ea typeface="宋体" pitchFamily="2" charset="-122"/>
              </a:rPr>
              <a:t> </a:t>
            </a:r>
            <a:r>
              <a:rPr lang="en-US" altLang="zh-CN" sz="3200" dirty="0">
                <a:solidFill>
                  <a:srgbClr val="0070C0"/>
                </a:solidFill>
                <a:ea typeface="宋体" pitchFamily="2" charset="-122"/>
              </a:rPr>
              <a:t>Networks</a:t>
            </a:r>
            <a:endParaRPr lang="zh-CN" altLang="en-US" sz="3200" dirty="0">
              <a:solidFill>
                <a:srgbClr val="0070C0"/>
              </a:solidFill>
              <a:ea typeface="宋体" pitchFamily="2" charset="-122"/>
            </a:endParaRPr>
          </a:p>
        </p:txBody>
      </p:sp>
    </p:spTree>
    <p:extLst>
      <p:ext uri="{BB962C8B-B14F-4D97-AF65-F5344CB8AC3E}">
        <p14:creationId xmlns:p14="http://schemas.microsoft.com/office/powerpoint/2010/main" val="13232965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490" y="1272057"/>
            <a:ext cx="5952703" cy="3668522"/>
          </a:xfrm>
          <a:prstGeom prst="rect">
            <a:avLst/>
          </a:prstGeom>
        </p:spPr>
      </p:pic>
      <p:sp>
        <p:nvSpPr>
          <p:cNvPr id="11" name="文本框 10"/>
          <p:cNvSpPr txBox="1"/>
          <p:nvPr/>
        </p:nvSpPr>
        <p:spPr>
          <a:xfrm>
            <a:off x="2415588" y="1968658"/>
            <a:ext cx="3661576" cy="1831271"/>
          </a:xfrm>
          <a:prstGeom prst="rect">
            <a:avLst/>
          </a:prstGeom>
          <a:noFill/>
        </p:spPr>
        <p:txBody>
          <a:bodyPr wrap="square" rtlCol="0">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We are now consuming much more data and demanding much higher data rate.</a:t>
            </a:r>
          </a:p>
          <a:p>
            <a:endParaRPr lang="en-US" altLang="zh-CN" dirty="0">
              <a:solidFill>
                <a:schemeClr val="bg1"/>
              </a:solidFill>
              <a:latin typeface="微软雅黑" panose="020B0503020204020204" pitchFamily="34" charset="-122"/>
              <a:ea typeface="微软雅黑" panose="020B0503020204020204" pitchFamily="34" charset="-122"/>
            </a:endParaRPr>
          </a:p>
          <a:p>
            <a:pPr>
              <a:spcBef>
                <a:spcPts val="600"/>
              </a:spcBef>
            </a:pPr>
            <a:r>
              <a:rPr lang="en-US" altLang="zh-CN" dirty="0" smtClean="0">
                <a:solidFill>
                  <a:srgbClr val="FF9999"/>
                </a:solidFill>
              </a:rPr>
              <a:t>Increasing demand on spectrum resources.</a:t>
            </a:r>
            <a:endParaRPr lang="en-US" altLang="zh-CN" dirty="0">
              <a:solidFill>
                <a:srgbClr val="FF9999"/>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88102" y="1216537"/>
            <a:ext cx="2110283" cy="1723549"/>
          </a:xfrm>
          <a:prstGeom prst="rect">
            <a:avLst/>
          </a:prstGeom>
          <a:noFill/>
        </p:spPr>
        <p:txBody>
          <a:bodyPr wrap="square" rtlCol="0">
            <a:spAutoFit/>
          </a:bodyPr>
          <a:lstStyle/>
          <a:p>
            <a:pPr algn="ctr"/>
            <a:r>
              <a:rPr lang="en-US" altLang="zh-CN" sz="2000" b="1" dirty="0" smtClean="0">
                <a:latin typeface="+mj-lt"/>
              </a:rPr>
              <a:t>However…</a:t>
            </a:r>
            <a:endParaRPr lang="en-US" altLang="zh-CN" sz="2400" b="1" dirty="0" smtClean="0">
              <a:latin typeface="+mj-lt"/>
            </a:endParaRPr>
          </a:p>
          <a:p>
            <a:pPr algn="ctr">
              <a:lnSpc>
                <a:spcPct val="150000"/>
              </a:lnSpc>
              <a:spcBef>
                <a:spcPts val="600"/>
              </a:spcBef>
            </a:pPr>
            <a:r>
              <a:rPr lang="en-US" altLang="zh-CN" dirty="0" smtClean="0">
                <a:solidFill>
                  <a:srgbClr val="C00000"/>
                </a:solidFill>
                <a:latin typeface="+mj-lt"/>
                <a:ea typeface="微软雅黑" panose="020B0503020204020204" pitchFamily="34" charset="-122"/>
              </a:rPr>
              <a:t>Densely allocated</a:t>
            </a:r>
          </a:p>
          <a:p>
            <a:pPr algn="ctr">
              <a:lnSpc>
                <a:spcPct val="150000"/>
              </a:lnSpc>
            </a:pPr>
            <a:r>
              <a:rPr lang="en-US" altLang="zh-CN" dirty="0" smtClean="0">
                <a:solidFill>
                  <a:srgbClr val="C00000"/>
                </a:solidFill>
                <a:latin typeface="+mj-lt"/>
                <a:ea typeface="微软雅黑" panose="020B0503020204020204" pitchFamily="34" charset="-122"/>
              </a:rPr>
              <a:t>Low utilization efficiency</a:t>
            </a:r>
            <a:endParaRPr lang="zh-CN" altLang="en-US" dirty="0">
              <a:solidFill>
                <a:srgbClr val="C00000"/>
              </a:solidFill>
              <a:latin typeface="+mj-lt"/>
              <a:ea typeface="微软雅黑" panose="020B0503020204020204" pitchFamily="34" charset="-122"/>
            </a:endParaRPr>
          </a:p>
        </p:txBody>
      </p:sp>
      <p:sp>
        <p:nvSpPr>
          <p:cNvPr id="21" name="标题 1"/>
          <p:cNvSpPr txBox="1">
            <a:spLocks/>
          </p:cNvSpPr>
          <p:nvPr/>
        </p:nvSpPr>
        <p:spPr bwMode="auto">
          <a:xfrm>
            <a:off x="392113" y="228581"/>
            <a:ext cx="8359775" cy="557213"/>
          </a:xfrm>
          <a:prstGeom prst="rect">
            <a:avLst/>
          </a:prstGeom>
          <a:noFill/>
          <a:ln w="0">
            <a:noFill/>
            <a:miter lim="800000"/>
            <a:headEnd/>
            <a:tailEnd/>
          </a:ln>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lang="en-US" altLang="zh-CN" sz="3200">
                <a:solidFill>
                  <a:srgbClr val="0070C0"/>
                </a:solidFill>
                <a:latin typeface="+mj-lt"/>
                <a:ea typeface="+mj-ea"/>
                <a:cs typeface="+mj-cs"/>
              </a:defRPr>
            </a:lvl1pPr>
            <a:lvl2pPr algn="l" rtl="0" eaLnBrk="0" fontAlgn="base" hangingPunct="0">
              <a:spcBef>
                <a:spcPct val="0"/>
              </a:spcBef>
              <a:spcAft>
                <a:spcPct val="0"/>
              </a:spcAft>
              <a:defRPr sz="3000">
                <a:solidFill>
                  <a:srgbClr val="000000"/>
                </a:solidFill>
                <a:latin typeface="Arial" pitchFamily="34" charset="0"/>
              </a:defRPr>
            </a:lvl2pPr>
            <a:lvl3pPr algn="l" rtl="0" eaLnBrk="0" fontAlgn="base" hangingPunct="0">
              <a:spcBef>
                <a:spcPct val="0"/>
              </a:spcBef>
              <a:spcAft>
                <a:spcPct val="0"/>
              </a:spcAft>
              <a:defRPr sz="3000">
                <a:solidFill>
                  <a:srgbClr val="000000"/>
                </a:solidFill>
                <a:latin typeface="Arial" pitchFamily="34" charset="0"/>
              </a:defRPr>
            </a:lvl3pPr>
            <a:lvl4pPr algn="l" rtl="0" eaLnBrk="0" fontAlgn="base" hangingPunct="0">
              <a:spcBef>
                <a:spcPct val="0"/>
              </a:spcBef>
              <a:spcAft>
                <a:spcPct val="0"/>
              </a:spcAft>
              <a:defRPr sz="3000">
                <a:solidFill>
                  <a:srgbClr val="000000"/>
                </a:solidFill>
                <a:latin typeface="Arial" pitchFamily="34" charset="0"/>
              </a:defRPr>
            </a:lvl4pPr>
            <a:lvl5pPr algn="l" rtl="0" eaLnBrk="0" fontAlgn="base" hangingPunct="0">
              <a:spcBef>
                <a:spcPct val="0"/>
              </a:spcBef>
              <a:spcAft>
                <a:spcPct val="0"/>
              </a:spcAft>
              <a:defRPr sz="3000">
                <a:solidFill>
                  <a:srgbClr val="000000"/>
                </a:solidFill>
                <a:latin typeface="Arial" pitchFamily="34" charset="0"/>
              </a:defRPr>
            </a:lvl5pPr>
            <a:lvl6pPr marL="457200" algn="l" rtl="0" fontAlgn="base">
              <a:spcBef>
                <a:spcPct val="0"/>
              </a:spcBef>
              <a:spcAft>
                <a:spcPct val="0"/>
              </a:spcAft>
              <a:defRPr sz="3000">
                <a:solidFill>
                  <a:srgbClr val="000000"/>
                </a:solidFill>
                <a:latin typeface="Arial" pitchFamily="34" charset="0"/>
              </a:defRPr>
            </a:lvl6pPr>
            <a:lvl7pPr marL="914400" algn="l" rtl="0" fontAlgn="base">
              <a:spcBef>
                <a:spcPct val="0"/>
              </a:spcBef>
              <a:spcAft>
                <a:spcPct val="0"/>
              </a:spcAft>
              <a:defRPr sz="3000">
                <a:solidFill>
                  <a:srgbClr val="000000"/>
                </a:solidFill>
                <a:latin typeface="Arial" pitchFamily="34" charset="0"/>
              </a:defRPr>
            </a:lvl7pPr>
            <a:lvl8pPr marL="1371600" algn="l" rtl="0" fontAlgn="base">
              <a:spcBef>
                <a:spcPct val="0"/>
              </a:spcBef>
              <a:spcAft>
                <a:spcPct val="0"/>
              </a:spcAft>
              <a:defRPr sz="3000">
                <a:solidFill>
                  <a:srgbClr val="000000"/>
                </a:solidFill>
                <a:latin typeface="Arial" pitchFamily="34" charset="0"/>
              </a:defRPr>
            </a:lvl8pPr>
            <a:lvl9pPr marL="1828800" algn="l" rtl="0" fontAlgn="base">
              <a:spcBef>
                <a:spcPct val="0"/>
              </a:spcBef>
              <a:spcAft>
                <a:spcPct val="0"/>
              </a:spcAft>
              <a:defRPr sz="3000">
                <a:solidFill>
                  <a:srgbClr val="000000"/>
                </a:solidFill>
                <a:latin typeface="Arial" pitchFamily="34" charset="0"/>
              </a:defRPr>
            </a:lvl9pPr>
          </a:lstStyle>
          <a:p>
            <a:r>
              <a:rPr lang="it-IT" sz="3000" kern="0" dirty="0" smtClean="0"/>
              <a:t>C</a:t>
            </a:r>
            <a:r>
              <a:rPr lang="en-US" altLang="zh-CN" sz="3000" kern="0" dirty="0" smtClean="0"/>
              <a:t>R</a:t>
            </a:r>
            <a:r>
              <a:rPr lang="it-IT" sz="3000" kern="0" dirty="0" smtClean="0"/>
              <a:t> </a:t>
            </a:r>
            <a:r>
              <a:rPr lang="it-IT" sz="3000" kern="0" dirty="0" smtClean="0"/>
              <a:t>Preliminaries (1): Background</a:t>
            </a:r>
            <a:endParaRPr lang="it-IT" altLang="zh-CN" sz="3000" kern="0" dirty="0"/>
          </a:p>
        </p:txBody>
      </p:sp>
      <p:cxnSp>
        <p:nvCxnSpPr>
          <p:cNvPr id="19" name="直接箭头连接符 18"/>
          <p:cNvCxnSpPr/>
          <p:nvPr/>
        </p:nvCxnSpPr>
        <p:spPr bwMode="auto">
          <a:xfrm>
            <a:off x="3943561" y="2891988"/>
            <a:ext cx="0" cy="220551"/>
          </a:xfrm>
          <a:prstGeom prst="straightConnector1">
            <a:avLst/>
          </a:prstGeom>
          <a:solidFill>
            <a:schemeClr val="accent1"/>
          </a:solidFill>
          <a:ln w="9525" cap="flat" cmpd="sng" algn="ctr">
            <a:solidFill>
              <a:schemeClr val="accent3"/>
            </a:solidFill>
            <a:prstDash val="solid"/>
            <a:round/>
            <a:headEnd type="none" w="med" len="med"/>
            <a:tailEnd type="triangle"/>
          </a:ln>
          <a:effectLst/>
        </p:spPr>
      </p:cxn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2799" t="2793" r="8667" b="5804"/>
          <a:stretch/>
        </p:blipFill>
        <p:spPr>
          <a:xfrm>
            <a:off x="2198385" y="747877"/>
            <a:ext cx="6739196" cy="4333791"/>
          </a:xfrm>
          <a:prstGeom prst="rect">
            <a:avLst/>
          </a:prstGeom>
        </p:spPr>
      </p:pic>
      <p:sp>
        <p:nvSpPr>
          <p:cNvPr id="22" name="文本框 21"/>
          <p:cNvSpPr txBox="1"/>
          <p:nvPr/>
        </p:nvSpPr>
        <p:spPr>
          <a:xfrm>
            <a:off x="6537563" y="5081667"/>
            <a:ext cx="2091305" cy="646331"/>
          </a:xfrm>
          <a:prstGeom prst="rect">
            <a:avLst/>
          </a:prstGeom>
          <a:noFill/>
        </p:spPr>
        <p:txBody>
          <a:bodyPr wrap="square" rtlCol="0">
            <a:spAutoFit/>
          </a:bodyPr>
          <a:lstStyle/>
          <a:p>
            <a:r>
              <a:rPr lang="en-US" altLang="zh-CN" dirty="0" smtClean="0">
                <a:latin typeface="微软雅黑" panose="020B0503020204020204" pitchFamily="34" charset="-122"/>
                <a:ea typeface="微软雅黑" panose="020B0503020204020204" pitchFamily="34" charset="-122"/>
              </a:rPr>
              <a:t>US Spectrum Allocation Policy</a:t>
            </a:r>
            <a:endParaRPr lang="zh-CN" altLang="en-US" dirty="0">
              <a:latin typeface="微软雅黑" panose="020B0503020204020204" pitchFamily="34" charset="-122"/>
              <a:ea typeface="微软雅黑" panose="020B0503020204020204" pitchFamily="34" charset="-122"/>
            </a:endParaRPr>
          </a:p>
        </p:txBody>
      </p:sp>
      <p:sp>
        <p:nvSpPr>
          <p:cNvPr id="23" name="矩形 22"/>
          <p:cNvSpPr/>
          <p:nvPr/>
        </p:nvSpPr>
        <p:spPr bwMode="auto">
          <a:xfrm>
            <a:off x="2198385" y="747876"/>
            <a:ext cx="6739196" cy="4333791"/>
          </a:xfrm>
          <a:prstGeom prst="rect">
            <a:avLst/>
          </a:prstGeom>
          <a:solidFill>
            <a:schemeClr val="bg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sp>
        <p:nvSpPr>
          <p:cNvPr id="24" name="矩形 23"/>
          <p:cNvSpPr/>
          <p:nvPr/>
        </p:nvSpPr>
        <p:spPr bwMode="auto">
          <a:xfrm>
            <a:off x="5076004" y="2499360"/>
            <a:ext cx="635948" cy="432000"/>
          </a:xfrm>
          <a:prstGeom prst="rect">
            <a:avLst/>
          </a:prstGeom>
          <a:noFill/>
          <a:ln w="571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sp>
        <p:nvSpPr>
          <p:cNvPr id="30" name="矩形 29"/>
          <p:cNvSpPr/>
          <p:nvPr/>
        </p:nvSpPr>
        <p:spPr bwMode="auto">
          <a:xfrm>
            <a:off x="5882640" y="2499360"/>
            <a:ext cx="304800" cy="432000"/>
          </a:xfrm>
          <a:prstGeom prst="rect">
            <a:avLst/>
          </a:prstGeom>
          <a:noFill/>
          <a:ln w="571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sp>
        <p:nvSpPr>
          <p:cNvPr id="33" name="矩形 32"/>
          <p:cNvSpPr/>
          <p:nvPr/>
        </p:nvSpPr>
        <p:spPr bwMode="auto">
          <a:xfrm>
            <a:off x="7790688" y="2499360"/>
            <a:ext cx="432816" cy="432000"/>
          </a:xfrm>
          <a:prstGeom prst="rect">
            <a:avLst/>
          </a:prstGeom>
          <a:noFill/>
          <a:ln w="571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sp>
        <p:nvSpPr>
          <p:cNvPr id="35" name="矩形 34"/>
          <p:cNvSpPr/>
          <p:nvPr/>
        </p:nvSpPr>
        <p:spPr bwMode="auto">
          <a:xfrm>
            <a:off x="4840224" y="3054096"/>
            <a:ext cx="727759" cy="432000"/>
          </a:xfrm>
          <a:prstGeom prst="rect">
            <a:avLst/>
          </a:prstGeom>
          <a:noFill/>
          <a:ln w="571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rgbClr val="000000"/>
              </a:solidFill>
              <a:effectLst/>
              <a:latin typeface="Arial" pitchFamily="34" charset="0"/>
            </a:endParaRPr>
          </a:p>
        </p:txBody>
      </p:sp>
      <p:sp>
        <p:nvSpPr>
          <p:cNvPr id="37" name="文本框 36"/>
          <p:cNvSpPr txBox="1"/>
          <p:nvPr/>
        </p:nvSpPr>
        <p:spPr>
          <a:xfrm>
            <a:off x="5612879" y="1522624"/>
            <a:ext cx="2674724" cy="400110"/>
          </a:xfrm>
          <a:prstGeom prst="rect">
            <a:avLst/>
          </a:prstGeom>
          <a:noFill/>
        </p:spPr>
        <p:txBody>
          <a:bodyPr wrap="square" rtlCol="0">
            <a:spAutoFit/>
          </a:bodyPr>
          <a:lstStyle/>
          <a:p>
            <a:r>
              <a:rPr lang="en-US" altLang="zh-CN" sz="2000" b="1" dirty="0" smtClean="0">
                <a:solidFill>
                  <a:srgbClr val="FF0000"/>
                </a:solidFill>
                <a:latin typeface="微软雅黑" panose="020B0503020204020204" pitchFamily="34" charset="-122"/>
                <a:ea typeface="微软雅黑" panose="020B0503020204020204" pitchFamily="34" charset="-122"/>
              </a:rPr>
              <a:t>Broadcast TV band</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cxnSp>
        <p:nvCxnSpPr>
          <p:cNvPr id="39" name="直接连接符 38"/>
          <p:cNvCxnSpPr>
            <a:stCxn id="24" idx="0"/>
          </p:cNvCxnSpPr>
          <p:nvPr/>
        </p:nvCxnSpPr>
        <p:spPr bwMode="auto">
          <a:xfrm flipV="1">
            <a:off x="5393978" y="1968657"/>
            <a:ext cx="979869" cy="530703"/>
          </a:xfrm>
          <a:prstGeom prst="line">
            <a:avLst/>
          </a:prstGeom>
          <a:solidFill>
            <a:schemeClr val="accent1"/>
          </a:solidFill>
          <a:ln w="38100" cap="flat" cmpd="sng" algn="ctr">
            <a:solidFill>
              <a:srgbClr val="FF0000"/>
            </a:solidFill>
            <a:prstDash val="lgDash"/>
            <a:round/>
            <a:headEnd type="none" w="med" len="med"/>
            <a:tailEnd type="none" w="med" len="med"/>
          </a:ln>
          <a:effectLst/>
        </p:spPr>
      </p:cxnSp>
      <p:cxnSp>
        <p:nvCxnSpPr>
          <p:cNvPr id="40" name="直接连接符 39"/>
          <p:cNvCxnSpPr>
            <a:stCxn id="30" idx="0"/>
          </p:cNvCxnSpPr>
          <p:nvPr/>
        </p:nvCxnSpPr>
        <p:spPr bwMode="auto">
          <a:xfrm flipV="1">
            <a:off x="6035040" y="1950494"/>
            <a:ext cx="615115" cy="548866"/>
          </a:xfrm>
          <a:prstGeom prst="line">
            <a:avLst/>
          </a:prstGeom>
          <a:solidFill>
            <a:schemeClr val="accent1"/>
          </a:solidFill>
          <a:ln w="38100" cap="flat" cmpd="sng" algn="ctr">
            <a:solidFill>
              <a:srgbClr val="FF0000"/>
            </a:solidFill>
            <a:prstDash val="lgDash"/>
            <a:round/>
            <a:headEnd type="none" w="med" len="med"/>
            <a:tailEnd type="none" w="med" len="med"/>
          </a:ln>
          <a:effectLst/>
        </p:spPr>
      </p:cxnSp>
      <p:cxnSp>
        <p:nvCxnSpPr>
          <p:cNvPr id="41" name="直接连接符 40"/>
          <p:cNvCxnSpPr>
            <a:stCxn id="33" idx="0"/>
          </p:cNvCxnSpPr>
          <p:nvPr/>
        </p:nvCxnSpPr>
        <p:spPr bwMode="auto">
          <a:xfrm flipH="1" flipV="1">
            <a:off x="7159336" y="1940979"/>
            <a:ext cx="847760" cy="558381"/>
          </a:xfrm>
          <a:prstGeom prst="line">
            <a:avLst/>
          </a:prstGeom>
          <a:solidFill>
            <a:schemeClr val="accent1"/>
          </a:solidFill>
          <a:ln w="38100" cap="flat" cmpd="sng" algn="ctr">
            <a:solidFill>
              <a:srgbClr val="FF0000"/>
            </a:solidFill>
            <a:prstDash val="lgDash"/>
            <a:round/>
            <a:headEnd type="none" w="med" len="med"/>
            <a:tailEnd type="none" w="med" len="med"/>
          </a:ln>
          <a:effectLst/>
        </p:spPr>
      </p:cxnSp>
      <p:cxnSp>
        <p:nvCxnSpPr>
          <p:cNvPr id="42" name="直接连接符 41"/>
          <p:cNvCxnSpPr>
            <a:stCxn id="35" idx="3"/>
            <a:endCxn id="37" idx="2"/>
          </p:cNvCxnSpPr>
          <p:nvPr/>
        </p:nvCxnSpPr>
        <p:spPr bwMode="auto">
          <a:xfrm flipV="1">
            <a:off x="5567983" y="1922734"/>
            <a:ext cx="1382258" cy="1347362"/>
          </a:xfrm>
          <a:prstGeom prst="line">
            <a:avLst/>
          </a:prstGeom>
          <a:solidFill>
            <a:schemeClr val="accent1"/>
          </a:solidFill>
          <a:ln w="38100" cap="flat" cmpd="sng" algn="ctr">
            <a:solidFill>
              <a:srgbClr val="FF0000"/>
            </a:solidFill>
            <a:prstDash val="lgDash"/>
            <a:round/>
            <a:headEnd type="none" w="med" len="med"/>
            <a:tailEnd type="none" w="med" len="med"/>
          </a:ln>
          <a:effectLst/>
        </p:spPr>
      </p:cxnSp>
    </p:spTree>
    <p:extLst>
      <p:ext uri="{BB962C8B-B14F-4D97-AF65-F5344CB8AC3E}">
        <p14:creationId xmlns:p14="http://schemas.microsoft.com/office/powerpoint/2010/main" val="70585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3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100"/>
                                        <p:tgtEl>
                                          <p:spTgt spid="19"/>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61111E-6 2.22222E-6 L -0.1691 0.28287 " pathEditMode="relative" rAng="0" ptsTypes="AA">
                                      <p:cBhvr>
                                        <p:cTn id="22" dur="500" fill="hold"/>
                                        <p:tgtEl>
                                          <p:spTgt spid="13"/>
                                        </p:tgtEl>
                                        <p:attrNameLst>
                                          <p:attrName>ppt_x</p:attrName>
                                          <p:attrName>ppt_y</p:attrName>
                                        </p:attrNameLst>
                                      </p:cBhvr>
                                      <p:rCtr x="-8455" y="14144"/>
                                    </p:animMotion>
                                  </p:childTnLst>
                                </p:cTn>
                              </p:par>
                              <p:par>
                                <p:cTn id="23" presetID="42" presetClass="path" presetSubtype="0" accel="50000" decel="50000" fill="hold" grpId="1" nodeType="withEffect">
                                  <p:stCondLst>
                                    <p:cond delay="0"/>
                                  </p:stCondLst>
                                  <p:childTnLst>
                                    <p:animMotion origin="layout" path="M -3.61111E-6 -3.7037E-6 L -0.16909 0.28287 " pathEditMode="relative" rAng="0" ptsTypes="AA">
                                      <p:cBhvr>
                                        <p:cTn id="24" dur="500" fill="hold"/>
                                        <p:tgtEl>
                                          <p:spTgt spid="11">
                                            <p:txEl>
                                              <p:pRg st="0" end="0"/>
                                            </p:txEl>
                                          </p:spTgt>
                                        </p:tgtEl>
                                        <p:attrNameLst>
                                          <p:attrName>ppt_x</p:attrName>
                                          <p:attrName>ppt_y</p:attrName>
                                        </p:attrNameLst>
                                      </p:cBhvr>
                                      <p:rCtr x="-8455" y="14144"/>
                                    </p:animMotion>
                                  </p:childTnLst>
                                </p:cTn>
                              </p:par>
                              <p:par>
                                <p:cTn id="25" presetID="42" presetClass="path" presetSubtype="0" accel="50000" decel="50000" fill="hold" grpId="1" nodeType="withEffect">
                                  <p:stCondLst>
                                    <p:cond delay="0"/>
                                  </p:stCondLst>
                                  <p:childTnLst>
                                    <p:animMotion origin="layout" path="M -5.55112E-17 4.44444E-6 L -0.1691 0.28287 " pathEditMode="relative" rAng="0" ptsTypes="AA">
                                      <p:cBhvr>
                                        <p:cTn id="26" dur="500" fill="hold"/>
                                        <p:tgtEl>
                                          <p:spTgt spid="11">
                                            <p:txEl>
                                              <p:pRg st="2" end="2"/>
                                            </p:txEl>
                                          </p:spTgt>
                                        </p:tgtEl>
                                        <p:attrNameLst>
                                          <p:attrName>ppt_x</p:attrName>
                                          <p:attrName>ppt_y</p:attrName>
                                        </p:attrNameLst>
                                      </p:cBhvr>
                                      <p:rCtr x="-8455" y="14144"/>
                                    </p:animMotion>
                                  </p:childTnLst>
                                </p:cTn>
                              </p:par>
                              <p:par>
                                <p:cTn id="27" presetID="42" presetClass="path" presetSubtype="0" accel="50000" decel="50000" fill="hold" nodeType="withEffect">
                                  <p:stCondLst>
                                    <p:cond delay="0"/>
                                  </p:stCondLst>
                                  <p:childTnLst>
                                    <p:animMotion origin="layout" path="M 0 -1.48148E-6 L -0.1691 0.28287 " pathEditMode="relative" rAng="0" ptsTypes="AA">
                                      <p:cBhvr>
                                        <p:cTn id="28" dur="500" fill="hold"/>
                                        <p:tgtEl>
                                          <p:spTgt spid="19"/>
                                        </p:tgtEl>
                                        <p:attrNameLst>
                                          <p:attrName>ppt_x</p:attrName>
                                          <p:attrName>ppt_y</p:attrName>
                                        </p:attrNameLst>
                                      </p:cBhvr>
                                      <p:rCtr x="-8455" y="14144"/>
                                    </p:animMotion>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xEl>
                                              <p:pRg st="0" end="0"/>
                                            </p:txEl>
                                          </p:spTgt>
                                        </p:tgtEl>
                                        <p:attrNameLst>
                                          <p:attrName>style.visibility</p:attrName>
                                        </p:attrNameLst>
                                      </p:cBhvr>
                                      <p:to>
                                        <p:strVal val="visible"/>
                                      </p:to>
                                    </p:set>
                                    <p:animEffect transition="in" filter="fade">
                                      <p:cBhvr>
                                        <p:cTn id="33" dur="200"/>
                                        <p:tgtEl>
                                          <p:spTgt spid="48">
                                            <p:txEl>
                                              <p:pRg st="0" end="0"/>
                                            </p:txEl>
                                          </p:spTgt>
                                        </p:tgtEl>
                                      </p:cBhvr>
                                    </p:animEffect>
                                    <p:anim calcmode="lin" valueType="num">
                                      <p:cBhvr>
                                        <p:cTn id="34" dur="2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35" dur="2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8">
                                            <p:txEl>
                                              <p:pRg st="1" end="1"/>
                                            </p:txEl>
                                          </p:spTgt>
                                        </p:tgtEl>
                                        <p:attrNameLst>
                                          <p:attrName>style.visibility</p:attrName>
                                        </p:attrNameLst>
                                      </p:cBhvr>
                                      <p:to>
                                        <p:strVal val="visible"/>
                                      </p:to>
                                    </p:set>
                                    <p:animEffect transition="in" filter="fade">
                                      <p:cBhvr>
                                        <p:cTn id="40" dur="200"/>
                                        <p:tgtEl>
                                          <p:spTgt spid="48">
                                            <p:txEl>
                                              <p:pRg st="1" end="1"/>
                                            </p:txEl>
                                          </p:spTgt>
                                        </p:tgtEl>
                                      </p:cBhvr>
                                    </p:animEffect>
                                    <p:anim calcmode="lin" valueType="num">
                                      <p:cBhvr>
                                        <p:cTn id="41" dur="2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42" dur="2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8">
                                            <p:txEl>
                                              <p:pRg st="2" end="2"/>
                                            </p:txEl>
                                          </p:spTgt>
                                        </p:tgtEl>
                                        <p:attrNameLst>
                                          <p:attrName>style.visibility</p:attrName>
                                        </p:attrNameLst>
                                      </p:cBhvr>
                                      <p:to>
                                        <p:strVal val="visible"/>
                                      </p:to>
                                    </p:set>
                                    <p:animEffect transition="in" filter="fade">
                                      <p:cBhvr>
                                        <p:cTn id="47" dur="200"/>
                                        <p:tgtEl>
                                          <p:spTgt spid="48">
                                            <p:txEl>
                                              <p:pRg st="2" end="2"/>
                                            </p:txEl>
                                          </p:spTgt>
                                        </p:tgtEl>
                                      </p:cBhvr>
                                    </p:animEffect>
                                    <p:anim calcmode="lin" valueType="num">
                                      <p:cBhvr>
                                        <p:cTn id="48" dur="2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49" dur="2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 presetClass="entr" presetSubtype="32"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ox(out)">
                                      <p:cBhvr>
                                        <p:cTn id="54" dur="300"/>
                                        <p:tgtEl>
                                          <p:spTgt spid="20"/>
                                        </p:tgtEl>
                                      </p:cBhvr>
                                    </p:animEffect>
                                  </p:childTnLst>
                                </p:cTn>
                              </p:par>
                              <p:par>
                                <p:cTn id="55" presetID="1" presetClass="entr" presetSubtype="0" fill="hold" grpId="0" nodeType="withEffect">
                                  <p:stCondLst>
                                    <p:cond delay="30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randombar(horizontal)">
                                      <p:cBhvr>
                                        <p:cTn id="65" dur="200"/>
                                        <p:tgtEl>
                                          <p:spTgt spid="24"/>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randombar(horizontal)">
                                      <p:cBhvr>
                                        <p:cTn id="68" dur="200"/>
                                        <p:tgtEl>
                                          <p:spTgt spid="30"/>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randombar(horizontal)">
                                      <p:cBhvr>
                                        <p:cTn id="71" dur="200"/>
                                        <p:tgtEl>
                                          <p:spTgt spid="33"/>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randombar(horizontal)">
                                      <p:cBhvr>
                                        <p:cTn id="74" dur="200"/>
                                        <p:tgtEl>
                                          <p:spTgt spid="35"/>
                                        </p:tgtEl>
                                      </p:cBhvr>
                                    </p:animEffect>
                                  </p:childTnLst>
                                </p:cTn>
                              </p:par>
                            </p:childTnLst>
                          </p:cTn>
                        </p:par>
                        <p:par>
                          <p:cTn id="75" fill="hold">
                            <p:stCondLst>
                              <p:cond delay="700"/>
                            </p:stCondLst>
                            <p:childTnLst>
                              <p:par>
                                <p:cTn id="76" presetID="22" presetClass="entr" presetSubtype="4"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down)">
                                      <p:cBhvr>
                                        <p:cTn id="78" dur="100"/>
                                        <p:tgtEl>
                                          <p:spTgt spid="39"/>
                                        </p:tgtEl>
                                      </p:cBhvr>
                                    </p:animEffect>
                                  </p:childTnLst>
                                </p:cTn>
                              </p:par>
                              <p:par>
                                <p:cTn id="79" presetID="22" presetClass="entr" presetSubtype="4" fill="hold"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down)">
                                      <p:cBhvr>
                                        <p:cTn id="81" dur="100"/>
                                        <p:tgtEl>
                                          <p:spTgt spid="40"/>
                                        </p:tgtEl>
                                      </p:cBhvr>
                                    </p:animEffect>
                                  </p:childTnLst>
                                </p:cTn>
                              </p:par>
                              <p:par>
                                <p:cTn id="82" presetID="22" presetClass="entr" presetSubtype="4"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down)">
                                      <p:cBhvr>
                                        <p:cTn id="84" dur="100"/>
                                        <p:tgtEl>
                                          <p:spTgt spid="42"/>
                                        </p:tgtEl>
                                      </p:cBhvr>
                                    </p:animEffect>
                                  </p:childTnLst>
                                </p:cTn>
                              </p:par>
                              <p:par>
                                <p:cTn id="85" presetID="22" presetClass="entr" presetSubtype="4"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wipe(down)">
                                      <p:cBhvr>
                                        <p:cTn id="87" dur="100"/>
                                        <p:tgtEl>
                                          <p:spTgt spid="41"/>
                                        </p:tgtEl>
                                      </p:cBhvr>
                                    </p:animEffect>
                                  </p:childTnLst>
                                </p:cTn>
                              </p:par>
                            </p:childTnLst>
                          </p:cTn>
                        </p:par>
                        <p:par>
                          <p:cTn id="88" fill="hold">
                            <p:stCondLst>
                              <p:cond delay="800"/>
                            </p:stCondLst>
                            <p:childTnLst>
                              <p:par>
                                <p:cTn id="89" presetID="1" presetClass="entr" presetSubtype="0" fill="hold" grpId="0" nodeType="after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allAtOnce"/>
      <p:bldP spid="48" grpId="0" build="p"/>
      <p:bldP spid="22" grpId="0"/>
      <p:bldP spid="23" grpId="0" animBg="1"/>
      <p:bldP spid="24" grpId="0" animBg="1"/>
      <p:bldP spid="30" grpId="0" animBg="1"/>
      <p:bldP spid="33" grpId="0" animBg="1"/>
      <p:bldP spid="35" grpId="0" animBg="1"/>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MLI" val="1"/>
  <p:tag name="LAYOUTLANGUAGE" val="1033"/>
  <p:tag name="CFG.LAYOUT" val="Default"/>
  <p:tag name="CFG.CUSTOMERVERSION" val="3"/>
  <p:tag name="CONFIG" val="Default"/>
  <p:tag name="CFG.VERSION" val="1"/>
  <p:tag name="MAPNAME" val="Map1"/>
  <p:tag name="LICENSEKEY" val="6c64627f-c5d4-423c-8804-6e663357a7fe"/>
  <p:tag name="FIELD.ADDINFO.COMBOINDEX" val="0"/>
  <p:tag name="FIELDS.INITIALIZED" val="1"/>
  <p:tag name="FIELD.AUTHOR.COMBOINDEX" val="-2"/>
  <p:tag name="FIELD.DIVISION.COMBOINDEX" val="-2"/>
  <p:tag name="FIELD.DATE.COMBOINDEX" val="-2"/>
  <p:tag name="FIELD.ISONUMBER.COMBOINDEX" val="-2"/>
  <p:tag name="TITLEMASTERMASTERNAME" val="TitleSlide"/>
  <p:tag name="TITLEMASTERSHAPESETGROUPCLASSNAME" val="ShapeSetGroup2"/>
  <p:tag name="TITLEMASTERCOLORSETGROUPCLASSNAME" val="ColorSetGroupLight"/>
  <p:tag name="TITLEMASTERFONTSETGROUPCLASSNAME" val="FontSetGroup2"/>
  <p:tag name="TITLEMASTERSTYLESETGROUPCLASSNAME" val="StyleSetGroup1"/>
  <p:tag name="TITLEMASTERMODIFIED" val="1"/>
  <p:tag name="SLIDEMASTERMASTERNAME" val="Slide"/>
  <p:tag name="SLIDEMASTERSHAPESETGROUPCLASSNAME" val="ShapeSetGroup2"/>
  <p:tag name="SLIDEMASTERCOLORSETGROUPCLASSNAME" val="ColorSetGroupLight"/>
  <p:tag name="SLIDEMASTERFONTSETGROUPCLASSNAME" val="FontSetGroup2"/>
  <p:tag name="SLIDEMASTERSTYLESETGROUPCLASSNAME" val="StyleSetGroup1"/>
  <p:tag name="SLIDEMASTERMODIFIED" val="1"/>
  <p:tag name="FIELD.ISONUMBER.CONTENT" val="Reference"/>
  <p:tag name="FIELD.ISONUMBER.VALUE" val="Reference"/>
  <p:tag name="ML_1" val="$Default"/>
  <p:tag name="FIELD.AUTHOR.CONTENT" val="Lingyang Song"/>
  <p:tag name="FIELD.AUTHOR.VALUE" val="Lingyang Song"/>
  <p:tag name="FIELD.DIVISION.CONTENT" val="Wireless Group"/>
  <p:tag name="FIELD.DIVISION.VALUE" val="Wireless Group"/>
  <p:tag name="FIELD.PROJECT.COMBOINDEX" val="-2"/>
  <p:tag name="FIELD.DATE.CONTENT" val="08,01, 2008"/>
  <p:tag name="FIELD.DATE.VALUE" val="08,01, 2008"/>
  <p:tag name="FIELD.CONTENTOWNER.COMBOINDEX" val="-2"/>
  <p:tag name="FIELD.ADDINFO.CONTENT" val="CONFIDENTIAL"/>
  <p:tag name="FIELD.ADDINFO.VALUE" val="CONFIDENTIAL"/>
  <p:tag name="ML_UFSOK" val="de4de2de8de7de5de6de9e10e11e12e13e14e15e16e17e18e19e20e21de3"/>
</p:tagLst>
</file>

<file path=ppt/tags/tag10.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00.xml><?xml version="1.0" encoding="utf-8"?>
<p:tagLst xmlns:a="http://schemas.openxmlformats.org/drawingml/2006/main" xmlns:r="http://schemas.openxmlformats.org/officeDocument/2006/relationships" xmlns:p="http://schemas.openxmlformats.org/presentationml/2006/main">
  <p:tag name="TIMING" val="|0.2|0.2|0.2"/>
</p:tagLst>
</file>

<file path=ppt/tags/tag101.xml><?xml version="1.0" encoding="utf-8"?>
<p:tagLst xmlns:a="http://schemas.openxmlformats.org/drawingml/2006/main" xmlns:r="http://schemas.openxmlformats.org/officeDocument/2006/relationships" xmlns:p="http://schemas.openxmlformats.org/presentationml/2006/main">
  <p:tag name="TIMING" val="|24.4|7.9"/>
</p:tagLst>
</file>

<file path=ppt/tags/tag102.xml><?xml version="1.0" encoding="utf-8"?>
<p:tagLst xmlns:a="http://schemas.openxmlformats.org/drawingml/2006/main" xmlns:r="http://schemas.openxmlformats.org/officeDocument/2006/relationships" xmlns:p="http://schemas.openxmlformats.org/presentationml/2006/main">
  <p:tag name="TIMING" val="|83.4"/>
</p:tagLst>
</file>

<file path=ppt/tags/tag103.xml><?xml version="1.0" encoding="utf-8"?>
<p:tagLst xmlns:a="http://schemas.openxmlformats.org/drawingml/2006/main" xmlns:r="http://schemas.openxmlformats.org/officeDocument/2006/relationships" xmlns:p="http://schemas.openxmlformats.org/presentationml/2006/main">
  <p:tag name="TIMING" val="|17.9"/>
</p:tagLst>
</file>

<file path=ppt/tags/tag104.xml><?xml version="1.0" encoding="utf-8"?>
<p:tagLst xmlns:a="http://schemas.openxmlformats.org/drawingml/2006/main" xmlns:r="http://schemas.openxmlformats.org/officeDocument/2006/relationships" xmlns:p="http://schemas.openxmlformats.org/presentationml/2006/main">
  <p:tag name="FIELDS.INITIALIZED" val="1"/>
  <p:tag name="ML_1" val="$Default"/>
  <p:tag name="TEXT BOX 4_SHAPECLASSPROTECTIONTYPE" val="47"/>
  <p:tag name="TEXT BOX 5_SHAPECLASSPROTECTIONTYPE" val="47"/>
  <p:tag name="TEXT BOX 6_SHAPECLASSPROTECTIONTYPE" val="47"/>
  <p:tag name="TEXT BOX 7_SHAPECLASSPROTECTIONTYPE" val="47"/>
  <p:tag name="RECTANGLE 2_SHAPECLASSPROTECTIONTYPE" val="0"/>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Lst>
</file>

<file path=ppt/tags/tag11.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2.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4.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6.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1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0.xml><?xml version="1.0" encoding="utf-8"?>
<p:tagLst xmlns:a="http://schemas.openxmlformats.org/drawingml/2006/main" xmlns:r="http://schemas.openxmlformats.org/officeDocument/2006/relationships" xmlns:p="http://schemas.openxmlformats.org/presentationml/2006/main">
  <p:tag name="COLORS" val="-2;-2;-2;-2;TitleSlideTitleFontColor"/>
  <p:tag name="COLORSETCLASSNAME" val="ColorSet1"/>
  <p:tag name="MLI" val="1"/>
  <p:tag name="SHAPESETGROUPCLASSNAME" val="ShapeSetGroup2"/>
  <p:tag name="SHAPESETCLASSNAME" val="TitleSlide"/>
  <p:tag name="COLORSETGROUPCLASSNAME" val="ColorSetGroupLight"/>
  <p:tag name="FONTSETGROUPCLASSNAME" val="FontSetGroup1"/>
  <p:tag name="SHAPECLASSNAME" val="TitleOnTitleSlide"/>
  <p:tag name="SHAPECLASSFILE" val=""/>
  <p:tag name="SHAPECLASSPROTECTIONTYPE" val="0"/>
</p:tagLst>
</file>

<file path=ppt/tags/tag2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Slide"/>
  <p:tag name="COLORSETGROUPCLASSNAME" val="ColorSetGroupLight"/>
  <p:tag name="FONTSETGROUPCLASSNAME" val="FontSetGroup2"/>
  <p:tag name="SHAPECLASSNAME" val="TitleOnSlide"/>
  <p:tag name="SHAPECLASSPROTECTIONTYPE" val="0"/>
  <p:tag name="COLORS" val="-2;-2;-2;-2;SlideTitleFontColor;-2"/>
</p:tagLst>
</file>

<file path=ppt/tags/tag23.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Slide"/>
  <p:tag name="COLORSETGROUPCLASSNAME" val="ColorSetGroupLight"/>
  <p:tag name="FONTSETGROUPCLASSNAME" val="FontSetGroup2"/>
  <p:tag name="SHAPECLASSNAME" val="LargeTextBox"/>
  <p:tag name="SHAPECLASSPROTECTIONTYPE" val="0"/>
  <p:tag name="COLORS" val="-2;-2;-2;-2;SlideTextFontColor;-2"/>
</p:tagLst>
</file>

<file path=ppt/tags/tag24.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25.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Footer"/>
  <p:tag name="SHAPECLASSPROTECTIONTYPE" val="31"/>
</p:tagLst>
</file>

<file path=ppt/tags/tag26.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Date"/>
  <p:tag name="SHAPECLASSPROTECTIONTYPE" val="31"/>
</p:tagLst>
</file>

<file path=ppt/tags/tag27.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PageNumber"/>
  <p:tag name="SHAPECLASSPROTECTIONTYPE" val="31"/>
</p:tagLst>
</file>

<file path=ppt/tags/tag2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2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Slide"/>
  <p:tag name="COLORSETGROUPCLASSNAME" val="ColorSetGroupLight"/>
  <p:tag name="FONTSETGROUPCLASSNAME" val="FontSetGroup2"/>
  <p:tag name="SHAPECLASSNAME" val="TitleOnSlide"/>
  <p:tag name="SHAPECLASSPROTECTIONTYPE" val="0"/>
  <p:tag name="COLORS" val="-2;-2;-2;-2;SlideTitleFontColor;-2"/>
</p:tagLst>
</file>

<file path=ppt/tags/tag30.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1.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2.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4.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6.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8.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39.xml><?xml version="1.0" encoding="utf-8"?>
<p:tagLst xmlns:a="http://schemas.openxmlformats.org/drawingml/2006/main" xmlns:r="http://schemas.openxmlformats.org/officeDocument/2006/relationships" xmlns:p="http://schemas.openxmlformats.org/presentationml/2006/main">
  <p:tag name="COLORS" val="-2;-2;-2;-2;TitleSlideTitleFontColor"/>
  <p:tag name="COLORSETCLASSNAME" val="ColorSet1"/>
  <p:tag name="MLI" val="1"/>
  <p:tag name="SHAPESETGROUPCLASSNAME" val="ShapeSetGroup2"/>
  <p:tag name="SHAPESETCLASSNAME" val="TitleSlide"/>
  <p:tag name="COLORSETGROUPCLASSNAME" val="ColorSetGroupLight"/>
  <p:tag name="FONTSETGROUPCLASSNAME" val="FontSetGroup1"/>
  <p:tag name="SHAPECLASSNAME" val="TitleOnTitleSlide"/>
  <p:tag name="SHAPECLASSFILE" val=""/>
  <p:tag name="SHAPECLASSPROTECTIONTYPE" val="0"/>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Slide"/>
  <p:tag name="COLORSETGROUPCLASSNAME" val="ColorSetGroupLight"/>
  <p:tag name="FONTSETGROUPCLASSNAME" val="FontSetGroup2"/>
  <p:tag name="SHAPECLASSNAME" val="LargeTextBox"/>
  <p:tag name="SHAPECLASSPROTECTIONTYPE" val="0"/>
  <p:tag name="COLORS" val="-2;-2;-2;-2;SlideTextFontColor;-2"/>
</p:tagLst>
</file>

<file path=ppt/tags/tag40.xml><?xml version="1.0" encoding="utf-8"?>
<p:tagLst xmlns:a="http://schemas.openxmlformats.org/drawingml/2006/main" xmlns:r="http://schemas.openxmlformats.org/officeDocument/2006/relationships" xmlns:p="http://schemas.openxmlformats.org/presentationml/2006/main">
  <p:tag name="FIELDS.INITIALIZED" val="1"/>
  <p:tag name="ML_1" val="$Default"/>
  <p:tag name="TEXT BOX 4_SHAPECLASSPROTECTIONTYPE" val="47"/>
  <p:tag name="TEXT BOX 5_SHAPECLASSPROTECTIONTYPE" val="47"/>
  <p:tag name="TEXT BOX 6_SHAPECLASSPROTECTIONTYPE" val="47"/>
  <p:tag name="TEXT BOX 7_SHAPECLASSPROTECTIONTYPE" val="47"/>
  <p:tag name="RECTANGLE 2_SHAPECLASSPROTECTIONTYPE" val="0"/>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Lst>
</file>

<file path=ppt/tags/tag41.xml><?xml version="1.0" encoding="utf-8"?>
<p:tagLst xmlns:a="http://schemas.openxmlformats.org/drawingml/2006/main" xmlns:r="http://schemas.openxmlformats.org/officeDocument/2006/relationships" xmlns:p="http://schemas.openxmlformats.org/presentationml/2006/main">
  <p:tag name="FIELDS.INITIALIZED" val="1"/>
  <p:tag name="ML_1" val="Phi"/>
  <p:tag name="RECTANGLE 3_SHAPECLASSPROTECTIONTYPE" val="0"/>
  <p:tag name="RECTANGLE 2_SHAPECLASSPROTECTIONTYPE" val="0"/>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IMING" val="|14.5|1.6"/>
</p:tagLst>
</file>

<file path=ppt/tags/tag4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4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4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47.xml><?xml version="1.0" encoding="utf-8"?>
<p:tagLst xmlns:a="http://schemas.openxmlformats.org/drawingml/2006/main" xmlns:r="http://schemas.openxmlformats.org/officeDocument/2006/relationships" xmlns:p="http://schemas.openxmlformats.org/presentationml/2006/main">
  <p:tag name="FIELDS.INITIALIZED" val="1"/>
  <p:tag name="ML_1" val="Phi"/>
  <p:tag name="RECTANGLE 3_SHAPECLASSPROTECTIONTYPE" val="0"/>
  <p:tag name="RECTANGLE 2_SHAPECLASSPROTECTIONTYPE" val="0"/>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IMING" val="|8.8|2.8|3"/>
</p:tagLst>
</file>

<file path=ppt/tags/tag4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3"/>
</p:tagLst>
</file>

<file path=ppt/tags/tag4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5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52.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53.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55.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5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57.xml><?xml version="1.0" encoding="utf-8"?>
<p:tagLst xmlns:a="http://schemas.openxmlformats.org/drawingml/2006/main" xmlns:r="http://schemas.openxmlformats.org/officeDocument/2006/relationships" xmlns:p="http://schemas.openxmlformats.org/presentationml/2006/main">
  <p:tag name="ML_1" val="Phi"/>
  <p:tag name="FIELDS.INITIALIZED" val="1"/>
  <p:tag name="RECTANGLE 5_SHAPECLASSPROTECTIONTYPE" val="0"/>
  <p:tag name="RECTANGLE 2_SHAPECLASSPROTECTIONTYPE" val="0"/>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IMING" val="|6.7|6.4|2.7"/>
</p:tagLst>
</file>

<file path=ppt/tags/tag5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
</p:tagLst>
</file>

<file path=ppt/tags/tag59.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
</p:tagLst>
</file>

<file path=ppt/tags/tag6.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Footer"/>
  <p:tag name="SHAPECLASSPROTECTIONTYPE" val="31"/>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
</p:tagLst>
</file>

<file path=ppt/tags/tag61.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Scheme2;Scheme1;-1"/>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6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Scheme2;Scheme1;-1"/>
</p:tagLst>
</file>

<file path=ppt/tags/tag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Date"/>
  <p:tag name="SHAPECLASSPROTECTIONTYPE" val="31"/>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71.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7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75.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77.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
</p:tagLst>
</file>

<file path=ppt/tags/tag79.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8.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PageNumber"/>
  <p:tag name="SHAPECLASSPROTECTIONTYPE" val="31"/>
</p:tagLst>
</file>

<file path=ppt/tags/tag8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8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8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8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85.xml><?xml version="1.0" encoding="utf-8"?>
<p:tagLst xmlns:a="http://schemas.openxmlformats.org/drawingml/2006/main" xmlns:r="http://schemas.openxmlformats.org/officeDocument/2006/relationships" xmlns:p="http://schemas.openxmlformats.org/presentationml/2006/main">
  <p:tag name="TIMING" val="|30|0.8|4.7|0.5"/>
</p:tagLst>
</file>

<file path=ppt/tags/tag86.xml><?xml version="1.0" encoding="utf-8"?>
<p:tagLst xmlns:a="http://schemas.openxmlformats.org/drawingml/2006/main" xmlns:r="http://schemas.openxmlformats.org/officeDocument/2006/relationships" xmlns:p="http://schemas.openxmlformats.org/presentationml/2006/main">
  <p:tag name="TIMING" val="|9.2|4.5|1.2|4.4|10.2"/>
</p:tagLst>
</file>

<file path=ppt/tags/tag87.xml><?xml version="1.0" encoding="utf-8"?>
<p:tagLst xmlns:a="http://schemas.openxmlformats.org/drawingml/2006/main" xmlns:r="http://schemas.openxmlformats.org/officeDocument/2006/relationships" xmlns:p="http://schemas.openxmlformats.org/presentationml/2006/main">
  <p:tag name="TIMING" val="|7|14.8|1.6|2.2"/>
</p:tagLst>
</file>

<file path=ppt/tags/tag88.xml><?xml version="1.0" encoding="utf-8"?>
<p:tagLst xmlns:a="http://schemas.openxmlformats.org/drawingml/2006/main" xmlns:r="http://schemas.openxmlformats.org/officeDocument/2006/relationships" xmlns:p="http://schemas.openxmlformats.org/presentationml/2006/main">
  <p:tag name="TIMING" val="|7.2|15.6|4.5|21|10.2"/>
</p:tagLst>
</file>

<file path=ppt/tags/tag89.xml><?xml version="1.0" encoding="utf-8"?>
<p:tagLst xmlns:a="http://schemas.openxmlformats.org/drawingml/2006/main" xmlns:r="http://schemas.openxmlformats.org/officeDocument/2006/relationships" xmlns:p="http://schemas.openxmlformats.org/presentationml/2006/main">
  <p:tag name="FIELDS.INITIALIZED" val="1"/>
  <p:tag name="ML_1" val="$Default"/>
  <p:tag name="TEXT BOX 4_SHAPECLASSPROTECTIONTYPE" val="47"/>
  <p:tag name="TEXT BOX 5_SHAPECLASSPROTECTIONTYPE" val="47"/>
  <p:tag name="TEXT BOX 6_SHAPECLASSPROTECTIONTYPE" val="47"/>
  <p:tag name="TEXT BOX 7_SHAPECLASSPROTECTIONTYPE" val="47"/>
  <p:tag name="RECTANGLE 2_SHAPECLASSPROTECTIONTYPE" val="0"/>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Lst>
</file>

<file path=ppt/tags/tag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9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9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92.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9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94.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9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9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RECTANGLE 3_SHAPECLASSPROTECTIONTYPE" val="0"/>
  <p:tag name="RECTANGLE 2_SHAPECLASSPROTECTIONTYPE" val="0"/>
</p:tagLst>
</file>

<file path=ppt/tags/tag97.xml><?xml version="1.0" encoding="utf-8"?>
<p:tagLst xmlns:a="http://schemas.openxmlformats.org/drawingml/2006/main" xmlns:r="http://schemas.openxmlformats.org/officeDocument/2006/relationships" xmlns:p="http://schemas.openxmlformats.org/presentationml/2006/main">
  <p:tag name="FIELDS.INITIALIZED" val="1"/>
  <p:tag name="ML_1" val="$Default"/>
  <p:tag name="TEXT BOX 4_SHAPECLASSPROTECTIONTYPE" val="47"/>
  <p:tag name="TEXT BOX 5_SHAPECLASSPROTECTIONTYPE" val="47"/>
  <p:tag name="TEXT BOX 6_SHAPECLASSPROTECTIONTYPE" val="47"/>
  <p:tag name="TEXT BOX 7_SHAPECLASSPROTECTIONTYPE" val="47"/>
  <p:tag name="RECTANGLE 2_SHAPECLASSPROTECTIONTYPE" val="0"/>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Lst>
</file>

<file path=ppt/tags/tag98.xml><?xml version="1.0" encoding="utf-8"?>
<p:tagLst xmlns:a="http://schemas.openxmlformats.org/drawingml/2006/main" xmlns:r="http://schemas.openxmlformats.org/officeDocument/2006/relationships" xmlns:p="http://schemas.openxmlformats.org/presentationml/2006/main">
  <p:tag name="TIMING" val="|49.3|20.8|2.7|13.2"/>
</p:tagLst>
</file>

<file path=ppt/tags/tag99.xml><?xml version="1.0" encoding="utf-8"?>
<p:tagLst xmlns:a="http://schemas.openxmlformats.org/drawingml/2006/main" xmlns:r="http://schemas.openxmlformats.org/officeDocument/2006/relationships" xmlns:p="http://schemas.openxmlformats.org/presentationml/2006/main">
  <p:tag name="TIMING" val="|117.2|0.2"/>
</p:tagLst>
</file>

<file path=ppt/theme/theme1.xml><?xml version="1.0" encoding="utf-8"?>
<a:theme xmlns:a="http://schemas.openxmlformats.org/drawingml/2006/main" name="ppt_template_windows2003_march08">
  <a:themeElements>
    <a:clrScheme name="ppt_template_windows2003_march08.pot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fontScheme name="ppt_template_windows2003_march08.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ppt_template_windows2003_march08.pot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_template_windows2003_march08">
  <a:themeElements>
    <a:clrScheme name="ppt_template_windows2003_march08.pot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fontScheme name="ppt_template_windows2003_march08.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ppt_template_windows2003_march08.pot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37438</TotalTime>
  <Words>16023</Words>
  <Application>Microsoft Macintosh PowerPoint</Application>
  <PresentationFormat>全屏显示(4:3)</PresentationFormat>
  <Paragraphs>2328</Paragraphs>
  <Slides>187</Slides>
  <Notes>68</Notes>
  <HiddenSlides>0</HiddenSlides>
  <MMClips>0</MMClips>
  <ScaleCrop>false</ScaleCrop>
  <HeadingPairs>
    <vt:vector size="8" baseType="variant">
      <vt:variant>
        <vt:lpstr>已用的字体</vt:lpstr>
      </vt:variant>
      <vt:variant>
        <vt:i4>29</vt:i4>
      </vt:variant>
      <vt:variant>
        <vt:lpstr>主题</vt:lpstr>
      </vt:variant>
      <vt:variant>
        <vt:i4>3</vt:i4>
      </vt:variant>
      <vt:variant>
        <vt:lpstr>嵌入 OLE 服务器</vt:lpstr>
      </vt:variant>
      <vt:variant>
        <vt:i4>4</vt:i4>
      </vt:variant>
      <vt:variant>
        <vt:lpstr>幻灯片标题</vt:lpstr>
      </vt:variant>
      <vt:variant>
        <vt:i4>187</vt:i4>
      </vt:variant>
    </vt:vector>
  </HeadingPairs>
  <TitlesOfParts>
    <vt:vector size="223" baseType="lpstr">
      <vt:lpstr>Arial Black</vt:lpstr>
      <vt:lpstr>Arial Narrow</vt:lpstr>
      <vt:lpstr>Arial Unicode MS</vt:lpstr>
      <vt:lpstr>Calibri</vt:lpstr>
      <vt:lpstr>Calibri Light</vt:lpstr>
      <vt:lpstr>Cambria</vt:lpstr>
      <vt:lpstr>Cambria Math</vt:lpstr>
      <vt:lpstr>Eras Bold ITC</vt:lpstr>
      <vt:lpstr>Gulim</vt:lpstr>
      <vt:lpstr>Meiryo</vt:lpstr>
      <vt:lpstr>MS Mincho</vt:lpstr>
      <vt:lpstr>MS PGothic</vt:lpstr>
      <vt:lpstr>ＭＳ Ｐゴシック</vt:lpstr>
      <vt:lpstr>PMingLiU</vt:lpstr>
      <vt:lpstr>Segoe UI</vt:lpstr>
      <vt:lpstr>SimSun</vt:lpstr>
      <vt:lpstr>Symbol</vt:lpstr>
      <vt:lpstr>Times New Roman</vt:lpstr>
      <vt:lpstr>Verdana</vt:lpstr>
      <vt:lpstr>Wingdings</vt:lpstr>
      <vt:lpstr>仿宋_GB2312</vt:lpstr>
      <vt:lpstr>黑体</vt:lpstr>
      <vt:lpstr>华文仿宋</vt:lpstr>
      <vt:lpstr>华文新魏</vt:lpstr>
      <vt:lpstr>宋体</vt:lpstr>
      <vt:lpstr>맑은 고딕</vt:lpstr>
      <vt:lpstr>微软雅黑</vt:lpstr>
      <vt:lpstr>幼圆</vt:lpstr>
      <vt:lpstr>Arial</vt:lpstr>
      <vt:lpstr>ppt_template_windows2003_march08</vt:lpstr>
      <vt:lpstr>Office 主题</vt:lpstr>
      <vt:lpstr>1_ppt_template_windows2003_march08</vt:lpstr>
      <vt:lpstr>Visio</vt:lpstr>
      <vt:lpstr>CorelDRAW</vt:lpstr>
      <vt:lpstr>Formula</vt:lpstr>
      <vt:lpstr>Equation</vt:lpstr>
      <vt:lpstr>PowerPoint 演示文稿</vt:lpstr>
      <vt:lpstr>Table of Content</vt:lpstr>
      <vt:lpstr>1900: Famous patent No. 7777, "tuned or syntonic telegraphy"  1900: Marconi's Wireless Telegraph Company Limited founded </vt:lpstr>
      <vt:lpstr>A Market Needs both Technology and Application</vt:lpstr>
      <vt:lpstr>Standardization Facilitates Technology Evolution </vt:lpstr>
      <vt:lpstr>Future Wireless Challenges</vt:lpstr>
      <vt:lpstr>KPIs</vt:lpstr>
      <vt:lpstr>Future Wireless Challenges: Analysis</vt:lpstr>
      <vt:lpstr>Evolution （1）</vt:lpstr>
      <vt:lpstr>Table of Content</vt:lpstr>
      <vt:lpstr>History of Game Theory</vt:lpstr>
      <vt:lpstr>Introduction </vt:lpstr>
      <vt:lpstr>Examples: Rich Game Theoretical Approaches</vt:lpstr>
      <vt:lpstr>Games in Strategic (Normal) Form</vt:lpstr>
      <vt:lpstr>Nash Equilibrium</vt:lpstr>
      <vt:lpstr>The price of Anarchy</vt:lpstr>
      <vt:lpstr>Example: Prisoner’s Dilemma</vt:lpstr>
      <vt:lpstr>Example: Prisoner’s Dilemma</vt:lpstr>
      <vt:lpstr>Algorithms for Finding the NE</vt:lpstr>
      <vt:lpstr>Table of Content</vt:lpstr>
      <vt:lpstr>PowerPoint 演示文稿</vt:lpstr>
      <vt:lpstr>Definition and Benefits</vt:lpstr>
      <vt:lpstr>D2D Direct Deployment Roadmap</vt:lpstr>
      <vt:lpstr>PowerPoint 演示文稿</vt:lpstr>
      <vt:lpstr>Application Scenarios (1)</vt:lpstr>
      <vt:lpstr>Application Scenarios (2): Social Networking</vt:lpstr>
      <vt:lpstr>Application Scenarios (3)</vt:lpstr>
      <vt:lpstr>System Models</vt:lpstr>
      <vt:lpstr>Useful info for Research on D2D Comms </vt:lpstr>
      <vt:lpstr>Mode Selection</vt:lpstr>
      <vt:lpstr>PowerPoint 演示文稿</vt:lpstr>
      <vt:lpstr>Interference Analysis</vt:lpstr>
      <vt:lpstr>Spectrum Sharing</vt:lpstr>
      <vt:lpstr>Signal and Interference Model</vt:lpstr>
      <vt:lpstr>Radio Resource Management (1)</vt:lpstr>
      <vt:lpstr>Radio Resource Management (2)</vt:lpstr>
      <vt:lpstr>Game-theoretic Methods for RRM in D2D-Direct</vt:lpstr>
      <vt:lpstr>Stackelberg-type Game Preliminaries</vt:lpstr>
      <vt:lpstr>Stackelberg-type Game Preliminaries</vt:lpstr>
      <vt:lpstr>Stackelberg-type Game Preliminaries</vt:lpstr>
      <vt:lpstr>Stackelberg-type Game - Introduction</vt:lpstr>
      <vt:lpstr>Stackelberg Game – Utility Function</vt:lpstr>
      <vt:lpstr>Stackelberg Game – Utility Function</vt:lpstr>
      <vt:lpstr>Simulation Results</vt:lpstr>
      <vt:lpstr>Simulation Results</vt:lpstr>
      <vt:lpstr>Game-theoretic Methods for RRM in D2D-Direct</vt:lpstr>
      <vt:lpstr>Auction Theory Preliminaries (1)</vt:lpstr>
      <vt:lpstr>Auction Theory Preliminaries (2)</vt:lpstr>
      <vt:lpstr>Properties of Auctions</vt:lpstr>
      <vt:lpstr>Design goal and properties</vt:lpstr>
      <vt:lpstr>Combinatorial Auction Preliminaries</vt:lpstr>
      <vt:lpstr>Radio Resource Allocation for Device-to-Device Communication Underlaying Cellular Networks</vt:lpstr>
      <vt:lpstr>Problem Formulation</vt:lpstr>
      <vt:lpstr>Problem Formulation</vt:lpstr>
      <vt:lpstr>Resource Allocation Algorithm</vt:lpstr>
      <vt:lpstr>Resource Allocation Algorithm</vt:lpstr>
      <vt:lpstr>Simulation Parameters</vt:lpstr>
      <vt:lpstr>Simulation Results</vt:lpstr>
      <vt:lpstr>Summary for Game-theoretic RRM in D2D-Direct</vt:lpstr>
      <vt:lpstr>Game-theoretic Methods for RRM in D2D-LAN</vt:lpstr>
      <vt:lpstr>Coalitional Games Preliminaries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 for Game-theoretic RRM in D2D-LAN</vt:lpstr>
      <vt:lpstr>Conclusions</vt:lpstr>
      <vt:lpstr>References</vt:lpstr>
      <vt:lpstr>References</vt:lpstr>
      <vt:lpstr>PowerPoint 演示文稿</vt:lpstr>
      <vt:lpstr>Background of Full-Duplex Techniques</vt:lpstr>
      <vt:lpstr>Full Duplex Introduction</vt:lpstr>
      <vt:lpstr>Main Challenges</vt:lpstr>
      <vt:lpstr>Main Application Scenarios</vt:lpstr>
      <vt:lpstr>Useful info for Research on FD Comms </vt:lpstr>
      <vt:lpstr>Full-Duplex Communication: Signal Model </vt:lpstr>
      <vt:lpstr>Full-Duplex Communication: Signal Model </vt:lpstr>
      <vt:lpstr>Matching Theory: Introduction</vt:lpstr>
      <vt:lpstr>PowerPoint 演示文稿</vt:lpstr>
      <vt:lpstr>PowerPoint 演示文稿</vt:lpstr>
      <vt:lpstr>PowerPoint 演示文稿</vt:lpstr>
      <vt:lpstr>PowerPoint 演示文稿</vt:lpstr>
      <vt:lpstr>Blocking Pair</vt:lpstr>
      <vt:lpstr>Stable Matching</vt:lpstr>
      <vt:lpstr>Algorithms</vt:lpstr>
      <vt:lpstr>Gale-Shapley (GS) Algorithm</vt:lpstr>
      <vt:lpstr>GS Algorithm</vt:lpstr>
      <vt:lpstr>GS Algorithm</vt:lpstr>
      <vt:lpstr>Resource Allocation in FD Cellular Networks</vt:lpstr>
      <vt:lpstr>System Model</vt:lpstr>
      <vt:lpstr>System Model</vt:lpstr>
      <vt:lpstr>Matching Formulation</vt:lpstr>
      <vt:lpstr>Proposed Algorithm</vt:lpstr>
      <vt:lpstr>Simulation Results</vt:lpstr>
      <vt:lpstr>Resource Allocation in FD Cognitive Networks</vt:lpstr>
      <vt:lpstr>PowerPoint 演示文稿</vt:lpstr>
      <vt:lpstr>CR Preliminaries (2): Solution</vt:lpstr>
      <vt:lpstr>CR Preliminaries (3): Main Problems</vt:lpstr>
      <vt:lpstr>PowerPoint 演示文稿</vt:lpstr>
      <vt:lpstr>Conventional CR: Listen-before-Talk Protocol</vt:lpstr>
      <vt:lpstr>FD CR: Listen-and-Talk Protocol</vt:lpstr>
      <vt:lpstr>FD Cognitive Cellular Network: System Model</vt:lpstr>
      <vt:lpstr>Problem Formulation (1)</vt:lpstr>
      <vt:lpstr>Problem Formulation (2)</vt:lpstr>
      <vt:lpstr>Matching Formation and Algorithm (1)</vt:lpstr>
      <vt:lpstr>Matching Formation and Algorithm (2)</vt:lpstr>
      <vt:lpstr>Simulations (1)</vt:lpstr>
      <vt:lpstr>Simulations (2)</vt:lpstr>
      <vt:lpstr>Simulations (3)</vt:lpstr>
      <vt:lpstr>Resource Allocation Problem Summary (1)</vt:lpstr>
      <vt:lpstr>Resource Allocation Problem Summary (2)</vt:lpstr>
      <vt:lpstr>References</vt:lpstr>
      <vt:lpstr>Useful info for Research on FD Comms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Milimeter Wave </vt:lpstr>
      <vt:lpstr>Why Milimeter Wave</vt:lpstr>
      <vt:lpstr>MIMO Milimeter Wave </vt:lpstr>
      <vt:lpstr>mmWave in Consumer Applications</vt:lpstr>
      <vt:lpstr>What is Massive MIMO </vt:lpstr>
      <vt:lpstr>The Potential of Massive MIMO</vt:lpstr>
      <vt:lpstr>mmWave and Massive MIMO in 5G Networks</vt:lpstr>
      <vt:lpstr>Thanks for your attending!</vt:lpstr>
      <vt:lpstr>PowerPoint 演示文稿</vt:lpstr>
      <vt:lpstr>Motivations: Massive MIMO/UDN</vt:lpstr>
      <vt:lpstr>Table of Content</vt:lpstr>
      <vt:lpstr>Overlapping Coalition Formation Games</vt:lpstr>
      <vt:lpstr>Overlapping Coalition Formation Games</vt:lpstr>
      <vt:lpstr>Overlapping Coalition Formation Games</vt:lpstr>
      <vt:lpstr>Overlapping Coalition Formation Games</vt:lpstr>
      <vt:lpstr>Overlapping Coalition Formation Games</vt:lpstr>
      <vt:lpstr>Overlapping Coalition Formation Games</vt:lpstr>
      <vt:lpstr>Overlapping Coalition Formation Games</vt:lpstr>
      <vt:lpstr>Overlapping Coalition Formation Games</vt:lpstr>
      <vt:lpstr>Overlapping Coalition Formation Games</vt:lpstr>
      <vt:lpstr>Overlapping Coalition Formation Games</vt:lpstr>
      <vt:lpstr>Overlapping Coalition Formation Games</vt:lpstr>
      <vt:lpstr>Overlapping Coalition Formation Games</vt:lpstr>
      <vt:lpstr>Overlapping Coalition Formation Games</vt:lpstr>
      <vt:lpstr>Overlapping Coalition Formation Games</vt:lpstr>
      <vt:lpstr>Cooperative Spectrum Sensing in CRNs</vt:lpstr>
      <vt:lpstr>System Model and Problem Formulation</vt:lpstr>
      <vt:lpstr>OCF-game Approach</vt:lpstr>
      <vt:lpstr>OCF-game Approach</vt:lpstr>
      <vt:lpstr>Some Results</vt:lpstr>
      <vt:lpstr>Some Results</vt:lpstr>
      <vt:lpstr>Radio Resource Allocation in UDN</vt:lpstr>
      <vt:lpstr>System Model</vt:lpstr>
      <vt:lpstr>OCF-game Approach</vt:lpstr>
      <vt:lpstr>OCF-game Approach</vt:lpstr>
      <vt:lpstr>Some Results</vt:lpstr>
      <vt:lpstr>Extensions</vt:lpstr>
      <vt:lpstr>Conclusions</vt:lpstr>
      <vt:lpstr>References</vt:lpstr>
      <vt:lpstr>Thanks for your attending!</vt:lpstr>
    </vt:vector>
  </TitlesOfParts>
  <Company>Philips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Feiran Wang</dc:creator>
  <cp:lastModifiedBy>l92y1103@gmail.com</cp:lastModifiedBy>
  <cp:revision>5582</cp:revision>
  <dcterms:created xsi:type="dcterms:W3CDTF">2008-07-31T14:25:44Z</dcterms:created>
  <dcterms:modified xsi:type="dcterms:W3CDTF">2016-05-27T05:32:44Z</dcterms:modified>
</cp:coreProperties>
</file>