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43"/>
  </p:notesMasterIdLst>
  <p:handoutMasterIdLst>
    <p:handoutMasterId r:id="rId44"/>
  </p:handoutMasterIdLst>
  <p:sldIdLst>
    <p:sldId id="258" r:id="rId2"/>
    <p:sldId id="264" r:id="rId3"/>
    <p:sldId id="329" r:id="rId4"/>
    <p:sldId id="351" r:id="rId5"/>
    <p:sldId id="268" r:id="rId6"/>
    <p:sldId id="269" r:id="rId7"/>
    <p:sldId id="270" r:id="rId8"/>
    <p:sldId id="271" r:id="rId9"/>
    <p:sldId id="342" r:id="rId10"/>
    <p:sldId id="343" r:id="rId11"/>
    <p:sldId id="272" r:id="rId12"/>
    <p:sldId id="273" r:id="rId13"/>
    <p:sldId id="368" r:id="rId14"/>
    <p:sldId id="349" r:id="rId15"/>
    <p:sldId id="350" r:id="rId16"/>
    <p:sldId id="352" r:id="rId17"/>
    <p:sldId id="372" r:id="rId18"/>
    <p:sldId id="373" r:id="rId19"/>
    <p:sldId id="353" r:id="rId20"/>
    <p:sldId id="370" r:id="rId21"/>
    <p:sldId id="354" r:id="rId22"/>
    <p:sldId id="374" r:id="rId23"/>
    <p:sldId id="375" r:id="rId24"/>
    <p:sldId id="356" r:id="rId25"/>
    <p:sldId id="369" r:id="rId26"/>
    <p:sldId id="376" r:id="rId27"/>
    <p:sldId id="357" r:id="rId28"/>
    <p:sldId id="377" r:id="rId29"/>
    <p:sldId id="358" r:id="rId30"/>
    <p:sldId id="359" r:id="rId31"/>
    <p:sldId id="362" r:id="rId32"/>
    <p:sldId id="363" r:id="rId33"/>
    <p:sldId id="364" r:id="rId34"/>
    <p:sldId id="365" r:id="rId35"/>
    <p:sldId id="360" r:id="rId36"/>
    <p:sldId id="366" r:id="rId37"/>
    <p:sldId id="367" r:id="rId38"/>
    <p:sldId id="328" r:id="rId39"/>
    <p:sldId id="330" r:id="rId40"/>
    <p:sldId id="347" r:id="rId41"/>
    <p:sldId id="263" r:id="rId4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660"/>
  </p:normalViewPr>
  <p:slideViewPr>
    <p:cSldViewPr>
      <p:cViewPr>
        <p:scale>
          <a:sx n="100" d="100"/>
          <a:sy n="100" d="100"/>
        </p:scale>
        <p:origin x="-27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12" Type="http://schemas.openxmlformats.org/officeDocument/2006/relationships/image" Target="../media/image65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11" Type="http://schemas.openxmlformats.org/officeDocument/2006/relationships/image" Target="../media/image64.wmf"/><Relationship Id="rId5" Type="http://schemas.openxmlformats.org/officeDocument/2006/relationships/image" Target="../media/image59.wmf"/><Relationship Id="rId10" Type="http://schemas.openxmlformats.org/officeDocument/2006/relationships/image" Target="../media/image33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33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3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36.wmf"/><Relationship Id="rId7" Type="http://schemas.openxmlformats.org/officeDocument/2006/relationships/image" Target="../media/image44.wmf"/><Relationship Id="rId2" Type="http://schemas.openxmlformats.org/officeDocument/2006/relationships/image" Target="../media/image35.wmf"/><Relationship Id="rId1" Type="http://schemas.openxmlformats.org/officeDocument/2006/relationships/image" Target="../media/image33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37.wmf"/><Relationship Id="rId9" Type="http://schemas.openxmlformats.org/officeDocument/2006/relationships/image" Target="../media/image4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1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1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2892E-0C94-4D83-8EFC-B0203B0535CC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324"/>
            <a:ext cx="3038372" cy="461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773324"/>
            <a:ext cx="3038372" cy="461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0657F-EFDB-4985-B5BE-E687052C0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8599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FC35BFB4-C268-4CA9-99C6-930D37DCED1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121E9D4-268A-4CA7-B4D1-699C3F6C5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522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1E9D4-268A-4CA7-B4D1-699C3F6C506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FD286C9-DB4D-41B3-A9FD-38697E671368}" type="datetime1">
              <a:rPr lang="en-US" smtClean="0"/>
              <a:t>4/3/2013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88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1E9D4-268A-4CA7-B4D1-699C3F6C506C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B504CAA-AFA9-4BDF-B82A-9BC76457EF42}" type="datetime1">
              <a:rPr lang="en-US" smtClean="0"/>
              <a:t>4/3/2013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solidFill>
            <a:srgbClr val="CC0000"/>
          </a:solidFill>
          <a:effectLst>
            <a:outerShdw blurRad="317500" dist="139700" dir="2460000" sx="102000" sy="102000" algn="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52400" y="694944"/>
            <a:ext cx="16002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Department of Electrical and Computer Engineering</a:t>
            </a:r>
            <a:endParaRPr lang="en-US" sz="8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6934200" cy="762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1676400"/>
            <a:ext cx="6629400" cy="0"/>
          </a:xfrm>
          <a:prstGeom prst="line">
            <a:avLst/>
          </a:prstGeom>
          <a:ln w="50800" cap="rnd" cmpd="sng">
            <a:gradFill flip="none" rotWithShape="1">
              <a:gsLst>
                <a:gs pos="0">
                  <a:srgbClr val="0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outerShdw blurRad="50800" dist="25400" dir="51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209800" y="152400"/>
            <a:ext cx="6553200" cy="5334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Nonparametric Bayesian Classification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6934200" cy="762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4114800" cy="419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1676400"/>
            <a:ext cx="6629400" cy="0"/>
          </a:xfrm>
          <a:prstGeom prst="line">
            <a:avLst/>
          </a:prstGeom>
          <a:ln w="50800" cap="rnd" cmpd="sng">
            <a:gradFill flip="none" rotWithShape="1">
              <a:gsLst>
                <a:gs pos="0">
                  <a:srgbClr val="0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outerShdw blurRad="50800" dist="25400" dir="51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724400" y="1905000"/>
            <a:ext cx="4114800" cy="419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6934200" cy="762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1676400"/>
            <a:ext cx="6629400" cy="0"/>
          </a:xfrm>
          <a:prstGeom prst="line">
            <a:avLst/>
          </a:prstGeom>
          <a:ln w="50800" cap="rnd" cmpd="sng">
            <a:gradFill flip="none" rotWithShape="1">
              <a:gsLst>
                <a:gs pos="0">
                  <a:srgbClr val="0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outerShdw blurRad="50800" dist="25400" dir="51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693C-D341-44E7-A794-83E09421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gradFill>
            <a:gsLst>
              <a:gs pos="50000">
                <a:srgbClr val="000000"/>
              </a:gs>
              <a:gs pos="100000">
                <a:srgbClr val="CC0000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05000" y="-12526"/>
            <a:ext cx="7239000" cy="838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_w_b_200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4691" y="0"/>
            <a:ext cx="1627909" cy="8953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400" y="694944"/>
            <a:ext cx="16002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Department of Electrical and Computer Engineering</a:t>
            </a:r>
            <a:endParaRPr lang="en-US" sz="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3" r:id="rId4"/>
    <p:sldLayoutId id="2147483672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41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38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37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45.bin"/><Relationship Id="rId18" Type="http://schemas.openxmlformats.org/officeDocument/2006/relationships/oleObject" Target="../embeddings/oleObject48.bin"/><Relationship Id="rId26" Type="http://schemas.openxmlformats.org/officeDocument/2006/relationships/oleObject" Target="../embeddings/oleObject53.bin"/><Relationship Id="rId3" Type="http://schemas.openxmlformats.org/officeDocument/2006/relationships/oleObject" Target="../embeddings/oleObject39.bin"/><Relationship Id="rId21" Type="http://schemas.openxmlformats.org/officeDocument/2006/relationships/oleObject" Target="../embeddings/oleObject50.bin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43.wmf"/><Relationship Id="rId25" Type="http://schemas.openxmlformats.org/officeDocument/2006/relationships/image" Target="../media/image45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47.bin"/><Relationship Id="rId20" Type="http://schemas.openxmlformats.org/officeDocument/2006/relationships/oleObject" Target="../embeddings/oleObject49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43.bin"/><Relationship Id="rId24" Type="http://schemas.openxmlformats.org/officeDocument/2006/relationships/oleObject" Target="../embeddings/oleObject52.bin"/><Relationship Id="rId5" Type="http://schemas.openxmlformats.org/officeDocument/2006/relationships/oleObject" Target="../embeddings/oleObject40.bin"/><Relationship Id="rId15" Type="http://schemas.openxmlformats.org/officeDocument/2006/relationships/image" Target="../media/image42.wmf"/><Relationship Id="rId23" Type="http://schemas.openxmlformats.org/officeDocument/2006/relationships/image" Target="../media/image47.png"/><Relationship Id="rId10" Type="http://schemas.openxmlformats.org/officeDocument/2006/relationships/image" Target="../media/image37.wmf"/><Relationship Id="rId19" Type="http://schemas.openxmlformats.org/officeDocument/2006/relationships/image" Target="../media/image44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42.bin"/><Relationship Id="rId14" Type="http://schemas.openxmlformats.org/officeDocument/2006/relationships/oleObject" Target="../embeddings/oleObject46.bin"/><Relationship Id="rId22" Type="http://schemas.openxmlformats.org/officeDocument/2006/relationships/oleObject" Target="../embeddings/oleObject51.bin"/><Relationship Id="rId27" Type="http://schemas.openxmlformats.org/officeDocument/2006/relationships/image" Target="../media/image4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oleObject" Target="../embeddings/oleObject54.bin"/><Relationship Id="rId7" Type="http://schemas.openxmlformats.org/officeDocument/2006/relationships/image" Target="../media/image50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3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52.png"/><Relationship Id="rId4" Type="http://schemas.openxmlformats.org/officeDocument/2006/relationships/image" Target="../media/image3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oleObject" Target="../embeddings/oleObject56.bin"/><Relationship Id="rId7" Type="http://schemas.openxmlformats.org/officeDocument/2006/relationships/image" Target="../media/image51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image" Target="../media/image54.png"/><Relationship Id="rId4" Type="http://schemas.openxmlformats.org/officeDocument/2006/relationships/image" Target="../media/image33.wmf"/><Relationship Id="rId9" Type="http://schemas.openxmlformats.org/officeDocument/2006/relationships/image" Target="../media/image5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62.bin"/><Relationship Id="rId18" Type="http://schemas.openxmlformats.org/officeDocument/2006/relationships/image" Target="../media/image62.wmf"/><Relationship Id="rId26" Type="http://schemas.openxmlformats.org/officeDocument/2006/relationships/image" Target="../media/image65.wmf"/><Relationship Id="rId3" Type="http://schemas.openxmlformats.org/officeDocument/2006/relationships/oleObject" Target="../embeddings/oleObject57.bin"/><Relationship Id="rId21" Type="http://schemas.openxmlformats.org/officeDocument/2006/relationships/oleObject" Target="../embeddings/oleObject66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64.bin"/><Relationship Id="rId25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1.wmf"/><Relationship Id="rId20" Type="http://schemas.openxmlformats.org/officeDocument/2006/relationships/image" Target="../media/image63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61.bin"/><Relationship Id="rId24" Type="http://schemas.openxmlformats.org/officeDocument/2006/relationships/image" Target="../media/image64.wmf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3.bin"/><Relationship Id="rId23" Type="http://schemas.openxmlformats.org/officeDocument/2006/relationships/oleObject" Target="../embeddings/oleObject67.bin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65.bin"/><Relationship Id="rId4" Type="http://schemas.openxmlformats.org/officeDocument/2006/relationships/image" Target="../media/image55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60.wmf"/><Relationship Id="rId22" Type="http://schemas.openxmlformats.org/officeDocument/2006/relationships/image" Target="../media/image33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74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69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71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75.bin"/><Relationship Id="rId10" Type="http://schemas.openxmlformats.org/officeDocument/2006/relationships/image" Target="../media/image68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7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g"/><Relationship Id="rId7" Type="http://schemas.openxmlformats.org/officeDocument/2006/relationships/image" Target="../media/image7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7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7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75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52.png"/><Relationship Id="rId7" Type="http://schemas.openxmlformats.org/officeDocument/2006/relationships/image" Target="../media/image48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79.bin"/><Relationship Id="rId4" Type="http://schemas.openxmlformats.org/officeDocument/2006/relationships/image" Target="../media/image51.png"/><Relationship Id="rId9" Type="http://schemas.openxmlformats.org/officeDocument/2006/relationships/image" Target="../media/image5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8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77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79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9.wmf"/><Relationship Id="rId22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8001000" cy="2209800"/>
          </a:xfrm>
        </p:spPr>
        <p:txBody>
          <a:bodyPr/>
          <a:lstStyle/>
          <a:p>
            <a:r>
              <a:rPr lang="en-US" sz="5400" dirty="0" smtClean="0"/>
              <a:t>Sequential Learning for Passive Monitoring of Multichannel </a:t>
            </a:r>
            <a:r>
              <a:rPr lang="en-US" sz="5400" dirty="0"/>
              <a:t>W</a:t>
            </a:r>
            <a:r>
              <a:rPr lang="en-US" sz="5400" dirty="0" smtClean="0"/>
              <a:t>ireless Networks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152400" y="694944"/>
            <a:ext cx="16002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Department of Electrical and Computer Engineering</a:t>
            </a:r>
            <a:endParaRPr lang="en-US" sz="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495800"/>
            <a:ext cx="64008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err="1" smtClean="0"/>
              <a:t>Thanh</a:t>
            </a:r>
            <a:r>
              <a:rPr lang="en-US" sz="2000" dirty="0" smtClean="0"/>
              <a:t> 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Electrical and Computer Engineering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noProof="0" dirty="0" smtClean="0"/>
              <a:t>University of Houston.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362200" y="152400"/>
            <a:ext cx="64008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2209800" y="152400"/>
            <a:ext cx="6553200" cy="53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 smtClean="0"/>
              <a:t>Master thesis defense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Online approach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482008"/>
            <a:ext cx="2057400" cy="2385392"/>
          </a:xfrm>
        </p:spPr>
      </p:pic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</p:spPr>
        <p:txBody>
          <a:bodyPr/>
          <a:lstStyle/>
          <a:p>
            <a:r>
              <a:rPr lang="en-US" dirty="0"/>
              <a:t>1. Problem formulation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905000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/>
              <a:t>Our approach:</a:t>
            </a:r>
            <a:r>
              <a:rPr lang="en-US" dirty="0" smtClean="0"/>
              <a:t> to balance between assigning sniffers to channels known to be the busiest based on current knowledge, and exploring channels that are under-sampled.</a:t>
            </a:r>
            <a:endParaRPr lang="en-US" dirty="0"/>
          </a:p>
        </p:txBody>
      </p:sp>
      <p:pic>
        <p:nvPicPr>
          <p:cNvPr id="11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482008"/>
            <a:ext cx="2057400" cy="2385392"/>
          </a:xfrm>
          <a:prstGeom prst="rect">
            <a:avLst/>
          </a:prstGeom>
        </p:spPr>
      </p:pic>
      <p:pic>
        <p:nvPicPr>
          <p:cNvPr id="12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482008"/>
            <a:ext cx="2057400" cy="23853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7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Multi-armed Bandit </a:t>
            </a:r>
            <a:r>
              <a:rPr lang="en-US" b="1" dirty="0" smtClean="0"/>
              <a:t> (MAB)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which arm of     non-identical slot machines to play in a sequence of trials to maximize his payoff.</a:t>
            </a:r>
          </a:p>
          <a:p>
            <a:r>
              <a:rPr lang="en-US" dirty="0" smtClean="0"/>
              <a:t>If the gambler choose a sub-optimal arm, he will lose some parts of the reward (</a:t>
            </a:r>
            <a:r>
              <a:rPr lang="en-US" b="1" dirty="0" smtClean="0"/>
              <a:t>regret</a:t>
            </a:r>
            <a:r>
              <a:rPr lang="en-US" dirty="0" smtClean="0"/>
              <a:t>) compares to the case he chooses the optimal arm.</a:t>
            </a:r>
          </a:p>
          <a:p>
            <a:r>
              <a:rPr lang="en-US" dirty="0" smtClean="0"/>
              <a:t>      the expected reward of channel    ,      the one of the optimal channel. Then the regret of choosing channel    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Objective: find algorithms with minimum average regret over time.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</p:spPr>
        <p:txBody>
          <a:bodyPr/>
          <a:lstStyle/>
          <a:p>
            <a:r>
              <a:rPr lang="en-US" dirty="0"/>
              <a:t>1. Problem formulation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007208"/>
              </p:ext>
            </p:extLst>
          </p:nvPr>
        </p:nvGraphicFramePr>
        <p:xfrm>
          <a:off x="3429000" y="1914525"/>
          <a:ext cx="368163" cy="36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3" name="Equation" r:id="rId3" imgW="228600" imgH="228600" progId="Equation.DSMT4">
                  <p:embed/>
                </p:oleObj>
              </mc:Choice>
              <mc:Fallback>
                <p:oleObj name="Equation" r:id="rId3" imgW="228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9000" y="1914525"/>
                        <a:ext cx="368163" cy="36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629019"/>
              </p:ext>
            </p:extLst>
          </p:nvPr>
        </p:nvGraphicFramePr>
        <p:xfrm>
          <a:off x="886331" y="3863445"/>
          <a:ext cx="409069" cy="470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4" name="Equation" r:id="rId5" imgW="253800" imgH="291960" progId="Equation.DSMT4">
                  <p:embed/>
                </p:oleObj>
              </mc:Choice>
              <mc:Fallback>
                <p:oleObj name="Equation" r:id="rId5" imgW="2538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86331" y="3863445"/>
                        <a:ext cx="409069" cy="470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820000"/>
              </p:ext>
            </p:extLst>
          </p:nvPr>
        </p:nvGraphicFramePr>
        <p:xfrm>
          <a:off x="5297487" y="3879850"/>
          <a:ext cx="2651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5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7487" y="3879850"/>
                        <a:ext cx="2651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500087"/>
              </p:ext>
            </p:extLst>
          </p:nvPr>
        </p:nvGraphicFramePr>
        <p:xfrm>
          <a:off x="5619344" y="3838575"/>
          <a:ext cx="371881" cy="464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6" name="Equation" r:id="rId9" imgW="253800" imgH="317160" progId="Equation.DSMT4">
                  <p:embed/>
                </p:oleObj>
              </mc:Choice>
              <mc:Fallback>
                <p:oleObj name="Equation" r:id="rId9" imgW="2538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19344" y="3838575"/>
                        <a:ext cx="371881" cy="4648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431293"/>
              </p:ext>
            </p:extLst>
          </p:nvPr>
        </p:nvGraphicFramePr>
        <p:xfrm>
          <a:off x="3311525" y="4659313"/>
          <a:ext cx="182086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7" name="Equation" r:id="rId11" imgW="1130040" imgH="330120" progId="Equation.DSMT4">
                  <p:embed/>
                </p:oleObj>
              </mc:Choice>
              <mc:Fallback>
                <p:oleObj name="Equation" r:id="rId11" imgW="11300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11525" y="4659313"/>
                        <a:ext cx="1820863" cy="531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1371488"/>
              </p:ext>
            </p:extLst>
          </p:nvPr>
        </p:nvGraphicFramePr>
        <p:xfrm>
          <a:off x="7564437" y="4260850"/>
          <a:ext cx="2651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8" name="Equation" r:id="rId13" imgW="165028" imgH="228501" progId="Equation.DSMT4">
                  <p:embed/>
                </p:oleObj>
              </mc:Choice>
              <mc:Fallback>
                <p:oleObj name="Equation" r:id="rId13" imgW="165028" imgH="228501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4437" y="4260850"/>
                        <a:ext cx="2651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39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MAB in wireless monitoring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905000"/>
            <a:ext cx="5105400" cy="4191000"/>
          </a:xfrm>
        </p:spPr>
        <p:txBody>
          <a:bodyPr/>
          <a:lstStyle/>
          <a:p>
            <a:r>
              <a:rPr lang="en-US" sz="2800" dirty="0" smtClean="0"/>
              <a:t>In our case, we totally have      arms      (assignments).</a:t>
            </a:r>
          </a:p>
          <a:p>
            <a:endParaRPr lang="en-US" sz="2800" dirty="0" smtClean="0"/>
          </a:p>
          <a:p>
            <a:r>
              <a:rPr lang="en-US" sz="2800" dirty="0" smtClean="0"/>
              <a:t>The reward of an arm is highly correlated to other arms</a:t>
            </a:r>
            <a:r>
              <a:rPr lang="en-US" sz="2800" baseline="30000" dirty="0" smtClean="0"/>
              <a:t>[2]</a:t>
            </a:r>
            <a:r>
              <a:rPr lang="en-US" sz="2800" baseline="-25000" dirty="0" smtClean="0"/>
              <a:t>.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best expected regret </a:t>
            </a:r>
            <a:r>
              <a:rPr lang="en-US" sz="2800" dirty="0" smtClean="0"/>
              <a:t>of MAB in the stochastic case is in [3]</a:t>
            </a:r>
          </a:p>
          <a:p>
            <a:pPr marL="0" indent="0">
              <a:buNone/>
            </a:pPr>
            <a:r>
              <a:rPr lang="en-US" sz="2800" dirty="0" smtClean="0"/>
              <a:t>                   </a:t>
            </a:r>
            <a:endParaRPr lang="en-US" sz="2800" baseline="300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685977"/>
              </p:ext>
            </p:extLst>
          </p:nvPr>
        </p:nvGraphicFramePr>
        <p:xfrm>
          <a:off x="1447800" y="2362200"/>
          <a:ext cx="464852" cy="390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21" name="Equation" r:id="rId3" imgW="317160" imgH="266400" progId="Equation.DSMT4">
                  <p:embed/>
                </p:oleObj>
              </mc:Choice>
              <mc:Fallback>
                <p:oleObj name="Equation" r:id="rId3" imgW="3171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2362200"/>
                        <a:ext cx="464852" cy="390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</p:spPr>
        <p:txBody>
          <a:bodyPr>
            <a:normAutofit/>
          </a:bodyPr>
          <a:lstStyle/>
          <a:p>
            <a:r>
              <a:rPr lang="en-US" sz="1800" dirty="0"/>
              <a:t>1. Problem formulation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152009"/>
              </p:ext>
            </p:extLst>
          </p:nvPr>
        </p:nvGraphicFramePr>
        <p:xfrm>
          <a:off x="1169987" y="5791200"/>
          <a:ext cx="11160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22" name="Equation" r:id="rId5" imgW="838080" imgH="266400" progId="Equation.DSMT4">
                  <p:embed/>
                </p:oleObj>
              </mc:Choice>
              <mc:Fallback>
                <p:oleObj name="Equation" r:id="rId5" imgW="8380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69987" y="5791200"/>
                        <a:ext cx="1116013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163452" y="2590800"/>
            <a:ext cx="1905000" cy="1905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73152" y="2600325"/>
            <a:ext cx="1905000" cy="19050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25452" y="3543300"/>
            <a:ext cx="1905000" cy="19050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806514" y="2512457"/>
            <a:ext cx="1213600" cy="138326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126504" y="2133600"/>
            <a:ext cx="189199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Correlated reward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6735077" y="4724400"/>
            <a:ext cx="142875" cy="9906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172200" y="5715000"/>
            <a:ext cx="213372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Uncorrelated reward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47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904" y="1828800"/>
            <a:ext cx="5232400" cy="39243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Stochastic versus Adversarial setting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4419600" cy="4191000"/>
          </a:xfrm>
        </p:spPr>
        <p:txBody>
          <a:bodyPr/>
          <a:lstStyle/>
          <a:p>
            <a:r>
              <a:rPr lang="en-US" sz="2800" b="1" dirty="0" smtClean="0"/>
              <a:t>Stochastic channel</a:t>
            </a:r>
            <a:r>
              <a:rPr lang="en-US" sz="2800" dirty="0" smtClean="0"/>
              <a:t>: channel with an expected user activity probability.</a:t>
            </a:r>
          </a:p>
          <a:p>
            <a:endParaRPr lang="en-US" sz="2800" dirty="0"/>
          </a:p>
          <a:p>
            <a:r>
              <a:rPr lang="en-US" sz="2800" b="1" dirty="0" smtClean="0"/>
              <a:t>Adversarial channel: </a:t>
            </a:r>
            <a:r>
              <a:rPr lang="en-US" sz="2800" dirty="0" smtClean="0"/>
              <a:t>no information about the activity probability.</a:t>
            </a:r>
          </a:p>
          <a:p>
            <a:pPr marL="0" indent="0">
              <a:buNone/>
            </a:pPr>
            <a:r>
              <a:rPr lang="en-US" sz="2800" dirty="0" smtClean="0"/>
              <a:t>                   </a:t>
            </a:r>
            <a:endParaRPr lang="en-US" sz="2800" baseline="30000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1. Problem formulation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21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approaches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</p:spPr>
        <p:txBody>
          <a:bodyPr>
            <a:normAutofit/>
          </a:bodyPr>
          <a:lstStyle/>
          <a:p>
            <a:r>
              <a:rPr lang="en-US" sz="1800" dirty="0"/>
              <a:t>1. Problem formulation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0" y="1971675"/>
            <a:ext cx="1828800" cy="771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Offline centralized </a:t>
            </a:r>
            <a:r>
              <a:rPr lang="en-US" dirty="0" err="1" smtClean="0"/>
              <a:t>algo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66800" y="3119437"/>
            <a:ext cx="1828800" cy="771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Exact sequential learning </a:t>
            </a:r>
            <a:r>
              <a:rPr lang="en-US" dirty="0" err="1" smtClean="0"/>
              <a:t>algo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181600" y="3119436"/>
            <a:ext cx="1828800" cy="771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Approximate </a:t>
            </a:r>
            <a:r>
              <a:rPr lang="en-US" dirty="0" err="1" smtClean="0"/>
              <a:t>algo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057400" y="4343399"/>
            <a:ext cx="1828800" cy="771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i="1" dirty="0" smtClean="0"/>
              <a:t>ε</a:t>
            </a:r>
            <a:r>
              <a:rPr lang="en-US" dirty="0" smtClean="0"/>
              <a:t>-Greedy</a:t>
            </a:r>
            <a:endParaRPr lang="en-US" i="1" dirty="0"/>
          </a:p>
        </p:txBody>
      </p:sp>
      <p:sp>
        <p:nvSpPr>
          <p:cNvPr id="16" name="Rectangle 15"/>
          <p:cNvSpPr/>
          <p:nvPr/>
        </p:nvSpPr>
        <p:spPr>
          <a:xfrm>
            <a:off x="76200" y="4343400"/>
            <a:ext cx="1828800" cy="771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UCB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" y="5276850"/>
            <a:ext cx="1828800" cy="771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UCB + Switching cost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172200" y="4343400"/>
            <a:ext cx="1828800" cy="771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 agent </a:t>
            </a:r>
            <a:r>
              <a:rPr lang="en-US" dirty="0" err="1" smtClean="0"/>
              <a:t>algo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14800" y="4343398"/>
            <a:ext cx="1828800" cy="771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Single agent </a:t>
            </a:r>
            <a:r>
              <a:rPr lang="en-US" dirty="0" err="1" smtClean="0"/>
              <a:t>algo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181600" y="5419725"/>
            <a:ext cx="1828800" cy="771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Adversarial setting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239000" y="5419725"/>
            <a:ext cx="1828800" cy="771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Hybrid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277100" y="3119437"/>
            <a:ext cx="1828800" cy="771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Online distributed </a:t>
            </a:r>
            <a:r>
              <a:rPr lang="en-US" dirty="0" err="1" smtClean="0"/>
              <a:t>algo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277100" y="1828800"/>
            <a:ext cx="1828800" cy="771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Offline distributed </a:t>
            </a:r>
            <a:r>
              <a:rPr lang="en-US" dirty="0" err="1" smtClean="0"/>
              <a:t>algo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1981200" y="2743200"/>
            <a:ext cx="1981200" cy="37623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2"/>
            <a:endCxn id="14" idx="0"/>
          </p:cNvCxnSpPr>
          <p:nvPr/>
        </p:nvCxnSpPr>
        <p:spPr>
          <a:xfrm>
            <a:off x="3962400" y="2743200"/>
            <a:ext cx="2133600" cy="37623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2"/>
            <a:endCxn id="16" idx="0"/>
          </p:cNvCxnSpPr>
          <p:nvPr/>
        </p:nvCxnSpPr>
        <p:spPr>
          <a:xfrm flipH="1">
            <a:off x="990600" y="3890962"/>
            <a:ext cx="990600" cy="45243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3" idx="2"/>
            <a:endCxn id="15" idx="0"/>
          </p:cNvCxnSpPr>
          <p:nvPr/>
        </p:nvCxnSpPr>
        <p:spPr>
          <a:xfrm>
            <a:off x="1981200" y="3890962"/>
            <a:ext cx="990600" cy="45243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8" idx="0"/>
          </p:cNvCxnSpPr>
          <p:nvPr/>
        </p:nvCxnSpPr>
        <p:spPr>
          <a:xfrm>
            <a:off x="6096000" y="3890963"/>
            <a:ext cx="990600" cy="45243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2"/>
            <a:endCxn id="19" idx="0"/>
          </p:cNvCxnSpPr>
          <p:nvPr/>
        </p:nvCxnSpPr>
        <p:spPr>
          <a:xfrm flipH="1">
            <a:off x="5029200" y="3890961"/>
            <a:ext cx="1066800" cy="45243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7" idx="0"/>
          </p:cNvCxnSpPr>
          <p:nvPr/>
        </p:nvCxnSpPr>
        <p:spPr>
          <a:xfrm>
            <a:off x="990600" y="5114923"/>
            <a:ext cx="0" cy="16192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8" idx="2"/>
            <a:endCxn id="20" idx="0"/>
          </p:cNvCxnSpPr>
          <p:nvPr/>
        </p:nvCxnSpPr>
        <p:spPr>
          <a:xfrm flipH="1">
            <a:off x="6096000" y="5114925"/>
            <a:ext cx="990600" cy="3048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8" idx="2"/>
            <a:endCxn id="21" idx="0"/>
          </p:cNvCxnSpPr>
          <p:nvPr/>
        </p:nvCxnSpPr>
        <p:spPr>
          <a:xfrm>
            <a:off x="7086600" y="5114925"/>
            <a:ext cx="1066800" cy="3048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4" idx="3"/>
            <a:endCxn id="22" idx="1"/>
          </p:cNvCxnSpPr>
          <p:nvPr/>
        </p:nvCxnSpPr>
        <p:spPr>
          <a:xfrm>
            <a:off x="7010400" y="3505199"/>
            <a:ext cx="266700" cy="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48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approaches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</p:spPr>
        <p:txBody>
          <a:bodyPr>
            <a:normAutofit/>
          </a:bodyPr>
          <a:lstStyle/>
          <a:p>
            <a:r>
              <a:rPr lang="en-US" sz="1800" dirty="0"/>
              <a:t>1. Problem formulation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0" y="1971675"/>
            <a:ext cx="1828800" cy="771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Offline centralized </a:t>
            </a:r>
            <a:r>
              <a:rPr lang="en-US" dirty="0" err="1" smtClean="0"/>
              <a:t>algo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66800" y="3119437"/>
            <a:ext cx="1828800" cy="771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Exact sequential learning </a:t>
            </a:r>
            <a:r>
              <a:rPr lang="en-US" dirty="0" err="1" smtClean="0"/>
              <a:t>algo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181600" y="3119436"/>
            <a:ext cx="1828800" cy="771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Approximate </a:t>
            </a:r>
            <a:r>
              <a:rPr lang="en-US" dirty="0" err="1" smtClean="0"/>
              <a:t>algo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057400" y="4343399"/>
            <a:ext cx="1828800" cy="771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i="1" dirty="0" smtClean="0"/>
              <a:t>ε</a:t>
            </a:r>
            <a:r>
              <a:rPr lang="en-US" dirty="0" smtClean="0"/>
              <a:t>-Greedy</a:t>
            </a:r>
            <a:endParaRPr lang="en-US" i="1" dirty="0"/>
          </a:p>
        </p:txBody>
      </p:sp>
      <p:sp>
        <p:nvSpPr>
          <p:cNvPr id="16" name="Rectangle 15"/>
          <p:cNvSpPr/>
          <p:nvPr/>
        </p:nvSpPr>
        <p:spPr>
          <a:xfrm>
            <a:off x="76200" y="4343400"/>
            <a:ext cx="1828800" cy="771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UCB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" y="5276850"/>
            <a:ext cx="1828800" cy="7715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UCB + Switching cost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172200" y="4343400"/>
            <a:ext cx="1828800" cy="771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 agent </a:t>
            </a:r>
            <a:r>
              <a:rPr lang="en-US" dirty="0" err="1" smtClean="0"/>
              <a:t>algo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14800" y="4343398"/>
            <a:ext cx="1828800" cy="7715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Single agent </a:t>
            </a:r>
            <a:r>
              <a:rPr lang="en-US" dirty="0" err="1" smtClean="0"/>
              <a:t>algo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181600" y="5419725"/>
            <a:ext cx="1828800" cy="77152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Adversarial setting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239000" y="5419725"/>
            <a:ext cx="1828800" cy="771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Hybrid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277100" y="3119437"/>
            <a:ext cx="1828800" cy="77152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Online distributed </a:t>
            </a:r>
            <a:r>
              <a:rPr lang="en-US" dirty="0" err="1" smtClean="0"/>
              <a:t>algo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277100" y="1828800"/>
            <a:ext cx="1828800" cy="771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Offline distributed </a:t>
            </a:r>
            <a:r>
              <a:rPr lang="en-US" dirty="0" err="1" smtClean="0"/>
              <a:t>algo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1981200" y="2743200"/>
            <a:ext cx="1981200" cy="37623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2"/>
            <a:endCxn id="14" idx="0"/>
          </p:cNvCxnSpPr>
          <p:nvPr/>
        </p:nvCxnSpPr>
        <p:spPr>
          <a:xfrm>
            <a:off x="3962400" y="2743200"/>
            <a:ext cx="2133600" cy="37623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2"/>
            <a:endCxn id="16" idx="0"/>
          </p:cNvCxnSpPr>
          <p:nvPr/>
        </p:nvCxnSpPr>
        <p:spPr>
          <a:xfrm flipH="1">
            <a:off x="990600" y="3890962"/>
            <a:ext cx="990600" cy="45243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3" idx="2"/>
            <a:endCxn id="15" idx="0"/>
          </p:cNvCxnSpPr>
          <p:nvPr/>
        </p:nvCxnSpPr>
        <p:spPr>
          <a:xfrm>
            <a:off x="1981200" y="3890962"/>
            <a:ext cx="990600" cy="45243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8" idx="0"/>
          </p:cNvCxnSpPr>
          <p:nvPr/>
        </p:nvCxnSpPr>
        <p:spPr>
          <a:xfrm>
            <a:off x="6096000" y="3890963"/>
            <a:ext cx="990600" cy="45243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2"/>
            <a:endCxn id="19" idx="0"/>
          </p:cNvCxnSpPr>
          <p:nvPr/>
        </p:nvCxnSpPr>
        <p:spPr>
          <a:xfrm flipH="1">
            <a:off x="5029200" y="3890961"/>
            <a:ext cx="1066800" cy="45243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7" idx="0"/>
          </p:cNvCxnSpPr>
          <p:nvPr/>
        </p:nvCxnSpPr>
        <p:spPr>
          <a:xfrm>
            <a:off x="990600" y="5114923"/>
            <a:ext cx="0" cy="16192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8" idx="2"/>
            <a:endCxn id="20" idx="0"/>
          </p:cNvCxnSpPr>
          <p:nvPr/>
        </p:nvCxnSpPr>
        <p:spPr>
          <a:xfrm flipH="1">
            <a:off x="6096000" y="5114925"/>
            <a:ext cx="990600" cy="3048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8" idx="2"/>
            <a:endCxn id="21" idx="0"/>
          </p:cNvCxnSpPr>
          <p:nvPr/>
        </p:nvCxnSpPr>
        <p:spPr>
          <a:xfrm>
            <a:off x="7086600" y="5114925"/>
            <a:ext cx="1066800" cy="3048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4" idx="3"/>
            <a:endCxn id="22" idx="1"/>
          </p:cNvCxnSpPr>
          <p:nvPr/>
        </p:nvCxnSpPr>
        <p:spPr>
          <a:xfrm>
            <a:off x="7010400" y="3505199"/>
            <a:ext cx="266700" cy="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01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Problem formulation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Approximate online learning algorithm with multi-agents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Implementation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Future works &amp; Conclusion</a:t>
            </a:r>
            <a:endParaRPr lang="en-US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Master thesis defense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85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of the algorithm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2.      – Greedy-Agent-</a:t>
            </a:r>
            <a:r>
              <a:rPr lang="en-US" sz="1800" dirty="0" err="1" smtClean="0"/>
              <a:t>approx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16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43626"/>
              </p:ext>
            </p:extLst>
          </p:nvPr>
        </p:nvGraphicFramePr>
        <p:xfrm>
          <a:off x="4427008" y="343154"/>
          <a:ext cx="181610" cy="195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18" name="Equation" r:id="rId3" imgW="164880" imgH="177480" progId="Equation.DSMT4">
                  <p:embed/>
                </p:oleObj>
              </mc:Choice>
              <mc:Fallback>
                <p:oleObj name="Equation" r:id="rId3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7008" y="343154"/>
                        <a:ext cx="181610" cy="195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3048000" y="4648200"/>
            <a:ext cx="28956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      – </a:t>
            </a:r>
            <a:r>
              <a:rPr lang="en-US" dirty="0"/>
              <a:t>Greedy-Agent-</a:t>
            </a:r>
            <a:r>
              <a:rPr lang="en-US" dirty="0" err="1"/>
              <a:t>approx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280253"/>
              </p:ext>
            </p:extLst>
          </p:nvPr>
        </p:nvGraphicFramePr>
        <p:xfrm>
          <a:off x="3324225" y="5029200"/>
          <a:ext cx="180975" cy="19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19" name="Equation" r:id="rId5" imgW="164880" imgH="177480" progId="Equation.DSMT4">
                  <p:embed/>
                </p:oleObj>
              </mc:Choice>
              <mc:Fallback>
                <p:oleObj name="Equation" r:id="rId5" imgW="1648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225" y="5029200"/>
                        <a:ext cx="180975" cy="19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685800" y="2362200"/>
            <a:ext cx="17526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Offline Greedy algorithm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562350" y="2362200"/>
            <a:ext cx="17526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Multi-agent idea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372225" y="2362200"/>
            <a:ext cx="17526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Domino effect</a:t>
            </a:r>
            <a:endParaRPr lang="en-US" dirty="0"/>
          </a:p>
        </p:txBody>
      </p:sp>
      <p:sp>
        <p:nvSpPr>
          <p:cNvPr id="17" name="Notched Right Arrow 16"/>
          <p:cNvSpPr/>
          <p:nvPr/>
        </p:nvSpPr>
        <p:spPr>
          <a:xfrm rot="5400000">
            <a:off x="3848100" y="3733800"/>
            <a:ext cx="1181100" cy="190500"/>
          </a:xfrm>
          <a:prstGeom prst="notch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Notched Right Arrow 17"/>
          <p:cNvSpPr/>
          <p:nvPr/>
        </p:nvSpPr>
        <p:spPr>
          <a:xfrm rot="1871679">
            <a:off x="1536726" y="3784681"/>
            <a:ext cx="2146247" cy="133359"/>
          </a:xfrm>
          <a:prstGeom prst="notch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Notched Right Arrow 18"/>
          <p:cNvSpPr/>
          <p:nvPr/>
        </p:nvSpPr>
        <p:spPr>
          <a:xfrm rot="8531555">
            <a:off x="5109401" y="3786144"/>
            <a:ext cx="1820797" cy="139365"/>
          </a:xfrm>
          <a:prstGeom prst="notch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2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/>
          <p:cNvSpPr/>
          <p:nvPr/>
        </p:nvSpPr>
        <p:spPr>
          <a:xfrm>
            <a:off x="7887822" y="4045640"/>
            <a:ext cx="494179" cy="9740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62001" y="2886075"/>
            <a:ext cx="16002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62000" y="4055165"/>
            <a:ext cx="1106021" cy="9740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1868022" y="4045640"/>
            <a:ext cx="494179" cy="97403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985683" y="2886075"/>
            <a:ext cx="376518" cy="11595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7848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Greedy algorithm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2.      – Greedy-Agent-</a:t>
            </a:r>
            <a:r>
              <a:rPr lang="en-US" sz="1800" dirty="0" err="1" smtClean="0"/>
              <a:t>approx</a:t>
            </a:r>
            <a:endParaRPr lang="en-US" sz="1800" dirty="0"/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315096"/>
              </p:ext>
            </p:extLst>
          </p:nvPr>
        </p:nvGraphicFramePr>
        <p:xfrm>
          <a:off x="4427008" y="343154"/>
          <a:ext cx="181610" cy="195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89" name="Equation" r:id="rId3" imgW="164880" imgH="177480" progId="Equation.DSMT4">
                  <p:embed/>
                </p:oleObj>
              </mc:Choice>
              <mc:Fallback>
                <p:oleObj name="Equation" r:id="rId3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7008" y="343154"/>
                        <a:ext cx="181610" cy="195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Rectangle 58"/>
          <p:cNvSpPr/>
          <p:nvPr/>
        </p:nvSpPr>
        <p:spPr>
          <a:xfrm>
            <a:off x="1074085" y="3369365"/>
            <a:ext cx="1211916" cy="150743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762001" y="2886075"/>
            <a:ext cx="1223682" cy="115956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Content Placeholder 33"/>
          <p:cNvSpPr>
            <a:spLocks noGrp="1"/>
          </p:cNvSpPr>
          <p:nvPr>
            <p:ph idx="4294967295"/>
          </p:nvPr>
        </p:nvSpPr>
        <p:spPr>
          <a:xfrm>
            <a:off x="304800" y="1828800"/>
            <a:ext cx="2590800" cy="41910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92" name="Content Placeholder 33"/>
          <p:cNvSpPr>
            <a:spLocks noGrp="1"/>
          </p:cNvSpPr>
          <p:nvPr>
            <p:ph idx="4294967295"/>
          </p:nvPr>
        </p:nvSpPr>
        <p:spPr>
          <a:xfrm>
            <a:off x="3124200" y="1828800"/>
            <a:ext cx="2590800" cy="41910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Optimal</a:t>
            </a:r>
            <a:endParaRPr lang="en-US" dirty="0"/>
          </a:p>
        </p:txBody>
      </p:sp>
      <p:sp>
        <p:nvSpPr>
          <p:cNvPr id="93" name="Content Placeholder 33"/>
          <p:cNvSpPr>
            <a:spLocks noGrp="1"/>
          </p:cNvSpPr>
          <p:nvPr>
            <p:ph idx="4294967295"/>
          </p:nvPr>
        </p:nvSpPr>
        <p:spPr>
          <a:xfrm>
            <a:off x="6248400" y="1752600"/>
            <a:ext cx="2590800" cy="41910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Greedy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6781801" y="2886075"/>
            <a:ext cx="16002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781800" y="4055165"/>
            <a:ext cx="1106021" cy="97403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8005483" y="2886075"/>
            <a:ext cx="376518" cy="11595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781801" y="2886075"/>
            <a:ext cx="1223682" cy="11595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7093885" y="3369365"/>
            <a:ext cx="1211916" cy="150743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3733800" y="2886075"/>
            <a:ext cx="16002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3733799" y="4055165"/>
            <a:ext cx="1106021" cy="97403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Rectangle 107"/>
          <p:cNvSpPr/>
          <p:nvPr/>
        </p:nvSpPr>
        <p:spPr>
          <a:xfrm>
            <a:off x="4839821" y="4045640"/>
            <a:ext cx="494179" cy="97403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4957482" y="2886075"/>
            <a:ext cx="376518" cy="11595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4045884" y="3369365"/>
            <a:ext cx="1211916" cy="150743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733800" y="2886075"/>
            <a:ext cx="1223682" cy="11595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7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Multi-agent idea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2.      – Greedy-Agent-</a:t>
            </a:r>
            <a:r>
              <a:rPr lang="en-US" sz="1800" dirty="0" err="1" smtClean="0"/>
              <a:t>approx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1"/>
          </p:nvPr>
        </p:nvSpPr>
        <p:spPr>
          <a:xfrm>
            <a:off x="4343400" y="1905000"/>
            <a:ext cx="4495800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Correlation exploiting algorithms:</a:t>
            </a:r>
          </a:p>
          <a:p>
            <a:pPr lvl="1"/>
            <a:r>
              <a:rPr lang="en-US" b="1" dirty="0" smtClean="0"/>
              <a:t>Advantage</a:t>
            </a:r>
            <a:r>
              <a:rPr lang="en-US" dirty="0" smtClean="0"/>
              <a:t>: highly correct information about the channel.</a:t>
            </a:r>
          </a:p>
          <a:p>
            <a:pPr lvl="1"/>
            <a:r>
              <a:rPr lang="en-US" b="1" dirty="0" smtClean="0"/>
              <a:t>Drawback</a:t>
            </a:r>
            <a:r>
              <a:rPr lang="en-US" dirty="0" smtClean="0"/>
              <a:t>: computation complexity             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18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452146"/>
              </p:ext>
            </p:extLst>
          </p:nvPr>
        </p:nvGraphicFramePr>
        <p:xfrm>
          <a:off x="4427008" y="343154"/>
          <a:ext cx="181610" cy="195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49" name="Equation" r:id="rId3" imgW="164880" imgH="177480" progId="Equation.DSMT4">
                  <p:embed/>
                </p:oleObj>
              </mc:Choice>
              <mc:Fallback>
                <p:oleObj name="Equation" r:id="rId3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7008" y="343154"/>
                        <a:ext cx="181610" cy="195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662927" y="2329186"/>
            <a:ext cx="1731819" cy="1574381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072627" y="2338711"/>
            <a:ext cx="1731819" cy="1574381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424927" y="3281686"/>
            <a:ext cx="1731819" cy="1574381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839905"/>
              </p:ext>
            </p:extLst>
          </p:nvPr>
        </p:nvGraphicFramePr>
        <p:xfrm>
          <a:off x="1442116" y="2959714"/>
          <a:ext cx="245441" cy="265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50" name="Equation" r:id="rId5" imgW="152280" imgH="164880" progId="Equation.DSMT4">
                  <p:embed/>
                </p:oleObj>
              </mc:Choice>
              <mc:Fallback>
                <p:oleObj name="Equation" r:id="rId5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42116" y="2959714"/>
                        <a:ext cx="245441" cy="265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596530"/>
              </p:ext>
            </p:extLst>
          </p:nvPr>
        </p:nvGraphicFramePr>
        <p:xfrm>
          <a:off x="2826972" y="3005039"/>
          <a:ext cx="223128" cy="241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51" name="Equation" r:id="rId7" imgW="152280" imgH="164880" progId="Equation.DSMT4">
                  <p:embed/>
                </p:oleObj>
              </mc:Choice>
              <mc:Fallback>
                <p:oleObj name="Equation" r:id="rId7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26972" y="3005039"/>
                        <a:ext cx="223128" cy="241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961120"/>
              </p:ext>
            </p:extLst>
          </p:nvPr>
        </p:nvGraphicFramePr>
        <p:xfrm>
          <a:off x="2179272" y="4078401"/>
          <a:ext cx="223128" cy="260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52" name="Equation" r:id="rId9" imgW="152280" imgH="177480" progId="Equation.DSMT4">
                  <p:embed/>
                </p:oleObj>
              </mc:Choice>
              <mc:Fallback>
                <p:oleObj name="Equation" r:id="rId9" imgW="152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79272" y="4078401"/>
                        <a:ext cx="223128" cy="2603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186233"/>
              </p:ext>
            </p:extLst>
          </p:nvPr>
        </p:nvGraphicFramePr>
        <p:xfrm>
          <a:off x="230557" y="5015677"/>
          <a:ext cx="3309745" cy="297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53" name="Equation" r:id="rId11" imgW="2260440" imgH="203040" progId="Equation.DSMT4">
                  <p:embed/>
                </p:oleObj>
              </mc:Choice>
              <mc:Fallback>
                <p:oleObj name="Equation" r:id="rId11" imgW="2260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30557" y="5015677"/>
                        <a:ext cx="3309745" cy="297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666210"/>
              </p:ext>
            </p:extLst>
          </p:nvPr>
        </p:nvGraphicFramePr>
        <p:xfrm>
          <a:off x="1792008" y="5410200"/>
          <a:ext cx="3160992" cy="297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54" name="Equation" r:id="rId13" imgW="2158920" imgH="203040" progId="Equation.DSMT4">
                  <p:embed/>
                </p:oleObj>
              </mc:Choice>
              <mc:Fallback>
                <p:oleObj name="Equation" r:id="rId13" imgW="21589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92008" y="5410200"/>
                        <a:ext cx="3160992" cy="297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178106"/>
              </p:ext>
            </p:extLst>
          </p:nvPr>
        </p:nvGraphicFramePr>
        <p:xfrm>
          <a:off x="2335515" y="5791200"/>
          <a:ext cx="1468931" cy="297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55" name="Equation" r:id="rId15" imgW="1002960" imgH="203040" progId="Equation.DSMT4">
                  <p:embed/>
                </p:oleObj>
              </mc:Choice>
              <mc:Fallback>
                <p:oleObj name="Equation" r:id="rId15" imgW="10029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335515" y="5791200"/>
                        <a:ext cx="1468931" cy="297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204099"/>
              </p:ext>
            </p:extLst>
          </p:nvPr>
        </p:nvGraphicFramePr>
        <p:xfrm>
          <a:off x="6789862" y="4800600"/>
          <a:ext cx="1079945" cy="404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56" name="Equation" r:id="rId17" imgW="609480" imgH="228600" progId="Equation.DSMT4">
                  <p:embed/>
                </p:oleObj>
              </mc:Choice>
              <mc:Fallback>
                <p:oleObj name="Equation" r:id="rId17" imgW="609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789862" y="4800600"/>
                        <a:ext cx="1079945" cy="4049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622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Problem formulation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Approximate online learning algorithm with multi-agents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Implementation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Future works &amp; Conclusion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Master thesis defense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86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Multi-agent idea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2.      – Greedy-Agent-</a:t>
            </a:r>
            <a:r>
              <a:rPr lang="en-US" sz="1800" dirty="0" err="1" smtClean="0"/>
              <a:t>approx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19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53250"/>
              </p:ext>
            </p:extLst>
          </p:nvPr>
        </p:nvGraphicFramePr>
        <p:xfrm>
          <a:off x="4427008" y="343154"/>
          <a:ext cx="181610" cy="195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1" name="Equation" r:id="rId3" imgW="164880" imgH="177480" progId="Equation.DSMT4">
                  <p:embed/>
                </p:oleObj>
              </mc:Choice>
              <mc:Fallback>
                <p:oleObj name="Equation" r:id="rId3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7008" y="343154"/>
                        <a:ext cx="181610" cy="195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228600" y="3809661"/>
            <a:ext cx="1431255" cy="1301141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355055" y="3809661"/>
            <a:ext cx="1431255" cy="1301141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817018" y="4604359"/>
            <a:ext cx="1431255" cy="1301141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116871"/>
              </p:ext>
            </p:extLst>
          </p:nvPr>
        </p:nvGraphicFramePr>
        <p:xfrm>
          <a:off x="882615" y="4395792"/>
          <a:ext cx="167640" cy="18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2" name="Equation" r:id="rId5" imgW="152280" imgH="164880" progId="Equation.DSMT4">
                  <p:embed/>
                </p:oleObj>
              </mc:Choice>
              <mc:Fallback>
                <p:oleObj name="Equation" r:id="rId5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82615" y="4395792"/>
                        <a:ext cx="167640" cy="181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163180"/>
              </p:ext>
            </p:extLst>
          </p:nvPr>
        </p:nvGraphicFramePr>
        <p:xfrm>
          <a:off x="2040855" y="4336102"/>
          <a:ext cx="1524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3" name="Equation" r:id="rId7" imgW="152280" imgH="164880" progId="Equation.DSMT4">
                  <p:embed/>
                </p:oleObj>
              </mc:Choice>
              <mc:Fallback>
                <p:oleObj name="Equation" r:id="rId7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40855" y="4336102"/>
                        <a:ext cx="1524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519410"/>
              </p:ext>
            </p:extLst>
          </p:nvPr>
        </p:nvGraphicFramePr>
        <p:xfrm>
          <a:off x="1456445" y="5305712"/>
          <a:ext cx="1524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4" name="Equation" r:id="rId9" imgW="152280" imgH="177480" progId="Equation.DSMT4">
                  <p:embed/>
                </p:oleObj>
              </mc:Choice>
              <mc:Fallback>
                <p:oleObj name="Equation" r:id="rId9" imgW="152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56445" y="5305712"/>
                        <a:ext cx="1524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hord 11"/>
          <p:cNvSpPr/>
          <p:nvPr/>
        </p:nvSpPr>
        <p:spPr>
          <a:xfrm>
            <a:off x="4628661" y="4196402"/>
            <a:ext cx="1162539" cy="942975"/>
          </a:xfrm>
          <a:prstGeom prst="chor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hord 26"/>
          <p:cNvSpPr/>
          <p:nvPr/>
        </p:nvSpPr>
        <p:spPr>
          <a:xfrm>
            <a:off x="7600461" y="4272602"/>
            <a:ext cx="1162539" cy="942975"/>
          </a:xfrm>
          <a:prstGeom prst="chor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hord 27"/>
          <p:cNvSpPr/>
          <p:nvPr/>
        </p:nvSpPr>
        <p:spPr>
          <a:xfrm>
            <a:off x="6228861" y="4244027"/>
            <a:ext cx="1162539" cy="942975"/>
          </a:xfrm>
          <a:prstGeom prst="chor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436145" y="2585059"/>
            <a:ext cx="1431255" cy="1301141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943600" y="2594584"/>
            <a:ext cx="1431255" cy="1301141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7484145" y="2585059"/>
            <a:ext cx="1431255" cy="1301141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632587"/>
              </p:ext>
            </p:extLst>
          </p:nvPr>
        </p:nvGraphicFramePr>
        <p:xfrm>
          <a:off x="5067921" y="3121109"/>
          <a:ext cx="167640" cy="18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5" name="Equation" r:id="rId11" imgW="152280" imgH="164880" progId="Equation.DSMT4">
                  <p:embed/>
                </p:oleObj>
              </mc:Choice>
              <mc:Fallback>
                <p:oleObj name="Equation" r:id="rId11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67921" y="3121109"/>
                        <a:ext cx="167640" cy="181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600078"/>
              </p:ext>
            </p:extLst>
          </p:nvPr>
        </p:nvGraphicFramePr>
        <p:xfrm>
          <a:off x="6592216" y="3099566"/>
          <a:ext cx="1524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6" name="Equation" r:id="rId12" imgW="152280" imgH="164880" progId="Equation.DSMT4">
                  <p:embed/>
                </p:oleObj>
              </mc:Choice>
              <mc:Fallback>
                <p:oleObj name="Equation" r:id="rId12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92216" y="3099566"/>
                        <a:ext cx="1524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19071"/>
              </p:ext>
            </p:extLst>
          </p:nvPr>
        </p:nvGraphicFramePr>
        <p:xfrm>
          <a:off x="8114384" y="3161733"/>
          <a:ext cx="1524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7" name="Equation" r:id="rId13" imgW="152280" imgH="177480" progId="Equation.DSMT4">
                  <p:embed/>
                </p:oleObj>
              </mc:Choice>
              <mc:Fallback>
                <p:oleObj name="Equation" r:id="rId13" imgW="152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114384" y="3161733"/>
                        <a:ext cx="1524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lowchart: Punched Tape 12"/>
          <p:cNvSpPr/>
          <p:nvPr/>
        </p:nvSpPr>
        <p:spPr>
          <a:xfrm>
            <a:off x="4808872" y="5715000"/>
            <a:ext cx="685800" cy="381000"/>
          </a:xfrm>
          <a:prstGeom prst="flowChartPunchedTap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Punched Tape 34"/>
          <p:cNvSpPr/>
          <p:nvPr/>
        </p:nvSpPr>
        <p:spPr>
          <a:xfrm>
            <a:off x="6316327" y="5676900"/>
            <a:ext cx="685800" cy="38100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Punched Tape 35"/>
          <p:cNvSpPr/>
          <p:nvPr/>
        </p:nvSpPr>
        <p:spPr>
          <a:xfrm>
            <a:off x="7838830" y="5638800"/>
            <a:ext cx="685800" cy="381000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86415"/>
              </p:ext>
            </p:extLst>
          </p:nvPr>
        </p:nvGraphicFramePr>
        <p:xfrm>
          <a:off x="5029200" y="4664715"/>
          <a:ext cx="16827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8" name="Equation" r:id="rId14" imgW="152280" imgH="164880" progId="Equation.DSMT4">
                  <p:embed/>
                </p:oleObj>
              </mc:Choice>
              <mc:Fallback>
                <p:oleObj name="Equation" r:id="rId14" imgW="152280" imgH="1648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664715"/>
                        <a:ext cx="168275" cy="18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418008"/>
              </p:ext>
            </p:extLst>
          </p:nvPr>
        </p:nvGraphicFramePr>
        <p:xfrm>
          <a:off x="6554788" y="4642490"/>
          <a:ext cx="1524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9" name="Equation" r:id="rId16" imgW="152280" imgH="164880" progId="Equation.DSMT4">
                  <p:embed/>
                </p:oleObj>
              </mc:Choice>
              <mc:Fallback>
                <p:oleObj name="Equation" r:id="rId16" imgW="152280" imgH="1648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4788" y="4642490"/>
                        <a:ext cx="1524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191375"/>
              </p:ext>
            </p:extLst>
          </p:nvPr>
        </p:nvGraphicFramePr>
        <p:xfrm>
          <a:off x="8075613" y="4653602"/>
          <a:ext cx="1524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90" name="Equation" r:id="rId18" imgW="152280" imgH="177480" progId="Equation.DSMT4">
                  <p:embed/>
                </p:oleObj>
              </mc:Choice>
              <mc:Fallback>
                <p:oleObj name="Equation" r:id="rId18" imgW="152280" imgH="1774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5613" y="4653602"/>
                        <a:ext cx="1524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783702"/>
              </p:ext>
            </p:extLst>
          </p:nvPr>
        </p:nvGraphicFramePr>
        <p:xfrm>
          <a:off x="5029200" y="5807715"/>
          <a:ext cx="16827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91" name="Equation" r:id="rId20" imgW="152268" imgH="164957" progId="Equation.DSMT4">
                  <p:embed/>
                </p:oleObj>
              </mc:Choice>
              <mc:Fallback>
                <p:oleObj name="Equation" r:id="rId20" imgW="152268" imgH="164957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807715"/>
                        <a:ext cx="168275" cy="18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838760"/>
              </p:ext>
            </p:extLst>
          </p:nvPr>
        </p:nvGraphicFramePr>
        <p:xfrm>
          <a:off x="6554788" y="5785490"/>
          <a:ext cx="1524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92" name="Equation" r:id="rId21" imgW="152268" imgH="164957" progId="Equation.DSMT4">
                  <p:embed/>
                </p:oleObj>
              </mc:Choice>
              <mc:Fallback>
                <p:oleObj name="Equation" r:id="rId21" imgW="152268" imgH="164957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4788" y="5785490"/>
                        <a:ext cx="1524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275529"/>
              </p:ext>
            </p:extLst>
          </p:nvPr>
        </p:nvGraphicFramePr>
        <p:xfrm>
          <a:off x="8075613" y="5720402"/>
          <a:ext cx="1524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93" name="Equation" r:id="rId22" imgW="152202" imgH="177569" progId="Equation.DSMT4">
                  <p:embed/>
                </p:oleObj>
              </mc:Choice>
              <mc:Fallback>
                <p:oleObj name="Equation" r:id="rId22" imgW="152202" imgH="17756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5613" y="5720402"/>
                        <a:ext cx="1524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ight Arrow 39"/>
          <p:cNvSpPr/>
          <p:nvPr/>
        </p:nvSpPr>
        <p:spPr>
          <a:xfrm>
            <a:off x="2971800" y="4486286"/>
            <a:ext cx="1066800" cy="37272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225" y="3501675"/>
            <a:ext cx="842975" cy="847127"/>
          </a:xfrm>
          <a:prstGeom prst="rect">
            <a:avLst/>
          </a:prstGeom>
        </p:spPr>
      </p:pic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472165"/>
              </p:ext>
            </p:extLst>
          </p:nvPr>
        </p:nvGraphicFramePr>
        <p:xfrm>
          <a:off x="811869" y="2057400"/>
          <a:ext cx="1437407" cy="539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94" name="Equation" r:id="rId24" imgW="609480" imgH="228600" progId="Equation.DSMT4">
                  <p:embed/>
                </p:oleObj>
              </mc:Choice>
              <mc:Fallback>
                <p:oleObj name="Equation" r:id="rId24" imgW="609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811869" y="2057400"/>
                        <a:ext cx="1437407" cy="539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036760"/>
              </p:ext>
            </p:extLst>
          </p:nvPr>
        </p:nvGraphicFramePr>
        <p:xfrm>
          <a:off x="6002005" y="2057400"/>
          <a:ext cx="626142" cy="435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95" name="Equation" r:id="rId26" imgW="291960" imgH="203040" progId="Equation.DSMT4">
                  <p:embed/>
                </p:oleObj>
              </mc:Choice>
              <mc:Fallback>
                <p:oleObj name="Equation" r:id="rId26" imgW="2919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002005" y="2057400"/>
                        <a:ext cx="626142" cy="4355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Left-Right Arrow 43"/>
          <p:cNvSpPr/>
          <p:nvPr/>
        </p:nvSpPr>
        <p:spPr>
          <a:xfrm>
            <a:off x="2667000" y="2209800"/>
            <a:ext cx="2971800" cy="228600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9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304801" y="2886075"/>
            <a:ext cx="16002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04800" y="4055165"/>
            <a:ext cx="1106021" cy="9740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1410822" y="4045640"/>
            <a:ext cx="494179" cy="97403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528483" y="2886075"/>
            <a:ext cx="376518" cy="11595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7848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Domino effect – Reward seen by agents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2.      – Greedy-Agent-</a:t>
            </a:r>
            <a:r>
              <a:rPr lang="en-US" sz="1800" dirty="0" err="1" smtClean="0"/>
              <a:t>approx</a:t>
            </a:r>
            <a:endParaRPr lang="en-US" sz="1800" dirty="0"/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891678"/>
              </p:ext>
            </p:extLst>
          </p:nvPr>
        </p:nvGraphicFramePr>
        <p:xfrm>
          <a:off x="4427008" y="343154"/>
          <a:ext cx="181610" cy="195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71" name="Equation" r:id="rId3" imgW="164880" imgH="177480" progId="Equation.DSMT4">
                  <p:embed/>
                </p:oleObj>
              </mc:Choice>
              <mc:Fallback>
                <p:oleObj name="Equation" r:id="rId3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7008" y="343154"/>
                        <a:ext cx="181610" cy="195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Rectangle 58"/>
          <p:cNvSpPr/>
          <p:nvPr/>
        </p:nvSpPr>
        <p:spPr>
          <a:xfrm>
            <a:off x="616885" y="3369365"/>
            <a:ext cx="1211916" cy="150743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4801" y="2886075"/>
            <a:ext cx="1223682" cy="115956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Content Placeholder 33"/>
          <p:cNvSpPr>
            <a:spLocks noGrp="1"/>
          </p:cNvSpPr>
          <p:nvPr>
            <p:ph idx="4294967295"/>
          </p:nvPr>
        </p:nvSpPr>
        <p:spPr>
          <a:xfrm>
            <a:off x="-228600" y="1828800"/>
            <a:ext cx="2590800" cy="41910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92" name="Content Placeholder 33"/>
          <p:cNvSpPr>
            <a:spLocks noGrp="1"/>
          </p:cNvSpPr>
          <p:nvPr>
            <p:ph idx="4294967295"/>
          </p:nvPr>
        </p:nvSpPr>
        <p:spPr>
          <a:xfrm>
            <a:off x="2895600" y="1828800"/>
            <a:ext cx="2590800" cy="41910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Agent 1  sees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2863663" y="4436165"/>
            <a:ext cx="1106021" cy="9740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4845984" y="2514600"/>
            <a:ext cx="494179" cy="97403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>
            <a:off x="4278686" y="2514600"/>
            <a:ext cx="376518" cy="11595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4128247" y="3902765"/>
            <a:ext cx="1211916" cy="150743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2842373" y="2514600"/>
            <a:ext cx="1223682" cy="115956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127022" name="Pictur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524125"/>
            <a:ext cx="141922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25" name="Picture 4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048125"/>
            <a:ext cx="12954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27" name="Picture 5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75" y="2383735"/>
            <a:ext cx="10477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" name="Rectangle 143"/>
          <p:cNvSpPr/>
          <p:nvPr/>
        </p:nvSpPr>
        <p:spPr>
          <a:xfrm>
            <a:off x="7439025" y="3826565"/>
            <a:ext cx="1211916" cy="150743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Content Placeholder 33"/>
          <p:cNvSpPr>
            <a:spLocks noGrp="1"/>
          </p:cNvSpPr>
          <p:nvPr>
            <p:ph idx="4294967295"/>
          </p:nvPr>
        </p:nvSpPr>
        <p:spPr>
          <a:xfrm>
            <a:off x="6172200" y="1828800"/>
            <a:ext cx="2590800" cy="41910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Agent 2  sees</a:t>
            </a:r>
            <a:endParaRPr lang="en-US" dirty="0"/>
          </a:p>
        </p:txBody>
      </p:sp>
      <p:sp>
        <p:nvSpPr>
          <p:cNvPr id="14" name="Notched Right Arrow 13"/>
          <p:cNvSpPr/>
          <p:nvPr/>
        </p:nvSpPr>
        <p:spPr>
          <a:xfrm>
            <a:off x="5420456" y="4013555"/>
            <a:ext cx="1894743" cy="219052"/>
          </a:xfrm>
          <a:prstGeom prst="notched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7032" name="Picture 5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025" y="2514600"/>
            <a:ext cx="56197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621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build="p"/>
      <p:bldP spid="113" grpId="0" animBg="1"/>
      <p:bldP spid="114" grpId="0" animBg="1"/>
      <p:bldP spid="115" grpId="0" animBg="1"/>
      <p:bldP spid="116" grpId="0" animBg="1"/>
      <p:bldP spid="117" grpId="0" animBg="1"/>
      <p:bldP spid="144" grpId="0" animBg="1"/>
      <p:bldP spid="145" grpId="0" build="p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ched Right Arrow 2"/>
          <p:cNvSpPr/>
          <p:nvPr/>
        </p:nvSpPr>
        <p:spPr>
          <a:xfrm>
            <a:off x="3810000" y="2886075"/>
            <a:ext cx="2209800" cy="208307"/>
          </a:xfrm>
          <a:prstGeom prst="notch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04801" y="2886075"/>
            <a:ext cx="16002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04800" y="4055165"/>
            <a:ext cx="1106021" cy="9740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1410822" y="4045640"/>
            <a:ext cx="494179" cy="97403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528483" y="2886075"/>
            <a:ext cx="376518" cy="11595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7848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Domino effect – Reward seen by agents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2.      – Greedy-Agent-</a:t>
            </a:r>
            <a:r>
              <a:rPr lang="en-US" sz="1800" dirty="0" err="1" smtClean="0"/>
              <a:t>approx</a:t>
            </a:r>
            <a:endParaRPr lang="en-US" sz="1800" dirty="0"/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77699"/>
              </p:ext>
            </p:extLst>
          </p:nvPr>
        </p:nvGraphicFramePr>
        <p:xfrm>
          <a:off x="4427008" y="343154"/>
          <a:ext cx="181610" cy="195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08" name="Equation" r:id="rId3" imgW="164880" imgH="177480" progId="Equation.DSMT4">
                  <p:embed/>
                </p:oleObj>
              </mc:Choice>
              <mc:Fallback>
                <p:oleObj name="Equation" r:id="rId3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7008" y="343154"/>
                        <a:ext cx="181610" cy="195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Rectangle 58"/>
          <p:cNvSpPr/>
          <p:nvPr/>
        </p:nvSpPr>
        <p:spPr>
          <a:xfrm>
            <a:off x="616885" y="3369365"/>
            <a:ext cx="1211916" cy="150743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4801" y="2886075"/>
            <a:ext cx="1223682" cy="115956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Content Placeholder 33"/>
          <p:cNvSpPr>
            <a:spLocks noGrp="1"/>
          </p:cNvSpPr>
          <p:nvPr>
            <p:ph idx="4294967295"/>
          </p:nvPr>
        </p:nvSpPr>
        <p:spPr>
          <a:xfrm>
            <a:off x="-228600" y="1828800"/>
            <a:ext cx="2590800" cy="41910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92" name="Content Placeholder 33"/>
          <p:cNvSpPr>
            <a:spLocks noGrp="1"/>
          </p:cNvSpPr>
          <p:nvPr>
            <p:ph idx="4294967295"/>
          </p:nvPr>
        </p:nvSpPr>
        <p:spPr>
          <a:xfrm>
            <a:off x="2895600" y="1828800"/>
            <a:ext cx="2590800" cy="41910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Agent 1  sees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2863663" y="4436165"/>
            <a:ext cx="1106021" cy="9740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4845984" y="2514600"/>
            <a:ext cx="494179" cy="97403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>
            <a:off x="4278686" y="2514600"/>
            <a:ext cx="376518" cy="11595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4114800" y="3902765"/>
            <a:ext cx="1211916" cy="150743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2842373" y="2514600"/>
            <a:ext cx="1223682" cy="115956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5" name="Content Placeholder 33"/>
          <p:cNvSpPr>
            <a:spLocks noGrp="1"/>
          </p:cNvSpPr>
          <p:nvPr>
            <p:ph idx="4294967295"/>
          </p:nvPr>
        </p:nvSpPr>
        <p:spPr>
          <a:xfrm>
            <a:off x="6172200" y="1828800"/>
            <a:ext cx="2590800" cy="41910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Agent 2  sees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167718" y="2514600"/>
            <a:ext cx="1223682" cy="11595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192621" y="2514600"/>
            <a:ext cx="494179" cy="97403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625323" y="2514600"/>
            <a:ext cx="376518" cy="11595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172200" y="4436165"/>
            <a:ext cx="1106021" cy="9740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9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886200"/>
            <a:ext cx="13049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955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2" grpId="0" build="p"/>
      <p:bldP spid="113" grpId="0" animBg="1"/>
      <p:bldP spid="114" grpId="0" animBg="1"/>
      <p:bldP spid="115" grpId="0" animBg="1"/>
      <p:bldP spid="116" grpId="0" animBg="1"/>
      <p:bldP spid="117" grpId="0" animBg="1"/>
      <p:bldP spid="145" grpId="0" build="p"/>
      <p:bldP spid="26" grpId="0" animBg="1"/>
      <p:bldP spid="28" grpId="0" animBg="1"/>
      <p:bldP spid="29" grpId="0" animBg="1"/>
      <p:bldP spid="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7848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Domino effect – Reward seen by agents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2.      – Greedy-Agent-</a:t>
            </a:r>
            <a:r>
              <a:rPr lang="en-US" sz="1800" dirty="0" err="1" smtClean="0"/>
              <a:t>approx</a:t>
            </a:r>
            <a:endParaRPr lang="en-US" sz="1800" dirty="0"/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39031"/>
              </p:ext>
            </p:extLst>
          </p:nvPr>
        </p:nvGraphicFramePr>
        <p:xfrm>
          <a:off x="4427008" y="343154"/>
          <a:ext cx="181610" cy="195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29" name="Equation" r:id="rId3" imgW="164880" imgH="177480" progId="Equation.DSMT4">
                  <p:embed/>
                </p:oleObj>
              </mc:Choice>
              <mc:Fallback>
                <p:oleObj name="Equation" r:id="rId3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7008" y="343154"/>
                        <a:ext cx="181610" cy="195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" name="Content Placeholder 33"/>
          <p:cNvSpPr>
            <a:spLocks noGrp="1"/>
          </p:cNvSpPr>
          <p:nvPr>
            <p:ph idx="4294967295"/>
          </p:nvPr>
        </p:nvSpPr>
        <p:spPr>
          <a:xfrm>
            <a:off x="4114800" y="5410200"/>
            <a:ext cx="2590800" cy="41910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View 2</a:t>
            </a:r>
            <a:endParaRPr lang="en-US" dirty="0"/>
          </a:p>
        </p:txBody>
      </p:sp>
      <p:pic>
        <p:nvPicPr>
          <p:cNvPr id="27" name="Pictur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66" y="2911703"/>
            <a:ext cx="969350" cy="82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4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42" y="4346784"/>
            <a:ext cx="884775" cy="87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1863129" y="3854658"/>
            <a:ext cx="910531" cy="13703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5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693" y="2911236"/>
            <a:ext cx="383836" cy="865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529" y="2900851"/>
            <a:ext cx="422871" cy="800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Content Placeholder 33"/>
          <p:cNvSpPr>
            <a:spLocks noGrp="1"/>
          </p:cNvSpPr>
          <p:nvPr>
            <p:ph idx="4294967295"/>
          </p:nvPr>
        </p:nvSpPr>
        <p:spPr>
          <a:xfrm>
            <a:off x="685800" y="5410200"/>
            <a:ext cx="2590800" cy="41910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View 1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343400" y="2819400"/>
            <a:ext cx="1011307" cy="9583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811907" y="2819866"/>
            <a:ext cx="408413" cy="8049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5430907" y="2819400"/>
            <a:ext cx="311172" cy="9583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4364440" y="4463053"/>
            <a:ext cx="914067" cy="8049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626" y="4227812"/>
            <a:ext cx="891281" cy="1073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us 3"/>
          <p:cNvSpPr/>
          <p:nvPr/>
        </p:nvSpPr>
        <p:spPr>
          <a:xfrm>
            <a:off x="2895600" y="3777718"/>
            <a:ext cx="609600" cy="60913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qual 4"/>
          <p:cNvSpPr/>
          <p:nvPr/>
        </p:nvSpPr>
        <p:spPr>
          <a:xfrm>
            <a:off x="6324600" y="3701285"/>
            <a:ext cx="1066800" cy="6847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0294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249" y="3072581"/>
            <a:ext cx="1046581" cy="1685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04800" y="3572470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7600" y="3648670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β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4" name="Content Placeholder 33"/>
          <p:cNvSpPr>
            <a:spLocks noGrp="1"/>
          </p:cNvSpPr>
          <p:nvPr>
            <p:ph idx="4294967295"/>
          </p:nvPr>
        </p:nvSpPr>
        <p:spPr>
          <a:xfrm>
            <a:off x="6705600" y="5410200"/>
            <a:ext cx="2590800" cy="41910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Total view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26041" y="1882914"/>
            <a:ext cx="6706839" cy="707886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When should we start agent 2 so that it can choose its optimal assignment when agent 1 picks his best assignment?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3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37" grpId="0" animBg="1"/>
      <p:bldP spid="38" grpId="0" animBg="1"/>
      <p:bldP spid="39" grpId="0" animBg="1"/>
      <p:bldP spid="4" grpId="0" animBg="1"/>
      <p:bldP spid="5" grpId="0" animBg="1"/>
      <p:bldP spid="7" grpId="0"/>
      <p:bldP spid="8" grpId="0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algorithm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81000" y="1828800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en-US" dirty="0" smtClean="0"/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  <a:p>
            <a:pPr marL="457200" lvl="1" indent="0">
              <a:buFont typeface="Arial" pitchFamily="34" charset="0"/>
              <a:buNone/>
            </a:pPr>
            <a:r>
              <a:rPr lang="en-US" b="1" dirty="0" smtClean="0"/>
              <a:t>Parameters:</a:t>
            </a:r>
            <a:r>
              <a:rPr lang="en-US" dirty="0" smtClean="0"/>
              <a:t>                                          with            </a:t>
            </a:r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  <a:p>
            <a:pPr marL="457200" lvl="1" indent="0">
              <a:buFont typeface="Arial" pitchFamily="34" charset="0"/>
              <a:buNone/>
            </a:pPr>
            <a:r>
              <a:rPr lang="en-US" b="1" dirty="0" smtClean="0"/>
              <a:t>Initialization:</a:t>
            </a:r>
            <a:r>
              <a:rPr lang="en-US" dirty="0" smtClean="0"/>
              <a:t> define     with    is the time</a:t>
            </a:r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  <a:p>
            <a:pPr marL="457200" lvl="1" indent="0">
              <a:buFont typeface="Arial" pitchFamily="34" charset="0"/>
              <a:buNone/>
            </a:pPr>
            <a:r>
              <a:rPr lang="en-US" b="1" dirty="0" smtClean="0"/>
              <a:t>Loop:</a:t>
            </a:r>
            <a:r>
              <a:rPr lang="en-US" dirty="0" smtClean="0"/>
              <a:t> for each</a:t>
            </a:r>
          </a:p>
          <a:p>
            <a:pPr lvl="2"/>
            <a:r>
              <a:rPr lang="en-US" dirty="0" smtClean="0"/>
              <a:t>Let     the arm picked by Greedy.</a:t>
            </a:r>
          </a:p>
          <a:p>
            <a:pPr lvl="2"/>
            <a:r>
              <a:rPr lang="en-US" dirty="0" smtClean="0"/>
              <a:t>With probability             play    , and with probability     play a random arm from the spanner set    .</a:t>
            </a:r>
          </a:p>
        </p:txBody>
      </p:sp>
      <p:sp>
        <p:nvSpPr>
          <p:cNvPr id="8" name="Rectangle 7"/>
          <p:cNvSpPr/>
          <p:nvPr/>
        </p:nvSpPr>
        <p:spPr>
          <a:xfrm>
            <a:off x="818952" y="1828800"/>
            <a:ext cx="8001000" cy="434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572104" cy="4191000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smtClean="0"/>
              <a:t>Initialize: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The stability of each agent as       with                   .</a:t>
            </a:r>
          </a:p>
          <a:p>
            <a:pPr lvl="2"/>
            <a:r>
              <a:rPr lang="en-US" dirty="0" smtClean="0"/>
              <a:t>The sequences                                            by</a:t>
            </a:r>
          </a:p>
          <a:p>
            <a:pPr marL="1828800" lvl="4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For</a:t>
            </a:r>
          </a:p>
          <a:p>
            <a:pPr lvl="2"/>
            <a:r>
              <a:rPr lang="en-US" dirty="0" smtClean="0"/>
              <a:t>Play agent 1 using        - Greedy algorithm.</a:t>
            </a:r>
          </a:p>
          <a:p>
            <a:pPr lvl="2"/>
            <a:r>
              <a:rPr lang="en-US" dirty="0" smtClean="0"/>
              <a:t>Whenever                  , activate agent          , play each arm in agent  </a:t>
            </a:r>
          </a:p>
          <a:p>
            <a:pPr marL="914400" lvl="2" indent="0">
              <a:buNone/>
            </a:pPr>
            <a:r>
              <a:rPr lang="en-US" dirty="0" smtClean="0"/>
              <a:t>              at least      times, then play </a:t>
            </a:r>
            <a:r>
              <a:rPr lang="en-US" dirty="0"/>
              <a:t>it using          </a:t>
            </a:r>
            <a:r>
              <a:rPr lang="en-US" dirty="0" smtClean="0"/>
              <a:t>- Greedy </a:t>
            </a:r>
            <a:r>
              <a:rPr lang="en-US" dirty="0"/>
              <a:t>algorithm.</a:t>
            </a:r>
          </a:p>
          <a:p>
            <a:pPr lvl="2"/>
            <a:r>
              <a:rPr lang="en-US" dirty="0" smtClean="0"/>
              <a:t> Observe the feed back and update the average reward matrix.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23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925599"/>
              </p:ext>
            </p:extLst>
          </p:nvPr>
        </p:nvGraphicFramePr>
        <p:xfrm>
          <a:off x="4724933" y="2333625"/>
          <a:ext cx="304267" cy="388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753" name="Equation" r:id="rId3" imgW="228600" imgH="291960" progId="Equation.DSMT4">
                  <p:embed/>
                </p:oleObj>
              </mc:Choice>
              <mc:Fallback>
                <p:oleObj name="Equation" r:id="rId3" imgW="2286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24933" y="2333625"/>
                        <a:ext cx="304267" cy="3887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243794"/>
              </p:ext>
            </p:extLst>
          </p:nvPr>
        </p:nvGraphicFramePr>
        <p:xfrm>
          <a:off x="5615178" y="2343150"/>
          <a:ext cx="1014222" cy="304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754" name="Equation" r:id="rId5" imgW="761760" imgH="228600" progId="Equation.DSMT4">
                  <p:embed/>
                </p:oleObj>
              </mc:Choice>
              <mc:Fallback>
                <p:oleObj name="Equation" r:id="rId5" imgW="761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15178" y="2343150"/>
                        <a:ext cx="1014222" cy="304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431280"/>
              </p:ext>
            </p:extLst>
          </p:nvPr>
        </p:nvGraphicFramePr>
        <p:xfrm>
          <a:off x="3276600" y="2692082"/>
          <a:ext cx="2383422" cy="422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755" name="Equation" r:id="rId7" imgW="1790640" imgH="317160" progId="Equation.DSMT4">
                  <p:embed/>
                </p:oleObj>
              </mc:Choice>
              <mc:Fallback>
                <p:oleObj name="Equation" r:id="rId7" imgW="17906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76600" y="2692082"/>
                        <a:ext cx="2383422" cy="422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685566"/>
              </p:ext>
            </p:extLst>
          </p:nvPr>
        </p:nvGraphicFramePr>
        <p:xfrm>
          <a:off x="2862263" y="3048000"/>
          <a:ext cx="3008312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756" name="Equation" r:id="rId9" imgW="2260440" imgH="698400" progId="Equation.DSMT4">
                  <p:embed/>
                </p:oleObj>
              </mc:Choice>
              <mc:Fallback>
                <p:oleObj name="Equation" r:id="rId9" imgW="226044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62263" y="3048000"/>
                        <a:ext cx="3008312" cy="930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741435"/>
              </p:ext>
            </p:extLst>
          </p:nvPr>
        </p:nvGraphicFramePr>
        <p:xfrm>
          <a:off x="1517815" y="4249451"/>
          <a:ext cx="1301585" cy="390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757" name="Equation" r:id="rId11" imgW="888840" imgH="266400" progId="Equation.DSMT4">
                  <p:embed/>
                </p:oleObj>
              </mc:Choice>
              <mc:Fallback>
                <p:oleObj name="Equation" r:id="rId11" imgW="8888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17815" y="4249451"/>
                        <a:ext cx="1301585" cy="390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781073"/>
              </p:ext>
            </p:extLst>
          </p:nvPr>
        </p:nvGraphicFramePr>
        <p:xfrm>
          <a:off x="3609569" y="4595654"/>
          <a:ext cx="371881" cy="422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758" name="Equation" r:id="rId13" imgW="279360" imgH="317160" progId="Equation.DSMT4">
                  <p:embed/>
                </p:oleObj>
              </mc:Choice>
              <mc:Fallback>
                <p:oleObj name="Equation" r:id="rId13" imgW="2793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609569" y="4595654"/>
                        <a:ext cx="371881" cy="422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21051"/>
              </p:ext>
            </p:extLst>
          </p:nvPr>
        </p:nvGraphicFramePr>
        <p:xfrm>
          <a:off x="2863622" y="4991100"/>
          <a:ext cx="946607" cy="422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759" name="Equation" r:id="rId15" imgW="711000" imgH="317160" progId="Equation.DSMT4">
                  <p:embed/>
                </p:oleObj>
              </mc:Choice>
              <mc:Fallback>
                <p:oleObj name="Equation" r:id="rId15" imgW="7110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863622" y="4991100"/>
                        <a:ext cx="946607" cy="422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259526"/>
              </p:ext>
            </p:extLst>
          </p:nvPr>
        </p:nvGraphicFramePr>
        <p:xfrm>
          <a:off x="5448160" y="5010683"/>
          <a:ext cx="524015" cy="304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760" name="Equation" r:id="rId17" imgW="393480" imgH="228600" progId="Equation.DSMT4">
                  <p:embed/>
                </p:oleObj>
              </mc:Choice>
              <mc:Fallback>
                <p:oleObj name="Equation" r:id="rId17" imgW="393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448160" y="5010683"/>
                        <a:ext cx="524015" cy="304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753557"/>
              </p:ext>
            </p:extLst>
          </p:nvPr>
        </p:nvGraphicFramePr>
        <p:xfrm>
          <a:off x="5929312" y="5368925"/>
          <a:ext cx="55721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761" name="Equation" r:id="rId19" imgW="419040" imgH="317160" progId="Equation.DSMT4">
                  <p:embed/>
                </p:oleObj>
              </mc:Choice>
              <mc:Fallback>
                <p:oleObj name="Equation" r:id="rId19" imgW="419040" imgH="3171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2" y="5368925"/>
                        <a:ext cx="557213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2.      – Greedy-Agent-</a:t>
            </a:r>
            <a:r>
              <a:rPr lang="en-US" sz="1800" dirty="0" err="1" smtClean="0"/>
              <a:t>approx</a:t>
            </a:r>
            <a:endParaRPr lang="en-US" sz="1800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891678"/>
              </p:ext>
            </p:extLst>
          </p:nvPr>
        </p:nvGraphicFramePr>
        <p:xfrm>
          <a:off x="4427008" y="343154"/>
          <a:ext cx="181610" cy="195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762" name="Equation" r:id="rId21" imgW="164880" imgH="177480" progId="Equation.DSMT4">
                  <p:embed/>
                </p:oleObj>
              </mc:Choice>
              <mc:Fallback>
                <p:oleObj name="Equation" r:id="rId21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427008" y="343154"/>
                        <a:ext cx="181610" cy="195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41651"/>
              </p:ext>
            </p:extLst>
          </p:nvPr>
        </p:nvGraphicFramePr>
        <p:xfrm>
          <a:off x="1695450" y="5362575"/>
          <a:ext cx="5238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763" name="Equation" r:id="rId23" imgW="393480" imgH="228600" progId="Equation.DSMT4">
                  <p:embed/>
                </p:oleObj>
              </mc:Choice>
              <mc:Fallback>
                <p:oleObj name="Equation" r:id="rId23" imgW="39348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5362575"/>
                        <a:ext cx="52387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303209"/>
              </p:ext>
            </p:extLst>
          </p:nvPr>
        </p:nvGraphicFramePr>
        <p:xfrm>
          <a:off x="3060315" y="5438937"/>
          <a:ext cx="292485" cy="24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764" name="Equation" r:id="rId25" imgW="164880" imgH="139680" progId="Equation.DSMT4">
                  <p:embed/>
                </p:oleObj>
              </mc:Choice>
              <mc:Fallback>
                <p:oleObj name="Equation" r:id="rId25" imgW="1648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060315" y="5438937"/>
                        <a:ext cx="292485" cy="247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528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in algorithm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2.      – Greedy-Agent-</a:t>
            </a:r>
            <a:r>
              <a:rPr lang="en-US" sz="1800" dirty="0" err="1" smtClean="0"/>
              <a:t>approx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24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494508"/>
              </p:ext>
            </p:extLst>
          </p:nvPr>
        </p:nvGraphicFramePr>
        <p:xfrm>
          <a:off x="4427008" y="343154"/>
          <a:ext cx="181610" cy="195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315" name="Equation" r:id="rId3" imgW="164880" imgH="177480" progId="Equation.DSMT4">
                  <p:embed/>
                </p:oleObj>
              </mc:Choice>
              <mc:Fallback>
                <p:oleObj name="Equation" r:id="rId3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7008" y="343154"/>
                        <a:ext cx="181610" cy="195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idx="11"/>
          </p:nvPr>
        </p:nvSpPr>
        <p:spPr>
          <a:xfrm>
            <a:off x="342900" y="1905000"/>
            <a:ext cx="8496300" cy="4191000"/>
          </a:xfrm>
        </p:spPr>
        <p:txBody>
          <a:bodyPr/>
          <a:lstStyle/>
          <a:p>
            <a:r>
              <a:rPr lang="en-US" dirty="0" smtClean="0"/>
              <a:t>The stability parameters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Sequences of exploration probability</a:t>
            </a:r>
          </a:p>
          <a:p>
            <a:pPr lvl="8"/>
            <a:endParaRPr lang="en-US" dirty="0"/>
          </a:p>
          <a:p>
            <a:pPr lvl="8"/>
            <a:r>
              <a:rPr lang="en-US" dirty="0" smtClean="0"/>
              <a:t>          is a chosen parameter.</a:t>
            </a:r>
          </a:p>
          <a:p>
            <a:pPr lvl="8"/>
            <a:endParaRPr lang="en-US" dirty="0"/>
          </a:p>
          <a:p>
            <a:pPr lvl="8"/>
            <a:r>
              <a:rPr lang="en-US" dirty="0" smtClean="0"/>
              <a:t>                             with </a:t>
            </a:r>
          </a:p>
          <a:p>
            <a:pPr lvl="8"/>
            <a:endParaRPr lang="en-US" dirty="0" smtClean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057882"/>
              </p:ext>
            </p:extLst>
          </p:nvPr>
        </p:nvGraphicFramePr>
        <p:xfrm>
          <a:off x="1752600" y="2743200"/>
          <a:ext cx="1960829" cy="878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316" name="Equation" r:id="rId5" imgW="1473120" imgH="660240" progId="Equation.DSMT4">
                  <p:embed/>
                </p:oleObj>
              </mc:Choice>
              <mc:Fallback>
                <p:oleObj name="Equation" r:id="rId5" imgW="147312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52600" y="2743200"/>
                        <a:ext cx="1960829" cy="8789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717609"/>
              </p:ext>
            </p:extLst>
          </p:nvPr>
        </p:nvGraphicFramePr>
        <p:xfrm>
          <a:off x="838200" y="4572000"/>
          <a:ext cx="3008312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317" name="Equation" r:id="rId7" imgW="2260440" imgH="698400" progId="Equation.DSMT4">
                  <p:embed/>
                </p:oleObj>
              </mc:Choice>
              <mc:Fallback>
                <p:oleObj name="Equation" r:id="rId7" imgW="2260440" imgH="698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572000"/>
                        <a:ext cx="3008312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003968"/>
              </p:ext>
            </p:extLst>
          </p:nvPr>
        </p:nvGraphicFramePr>
        <p:xfrm>
          <a:off x="4249113" y="4610100"/>
          <a:ext cx="607468" cy="314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318" name="Equation" r:id="rId9" imgW="342720" imgH="177480" progId="Equation.DSMT4">
                  <p:embed/>
                </p:oleObj>
              </mc:Choice>
              <mc:Fallback>
                <p:oleObj name="Equation" r:id="rId9" imgW="342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49113" y="4610100"/>
                        <a:ext cx="607468" cy="3149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539597"/>
              </p:ext>
            </p:extLst>
          </p:nvPr>
        </p:nvGraphicFramePr>
        <p:xfrm>
          <a:off x="4267200" y="5326348"/>
          <a:ext cx="1673466" cy="464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319" name="Equation" r:id="rId11" imgW="1143000" imgH="317160" progId="Equation.DSMT4">
                  <p:embed/>
                </p:oleObj>
              </mc:Choice>
              <mc:Fallback>
                <p:oleObj name="Equation" r:id="rId11" imgW="11430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267200" y="5326348"/>
                        <a:ext cx="1673466" cy="4648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915500"/>
              </p:ext>
            </p:extLst>
          </p:nvPr>
        </p:nvGraphicFramePr>
        <p:xfrm>
          <a:off x="6509827" y="5334000"/>
          <a:ext cx="1338773" cy="371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320" name="Equation" r:id="rId13" imgW="914400" imgH="253800" progId="Equation.DSMT4">
                  <p:embed/>
                </p:oleObj>
              </mc:Choice>
              <mc:Fallback>
                <p:oleObj name="Equation" r:id="rId13" imgW="914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509827" y="5334000"/>
                        <a:ext cx="1338773" cy="371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558695"/>
              </p:ext>
            </p:extLst>
          </p:nvPr>
        </p:nvGraphicFramePr>
        <p:xfrm>
          <a:off x="5195928" y="2960729"/>
          <a:ext cx="1361179" cy="544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321" name="Equation" r:id="rId15" imgW="698400" imgH="279360" progId="Equation.DSMT4">
                  <p:embed/>
                </p:oleObj>
              </mc:Choice>
              <mc:Fallback>
                <p:oleObj name="Equation" r:id="rId15" imgW="6984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195928" y="2960729"/>
                        <a:ext cx="1361179" cy="5444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887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the algorithm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0"/>
            <a:ext cx="4165600" cy="3124200"/>
          </a:xfrm>
        </p:spPr>
      </p:pic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2.      – Greedy-Agent-</a:t>
            </a:r>
            <a:r>
              <a:rPr lang="en-US" sz="1800" dirty="0" err="1" smtClean="0"/>
              <a:t>approx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Advantage:</a:t>
            </a:r>
          </a:p>
          <a:p>
            <a:pPr lvl="1"/>
            <a:r>
              <a:rPr lang="en-US" dirty="0" smtClean="0"/>
              <a:t>Computation time</a:t>
            </a:r>
          </a:p>
          <a:p>
            <a:pPr lvl="1"/>
            <a:r>
              <a:rPr lang="en-US" dirty="0" smtClean="0"/>
              <a:t>Small regret</a:t>
            </a:r>
          </a:p>
          <a:p>
            <a:pPr lvl="1"/>
            <a:endParaRPr lang="en-US" dirty="0"/>
          </a:p>
          <a:p>
            <a:r>
              <a:rPr lang="en-US" dirty="0" smtClean="0"/>
              <a:t>Disadvantage: Small probability of linear regret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25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292450"/>
              </p:ext>
            </p:extLst>
          </p:nvPr>
        </p:nvGraphicFramePr>
        <p:xfrm>
          <a:off x="4427008" y="343154"/>
          <a:ext cx="181610" cy="195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2" name="Equation" r:id="rId4" imgW="164880" imgH="177480" progId="Equation.DSMT4">
                  <p:embed/>
                </p:oleObj>
              </mc:Choice>
              <mc:Fallback>
                <p:oleObj name="Equation" r:id="rId4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27008" y="343154"/>
                        <a:ext cx="181610" cy="195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479810"/>
              </p:ext>
            </p:extLst>
          </p:nvPr>
        </p:nvGraphicFramePr>
        <p:xfrm>
          <a:off x="6170613" y="4973638"/>
          <a:ext cx="1417637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3" name="Equation" r:id="rId6" imgW="799920" imgH="393480" progId="Equation.DSMT4">
                  <p:embed/>
                </p:oleObj>
              </mc:Choice>
              <mc:Fallback>
                <p:oleObj name="Equation" r:id="rId6" imgW="799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70613" y="4973638"/>
                        <a:ext cx="1417637" cy="696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915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Simulation results 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33425" y="4489966"/>
            <a:ext cx="8410575" cy="4191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 smtClean="0"/>
          </a:p>
          <a:p>
            <a:endParaRPr lang="en-US" b="1" dirty="0"/>
          </a:p>
          <a:p>
            <a:pPr marL="0" indent="0">
              <a:buNone/>
            </a:pPr>
            <a:r>
              <a:rPr lang="en-US" dirty="0" smtClean="0"/>
              <a:t>Configuration of 4 APs &amp; 3 Sniffers &amp; 3 Channels 3 Agents.</a:t>
            </a:r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2286000"/>
            <a:ext cx="3219450" cy="2665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170702"/>
            <a:ext cx="3462337" cy="287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2.      – Greedy-Agent-</a:t>
            </a:r>
            <a:r>
              <a:rPr lang="en-US" sz="1800" dirty="0" err="1" smtClean="0"/>
              <a:t>approx</a:t>
            </a:r>
            <a:endParaRPr lang="en-US" sz="180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891678"/>
              </p:ext>
            </p:extLst>
          </p:nvPr>
        </p:nvGraphicFramePr>
        <p:xfrm>
          <a:off x="4427008" y="343154"/>
          <a:ext cx="181610" cy="195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07" name="Equation" r:id="rId5" imgW="164880" imgH="177480" progId="Equation.DSMT4">
                  <p:embed/>
                </p:oleObj>
              </mc:Choice>
              <mc:Fallback>
                <p:oleObj name="Equation" r:id="rId5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27008" y="343154"/>
                        <a:ext cx="181610" cy="195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350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041" y="3154017"/>
            <a:ext cx="13049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32" name="Picture 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762" y="2590800"/>
            <a:ext cx="56197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Rectangle 57"/>
          <p:cNvSpPr/>
          <p:nvPr/>
        </p:nvSpPr>
        <p:spPr>
          <a:xfrm>
            <a:off x="304800" y="2886075"/>
            <a:ext cx="16002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04799" y="4055165"/>
            <a:ext cx="1106021" cy="9740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1410821" y="4045640"/>
            <a:ext cx="494179" cy="97403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528482" y="2886075"/>
            <a:ext cx="376518" cy="11595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7848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Domino effect – Reward seen by agents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2.      – Greedy-Agent-</a:t>
            </a:r>
            <a:r>
              <a:rPr lang="en-US" sz="1800" dirty="0" err="1" smtClean="0"/>
              <a:t>approx</a:t>
            </a:r>
            <a:endParaRPr lang="en-US" sz="1800" dirty="0"/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828841"/>
              </p:ext>
            </p:extLst>
          </p:nvPr>
        </p:nvGraphicFramePr>
        <p:xfrm>
          <a:off x="4427008" y="343154"/>
          <a:ext cx="181610" cy="195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67" name="Equation" r:id="rId5" imgW="164880" imgH="177480" progId="Equation.DSMT4">
                  <p:embed/>
                </p:oleObj>
              </mc:Choice>
              <mc:Fallback>
                <p:oleObj name="Equation" r:id="rId5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27008" y="343154"/>
                        <a:ext cx="181610" cy="195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Rectangle 58"/>
          <p:cNvSpPr/>
          <p:nvPr/>
        </p:nvSpPr>
        <p:spPr>
          <a:xfrm>
            <a:off x="616884" y="3369365"/>
            <a:ext cx="1211916" cy="150743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4800" y="2886075"/>
            <a:ext cx="1223682" cy="115956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Content Placeholder 33"/>
          <p:cNvSpPr>
            <a:spLocks noGrp="1"/>
          </p:cNvSpPr>
          <p:nvPr>
            <p:ph idx="4294967295"/>
          </p:nvPr>
        </p:nvSpPr>
        <p:spPr>
          <a:xfrm>
            <a:off x="-228600" y="1828800"/>
            <a:ext cx="2590800" cy="41910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Problem</a:t>
            </a:r>
            <a:endParaRPr lang="en-US" dirty="0"/>
          </a:p>
        </p:txBody>
      </p:sp>
      <p:pic>
        <p:nvPicPr>
          <p:cNvPr id="127022" name="Picture 4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590800"/>
            <a:ext cx="141922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25" name="Picture 4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10000"/>
            <a:ext cx="12954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27" name="Picture 5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971925"/>
            <a:ext cx="10477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" name="Rectangle 143"/>
          <p:cNvSpPr/>
          <p:nvPr/>
        </p:nvSpPr>
        <p:spPr>
          <a:xfrm>
            <a:off x="4800600" y="3213444"/>
            <a:ext cx="1211916" cy="150743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Content Placeholder 33"/>
          <p:cNvSpPr>
            <a:spLocks noGrp="1"/>
          </p:cNvSpPr>
          <p:nvPr>
            <p:ph idx="4294967295"/>
          </p:nvPr>
        </p:nvSpPr>
        <p:spPr>
          <a:xfrm>
            <a:off x="5133579" y="1950139"/>
            <a:ext cx="2590800" cy="41910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Agent 2  sees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392022" y="4045640"/>
            <a:ext cx="494179" cy="9740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33"/>
          <p:cNvSpPr>
            <a:spLocks noGrp="1"/>
          </p:cNvSpPr>
          <p:nvPr>
            <p:ph idx="4294967295"/>
          </p:nvPr>
        </p:nvSpPr>
        <p:spPr>
          <a:xfrm>
            <a:off x="1752600" y="1828800"/>
            <a:ext cx="2590800" cy="41910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Greedy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286001" y="2886075"/>
            <a:ext cx="16002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286000" y="4055165"/>
            <a:ext cx="1106021" cy="97403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09683" y="2886075"/>
            <a:ext cx="376518" cy="11595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286001" y="2886075"/>
            <a:ext cx="1223682" cy="11595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598085" y="3369365"/>
            <a:ext cx="1211916" cy="150743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553200" y="2574235"/>
            <a:ext cx="1223682" cy="11595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8116421" y="4121840"/>
            <a:ext cx="494179" cy="97403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8234082" y="2559740"/>
            <a:ext cx="376518" cy="11595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553200" y="4123082"/>
            <a:ext cx="1106021" cy="9740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057400" y="1905000"/>
            <a:ext cx="0" cy="396240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191000" y="1819275"/>
            <a:ext cx="0" cy="396240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52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5" grpId="0" build="p"/>
      <p:bldP spid="33" grpId="0" animBg="1"/>
      <p:bldP spid="34" grpId="0" animBg="1"/>
      <p:bldP spid="35" grpId="0" animBg="1"/>
      <p:bldP spid="3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Computation time (s)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191000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Run on a Windows desktop PC with Intel core i7-2600 CPU @ 3.4 GHz and 8 GB RAM memory.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28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39" y="2374323"/>
            <a:ext cx="8279534" cy="1740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2.      – Greedy-Agent-</a:t>
            </a:r>
            <a:r>
              <a:rPr lang="en-US" sz="1800" dirty="0" err="1" smtClean="0"/>
              <a:t>approx</a:t>
            </a:r>
            <a:endParaRPr lang="en-US" sz="18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891678"/>
              </p:ext>
            </p:extLst>
          </p:nvPr>
        </p:nvGraphicFramePr>
        <p:xfrm>
          <a:off x="4427008" y="343154"/>
          <a:ext cx="181610" cy="195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31" name="Equation" r:id="rId4" imgW="164880" imgH="177480" progId="Equation.DSMT4">
                  <p:embed/>
                </p:oleObj>
              </mc:Choice>
              <mc:Fallback>
                <p:oleObj name="Equation" r:id="rId4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27008" y="343154"/>
                        <a:ext cx="181610" cy="195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116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Propose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propose an approximate </a:t>
            </a:r>
            <a:r>
              <a:rPr lang="en-US" b="1" dirty="0" smtClean="0"/>
              <a:t>online learning algorithm </a:t>
            </a:r>
            <a:r>
              <a:rPr lang="en-US" dirty="0" smtClean="0"/>
              <a:t>with multi-agent.</a:t>
            </a:r>
          </a:p>
          <a:p>
            <a:r>
              <a:rPr lang="en-US" dirty="0" smtClean="0"/>
              <a:t>We compare our new approximate approach with the previous proposed three approximation algorithm</a:t>
            </a:r>
            <a:endParaRPr lang="en-US" dirty="0"/>
          </a:p>
          <a:p>
            <a:r>
              <a:rPr lang="en-US" dirty="0" smtClean="0"/>
              <a:t>We implement our work in a small scale experiment try to sniff data packets from AP and decide which channel has the most information.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Master thesis defense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28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Problem formulation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Approximate online learning algorithm with multi-agents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Implementation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Future works &amp; Conclusion</a:t>
            </a:r>
            <a:endParaRPr lang="en-US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Master thesis defense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21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Implementation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Hardware:</a:t>
            </a:r>
          </a:p>
          <a:p>
            <a:pPr lvl="1"/>
            <a:r>
              <a:rPr lang="en-US" b="1" dirty="0" smtClean="0"/>
              <a:t>A Dell laptop CPU i5 M520 2.40GHz, RAM 3GB, HDD 200GB.</a:t>
            </a:r>
          </a:p>
          <a:p>
            <a:pPr lvl="1"/>
            <a:r>
              <a:rPr lang="en-US" b="1" dirty="0" smtClean="0"/>
              <a:t>802.11a/b/g Wireless </a:t>
            </a:r>
            <a:r>
              <a:rPr lang="en-US" b="1" dirty="0" err="1" smtClean="0"/>
              <a:t>Cardbus</a:t>
            </a:r>
            <a:r>
              <a:rPr lang="en-US" b="1" dirty="0" smtClean="0"/>
              <a:t> Adapter, model CB9-GP.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b="1" dirty="0" smtClean="0"/>
              <a:t>Software:</a:t>
            </a:r>
          </a:p>
          <a:p>
            <a:pPr lvl="1"/>
            <a:r>
              <a:rPr lang="en-US" b="1" dirty="0" smtClean="0"/>
              <a:t>OS: Ubuntu 10.04.</a:t>
            </a:r>
          </a:p>
          <a:p>
            <a:pPr lvl="1"/>
            <a:r>
              <a:rPr lang="en-US" b="1" dirty="0" smtClean="0"/>
              <a:t>Software: Eclipse Juno for C/C++, library </a:t>
            </a:r>
            <a:r>
              <a:rPr lang="en-US" b="1" dirty="0" err="1" smtClean="0"/>
              <a:t>pcap</a:t>
            </a:r>
            <a:r>
              <a:rPr lang="en-US" b="1" dirty="0" smtClean="0"/>
              <a:t>, </a:t>
            </a:r>
            <a:r>
              <a:rPr lang="en-US" b="1" dirty="0" err="1" smtClean="0"/>
              <a:t>tcpdump</a:t>
            </a:r>
            <a:r>
              <a:rPr lang="en-US" b="1" dirty="0" smtClean="0"/>
              <a:t>. </a:t>
            </a:r>
          </a:p>
          <a:p>
            <a:endParaRPr lang="en-US" b="1" dirty="0" smtClean="0"/>
          </a:p>
          <a:p>
            <a:r>
              <a:rPr lang="en-US" b="1" dirty="0" smtClean="0"/>
              <a:t>Objective: sniff data packets over 3 channels [3, 7, 11]of 802.11 standard to find the best active channel.</a:t>
            </a:r>
          </a:p>
          <a:p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3. Implementation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28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Sniffing process</a:t>
            </a:r>
            <a:endParaRPr lang="en-US" b="1" dirty="0"/>
          </a:p>
        </p:txBody>
      </p:sp>
      <p:sp>
        <p:nvSpPr>
          <p:cNvPr id="50" name="Content Placeholder 49"/>
          <p:cNvSpPr>
            <a:spLocks noGrp="1"/>
          </p:cNvSpPr>
          <p:nvPr>
            <p:ph idx="1"/>
          </p:nvPr>
        </p:nvSpPr>
        <p:spPr>
          <a:xfrm>
            <a:off x="304800" y="3124200"/>
            <a:ext cx="8229600" cy="4191000"/>
          </a:xfrm>
        </p:spPr>
        <p:txBody>
          <a:bodyPr/>
          <a:lstStyle/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Choose the wireless card </a:t>
            </a:r>
            <a:r>
              <a:rPr lang="en-US" i="1" dirty="0" smtClean="0"/>
              <a:t>wlan1</a:t>
            </a:r>
            <a:r>
              <a:rPr lang="en-US" dirty="0" smtClean="0"/>
              <a:t>, and a frequency in the set of channels [3, 7, 11] of 802.11 standard.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Tell the library what device we are sniffing on.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Filter packets we concern.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mtClean="0"/>
              <a:t>Capture the </a:t>
            </a:r>
            <a:r>
              <a:rPr lang="en-US" dirty="0" smtClean="0"/>
              <a:t>packet and display.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Close the session.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3. Implementation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" y="2057400"/>
            <a:ext cx="16764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Determine interfaces and frequencies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209800" y="2057400"/>
            <a:ext cx="15240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Open a sniff session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467600" y="2057400"/>
            <a:ext cx="13716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5. End session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114800" y="2057400"/>
            <a:ext cx="13716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Setup and apply filter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791200" y="2057400"/>
            <a:ext cx="13716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4. Capture packets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6" idx="3"/>
            <a:endCxn id="12" idx="1"/>
          </p:cNvCxnSpPr>
          <p:nvPr/>
        </p:nvCxnSpPr>
        <p:spPr>
          <a:xfrm>
            <a:off x="1828800" y="2438400"/>
            <a:ext cx="38100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3"/>
            <a:endCxn id="14" idx="1"/>
          </p:cNvCxnSpPr>
          <p:nvPr/>
        </p:nvCxnSpPr>
        <p:spPr>
          <a:xfrm>
            <a:off x="3733800" y="2438400"/>
            <a:ext cx="38100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4" idx="3"/>
            <a:endCxn id="15" idx="1"/>
          </p:cNvCxnSpPr>
          <p:nvPr/>
        </p:nvCxnSpPr>
        <p:spPr>
          <a:xfrm>
            <a:off x="5486400" y="2438400"/>
            <a:ext cx="30480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3"/>
            <a:endCxn id="13" idx="1"/>
          </p:cNvCxnSpPr>
          <p:nvPr/>
        </p:nvCxnSpPr>
        <p:spPr>
          <a:xfrm>
            <a:off x="7162800" y="2438400"/>
            <a:ext cx="30480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3" idx="2"/>
            <a:endCxn id="6" idx="2"/>
          </p:cNvCxnSpPr>
          <p:nvPr/>
        </p:nvCxnSpPr>
        <p:spPr>
          <a:xfrm rot="5400000">
            <a:off x="4572000" y="-762000"/>
            <a:ext cx="12700" cy="7162800"/>
          </a:xfrm>
          <a:prstGeom prst="bentConnector3">
            <a:avLst>
              <a:gd name="adj1" fmla="val 240000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15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Applying the algorithm</a:t>
            </a:r>
            <a:endParaRPr lang="en-US" b="1" dirty="0"/>
          </a:p>
        </p:txBody>
      </p:sp>
      <p:sp>
        <p:nvSpPr>
          <p:cNvPr id="50" name="Content Placeholder 49"/>
          <p:cNvSpPr>
            <a:spLocks noGrp="1"/>
          </p:cNvSpPr>
          <p:nvPr>
            <p:ph idx="1"/>
          </p:nvPr>
        </p:nvSpPr>
        <p:spPr>
          <a:xfrm>
            <a:off x="304800" y="3124200"/>
            <a:ext cx="8229600" cy="4191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We use EXP3 and     – Greedy, and UCB algorithms to choose the channel to sniff. We also compare it with a simple algorithm choosing a random channel to sniff until the end.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Access and sniff the channel in a time slot.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Update the result based on packets observed.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3. Implementation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1984375"/>
            <a:ext cx="22860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Choose a channel to  the sniffer according to the algorithm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609975" y="1981200"/>
            <a:ext cx="1952625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Access sniffing process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553200" y="1984375"/>
            <a:ext cx="1905000" cy="11366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the received result</a:t>
            </a:r>
          </a:p>
        </p:txBody>
      </p:sp>
      <p:cxnSp>
        <p:nvCxnSpPr>
          <p:cNvPr id="17" name="Straight Arrow Connector 16"/>
          <p:cNvCxnSpPr>
            <a:stCxn id="6" idx="3"/>
            <a:endCxn id="12" idx="1"/>
          </p:cNvCxnSpPr>
          <p:nvPr/>
        </p:nvCxnSpPr>
        <p:spPr>
          <a:xfrm flipV="1">
            <a:off x="2667000" y="2552700"/>
            <a:ext cx="942975" cy="3175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3"/>
            <a:endCxn id="13" idx="1"/>
          </p:cNvCxnSpPr>
          <p:nvPr/>
        </p:nvCxnSpPr>
        <p:spPr>
          <a:xfrm>
            <a:off x="5562600" y="2552700"/>
            <a:ext cx="99060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3" idx="2"/>
            <a:endCxn id="6" idx="2"/>
          </p:cNvCxnSpPr>
          <p:nvPr/>
        </p:nvCxnSpPr>
        <p:spPr>
          <a:xfrm rot="5400000">
            <a:off x="4511675" y="133350"/>
            <a:ext cx="6350" cy="5981700"/>
          </a:xfrm>
          <a:prstGeom prst="bentConnector3">
            <a:avLst>
              <a:gd name="adj1" fmla="val 670000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842432"/>
              </p:ext>
            </p:extLst>
          </p:nvPr>
        </p:nvGraphicFramePr>
        <p:xfrm>
          <a:off x="3276600" y="4087812"/>
          <a:ext cx="219075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97" name="Equation" r:id="rId3" imgW="164880" imgH="177480" progId="Equation.DSMT4">
                  <p:embed/>
                </p:oleObj>
              </mc:Choice>
              <mc:Fallback>
                <p:oleObj name="Equation" r:id="rId3" imgW="16488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087812"/>
                        <a:ext cx="219075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885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Result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3. Implementation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33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905000"/>
            <a:ext cx="5105400" cy="385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11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Problem formulation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Approximate online learning algorithm with multi-agents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Implementation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Future works &amp; Conclusion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Master thesis defense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63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Future works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Proving our    </a:t>
            </a:r>
            <a:r>
              <a:rPr lang="en-US" b="1" i="1" dirty="0" smtClean="0">
                <a:solidFill>
                  <a:srgbClr val="FF0000"/>
                </a:solidFill>
              </a:rPr>
              <a:t>- Greedy-Agent-</a:t>
            </a:r>
            <a:r>
              <a:rPr lang="en-US" b="1" i="1" dirty="0" err="1" smtClean="0">
                <a:solidFill>
                  <a:srgbClr val="FF0000"/>
                </a:solidFill>
              </a:rPr>
              <a:t>approx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algorithm completely.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Extend our currently small scale experiment into a server-client model.</a:t>
            </a: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4. Future works &amp; Conclusion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35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861431"/>
              </p:ext>
            </p:extLst>
          </p:nvPr>
        </p:nvGraphicFramePr>
        <p:xfrm>
          <a:off x="2409825" y="2924175"/>
          <a:ext cx="219748" cy="236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9" name="Equation" r:id="rId3" imgW="164880" imgH="177480" progId="Equation.DSMT4">
                  <p:embed/>
                </p:oleObj>
              </mc:Choice>
              <mc:Fallback>
                <p:oleObj name="Equation" r:id="rId3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9825" y="2924175"/>
                        <a:ext cx="219748" cy="236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594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Server – client model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4. Future </a:t>
            </a:r>
            <a:r>
              <a:rPr lang="en-US" dirty="0"/>
              <a:t>works &amp; Conclusion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36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186" y="3356815"/>
            <a:ext cx="1519237" cy="1283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650" y="2996425"/>
            <a:ext cx="1198284" cy="123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147" y="1760564"/>
            <a:ext cx="1198284" cy="123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275" y="4798399"/>
            <a:ext cx="1198284" cy="123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116" y="2465015"/>
            <a:ext cx="1198284" cy="123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875" y="4854824"/>
            <a:ext cx="1198284" cy="123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V="1">
            <a:off x="5538633" y="3458650"/>
            <a:ext cx="805742" cy="42755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405186" y="4628669"/>
            <a:ext cx="762000" cy="62283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538633" y="4436006"/>
            <a:ext cx="620884" cy="35410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029675" y="3700876"/>
            <a:ext cx="1081712" cy="10526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4553675" y="2895600"/>
            <a:ext cx="109613" cy="54742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1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</p:spPr>
        <p:txBody>
          <a:bodyPr/>
          <a:lstStyle/>
          <a:p>
            <a:r>
              <a:rPr lang="en-US" dirty="0" smtClean="0"/>
              <a:t>Passive monitoring of multichannel wireless networks using MAB is a good way to observe the efficiency of wireless channels.</a:t>
            </a:r>
          </a:p>
          <a:p>
            <a:endParaRPr lang="en-US" dirty="0"/>
          </a:p>
          <a:p>
            <a:r>
              <a:rPr lang="en-US" dirty="0" smtClean="0"/>
              <a:t>Although optimal algorithm have a well-behaved regret, it suffers the high-computation complexity due to MEC is the NP-hard problem.</a:t>
            </a:r>
          </a:p>
          <a:p>
            <a:endParaRPr lang="en-US" dirty="0"/>
          </a:p>
          <a:p>
            <a:r>
              <a:rPr lang="en-US" dirty="0" smtClean="0"/>
              <a:t>The proposed approximate online learning algorithms have faster running time but still guarantee a constant ratio of the optimal reward.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6934200" cy="762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/>
              <a:t>Future works &amp; Conclusion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5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[1]  A. </a:t>
            </a:r>
            <a:r>
              <a:rPr lang="en-US" sz="1600" dirty="0" err="1" smtClean="0"/>
              <a:t>Chhetry</a:t>
            </a:r>
            <a:r>
              <a:rPr lang="en-US" sz="1600" dirty="0" smtClean="0"/>
              <a:t>, H. Nguyen, G. </a:t>
            </a:r>
            <a:r>
              <a:rPr lang="en-US" sz="1600" dirty="0" err="1" smtClean="0"/>
              <a:t>Scalosub</a:t>
            </a:r>
            <a:r>
              <a:rPr lang="en-US" sz="1600" dirty="0" smtClean="0"/>
              <a:t>, and R. </a:t>
            </a:r>
            <a:r>
              <a:rPr lang="en-US" sz="1600" dirty="0" err="1" smtClean="0"/>
              <a:t>Zheng</a:t>
            </a:r>
            <a:r>
              <a:rPr lang="en-US" sz="1600" dirty="0" smtClean="0"/>
              <a:t>, “On quality of monitoring for multi-channel wireless </a:t>
            </a:r>
            <a:r>
              <a:rPr lang="en-US" sz="1600" dirty="0" err="1" smtClean="0"/>
              <a:t>infrastruture</a:t>
            </a:r>
            <a:r>
              <a:rPr lang="en-US" sz="1600" dirty="0" smtClean="0"/>
              <a:t> networks,” in </a:t>
            </a:r>
            <a:r>
              <a:rPr lang="en-US" sz="1600" i="1" dirty="0" smtClean="0"/>
              <a:t>The ACM </a:t>
            </a:r>
            <a:r>
              <a:rPr lang="en-US" sz="1600" i="1" dirty="0" err="1" smtClean="0"/>
              <a:t>Internaltional</a:t>
            </a:r>
            <a:r>
              <a:rPr lang="en-US" sz="1600" i="1" dirty="0" smtClean="0"/>
              <a:t> Symposium on Mobile Ad Hoc Networking and Computing</a:t>
            </a:r>
            <a:r>
              <a:rPr lang="en-US" sz="1600" dirty="0" smtClean="0"/>
              <a:t>, </a:t>
            </a:r>
            <a:r>
              <a:rPr lang="en-US" sz="1600" dirty="0"/>
              <a:t>pp. 111-120</a:t>
            </a:r>
            <a:r>
              <a:rPr lang="en-US" sz="1600" dirty="0" smtClean="0"/>
              <a:t>, Chicago IL, Sep. 2010.</a:t>
            </a:r>
          </a:p>
          <a:p>
            <a:pPr marL="0" indent="0">
              <a:buNone/>
            </a:pPr>
            <a:r>
              <a:rPr lang="en-US" sz="1600" dirty="0" smtClean="0"/>
              <a:t>[2] P. </a:t>
            </a:r>
            <a:r>
              <a:rPr lang="en-US" sz="1600" dirty="0" err="1" smtClean="0"/>
              <a:t>Arora</a:t>
            </a:r>
            <a:r>
              <a:rPr lang="en-US" sz="1600" dirty="0" smtClean="0"/>
              <a:t>, C. </a:t>
            </a:r>
            <a:r>
              <a:rPr lang="en-US" sz="1600" dirty="0" err="1" smtClean="0"/>
              <a:t>Szepesvari</a:t>
            </a:r>
            <a:r>
              <a:rPr lang="en-US" sz="1600" dirty="0" smtClean="0"/>
              <a:t>, and R. </a:t>
            </a:r>
            <a:r>
              <a:rPr lang="en-US" sz="1600" dirty="0" err="1" smtClean="0"/>
              <a:t>Zheng</a:t>
            </a:r>
            <a:r>
              <a:rPr lang="en-US" sz="1600" dirty="0" smtClean="0"/>
              <a:t>, “Sequential learning for optimal monitoring of multi-channel wireless networks,” in </a:t>
            </a:r>
            <a:r>
              <a:rPr lang="en-US" sz="1600" i="1" dirty="0" smtClean="0"/>
              <a:t>Proceedings of IEEE International Conference on Computer Communications</a:t>
            </a:r>
            <a:r>
              <a:rPr lang="en-US" sz="1600" dirty="0" smtClean="0"/>
              <a:t>, pp. 1152-1160, Shanghai China, Apr. 2011.</a:t>
            </a:r>
          </a:p>
          <a:p>
            <a:pPr marL="0" indent="0">
              <a:buNone/>
            </a:pPr>
            <a:r>
              <a:rPr lang="en-US" sz="1600" dirty="0" smtClean="0"/>
              <a:t>[3] P. Auer, N. C. Bianchi, and P. Fischer, “Finite-time analysis of the multi-armed bandit problem,” in </a:t>
            </a:r>
            <a:r>
              <a:rPr lang="en-US" sz="1600" i="1" dirty="0" smtClean="0"/>
              <a:t>Journal of Machine Learning</a:t>
            </a:r>
            <a:r>
              <a:rPr lang="en-US" sz="1600" dirty="0" smtClean="0"/>
              <a:t>, vol. 47, no. 2-3, pp. 235-256, Hingham MA, Jun. 2002.</a:t>
            </a:r>
          </a:p>
          <a:p>
            <a:pPr marL="0" indent="0">
              <a:buNone/>
            </a:pPr>
            <a:r>
              <a:rPr lang="en-US" sz="1600" dirty="0" smtClean="0"/>
              <a:t>[4] C. </a:t>
            </a:r>
            <a:r>
              <a:rPr lang="en-US" sz="1600" dirty="0" err="1" smtClean="0"/>
              <a:t>Chekuri</a:t>
            </a:r>
            <a:r>
              <a:rPr lang="en-US" sz="1600" dirty="0" smtClean="0"/>
              <a:t> and A. Kumar, “Maximum coverage problem with group budget constraints and applications,” in </a:t>
            </a:r>
            <a:r>
              <a:rPr lang="en-US" sz="1600" i="1" dirty="0" smtClean="0"/>
              <a:t>APPROX,</a:t>
            </a:r>
            <a:r>
              <a:rPr lang="en-US" sz="1600" dirty="0" smtClean="0"/>
              <a:t> pp. 72-83, ISBN 978-3-540-27821-4, Springer.</a:t>
            </a:r>
          </a:p>
          <a:p>
            <a:pPr marL="0" indent="0">
              <a:buNone/>
            </a:pPr>
            <a:r>
              <a:rPr lang="en-US" sz="1600" dirty="0" smtClean="0"/>
              <a:t>[5] </a:t>
            </a:r>
            <a:r>
              <a:rPr lang="en-US" sz="1600" dirty="0"/>
              <a:t>P. Auer, N. C. Bianchi, Y. Freund, and R. E. </a:t>
            </a:r>
            <a:r>
              <a:rPr lang="en-US" sz="1600" dirty="0" err="1"/>
              <a:t>Schapire</a:t>
            </a:r>
            <a:r>
              <a:rPr lang="en-US" sz="1600" dirty="0"/>
              <a:t>, “The non-stochastic multi-armed bandit problem,” in </a:t>
            </a:r>
            <a:r>
              <a:rPr lang="en-US" sz="1600" i="1" dirty="0"/>
              <a:t>SIAM J. </a:t>
            </a:r>
            <a:r>
              <a:rPr lang="en-US" sz="1600" i="1" dirty="0" err="1"/>
              <a:t>Comput</a:t>
            </a:r>
            <a:r>
              <a:rPr lang="en-US" sz="1600" i="1" dirty="0"/>
              <a:t>., </a:t>
            </a:r>
            <a:r>
              <a:rPr lang="en-US" sz="1600" dirty="0"/>
              <a:t>vol. 32, no. 1, pp. 48-77, Phi PA, Jan. 2003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[6] </a:t>
            </a:r>
            <a:r>
              <a:rPr lang="en-US" sz="1600" dirty="0"/>
              <a:t>M. </a:t>
            </a:r>
            <a:r>
              <a:rPr lang="en-US" sz="1600" dirty="0" err="1"/>
              <a:t>Tokic</a:t>
            </a:r>
            <a:r>
              <a:rPr lang="en-US" sz="1600" dirty="0"/>
              <a:t>, “Adaptive e-Greedy exploration in reinforcement learning  based on value differences, in </a:t>
            </a:r>
            <a:r>
              <a:rPr lang="en-US" sz="1600" i="1" dirty="0"/>
              <a:t>the 33</a:t>
            </a:r>
            <a:r>
              <a:rPr lang="en-US" sz="1600" i="1" baseline="30000" dirty="0"/>
              <a:t>rd</a:t>
            </a:r>
            <a:r>
              <a:rPr lang="en-US" sz="1600" i="1" dirty="0"/>
              <a:t> annual German conference on advances in artificial intelligence</a:t>
            </a:r>
            <a:r>
              <a:rPr lang="en-US" sz="1600" dirty="0"/>
              <a:t>, </a:t>
            </a:r>
            <a:r>
              <a:rPr lang="en-US" sz="1600" dirty="0" err="1"/>
              <a:t>Heidelberge</a:t>
            </a:r>
            <a:r>
              <a:rPr lang="en-US" sz="1600" dirty="0"/>
              <a:t> German, Apr. 2010, pp. 203 – 210.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</p:spPr>
        <p:txBody>
          <a:bodyPr/>
          <a:lstStyle/>
          <a:p>
            <a:r>
              <a:rPr lang="en-US" dirty="0" smtClean="0"/>
              <a:t>Master thesis defense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1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Problem formulation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Approximate online learning algorithm with multi-agents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Implementation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Future works &amp; Conclusion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Master thesis defense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85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[7] </a:t>
            </a:r>
            <a:r>
              <a:rPr lang="en-US" sz="1600" dirty="0"/>
              <a:t>R. </a:t>
            </a:r>
            <a:r>
              <a:rPr lang="en-US" sz="1600" dirty="0" err="1"/>
              <a:t>Zheng</a:t>
            </a:r>
            <a:r>
              <a:rPr lang="en-US" sz="1600" dirty="0"/>
              <a:t>, T. Le, and Z. Han, "Approximate online learning algorithms for optimal monitoring in multi-channel wireless </a:t>
            </a:r>
            <a:r>
              <a:rPr lang="en-US" sz="1600" dirty="0" smtClean="0"/>
              <a:t>networks</a:t>
            </a:r>
            <a:r>
              <a:rPr lang="en-US" sz="1600" dirty="0"/>
              <a:t>", </a:t>
            </a:r>
            <a:r>
              <a:rPr lang="en-US" sz="1600" i="1" dirty="0" smtClean="0"/>
              <a:t>IEEE </a:t>
            </a:r>
            <a:r>
              <a:rPr lang="en-US" sz="1600" i="1" dirty="0"/>
              <a:t>Journal of Selected Topics in Signal Processing</a:t>
            </a:r>
            <a:r>
              <a:rPr lang="en-US" sz="1600" dirty="0"/>
              <a:t> </a:t>
            </a:r>
            <a:r>
              <a:rPr lang="en-US" sz="1600" dirty="0" smtClean="0"/>
              <a:t>(submitted).</a:t>
            </a:r>
          </a:p>
          <a:p>
            <a:pPr marL="0" indent="0">
              <a:buNone/>
            </a:pPr>
            <a:r>
              <a:rPr lang="en-US" sz="1600" dirty="0" smtClean="0"/>
              <a:t>[8] </a:t>
            </a:r>
            <a:r>
              <a:rPr lang="en-US" sz="1600" dirty="0"/>
              <a:t>R. </a:t>
            </a:r>
            <a:r>
              <a:rPr lang="en-US" sz="1600" dirty="0" err="1"/>
              <a:t>Zheng</a:t>
            </a:r>
            <a:r>
              <a:rPr lang="en-US" sz="1600" dirty="0"/>
              <a:t>, T. Le, and Z. Han, "Approximate online learning algorithms for optimal monitoring in multi-channel wireless Networks", in </a:t>
            </a:r>
            <a:r>
              <a:rPr lang="en-US" sz="1600" i="1" dirty="0"/>
              <a:t>Proceedings of IEEE International Conference on Computer Communications</a:t>
            </a:r>
            <a:r>
              <a:rPr lang="en-US" sz="1600" dirty="0"/>
              <a:t>, Turin Italy, Apr. 2013 (to appear</a:t>
            </a:r>
            <a:r>
              <a:rPr lang="en-US" sz="1600" dirty="0" smtClean="0"/>
              <a:t>).</a:t>
            </a:r>
          </a:p>
          <a:p>
            <a:pPr marL="0" indent="0">
              <a:buNone/>
            </a:pPr>
            <a:r>
              <a:rPr lang="en-US" sz="1600" dirty="0" smtClean="0"/>
              <a:t>[9] </a:t>
            </a:r>
            <a:r>
              <a:rPr lang="en-US" sz="1600" dirty="0"/>
              <a:t>T. Le, C. </a:t>
            </a:r>
            <a:r>
              <a:rPr lang="en-US" sz="1600" dirty="0" err="1"/>
              <a:t>Szepesvari</a:t>
            </a:r>
            <a:r>
              <a:rPr lang="en-US" sz="1600" dirty="0"/>
              <a:t>, and R. </a:t>
            </a:r>
            <a:r>
              <a:rPr lang="en-US" sz="1600" dirty="0" err="1"/>
              <a:t>Zheng</a:t>
            </a:r>
            <a:r>
              <a:rPr lang="en-US" sz="1600" dirty="0"/>
              <a:t>, </a:t>
            </a:r>
            <a:r>
              <a:rPr lang="en-US" sz="1600" dirty="0" smtClean="0"/>
              <a:t>“Sequential </a:t>
            </a:r>
            <a:r>
              <a:rPr lang="en-US" sz="1600" dirty="0"/>
              <a:t>learning for optimal monitoring of multichannel</a:t>
            </a:r>
          </a:p>
          <a:p>
            <a:pPr marL="0" indent="0">
              <a:buNone/>
            </a:pPr>
            <a:r>
              <a:rPr lang="en-US" sz="1600" dirty="0"/>
              <a:t>wireless networks with switching </a:t>
            </a:r>
            <a:r>
              <a:rPr lang="en-US" sz="1600" dirty="0" smtClean="0"/>
              <a:t>costs”, </a:t>
            </a:r>
            <a:r>
              <a:rPr lang="en-US" sz="1600" i="1" dirty="0"/>
              <a:t>IEEE Transactions on Signal </a:t>
            </a:r>
            <a:r>
              <a:rPr lang="en-US" sz="1600" i="1" dirty="0" smtClean="0"/>
              <a:t>Processing</a:t>
            </a:r>
            <a:r>
              <a:rPr lang="en-US" sz="1600" dirty="0" smtClean="0"/>
              <a:t> </a:t>
            </a:r>
            <a:r>
              <a:rPr lang="en-US" sz="1600" dirty="0"/>
              <a:t>(in</a:t>
            </a:r>
          </a:p>
          <a:p>
            <a:pPr marL="0" indent="0">
              <a:buNone/>
            </a:pPr>
            <a:r>
              <a:rPr lang="en-US" sz="1600" dirty="0"/>
              <a:t>submission).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</p:spPr>
        <p:txBody>
          <a:bodyPr/>
          <a:lstStyle/>
          <a:p>
            <a:r>
              <a:rPr lang="en-US" dirty="0" smtClean="0"/>
              <a:t>Master thesis defense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89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457200" lvl="1" indent="0" algn="ctr">
              <a:buNone/>
            </a:pPr>
            <a:r>
              <a:rPr lang="en-US" sz="4800" b="1" dirty="0" smtClean="0"/>
              <a:t>THANK YOU FOR LISTENNING</a:t>
            </a:r>
            <a:endParaRPr lang="en-US" sz="4800" b="1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</p:spPr>
        <p:txBody>
          <a:bodyPr/>
          <a:lstStyle/>
          <a:p>
            <a:r>
              <a:rPr lang="en-US" dirty="0" smtClean="0"/>
              <a:t>Master </a:t>
            </a:r>
            <a:r>
              <a:rPr lang="en-US" smtClean="0"/>
              <a:t>thesis defense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5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8522" y="2974258"/>
            <a:ext cx="166078" cy="607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5103" y="4786629"/>
            <a:ext cx="166078" cy="607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879258"/>
            <a:ext cx="166078" cy="607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Content Placeholder 2"/>
          <p:cNvSpPr txBox="1">
            <a:spLocks/>
          </p:cNvSpPr>
          <p:nvPr/>
        </p:nvSpPr>
        <p:spPr>
          <a:xfrm>
            <a:off x="531351" y="2338850"/>
            <a:ext cx="8229600" cy="4906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    User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     AP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dirty="0" smtClean="0"/>
              <a:t>      Range of AP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Sniffers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       Range </a:t>
            </a:r>
            <a:r>
              <a:rPr lang="en-US" dirty="0"/>
              <a:t>of </a:t>
            </a:r>
            <a:r>
              <a:rPr lang="en-US" dirty="0" smtClean="0"/>
              <a:t>sniffer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</p:txBody>
      </p:sp>
      <p:pic>
        <p:nvPicPr>
          <p:cNvPr id="4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5222" y="2342541"/>
            <a:ext cx="173988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6946" y="3069259"/>
            <a:ext cx="166078" cy="607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" name="Hexagon 48"/>
          <p:cNvSpPr/>
          <p:nvPr/>
        </p:nvSpPr>
        <p:spPr>
          <a:xfrm rot="8841507">
            <a:off x="874576" y="4047422"/>
            <a:ext cx="427447" cy="383147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7865" y="4694982"/>
            <a:ext cx="173988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95961" y="5192781"/>
            <a:ext cx="173988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8967" y="3943752"/>
            <a:ext cx="173988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5" name="Group 54"/>
          <p:cNvGrpSpPr/>
          <p:nvPr/>
        </p:nvGrpSpPr>
        <p:grpSpPr>
          <a:xfrm>
            <a:off x="3832744" y="2099462"/>
            <a:ext cx="4777856" cy="4072738"/>
            <a:chOff x="3698831" y="1138466"/>
            <a:chExt cx="4777856" cy="4072738"/>
          </a:xfrm>
        </p:grpSpPr>
        <p:sp>
          <p:nvSpPr>
            <p:cNvPr id="56" name="Hexagon 55"/>
            <p:cNvSpPr/>
            <p:nvPr/>
          </p:nvSpPr>
          <p:spPr>
            <a:xfrm rot="5400000">
              <a:off x="3729691" y="2859598"/>
              <a:ext cx="2318974" cy="2380693"/>
            </a:xfrm>
            <a:prstGeom prst="hexagon">
              <a:avLst/>
            </a:prstGeom>
            <a:solidFill>
              <a:schemeClr val="accent1">
                <a:alpha val="43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5400000">
              <a:off x="4936506" y="1107606"/>
              <a:ext cx="2318974" cy="2380693"/>
            </a:xfrm>
            <a:prstGeom prst="hexagon">
              <a:avLst/>
            </a:prstGeom>
            <a:solidFill>
              <a:schemeClr val="accent3">
                <a:alpha val="3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5400000">
              <a:off x="6126854" y="2861370"/>
              <a:ext cx="2318974" cy="2380693"/>
            </a:xfrm>
            <a:prstGeom prst="hexagon">
              <a:avLst/>
            </a:prstGeom>
            <a:solidFill>
              <a:schemeClr val="bg2">
                <a:lumMod val="50000"/>
                <a:alpha val="43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306667" y="4591094"/>
              <a:ext cx="1136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Channel 1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748361" y="4628251"/>
              <a:ext cx="1136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Channel 2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503371" y="1320516"/>
              <a:ext cx="1136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Channel 3</a:t>
              </a:r>
              <a:endParaRPr lang="en-US" dirty="0"/>
            </a:p>
          </p:txBody>
        </p:sp>
      </p:grpSp>
      <p:sp>
        <p:nvSpPr>
          <p:cNvPr id="68" name="Slide Number Placeholder 6"/>
          <p:cNvSpPr txBox="1">
            <a:spLocks/>
          </p:cNvSpPr>
          <p:nvPr/>
        </p:nvSpPr>
        <p:spPr>
          <a:xfrm>
            <a:off x="6556396" y="7396052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B4ADB3-4D6A-144B-B124-08234FE3D04F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3276600" y="3802250"/>
            <a:ext cx="2136716" cy="9316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6566017" y="4105275"/>
            <a:ext cx="2035058" cy="12490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6422689" y="2286000"/>
            <a:ext cx="587711" cy="17571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529169" y="357442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1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831936" y="198120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3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8331622" y="3770256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2</a:t>
            </a:r>
            <a:endParaRPr lang="en-US" dirty="0"/>
          </a:p>
        </p:txBody>
      </p:sp>
      <p:sp>
        <p:nvSpPr>
          <p:cNvPr id="75" name="Title 1"/>
          <p:cNvSpPr txBox="1">
            <a:spLocks/>
          </p:cNvSpPr>
          <p:nvPr/>
        </p:nvSpPr>
        <p:spPr>
          <a:xfrm>
            <a:off x="166253" y="990600"/>
            <a:ext cx="6934200" cy="762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32" name="Picture 4" descr="C:\Users\pallavi\AppData\Local\Microsoft\Windows\Temporary Internet Files\Content.IE5\UBS57CCJ\MC90042317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23" y="4943207"/>
            <a:ext cx="445553" cy="366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Oval 32"/>
          <p:cNvSpPr/>
          <p:nvPr/>
        </p:nvSpPr>
        <p:spPr>
          <a:xfrm>
            <a:off x="878148" y="5892741"/>
            <a:ext cx="422506" cy="3386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4" descr="C:\Users\pallavi\AppData\Local\Microsoft\Windows\Temporary Internet Files\Content.IE5\UBS57CCJ\MC90042317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267200"/>
            <a:ext cx="445553" cy="366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C:\Users\pallavi\AppData\Local\Microsoft\Windows\Temporary Internet Files\Content.IE5\UBS57CCJ\MC90042317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247" y="4572000"/>
            <a:ext cx="445553" cy="366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Oval 37"/>
          <p:cNvSpPr/>
          <p:nvPr/>
        </p:nvSpPr>
        <p:spPr>
          <a:xfrm>
            <a:off x="4495800" y="3423858"/>
            <a:ext cx="2176670" cy="2033967"/>
          </a:xfrm>
          <a:prstGeom prst="ellipse">
            <a:avLst/>
          </a:pr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868896" y="3762375"/>
            <a:ext cx="2132104" cy="1988821"/>
          </a:xfrm>
          <a:prstGeom prst="ellipse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</p:spPr>
        <p:txBody>
          <a:bodyPr>
            <a:noAutofit/>
          </a:bodyPr>
          <a:lstStyle/>
          <a:p>
            <a:r>
              <a:rPr lang="en-US" dirty="0"/>
              <a:t>1. Problem formulation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 flipV="1">
            <a:off x="7162800" y="3305155"/>
            <a:ext cx="1372131" cy="13144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8172808" y="2831068"/>
            <a:ext cx="1123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Sniffer 2</a:t>
            </a:r>
            <a:endParaRPr lang="en-US" dirty="0"/>
          </a:p>
        </p:txBody>
      </p:sp>
      <p:cxnSp>
        <p:nvCxnSpPr>
          <p:cNvPr id="87" name="Straight Arrow Connector 86"/>
          <p:cNvCxnSpPr/>
          <p:nvPr/>
        </p:nvCxnSpPr>
        <p:spPr>
          <a:xfrm flipH="1" flipV="1">
            <a:off x="3820202" y="3398279"/>
            <a:ext cx="1413121" cy="8806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204486" y="2996490"/>
            <a:ext cx="1123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Sniffer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2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86" grpId="0"/>
      <p:bldP spid="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Max-Effort-Cover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Passive monitoring is a technique where a dedicated set of hardware devices, called </a:t>
            </a:r>
            <a:r>
              <a:rPr lang="en-US" b="1" i="1" dirty="0" smtClean="0"/>
              <a:t>sniffers</a:t>
            </a:r>
            <a:r>
              <a:rPr lang="en-US" dirty="0" smtClean="0"/>
              <a:t>, are used to monitor activities in wireless networks.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Objective: find the best set of assignments (sniffer to channel) to capture of activity of users with  highest probability</a:t>
            </a:r>
            <a:r>
              <a:rPr lang="en-US" dirty="0" smtClean="0"/>
              <a:t>, where each  sniffer can monitor one of a set of     channels - MAX-EFFORT-COVER (MEC).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523565"/>
              </p:ext>
            </p:extLst>
          </p:nvPr>
        </p:nvGraphicFramePr>
        <p:xfrm>
          <a:off x="8247331" y="4724400"/>
          <a:ext cx="334694" cy="316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3" name="Equation" r:id="rId3" imgW="228600" imgH="215640" progId="Equation.DSMT4">
                  <p:embed/>
                </p:oleObj>
              </mc:Choice>
              <mc:Fallback>
                <p:oleObj name="Equation" r:id="rId3" imgW="2286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47331" y="4724400"/>
                        <a:ext cx="334694" cy="316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</p:spPr>
        <p:txBody>
          <a:bodyPr>
            <a:noAutofit/>
          </a:bodyPr>
          <a:lstStyle/>
          <a:p>
            <a:r>
              <a:rPr lang="en-US" dirty="0"/>
              <a:t>1. Problem formulation</a:t>
            </a:r>
          </a:p>
        </p:txBody>
      </p:sp>
    </p:spTree>
    <p:extLst>
      <p:ext uri="{BB962C8B-B14F-4D97-AF65-F5344CB8AC3E}">
        <p14:creationId xmlns:p14="http://schemas.microsoft.com/office/powerpoint/2010/main" val="334626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             with user-activity probabilities      .</a:t>
            </a:r>
          </a:p>
          <a:p>
            <a:endParaRPr lang="en-US" dirty="0" smtClean="0"/>
          </a:p>
          <a:p>
            <a:r>
              <a:rPr lang="en-US" dirty="0" smtClean="0"/>
              <a:t>Sniffer           , channel            . </a:t>
            </a:r>
          </a:p>
          <a:p>
            <a:endParaRPr lang="en-US" dirty="0" smtClean="0"/>
          </a:p>
          <a:p>
            <a:r>
              <a:rPr lang="en-US" dirty="0" smtClean="0"/>
              <a:t>We denote          as the channel on which user     is active.</a:t>
            </a:r>
          </a:p>
          <a:p>
            <a:endParaRPr lang="en-US" dirty="0"/>
          </a:p>
          <a:p>
            <a:r>
              <a:rPr lang="en-US" dirty="0" smtClean="0"/>
              <a:t>            is the set of sniffers that can monitor the activity of user    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</p:spPr>
        <p:txBody>
          <a:bodyPr/>
          <a:lstStyle/>
          <a:p>
            <a:r>
              <a:rPr lang="en-US" dirty="0"/>
              <a:t>1. Problem formulation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841000"/>
              </p:ext>
            </p:extLst>
          </p:nvPr>
        </p:nvGraphicFramePr>
        <p:xfrm>
          <a:off x="6190794" y="1924050"/>
          <a:ext cx="371881" cy="427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74" name="Equation" r:id="rId3" imgW="253800" imgH="291960" progId="Equation.DSMT4">
                  <p:embed/>
                </p:oleObj>
              </mc:Choice>
              <mc:Fallback>
                <p:oleObj name="Equation" r:id="rId3" imgW="2538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90794" y="1924050"/>
                        <a:ext cx="371881" cy="4276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426612"/>
              </p:ext>
            </p:extLst>
          </p:nvPr>
        </p:nvGraphicFramePr>
        <p:xfrm>
          <a:off x="1563978" y="1958873"/>
          <a:ext cx="799545" cy="334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75" name="Equation" r:id="rId5" imgW="545760" imgH="228600" progId="Equation.DSMT4">
                  <p:embed/>
                </p:oleObj>
              </mc:Choice>
              <mc:Fallback>
                <p:oleObj name="Equation" r:id="rId5" imgW="545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63978" y="1958873"/>
                        <a:ext cx="799545" cy="3346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650777"/>
              </p:ext>
            </p:extLst>
          </p:nvPr>
        </p:nvGraphicFramePr>
        <p:xfrm>
          <a:off x="1769808" y="2838485"/>
          <a:ext cx="725168" cy="334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76" name="Equation" r:id="rId7" imgW="495000" imgH="228600" progId="Equation.DSMT4">
                  <p:embed/>
                </p:oleObj>
              </mc:Choice>
              <mc:Fallback>
                <p:oleObj name="Equation" r:id="rId7" imgW="495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69808" y="2838485"/>
                        <a:ext cx="725168" cy="3346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180382"/>
              </p:ext>
            </p:extLst>
          </p:nvPr>
        </p:nvGraphicFramePr>
        <p:xfrm>
          <a:off x="3622307" y="2838485"/>
          <a:ext cx="818139" cy="334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77" name="Equation" r:id="rId9" imgW="558720" imgH="228600" progId="Equation.DSMT4">
                  <p:embed/>
                </p:oleObj>
              </mc:Choice>
              <mc:Fallback>
                <p:oleObj name="Equation" r:id="rId9" imgW="558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22307" y="2838485"/>
                        <a:ext cx="818139" cy="3346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580340"/>
              </p:ext>
            </p:extLst>
          </p:nvPr>
        </p:nvGraphicFramePr>
        <p:xfrm>
          <a:off x="2286000" y="3714263"/>
          <a:ext cx="632199" cy="390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78" name="Equation" r:id="rId11" imgW="431640" imgH="266400" progId="Equation.DSMT4">
                  <p:embed/>
                </p:oleObj>
              </mc:Choice>
              <mc:Fallback>
                <p:oleObj name="Equation" r:id="rId11" imgW="4316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86000" y="3714263"/>
                        <a:ext cx="632199" cy="390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550065"/>
              </p:ext>
            </p:extLst>
          </p:nvPr>
        </p:nvGraphicFramePr>
        <p:xfrm>
          <a:off x="6612911" y="3783356"/>
          <a:ext cx="241723" cy="260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79" name="Equation" r:id="rId13" imgW="164880" imgH="177480" progId="Equation.DSMT4">
                  <p:embed/>
                </p:oleObj>
              </mc:Choice>
              <mc:Fallback>
                <p:oleObj name="Equation" r:id="rId13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612911" y="3783356"/>
                        <a:ext cx="241723" cy="2603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65390"/>
              </p:ext>
            </p:extLst>
          </p:nvPr>
        </p:nvGraphicFramePr>
        <p:xfrm>
          <a:off x="895449" y="4570614"/>
          <a:ext cx="743763" cy="390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80" name="Equation" r:id="rId15" imgW="507960" imgH="266400" progId="Equation.DSMT4">
                  <p:embed/>
                </p:oleObj>
              </mc:Choice>
              <mc:Fallback>
                <p:oleObj name="Equation" r:id="rId15" imgW="5079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95449" y="4570614"/>
                        <a:ext cx="743763" cy="390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90800"/>
              </p:ext>
            </p:extLst>
          </p:nvPr>
        </p:nvGraphicFramePr>
        <p:xfrm>
          <a:off x="1490012" y="5031703"/>
          <a:ext cx="241012" cy="259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81" name="Equation" r:id="rId17" imgW="164880" imgH="177480" progId="Equation.DSMT4">
                  <p:embed/>
                </p:oleObj>
              </mc:Choice>
              <mc:Fallback>
                <p:oleObj name="Equation" r:id="rId17" imgW="16488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012" y="5031703"/>
                        <a:ext cx="241012" cy="2597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51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Offline </a:t>
            </a:r>
            <a:r>
              <a:rPr lang="en-US" b="1" dirty="0" smtClean="0"/>
              <a:t>problem</a:t>
            </a:r>
            <a:r>
              <a:rPr lang="en-US" b="1" baseline="30000" dirty="0" smtClean="0"/>
              <a:t>[1]</a:t>
            </a:r>
            <a:endParaRPr lang="en-US" b="1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1. Problem formulation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788267"/>
              </p:ext>
            </p:extLst>
          </p:nvPr>
        </p:nvGraphicFramePr>
        <p:xfrm>
          <a:off x="1828800" y="2286000"/>
          <a:ext cx="866205" cy="346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14" name="Equation" r:id="rId3" imgW="444240" imgH="177480" progId="Equation.DSMT4">
                  <p:embed/>
                </p:oleObj>
              </mc:Choice>
              <mc:Fallback>
                <p:oleObj name="Equation" r:id="rId3" imgW="4442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2286000"/>
                        <a:ext cx="866205" cy="346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955116"/>
              </p:ext>
            </p:extLst>
          </p:nvPr>
        </p:nvGraphicFramePr>
        <p:xfrm>
          <a:off x="2971800" y="2057400"/>
          <a:ext cx="1979898" cy="692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15" name="Equation" r:id="rId5" imgW="1015920" imgH="355320" progId="Equation.DSMT4">
                  <p:embed/>
                </p:oleObj>
              </mc:Choice>
              <mc:Fallback>
                <p:oleObj name="Equation" r:id="rId5" imgW="101592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71800" y="2057400"/>
                        <a:ext cx="1979898" cy="692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170458"/>
              </p:ext>
            </p:extLst>
          </p:nvPr>
        </p:nvGraphicFramePr>
        <p:xfrm>
          <a:off x="2021580" y="3337820"/>
          <a:ext cx="569220" cy="395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16" name="Equation" r:id="rId7" imgW="291960" imgH="203040" progId="Equation.DSMT4">
                  <p:embed/>
                </p:oleObj>
              </mc:Choice>
              <mc:Fallback>
                <p:oleObj name="Equation" r:id="rId7" imgW="2919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21580" y="3337820"/>
                        <a:ext cx="569220" cy="3959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677641"/>
              </p:ext>
            </p:extLst>
          </p:nvPr>
        </p:nvGraphicFramePr>
        <p:xfrm>
          <a:off x="2971800" y="3048000"/>
          <a:ext cx="2177888" cy="791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17" name="Equation" r:id="rId9" imgW="1117440" imgH="406080" progId="Equation.DSMT4">
                  <p:embed/>
                </p:oleObj>
              </mc:Choice>
              <mc:Fallback>
                <p:oleObj name="Equation" r:id="rId9" imgW="111744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71800" y="3048000"/>
                        <a:ext cx="2177888" cy="791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756812"/>
              </p:ext>
            </p:extLst>
          </p:nvPr>
        </p:nvGraphicFramePr>
        <p:xfrm>
          <a:off x="7043615" y="3200400"/>
          <a:ext cx="1262185" cy="445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18" name="Equation" r:id="rId11" imgW="647640" imgH="228600" progId="Equation.DSMT4">
                  <p:embed/>
                </p:oleObj>
              </mc:Choice>
              <mc:Fallback>
                <p:oleObj name="Equation" r:id="rId11" imgW="647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043615" y="3200400"/>
                        <a:ext cx="1262185" cy="445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409518"/>
              </p:ext>
            </p:extLst>
          </p:nvPr>
        </p:nvGraphicFramePr>
        <p:xfrm>
          <a:off x="2971800" y="4114800"/>
          <a:ext cx="3266830" cy="742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19" name="Equation" r:id="rId13" imgW="1676160" imgH="380880" progId="Equation.DSMT4">
                  <p:embed/>
                </p:oleObj>
              </mc:Choice>
              <mc:Fallback>
                <p:oleObj name="Equation" r:id="rId13" imgW="16761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71800" y="4114800"/>
                        <a:ext cx="3266830" cy="742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134862"/>
              </p:ext>
            </p:extLst>
          </p:nvPr>
        </p:nvGraphicFramePr>
        <p:xfrm>
          <a:off x="7072271" y="4267200"/>
          <a:ext cx="1385929" cy="445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20" name="Equation" r:id="rId15" imgW="711000" imgH="228600" progId="Equation.DSMT4">
                  <p:embed/>
                </p:oleObj>
              </mc:Choice>
              <mc:Fallback>
                <p:oleObj name="Equation" r:id="rId15" imgW="711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072271" y="4267200"/>
                        <a:ext cx="1385929" cy="445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708950"/>
              </p:ext>
            </p:extLst>
          </p:nvPr>
        </p:nvGraphicFramePr>
        <p:xfrm>
          <a:off x="2971800" y="5181600"/>
          <a:ext cx="2474871" cy="618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21" name="Equation" r:id="rId17" imgW="1269720" imgH="317160" progId="Equation.DSMT4">
                  <p:embed/>
                </p:oleObj>
              </mc:Choice>
              <mc:Fallback>
                <p:oleObj name="Equation" r:id="rId17" imgW="12697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971800" y="5181600"/>
                        <a:ext cx="2474871" cy="6187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907858"/>
              </p:ext>
            </p:extLst>
          </p:nvPr>
        </p:nvGraphicFramePr>
        <p:xfrm>
          <a:off x="7086600" y="5257800"/>
          <a:ext cx="1361179" cy="519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22" name="Equation" r:id="rId19" imgW="698400" imgH="266400" progId="Equation.DSMT4">
                  <p:embed/>
                </p:oleObj>
              </mc:Choice>
              <mc:Fallback>
                <p:oleObj name="Equation" r:id="rId19" imgW="6984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086600" y="5257800"/>
                        <a:ext cx="1361179" cy="5197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Oval 26"/>
          <p:cNvSpPr/>
          <p:nvPr/>
        </p:nvSpPr>
        <p:spPr>
          <a:xfrm>
            <a:off x="4495800" y="2219325"/>
            <a:ext cx="457200" cy="4572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038600" y="2219325"/>
            <a:ext cx="457200" cy="4572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886200" y="3276600"/>
            <a:ext cx="762000" cy="4572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572000" y="4419600"/>
            <a:ext cx="685800" cy="4572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953000" y="2133740"/>
            <a:ext cx="905155" cy="30508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67400" y="1916668"/>
            <a:ext cx="246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dirty="0" smtClean="0"/>
              <a:t>ser is monitored or not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600200" y="2447925"/>
            <a:ext cx="2438400" cy="53526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2400" y="2953434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eight associated with user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5867400" y="1916388"/>
            <a:ext cx="2460482" cy="369612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152400" y="2971800"/>
            <a:ext cx="1828800" cy="616577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42" idx="3"/>
          </p:cNvCxnSpPr>
          <p:nvPr/>
        </p:nvCxnSpPr>
        <p:spPr>
          <a:xfrm flipH="1">
            <a:off x="2209800" y="3666845"/>
            <a:ext cx="1787992" cy="53368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2400" y="4202668"/>
            <a:ext cx="2485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ndication of assignment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152399" y="4202388"/>
            <a:ext cx="2433241" cy="369612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2305050" y="4800320"/>
            <a:ext cx="2343150" cy="60988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90116" y="5257800"/>
            <a:ext cx="2209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 of sniffers which can monitor user 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247650" y="5250823"/>
            <a:ext cx="2057400" cy="616577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80777"/>
              </p:ext>
            </p:extLst>
          </p:nvPr>
        </p:nvGraphicFramePr>
        <p:xfrm>
          <a:off x="1999805" y="5642991"/>
          <a:ext cx="181610" cy="195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23" name="Equation" r:id="rId21" imgW="164880" imgH="177480" progId="Equation.DSMT4">
                  <p:embed/>
                </p:oleObj>
              </mc:Choice>
              <mc:Fallback>
                <p:oleObj name="Equation" r:id="rId21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999805" y="5642991"/>
                        <a:ext cx="181610" cy="195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94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9" grpId="0" animBg="1"/>
      <p:bldP spid="42" grpId="0" animBg="1"/>
      <p:bldP spid="43" grpId="0" animBg="1"/>
      <p:bldP spid="21" grpId="0"/>
      <p:bldP spid="24" grpId="0"/>
      <p:bldP spid="25" grpId="0" animBg="1"/>
      <p:bldP spid="31" grpId="0" animBg="1"/>
      <p:bldP spid="30" grpId="0"/>
      <p:bldP spid="36" grpId="0" animBg="1"/>
      <p:bldP spid="38" grpId="0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Problem approach</a:t>
            </a:r>
            <a:endParaRPr lang="en-US" b="1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</p:spPr>
        <p:txBody>
          <a:bodyPr/>
          <a:lstStyle/>
          <a:p>
            <a:r>
              <a:rPr lang="en-US" dirty="0"/>
              <a:t>1. Problem formulation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905000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In our problem we have </a:t>
            </a:r>
            <a:r>
              <a:rPr lang="en-US" dirty="0" smtClean="0">
                <a:solidFill>
                  <a:srgbClr val="FF0000"/>
                </a:solidFill>
              </a:rPr>
              <a:t>no prior </a:t>
            </a:r>
            <a:r>
              <a:rPr lang="en-US" dirty="0" smtClean="0"/>
              <a:t>information about users and channels.</a:t>
            </a:r>
          </a:p>
          <a:p>
            <a:endParaRPr lang="en-US" dirty="0"/>
          </a:p>
          <a:p>
            <a:r>
              <a:rPr lang="en-US" dirty="0" smtClean="0"/>
              <a:t>We need to </a:t>
            </a:r>
            <a:r>
              <a:rPr lang="en-US" dirty="0" smtClean="0">
                <a:solidFill>
                  <a:srgbClr val="FF0000"/>
                </a:solidFill>
              </a:rPr>
              <a:t>explore</a:t>
            </a:r>
            <a:r>
              <a:rPr lang="en-US" dirty="0" smtClean="0"/>
              <a:t> channels that are under-observed to reduce the uncertainty.</a:t>
            </a:r>
          </a:p>
          <a:p>
            <a:endParaRPr lang="en-US" dirty="0"/>
          </a:p>
          <a:p>
            <a:r>
              <a:rPr lang="en-US" dirty="0" smtClean="0"/>
              <a:t>We also need to </a:t>
            </a:r>
            <a:r>
              <a:rPr lang="en-US" dirty="0" smtClean="0">
                <a:solidFill>
                  <a:srgbClr val="FF0000"/>
                </a:solidFill>
              </a:rPr>
              <a:t>exploit</a:t>
            </a:r>
            <a:r>
              <a:rPr lang="en-US" dirty="0" smtClean="0"/>
              <a:t> channels where most activities have been observed to gather more information.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1060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65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headEnd type="arrow"/>
          <a:tailEnd type="arrow"/>
        </a:ln>
      </a:spPr>
      <a:bodyPr/>
      <a:lstStyle/>
      <a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7784</TotalTime>
  <Words>1826</Words>
  <Application>Microsoft Office PowerPoint</Application>
  <PresentationFormat>On-screen Show (4:3)</PresentationFormat>
  <Paragraphs>387</Paragraphs>
  <Slides>41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1_Custom Design</vt:lpstr>
      <vt:lpstr>Equation</vt:lpstr>
      <vt:lpstr>PowerPoint Presentation</vt:lpstr>
      <vt:lpstr>Outline</vt:lpstr>
      <vt:lpstr>Propose</vt:lpstr>
      <vt:lpstr>Outline</vt:lpstr>
      <vt:lpstr>PowerPoint Presentation</vt:lpstr>
      <vt:lpstr>Max-Effort-Cover problem</vt:lpstr>
      <vt:lpstr>Notation</vt:lpstr>
      <vt:lpstr>Offline problem[1]</vt:lpstr>
      <vt:lpstr>Problem approach</vt:lpstr>
      <vt:lpstr>Online approach</vt:lpstr>
      <vt:lpstr>Multi-armed Bandit  (MAB) Problem</vt:lpstr>
      <vt:lpstr>MAB in wireless monitoring</vt:lpstr>
      <vt:lpstr>Stochastic versus Adversarial setting</vt:lpstr>
      <vt:lpstr>Solution approaches</vt:lpstr>
      <vt:lpstr>Solution approaches</vt:lpstr>
      <vt:lpstr>Outline</vt:lpstr>
      <vt:lpstr>Idea of the algorithm</vt:lpstr>
      <vt:lpstr>Greedy algorithm</vt:lpstr>
      <vt:lpstr>Multi-agent idea</vt:lpstr>
      <vt:lpstr>Multi-agent idea</vt:lpstr>
      <vt:lpstr>Domino effect – Reward seen by agents</vt:lpstr>
      <vt:lpstr>Domino effect – Reward seen by agents</vt:lpstr>
      <vt:lpstr>Domino effect – Reward seen by agents</vt:lpstr>
      <vt:lpstr>Our algorithm</vt:lpstr>
      <vt:lpstr>Parameters in algorithm</vt:lpstr>
      <vt:lpstr>Properties of the algorithm</vt:lpstr>
      <vt:lpstr>Simulation results </vt:lpstr>
      <vt:lpstr>Domino effect – Reward seen by agents</vt:lpstr>
      <vt:lpstr>Computation time (s)</vt:lpstr>
      <vt:lpstr>Outline</vt:lpstr>
      <vt:lpstr>Implementation</vt:lpstr>
      <vt:lpstr>Sniffing process</vt:lpstr>
      <vt:lpstr>Applying the algorithm</vt:lpstr>
      <vt:lpstr>Result</vt:lpstr>
      <vt:lpstr>Outline</vt:lpstr>
      <vt:lpstr>Future works</vt:lpstr>
      <vt:lpstr>Server – client model</vt:lpstr>
      <vt:lpstr>Conclusions</vt:lpstr>
      <vt:lpstr>References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Gird Energy Training Coalition</dc:title>
  <dc:creator>Fer</dc:creator>
  <cp:lastModifiedBy>Thanh Le</cp:lastModifiedBy>
  <cp:revision>1248</cp:revision>
  <cp:lastPrinted>2013-04-03T14:48:47Z</cp:lastPrinted>
  <dcterms:created xsi:type="dcterms:W3CDTF">2010-09-02T18:04:00Z</dcterms:created>
  <dcterms:modified xsi:type="dcterms:W3CDTF">2013-04-03T18:22:06Z</dcterms:modified>
</cp:coreProperties>
</file>