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802" r:id="rId2"/>
  </p:sldMasterIdLst>
  <p:notesMasterIdLst>
    <p:notesMasterId r:id="rId51"/>
  </p:notesMasterIdLst>
  <p:handoutMasterIdLst>
    <p:handoutMasterId r:id="rId52"/>
  </p:handoutMasterIdLst>
  <p:sldIdLst>
    <p:sldId id="272" r:id="rId3"/>
    <p:sldId id="278" r:id="rId4"/>
    <p:sldId id="358" r:id="rId5"/>
    <p:sldId id="359" r:id="rId6"/>
    <p:sldId id="282" r:id="rId7"/>
    <p:sldId id="306" r:id="rId8"/>
    <p:sldId id="286" r:id="rId9"/>
    <p:sldId id="304" r:id="rId10"/>
    <p:sldId id="354" r:id="rId11"/>
    <p:sldId id="316" r:id="rId12"/>
    <p:sldId id="317" r:id="rId13"/>
    <p:sldId id="318" r:id="rId14"/>
    <p:sldId id="319" r:id="rId15"/>
    <p:sldId id="320" r:id="rId16"/>
    <p:sldId id="321" r:id="rId17"/>
    <p:sldId id="357" r:id="rId18"/>
    <p:sldId id="322" r:id="rId19"/>
    <p:sldId id="326" r:id="rId20"/>
    <p:sldId id="325" r:id="rId21"/>
    <p:sldId id="323" r:id="rId22"/>
    <p:sldId id="340" r:id="rId23"/>
    <p:sldId id="352" r:id="rId24"/>
    <p:sldId id="285" r:id="rId25"/>
    <p:sldId id="328" r:id="rId26"/>
    <p:sldId id="329" r:id="rId27"/>
    <p:sldId id="331" r:id="rId28"/>
    <p:sldId id="330" r:id="rId29"/>
    <p:sldId id="332" r:id="rId30"/>
    <p:sldId id="333" r:id="rId31"/>
    <p:sldId id="334" r:id="rId32"/>
    <p:sldId id="335" r:id="rId33"/>
    <p:sldId id="336" r:id="rId34"/>
    <p:sldId id="337" r:id="rId35"/>
    <p:sldId id="288" r:id="rId36"/>
    <p:sldId id="289" r:id="rId37"/>
    <p:sldId id="347" r:id="rId38"/>
    <p:sldId id="338" r:id="rId39"/>
    <p:sldId id="360" r:id="rId40"/>
    <p:sldId id="341" r:id="rId41"/>
    <p:sldId id="348" r:id="rId42"/>
    <p:sldId id="349" r:id="rId43"/>
    <p:sldId id="350" r:id="rId44"/>
    <p:sldId id="342" r:id="rId45"/>
    <p:sldId id="343" r:id="rId46"/>
    <p:sldId id="344" r:id="rId47"/>
    <p:sldId id="339" r:id="rId48"/>
    <p:sldId id="314" r:id="rId49"/>
    <p:sldId id="275" r:id="rId5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77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13" autoAdjust="0"/>
  </p:normalViewPr>
  <p:slideViewPr>
    <p:cSldViewPr>
      <p:cViewPr varScale="1">
        <p:scale>
          <a:sx n="63" d="100"/>
          <a:sy n="63" d="100"/>
        </p:scale>
        <p:origin x="-15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DB899E8-1E76-4DE8-8BB3-3AAB41E93A7E}" type="datetimeFigureOut">
              <a:rPr lang="en-US" smtClean="0"/>
              <a:t>12/12/2012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6D75746-0ED6-4645-8D21-E969A25EA5FC}" type="slidenum">
              <a:rPr lang="en-US" smtClean="0"/>
              <a:t>‹#›</a:t>
            </a:fld>
            <a:endParaRPr lang="en-US"/>
          </a:p>
        </p:txBody>
      </p:sp>
    </p:spTree>
    <p:extLst>
      <p:ext uri="{BB962C8B-B14F-4D97-AF65-F5344CB8AC3E}">
        <p14:creationId xmlns:p14="http://schemas.microsoft.com/office/powerpoint/2010/main" val="192215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C84A85B-A2C6-4139-808F-F5C80C2B9ACF}" type="datetimeFigureOut">
              <a:rPr lang="en-US" smtClean="0"/>
              <a:t>12/12/2012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847FB56-F36E-4737-87E0-0CFA8314C3DA}" type="slidenum">
              <a:rPr lang="en-US" smtClean="0"/>
              <a:t>‹#›</a:t>
            </a:fld>
            <a:endParaRPr lang="en-US"/>
          </a:p>
        </p:txBody>
      </p:sp>
    </p:spTree>
    <p:extLst>
      <p:ext uri="{BB962C8B-B14F-4D97-AF65-F5344CB8AC3E}">
        <p14:creationId xmlns:p14="http://schemas.microsoft.com/office/powerpoint/2010/main" val="259536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5286E8F4-E770-4F96-9D04-9B16928FF83B}" type="slidenum">
              <a:rPr lang="en-US" altLang="zh-CN"/>
              <a:pPr/>
              <a:t>1</a:t>
            </a:fld>
            <a:endParaRPr lang="en-US" altLang="zh-CN"/>
          </a:p>
        </p:txBody>
      </p:sp>
      <p:sp>
        <p:nvSpPr>
          <p:cNvPr id="8194" name="Rectangle 7"/>
          <p:cNvSpPr txBox="1">
            <a:spLocks noGrp="1" noChangeArrowheads="1"/>
          </p:cNvSpPr>
          <p:nvPr/>
        </p:nvSpPr>
        <p:spPr bwMode="auto">
          <a:xfrm>
            <a:off x="3884028" y="8829675"/>
            <a:ext cx="2972421" cy="465138"/>
          </a:xfrm>
          <a:prstGeom prst="rect">
            <a:avLst/>
          </a:prstGeom>
          <a:noFill/>
          <a:ln w="9525">
            <a:noFill/>
            <a:miter lim="800000"/>
            <a:headEnd/>
            <a:tailEnd/>
          </a:ln>
        </p:spPr>
        <p:txBody>
          <a:bodyPr lIns="91435" tIns="45718" rIns="91435" bIns="45718" anchor="b"/>
          <a:lstStyle/>
          <a:p>
            <a:pPr algn="r" defTabSz="914437"/>
            <a:fld id="{897A92FF-BD70-4309-8166-4B004CB7E23D}" type="slidenum">
              <a:rPr lang="en-US" altLang="zh-CN" sz="1200">
                <a:solidFill>
                  <a:srgbClr val="000000"/>
                </a:solidFill>
              </a:rPr>
              <a:pPr algn="r" defTabSz="914437"/>
              <a:t>1</a:t>
            </a:fld>
            <a:endParaRPr lang="en-US" altLang="zh-CN" sz="1200" dirty="0">
              <a:solidFill>
                <a:srgbClr val="000000"/>
              </a:solidFill>
            </a:endParaRPr>
          </a:p>
        </p:txBody>
      </p:sp>
      <p:sp>
        <p:nvSpPr>
          <p:cNvPr id="8195" name="Rectangle 7"/>
          <p:cNvSpPr txBox="1">
            <a:spLocks noGrp="1" noChangeArrowheads="1"/>
          </p:cNvSpPr>
          <p:nvPr/>
        </p:nvSpPr>
        <p:spPr bwMode="auto">
          <a:xfrm>
            <a:off x="3884028" y="8829675"/>
            <a:ext cx="2972421" cy="465138"/>
          </a:xfrm>
          <a:prstGeom prst="rect">
            <a:avLst/>
          </a:prstGeom>
          <a:noFill/>
          <a:ln w="9525">
            <a:noFill/>
            <a:miter lim="800000"/>
            <a:headEnd/>
            <a:tailEnd/>
          </a:ln>
        </p:spPr>
        <p:txBody>
          <a:bodyPr lIns="91435" tIns="45718" rIns="91435" bIns="45718" anchor="b"/>
          <a:lstStyle/>
          <a:p>
            <a:pPr algn="r" defTabSz="914437"/>
            <a:fld id="{2404FE0F-A48B-4414-B54F-699D8496A0E1}" type="slidenum">
              <a:rPr lang="en-US" altLang="zh-CN" sz="1200">
                <a:solidFill>
                  <a:srgbClr val="000000"/>
                </a:solidFill>
              </a:rPr>
              <a:pPr algn="r" defTabSz="914437"/>
              <a:t>1</a:t>
            </a:fld>
            <a:endParaRPr lang="en-US" altLang="zh-CN" sz="1200" dirty="0">
              <a:solidFill>
                <a:srgbClr val="000000"/>
              </a:solidFill>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p:txBody>
          <a:bodyPr/>
          <a:lstStyle/>
          <a:p>
            <a:pPr>
              <a:spcBef>
                <a:spcPct val="0"/>
              </a:spcBef>
            </a:pPr>
            <a:endParaRPr lang="en-US" sz="1600" b="1" dirty="0">
              <a:solidFill>
                <a:schemeClr val="bg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How are symbols made???</a:t>
            </a:r>
          </a:p>
          <a:p>
            <a:endParaRPr lang="en-US" dirty="0"/>
          </a:p>
        </p:txBody>
      </p:sp>
      <p:sp>
        <p:nvSpPr>
          <p:cNvPr id="4" name="Slide Number Placeholder 3"/>
          <p:cNvSpPr>
            <a:spLocks noGrp="1"/>
          </p:cNvSpPr>
          <p:nvPr>
            <p:ph type="sldNum" sz="quarter" idx="10"/>
          </p:nvPr>
        </p:nvSpPr>
        <p:spPr/>
        <p:txBody>
          <a:bodyPr/>
          <a:lstStyle/>
          <a:p>
            <a:fld id="{C847FB56-F36E-4737-87E0-0CFA8314C3DA}" type="slidenum">
              <a:rPr lang="en-US" smtClean="0"/>
              <a:t>36</a:t>
            </a:fld>
            <a:endParaRPr lang="en-US"/>
          </a:p>
        </p:txBody>
      </p:sp>
    </p:spTree>
    <p:extLst>
      <p:ext uri="{BB962C8B-B14F-4D97-AF65-F5344CB8AC3E}">
        <p14:creationId xmlns:p14="http://schemas.microsoft.com/office/powerpoint/2010/main" val="198007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r>
              <a:rPr lang="en-US" baseline="0" dirty="0" smtClean="0"/>
              <a:t> this to new one</a:t>
            </a:r>
            <a:endParaRPr lang="en-US" dirty="0"/>
          </a:p>
        </p:txBody>
      </p:sp>
      <p:sp>
        <p:nvSpPr>
          <p:cNvPr id="4" name="Slide Number Placeholder 3"/>
          <p:cNvSpPr>
            <a:spLocks noGrp="1"/>
          </p:cNvSpPr>
          <p:nvPr>
            <p:ph type="sldNum" sz="quarter" idx="10"/>
          </p:nvPr>
        </p:nvSpPr>
        <p:spPr/>
        <p:txBody>
          <a:bodyPr/>
          <a:lstStyle/>
          <a:p>
            <a:fld id="{C847FB56-F36E-4737-87E0-0CFA8314C3DA}" type="slidenum">
              <a:rPr lang="en-US" smtClean="0"/>
              <a:t>44</a:t>
            </a:fld>
            <a:endParaRPr lang="en-US"/>
          </a:p>
        </p:txBody>
      </p:sp>
    </p:spTree>
    <p:extLst>
      <p:ext uri="{BB962C8B-B14F-4D97-AF65-F5344CB8AC3E}">
        <p14:creationId xmlns:p14="http://schemas.microsoft.com/office/powerpoint/2010/main" val="2300432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4FB943-6F66-47D3-80A8-BDA0401FB29C}" type="slidenum">
              <a:rPr lang="en-US" altLang="zh-CN"/>
              <a:pPr/>
              <a:t>48</a:t>
            </a:fld>
            <a:endParaRPr lang="en-US" altLang="zh-CN"/>
          </a:p>
        </p:txBody>
      </p:sp>
      <p:sp>
        <p:nvSpPr>
          <p:cNvPr id="123906" name="Rectangle 7"/>
          <p:cNvSpPr txBox="1">
            <a:spLocks noGrp="1" noChangeArrowheads="1"/>
          </p:cNvSpPr>
          <p:nvPr/>
        </p:nvSpPr>
        <p:spPr bwMode="auto">
          <a:xfrm>
            <a:off x="3884028" y="8829675"/>
            <a:ext cx="2972421" cy="465138"/>
          </a:xfrm>
          <a:prstGeom prst="rect">
            <a:avLst/>
          </a:prstGeom>
          <a:noFill/>
          <a:ln w="9525">
            <a:noFill/>
            <a:miter lim="800000"/>
            <a:headEnd/>
            <a:tailEnd/>
          </a:ln>
        </p:spPr>
        <p:txBody>
          <a:bodyPr lIns="91435" tIns="45718" rIns="91435" bIns="45718" anchor="b"/>
          <a:lstStyle/>
          <a:p>
            <a:pPr algn="r" defTabSz="914437"/>
            <a:fld id="{E15B6CC7-2A3E-4528-BB01-4A007E1E64DA}" type="slidenum">
              <a:rPr lang="en-US" altLang="zh-CN" sz="1200"/>
              <a:pPr algn="r" defTabSz="914437"/>
              <a:t>48</a:t>
            </a:fld>
            <a:endParaRPr lang="en-US" altLang="zh-CN"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the </a:t>
            </a:r>
            <a:r>
              <a:rPr lang="en-US" dirty="0" err="1" smtClean="0"/>
              <a:t>centre</a:t>
            </a:r>
            <a:r>
              <a:rPr lang="en-US" dirty="0" smtClean="0"/>
              <a:t> frequency of</a:t>
            </a:r>
            <a:r>
              <a:rPr lang="en-US" baseline="0" dirty="0" smtClean="0"/>
              <a:t> all the subcarriers, there will not be crosstalk between the carriers. </a:t>
            </a:r>
          </a:p>
          <a:p>
            <a:r>
              <a:rPr lang="en-US" baseline="0" dirty="0" smtClean="0"/>
              <a:t>OFDM signals in time and frequency domain – </a:t>
            </a:r>
            <a:r>
              <a:rPr lang="en-US" baseline="0" dirty="0" err="1" smtClean="0"/>
              <a:t>parallellised</a:t>
            </a:r>
            <a:r>
              <a:rPr lang="en-US" baseline="0" dirty="0" smtClean="0"/>
              <a:t>. They are </a:t>
            </a:r>
            <a:r>
              <a:rPr lang="en-US" baseline="0" dirty="0" err="1" smtClean="0"/>
              <a:t>serialised</a:t>
            </a:r>
            <a:r>
              <a:rPr lang="en-US" baseline="0" dirty="0" smtClean="0"/>
              <a:t> to form the final signal. The Parallel to Serial Converter is the IFFT block. They are added together to give a time domain signal. </a:t>
            </a:r>
            <a:endParaRPr lang="en-US" dirty="0"/>
          </a:p>
        </p:txBody>
      </p:sp>
      <p:sp>
        <p:nvSpPr>
          <p:cNvPr id="4" name="Slide Number Placeholder 3"/>
          <p:cNvSpPr>
            <a:spLocks noGrp="1"/>
          </p:cNvSpPr>
          <p:nvPr>
            <p:ph type="sldNum" sz="quarter" idx="10"/>
          </p:nvPr>
        </p:nvSpPr>
        <p:spPr/>
        <p:txBody>
          <a:bodyPr/>
          <a:lstStyle/>
          <a:p>
            <a:fld id="{C847FB56-F36E-4737-87E0-0CFA8314C3DA}" type="slidenum">
              <a:rPr lang="en-US" smtClean="0"/>
              <a:t>5</a:t>
            </a:fld>
            <a:endParaRPr lang="en-US"/>
          </a:p>
        </p:txBody>
      </p:sp>
    </p:spTree>
    <p:extLst>
      <p:ext uri="{BB962C8B-B14F-4D97-AF65-F5344CB8AC3E}">
        <p14:creationId xmlns:p14="http://schemas.microsoft.com/office/powerpoint/2010/main" val="27188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the</a:t>
            </a:r>
            <a:r>
              <a:rPr lang="en-US" baseline="0" dirty="0" smtClean="0"/>
              <a:t> bandwidth </a:t>
            </a:r>
            <a:r>
              <a:rPr lang="en-US" baseline="0" dirty="0" err="1" smtClean="0"/>
              <a:t>effienciency</a:t>
            </a:r>
            <a:r>
              <a:rPr lang="en-US" baseline="0" dirty="0" smtClean="0"/>
              <a:t> attained ?</a:t>
            </a:r>
          </a:p>
          <a:p>
            <a:r>
              <a:rPr lang="en-US" baseline="0" dirty="0" smtClean="0"/>
              <a:t>OFDM has frequency selective response. We can choose the subcarriers over which can send data. Similarly we can use effective coding techniques to overcome these fading effects.</a:t>
            </a:r>
          </a:p>
          <a:p>
            <a:r>
              <a:rPr lang="en-US" baseline="0" dirty="0" smtClean="0"/>
              <a:t>Fading &amp; Delay spread – Fading </a:t>
            </a:r>
            <a:r>
              <a:rPr lang="en-US" baseline="0" dirty="0" err="1" smtClean="0"/>
              <a:t>delat</a:t>
            </a:r>
            <a:r>
              <a:rPr lang="en-US" baseline="0" dirty="0" smtClean="0"/>
              <a:t> in the above manner</a:t>
            </a:r>
          </a:p>
          <a:p>
            <a:r>
              <a:rPr lang="en-US" baseline="0" dirty="0" smtClean="0"/>
              <a:t>Delay spread – fixed with Cyclic Prefix- the copying is done over the entire composite signal. At Rx, the CP is removed and the rest of the data is taken to make it periodic before taking the FFT for it</a:t>
            </a:r>
          </a:p>
          <a:p>
            <a:endParaRPr lang="en-US" dirty="0"/>
          </a:p>
        </p:txBody>
      </p:sp>
      <p:sp>
        <p:nvSpPr>
          <p:cNvPr id="4" name="Slide Number Placeholder 3"/>
          <p:cNvSpPr>
            <a:spLocks noGrp="1"/>
          </p:cNvSpPr>
          <p:nvPr>
            <p:ph type="sldNum" sz="quarter" idx="10"/>
          </p:nvPr>
        </p:nvSpPr>
        <p:spPr/>
        <p:txBody>
          <a:bodyPr/>
          <a:lstStyle/>
          <a:p>
            <a:fld id="{C847FB56-F36E-4737-87E0-0CFA8314C3DA}" type="slidenum">
              <a:rPr lang="en-US" smtClean="0"/>
              <a:t>6</a:t>
            </a:fld>
            <a:endParaRPr lang="en-US"/>
          </a:p>
        </p:txBody>
      </p:sp>
    </p:spTree>
    <p:extLst>
      <p:ext uri="{BB962C8B-B14F-4D97-AF65-F5344CB8AC3E}">
        <p14:creationId xmlns:p14="http://schemas.microsoft.com/office/powerpoint/2010/main" val="1653958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 -  Performance-critical modules</a:t>
            </a:r>
          </a:p>
          <a:p>
            <a:r>
              <a:rPr lang="en-US" sz="1200" b="0" i="0" u="none" strike="noStrike" kern="1200" baseline="0" dirty="0" smtClean="0">
                <a:solidFill>
                  <a:schemeClr val="tx1"/>
                </a:solidFill>
                <a:latin typeface="+mn-lt"/>
                <a:ea typeface="+mn-ea"/>
                <a:cs typeface="+mn-cs"/>
              </a:rPr>
              <a:t> Python  - </a:t>
            </a:r>
            <a:r>
              <a:rPr lang="en-US" sz="1200" b="1" i="0" u="none" strike="noStrike" kern="1200" baseline="0" dirty="0" smtClean="0">
                <a:solidFill>
                  <a:schemeClr val="tx1"/>
                </a:solidFill>
                <a:latin typeface="+mn-lt"/>
                <a:ea typeface="+mn-ea"/>
                <a:cs typeface="+mn-cs"/>
              </a:rPr>
              <a:t>Glue </a:t>
            </a:r>
            <a:r>
              <a:rPr lang="en-US" sz="1200" b="0" i="0" u="none" strike="noStrike" kern="1200" baseline="0" dirty="0" smtClean="0">
                <a:solidFill>
                  <a:schemeClr val="tx1"/>
                </a:solidFill>
                <a:latin typeface="+mn-lt"/>
                <a:ea typeface="+mn-ea"/>
                <a:cs typeface="+mn-cs"/>
              </a:rPr>
              <a:t>to connect modules, Non performance-critical modules</a:t>
            </a:r>
          </a:p>
          <a:p>
            <a:r>
              <a:rPr lang="en-US" sz="1200" b="0" i="0" u="none" strike="noStrike" kern="1200" baseline="0" dirty="0" smtClean="0">
                <a:solidFill>
                  <a:schemeClr val="tx1"/>
                </a:solidFill>
                <a:latin typeface="+mn-lt"/>
                <a:ea typeface="+mn-ea"/>
                <a:cs typeface="+mn-cs"/>
              </a:rPr>
              <a:t>The patching is done using SWIG </a:t>
            </a:r>
            <a:endParaRPr lang="en-US" dirty="0"/>
          </a:p>
        </p:txBody>
      </p:sp>
      <p:sp>
        <p:nvSpPr>
          <p:cNvPr id="4" name="Slide Number Placeholder 3"/>
          <p:cNvSpPr>
            <a:spLocks noGrp="1"/>
          </p:cNvSpPr>
          <p:nvPr>
            <p:ph type="sldNum" sz="quarter" idx="10"/>
          </p:nvPr>
        </p:nvSpPr>
        <p:spPr/>
        <p:txBody>
          <a:bodyPr/>
          <a:lstStyle/>
          <a:p>
            <a:fld id="{C847FB56-F36E-4737-87E0-0CFA8314C3DA}" type="slidenum">
              <a:rPr lang="en-US" smtClean="0"/>
              <a:t>8</a:t>
            </a:fld>
            <a:endParaRPr lang="en-US"/>
          </a:p>
        </p:txBody>
      </p:sp>
    </p:spTree>
    <p:extLst>
      <p:ext uri="{BB962C8B-B14F-4D97-AF65-F5344CB8AC3E}">
        <p14:creationId xmlns:p14="http://schemas.microsoft.com/office/powerpoint/2010/main" val="2264235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2">
                    <a:lumMod val="20000"/>
                    <a:lumOff val="80000"/>
                  </a:schemeClr>
                </a:solidFill>
              </a:rPr>
              <a:t>– trying getting existing ‘h’ calculated to prove this</a:t>
            </a:r>
          </a:p>
          <a:p>
            <a:endParaRPr lang="en-US" dirty="0"/>
          </a:p>
        </p:txBody>
      </p:sp>
      <p:sp>
        <p:nvSpPr>
          <p:cNvPr id="4" name="Slide Number Placeholder 3"/>
          <p:cNvSpPr>
            <a:spLocks noGrp="1"/>
          </p:cNvSpPr>
          <p:nvPr>
            <p:ph type="sldNum" sz="quarter" idx="10"/>
          </p:nvPr>
        </p:nvSpPr>
        <p:spPr/>
        <p:txBody>
          <a:bodyPr/>
          <a:lstStyle/>
          <a:p>
            <a:fld id="{C847FB56-F36E-4737-87E0-0CFA8314C3DA}" type="slidenum">
              <a:rPr lang="en-US" smtClean="0"/>
              <a:t>10</a:t>
            </a:fld>
            <a:endParaRPr lang="en-US"/>
          </a:p>
        </p:txBody>
      </p:sp>
    </p:spTree>
    <p:extLst>
      <p:ext uri="{BB962C8B-B14F-4D97-AF65-F5344CB8AC3E}">
        <p14:creationId xmlns:p14="http://schemas.microsoft.com/office/powerpoint/2010/main" val="307582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r>
              <a:rPr lang="en-US" sz="1200" b="0" i="0" u="none" strike="noStrike" kern="1200" baseline="0" dirty="0" smtClean="0">
                <a:solidFill>
                  <a:schemeClr val="tx1"/>
                </a:solidFill>
                <a:latin typeface="+mn-lt"/>
                <a:ea typeface="+mn-ea"/>
                <a:cs typeface="+mn-cs"/>
              </a:rPr>
              <a:t>want to recover x from Ax</a:t>
            </a:r>
          </a:p>
          <a:p>
            <a:r>
              <a:rPr lang="en-US" sz="1200" b="0" i="0" u="none" strike="noStrike" kern="1200" baseline="0" dirty="0" smtClean="0">
                <a:solidFill>
                  <a:schemeClr val="tx1"/>
                </a:solidFill>
                <a:latin typeface="+mn-lt"/>
                <a:ea typeface="+mn-ea"/>
                <a:cs typeface="+mn-cs"/>
              </a:rPr>
              <a:t>• Impossible: undetermined system of equations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x is sparse, then we can use L1 optimization to approximate x.  And also based on a </a:t>
            </a:r>
            <a:r>
              <a:rPr lang="en-US" sz="1200" b="0" i="0" u="none" strike="noStrike" kern="1200" baseline="0" dirty="0" err="1" smtClean="0">
                <a:solidFill>
                  <a:schemeClr val="tx1"/>
                </a:solidFill>
                <a:latin typeface="+mn-lt"/>
                <a:ea typeface="+mn-ea"/>
                <a:cs typeface="+mn-cs"/>
              </a:rPr>
              <a:t>sparsity</a:t>
            </a:r>
            <a:r>
              <a:rPr lang="en-US" sz="1200" b="0" i="0" u="none" strike="noStrike" kern="1200" baseline="0" dirty="0" smtClean="0">
                <a:solidFill>
                  <a:schemeClr val="tx1"/>
                </a:solidFill>
                <a:latin typeface="+mn-lt"/>
                <a:ea typeface="+mn-ea"/>
                <a:cs typeface="+mn-cs"/>
              </a:rPr>
              <a:t> parameter k.</a:t>
            </a:r>
          </a:p>
          <a:p>
            <a:endParaRPr lang="en-US" dirty="0"/>
          </a:p>
        </p:txBody>
      </p:sp>
      <p:sp>
        <p:nvSpPr>
          <p:cNvPr id="4" name="Slide Number Placeholder 3"/>
          <p:cNvSpPr>
            <a:spLocks noGrp="1"/>
          </p:cNvSpPr>
          <p:nvPr>
            <p:ph type="sldNum" sz="quarter" idx="10"/>
          </p:nvPr>
        </p:nvSpPr>
        <p:spPr/>
        <p:txBody>
          <a:bodyPr/>
          <a:lstStyle/>
          <a:p>
            <a:fld id="{C847FB56-F36E-4737-87E0-0CFA8314C3DA}" type="slidenum">
              <a:rPr lang="en-US" smtClean="0"/>
              <a:t>11</a:t>
            </a:fld>
            <a:endParaRPr lang="en-US"/>
          </a:p>
        </p:txBody>
      </p:sp>
    </p:spTree>
    <p:extLst>
      <p:ext uri="{BB962C8B-B14F-4D97-AF65-F5344CB8AC3E}">
        <p14:creationId xmlns:p14="http://schemas.microsoft.com/office/powerpoint/2010/main" val="114267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CRLB for unbiased estimator</a:t>
            </a:r>
            <a:endParaRPr lang="en-US" dirty="0"/>
          </a:p>
        </p:txBody>
      </p:sp>
      <p:sp>
        <p:nvSpPr>
          <p:cNvPr id="4" name="Slide Number Placeholder 3"/>
          <p:cNvSpPr>
            <a:spLocks noGrp="1"/>
          </p:cNvSpPr>
          <p:nvPr>
            <p:ph type="sldNum" sz="quarter" idx="10"/>
          </p:nvPr>
        </p:nvSpPr>
        <p:spPr/>
        <p:txBody>
          <a:bodyPr/>
          <a:lstStyle/>
          <a:p>
            <a:fld id="{C847FB56-F36E-4737-87E0-0CFA8314C3DA}" type="slidenum">
              <a:rPr lang="en-US" smtClean="0"/>
              <a:t>15</a:t>
            </a:fld>
            <a:endParaRPr lang="en-US"/>
          </a:p>
        </p:txBody>
      </p:sp>
    </p:spTree>
    <p:extLst>
      <p:ext uri="{BB962C8B-B14F-4D97-AF65-F5344CB8AC3E}">
        <p14:creationId xmlns:p14="http://schemas.microsoft.com/office/powerpoint/2010/main" val="1413403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CRLB for unbiased estimator</a:t>
            </a:r>
            <a:endParaRPr lang="en-US" dirty="0"/>
          </a:p>
        </p:txBody>
      </p:sp>
      <p:sp>
        <p:nvSpPr>
          <p:cNvPr id="4" name="Slide Number Placeholder 3"/>
          <p:cNvSpPr>
            <a:spLocks noGrp="1"/>
          </p:cNvSpPr>
          <p:nvPr>
            <p:ph type="sldNum" sz="quarter" idx="10"/>
          </p:nvPr>
        </p:nvSpPr>
        <p:spPr/>
        <p:txBody>
          <a:bodyPr/>
          <a:lstStyle/>
          <a:p>
            <a:fld id="{C847FB56-F36E-4737-87E0-0CFA8314C3DA}" type="slidenum">
              <a:rPr lang="en-US" smtClean="0"/>
              <a:t>17</a:t>
            </a:fld>
            <a:endParaRPr lang="en-US"/>
          </a:p>
        </p:txBody>
      </p:sp>
    </p:spTree>
    <p:extLst>
      <p:ext uri="{BB962C8B-B14F-4D97-AF65-F5344CB8AC3E}">
        <p14:creationId xmlns:p14="http://schemas.microsoft.com/office/powerpoint/2010/main" val="1413403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blue path shows</a:t>
            </a:r>
            <a:r>
              <a:rPr lang="en-US" baseline="0" dirty="0" smtClean="0"/>
              <a:t> the received signals, whereas the black path are the signals useful in decoding and synchronization</a:t>
            </a:r>
            <a:endParaRPr lang="en-US" dirty="0"/>
          </a:p>
        </p:txBody>
      </p:sp>
      <p:sp>
        <p:nvSpPr>
          <p:cNvPr id="4" name="Slide Number Placeholder 3"/>
          <p:cNvSpPr>
            <a:spLocks noGrp="1"/>
          </p:cNvSpPr>
          <p:nvPr>
            <p:ph type="sldNum" sz="quarter" idx="10"/>
          </p:nvPr>
        </p:nvSpPr>
        <p:spPr/>
        <p:txBody>
          <a:bodyPr/>
          <a:lstStyle/>
          <a:p>
            <a:fld id="{C847FB56-F36E-4737-87E0-0CFA8314C3DA}" type="slidenum">
              <a:rPr lang="en-US" smtClean="0"/>
              <a:t>19</a:t>
            </a:fld>
            <a:endParaRPr lang="en-US"/>
          </a:p>
        </p:txBody>
      </p:sp>
    </p:spTree>
    <p:extLst>
      <p:ext uri="{BB962C8B-B14F-4D97-AF65-F5344CB8AC3E}">
        <p14:creationId xmlns:p14="http://schemas.microsoft.com/office/powerpoint/2010/main" val="48751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9F16E914-DEAC-4B6A-91B0-03AEA6391711}" type="slidenum">
              <a:rPr lang="en-US" altLang="zh-CN"/>
              <a:pPr>
                <a:defRPr/>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999B9B25-C761-4A31-91AB-EC0BACFC6BC4}" type="slidenum">
              <a:rPr lang="en-US" altLang="zh-CN"/>
              <a:pPr>
                <a:defRPr/>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1963" y="382588"/>
            <a:ext cx="2101850" cy="5556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1650" y="382588"/>
            <a:ext cx="6157913" cy="5556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14F82F1C-AB4A-41DF-82FC-09319CDE8B90}" type="slidenum">
              <a:rPr lang="en-US" altLang="zh-CN"/>
              <a:pPr>
                <a:defRPr/>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650" y="382588"/>
            <a:ext cx="8334375" cy="596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41287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41287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36513" y="6532563"/>
            <a:ext cx="398463" cy="352425"/>
          </a:xfrm>
        </p:spPr>
        <p:txBody>
          <a:bodyPr/>
          <a:lstStyle>
            <a:lvl1pPr>
              <a:defRPr smtClean="0"/>
            </a:lvl1pPr>
          </a:lstStyle>
          <a:p>
            <a:pPr>
              <a:defRPr/>
            </a:pPr>
            <a:fld id="{0D4F0BB6-3067-40CC-805B-FFE99F40ED30}" type="slidenum">
              <a:rPr lang="en-US" altLang="zh-CN"/>
              <a:pPr>
                <a:defRPr/>
              </a:pPr>
              <a:t>‹#›</a:t>
            </a:fld>
            <a:endParaRPr lang="en-US" altLang="zh-CN"/>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eaLnBrk="1" latinLnBrk="0" hangingPunct="1"/>
            <a:fld id="{DBEF4835-C68B-4D5B-A6BF-745F8BB5EE27}" type="datetime1">
              <a:rPr lang="en-US" smtClean="0"/>
              <a:t>12/12/2012</a:t>
            </a:fld>
            <a:endParaRPr lang="en-US" dirty="0">
              <a:solidFill>
                <a:srgbClr val="FFFFFF"/>
              </a:solidFill>
            </a:endParaRPr>
          </a:p>
        </p:txBody>
      </p:sp>
      <p:sp>
        <p:nvSpPr>
          <p:cNvPr id="17" name="Footer Placeholder 16"/>
          <p:cNvSpPr>
            <a:spLocks noGrp="1"/>
          </p:cNvSpPr>
          <p:nvPr>
            <p:ph type="ftr" sz="quarter" idx="11"/>
          </p:nvPr>
        </p:nvSpPr>
        <p:spPr/>
        <p:txBody>
          <a:bodyPr/>
          <a:lstStyle/>
          <a:p>
            <a:endParaRPr kumimoji="0" lang="en-US">
              <a:solidFill>
                <a:schemeClr val="accent1">
                  <a:tint val="20000"/>
                </a:schemeClr>
              </a:solidFill>
            </a:endParaRPr>
          </a:p>
        </p:txBody>
      </p:sp>
      <p:sp>
        <p:nvSpPr>
          <p:cNvPr id="29" name="Slide Number Placeholder 28"/>
          <p:cNvSpPr>
            <a:spLocks noGrp="1"/>
          </p:cNvSpPr>
          <p:nvPr>
            <p:ph type="sldNum" sz="quarter" idx="12"/>
          </p:nvPr>
        </p:nvSpPr>
        <p:spPr/>
        <p:txBody>
          <a:bodyPr/>
          <a:lstStyle/>
          <a:p>
            <a:pPr>
              <a:defRPr/>
            </a:pPr>
            <a:fld id="{9F16E914-DEAC-4B6A-91B0-03AEA6391711}" type="slidenum">
              <a:rPr lang="en-US" altLang="zh-CN" smtClean="0"/>
              <a:pPr>
                <a:defRPr/>
              </a:pPr>
              <a:t>‹#›</a:t>
            </a:fld>
            <a:endParaRPr lang="en-US" altLang="zh-C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54D529C2-52B1-49A4-BED4-D7B806F3F7F3}" type="datetime1">
              <a:rPr lang="en-US" smtClean="0"/>
              <a:t>12/12/2012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19C63D0D-8030-4BAB-B1D9-2DC9941C83C0}" type="slidenum">
              <a:rPr lang="en-US" altLang="zh-CN" smtClean="0"/>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0350C7C0-465E-47A2-A8B9-E4564DEA9FFB}" type="datetime1">
              <a:rPr lang="en-US" smtClean="0"/>
              <a:t>12/12/2012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A1F0BA11-9B49-4E6A-AAB6-9B83570CC5D7}" type="slidenum">
              <a:rPr lang="en-US" altLang="zh-CN" smtClean="0"/>
              <a:pPr>
                <a:defRPr/>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A20FED6E-545C-44B0-AD50-C29605BC0872}" type="datetime1">
              <a:rPr lang="en-US" smtClean="0"/>
              <a:t>12/12/2012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5993BD32-39BA-4943-9C9B-8525B2C2027B}" type="slidenum">
              <a:rPr lang="en-US" altLang="zh-CN" smtClean="0"/>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357F0528-BD54-41EE-9358-E5F433766660}" type="datetime1">
              <a:rPr lang="en-US" smtClean="0"/>
              <a:t>12/12/2012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defRPr/>
            </a:pPr>
            <a:fld id="{88AF09B1-2F8E-4998-9CAE-22F8ACAB67BA}" type="slidenum">
              <a:rPr lang="en-US" altLang="zh-CN" smtClean="0"/>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0A5C2BE8-76A7-4439-8DE2-AD266CB76947}" type="datetime1">
              <a:rPr lang="en-US" smtClean="0"/>
              <a:t>12/12/2012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defRPr/>
            </a:pPr>
            <a:fld id="{7FA37110-497A-4DA4-BF5C-06E2D9FEB182}" type="slidenum">
              <a:rPr lang="en-US" altLang="zh-CN" smtClean="0"/>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36F5CAA2-3AC4-4A8C-9AB3-675DCE614280}" type="datetime1">
              <a:rPr lang="en-US" smtClean="0"/>
              <a:t>12/12/2012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01D12629-CF1C-4B9E-8357-4E70882E8046}" type="slidenum">
              <a:rPr lang="en-US" altLang="zh-CN" smtClean="0"/>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19C63D0D-8030-4BAB-B1D9-2DC9941C83C0}" type="slidenum">
              <a:rPr lang="en-US" altLang="zh-CN"/>
              <a:pPr>
                <a:defRPr/>
              </a:pPr>
              <a:t>‹#›</a:t>
            </a:fld>
            <a:endParaRPr lang="en-US" altLang="zh-CN"/>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D75330C4-7A7D-412B-A6D8-E1B64CB14618}" type="datetime1">
              <a:rPr lang="en-US" smtClean="0"/>
              <a:t>12/12/2012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C7DF10E2-72DD-418E-8EFC-31B2460401AF}" type="slidenum">
              <a:rPr lang="en-US" altLang="zh-CN" smtClean="0"/>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041B8283-DF6E-4ACE-BB4C-7E8187033DE5}" type="datetime1">
              <a:rPr lang="en-US" smtClean="0"/>
              <a:t>12/12/2012</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pPr>
              <a:defRPr/>
            </a:pPr>
            <a:fld id="{743FB1A6-C8D3-49FB-8E42-FA2AEF18E3D4}" type="slidenum">
              <a:rPr lang="en-US" altLang="zh-CN" smtClean="0"/>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328F043-BEC8-4489-9BE0-933B39F7D8B7}" type="datetime1">
              <a:rPr lang="en-US" smtClean="0"/>
              <a:t>12/12/2012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999B9B25-C761-4A31-91AB-EC0BACFC6BC4}" type="slidenum">
              <a:rPr lang="en-US" altLang="zh-CN" smtClean="0"/>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961BEB0-BCB9-4C7C-8584-2A1089974F8F}" type="datetime1">
              <a:rPr lang="en-US" smtClean="0"/>
              <a:t>12/12/2012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14F82F1C-AB4A-41DF-82FC-09319CDE8B90}" type="slidenum">
              <a:rPr lang="en-US" altLang="zh-CN" smtClean="0"/>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A1F0BA11-9B49-4E6A-AAB6-9B83570CC5D7}" type="slidenum">
              <a:rPr lang="en-US" altLang="zh-CN"/>
              <a:pPr>
                <a:defRPr/>
              </a:pPr>
              <a:t>‹#›</a:t>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5993BD32-39BA-4943-9C9B-8525B2C2027B}" type="slidenum">
              <a:rPr lang="en-US" altLang="zh-CN"/>
              <a:pPr>
                <a:defRPr/>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88AF09B1-2F8E-4998-9CAE-22F8ACAB67BA}" type="slidenum">
              <a:rPr lang="en-US" altLang="zh-CN"/>
              <a:pPr>
                <a:defRPr/>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7FA37110-497A-4DA4-BF5C-06E2D9FEB182}" type="slidenum">
              <a:rPr lang="en-US" altLang="zh-CN"/>
              <a:pPr>
                <a:defRPr/>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1D12629-CF1C-4B9E-8357-4E70882E8046}" type="slidenum">
              <a:rPr lang="en-US" altLang="zh-CN"/>
              <a:pPr>
                <a:defRPr/>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C7DF10E2-72DD-418E-8EFC-31B2460401AF}" type="slidenum">
              <a:rPr lang="en-US" altLang="zh-CN"/>
              <a:pPr>
                <a:defRPr/>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743FB1A6-C8D3-49FB-8E42-FA2AEF18E3D4}" type="slidenum">
              <a:rPr lang="en-US" altLang="zh-CN"/>
              <a:pPr>
                <a:defRPr/>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 name="Rectangle 2"/>
          <p:cNvSpPr>
            <a:spLocks noChangeArrowheads="1"/>
          </p:cNvSpPr>
          <p:nvPr/>
        </p:nvSpPr>
        <p:spPr bwMode="auto">
          <a:xfrm>
            <a:off x="395288" y="4763"/>
            <a:ext cx="8748712" cy="333375"/>
          </a:xfrm>
          <a:prstGeom prst="rect">
            <a:avLst/>
          </a:prstGeom>
          <a:gradFill rotWithShape="1">
            <a:gsLst>
              <a:gs pos="0">
                <a:schemeClr val="accent2"/>
              </a:gs>
              <a:gs pos="100000">
                <a:schemeClr val="tx1"/>
              </a:gs>
            </a:gsLst>
            <a:lin ang="0" scaled="1"/>
          </a:gradFill>
          <a:ln w="9525">
            <a:noFill/>
            <a:miter lim="800000"/>
            <a:headEnd/>
            <a:tailEnd/>
          </a:ln>
          <a:effectLst/>
        </p:spPr>
        <p:txBody>
          <a:bodyPr wrap="none" anchor="ctr"/>
          <a:lstStyle/>
          <a:p>
            <a:pPr fontAlgn="base">
              <a:spcBef>
                <a:spcPct val="0"/>
              </a:spcBef>
              <a:spcAft>
                <a:spcPct val="0"/>
              </a:spcAft>
              <a:defRPr/>
            </a:pPr>
            <a:endParaRPr lang="en-US" sz="2000">
              <a:solidFill>
                <a:srgbClr val="000000"/>
              </a:solidFill>
            </a:endParaRPr>
          </a:p>
        </p:txBody>
      </p:sp>
      <p:sp>
        <p:nvSpPr>
          <p:cNvPr id="15" name="Rectangle 3"/>
          <p:cNvSpPr>
            <a:spLocks noChangeArrowheads="1"/>
          </p:cNvSpPr>
          <p:nvPr/>
        </p:nvSpPr>
        <p:spPr bwMode="auto">
          <a:xfrm>
            <a:off x="0" y="0"/>
            <a:ext cx="468313" cy="6865938"/>
          </a:xfrm>
          <a:prstGeom prst="rect">
            <a:avLst/>
          </a:prstGeom>
          <a:gradFill rotWithShape="1">
            <a:gsLst>
              <a:gs pos="0">
                <a:schemeClr val="tx1"/>
              </a:gs>
              <a:gs pos="100000">
                <a:schemeClr val="accent2"/>
              </a:gs>
            </a:gsLst>
            <a:path path="rect">
              <a:fillToRect r="100000" b="100000"/>
            </a:path>
          </a:gradFill>
          <a:ln w="9525">
            <a:noFill/>
            <a:miter lim="800000"/>
            <a:headEnd/>
            <a:tailEnd/>
          </a:ln>
          <a:effectLst/>
        </p:spPr>
        <p:txBody>
          <a:bodyPr wrap="none" anchor="ctr"/>
          <a:lstStyle/>
          <a:p>
            <a:pPr fontAlgn="base">
              <a:spcBef>
                <a:spcPct val="0"/>
              </a:spcBef>
              <a:spcAft>
                <a:spcPct val="0"/>
              </a:spcAft>
              <a:defRPr/>
            </a:pPr>
            <a:endParaRPr lang="en-US" sz="2000">
              <a:solidFill>
                <a:srgbClr val="000000"/>
              </a:solidFill>
            </a:endParaRPr>
          </a:p>
        </p:txBody>
      </p:sp>
      <p:sp>
        <p:nvSpPr>
          <p:cNvPr id="16" name="AutoShape 4"/>
          <p:cNvSpPr>
            <a:spLocks noChangeArrowheads="1"/>
          </p:cNvSpPr>
          <p:nvPr/>
        </p:nvSpPr>
        <p:spPr bwMode="invGray">
          <a:xfrm>
            <a:off x="460375" y="6561138"/>
            <a:ext cx="8410575" cy="50800"/>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fontAlgn="base">
              <a:spcBef>
                <a:spcPct val="0"/>
              </a:spcBef>
              <a:spcAft>
                <a:spcPct val="0"/>
              </a:spcAft>
              <a:defRPr/>
            </a:pPr>
            <a:endParaRPr lang="en-US" sz="2000">
              <a:solidFill>
                <a:srgbClr val="000000"/>
              </a:solidFill>
            </a:endParaRPr>
          </a:p>
        </p:txBody>
      </p:sp>
      <p:sp>
        <p:nvSpPr>
          <p:cNvPr id="17" name="AutoShape 6"/>
          <p:cNvSpPr>
            <a:spLocks noChangeArrowheads="1"/>
          </p:cNvSpPr>
          <p:nvPr/>
        </p:nvSpPr>
        <p:spPr bwMode="invGray">
          <a:xfrm flipV="1">
            <a:off x="436563" y="931863"/>
            <a:ext cx="8707437" cy="50800"/>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fontAlgn="base">
              <a:spcBef>
                <a:spcPct val="0"/>
              </a:spcBef>
              <a:spcAft>
                <a:spcPct val="0"/>
              </a:spcAft>
              <a:defRPr/>
            </a:pPr>
            <a:endParaRPr lang="en-US" sz="2000">
              <a:solidFill>
                <a:srgbClr val="000000"/>
              </a:solidFill>
            </a:endParaRPr>
          </a:p>
        </p:txBody>
      </p:sp>
      <p:sp>
        <p:nvSpPr>
          <p:cNvPr id="18" name="Text Box 7"/>
          <p:cNvSpPr txBox="1">
            <a:spLocks noChangeArrowheads="1"/>
          </p:cNvSpPr>
          <p:nvPr/>
        </p:nvSpPr>
        <p:spPr bwMode="auto">
          <a:xfrm>
            <a:off x="6084888" y="0"/>
            <a:ext cx="3313112" cy="366713"/>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altLang="zh-CN" b="1">
                <a:solidFill>
                  <a:srgbClr val="FF0000"/>
                </a:solidFill>
                <a:ea typeface="Arial Unicode MS" pitchFamily="34" charset="-122"/>
                <a:cs typeface="Arial Unicode MS" pitchFamily="34" charset="-122"/>
              </a:rPr>
              <a:t>University </a:t>
            </a:r>
            <a:r>
              <a:rPr lang="en-US" altLang="zh-CN" b="1" i="1">
                <a:solidFill>
                  <a:srgbClr val="FF0000"/>
                </a:solidFill>
                <a:latin typeface="Times New Roman" pitchFamily="18" charset="0"/>
                <a:ea typeface="Arial Unicode MS" pitchFamily="34" charset="-122"/>
                <a:cs typeface="Arial Unicode MS" pitchFamily="34" charset="-122"/>
              </a:rPr>
              <a:t>of</a:t>
            </a:r>
            <a:r>
              <a:rPr lang="en-US" altLang="zh-CN" b="1">
                <a:solidFill>
                  <a:srgbClr val="FF0000"/>
                </a:solidFill>
                <a:ea typeface="Arial Unicode MS" pitchFamily="34" charset="-122"/>
                <a:cs typeface="Arial Unicode MS" pitchFamily="34" charset="-122"/>
              </a:rPr>
              <a:t>  Houston</a:t>
            </a:r>
          </a:p>
        </p:txBody>
      </p:sp>
      <p:sp>
        <p:nvSpPr>
          <p:cNvPr id="19" name="Text Box 8"/>
          <p:cNvSpPr txBox="1">
            <a:spLocks noChangeArrowheads="1"/>
          </p:cNvSpPr>
          <p:nvPr/>
        </p:nvSpPr>
        <p:spPr bwMode="auto">
          <a:xfrm>
            <a:off x="684213" y="0"/>
            <a:ext cx="3527425" cy="366713"/>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altLang="zh-CN" b="1" i="1">
                <a:solidFill>
                  <a:srgbClr val="BFBB09"/>
                </a:solidFill>
                <a:latin typeface="Times New Roman" pitchFamily="18" charset="0"/>
              </a:rPr>
              <a:t>Cullen College of Engineering</a:t>
            </a:r>
          </a:p>
        </p:txBody>
      </p:sp>
      <p:sp>
        <p:nvSpPr>
          <p:cNvPr id="20" name="Text Box 9"/>
          <p:cNvSpPr txBox="1">
            <a:spLocks noChangeArrowheads="1"/>
          </p:cNvSpPr>
          <p:nvPr/>
        </p:nvSpPr>
        <p:spPr bwMode="auto">
          <a:xfrm rot="10800000">
            <a:off x="1520825" y="1412875"/>
            <a:ext cx="458788" cy="4895850"/>
          </a:xfrm>
          <a:prstGeom prst="rect">
            <a:avLst/>
          </a:prstGeom>
          <a:noFill/>
          <a:ln w="9525">
            <a:noFill/>
            <a:miter lim="800000"/>
            <a:headEnd/>
            <a:tailEnd/>
          </a:ln>
          <a:effectLst/>
        </p:spPr>
        <p:txBody>
          <a:bodyPr rot="10800000" vert="eaVert">
            <a:spAutoFit/>
          </a:bodyPr>
          <a:lstStyle/>
          <a:p>
            <a:pPr fontAlgn="base">
              <a:spcBef>
                <a:spcPct val="50000"/>
              </a:spcBef>
              <a:spcAft>
                <a:spcPct val="0"/>
              </a:spcAft>
              <a:defRPr/>
            </a:pPr>
            <a:endParaRPr lang="en-US">
              <a:solidFill>
                <a:srgbClr val="000000"/>
              </a:solidFill>
            </a:endParaRPr>
          </a:p>
        </p:txBody>
      </p:sp>
      <p:graphicFrame>
        <p:nvGraphicFramePr>
          <p:cNvPr id="6154" name="Object 11"/>
          <p:cNvGraphicFramePr>
            <a:graphicFrameLocks noChangeAspect="1"/>
          </p:cNvGraphicFramePr>
          <p:nvPr/>
        </p:nvGraphicFramePr>
        <p:xfrm>
          <a:off x="8637588" y="6391275"/>
          <a:ext cx="506412" cy="466725"/>
        </p:xfrm>
        <a:graphic>
          <a:graphicData uri="http://schemas.openxmlformats.org/presentationml/2006/ole">
            <mc:AlternateContent xmlns:mc="http://schemas.openxmlformats.org/markup-compatibility/2006">
              <mc:Choice xmlns:v="urn:schemas-microsoft-com:vml" Requires="v">
                <p:oleObj spid="_x0000_s4570" name="Bitmap Image" r:id="rId15" imgW="361809" imgH="333333" progId="Paint.Picture">
                  <p:embed/>
                </p:oleObj>
              </mc:Choice>
              <mc:Fallback>
                <p:oleObj name="Bitmap Image" r:id="rId15" imgW="361809" imgH="333333" progId="Paint.Picture">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37588" y="6391275"/>
                        <a:ext cx="506412" cy="46672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3" name="Text Box 12"/>
          <p:cNvSpPr txBox="1">
            <a:spLocks noChangeArrowheads="1"/>
          </p:cNvSpPr>
          <p:nvPr/>
        </p:nvSpPr>
        <p:spPr bwMode="auto">
          <a:xfrm>
            <a:off x="2484438" y="4508500"/>
            <a:ext cx="5400675" cy="366713"/>
          </a:xfrm>
          <a:prstGeom prst="rect">
            <a:avLst/>
          </a:prstGeom>
          <a:noFill/>
          <a:ln w="9525">
            <a:noFill/>
            <a:miter lim="800000"/>
            <a:headEnd/>
            <a:tailEnd/>
          </a:ln>
          <a:effectLst/>
        </p:spPr>
        <p:txBody>
          <a:bodyPr>
            <a:spAutoFit/>
          </a:bodyPr>
          <a:lstStyle/>
          <a:p>
            <a:pPr fontAlgn="base">
              <a:spcBef>
                <a:spcPct val="50000"/>
              </a:spcBef>
              <a:spcAft>
                <a:spcPct val="0"/>
              </a:spcAft>
              <a:defRPr/>
            </a:pPr>
            <a:endParaRPr lang="en-US">
              <a:solidFill>
                <a:srgbClr val="000000"/>
              </a:solidFill>
            </a:endParaRPr>
          </a:p>
        </p:txBody>
      </p:sp>
      <p:sp>
        <p:nvSpPr>
          <p:cNvPr id="6156" name="Rectangle 5"/>
          <p:cNvSpPr>
            <a:spLocks noGrp="1" noChangeArrowheads="1"/>
          </p:cNvSpPr>
          <p:nvPr>
            <p:ph type="title"/>
          </p:nvPr>
        </p:nvSpPr>
        <p:spPr bwMode="auto">
          <a:xfrm>
            <a:off x="501650" y="382588"/>
            <a:ext cx="8334375" cy="5969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6157" name="Rectangle 12"/>
          <p:cNvSpPr>
            <a:spLocks noGrp="1" noChangeArrowheads="1"/>
          </p:cNvSpPr>
          <p:nvPr>
            <p:ph type="body" idx="1"/>
          </p:nvPr>
        </p:nvSpPr>
        <p:spPr bwMode="auto">
          <a:xfrm>
            <a:off x="684213" y="14128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4" name="Rectangle 14"/>
          <p:cNvSpPr>
            <a:spLocks noGrp="1" noChangeArrowheads="1"/>
          </p:cNvSpPr>
          <p:nvPr>
            <p:ph type="sldNum" sz="quarter" idx="4"/>
          </p:nvPr>
        </p:nvSpPr>
        <p:spPr bwMode="auto">
          <a:xfrm>
            <a:off x="-36513" y="6532563"/>
            <a:ext cx="398463" cy="352425"/>
          </a:xfrm>
          <a:prstGeom prst="rect">
            <a:avLst/>
          </a:prstGeom>
          <a:noFill/>
          <a:ln>
            <a:miter lim="800000"/>
            <a:headEnd/>
            <a:tailEnd/>
          </a:ln>
        </p:spPr>
        <p:txBody>
          <a:bodyPr vert="horz" wrap="square" lIns="91429" tIns="45715" rIns="91429" bIns="45715" numCol="1" anchor="t" anchorCtr="0" compatLnSpc="1">
            <a:prstTxWarp prst="textNoShape">
              <a:avLst/>
            </a:prstTxWarp>
          </a:bodyPr>
          <a:lstStyle>
            <a:lvl1pPr algn="r">
              <a:defRPr sz="1400" b="1">
                <a:solidFill>
                  <a:srgbClr val="FFFF99"/>
                </a:solidFill>
              </a:defRPr>
            </a:lvl1pPr>
          </a:lstStyle>
          <a:p>
            <a:pPr fontAlgn="base">
              <a:spcBef>
                <a:spcPct val="0"/>
              </a:spcBef>
              <a:spcAft>
                <a:spcPct val="0"/>
              </a:spcAft>
              <a:defRPr/>
            </a:pPr>
            <a:fld id="{B23C0B75-7949-435B-A9A4-5976582D1604}" type="slidenum">
              <a:rPr lang="en-US" altLang="zh-CN"/>
              <a:pPr fontAlgn="base">
                <a:spcBef>
                  <a:spcPct val="0"/>
                </a:spcBef>
                <a:spcAft>
                  <a:spcPct val="0"/>
                </a:spcAft>
                <a:defRPr/>
              </a:pPr>
              <a:t>‹#›</a:t>
            </a:fld>
            <a:endParaRPr lang="en-US" altLang="zh-CN"/>
          </a:p>
        </p:txBody>
      </p:sp>
      <p:sp>
        <p:nvSpPr>
          <p:cNvPr id="6159" name="Text Box 15"/>
          <p:cNvSpPr txBox="1">
            <a:spLocks noChangeArrowheads="1"/>
          </p:cNvSpPr>
          <p:nvPr userDrawn="1"/>
        </p:nvSpPr>
        <p:spPr bwMode="auto">
          <a:xfrm>
            <a:off x="468313" y="6524625"/>
            <a:ext cx="8064500" cy="366713"/>
          </a:xfrm>
          <a:prstGeom prst="rect">
            <a:avLst/>
          </a:prstGeom>
          <a:noFill/>
          <a:ln w="9525">
            <a:noFill/>
            <a:miter lim="800000"/>
            <a:headEnd/>
            <a:tailEnd/>
          </a:ln>
          <a:effectLst/>
        </p:spPr>
        <p:txBody>
          <a:bodyPr>
            <a:spAutoFit/>
          </a:bodyPr>
          <a:lstStyle/>
          <a:p>
            <a:pPr fontAlgn="base">
              <a:spcBef>
                <a:spcPct val="50000"/>
              </a:spcBef>
              <a:spcAft>
                <a:spcPct val="0"/>
              </a:spcAft>
            </a:pPr>
            <a:r>
              <a:rPr lang="en-US" altLang="zh-CN" sz="1600" i="1">
                <a:solidFill>
                  <a:srgbClr val="FFFFFF"/>
                </a:solidFill>
              </a:rPr>
              <a:t>Wireless Networking, Signal Processing &amp; Security Lab</a:t>
            </a:r>
            <a:r>
              <a:rPr lang="en-US" altLang="zh-CN" i="1">
                <a:solidFill>
                  <a:srgbClr val="FFFFFF"/>
                </a:solidFill>
              </a:rPr>
              <a:t>       </a:t>
            </a:r>
            <a:r>
              <a:rPr lang="en-US" altLang="zh-CN" sz="1400" i="1">
                <a:solidFill>
                  <a:srgbClr val="FFFFFF"/>
                </a:solidFill>
              </a:rPr>
              <a:t>wireless.egr.uh.edu</a:t>
            </a:r>
          </a:p>
        </p:txBody>
      </p:sp>
      <p:sp>
        <p:nvSpPr>
          <p:cNvPr id="21" name="Text Box 10"/>
          <p:cNvSpPr txBox="1">
            <a:spLocks noChangeArrowheads="1"/>
          </p:cNvSpPr>
          <p:nvPr userDrawn="1"/>
        </p:nvSpPr>
        <p:spPr bwMode="auto">
          <a:xfrm rot="10800000">
            <a:off x="0" y="1412875"/>
            <a:ext cx="458788" cy="3673475"/>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altLang="zh-CN" b="1" i="1">
                <a:solidFill>
                  <a:srgbClr val="B2B2B2"/>
                </a:solidFill>
                <a:latin typeface="Times New Roman" pitchFamily="18" charset="0"/>
              </a:rPr>
              <a:t>Electrical &amp; Computer Engineering</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hf hdr="0" ftr="0" dt="0"/>
  <p:txStyles>
    <p:titleStyle>
      <a:lvl1pPr algn="ctr" rtl="0" fontAlgn="base">
        <a:spcBef>
          <a:spcPct val="0"/>
        </a:spcBef>
        <a:spcAft>
          <a:spcPct val="0"/>
        </a:spcAft>
        <a:defRPr sz="3200" b="1">
          <a:solidFill>
            <a:schemeClr val="tx1"/>
          </a:solidFill>
          <a:latin typeface="+mj-lt"/>
          <a:ea typeface="+mj-ea"/>
          <a:cs typeface="+mj-cs"/>
        </a:defRPr>
      </a:lvl1pPr>
      <a:lvl2pPr algn="ctr" rtl="0" fontAlgn="base">
        <a:spcBef>
          <a:spcPct val="0"/>
        </a:spcBef>
        <a:spcAft>
          <a:spcPct val="0"/>
        </a:spcAft>
        <a:defRPr sz="3200" b="1">
          <a:solidFill>
            <a:schemeClr val="tx1"/>
          </a:solidFill>
          <a:latin typeface="Arial" charset="0"/>
          <a:ea typeface="宋体" pitchFamily="2" charset="-122"/>
        </a:defRPr>
      </a:lvl2pPr>
      <a:lvl3pPr algn="ctr" rtl="0" fontAlgn="base">
        <a:spcBef>
          <a:spcPct val="0"/>
        </a:spcBef>
        <a:spcAft>
          <a:spcPct val="0"/>
        </a:spcAft>
        <a:defRPr sz="3200" b="1">
          <a:solidFill>
            <a:schemeClr val="tx1"/>
          </a:solidFill>
          <a:latin typeface="Arial" charset="0"/>
          <a:ea typeface="宋体" pitchFamily="2" charset="-122"/>
        </a:defRPr>
      </a:lvl3pPr>
      <a:lvl4pPr algn="ctr" rtl="0" fontAlgn="base">
        <a:spcBef>
          <a:spcPct val="0"/>
        </a:spcBef>
        <a:spcAft>
          <a:spcPct val="0"/>
        </a:spcAft>
        <a:defRPr sz="3200" b="1">
          <a:solidFill>
            <a:schemeClr val="tx1"/>
          </a:solidFill>
          <a:latin typeface="Arial" charset="0"/>
          <a:ea typeface="宋体" pitchFamily="2" charset="-122"/>
        </a:defRPr>
      </a:lvl4pPr>
      <a:lvl5pPr algn="ctr" rtl="0" fontAlgn="base">
        <a:spcBef>
          <a:spcPct val="0"/>
        </a:spcBef>
        <a:spcAft>
          <a:spcPct val="0"/>
        </a:spcAft>
        <a:defRPr sz="3200" b="1">
          <a:solidFill>
            <a:schemeClr val="tx1"/>
          </a:solidFill>
          <a:latin typeface="Arial" charset="0"/>
          <a:ea typeface="宋体" pitchFamily="2" charset="-122"/>
        </a:defRPr>
      </a:lvl5pPr>
      <a:lvl6pPr marL="457200" algn="ctr" rtl="0" fontAlgn="base">
        <a:spcBef>
          <a:spcPct val="0"/>
        </a:spcBef>
        <a:spcAft>
          <a:spcPct val="0"/>
        </a:spcAft>
        <a:defRPr sz="3200" b="1">
          <a:solidFill>
            <a:schemeClr val="tx1"/>
          </a:solidFill>
          <a:latin typeface="Arial" charset="0"/>
          <a:ea typeface="宋体" pitchFamily="2" charset="-122"/>
        </a:defRPr>
      </a:lvl6pPr>
      <a:lvl7pPr marL="914400" algn="ctr" rtl="0" fontAlgn="base">
        <a:spcBef>
          <a:spcPct val="0"/>
        </a:spcBef>
        <a:spcAft>
          <a:spcPct val="0"/>
        </a:spcAft>
        <a:defRPr sz="3200" b="1">
          <a:solidFill>
            <a:schemeClr val="tx1"/>
          </a:solidFill>
          <a:latin typeface="Arial" charset="0"/>
          <a:ea typeface="宋体" pitchFamily="2" charset="-122"/>
        </a:defRPr>
      </a:lvl7pPr>
      <a:lvl8pPr marL="1371600" algn="ctr" rtl="0" fontAlgn="base">
        <a:spcBef>
          <a:spcPct val="0"/>
        </a:spcBef>
        <a:spcAft>
          <a:spcPct val="0"/>
        </a:spcAft>
        <a:defRPr sz="3200" b="1">
          <a:solidFill>
            <a:schemeClr val="tx1"/>
          </a:solidFill>
          <a:latin typeface="Arial" charset="0"/>
          <a:ea typeface="宋体" pitchFamily="2" charset="-122"/>
        </a:defRPr>
      </a:lvl8pPr>
      <a:lvl9pPr marL="1828800" algn="ctr" rtl="0" fontAlgn="base">
        <a:spcBef>
          <a:spcPct val="0"/>
        </a:spcBef>
        <a:spcAft>
          <a:spcPct val="0"/>
        </a:spcAft>
        <a:defRPr sz="3200" b="1">
          <a:solidFill>
            <a:schemeClr val="tx1"/>
          </a:solidFill>
          <a:latin typeface="Arial" charset="0"/>
          <a:ea typeface="宋体" pitchFamily="2" charset="-122"/>
        </a:defRPr>
      </a:lvl9pPr>
    </p:titleStyle>
    <p:bodyStyle>
      <a:lvl1pPr marL="342900" indent="-342900" algn="l" rtl="0" fontAlgn="base">
        <a:spcBef>
          <a:spcPct val="20000"/>
        </a:spcBef>
        <a:spcAft>
          <a:spcPct val="0"/>
        </a:spcAft>
        <a:buSzPct val="80000"/>
        <a:buFont typeface="Wingdings" pitchFamily="2" charset="2"/>
        <a:buChar char="Ø"/>
        <a:defRPr sz="2800">
          <a:solidFill>
            <a:schemeClr val="tx1"/>
          </a:solidFill>
          <a:latin typeface="+mn-lt"/>
          <a:ea typeface="+mn-ea"/>
          <a:cs typeface="+mn-cs"/>
        </a:defRPr>
      </a:lvl1pPr>
      <a:lvl2pPr marL="742950" indent="-285750" algn="l" rtl="0" fontAlgn="base">
        <a:spcBef>
          <a:spcPct val="20000"/>
        </a:spcBef>
        <a:spcAft>
          <a:spcPct val="0"/>
        </a:spcAft>
        <a:buSzPct val="95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SzPct val="85000"/>
        <a:buFont typeface="Wingdings" pitchFamily="2" charset="2"/>
        <a:buChar char="¥"/>
        <a:defRPr sz="2000">
          <a:solidFill>
            <a:schemeClr val="tx1"/>
          </a:solidFill>
          <a:latin typeface="Times New Roman" pitchFamily="18" charset="0"/>
          <a:ea typeface="+mn-ea"/>
        </a:defRPr>
      </a:lvl3pPr>
      <a:lvl4pPr marL="1600200" indent="-228600" algn="l" rtl="0" fontAlgn="base">
        <a:spcBef>
          <a:spcPct val="20000"/>
        </a:spcBef>
        <a:spcAft>
          <a:spcPct val="0"/>
        </a:spcAft>
        <a:buChar char="–"/>
        <a:defRPr sz="2000">
          <a:solidFill>
            <a:schemeClr val="tx1"/>
          </a:solidFill>
          <a:latin typeface="Times New Roman" pitchFamily="18" charset="0"/>
          <a:ea typeface="+mn-ea"/>
        </a:defRPr>
      </a:lvl4pPr>
      <a:lvl5pPr marL="2057400" indent="-228600" algn="l" rtl="0" fontAlgn="base">
        <a:spcBef>
          <a:spcPct val="20000"/>
        </a:spcBef>
        <a:spcAft>
          <a:spcPct val="0"/>
        </a:spcAft>
        <a:buChar char="»"/>
        <a:defRPr sz="2000">
          <a:solidFill>
            <a:schemeClr val="tx1"/>
          </a:solidFill>
          <a:latin typeface="Times New Roman" pitchFamily="18" charset="0"/>
          <a:ea typeface="+mn-ea"/>
        </a:defRPr>
      </a:lvl5pPr>
      <a:lvl6pPr marL="2514600" indent="-228600" algn="l" rtl="0" fontAlgn="base">
        <a:spcBef>
          <a:spcPct val="20000"/>
        </a:spcBef>
        <a:spcAft>
          <a:spcPct val="0"/>
        </a:spcAft>
        <a:buChar char="»"/>
        <a:defRPr sz="2000">
          <a:solidFill>
            <a:schemeClr val="tx1"/>
          </a:solidFill>
          <a:latin typeface="Times New Roman" pitchFamily="18" charset="0"/>
          <a:ea typeface="+mn-ea"/>
        </a:defRPr>
      </a:lvl6pPr>
      <a:lvl7pPr marL="2971800" indent="-228600" algn="l" rtl="0" fontAlgn="base">
        <a:spcBef>
          <a:spcPct val="20000"/>
        </a:spcBef>
        <a:spcAft>
          <a:spcPct val="0"/>
        </a:spcAft>
        <a:buChar char="»"/>
        <a:defRPr sz="2000">
          <a:solidFill>
            <a:schemeClr val="tx1"/>
          </a:solidFill>
          <a:latin typeface="Times New Roman" pitchFamily="18" charset="0"/>
          <a:ea typeface="+mn-ea"/>
        </a:defRPr>
      </a:lvl7pPr>
      <a:lvl8pPr marL="3429000" indent="-228600" algn="l" rtl="0" fontAlgn="base">
        <a:spcBef>
          <a:spcPct val="20000"/>
        </a:spcBef>
        <a:spcAft>
          <a:spcPct val="0"/>
        </a:spcAft>
        <a:buChar char="»"/>
        <a:defRPr sz="2000">
          <a:solidFill>
            <a:schemeClr val="tx1"/>
          </a:solidFill>
          <a:latin typeface="Times New Roman" pitchFamily="18" charset="0"/>
          <a:ea typeface="+mn-ea"/>
        </a:defRPr>
      </a:lvl8pPr>
      <a:lvl9pPr marL="3886200" indent="-228600" algn="l" rtl="0" fontAlgn="base">
        <a:spcBef>
          <a:spcPct val="20000"/>
        </a:spcBef>
        <a:spcAft>
          <a:spcPct val="0"/>
        </a:spcAft>
        <a:buChar char="»"/>
        <a:defRPr sz="2000">
          <a:solidFill>
            <a:schemeClr val="tx1"/>
          </a:solidFill>
          <a:latin typeface="Times New Roman" pitchFamily="18"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12/12/2012</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B23C0B75-7949-435B-A9A4-5976582D1604}" type="slidenum">
              <a:rPr lang="en-US" altLang="zh-CN" smtClean="0"/>
              <a:pPr fontAlgn="base">
                <a:spcBef>
                  <a:spcPct val="0"/>
                </a:spcBef>
                <a:spcAft>
                  <a:spcPct val="0"/>
                </a:spcAft>
                <a:defRPr/>
              </a:pPr>
              <a:t>‹#›</a:t>
            </a:fld>
            <a:endParaRPr lang="en-US" altLang="zh-CN"/>
          </a:p>
        </p:txBody>
      </p:sp>
      <p:sp>
        <p:nvSpPr>
          <p:cNvPr id="7" name="Text Box 15"/>
          <p:cNvSpPr txBox="1">
            <a:spLocks noChangeArrowheads="1"/>
          </p:cNvSpPr>
          <p:nvPr userDrawn="1"/>
        </p:nvSpPr>
        <p:spPr bwMode="auto">
          <a:xfrm>
            <a:off x="468313" y="6524625"/>
            <a:ext cx="8064500" cy="366713"/>
          </a:xfrm>
          <a:prstGeom prst="rect">
            <a:avLst/>
          </a:prstGeom>
          <a:noFill/>
          <a:ln w="9525">
            <a:noFill/>
            <a:miter lim="800000"/>
            <a:headEnd/>
            <a:tailEnd/>
          </a:ln>
          <a:effectLst/>
        </p:spPr>
        <p:txBody>
          <a:bodyPr>
            <a:spAutoFit/>
          </a:bodyPr>
          <a:lstStyle/>
          <a:p>
            <a:pPr fontAlgn="base">
              <a:spcBef>
                <a:spcPct val="50000"/>
              </a:spcBef>
              <a:spcAft>
                <a:spcPct val="0"/>
              </a:spcAft>
            </a:pPr>
            <a:r>
              <a:rPr lang="en-US" altLang="zh-CN" sz="1600" i="1">
                <a:solidFill>
                  <a:srgbClr val="FFFFFF"/>
                </a:solidFill>
              </a:rPr>
              <a:t>Wireless Networking, Signal Processing &amp; Security Lab</a:t>
            </a:r>
            <a:r>
              <a:rPr lang="en-US" altLang="zh-CN" i="1">
                <a:solidFill>
                  <a:srgbClr val="FFFFFF"/>
                </a:solidFill>
              </a:rPr>
              <a:t>       </a:t>
            </a:r>
            <a:r>
              <a:rPr lang="en-US" altLang="zh-CN" sz="1400" i="1">
                <a:solidFill>
                  <a:srgbClr val="FFFFFF"/>
                </a:solidFill>
              </a:rPr>
              <a:t>wireless.egr.uh.edu</a:t>
            </a:r>
          </a:p>
        </p:txBody>
      </p:sp>
      <p:sp>
        <p:nvSpPr>
          <p:cNvPr id="8" name="Text Box 10"/>
          <p:cNvSpPr txBox="1">
            <a:spLocks noChangeArrowheads="1"/>
          </p:cNvSpPr>
          <p:nvPr userDrawn="1"/>
        </p:nvSpPr>
        <p:spPr bwMode="auto">
          <a:xfrm rot="10800000">
            <a:off x="0" y="1412875"/>
            <a:ext cx="458788" cy="3673475"/>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altLang="zh-CN" b="1" i="1">
                <a:solidFill>
                  <a:srgbClr val="B2B2B2"/>
                </a:solidFill>
                <a:latin typeface="Times New Roman" pitchFamily="18" charset="0"/>
              </a:rPr>
              <a:t>Electrical &amp; Computer Engineering</a:t>
            </a:r>
          </a:p>
        </p:txBody>
      </p:sp>
    </p:spTree>
  </p:cSld>
  <p:clrMap bg1="dk1" tx1="lt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0.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5.png"/><Relationship Id="rId2" Type="http://schemas.openxmlformats.org/officeDocument/2006/relationships/image" Target="../media/image31.jpe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D12629-CF1C-4B9E-8357-4E70882E8046}" type="slidenum">
              <a:rPr lang="en-US" altLang="zh-CN" smtClean="0"/>
              <a:pPr>
                <a:defRPr/>
              </a:pPr>
              <a:t>1</a:t>
            </a:fld>
            <a:endParaRPr lang="en-US" altLang="zh-CN"/>
          </a:p>
        </p:txBody>
      </p:sp>
      <p:sp>
        <p:nvSpPr>
          <p:cNvPr id="7170" name="Rectangle 2"/>
          <p:cNvSpPr>
            <a:spLocks noGrp="1" noChangeArrowheads="1"/>
          </p:cNvSpPr>
          <p:nvPr>
            <p:ph type="ctrTitle" idx="4294967295"/>
          </p:nvPr>
        </p:nvSpPr>
        <p:spPr>
          <a:xfrm>
            <a:off x="712788" y="838200"/>
            <a:ext cx="8431212" cy="2085975"/>
          </a:xfrm>
        </p:spPr>
        <p:txBody>
          <a:bodyPr>
            <a:normAutofit/>
          </a:bodyPr>
          <a:lstStyle/>
          <a:p>
            <a:pPr algn="l"/>
            <a:r>
              <a:rPr lang="en-US" altLang="zh-CN" sz="3600" dirty="0" smtClean="0">
                <a:solidFill>
                  <a:schemeClr val="bg1"/>
                </a:solidFill>
                <a:latin typeface="Times New Roman" pitchFamily="18" charset="0"/>
                <a:cs typeface="Times New Roman" pitchFamily="18" charset="0"/>
              </a:rPr>
              <a:t>USRP2 Implementation of OFDM Channel Estimation using Compressive Sensing</a:t>
            </a:r>
            <a:endParaRPr lang="en-US" altLang="zh-CN" sz="3600" i="1" dirty="0">
              <a:solidFill>
                <a:schemeClr val="bg1"/>
              </a:solidFill>
              <a:latin typeface="Times New Roman" pitchFamily="18" charset="0"/>
              <a:cs typeface="Times New Roman" pitchFamily="18" charset="0"/>
            </a:endParaRPr>
          </a:p>
        </p:txBody>
      </p:sp>
      <p:sp>
        <p:nvSpPr>
          <p:cNvPr id="7171" name="Rectangle 3"/>
          <p:cNvSpPr>
            <a:spLocks noGrp="1" noChangeArrowheads="1"/>
          </p:cNvSpPr>
          <p:nvPr>
            <p:ph type="subTitle" idx="4294967295"/>
          </p:nvPr>
        </p:nvSpPr>
        <p:spPr>
          <a:xfrm>
            <a:off x="1181100" y="2636838"/>
            <a:ext cx="7962900" cy="3556000"/>
          </a:xfrm>
        </p:spPr>
        <p:txBody>
          <a:bodyPr/>
          <a:lstStyle/>
          <a:p>
            <a:pPr marL="0" indent="0" algn="ctr">
              <a:lnSpc>
                <a:spcPct val="80000"/>
              </a:lnSpc>
              <a:buFont typeface="Wingdings" pitchFamily="2" charset="2"/>
              <a:buNone/>
            </a:pPr>
            <a:endParaRPr lang="en-US" altLang="zh-CN" sz="2000" b="1" i="1" dirty="0">
              <a:solidFill>
                <a:schemeClr val="accent2"/>
              </a:solidFill>
              <a:latin typeface="Times New Roman" pitchFamily="18" charset="0"/>
            </a:endParaRPr>
          </a:p>
          <a:p>
            <a:pPr marL="0" indent="0" algn="ctr">
              <a:lnSpc>
                <a:spcPct val="80000"/>
              </a:lnSpc>
              <a:buFont typeface="Wingdings" pitchFamily="2" charset="2"/>
              <a:buNone/>
            </a:pPr>
            <a:endParaRPr lang="en-US" altLang="zh-CN" sz="2000" b="1" i="1" dirty="0">
              <a:solidFill>
                <a:schemeClr val="accent2"/>
              </a:solidFill>
              <a:latin typeface="Times New Roman" pitchFamily="18" charset="0"/>
            </a:endParaRPr>
          </a:p>
          <a:p>
            <a:pPr marL="0" indent="0" algn="r">
              <a:lnSpc>
                <a:spcPct val="80000"/>
              </a:lnSpc>
              <a:buFont typeface="Wingdings" pitchFamily="2" charset="2"/>
              <a:buNone/>
            </a:pPr>
            <a:endParaRPr lang="en-US" altLang="zh-CN" sz="2000" b="1" i="1" dirty="0">
              <a:solidFill>
                <a:schemeClr val="accent2"/>
              </a:solidFill>
              <a:latin typeface="Times New Roman" pitchFamily="18" charset="0"/>
            </a:endParaRPr>
          </a:p>
          <a:p>
            <a:pPr marL="0" indent="0" algn="r">
              <a:lnSpc>
                <a:spcPct val="80000"/>
              </a:lnSpc>
              <a:buFont typeface="Wingdings" pitchFamily="2" charset="2"/>
              <a:buNone/>
            </a:pPr>
            <a:endParaRPr lang="en-US" altLang="zh-CN" sz="2000" b="1" i="1" dirty="0">
              <a:solidFill>
                <a:srgbClr val="0000FF"/>
              </a:solidFill>
            </a:endParaRPr>
          </a:p>
          <a:p>
            <a:pPr marL="0" indent="0" algn="r">
              <a:lnSpc>
                <a:spcPct val="80000"/>
              </a:lnSpc>
              <a:buFont typeface="Wingdings" pitchFamily="2" charset="2"/>
              <a:buNone/>
            </a:pPr>
            <a:r>
              <a:rPr lang="en-US" altLang="zh-CN" sz="2000" dirty="0">
                <a:solidFill>
                  <a:schemeClr val="accent2">
                    <a:lumMod val="20000"/>
                    <a:lumOff val="80000"/>
                  </a:schemeClr>
                </a:solidFill>
                <a:latin typeface="Times New Roman" pitchFamily="18" charset="0"/>
                <a:cs typeface="Times New Roman" pitchFamily="18" charset="0"/>
              </a:rPr>
              <a:t>Presented by: </a:t>
            </a:r>
            <a:r>
              <a:rPr lang="en-US" altLang="zh-CN" sz="2000" dirty="0" smtClean="0">
                <a:solidFill>
                  <a:schemeClr val="accent2">
                    <a:lumMod val="20000"/>
                    <a:lumOff val="80000"/>
                  </a:schemeClr>
                </a:solidFill>
                <a:latin typeface="Times New Roman" pitchFamily="18" charset="0"/>
                <a:cs typeface="Times New Roman" pitchFamily="18" charset="0"/>
              </a:rPr>
              <a:t>Tina </a:t>
            </a:r>
            <a:r>
              <a:rPr lang="en-US" altLang="zh-CN" sz="2000" dirty="0" err="1" smtClean="0">
                <a:solidFill>
                  <a:schemeClr val="accent2">
                    <a:lumMod val="20000"/>
                    <a:lumOff val="80000"/>
                  </a:schemeClr>
                </a:solidFill>
                <a:latin typeface="Times New Roman" pitchFamily="18" charset="0"/>
                <a:cs typeface="Times New Roman" pitchFamily="18" charset="0"/>
              </a:rPr>
              <a:t>Jayce</a:t>
            </a:r>
            <a:r>
              <a:rPr lang="en-US" altLang="zh-CN" sz="2000" dirty="0" smtClean="0">
                <a:solidFill>
                  <a:schemeClr val="accent2">
                    <a:lumMod val="20000"/>
                    <a:lumOff val="80000"/>
                  </a:schemeClr>
                </a:solidFill>
                <a:latin typeface="Times New Roman" pitchFamily="18" charset="0"/>
                <a:cs typeface="Times New Roman" pitchFamily="18" charset="0"/>
              </a:rPr>
              <a:t> Mathews</a:t>
            </a:r>
            <a:endParaRPr lang="en-US" altLang="zh-CN" sz="2000" dirty="0">
              <a:solidFill>
                <a:schemeClr val="accent2">
                  <a:lumMod val="20000"/>
                  <a:lumOff val="80000"/>
                </a:schemeClr>
              </a:solidFill>
              <a:latin typeface="Times New Roman" pitchFamily="18" charset="0"/>
              <a:cs typeface="Times New Roman" pitchFamily="18" charset="0"/>
            </a:endParaRPr>
          </a:p>
          <a:p>
            <a:pPr marL="0" indent="0" algn="r">
              <a:lnSpc>
                <a:spcPct val="80000"/>
              </a:lnSpc>
              <a:buFont typeface="Wingdings" pitchFamily="2" charset="2"/>
              <a:buNone/>
            </a:pPr>
            <a:r>
              <a:rPr lang="en-US" altLang="zh-CN" sz="2000" dirty="0" smtClean="0">
                <a:solidFill>
                  <a:schemeClr val="accent2">
                    <a:lumMod val="20000"/>
                    <a:lumOff val="80000"/>
                  </a:schemeClr>
                </a:solidFill>
                <a:latin typeface="Times New Roman" pitchFamily="18" charset="0"/>
                <a:cs typeface="Times New Roman" pitchFamily="18" charset="0"/>
              </a:rPr>
              <a:t>Advisor: Dr. Zhu Han</a:t>
            </a:r>
            <a:endParaRPr lang="en-US" altLang="zh-CN" sz="2000" dirty="0">
              <a:solidFill>
                <a:schemeClr val="accent2">
                  <a:lumMod val="20000"/>
                  <a:lumOff val="80000"/>
                </a:schemeClr>
              </a:solidFill>
              <a:latin typeface="Times New Roman" pitchFamily="18" charset="0"/>
              <a:cs typeface="Times New Roman" pitchFamily="18" charset="0"/>
            </a:endParaRPr>
          </a:p>
          <a:p>
            <a:pPr marL="0" indent="0" algn="r">
              <a:lnSpc>
                <a:spcPct val="80000"/>
              </a:lnSpc>
              <a:buFont typeface="Wingdings" pitchFamily="2" charset="2"/>
              <a:buNone/>
            </a:pPr>
            <a:r>
              <a:rPr lang="en-US" altLang="zh-CN" sz="2000" dirty="0">
                <a:solidFill>
                  <a:schemeClr val="accent2">
                    <a:lumMod val="20000"/>
                    <a:lumOff val="80000"/>
                  </a:schemeClr>
                </a:solidFill>
                <a:latin typeface="Times New Roman" pitchFamily="18" charset="0"/>
                <a:cs typeface="Times New Roman" pitchFamily="18" charset="0"/>
              </a:rPr>
              <a:t>Wireless Networking, Signal Processing &amp; Security Lab</a:t>
            </a:r>
          </a:p>
          <a:p>
            <a:pPr marL="0" indent="0" algn="r">
              <a:lnSpc>
                <a:spcPct val="80000"/>
              </a:lnSpc>
              <a:buFont typeface="Wingdings" pitchFamily="2" charset="2"/>
              <a:buNone/>
            </a:pPr>
            <a:r>
              <a:rPr lang="en-US" altLang="zh-CN" sz="2000" dirty="0">
                <a:solidFill>
                  <a:schemeClr val="accent2">
                    <a:lumMod val="20000"/>
                    <a:lumOff val="80000"/>
                  </a:schemeClr>
                </a:solidFill>
                <a:latin typeface="Times New Roman" pitchFamily="18" charset="0"/>
                <a:cs typeface="Times New Roman" pitchFamily="18" charset="0"/>
              </a:rPr>
              <a:t>University of Houston, USA</a:t>
            </a:r>
          </a:p>
          <a:p>
            <a:pPr marL="0" indent="0" algn="r">
              <a:lnSpc>
                <a:spcPct val="80000"/>
              </a:lnSpc>
              <a:buFont typeface="Wingdings" pitchFamily="2" charset="2"/>
              <a:buNone/>
            </a:pPr>
            <a:r>
              <a:rPr lang="en-US" altLang="zh-CN" sz="2000" dirty="0" smtClean="0">
                <a:solidFill>
                  <a:schemeClr val="accent2">
                    <a:lumMod val="20000"/>
                    <a:lumOff val="80000"/>
                  </a:schemeClr>
                </a:solidFill>
                <a:latin typeface="Times New Roman" pitchFamily="18" charset="0"/>
                <a:cs typeface="Times New Roman" pitchFamily="18" charset="0"/>
              </a:rPr>
              <a:t>October, 2012</a:t>
            </a:r>
            <a:endParaRPr lang="en-US" altLang="zh-CN" sz="2000" dirty="0">
              <a:solidFill>
                <a:schemeClr val="accent2">
                  <a:lumMod val="20000"/>
                  <a:lumOff val="80000"/>
                </a:schemeClr>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075" y="762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228600"/>
            <a:ext cx="9153525" cy="1447800"/>
          </a:xfrm>
        </p:spPr>
        <p:txBody>
          <a:bodyPr>
            <a:noAutofit/>
          </a:bodyPr>
          <a:lstStyle/>
          <a:p>
            <a:pPr algn="l"/>
            <a:r>
              <a:rPr lang="en-US" altLang="zh-CN" sz="4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CS OFDM channel estimation system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572000"/>
              </a:xfrm>
            </p:spPr>
            <p:txBody>
              <a:bodyPr>
                <a:normAutofit/>
              </a:bodyPr>
              <a:lstStyle/>
              <a:p>
                <a:r>
                  <a:rPr lang="en-US" sz="2200" dirty="0" smtClean="0">
                    <a:solidFill>
                      <a:schemeClr val="bg1"/>
                    </a:solidFill>
                    <a:latin typeface="Times New Roman" pitchFamily="18" charset="0"/>
                    <a:cs typeface="Times New Roman" pitchFamily="18" charset="0"/>
                  </a:rPr>
                  <a:t>Channel estimates ‘h’ is </a:t>
                </a:r>
                <a:r>
                  <a:rPr lang="en-US" sz="2200" b="1" dirty="0" smtClean="0">
                    <a:solidFill>
                      <a:srgbClr val="FFFF00"/>
                    </a:solidFill>
                    <a:latin typeface="Times New Roman" pitchFamily="18" charset="0"/>
                    <a:cs typeface="Times New Roman" pitchFamily="18" charset="0"/>
                  </a:rPr>
                  <a:t>sparse</a:t>
                </a:r>
                <a:r>
                  <a:rPr lang="en-US" sz="2200" dirty="0" smtClean="0">
                    <a:solidFill>
                      <a:schemeClr val="bg1"/>
                    </a:solidFill>
                    <a:latin typeface="Times New Roman" pitchFamily="18" charset="0"/>
                    <a:cs typeface="Times New Roman" pitchFamily="18" charset="0"/>
                  </a:rPr>
                  <a:t> in time domain </a:t>
                </a:r>
              </a:p>
              <a:p>
                <a:pPr marL="0" indent="0">
                  <a:buNone/>
                </a:pPr>
                <a14:m>
                  <m:oMathPara xmlns:m="http://schemas.openxmlformats.org/officeDocument/2006/math">
                    <m:oMathParaPr>
                      <m:jc m:val="centerGroup"/>
                    </m:oMathParaPr>
                    <m:oMath xmlns:m="http://schemas.openxmlformats.org/officeDocument/2006/math">
                      <m:sSub>
                        <m:sSubPr>
                          <m:ctrlPr>
                            <a:rPr lang="en-US" sz="2200" i="1">
                              <a:solidFill>
                                <a:schemeClr val="bg1"/>
                              </a:solidFill>
                              <a:latin typeface="Cambria Math"/>
                            </a:rPr>
                          </m:ctrlPr>
                        </m:sSubPr>
                        <m:e>
                          <m:r>
                            <a:rPr lang="en-US" sz="2200" i="1">
                              <a:solidFill>
                                <a:schemeClr val="bg1"/>
                              </a:solidFill>
                              <a:latin typeface="Cambria Math"/>
                            </a:rPr>
                            <m:t>h</m:t>
                          </m:r>
                        </m:e>
                        <m:sub>
                          <m:r>
                            <a:rPr lang="en-US" sz="2200" i="1">
                              <a:solidFill>
                                <a:schemeClr val="bg1"/>
                              </a:solidFill>
                              <a:latin typeface="Cambria Math"/>
                            </a:rPr>
                            <m:t>𝑛</m:t>
                          </m:r>
                        </m:sub>
                      </m:sSub>
                      <m:r>
                        <a:rPr lang="en-US" sz="2200" i="1">
                          <a:solidFill>
                            <a:schemeClr val="bg1"/>
                          </a:solidFill>
                          <a:latin typeface="Cambria Math"/>
                        </a:rPr>
                        <m:t>= </m:t>
                      </m:r>
                      <m:nary>
                        <m:naryPr>
                          <m:chr m:val="∑"/>
                          <m:limLoc m:val="undOvr"/>
                          <m:ctrlPr>
                            <a:rPr lang="en-US" sz="2200" i="1">
                              <a:solidFill>
                                <a:schemeClr val="bg1"/>
                              </a:solidFill>
                              <a:latin typeface="Cambria Math"/>
                            </a:rPr>
                          </m:ctrlPr>
                        </m:naryPr>
                        <m:sub>
                          <m:r>
                            <a:rPr lang="en-US" sz="2200" i="1">
                              <a:solidFill>
                                <a:schemeClr val="bg1"/>
                              </a:solidFill>
                              <a:latin typeface="Cambria Math"/>
                            </a:rPr>
                            <m:t>𝑙</m:t>
                          </m:r>
                          <m:r>
                            <a:rPr lang="en-US" sz="2200" i="1">
                              <a:solidFill>
                                <a:schemeClr val="bg1"/>
                              </a:solidFill>
                              <a:latin typeface="Cambria Math"/>
                            </a:rPr>
                            <m:t>=1</m:t>
                          </m:r>
                        </m:sub>
                        <m:sup>
                          <m:r>
                            <a:rPr lang="en-US" sz="2200" i="1">
                              <a:solidFill>
                                <a:schemeClr val="bg1"/>
                              </a:solidFill>
                              <a:latin typeface="Cambria Math"/>
                            </a:rPr>
                            <m:t>𝐿</m:t>
                          </m:r>
                        </m:sup>
                        <m:e>
                          <m:sSub>
                            <m:sSubPr>
                              <m:ctrlPr>
                                <a:rPr lang="en-US" sz="2200" i="1">
                                  <a:solidFill>
                                    <a:schemeClr val="bg1"/>
                                  </a:solidFill>
                                  <a:latin typeface="Cambria Math"/>
                                </a:rPr>
                              </m:ctrlPr>
                            </m:sSubPr>
                            <m:e>
                              <m:r>
                                <a:rPr lang="en-US" sz="2200" i="1">
                                  <a:solidFill>
                                    <a:schemeClr val="bg1"/>
                                  </a:solidFill>
                                  <a:latin typeface="Cambria Math"/>
                                </a:rPr>
                                <m:t>𝑎</m:t>
                              </m:r>
                            </m:e>
                            <m:sub>
                              <m:r>
                                <a:rPr lang="en-US" sz="2200" i="1">
                                  <a:solidFill>
                                    <a:schemeClr val="bg1"/>
                                  </a:solidFill>
                                  <a:latin typeface="Cambria Math"/>
                                </a:rPr>
                                <m:t>𝑙</m:t>
                              </m:r>
                            </m:sub>
                          </m:sSub>
                        </m:e>
                      </m:nary>
                      <m:r>
                        <a:rPr lang="en-US" sz="2200" i="1">
                          <a:solidFill>
                            <a:schemeClr val="bg1"/>
                          </a:solidFill>
                          <a:latin typeface="Cambria Math"/>
                        </a:rPr>
                        <m:t>𝛿</m:t>
                      </m:r>
                      <m:d>
                        <m:dPr>
                          <m:ctrlPr>
                            <a:rPr lang="en-US" sz="2200" i="1">
                              <a:solidFill>
                                <a:schemeClr val="bg1"/>
                              </a:solidFill>
                              <a:latin typeface="Cambria Math"/>
                            </a:rPr>
                          </m:ctrlPr>
                        </m:dPr>
                        <m:e>
                          <m:r>
                            <a:rPr lang="en-US" sz="2200" i="1">
                              <a:solidFill>
                                <a:schemeClr val="bg1"/>
                              </a:solidFill>
                              <a:latin typeface="Cambria Math"/>
                            </a:rPr>
                            <m:t>𝑛</m:t>
                          </m:r>
                          <m:r>
                            <a:rPr lang="en-US" sz="2200" i="1">
                              <a:solidFill>
                                <a:schemeClr val="bg1"/>
                              </a:solidFill>
                              <a:latin typeface="Cambria Math"/>
                            </a:rPr>
                            <m:t>−</m:t>
                          </m:r>
                          <m:sSub>
                            <m:sSubPr>
                              <m:ctrlPr>
                                <a:rPr lang="en-US" sz="2200" i="1">
                                  <a:solidFill>
                                    <a:schemeClr val="bg1"/>
                                  </a:solidFill>
                                  <a:latin typeface="Cambria Math"/>
                                </a:rPr>
                              </m:ctrlPr>
                            </m:sSubPr>
                            <m:e>
                              <m:r>
                                <a:rPr lang="en-US" sz="2200" i="1">
                                  <a:solidFill>
                                    <a:schemeClr val="bg1"/>
                                  </a:solidFill>
                                  <a:latin typeface="Cambria Math"/>
                                </a:rPr>
                                <m:t>𝜏</m:t>
                              </m:r>
                            </m:e>
                            <m:sub>
                              <m:r>
                                <a:rPr lang="en-US" sz="2200" i="1">
                                  <a:solidFill>
                                    <a:schemeClr val="bg1"/>
                                  </a:solidFill>
                                  <a:latin typeface="Cambria Math"/>
                                </a:rPr>
                                <m:t>𝑙</m:t>
                              </m:r>
                            </m:sub>
                          </m:sSub>
                          <m:r>
                            <a:rPr lang="en-US" sz="2200" i="1">
                              <a:solidFill>
                                <a:schemeClr val="bg1"/>
                              </a:solidFill>
                              <a:latin typeface="Cambria Math"/>
                            </a:rPr>
                            <m:t>𝑇</m:t>
                          </m:r>
                        </m:e>
                      </m:d>
                      <m:r>
                        <a:rPr lang="en-US" sz="2200" i="1">
                          <a:solidFill>
                            <a:schemeClr val="bg1"/>
                          </a:solidFill>
                          <a:latin typeface="Cambria Math"/>
                        </a:rPr>
                        <m:t>,  1≤</m:t>
                      </m:r>
                      <m:r>
                        <a:rPr lang="en-US" sz="2200" i="1">
                          <a:solidFill>
                            <a:schemeClr val="bg1"/>
                          </a:solidFill>
                          <a:latin typeface="Cambria Math"/>
                        </a:rPr>
                        <m:t>𝑛</m:t>
                      </m:r>
                      <m:r>
                        <a:rPr lang="en-US" sz="2200" i="1">
                          <a:solidFill>
                            <a:schemeClr val="bg1"/>
                          </a:solidFill>
                          <a:latin typeface="Cambria Math"/>
                        </a:rPr>
                        <m:t>≤</m:t>
                      </m:r>
                      <m:r>
                        <a:rPr lang="en-US" sz="2200" i="1">
                          <a:solidFill>
                            <a:schemeClr val="bg1"/>
                          </a:solidFill>
                          <a:latin typeface="Cambria Math"/>
                        </a:rPr>
                        <m:t>𝑁</m:t>
                      </m:r>
                    </m:oMath>
                  </m:oMathPara>
                </a14:m>
                <a:endParaRPr lang="en-US" sz="2200" dirty="0">
                  <a:solidFill>
                    <a:schemeClr val="bg1"/>
                  </a:solidFill>
                  <a:latin typeface="Times New Roman" pitchFamily="18" charset="0"/>
                  <a:cs typeface="Times New Roman" pitchFamily="18" charset="0"/>
                </a:endParaRPr>
              </a:p>
              <a:p>
                <a:pPr marL="0" indent="0">
                  <a:buNone/>
                </a:pPr>
                <a:r>
                  <a:rPr lang="en-US" sz="2200" dirty="0" smtClean="0">
                    <a:solidFill>
                      <a:schemeClr val="bg1"/>
                    </a:solidFill>
                    <a:latin typeface="Times New Roman" pitchFamily="18" charset="0"/>
                    <a:cs typeface="Times New Roman" pitchFamily="18" charset="0"/>
                  </a:rPr>
                  <a:t>          where </a:t>
                </a:r>
                <a14:m>
                  <m:oMath xmlns:m="http://schemas.openxmlformats.org/officeDocument/2006/math">
                    <m:sSub>
                      <m:sSubPr>
                        <m:ctrlPr>
                          <a:rPr lang="en-US" sz="2200" i="1">
                            <a:solidFill>
                              <a:schemeClr val="bg1"/>
                            </a:solidFill>
                            <a:latin typeface="Cambria Math"/>
                          </a:rPr>
                        </m:ctrlPr>
                      </m:sSubPr>
                      <m:e>
                        <m:r>
                          <a:rPr lang="en-US" sz="2200" i="1">
                            <a:solidFill>
                              <a:schemeClr val="bg1"/>
                            </a:solidFill>
                            <a:latin typeface="Cambria Math"/>
                          </a:rPr>
                          <m:t>𝑎</m:t>
                        </m:r>
                      </m:e>
                      <m:sub>
                        <m:r>
                          <a:rPr lang="en-US" sz="2200" i="1">
                            <a:solidFill>
                              <a:schemeClr val="bg1"/>
                            </a:solidFill>
                            <a:latin typeface="Cambria Math"/>
                          </a:rPr>
                          <m:t>𝑙</m:t>
                        </m:r>
                      </m:sub>
                    </m:sSub>
                  </m:oMath>
                </a14:m>
                <a:r>
                  <a:rPr lang="en-US" sz="2200" dirty="0">
                    <a:solidFill>
                      <a:schemeClr val="bg1"/>
                    </a:solidFill>
                    <a:latin typeface="Times New Roman" pitchFamily="18" charset="0"/>
                    <a:cs typeface="Times New Roman" pitchFamily="18" charset="0"/>
                  </a:rPr>
                  <a:t> is the complex multipath component, </a:t>
                </a:r>
                <a14:m>
                  <m:oMath xmlns:m="http://schemas.openxmlformats.org/officeDocument/2006/math">
                    <m:r>
                      <a:rPr lang="en-US" sz="2200" i="1">
                        <a:solidFill>
                          <a:schemeClr val="bg1"/>
                        </a:solidFill>
                        <a:latin typeface="Cambria Math"/>
                      </a:rPr>
                      <m:t>𝛿</m:t>
                    </m:r>
                  </m:oMath>
                </a14:m>
                <a:r>
                  <a:rPr lang="en-US" sz="2200" dirty="0">
                    <a:solidFill>
                      <a:schemeClr val="bg1"/>
                    </a:solidFill>
                    <a:latin typeface="Times New Roman" pitchFamily="18" charset="0"/>
                    <a:cs typeface="Times New Roman" pitchFamily="18" charset="0"/>
                  </a:rPr>
                  <a:t> is the Dirac delta function and </a:t>
                </a:r>
                <a14:m>
                  <m:oMath xmlns:m="http://schemas.openxmlformats.org/officeDocument/2006/math">
                    <m:sSub>
                      <m:sSubPr>
                        <m:ctrlPr>
                          <a:rPr lang="en-US" sz="2200" i="1">
                            <a:solidFill>
                              <a:schemeClr val="bg1"/>
                            </a:solidFill>
                            <a:latin typeface="Cambria Math"/>
                          </a:rPr>
                        </m:ctrlPr>
                      </m:sSubPr>
                      <m:e>
                        <m:r>
                          <a:rPr lang="en-US" sz="2200" i="1">
                            <a:solidFill>
                              <a:schemeClr val="bg1"/>
                            </a:solidFill>
                            <a:latin typeface="Cambria Math"/>
                          </a:rPr>
                          <m:t>𝜏</m:t>
                        </m:r>
                      </m:e>
                      <m:sub>
                        <m:r>
                          <a:rPr lang="en-US" sz="2200" i="1">
                            <a:solidFill>
                              <a:schemeClr val="bg1"/>
                            </a:solidFill>
                            <a:latin typeface="Cambria Math"/>
                          </a:rPr>
                          <m:t>𝑙</m:t>
                        </m:r>
                      </m:sub>
                    </m:sSub>
                  </m:oMath>
                </a14:m>
                <a:r>
                  <a:rPr lang="en-US" sz="2200" dirty="0">
                    <a:solidFill>
                      <a:schemeClr val="bg1"/>
                    </a:solidFill>
                    <a:latin typeface="Times New Roman" pitchFamily="18" charset="0"/>
                    <a:cs typeface="Times New Roman" pitchFamily="18" charset="0"/>
                  </a:rPr>
                  <a:t> is the multipath delay.</a:t>
                </a:r>
                <a:endParaRPr lang="en-US" sz="2200" dirty="0" smtClean="0">
                  <a:solidFill>
                    <a:schemeClr val="bg1"/>
                  </a:solidFill>
                  <a:latin typeface="Times New Roman" pitchFamily="18" charset="0"/>
                  <a:cs typeface="Times New Roman" pitchFamily="18" charset="0"/>
                </a:endParaRPr>
              </a:p>
              <a:p>
                <a:r>
                  <a:rPr lang="en-US" altLang="zh-CN" sz="2200" dirty="0" smtClean="0">
                    <a:solidFill>
                      <a:schemeClr val="bg1"/>
                    </a:solidFill>
                    <a:latin typeface="Times New Roman" pitchFamily="18" charset="0"/>
                    <a:cs typeface="Times New Roman" pitchFamily="18" charset="0"/>
                  </a:rPr>
                  <a:t>CS can use the </a:t>
                </a:r>
                <a:r>
                  <a:rPr lang="en-US" altLang="zh-CN" sz="2200" dirty="0" err="1" smtClean="0">
                    <a:solidFill>
                      <a:schemeClr val="bg1"/>
                    </a:solidFill>
                    <a:latin typeface="Times New Roman" pitchFamily="18" charset="0"/>
                    <a:cs typeface="Times New Roman" pitchFamily="18" charset="0"/>
                  </a:rPr>
                  <a:t>sparsity</a:t>
                </a:r>
                <a:r>
                  <a:rPr lang="en-US" altLang="zh-CN" sz="2200" dirty="0" smtClean="0">
                    <a:solidFill>
                      <a:schemeClr val="bg1"/>
                    </a:solidFill>
                    <a:latin typeface="Times New Roman" pitchFamily="18" charset="0"/>
                    <a:cs typeface="Times New Roman" pitchFamily="18" charset="0"/>
                  </a:rPr>
                  <a:t> of </a:t>
                </a:r>
                <a14:m>
                  <m:oMath xmlns:m="http://schemas.openxmlformats.org/officeDocument/2006/math">
                    <m:sSub>
                      <m:sSubPr>
                        <m:ctrlPr>
                          <a:rPr lang="en-US" sz="2200" i="1">
                            <a:solidFill>
                              <a:schemeClr val="bg1"/>
                            </a:solidFill>
                            <a:latin typeface="Cambria Math"/>
                          </a:rPr>
                        </m:ctrlPr>
                      </m:sSubPr>
                      <m:e>
                        <m:r>
                          <a:rPr lang="en-US" sz="2200" i="1">
                            <a:solidFill>
                              <a:schemeClr val="bg1"/>
                            </a:solidFill>
                            <a:latin typeface="Cambria Math"/>
                          </a:rPr>
                          <m:t>h</m:t>
                        </m:r>
                      </m:e>
                      <m:sub>
                        <m:r>
                          <a:rPr lang="en-US" sz="2200" i="1">
                            <a:solidFill>
                              <a:schemeClr val="bg1"/>
                            </a:solidFill>
                            <a:latin typeface="Cambria Math"/>
                          </a:rPr>
                          <m:t>𝑛</m:t>
                        </m:r>
                      </m:sub>
                    </m:sSub>
                  </m:oMath>
                </a14:m>
                <a:r>
                  <a:rPr lang="en-US" altLang="zh-CN" sz="2200" dirty="0" smtClean="0">
                    <a:solidFill>
                      <a:schemeClr val="bg1"/>
                    </a:solidFill>
                    <a:latin typeface="Times New Roman" pitchFamily="18" charset="0"/>
                    <a:cs typeface="Times New Roman" pitchFamily="18" charset="0"/>
                  </a:rPr>
                  <a:t> effectively.</a:t>
                </a:r>
              </a:p>
              <a:p>
                <a:r>
                  <a:rPr lang="en-US" sz="2200" dirty="0">
                    <a:solidFill>
                      <a:schemeClr val="bg1"/>
                    </a:solidFill>
                    <a:latin typeface="Times New Roman" pitchFamily="18" charset="0"/>
                    <a:cs typeface="Times New Roman" pitchFamily="18" charset="0"/>
                  </a:rPr>
                  <a:t>This system model is based on the paper : </a:t>
                </a:r>
                <a:r>
                  <a:rPr lang="en-US" sz="2200" i="1" dirty="0">
                    <a:solidFill>
                      <a:schemeClr val="bg1"/>
                    </a:solidFill>
                    <a:latin typeface="Times New Roman" pitchFamily="18" charset="0"/>
                    <a:cs typeface="Times New Roman" pitchFamily="18" charset="0"/>
                  </a:rPr>
                  <a:t>Compressive Sensing Based High Resolution Channel Estimation for OFDM System - </a:t>
                </a:r>
                <a:r>
                  <a:rPr lang="en-US" sz="2200" i="1" dirty="0" err="1">
                    <a:solidFill>
                      <a:schemeClr val="bg1"/>
                    </a:solidFill>
                    <a:latin typeface="Times New Roman" pitchFamily="18" charset="0"/>
                    <a:cs typeface="Times New Roman" pitchFamily="18" charset="0"/>
                  </a:rPr>
                  <a:t>Jia</a:t>
                </a:r>
                <a:r>
                  <a:rPr lang="en-US" sz="2200" i="1" dirty="0">
                    <a:solidFill>
                      <a:schemeClr val="bg1"/>
                    </a:solidFill>
                    <a:latin typeface="Times New Roman" pitchFamily="18" charset="0"/>
                    <a:cs typeface="Times New Roman" pitchFamily="18" charset="0"/>
                  </a:rPr>
                  <a:t> (Jasmine) </a:t>
                </a:r>
                <a:r>
                  <a:rPr lang="en-US" sz="2200" i="1" dirty="0" err="1">
                    <a:solidFill>
                      <a:schemeClr val="bg1"/>
                    </a:solidFill>
                    <a:latin typeface="Times New Roman" pitchFamily="18" charset="0"/>
                    <a:cs typeface="Times New Roman" pitchFamily="18" charset="0"/>
                  </a:rPr>
                  <a:t>Meng</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Wotao</a:t>
                </a:r>
                <a:r>
                  <a:rPr lang="en-US" sz="2200" i="1" dirty="0">
                    <a:solidFill>
                      <a:schemeClr val="bg1"/>
                    </a:solidFill>
                    <a:latin typeface="Times New Roman" pitchFamily="18" charset="0"/>
                    <a:cs typeface="Times New Roman" pitchFamily="18" charset="0"/>
                  </a:rPr>
                  <a:t> </a:t>
                </a:r>
                <a:r>
                  <a:rPr lang="en-US" sz="2200" i="1" dirty="0" smtClean="0">
                    <a:solidFill>
                      <a:schemeClr val="bg1"/>
                    </a:solidFill>
                    <a:latin typeface="Times New Roman" pitchFamily="18" charset="0"/>
                    <a:cs typeface="Times New Roman" pitchFamily="18" charset="0"/>
                  </a:rPr>
                  <a:t>Yin, </a:t>
                </a:r>
                <a:r>
                  <a:rPr lang="en-US" sz="2200" i="1" dirty="0" err="1">
                    <a:solidFill>
                      <a:schemeClr val="bg1"/>
                    </a:solidFill>
                    <a:latin typeface="Times New Roman" pitchFamily="18" charset="0"/>
                    <a:cs typeface="Times New Roman" pitchFamily="18" charset="0"/>
                  </a:rPr>
                  <a:t>Yingying</a:t>
                </a:r>
                <a:r>
                  <a:rPr lang="en-US" sz="2200" i="1" dirty="0">
                    <a:solidFill>
                      <a:schemeClr val="bg1"/>
                    </a:solidFill>
                    <a:latin typeface="Times New Roman" pitchFamily="18" charset="0"/>
                    <a:cs typeface="Times New Roman" pitchFamily="18" charset="0"/>
                  </a:rPr>
                  <a:t> Li, Nam Tuan Nguyen, and Zhu Han</a:t>
                </a:r>
              </a:p>
              <a:p>
                <a:pPr marL="0" indent="0">
                  <a:buNone/>
                </a:pPr>
                <a:endParaRPr lang="en-US" altLang="zh-CN" sz="2200" i="1" dirty="0" smtClean="0">
                  <a:solidFill>
                    <a:schemeClr val="bg1"/>
                  </a:solidFill>
                  <a:latin typeface="Times New Roman" pitchFamily="18" charset="0"/>
                  <a:cs typeface="Times New Roman" pitchFamily="18" charset="0"/>
                </a:endParaRPr>
              </a:p>
              <a:p>
                <a:endParaRPr lang="en-US" altLang="zh-CN" sz="2200" dirty="0">
                  <a:solidFill>
                    <a:schemeClr val="accent2">
                      <a:lumMod val="20000"/>
                      <a:lumOff val="80000"/>
                    </a:schemeClr>
                  </a:solidFill>
                  <a:latin typeface="Times New Roman" pitchFamily="18" charset="0"/>
                  <a:cs typeface="Times New Roman" pitchFamily="18" charset="0"/>
                </a:endParaRPr>
              </a:p>
              <a:p>
                <a:endParaRPr lang="en-US" altLang="zh-CN" sz="2200" dirty="0" smtClean="0">
                  <a:solidFill>
                    <a:schemeClr val="accent2">
                      <a:lumMod val="20000"/>
                      <a:lumOff val="80000"/>
                    </a:schemeClr>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572000"/>
              </a:xfrm>
              <a:blipFill rotWithShape="1">
                <a:blip r:embed="rId3"/>
                <a:stretch>
                  <a:fillRect l="-889" t="-8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10</a:t>
            </a:fld>
            <a:endParaRPr lang="en-US" altLang="zh-CN"/>
          </a:p>
        </p:txBody>
      </p:sp>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530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82" y="-304800"/>
            <a:ext cx="8200118" cy="1295400"/>
          </a:xfrm>
        </p:spPr>
        <p:txBody>
          <a:bodyPr>
            <a:noAutofit/>
          </a:bodyPr>
          <a:lstStyle/>
          <a:p>
            <a:pPr algn="l"/>
            <a:r>
              <a:rPr lang="en-US" sz="4000" b="0" dirty="0" smtClean="0">
                <a:solidFill>
                  <a:schemeClr val="bg1"/>
                </a:solidFill>
                <a:latin typeface="Times New Roman" pitchFamily="18" charset="0"/>
                <a:cs typeface="Times New Roman" pitchFamily="18" charset="0"/>
              </a:rPr>
              <a:t>CS Concepts </a:t>
            </a:r>
            <a:endParaRPr lang="en-US" sz="4000" b="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791200"/>
          </a:xfrm>
        </p:spPr>
        <p:txBody>
          <a:bodyPr>
            <a:normAutofit/>
          </a:bodyPr>
          <a:lstStyle/>
          <a:p>
            <a:r>
              <a:rPr lang="en-US" sz="2200" dirty="0" smtClean="0">
                <a:solidFill>
                  <a:schemeClr val="bg1"/>
                </a:solidFill>
                <a:latin typeface="Times New Roman" pitchFamily="18" charset="0"/>
                <a:cs typeface="Times New Roman" pitchFamily="18" charset="0"/>
              </a:rPr>
              <a:t>Integrates </a:t>
            </a:r>
            <a:r>
              <a:rPr lang="en-US" sz="2200" b="1" dirty="0" smtClean="0">
                <a:solidFill>
                  <a:schemeClr val="bg1"/>
                </a:solidFill>
                <a:latin typeface="Times New Roman" pitchFamily="18" charset="0"/>
                <a:cs typeface="Times New Roman" pitchFamily="18" charset="0"/>
              </a:rPr>
              <a:t>compression</a:t>
            </a:r>
            <a:r>
              <a:rPr lang="en-US" sz="2200" dirty="0" smtClean="0">
                <a:solidFill>
                  <a:schemeClr val="bg1"/>
                </a:solidFill>
                <a:latin typeface="Times New Roman" pitchFamily="18" charset="0"/>
                <a:cs typeface="Times New Roman" pitchFamily="18" charset="0"/>
              </a:rPr>
              <a:t>  and </a:t>
            </a:r>
            <a:r>
              <a:rPr lang="en-US" sz="2200" b="1" dirty="0" smtClean="0">
                <a:solidFill>
                  <a:schemeClr val="bg1"/>
                </a:solidFill>
                <a:latin typeface="Times New Roman" pitchFamily="18" charset="0"/>
                <a:cs typeface="Times New Roman" pitchFamily="18" charset="0"/>
              </a:rPr>
              <a:t>sensing</a:t>
            </a:r>
          </a:p>
          <a:p>
            <a:r>
              <a:rPr lang="en-US" sz="2200" dirty="0" smtClean="0">
                <a:solidFill>
                  <a:schemeClr val="bg1"/>
                </a:solidFill>
                <a:latin typeface="Times New Roman" pitchFamily="18" charset="0"/>
                <a:cs typeface="Times New Roman" pitchFamily="18" charset="0"/>
              </a:rPr>
              <a:t>Sub </a:t>
            </a:r>
            <a:r>
              <a:rPr lang="en-US" sz="2200" dirty="0" err="1" smtClean="0">
                <a:solidFill>
                  <a:schemeClr val="bg1"/>
                </a:solidFill>
                <a:latin typeface="Times New Roman" pitchFamily="18" charset="0"/>
                <a:cs typeface="Times New Roman" pitchFamily="18" charset="0"/>
              </a:rPr>
              <a:t>Nyquist</a:t>
            </a:r>
            <a:r>
              <a:rPr lang="en-US" sz="2200" dirty="0" smtClean="0">
                <a:solidFill>
                  <a:schemeClr val="bg1"/>
                </a:solidFill>
                <a:latin typeface="Times New Roman" pitchFamily="18" charset="0"/>
                <a:cs typeface="Times New Roman" pitchFamily="18" charset="0"/>
              </a:rPr>
              <a:t> sampling</a:t>
            </a:r>
          </a:p>
          <a:p>
            <a:pPr marL="0" indent="0">
              <a:buNone/>
            </a:pPr>
            <a:r>
              <a:rPr lang="en-US" sz="2200" dirty="0">
                <a:solidFill>
                  <a:schemeClr val="bg1"/>
                </a:solidFill>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			y  = </a:t>
            </a:r>
            <a:r>
              <a:rPr lang="el-GR" sz="2200" dirty="0" smtClean="0">
                <a:solidFill>
                  <a:schemeClr val="bg1"/>
                </a:solidFill>
                <a:latin typeface="Times New Roman" pitchFamily="18" charset="0"/>
                <a:cs typeface="Times New Roman" pitchFamily="18" charset="0"/>
              </a:rPr>
              <a:t>φ</a:t>
            </a:r>
            <a:r>
              <a:rPr lang="en-US" sz="2200" dirty="0" smtClean="0">
                <a:solidFill>
                  <a:schemeClr val="bg1"/>
                </a:solidFill>
                <a:latin typeface="Times New Roman" pitchFamily="18" charset="0"/>
                <a:cs typeface="Times New Roman" pitchFamily="18" charset="0"/>
              </a:rPr>
              <a:t>x </a:t>
            </a:r>
          </a:p>
          <a:p>
            <a:pPr marL="0" indent="0">
              <a:buNone/>
            </a:pPr>
            <a:r>
              <a:rPr lang="en-US" sz="2200" dirty="0">
                <a:solidFill>
                  <a:schemeClr val="bg1"/>
                </a:solidFill>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compress x into a sketch</a:t>
            </a:r>
            <a:r>
              <a:rPr lang="el-GR" sz="2200" dirty="0" smtClean="0">
                <a:solidFill>
                  <a:schemeClr val="bg1"/>
                </a:solidFill>
                <a:latin typeface="Times New Roman" pitchFamily="18" charset="0"/>
                <a:cs typeface="Times New Roman" pitchFamily="18" charset="0"/>
              </a:rPr>
              <a:t> </a:t>
            </a:r>
            <a:r>
              <a:rPr lang="el-GR" sz="2200" dirty="0">
                <a:solidFill>
                  <a:schemeClr val="bg1"/>
                </a:solidFill>
                <a:latin typeface="Times New Roman" pitchFamily="18" charset="0"/>
                <a:cs typeface="Times New Roman" pitchFamily="18" charset="0"/>
              </a:rPr>
              <a:t>φ</a:t>
            </a:r>
            <a:r>
              <a:rPr lang="en-US" sz="2200" dirty="0" smtClean="0">
                <a:solidFill>
                  <a:schemeClr val="bg1"/>
                </a:solidFill>
                <a:latin typeface="Times New Roman" pitchFamily="18" charset="0"/>
                <a:cs typeface="Times New Roman" pitchFamily="18" charset="0"/>
              </a:rPr>
              <a:t>, where </a:t>
            </a:r>
            <a:r>
              <a:rPr lang="el-GR" sz="2200" dirty="0">
                <a:solidFill>
                  <a:schemeClr val="bg1"/>
                </a:solidFill>
                <a:latin typeface="Times New Roman" pitchFamily="18" charset="0"/>
                <a:cs typeface="Times New Roman" pitchFamily="18" charset="0"/>
              </a:rPr>
              <a:t>φ </a:t>
            </a:r>
            <a:r>
              <a:rPr lang="en-US" sz="2200" dirty="0" smtClean="0">
                <a:solidFill>
                  <a:schemeClr val="bg1"/>
                </a:solidFill>
                <a:latin typeface="Times New Roman" pitchFamily="18" charset="0"/>
                <a:cs typeface="Times New Roman" pitchFamily="18" charset="0"/>
              </a:rPr>
              <a:t> is a carefully designed matrix </a:t>
            </a:r>
          </a:p>
          <a:p>
            <a:pPr marL="0" indent="0">
              <a:buNone/>
            </a:pPr>
            <a:r>
              <a:rPr lang="en-US" sz="2200" dirty="0">
                <a:solidFill>
                  <a:schemeClr val="bg1"/>
                </a:solidFill>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 m X n, where n &gt;&gt; m   </a:t>
            </a:r>
          </a:p>
          <a:p>
            <a:endParaRPr lang="en-US" sz="2200" dirty="0">
              <a:solidFill>
                <a:schemeClr val="bg1"/>
              </a:solidFill>
              <a:latin typeface="Times New Roman" pitchFamily="18" charset="0"/>
              <a:cs typeface="Times New Roman" pitchFamily="18" charset="0"/>
            </a:endParaRPr>
          </a:p>
          <a:p>
            <a:endParaRPr lang="en-US" sz="2200" dirty="0" smtClean="0">
              <a:solidFill>
                <a:schemeClr val="bg1"/>
              </a:solidFill>
              <a:latin typeface="Times New Roman" pitchFamily="18" charset="0"/>
              <a:cs typeface="Times New Roman" pitchFamily="18" charset="0"/>
            </a:endParaRPr>
          </a:p>
          <a:p>
            <a:endParaRPr lang="en-US" sz="2200" dirty="0">
              <a:solidFill>
                <a:schemeClr val="bg1"/>
              </a:solidFill>
              <a:latin typeface="Times New Roman" pitchFamily="18" charset="0"/>
              <a:cs typeface="Times New Roman" pitchFamily="18" charset="0"/>
            </a:endParaRPr>
          </a:p>
          <a:p>
            <a:endParaRPr lang="en-US" sz="2200" dirty="0" smtClean="0">
              <a:solidFill>
                <a:schemeClr val="bg1"/>
              </a:solidFill>
              <a:latin typeface="Times New Roman" pitchFamily="18" charset="0"/>
              <a:cs typeface="Times New Roman" pitchFamily="18" charset="0"/>
            </a:endParaRPr>
          </a:p>
          <a:p>
            <a:endParaRPr lang="en-US" sz="2200" dirty="0">
              <a:solidFill>
                <a:schemeClr val="bg1"/>
              </a:solidFill>
              <a:latin typeface="Times New Roman" pitchFamily="18" charset="0"/>
              <a:cs typeface="Times New Roman" pitchFamily="18" charset="0"/>
            </a:endParaRPr>
          </a:p>
          <a:p>
            <a:endParaRPr lang="en-US" sz="2200" dirty="0" smtClean="0">
              <a:solidFill>
                <a:schemeClr val="bg1"/>
              </a:solidFill>
              <a:latin typeface="Times New Roman" pitchFamily="18" charset="0"/>
              <a:cs typeface="Times New Roman" pitchFamily="18" charset="0"/>
            </a:endParaRPr>
          </a:p>
          <a:p>
            <a:endParaRPr lang="en-US" sz="2200" dirty="0" smtClean="0">
              <a:solidFill>
                <a:schemeClr val="bg1"/>
              </a:solidFill>
              <a:latin typeface="Times New Roman" pitchFamily="18" charset="0"/>
              <a:cs typeface="Times New Roman" pitchFamily="18" charset="0"/>
            </a:endParaRPr>
          </a:p>
          <a:p>
            <a:r>
              <a:rPr lang="en-US" sz="2200" dirty="0" smtClean="0">
                <a:solidFill>
                  <a:schemeClr val="bg1"/>
                </a:solidFill>
                <a:latin typeface="Times New Roman" pitchFamily="18" charset="0"/>
                <a:cs typeface="Times New Roman" pitchFamily="18" charset="0"/>
              </a:rPr>
              <a:t>By taking the L1 norm of x, we can obtain x</a:t>
            </a:r>
          </a:p>
        </p:txBody>
      </p:sp>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11</a:t>
            </a:fld>
            <a:endParaRPr lang="en-US" altLang="zh-CN"/>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3133725"/>
            <a:ext cx="59150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32" y="22679"/>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731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399032"/>
          </a:xfrm>
        </p:spPr>
        <p:txBody>
          <a:bodyPr>
            <a:normAutofit/>
          </a:bodyPr>
          <a:lstStyle/>
          <a:p>
            <a:pPr algn="l"/>
            <a:r>
              <a:rPr lang="en-US" sz="4000" b="0" dirty="0" smtClean="0">
                <a:solidFill>
                  <a:schemeClr val="bg1"/>
                </a:solidFill>
                <a:latin typeface="Times New Roman" pitchFamily="18" charset="0"/>
                <a:cs typeface="Times New Roman" pitchFamily="18" charset="0"/>
              </a:rPr>
              <a:t>Random Convolution</a:t>
            </a:r>
            <a:endParaRPr lang="en-US" sz="4000" b="0"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4572000"/>
              </a:xfrm>
            </p:spPr>
            <p:txBody>
              <a:bodyPr>
                <a:noAutofit/>
              </a:bodyPr>
              <a:lstStyle/>
              <a:p>
                <a:r>
                  <a:rPr lang="en-US" sz="2200" dirty="0" smtClean="0">
                    <a:solidFill>
                      <a:schemeClr val="bg1"/>
                    </a:solidFill>
                    <a:latin typeface="Times New Roman" pitchFamily="18" charset="0"/>
                    <a:cs typeface="Times New Roman" pitchFamily="18" charset="0"/>
                  </a:rPr>
                  <a:t>The received signal y in a wireless system can be written as,</a:t>
                </a:r>
              </a:p>
              <a:p>
                <a:pPr marL="64008" indent="0">
                  <a:buNone/>
                </a:pPr>
                <a:r>
                  <a:rPr lang="en-US" sz="2200" dirty="0" smtClean="0">
                    <a:solidFill>
                      <a:schemeClr val="bg1"/>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	</a:t>
                </a:r>
                <a14:m>
                  <m:oMath xmlns:m="http://schemas.openxmlformats.org/officeDocument/2006/math">
                    <m:r>
                      <a:rPr lang="en-US" sz="2200" i="1">
                        <a:solidFill>
                          <a:schemeClr val="bg1"/>
                        </a:solidFill>
                        <a:latin typeface="Cambria Math"/>
                      </a:rPr>
                      <m:t>𝑦</m:t>
                    </m:r>
                    <m:r>
                      <a:rPr lang="en-US" sz="2200" i="1">
                        <a:solidFill>
                          <a:schemeClr val="bg1"/>
                        </a:solidFill>
                        <a:latin typeface="Cambria Math"/>
                      </a:rPr>
                      <m:t>=</m:t>
                    </m:r>
                    <m:r>
                      <a:rPr lang="en-US" sz="2200" i="1">
                        <a:solidFill>
                          <a:schemeClr val="bg1"/>
                        </a:solidFill>
                        <a:latin typeface="Cambria Math"/>
                      </a:rPr>
                      <m:t>𝑥</m:t>
                    </m:r>
                    <m:r>
                      <a:rPr lang="en-US" sz="2200" i="1">
                        <a:solidFill>
                          <a:schemeClr val="bg1"/>
                        </a:solidFill>
                        <a:latin typeface="Cambria Math"/>
                      </a:rPr>
                      <m:t>∗</m:t>
                    </m:r>
                    <m:r>
                      <a:rPr lang="en-US" sz="2200" i="1">
                        <a:solidFill>
                          <a:schemeClr val="bg1"/>
                        </a:solidFill>
                        <a:latin typeface="Cambria Math"/>
                      </a:rPr>
                      <m:t>h</m:t>
                    </m:r>
                    <m:r>
                      <a:rPr lang="en-US" sz="2200" i="1">
                        <a:solidFill>
                          <a:schemeClr val="bg1"/>
                        </a:solidFill>
                        <a:latin typeface="Cambria Math"/>
                      </a:rPr>
                      <m:t>+</m:t>
                    </m:r>
                    <m:r>
                      <a:rPr lang="en-US" sz="2200" i="1">
                        <a:solidFill>
                          <a:schemeClr val="bg1"/>
                        </a:solidFill>
                        <a:latin typeface="Cambria Math"/>
                      </a:rPr>
                      <m:t>𝑤</m:t>
                    </m:r>
                    <m:r>
                      <a:rPr lang="en-US" sz="2200" i="1">
                        <a:solidFill>
                          <a:schemeClr val="bg1"/>
                        </a:solidFill>
                        <a:latin typeface="Cambria Math"/>
                      </a:rPr>
                      <m:t>, </m:t>
                    </m:r>
                  </m:oMath>
                </a14:m>
                <a:endParaRPr lang="en-US" sz="2200" dirty="0" smtClean="0">
                  <a:solidFill>
                    <a:schemeClr val="bg1"/>
                  </a:solidFill>
                  <a:latin typeface="Times New Roman" pitchFamily="18" charset="0"/>
                  <a:cs typeface="Times New Roman" pitchFamily="18" charset="0"/>
                </a:endParaRPr>
              </a:p>
              <a:p>
                <a:pPr marL="64008" indent="0">
                  <a:buNone/>
                </a:pPr>
                <a:r>
                  <a:rPr lang="en-US" sz="2200" dirty="0" smtClean="0">
                    <a:solidFill>
                      <a:schemeClr val="bg1"/>
                    </a:solidFill>
                    <a:latin typeface="Times New Roman" pitchFamily="18" charset="0"/>
                    <a:cs typeface="Times New Roman" pitchFamily="18" charset="0"/>
                  </a:rPr>
                  <a:t>Notice that this </a:t>
                </a:r>
                <a:r>
                  <a:rPr lang="en-US" sz="2200" b="1" dirty="0" smtClean="0">
                    <a:solidFill>
                      <a:srgbClr val="FFFF00"/>
                    </a:solidFill>
                    <a:latin typeface="Times New Roman" pitchFamily="18" charset="0"/>
                    <a:cs typeface="Times New Roman" pitchFamily="18" charset="0"/>
                  </a:rPr>
                  <a:t>is convolution and not multiplication</a:t>
                </a:r>
                <a:r>
                  <a:rPr lang="en-US" sz="2200" dirty="0" smtClean="0">
                    <a:solidFill>
                      <a:schemeClr val="bg1"/>
                    </a:solidFill>
                    <a:latin typeface="Times New Roman" pitchFamily="18" charset="0"/>
                    <a:cs typeface="Times New Roman" pitchFamily="18" charset="0"/>
                  </a:rPr>
                  <a:t>.</a:t>
                </a:r>
              </a:p>
              <a:p>
                <a:r>
                  <a:rPr lang="en-US" sz="2200" dirty="0" smtClean="0">
                    <a:solidFill>
                      <a:schemeClr val="bg1"/>
                    </a:solidFill>
                    <a:latin typeface="Times New Roman" pitchFamily="18" charset="0"/>
                    <a:cs typeface="Times New Roman" pitchFamily="18" charset="0"/>
                  </a:rPr>
                  <a:t>Existing model breaks it into a circulant matrix</a:t>
                </a:r>
                <a:endParaRPr lang="en-US" sz="2200" i="1" dirty="0" smtClean="0">
                  <a:solidFill>
                    <a:schemeClr val="bg1"/>
                  </a:solidFill>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200" i="1" smtClean="0">
                          <a:solidFill>
                            <a:schemeClr val="bg1"/>
                          </a:solidFill>
                          <a:latin typeface="Cambria Math"/>
                        </a:rPr>
                        <m:t>𝑦</m:t>
                      </m:r>
                      <m:r>
                        <a:rPr lang="en-US" sz="2200" i="1" smtClean="0">
                          <a:solidFill>
                            <a:schemeClr val="bg1"/>
                          </a:solidFill>
                          <a:latin typeface="Cambria Math"/>
                        </a:rPr>
                        <m:t>=</m:t>
                      </m:r>
                      <m:r>
                        <a:rPr lang="en-US" sz="2200" i="1" smtClean="0">
                          <a:solidFill>
                            <a:schemeClr val="bg1"/>
                          </a:solidFill>
                          <a:latin typeface="Cambria Math"/>
                        </a:rPr>
                        <m:t>𝐶h</m:t>
                      </m:r>
                      <m:r>
                        <a:rPr lang="en-US" sz="2200" i="1" smtClean="0">
                          <a:solidFill>
                            <a:schemeClr val="bg1"/>
                          </a:solidFill>
                          <a:latin typeface="Cambria Math"/>
                        </a:rPr>
                        <m:t>+</m:t>
                      </m:r>
                      <m:r>
                        <a:rPr lang="en-US" sz="2200" i="1" smtClean="0">
                          <a:solidFill>
                            <a:schemeClr val="bg1"/>
                          </a:solidFill>
                          <a:latin typeface="Cambria Math"/>
                        </a:rPr>
                        <m:t>𝑤</m:t>
                      </m:r>
                      <m:r>
                        <a:rPr lang="en-US" sz="2200" i="1" smtClean="0">
                          <a:solidFill>
                            <a:schemeClr val="bg1"/>
                          </a:solidFill>
                          <a:latin typeface="Cambria Math"/>
                        </a:rPr>
                        <m:t>,</m:t>
                      </m:r>
                    </m:oMath>
                  </m:oMathPara>
                </a14:m>
                <a:endParaRPr lang="en-US" sz="2200" dirty="0" smtClean="0">
                  <a:solidFill>
                    <a:schemeClr val="bg1"/>
                  </a:solidFill>
                  <a:latin typeface="Times New Roman" pitchFamily="18" charset="0"/>
                  <a:cs typeface="Times New Roman" pitchFamily="18" charset="0"/>
                </a:endParaRPr>
              </a:p>
              <a:p>
                <a:pPr marL="64008" indent="0">
                  <a:buNone/>
                </a:pPr>
                <a:endParaRPr lang="en-US" sz="2200" dirty="0" smtClean="0">
                  <a:solidFill>
                    <a:schemeClr val="bg1"/>
                  </a:solidFill>
                  <a:latin typeface="Times New Roman" pitchFamily="18" charset="0"/>
                  <a:cs typeface="Times New Roman" pitchFamily="18" charset="0"/>
                </a:endParaRPr>
              </a:p>
              <a:p>
                <a:pPr marL="64008" indent="0">
                  <a:buNone/>
                </a:pPr>
                <a:r>
                  <a:rPr lang="en-US" sz="2200" dirty="0">
                    <a:solidFill>
                      <a:schemeClr val="bg1"/>
                    </a:solidFill>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	</a:t>
                </a:r>
              </a:p>
              <a:p>
                <a:pPr marL="64008" indent="0">
                  <a:buNone/>
                </a:pPr>
                <a:r>
                  <a:rPr lang="en-US" sz="2200" dirty="0">
                    <a:solidFill>
                      <a:schemeClr val="bg1"/>
                    </a:solidFill>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		  </a:t>
                </a:r>
                <a14:m>
                  <m:oMath xmlns:m="http://schemas.openxmlformats.org/officeDocument/2006/math">
                    <m:r>
                      <a:rPr lang="en-US" sz="2200" i="1">
                        <a:solidFill>
                          <a:schemeClr val="bg1"/>
                        </a:solidFill>
                        <a:latin typeface="Cambria Math"/>
                      </a:rPr>
                      <m:t>𝑥</m:t>
                    </m:r>
                    <m:r>
                      <a:rPr lang="en-US" sz="2200" i="1">
                        <a:solidFill>
                          <a:schemeClr val="bg1"/>
                        </a:solidFill>
                        <a:latin typeface="Cambria Math"/>
                      </a:rPr>
                      <m:t>∗</m:t>
                    </m:r>
                    <m:r>
                      <a:rPr lang="en-US" sz="2200" i="1">
                        <a:solidFill>
                          <a:schemeClr val="bg1"/>
                        </a:solidFill>
                        <a:latin typeface="Cambria Math"/>
                      </a:rPr>
                      <m:t>h</m:t>
                    </m:r>
                    <m:r>
                      <a:rPr lang="en-US" sz="2200" i="1">
                        <a:solidFill>
                          <a:schemeClr val="bg1"/>
                        </a:solidFill>
                        <a:latin typeface="Cambria Math"/>
                      </a:rPr>
                      <m:t>= </m:t>
                    </m:r>
                    <m:sSup>
                      <m:sSupPr>
                        <m:ctrlPr>
                          <a:rPr lang="en-US" sz="2200" i="1">
                            <a:solidFill>
                              <a:schemeClr val="bg1"/>
                            </a:solidFill>
                            <a:latin typeface="Cambria Math"/>
                          </a:rPr>
                        </m:ctrlPr>
                      </m:sSupPr>
                      <m:e>
                        <m:r>
                          <a:rPr lang="en-US" sz="2200" i="1">
                            <a:solidFill>
                              <a:schemeClr val="bg1"/>
                            </a:solidFill>
                            <a:latin typeface="Cambria Math"/>
                          </a:rPr>
                          <m:t>𝐹</m:t>
                        </m:r>
                      </m:e>
                      <m:sup>
                        <m:r>
                          <a:rPr lang="en-US" sz="2200" i="1">
                            <a:solidFill>
                              <a:schemeClr val="bg1"/>
                            </a:solidFill>
                            <a:latin typeface="Cambria Math"/>
                          </a:rPr>
                          <m:t>−1</m:t>
                        </m:r>
                      </m:sup>
                    </m:sSup>
                    <m:r>
                      <a:rPr lang="en-US" sz="2200" i="1">
                        <a:solidFill>
                          <a:schemeClr val="bg1"/>
                        </a:solidFill>
                        <a:latin typeface="Cambria Math"/>
                      </a:rPr>
                      <m:t>𝑑𝑖𝑎𝑔</m:t>
                    </m:r>
                    <m:d>
                      <m:dPr>
                        <m:ctrlPr>
                          <a:rPr lang="en-US" sz="2200" i="1">
                            <a:solidFill>
                              <a:schemeClr val="bg1"/>
                            </a:solidFill>
                            <a:latin typeface="Cambria Math"/>
                          </a:rPr>
                        </m:ctrlPr>
                      </m:dPr>
                      <m:e>
                        <m:r>
                          <a:rPr lang="en-US" sz="2200" i="1">
                            <a:solidFill>
                              <a:schemeClr val="bg1"/>
                            </a:solidFill>
                            <a:latin typeface="Cambria Math"/>
                          </a:rPr>
                          <m:t>𝑋</m:t>
                        </m:r>
                      </m:e>
                    </m:d>
                    <m:r>
                      <a:rPr lang="en-US" sz="2200" i="1">
                        <a:solidFill>
                          <a:schemeClr val="bg1"/>
                        </a:solidFill>
                        <a:latin typeface="Cambria Math"/>
                      </a:rPr>
                      <m:t>𝐹h</m:t>
                    </m:r>
                  </m:oMath>
                </a14:m>
                <a:endParaRPr lang="en-US" sz="2200" dirty="0">
                  <a:solidFill>
                    <a:schemeClr val="bg1"/>
                  </a:solidFill>
                  <a:latin typeface="Times New Roman" pitchFamily="18" charset="0"/>
                  <a:cs typeface="Times New Roman" pitchFamily="18" charset="0"/>
                </a:endParaRPr>
              </a:p>
              <a:p>
                <a:endParaRPr lang="en-US" altLang="zh-CN" sz="2200" dirty="0" smtClean="0">
                  <a:solidFill>
                    <a:schemeClr val="bg1"/>
                  </a:solidFill>
                  <a:latin typeface="Times New Roman" pitchFamily="18" charset="0"/>
                  <a:cs typeface="Times New Roman" pitchFamily="18" charset="0"/>
                </a:endParaRPr>
              </a:p>
              <a:p>
                <a:r>
                  <a:rPr lang="en-US" altLang="zh-CN" sz="2200" b="1" dirty="0" smtClean="0">
                    <a:solidFill>
                      <a:srgbClr val="FFFF00"/>
                    </a:solidFill>
                    <a:latin typeface="Times New Roman" pitchFamily="18" charset="0"/>
                    <a:cs typeface="Times New Roman" pitchFamily="18" charset="0"/>
                  </a:rPr>
                  <a:t>X</a:t>
                </a:r>
                <a:r>
                  <a:rPr lang="en-US" altLang="zh-CN" sz="2200" dirty="0" smtClean="0">
                    <a:solidFill>
                      <a:schemeClr val="bg1"/>
                    </a:solidFill>
                    <a:latin typeface="Times New Roman" pitchFamily="18" charset="0"/>
                    <a:cs typeface="Times New Roman" pitchFamily="18" charset="0"/>
                  </a:rPr>
                  <a:t> is designed as </a:t>
                </a:r>
                <a:r>
                  <a:rPr lang="en-US" altLang="zh-CN" sz="2200" dirty="0">
                    <a:solidFill>
                      <a:schemeClr val="bg1"/>
                    </a:solidFill>
                    <a:latin typeface="Times New Roman" pitchFamily="18" charset="0"/>
                    <a:cs typeface="Times New Roman" pitchFamily="18" charset="0"/>
                  </a:rPr>
                  <a:t>the pilot </a:t>
                </a:r>
                <a:r>
                  <a:rPr lang="en-US" altLang="zh-CN" sz="2200" dirty="0" smtClean="0">
                    <a:solidFill>
                      <a:schemeClr val="bg1"/>
                    </a:solidFill>
                    <a:latin typeface="Times New Roman" pitchFamily="18" charset="0"/>
                    <a:cs typeface="Times New Roman" pitchFamily="18" charset="0"/>
                  </a:rPr>
                  <a:t>signal or preambles </a:t>
                </a:r>
                <a:r>
                  <a:rPr lang="en-US" altLang="zh-CN" sz="2200" dirty="0">
                    <a:solidFill>
                      <a:schemeClr val="bg1"/>
                    </a:solidFill>
                    <a:latin typeface="Times New Roman" pitchFamily="18" charset="0"/>
                    <a:cs typeface="Times New Roman" pitchFamily="18" charset="0"/>
                  </a:rPr>
                  <a:t>as a complex vector whose entries have uniform magnitude and random </a:t>
                </a:r>
                <a:r>
                  <a:rPr lang="en-US" altLang="zh-CN" sz="2200" dirty="0" smtClean="0">
                    <a:solidFill>
                      <a:schemeClr val="bg1"/>
                    </a:solidFill>
                    <a:latin typeface="Times New Roman" pitchFamily="18" charset="0"/>
                    <a:cs typeface="Times New Roman" pitchFamily="18" charset="0"/>
                  </a:rPr>
                  <a:t>phases</a:t>
                </a:r>
              </a:p>
              <a:p>
                <a:endParaRPr lang="en-US" altLang="zh-CN" sz="2200" dirty="0">
                  <a:solidFill>
                    <a:schemeClr val="bg1"/>
                  </a:solidFill>
                  <a:latin typeface="Times New Roman" pitchFamily="18" charset="0"/>
                  <a:cs typeface="Times New Roman" pitchFamily="18" charset="0"/>
                </a:endParaRPr>
              </a:p>
              <a:p>
                <a:endParaRPr lang="en-US" altLang="zh-CN" sz="2200" dirty="0" smtClean="0">
                  <a:solidFill>
                    <a:schemeClr val="bg1"/>
                  </a:solidFill>
                  <a:latin typeface="Times New Roman" pitchFamily="18" charset="0"/>
                  <a:cs typeface="Times New Roman" pitchFamily="18" charset="0"/>
                </a:endParaRPr>
              </a:p>
              <a:p>
                <a:endParaRPr lang="en-US" altLang="zh-CN"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4572000"/>
              </a:xfrm>
              <a:blipFill rotWithShape="1">
                <a:blip r:embed="rId2"/>
                <a:stretch>
                  <a:fillRect l="-74" t="-800" r="-2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12</a:t>
            </a:fld>
            <a:endParaRPr lang="en-US" altLang="zh-CN"/>
          </a:p>
        </p:txBody>
      </p:sp>
      <p:pic>
        <p:nvPicPr>
          <p:cNvPr id="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p:nvSpPr>
            <p:spPr>
              <a:xfrm>
                <a:off x="3257794" y="3383473"/>
                <a:ext cx="3227165"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smtClean="0">
                          <a:solidFill>
                            <a:schemeClr val="bg1"/>
                          </a:solidFill>
                          <a:latin typeface="Cambria Math"/>
                        </a:rPr>
                        <m:t>𝑥</m:t>
                      </m:r>
                      <m:r>
                        <a:rPr lang="en-US" sz="2200" i="1" smtClean="0">
                          <a:solidFill>
                            <a:schemeClr val="bg1"/>
                          </a:solidFill>
                          <a:latin typeface="Cambria Math"/>
                        </a:rPr>
                        <m:t>∗</m:t>
                      </m:r>
                      <m:r>
                        <a:rPr lang="en-US" sz="2200" i="1" smtClean="0">
                          <a:solidFill>
                            <a:schemeClr val="bg1"/>
                          </a:solidFill>
                          <a:latin typeface="Cambria Math"/>
                        </a:rPr>
                        <m:t>h</m:t>
                      </m:r>
                      <m:r>
                        <a:rPr lang="en-US" sz="2200" i="1" smtClean="0">
                          <a:solidFill>
                            <a:schemeClr val="bg1"/>
                          </a:solidFill>
                          <a:latin typeface="Cambria Math"/>
                        </a:rPr>
                        <m:t>= </m:t>
                      </m:r>
                      <m:sSup>
                        <m:sSupPr>
                          <m:ctrlPr>
                            <a:rPr lang="en-US" sz="2200" i="1" smtClean="0">
                              <a:solidFill>
                                <a:schemeClr val="bg1"/>
                              </a:solidFill>
                              <a:latin typeface="Cambria Math"/>
                            </a:rPr>
                          </m:ctrlPr>
                        </m:sSupPr>
                        <m:e>
                          <m:r>
                            <a:rPr lang="en-US" sz="2200" i="1">
                              <a:solidFill>
                                <a:schemeClr val="bg1"/>
                              </a:solidFill>
                              <a:latin typeface="Cambria Math"/>
                            </a:rPr>
                            <m:t>𝐹</m:t>
                          </m:r>
                        </m:e>
                        <m:sup>
                          <m:r>
                            <a:rPr lang="en-US" sz="2200" i="1">
                              <a:solidFill>
                                <a:schemeClr val="bg1"/>
                              </a:solidFill>
                              <a:latin typeface="Cambria Math"/>
                            </a:rPr>
                            <m:t>−1</m:t>
                          </m:r>
                        </m:sup>
                      </m:sSup>
                      <m:r>
                        <a:rPr lang="en-US" sz="2200" i="1">
                          <a:solidFill>
                            <a:schemeClr val="bg1"/>
                          </a:solidFill>
                          <a:latin typeface="Cambria Math"/>
                        </a:rPr>
                        <m:t>(</m:t>
                      </m:r>
                      <m:r>
                        <a:rPr lang="en-US" sz="2200" i="1">
                          <a:solidFill>
                            <a:schemeClr val="bg1"/>
                          </a:solidFill>
                          <a:latin typeface="Cambria Math"/>
                        </a:rPr>
                        <m:t>𝐹</m:t>
                      </m:r>
                      <m:d>
                        <m:dPr>
                          <m:ctrlPr>
                            <a:rPr lang="en-US" sz="2200" i="1">
                              <a:solidFill>
                                <a:schemeClr val="bg1"/>
                              </a:solidFill>
                              <a:latin typeface="Cambria Math"/>
                            </a:rPr>
                          </m:ctrlPr>
                        </m:dPr>
                        <m:e>
                          <m:r>
                            <a:rPr lang="en-US" sz="2200" i="1">
                              <a:solidFill>
                                <a:schemeClr val="bg1"/>
                              </a:solidFill>
                              <a:latin typeface="Cambria Math"/>
                            </a:rPr>
                            <m:t>𝑥</m:t>
                          </m:r>
                        </m:e>
                      </m:d>
                      <m:r>
                        <a:rPr lang="en-US" sz="2200" i="1">
                          <a:solidFill>
                            <a:schemeClr val="bg1"/>
                          </a:solidFill>
                          <a:latin typeface="Cambria Math"/>
                        </a:rPr>
                        <m:t>. </m:t>
                      </m:r>
                      <m:r>
                        <a:rPr lang="en-US" sz="2200" i="1">
                          <a:solidFill>
                            <a:schemeClr val="bg1"/>
                          </a:solidFill>
                          <a:latin typeface="Cambria Math"/>
                        </a:rPr>
                        <m:t>𝐹</m:t>
                      </m:r>
                      <m:r>
                        <a:rPr lang="en-US" sz="2200" i="1">
                          <a:solidFill>
                            <a:schemeClr val="bg1"/>
                          </a:solidFill>
                          <a:latin typeface="Cambria Math"/>
                        </a:rPr>
                        <m:t>(</m:t>
                      </m:r>
                      <m:r>
                        <a:rPr lang="en-US" sz="2200" i="1">
                          <a:solidFill>
                            <a:schemeClr val="bg1"/>
                          </a:solidFill>
                          <a:latin typeface="Cambria Math"/>
                        </a:rPr>
                        <m:t>h</m:t>
                      </m:r>
                      <m:r>
                        <a:rPr lang="en-US" sz="2200" i="1">
                          <a:solidFill>
                            <a:schemeClr val="bg1"/>
                          </a:solidFill>
                          <a:latin typeface="Cambria Math"/>
                        </a:rPr>
                        <m:t>))</m:t>
                      </m:r>
                    </m:oMath>
                  </m:oMathPara>
                </a14:m>
                <a:endParaRPr lang="en-US" sz="2200"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257794" y="3383473"/>
                <a:ext cx="3227165" cy="430887"/>
              </a:xfrm>
              <a:prstGeom prst="rect">
                <a:avLst/>
              </a:prstGeom>
              <a:blipFill rotWithShape="1">
                <a:blip r:embed="rId4"/>
                <a:stretch>
                  <a:fillRect b="-15493"/>
                </a:stretch>
              </a:blipFill>
            </p:spPr>
            <p:txBody>
              <a:bodyPr/>
              <a:lstStyle/>
              <a:p>
                <a:r>
                  <a:rPr lang="en-US">
                    <a:noFill/>
                  </a:rPr>
                  <a:t> </a:t>
                </a:r>
              </a:p>
            </p:txBody>
          </p:sp>
        </mc:Fallback>
      </mc:AlternateContent>
    </p:spTree>
    <p:extLst>
      <p:ext uri="{BB962C8B-B14F-4D97-AF65-F5344CB8AC3E}">
        <p14:creationId xmlns:p14="http://schemas.microsoft.com/office/powerpoint/2010/main" val="86444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0"/>
            <a:ext cx="8229600" cy="1219200"/>
          </a:xfrm>
        </p:spPr>
        <p:txBody>
          <a:bodyPr>
            <a:noAutofit/>
          </a:bodyPr>
          <a:lstStyle/>
          <a:p>
            <a:pPr lvl="1"/>
            <a:r>
              <a:rPr lang="en-US" altLang="zh-CN" sz="4000" dirty="0" smtClean="0">
                <a:solidFill>
                  <a:schemeClr val="bg1"/>
                </a:solidFill>
                <a:latin typeface="Times New Roman" pitchFamily="18" charset="0"/>
                <a:cs typeface="Times New Roman" pitchFamily="18" charset="0"/>
              </a:rPr>
              <a:t>Uniformly down-sampling</a:t>
            </a:r>
            <a:br>
              <a:rPr lang="en-US" altLang="zh-CN" sz="4000" dirty="0" smtClean="0">
                <a:solidFill>
                  <a:schemeClr val="bg1"/>
                </a:solidFill>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
        <p:nvSpPr>
          <p:cNvPr id="2" name="Content Placeholder 1"/>
          <p:cNvSpPr>
            <a:spLocks noGrp="1"/>
          </p:cNvSpPr>
          <p:nvPr>
            <p:ph idx="1"/>
          </p:nvPr>
        </p:nvSpPr>
        <p:spPr>
          <a:xfrm>
            <a:off x="371475" y="914400"/>
            <a:ext cx="8229600" cy="4709160"/>
          </a:xfrm>
        </p:spPr>
        <p:txBody>
          <a:bodyPr>
            <a:normAutofit/>
          </a:bodyPr>
          <a:lstStyle/>
          <a:p>
            <a:r>
              <a:rPr lang="en-US" altLang="zh-CN" sz="2200" dirty="0" smtClean="0">
                <a:solidFill>
                  <a:schemeClr val="bg1"/>
                </a:solidFill>
                <a:latin typeface="Times New Roman" pitchFamily="18" charset="0"/>
                <a:cs typeface="Times New Roman" pitchFamily="18" charset="0"/>
              </a:rPr>
              <a:t>To obtain </a:t>
            </a:r>
            <a:r>
              <a:rPr lang="en-US" altLang="zh-CN" sz="2200" b="1" dirty="0" smtClean="0">
                <a:solidFill>
                  <a:srgbClr val="FFFF00"/>
                </a:solidFill>
                <a:latin typeface="Times New Roman" pitchFamily="18" charset="0"/>
                <a:cs typeface="Times New Roman" pitchFamily="18" charset="0"/>
              </a:rPr>
              <a:t>higher </a:t>
            </a:r>
            <a:r>
              <a:rPr lang="en-US" altLang="zh-CN" sz="2200" b="1" dirty="0">
                <a:solidFill>
                  <a:srgbClr val="FFFF00"/>
                </a:solidFill>
                <a:latin typeface="Times New Roman" pitchFamily="18" charset="0"/>
                <a:cs typeface="Times New Roman" pitchFamily="18" charset="0"/>
              </a:rPr>
              <a:t>resolution</a:t>
            </a:r>
            <a:r>
              <a:rPr lang="en-US" altLang="zh-CN" sz="2200" dirty="0">
                <a:solidFill>
                  <a:schemeClr val="bg1"/>
                </a:solidFill>
                <a:latin typeface="Times New Roman" pitchFamily="18" charset="0"/>
                <a:cs typeface="Times New Roman" pitchFamily="18" charset="0"/>
              </a:rPr>
              <a:t> channel estimation, which is limited by the ADC </a:t>
            </a:r>
            <a:r>
              <a:rPr lang="en-US" altLang="zh-CN" sz="2200" dirty="0" smtClean="0">
                <a:solidFill>
                  <a:schemeClr val="bg1"/>
                </a:solidFill>
                <a:latin typeface="Times New Roman" pitchFamily="18" charset="0"/>
                <a:cs typeface="Times New Roman" pitchFamily="18" charset="0"/>
              </a:rPr>
              <a:t>speed</a:t>
            </a:r>
          </a:p>
          <a:p>
            <a:r>
              <a:rPr lang="en-US" altLang="zh-CN" sz="2200" dirty="0">
                <a:solidFill>
                  <a:schemeClr val="bg1"/>
                </a:solidFill>
                <a:latin typeface="Times New Roman" pitchFamily="18" charset="0"/>
                <a:cs typeface="Times New Roman" pitchFamily="18" charset="0"/>
              </a:rPr>
              <a:t>Increase DAC speed</a:t>
            </a:r>
          </a:p>
          <a:p>
            <a:pPr lvl="1"/>
            <a:r>
              <a:rPr lang="en-US" altLang="zh-CN" sz="2200" dirty="0">
                <a:solidFill>
                  <a:schemeClr val="bg1"/>
                </a:solidFill>
                <a:latin typeface="Times New Roman" pitchFamily="18" charset="0"/>
                <a:cs typeface="Times New Roman" pitchFamily="18" charset="0"/>
              </a:rPr>
              <a:t>DAC speed can be increased at low cost.</a:t>
            </a:r>
          </a:p>
          <a:p>
            <a:r>
              <a:rPr lang="en-US" altLang="zh-CN" sz="2200" dirty="0">
                <a:solidFill>
                  <a:schemeClr val="bg1"/>
                </a:solidFill>
                <a:latin typeface="Times New Roman" pitchFamily="18" charset="0"/>
                <a:cs typeface="Times New Roman" pitchFamily="18" charset="0"/>
              </a:rPr>
              <a:t>Keep ADC at low speed</a:t>
            </a:r>
          </a:p>
          <a:p>
            <a:pPr lvl="1"/>
            <a:r>
              <a:rPr lang="en-US" altLang="zh-CN" sz="2200" dirty="0">
                <a:solidFill>
                  <a:schemeClr val="bg1"/>
                </a:solidFill>
                <a:latin typeface="Times New Roman" pitchFamily="18" charset="0"/>
                <a:cs typeface="Times New Roman" pitchFamily="18" charset="0"/>
              </a:rPr>
              <a:t>ADC price goes up steeply with the speed </a:t>
            </a:r>
            <a:r>
              <a:rPr lang="en-US" altLang="zh-CN" sz="2200" dirty="0" smtClean="0">
                <a:solidFill>
                  <a:schemeClr val="bg1"/>
                </a:solidFill>
                <a:latin typeface="Times New Roman" pitchFamily="18" charset="0"/>
                <a:cs typeface="Times New Roman" pitchFamily="18" charset="0"/>
              </a:rPr>
              <a:t>increase</a:t>
            </a:r>
          </a:p>
          <a:p>
            <a:pPr lvl="1"/>
            <a:r>
              <a:rPr lang="en-US" altLang="zh-CN" sz="2200" dirty="0" smtClean="0">
                <a:solidFill>
                  <a:schemeClr val="bg1"/>
                </a:solidFill>
                <a:latin typeface="Times New Roman" pitchFamily="18" charset="0"/>
                <a:cs typeface="Times New Roman" pitchFamily="18" charset="0"/>
              </a:rPr>
              <a:t>Actually </a:t>
            </a:r>
            <a:r>
              <a:rPr lang="en-US" altLang="zh-CN" sz="2200" dirty="0">
                <a:solidFill>
                  <a:schemeClr val="bg1"/>
                </a:solidFill>
                <a:latin typeface="Times New Roman" pitchFamily="18" charset="0"/>
                <a:cs typeface="Times New Roman" pitchFamily="18" charset="0"/>
              </a:rPr>
              <a:t>performed </a:t>
            </a:r>
            <a:r>
              <a:rPr lang="en-US" altLang="zh-CN" sz="2200" b="1" dirty="0">
                <a:solidFill>
                  <a:srgbClr val="FFFF00"/>
                </a:solidFill>
                <a:latin typeface="Times New Roman" pitchFamily="18" charset="0"/>
                <a:cs typeface="Times New Roman" pitchFamily="18" charset="0"/>
              </a:rPr>
              <a:t>uniform down-sample</a:t>
            </a:r>
            <a:r>
              <a:rPr lang="en-US" altLang="zh-CN" sz="2200" dirty="0">
                <a:solidFill>
                  <a:schemeClr val="bg1"/>
                </a:solidFill>
                <a:latin typeface="Times New Roman" pitchFamily="18" charset="0"/>
                <a:cs typeface="Times New Roman" pitchFamily="18" charset="0"/>
              </a:rPr>
              <a:t> on convolution results</a:t>
            </a:r>
            <a:endParaRPr lang="en-US" sz="2200" dirty="0">
              <a:solidFill>
                <a:schemeClr val="bg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13</a:t>
            </a:fld>
            <a:endParaRPr lang="en-US" altLang="zh-CN"/>
          </a:p>
        </p:txBody>
      </p:sp>
      <p:graphicFrame>
        <p:nvGraphicFramePr>
          <p:cNvPr id="5" name="Object 4"/>
          <p:cNvGraphicFramePr>
            <a:graphicFrameLocks noChangeAspect="1"/>
          </p:cNvGraphicFramePr>
          <p:nvPr>
            <p:extLst>
              <p:ext uri="{D42A27DB-BD31-4B8C-83A1-F6EECF244321}">
                <p14:modId xmlns:p14="http://schemas.microsoft.com/office/powerpoint/2010/main" val="2999343213"/>
              </p:ext>
            </p:extLst>
          </p:nvPr>
        </p:nvGraphicFramePr>
        <p:xfrm>
          <a:off x="2905125" y="4271962"/>
          <a:ext cx="3114675" cy="452438"/>
        </p:xfrm>
        <a:graphic>
          <a:graphicData uri="http://schemas.openxmlformats.org/presentationml/2006/ole">
            <mc:AlternateContent xmlns:mc="http://schemas.openxmlformats.org/markup-compatibility/2006">
              <mc:Choice xmlns:v="urn:schemas-microsoft-com:vml" Requires="v">
                <p:oleObj spid="_x0000_s17552" name="Equation" r:id="rId3" imgW="1219200" imgH="228738" progId="Equation.DSMT4">
                  <p:embed/>
                </p:oleObj>
              </mc:Choice>
              <mc:Fallback>
                <p:oleObj name="Equation" r:id="rId3" imgW="1219200" imgH="228738"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5" y="4271962"/>
                        <a:ext cx="3114675"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7"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61" name="Picture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4950709"/>
            <a:ext cx="5257800" cy="91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15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543" y="-209550"/>
            <a:ext cx="8229600" cy="1219200"/>
          </a:xfrm>
        </p:spPr>
        <p:txBody>
          <a:bodyPr>
            <a:normAutofit/>
          </a:bodyPr>
          <a:lstStyle/>
          <a:p>
            <a:pPr algn="l"/>
            <a:r>
              <a:rPr lang="en-US" sz="3600" b="0" dirty="0" smtClean="0">
                <a:solidFill>
                  <a:schemeClr val="bg1"/>
                </a:solidFill>
                <a:latin typeface="Times New Roman" pitchFamily="18" charset="0"/>
                <a:cs typeface="Times New Roman" pitchFamily="18" charset="0"/>
              </a:rPr>
              <a:t>CS Algorithm used </a:t>
            </a:r>
            <a:endParaRPr lang="en-US" sz="3600" b="0" dirty="0">
              <a:solidFill>
                <a:schemeClr val="bg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14</a:t>
            </a:fld>
            <a:endParaRPr lang="en-US" altLang="zh-CN"/>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503886" cy="521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25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219200"/>
          </a:xfrm>
        </p:spPr>
        <p:txBody>
          <a:bodyPr>
            <a:normAutofit/>
          </a:bodyPr>
          <a:lstStyle/>
          <a:p>
            <a:pPr algn="l"/>
            <a:r>
              <a:rPr lang="en-US" sz="4000" b="0" dirty="0" smtClean="0">
                <a:solidFill>
                  <a:schemeClr val="bg1"/>
                </a:solidFill>
                <a:latin typeface="Times New Roman" pitchFamily="18" charset="0"/>
                <a:cs typeface="Times New Roman" pitchFamily="18" charset="0"/>
              </a:rPr>
              <a:t>Simulations on existing model</a:t>
            </a:r>
            <a:endParaRPr lang="en-US" sz="4000" b="0" dirty="0">
              <a:solidFill>
                <a:schemeClr val="bg1"/>
              </a:solidFill>
              <a:latin typeface="Times New Roman" pitchFamily="18" charset="0"/>
              <a:cs typeface="Times New Roman" pitchFamily="18" charset="0"/>
            </a:endParaRPr>
          </a:p>
        </p:txBody>
      </p:sp>
      <p:sp>
        <p:nvSpPr>
          <p:cNvPr id="2" name="Content Placeholder 1"/>
          <p:cNvSpPr>
            <a:spLocks noGrp="1"/>
          </p:cNvSpPr>
          <p:nvPr>
            <p:ph idx="1"/>
          </p:nvPr>
        </p:nvSpPr>
        <p:spPr>
          <a:xfrm>
            <a:off x="457200" y="1219200"/>
            <a:ext cx="8229600" cy="4876800"/>
          </a:xfrm>
        </p:spPr>
        <p:txBody>
          <a:bodyPr>
            <a:normAutofit/>
          </a:bodyPr>
          <a:lstStyle/>
          <a:p>
            <a:pPr algn="just"/>
            <a:r>
              <a:rPr lang="en-US" sz="2200" dirty="0" smtClean="0">
                <a:latin typeface="Times New Roman" pitchFamily="18" charset="0"/>
                <a:cs typeface="Times New Roman" pitchFamily="18" charset="0"/>
              </a:rPr>
              <a:t>MSE vs SNR chart for an unbiased estimator  for </a:t>
            </a:r>
            <a:r>
              <a:rPr lang="en-US" sz="2200" dirty="0">
                <a:latin typeface="Times New Roman" pitchFamily="18" charset="0"/>
                <a:cs typeface="Times New Roman" pitchFamily="18" charset="0"/>
              </a:rPr>
              <a:t>maximum down sampling, 8 possible in the existing USRP2 setup (Max TX = 512 </a:t>
            </a:r>
            <a:r>
              <a:rPr lang="en-US" sz="2200" dirty="0" smtClean="0">
                <a:latin typeface="Times New Roman" pitchFamily="18" charset="0"/>
                <a:cs typeface="Times New Roman" pitchFamily="18" charset="0"/>
              </a:rPr>
              <a:t>IDFT/Min </a:t>
            </a:r>
            <a:r>
              <a:rPr lang="en-US" sz="2200" dirty="0">
                <a:latin typeface="Times New Roman" pitchFamily="18" charset="0"/>
                <a:cs typeface="Times New Roman" pitchFamily="18" charset="0"/>
              </a:rPr>
              <a:t>RX = 64 DFT). </a:t>
            </a:r>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15</a:t>
            </a:fld>
            <a:endParaRPr lang="en-US" altLang="zh-CN"/>
          </a:p>
        </p:txBody>
      </p:sp>
      <p:pic>
        <p:nvPicPr>
          <p:cNvPr id="18434" name="Picture 2" descr="C:\Users\TJ\Documents\MATLAB\YALL1-b2\Downsampling8_AllSubcarri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14600"/>
            <a:ext cx="53340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717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032"/>
          </a:xfrm>
        </p:spPr>
        <p:txBody>
          <a:bodyPr>
            <a:normAutofit/>
          </a:bodyPr>
          <a:lstStyle/>
          <a:p>
            <a:pPr algn="l"/>
            <a:r>
              <a:rPr lang="en-US" sz="4400" dirty="0" smtClean="0">
                <a:solidFill>
                  <a:schemeClr val="bg1"/>
                </a:solidFill>
                <a:latin typeface="Times New Roman" pitchFamily="18" charset="0"/>
                <a:cs typeface="Times New Roman" pitchFamily="18" charset="0"/>
              </a:rPr>
              <a:t>Overview</a:t>
            </a:r>
            <a:endParaRPr lang="en-US" sz="44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371475" y="914400"/>
            <a:ext cx="8543925" cy="5639707"/>
          </a:xfrm>
        </p:spPr>
        <p:txBody>
          <a:bodyPr>
            <a:normAutofit fontScale="47500" lnSpcReduction="20000"/>
          </a:bodyPr>
          <a:lstStyle/>
          <a:p>
            <a:r>
              <a:rPr lang="en-US" sz="5100" dirty="0" smtClean="0">
                <a:solidFill>
                  <a:schemeClr val="bg1"/>
                </a:solidFill>
                <a:latin typeface="Times New Roman" pitchFamily="18" charset="0"/>
                <a:cs typeface="Times New Roman" pitchFamily="18" charset="0"/>
              </a:rPr>
              <a:t>OFDM Basics</a:t>
            </a:r>
          </a:p>
          <a:p>
            <a:r>
              <a:rPr lang="en-US" sz="5100" dirty="0" smtClean="0">
                <a:solidFill>
                  <a:schemeClr val="bg1"/>
                </a:solidFill>
                <a:latin typeface="Times New Roman" pitchFamily="18" charset="0"/>
                <a:cs typeface="Times New Roman" pitchFamily="18" charset="0"/>
              </a:rPr>
              <a:t>Introduction to USRP2 &amp; GNU Radio</a:t>
            </a:r>
          </a:p>
          <a:p>
            <a:r>
              <a:rPr lang="en-US" altLang="zh-CN" sz="5100" dirty="0" smtClean="0">
                <a:solidFill>
                  <a:schemeClr val="bg1"/>
                </a:solidFill>
                <a:latin typeface="Times New Roman" pitchFamily="18" charset="0"/>
                <a:cs typeface="Times New Roman" pitchFamily="18" charset="0"/>
              </a:rPr>
              <a:t>CS OFDM channel estimation system model</a:t>
            </a:r>
          </a:p>
          <a:p>
            <a:pPr lvl="1"/>
            <a:r>
              <a:rPr lang="en-US" altLang="zh-CN" sz="5100" dirty="0" smtClean="0">
                <a:solidFill>
                  <a:schemeClr val="bg1"/>
                </a:solidFill>
                <a:latin typeface="Times New Roman" pitchFamily="18" charset="0"/>
                <a:cs typeface="Times New Roman" pitchFamily="18" charset="0"/>
              </a:rPr>
              <a:t>CS Concepts</a:t>
            </a:r>
          </a:p>
          <a:p>
            <a:pPr lvl="1"/>
            <a:r>
              <a:rPr lang="en-US" altLang="zh-CN" sz="5100" dirty="0" smtClean="0">
                <a:solidFill>
                  <a:schemeClr val="bg1"/>
                </a:solidFill>
                <a:latin typeface="Times New Roman" pitchFamily="18" charset="0"/>
                <a:cs typeface="Times New Roman" pitchFamily="18" charset="0"/>
              </a:rPr>
              <a:t>Random convolution</a:t>
            </a:r>
          </a:p>
          <a:p>
            <a:pPr lvl="1"/>
            <a:r>
              <a:rPr lang="en-US" altLang="zh-CN" sz="5100" dirty="0" smtClean="0">
                <a:solidFill>
                  <a:schemeClr val="bg1"/>
                </a:solidFill>
                <a:latin typeface="Times New Roman" pitchFamily="18" charset="0"/>
                <a:cs typeface="Times New Roman" pitchFamily="18" charset="0"/>
              </a:rPr>
              <a:t>Uniformly down-sample</a:t>
            </a:r>
          </a:p>
          <a:p>
            <a:r>
              <a:rPr lang="en-US" sz="5100" dirty="0" smtClean="0">
                <a:latin typeface="Times New Roman" pitchFamily="18" charset="0"/>
                <a:cs typeface="Times New Roman" pitchFamily="18" charset="0"/>
              </a:rPr>
              <a:t>CS-OFDM  Design and Implementation</a:t>
            </a:r>
            <a:endParaRPr lang="en-US" sz="5100" dirty="0">
              <a:latin typeface="Times New Roman" pitchFamily="18" charset="0"/>
              <a:cs typeface="Times New Roman" pitchFamily="18" charset="0"/>
            </a:endParaRPr>
          </a:p>
          <a:p>
            <a:pPr lvl="1"/>
            <a:r>
              <a:rPr lang="en-US" sz="5100" dirty="0" smtClean="0">
                <a:latin typeface="Times New Roman" pitchFamily="18" charset="0"/>
                <a:cs typeface="Times New Roman" pitchFamily="18" charset="0"/>
              </a:rPr>
              <a:t>System Overview</a:t>
            </a:r>
            <a:endParaRPr lang="en-US" sz="5100" dirty="0">
              <a:latin typeface="Times New Roman" pitchFamily="18" charset="0"/>
              <a:cs typeface="Times New Roman" pitchFamily="18" charset="0"/>
            </a:endParaRPr>
          </a:p>
          <a:p>
            <a:pPr lvl="1"/>
            <a:r>
              <a:rPr lang="en-US" sz="5100" dirty="0" smtClean="0">
                <a:latin typeface="Times New Roman" pitchFamily="18" charset="0"/>
                <a:cs typeface="Times New Roman" pitchFamily="18" charset="0"/>
              </a:rPr>
              <a:t>OFDM Receiver Design</a:t>
            </a:r>
          </a:p>
          <a:p>
            <a:pPr lvl="1"/>
            <a:r>
              <a:rPr lang="en-US" sz="5100" dirty="0" smtClean="0">
                <a:latin typeface="Times New Roman" pitchFamily="18" charset="0"/>
                <a:cs typeface="Times New Roman" pitchFamily="18" charset="0"/>
              </a:rPr>
              <a:t>OFDM Transmitter Design</a:t>
            </a:r>
            <a:endParaRPr lang="en-US" sz="5100" dirty="0">
              <a:latin typeface="Times New Roman" pitchFamily="18" charset="0"/>
              <a:cs typeface="Times New Roman" pitchFamily="18" charset="0"/>
            </a:endParaRPr>
          </a:p>
          <a:p>
            <a:pPr lvl="1"/>
            <a:r>
              <a:rPr lang="en-US" altLang="zh-CN" sz="5100" dirty="0">
                <a:latin typeface="Times New Roman" pitchFamily="18" charset="0"/>
                <a:cs typeface="Times New Roman" pitchFamily="18" charset="0"/>
              </a:rPr>
              <a:t>USRP2 </a:t>
            </a:r>
            <a:r>
              <a:rPr lang="en-US" altLang="zh-CN" sz="5100" dirty="0" smtClean="0">
                <a:latin typeface="Times New Roman" pitchFamily="18" charset="0"/>
                <a:cs typeface="Times New Roman" pitchFamily="18" charset="0"/>
              </a:rPr>
              <a:t>Demonstration</a:t>
            </a:r>
          </a:p>
          <a:p>
            <a:r>
              <a:rPr lang="en-US" altLang="zh-CN" sz="5100" dirty="0" smtClean="0">
                <a:solidFill>
                  <a:schemeClr val="bg1"/>
                </a:solidFill>
                <a:latin typeface="Times New Roman" pitchFamily="18" charset="0"/>
                <a:cs typeface="Times New Roman" pitchFamily="18" charset="0"/>
              </a:rPr>
              <a:t>System Simulations</a:t>
            </a:r>
          </a:p>
          <a:p>
            <a:r>
              <a:rPr lang="en-US" altLang="zh-CN" sz="5100" dirty="0" smtClean="0">
                <a:solidFill>
                  <a:schemeClr val="bg1"/>
                </a:solidFill>
                <a:latin typeface="Times New Roman" pitchFamily="18" charset="0"/>
                <a:cs typeface="Times New Roman" pitchFamily="18" charset="0"/>
              </a:rPr>
              <a:t>Experimental Results</a:t>
            </a:r>
          </a:p>
          <a:p>
            <a:r>
              <a:rPr lang="en-US" altLang="zh-CN" sz="5100" dirty="0" smtClean="0">
                <a:solidFill>
                  <a:schemeClr val="bg1"/>
                </a:solidFill>
                <a:latin typeface="Times New Roman" pitchFamily="18" charset="0"/>
                <a:cs typeface="Times New Roman" pitchFamily="18" charset="0"/>
              </a:rPr>
              <a:t>Challenges</a:t>
            </a:r>
          </a:p>
          <a:p>
            <a:r>
              <a:rPr lang="en-US" altLang="zh-CN" sz="5100" dirty="0" smtClean="0">
                <a:solidFill>
                  <a:schemeClr val="bg1"/>
                </a:solidFill>
                <a:latin typeface="Times New Roman" pitchFamily="18" charset="0"/>
                <a:cs typeface="Times New Roman" pitchFamily="18" charset="0"/>
              </a:rPr>
              <a:t>Conclusion</a:t>
            </a:r>
          </a:p>
          <a:p>
            <a:pPr marL="0" indent="0">
              <a:buNone/>
            </a:pPr>
            <a:endParaRPr lang="en-US" altLang="zh-CN" dirty="0" smtClean="0">
              <a:solidFill>
                <a:schemeClr val="bg1"/>
              </a:solidFill>
            </a:endParaRPr>
          </a:p>
          <a:p>
            <a:pPr marL="137160" indent="0">
              <a:buNone/>
            </a:pPr>
            <a:endParaRPr lang="en-US" dirty="0" smtClean="0">
              <a:solidFill>
                <a:schemeClr val="bg1"/>
              </a:solidFill>
            </a:endParaRPr>
          </a:p>
        </p:txBody>
      </p:sp>
      <p:sp>
        <p:nvSpPr>
          <p:cNvPr id="4" name="Slide Number Placeholder 3"/>
          <p:cNvSpPr>
            <a:spLocks noGrp="1"/>
          </p:cNvSpPr>
          <p:nvPr>
            <p:ph type="sldNum" sz="quarter" idx="12"/>
          </p:nvPr>
        </p:nvSpPr>
        <p:spPr/>
        <p:txBody>
          <a:bodyPr>
            <a:normAutofit/>
          </a:bodyPr>
          <a:lstStyle/>
          <a:p>
            <a:pPr>
              <a:defRPr/>
            </a:pPr>
            <a:fld id="{19C63D0D-8030-4BAB-B1D9-2DC9941C83C0}" type="slidenum">
              <a:rPr lang="en-US" altLang="zh-CN" smtClean="0"/>
              <a:pPr>
                <a:defRPr/>
              </a:pPr>
              <a:t>16</a:t>
            </a:fld>
            <a:endParaRPr lang="en-US" altLang="zh-CN"/>
          </a:p>
        </p:txBody>
      </p:sp>
      <p:pic>
        <p:nvPicPr>
          <p:cNvPr id="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7193"/>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887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219200"/>
          </a:xfrm>
        </p:spPr>
        <p:txBody>
          <a:bodyPr>
            <a:noAutofit/>
          </a:bodyPr>
          <a:lstStyle/>
          <a:p>
            <a:pPr algn="l"/>
            <a:r>
              <a:rPr lang="en-US" sz="4000" dirty="0" smtClean="0">
                <a:solidFill>
                  <a:schemeClr val="bg1"/>
                </a:solidFill>
                <a:latin typeface="Times New Roman" pitchFamily="18" charset="0"/>
                <a:cs typeface="Times New Roman" pitchFamily="18" charset="0"/>
              </a:rPr>
              <a:t>CS-OFDM </a:t>
            </a:r>
            <a:br>
              <a:rPr lang="en-US" sz="4000" dirty="0" smtClean="0">
                <a:solidFill>
                  <a:schemeClr val="bg1"/>
                </a:solidFill>
                <a:latin typeface="Times New Roman" pitchFamily="18" charset="0"/>
                <a:cs typeface="Times New Roman" pitchFamily="18" charset="0"/>
              </a:rPr>
            </a:br>
            <a:r>
              <a:rPr lang="en-US" sz="4000" dirty="0" smtClean="0">
                <a:solidFill>
                  <a:schemeClr val="bg1"/>
                </a:solidFill>
                <a:latin typeface="Times New Roman" pitchFamily="18" charset="0"/>
                <a:cs typeface="Times New Roman" pitchFamily="18" charset="0"/>
              </a:rPr>
              <a:t>Design </a:t>
            </a:r>
            <a:r>
              <a:rPr lang="en-US" sz="4000" dirty="0">
                <a:solidFill>
                  <a:schemeClr val="bg1"/>
                </a:solidFill>
                <a:latin typeface="Times New Roman" pitchFamily="18" charset="0"/>
                <a:cs typeface="Times New Roman" pitchFamily="18" charset="0"/>
              </a:rPr>
              <a:t>&amp;</a:t>
            </a:r>
            <a:r>
              <a:rPr lang="en-US" sz="4000" dirty="0" smtClean="0">
                <a:solidFill>
                  <a:schemeClr val="bg1"/>
                </a:solidFill>
                <a:latin typeface="Times New Roman" pitchFamily="18" charset="0"/>
                <a:cs typeface="Times New Roman" pitchFamily="18" charset="0"/>
              </a:rPr>
              <a:t> Implementation</a:t>
            </a:r>
            <a:endParaRPr lang="en-US" sz="4000"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219200"/>
                <a:ext cx="8382000" cy="5257800"/>
              </a:xfrm>
            </p:spPr>
            <p:txBody>
              <a:bodyPr>
                <a:normAutofit fontScale="40000" lnSpcReduction="20000"/>
              </a:bodyPr>
              <a:lstStyle/>
              <a:p>
                <a:pPr algn="just"/>
                <a:r>
                  <a:rPr lang="en-US" sz="5100" dirty="0" smtClean="0">
                    <a:solidFill>
                      <a:schemeClr val="bg1"/>
                    </a:solidFill>
                    <a:latin typeface="Times New Roman" pitchFamily="18" charset="0"/>
                    <a:cs typeface="Times New Roman" pitchFamily="18" charset="0"/>
                  </a:rPr>
                  <a:t>Pilots were chosen on the principle of </a:t>
                </a:r>
                <a:r>
                  <a:rPr lang="en-US" sz="5100" b="1" dirty="0" smtClean="0">
                    <a:solidFill>
                      <a:srgbClr val="FFFF00"/>
                    </a:solidFill>
                    <a:latin typeface="Times New Roman" pitchFamily="18" charset="0"/>
                    <a:cs typeface="Times New Roman" pitchFamily="18" charset="0"/>
                  </a:rPr>
                  <a:t>random convolution</a:t>
                </a:r>
                <a:r>
                  <a:rPr lang="en-US" sz="5100" dirty="0" smtClean="0">
                    <a:solidFill>
                      <a:schemeClr val="bg1"/>
                    </a:solidFill>
                    <a:latin typeface="Times New Roman" pitchFamily="18" charset="0"/>
                    <a:cs typeface="Times New Roman" pitchFamily="18" charset="0"/>
                  </a:rPr>
                  <a:t> in frequency domain</a:t>
                </a:r>
              </a:p>
              <a:p>
                <a:pPr algn="just"/>
                <a:endParaRPr lang="en-US" sz="4000" dirty="0" smtClean="0">
                  <a:solidFill>
                    <a:schemeClr val="bg1"/>
                  </a:solidFill>
                  <a:latin typeface="Times New Roman" pitchFamily="18" charset="0"/>
                  <a:cs typeface="Times New Roman" pitchFamily="18" charset="0"/>
                </a:endParaRPr>
              </a:p>
              <a:p>
                <a:pPr marL="0" indent="0" algn="just">
                  <a:buNone/>
                </a:pPr>
                <a:r>
                  <a:rPr lang="en-US" sz="4000" dirty="0" smtClean="0">
                    <a:solidFill>
                      <a:schemeClr val="bg1"/>
                    </a:solidFill>
                    <a:latin typeface="Times New Roman" pitchFamily="18" charset="0"/>
                    <a:cs typeface="Times New Roman" pitchFamily="18" charset="0"/>
                  </a:rPr>
                  <a:t>	</a:t>
                </a:r>
                <a:r>
                  <a:rPr lang="en-US" sz="5000" dirty="0" smtClean="0">
                    <a:solidFill>
                      <a:schemeClr val="bg1"/>
                    </a:solidFill>
                    <a:latin typeface="Times New Roman" pitchFamily="18" charset="0"/>
                    <a:cs typeface="Times New Roman" pitchFamily="18" charset="0"/>
                  </a:rPr>
                  <a:t>Random Pilots</a:t>
                </a:r>
                <a:r>
                  <a:rPr lang="en-US" sz="4000" dirty="0" smtClean="0">
                    <a:solidFill>
                      <a:schemeClr val="bg1"/>
                    </a:solidFill>
                    <a:latin typeface="Times New Roman" pitchFamily="18" charset="0"/>
                    <a:cs typeface="Times New Roman" pitchFamily="18" charset="0"/>
                  </a:rPr>
                  <a:t>				</a:t>
                </a:r>
                <a:r>
                  <a:rPr lang="en-US" sz="5000" dirty="0" smtClean="0">
                    <a:solidFill>
                      <a:schemeClr val="bg1"/>
                    </a:solidFill>
                    <a:latin typeface="Times New Roman" pitchFamily="18" charset="0"/>
                    <a:cs typeface="Times New Roman" pitchFamily="18" charset="0"/>
                  </a:rPr>
                  <a:t>x</a:t>
                </a:r>
              </a:p>
              <a:p>
                <a:pPr marL="0" indent="0" algn="just">
                  <a:buNone/>
                </a:pPr>
                <a:r>
                  <a:rPr lang="en-US" sz="4000" dirty="0" smtClean="0">
                    <a:solidFill>
                      <a:schemeClr val="bg1"/>
                    </a:solidFill>
                    <a:latin typeface="Times New Roman" pitchFamily="18" charset="0"/>
                    <a:cs typeface="Times New Roman" pitchFamily="18" charset="0"/>
                  </a:rPr>
                  <a:t>					</a:t>
                </a:r>
              </a:p>
              <a:p>
                <a:pPr marL="0" indent="0" algn="ctr">
                  <a:buNone/>
                </a:pPr>
                <a:endParaRPr lang="en-US" sz="4000" i="1" dirty="0" smtClean="0">
                  <a:solidFill>
                    <a:schemeClr val="bg1"/>
                  </a:solidFill>
                  <a:latin typeface="Cambria Math"/>
                </a:endParaRPr>
              </a:p>
              <a:p>
                <a:pPr marL="0" indent="0" algn="ctr">
                  <a:buNone/>
                </a:pPr>
                <a:endParaRPr lang="en-US" sz="4000" i="1" dirty="0" smtClean="0">
                  <a:solidFill>
                    <a:schemeClr val="bg1"/>
                  </a:solidFill>
                  <a:latin typeface="Cambria Math"/>
                </a:endParaRPr>
              </a:p>
              <a:p>
                <a:pPr marL="0" indent="0" algn="ctr">
                  <a:buNone/>
                </a:pPr>
                <a:endParaRPr lang="en-US" sz="4000" i="1" dirty="0" smtClean="0">
                  <a:solidFill>
                    <a:schemeClr val="bg1"/>
                  </a:solidFill>
                  <a:latin typeface="Cambria Math"/>
                </a:endParaRPr>
              </a:p>
              <a:p>
                <a:pPr marL="0" indent="0" algn="ctr">
                  <a:buNone/>
                </a:pPr>
                <a14:m>
                  <m:oMath xmlns:m="http://schemas.openxmlformats.org/officeDocument/2006/math">
                    <m:r>
                      <a:rPr lang="en-US" sz="5000" i="1">
                        <a:solidFill>
                          <a:schemeClr val="bg1"/>
                        </a:solidFill>
                        <a:latin typeface="Cambria Math"/>
                      </a:rPr>
                      <m:t>𝑡</m:t>
                    </m:r>
                    <m:r>
                      <a:rPr lang="en-US" sz="5000" i="1">
                        <a:solidFill>
                          <a:schemeClr val="bg1"/>
                        </a:solidFill>
                        <a:latin typeface="Cambria Math"/>
                      </a:rPr>
                      <m:t>=</m:t>
                    </m:r>
                  </m:oMath>
                </a14:m>
                <a:r>
                  <a:rPr lang="en-US" sz="5000" i="1" dirty="0">
                    <a:solidFill>
                      <a:schemeClr val="bg1"/>
                    </a:solidFill>
                    <a:latin typeface="Cambria Math"/>
                  </a:rPr>
                  <a:t>[CP(x) x]</a:t>
                </a:r>
              </a:p>
              <a:p>
                <a:pPr marL="0" indent="0" algn="ctr">
                  <a:buNone/>
                </a:pPr>
                <a14:m>
                  <m:oMathPara xmlns:m="http://schemas.openxmlformats.org/officeDocument/2006/math">
                    <m:oMathParaPr>
                      <m:jc m:val="centerGroup"/>
                    </m:oMathParaPr>
                    <m:oMath xmlns:m="http://schemas.openxmlformats.org/officeDocument/2006/math">
                      <m:r>
                        <a:rPr lang="en-US" sz="5000" i="1">
                          <a:solidFill>
                            <a:schemeClr val="bg1"/>
                          </a:solidFill>
                          <a:latin typeface="Cambria Math"/>
                        </a:rPr>
                        <m:t>𝑡𝑐𝑜𝑛𝑣</m:t>
                      </m:r>
                      <m:r>
                        <a:rPr lang="en-US" sz="5000" i="1">
                          <a:solidFill>
                            <a:schemeClr val="bg1"/>
                          </a:solidFill>
                          <a:latin typeface="Cambria Math"/>
                        </a:rPr>
                        <m:t>=</m:t>
                      </m:r>
                      <m:r>
                        <a:rPr lang="en-US" sz="5000" i="1">
                          <a:solidFill>
                            <a:schemeClr val="bg1"/>
                          </a:solidFill>
                          <a:latin typeface="Cambria Math"/>
                        </a:rPr>
                        <m:t>𝑡</m:t>
                      </m:r>
                      <m:r>
                        <a:rPr lang="en-US" sz="5000" i="1">
                          <a:solidFill>
                            <a:schemeClr val="bg1"/>
                          </a:solidFill>
                          <a:latin typeface="Cambria Math"/>
                        </a:rPr>
                        <m:t> </m:t>
                      </m:r>
                      <m:r>
                        <a:rPr lang="en-US" sz="5000" i="1">
                          <a:solidFill>
                            <a:schemeClr val="bg1"/>
                          </a:solidFill>
                          <a:latin typeface="Cambria Math"/>
                        </a:rPr>
                        <m:t>𝑐𝑜𝑛𝑣</m:t>
                      </m:r>
                      <m:r>
                        <a:rPr lang="en-US" sz="5000" i="1">
                          <a:solidFill>
                            <a:schemeClr val="bg1"/>
                          </a:solidFill>
                          <a:latin typeface="Cambria Math"/>
                        </a:rPr>
                        <m:t> </m:t>
                      </m:r>
                      <m:r>
                        <a:rPr lang="en-US" sz="5000" i="1">
                          <a:solidFill>
                            <a:schemeClr val="bg1"/>
                          </a:solidFill>
                          <a:latin typeface="Cambria Math"/>
                        </a:rPr>
                        <m:t>h</m:t>
                      </m:r>
                    </m:oMath>
                  </m:oMathPara>
                </a14:m>
                <a:endParaRPr lang="en-US" sz="5000" dirty="0">
                  <a:solidFill>
                    <a:schemeClr val="bg1"/>
                  </a:solidFill>
                </a:endParaRPr>
              </a:p>
              <a:p>
                <a:pPr marL="0" indent="0" algn="ctr">
                  <a:buNone/>
                </a:pPr>
                <a14:m>
                  <m:oMathPara xmlns:m="http://schemas.openxmlformats.org/officeDocument/2006/math">
                    <m:oMathParaPr>
                      <m:jc m:val="centerGroup"/>
                    </m:oMathParaPr>
                    <m:oMath xmlns:m="http://schemas.openxmlformats.org/officeDocument/2006/math">
                      <m:r>
                        <a:rPr lang="en-US" sz="5000" i="1">
                          <a:solidFill>
                            <a:schemeClr val="bg1"/>
                          </a:solidFill>
                          <a:latin typeface="Cambria Math"/>
                        </a:rPr>
                        <m:t>𝑦𝑐𝑜𝑛𝑣</m:t>
                      </m:r>
                      <m:r>
                        <a:rPr lang="en-US" sz="5000" i="1">
                          <a:solidFill>
                            <a:schemeClr val="bg1"/>
                          </a:solidFill>
                          <a:latin typeface="Cambria Math"/>
                        </a:rPr>
                        <m:t>=</m:t>
                      </m:r>
                      <m:r>
                        <a:rPr lang="en-US" sz="5000" i="1">
                          <a:solidFill>
                            <a:schemeClr val="bg1"/>
                          </a:solidFill>
                          <a:latin typeface="Cambria Math"/>
                        </a:rPr>
                        <m:t>𝑡𝑐𝑜𝑛𝑣</m:t>
                      </m:r>
                      <m:r>
                        <a:rPr lang="en-US" sz="5000" i="1">
                          <a:solidFill>
                            <a:schemeClr val="bg1"/>
                          </a:solidFill>
                          <a:latin typeface="Cambria Math"/>
                        </a:rPr>
                        <m:t>+</m:t>
                      </m:r>
                      <m:r>
                        <a:rPr lang="en-US" sz="5000" i="1">
                          <a:solidFill>
                            <a:schemeClr val="bg1"/>
                          </a:solidFill>
                          <a:latin typeface="Cambria Math"/>
                        </a:rPr>
                        <m:t>𝐴𝑊𝐺𝑁</m:t>
                      </m:r>
                      <m:r>
                        <a:rPr lang="en-US" sz="5000" i="1">
                          <a:solidFill>
                            <a:schemeClr val="bg1"/>
                          </a:solidFill>
                          <a:latin typeface="Cambria Math"/>
                        </a:rPr>
                        <m:t> </m:t>
                      </m:r>
                    </m:oMath>
                  </m:oMathPara>
                </a14:m>
                <a:endParaRPr lang="en-US" sz="5000" dirty="0">
                  <a:solidFill>
                    <a:schemeClr val="bg1"/>
                  </a:solidFill>
                </a:endParaRPr>
              </a:p>
              <a:p>
                <a:pPr marL="0" indent="0" algn="ctr">
                  <a:buNone/>
                </a:pPr>
                <a14:m>
                  <m:oMathPara xmlns:m="http://schemas.openxmlformats.org/officeDocument/2006/math">
                    <m:oMathParaPr>
                      <m:jc m:val="centerGroup"/>
                    </m:oMathParaPr>
                    <m:oMath xmlns:m="http://schemas.openxmlformats.org/officeDocument/2006/math">
                      <m:r>
                        <a:rPr lang="en-US" sz="5000" i="1">
                          <a:solidFill>
                            <a:schemeClr val="bg1"/>
                          </a:solidFill>
                          <a:latin typeface="Cambria Math"/>
                        </a:rPr>
                        <m:t>𝑦𝑟𝑒𝑐</m:t>
                      </m:r>
                      <m:r>
                        <a:rPr lang="en-US" sz="5000" i="1">
                          <a:solidFill>
                            <a:schemeClr val="bg1"/>
                          </a:solidFill>
                          <a:latin typeface="Cambria Math"/>
                        </a:rPr>
                        <m:t>=</m:t>
                      </m:r>
                      <m:r>
                        <a:rPr lang="en-US" sz="5000" i="1">
                          <a:solidFill>
                            <a:schemeClr val="bg1"/>
                          </a:solidFill>
                          <a:latin typeface="Cambria Math"/>
                        </a:rPr>
                        <m:t>𝑦𝑐𝑜𝑛𝑣</m:t>
                      </m:r>
                      <m:r>
                        <a:rPr lang="en-US" sz="5000" i="1">
                          <a:solidFill>
                            <a:schemeClr val="bg1"/>
                          </a:solidFill>
                          <a:latin typeface="Cambria Math"/>
                        </a:rPr>
                        <m:t> </m:t>
                      </m:r>
                      <m:r>
                        <a:rPr lang="en-US" sz="5000" i="1">
                          <a:solidFill>
                            <a:schemeClr val="bg1"/>
                          </a:solidFill>
                          <a:latin typeface="Cambria Math"/>
                        </a:rPr>
                        <m:t>𝑓𝑜𝑙𝑙𝑜𝑤𝑒𝑑</m:t>
                      </m:r>
                      <m:r>
                        <a:rPr lang="en-US" sz="5000" i="1">
                          <a:solidFill>
                            <a:schemeClr val="bg1"/>
                          </a:solidFill>
                          <a:latin typeface="Cambria Math"/>
                        </a:rPr>
                        <m:t> </m:t>
                      </m:r>
                      <m:r>
                        <a:rPr lang="en-US" sz="5000" i="1">
                          <a:solidFill>
                            <a:schemeClr val="bg1"/>
                          </a:solidFill>
                          <a:latin typeface="Cambria Math"/>
                        </a:rPr>
                        <m:t>𝐶𝑃</m:t>
                      </m:r>
                      <m:r>
                        <a:rPr lang="en-US" sz="5000" i="1">
                          <a:solidFill>
                            <a:schemeClr val="bg1"/>
                          </a:solidFill>
                          <a:latin typeface="Cambria Math"/>
                        </a:rPr>
                        <m:t> </m:t>
                      </m:r>
                      <m:r>
                        <a:rPr lang="en-US" sz="5000" i="1">
                          <a:solidFill>
                            <a:schemeClr val="bg1"/>
                          </a:solidFill>
                          <a:latin typeface="Cambria Math"/>
                        </a:rPr>
                        <m:t>𝑟𝑒𝑚𝑜𝑣𝑎𝑙</m:t>
                      </m:r>
                    </m:oMath>
                  </m:oMathPara>
                </a14:m>
                <a:endParaRPr lang="en-US" sz="5000" i="1" dirty="0" smtClean="0">
                  <a:solidFill>
                    <a:schemeClr val="bg1"/>
                  </a:solidFill>
                  <a:latin typeface="Cambria Math"/>
                </a:endParaRPr>
              </a:p>
              <a:p>
                <a:pPr marL="0" indent="0" algn="ctr">
                  <a:buNone/>
                </a:pPr>
                <a:endParaRPr lang="en-US" sz="4000" dirty="0" smtClean="0">
                  <a:solidFill>
                    <a:schemeClr val="bg1"/>
                  </a:solidFill>
                  <a:latin typeface="Times New Roman" pitchFamily="18" charset="0"/>
                  <a:cs typeface="Times New Roman" pitchFamily="18" charset="0"/>
                </a:endParaRPr>
              </a:p>
              <a:p>
                <a:pPr algn="just"/>
                <a:r>
                  <a:rPr lang="en-US" sz="5100" i="1" dirty="0">
                    <a:solidFill>
                      <a:schemeClr val="bg1"/>
                    </a:solidFill>
                    <a:latin typeface="Cambria Math"/>
                  </a:rPr>
                  <a:t>This is equivalent to </a:t>
                </a:r>
                <a:r>
                  <a:rPr lang="en-US" sz="5100" i="1" dirty="0" err="1">
                    <a:solidFill>
                      <a:schemeClr val="bg1"/>
                    </a:solidFill>
                    <a:latin typeface="Cambria Math"/>
                  </a:rPr>
                  <a:t>ifft</a:t>
                </a:r>
                <a:r>
                  <a:rPr lang="en-US" sz="5100" i="1" dirty="0">
                    <a:solidFill>
                      <a:schemeClr val="bg1"/>
                    </a:solidFill>
                    <a:latin typeface="Cambria Math"/>
                  </a:rPr>
                  <a:t>(</a:t>
                </a:r>
                <a:r>
                  <a:rPr lang="en-US" sz="5100" i="1" dirty="0" err="1">
                    <a:solidFill>
                      <a:schemeClr val="bg1"/>
                    </a:solidFill>
                    <a:latin typeface="Cambria Math"/>
                  </a:rPr>
                  <a:t>RanPilots</a:t>
                </a:r>
                <a:r>
                  <a:rPr lang="en-US" sz="5100" i="1" dirty="0">
                    <a:solidFill>
                      <a:schemeClr val="bg1"/>
                    </a:solidFill>
                    <a:latin typeface="Cambria Math"/>
                  </a:rPr>
                  <a:t>.*</a:t>
                </a:r>
                <a:r>
                  <a:rPr lang="en-US" sz="5100" i="1" dirty="0" err="1">
                    <a:solidFill>
                      <a:schemeClr val="bg1"/>
                    </a:solidFill>
                    <a:latin typeface="Cambria Math"/>
                  </a:rPr>
                  <a:t>fft</a:t>
                </a:r>
                <a:r>
                  <a:rPr lang="en-US" sz="5100" i="1" dirty="0">
                    <a:solidFill>
                      <a:schemeClr val="bg1"/>
                    </a:solidFill>
                    <a:latin typeface="Cambria Math"/>
                  </a:rPr>
                  <a:t>(h)) + </a:t>
                </a:r>
                <a:r>
                  <a:rPr lang="en-US" sz="5100" i="1" dirty="0" smtClean="0">
                    <a:solidFill>
                      <a:schemeClr val="bg1"/>
                    </a:solidFill>
                    <a:latin typeface="Cambria Math"/>
                  </a:rPr>
                  <a:t>AWGN</a:t>
                </a:r>
                <a:endParaRPr lang="en-US" sz="5100" dirty="0">
                  <a:solidFill>
                    <a:schemeClr val="bg1"/>
                  </a:solidFill>
                  <a:latin typeface="Times New Roman" pitchFamily="18" charset="0"/>
                  <a:cs typeface="Times New Roman" pitchFamily="18" charset="0"/>
                </a:endParaRPr>
              </a:p>
              <a:p>
                <a:pPr algn="just"/>
                <a:r>
                  <a:rPr lang="en-US" sz="5100" dirty="0" smtClean="0">
                    <a:solidFill>
                      <a:schemeClr val="bg1"/>
                    </a:solidFill>
                    <a:latin typeface="Times New Roman" pitchFamily="18" charset="0"/>
                    <a:cs typeface="Times New Roman" pitchFamily="18" charset="0"/>
                  </a:rPr>
                  <a:t>The </a:t>
                </a:r>
                <a:r>
                  <a:rPr lang="en-US" sz="5100" dirty="0">
                    <a:solidFill>
                      <a:schemeClr val="bg1"/>
                    </a:solidFill>
                    <a:latin typeface="Times New Roman" pitchFamily="18" charset="0"/>
                    <a:cs typeface="Times New Roman" pitchFamily="18" charset="0"/>
                  </a:rPr>
                  <a:t>channel estimation is shifted from the frequency domain to the time domain</a:t>
                </a:r>
              </a:p>
              <a:p>
                <a:pPr algn="just"/>
                <a:r>
                  <a:rPr lang="en-US" sz="5100" dirty="0">
                    <a:solidFill>
                      <a:schemeClr val="bg1"/>
                    </a:solidFill>
                    <a:latin typeface="Times New Roman" pitchFamily="18" charset="0"/>
                    <a:cs typeface="Times New Roman" pitchFamily="18" charset="0"/>
                  </a:rPr>
                  <a:t>CS-OFDM can be implemented in symmetric and asymmetric system mode </a:t>
                </a:r>
              </a:p>
              <a:p>
                <a:pPr algn="just"/>
                <a:endParaRPr lang="en-US" sz="51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219200"/>
                <a:ext cx="8382000" cy="5257800"/>
              </a:xfrm>
              <a:blipFill rotWithShape="1">
                <a:blip r:embed="rId3"/>
                <a:stretch>
                  <a:fillRect t="-1738" r="-72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17</a:t>
            </a:fld>
            <a:endParaRPr lang="en-US" altLang="zh-CN"/>
          </a:p>
        </p:txBody>
      </p:sp>
      <p:pic>
        <p:nvPicPr>
          <p:cNvPr id="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467100" y="1752600"/>
            <a:ext cx="1600200" cy="12192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IFFT</a:t>
            </a:r>
            <a:endParaRPr lang="en-US" b="1" dirty="0">
              <a:solidFill>
                <a:schemeClr val="bg1"/>
              </a:solidFill>
            </a:endParaRPr>
          </a:p>
        </p:txBody>
      </p:sp>
      <p:cxnSp>
        <p:nvCxnSpPr>
          <p:cNvPr id="12" name="Straight Arrow Connector 11"/>
          <p:cNvCxnSpPr/>
          <p:nvPr/>
        </p:nvCxnSpPr>
        <p:spPr>
          <a:xfrm>
            <a:off x="2857500" y="2376054"/>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81155" y="2403764"/>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161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normAutofit/>
          </a:bodyPr>
          <a:lstStyle/>
          <a:p>
            <a:pPr algn="l"/>
            <a:r>
              <a:rPr lang="en-US" sz="4000" dirty="0" smtClean="0">
                <a:solidFill>
                  <a:schemeClr val="bg1"/>
                </a:solidFill>
                <a:latin typeface="Times New Roman" pitchFamily="18" charset="0"/>
                <a:cs typeface="Times New Roman" pitchFamily="18" charset="0"/>
              </a:rPr>
              <a:t>OFDM Receiver Design</a:t>
            </a:r>
            <a:br>
              <a:rPr lang="en-US" sz="4000" dirty="0" smtClean="0">
                <a:solidFill>
                  <a:schemeClr val="bg1"/>
                </a:solidFill>
                <a:latin typeface="Times New Roman" pitchFamily="18" charset="0"/>
                <a:cs typeface="Times New Roman" pitchFamily="18" charset="0"/>
              </a:rPr>
            </a:br>
            <a:r>
              <a:rPr lang="en-US" sz="4000" b="0" dirty="0" smtClean="0">
                <a:solidFill>
                  <a:schemeClr val="bg1"/>
                </a:solidFill>
                <a:latin typeface="Times New Roman" pitchFamily="18" charset="0"/>
                <a:cs typeface="Times New Roman" pitchFamily="18" charset="0"/>
              </a:rPr>
              <a:t>What happens at the OFDM RX?</a:t>
            </a:r>
            <a:endParaRPr lang="en-US" sz="4000" b="0" dirty="0">
              <a:solidFill>
                <a:schemeClr val="bg1"/>
              </a:solidFill>
              <a:latin typeface="Times New Roman" pitchFamily="18" charset="0"/>
              <a:cs typeface="Times New Roman" pitchFamily="18" charset="0"/>
            </a:endParaRPr>
          </a:p>
        </p:txBody>
      </p:sp>
      <p:pic>
        <p:nvPicPr>
          <p:cNvPr id="5" name="Picture 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9600" cy="282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18</a:t>
            </a:fld>
            <a:endParaRPr lang="en-US" altLang="zh-CN"/>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24400"/>
            <a:ext cx="8686800" cy="170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86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05" y="0"/>
            <a:ext cx="8229600" cy="1143000"/>
          </a:xfrm>
        </p:spPr>
        <p:txBody>
          <a:bodyPr>
            <a:noAutofit/>
          </a:bodyPr>
          <a:lstStyle/>
          <a:p>
            <a:pPr algn="l"/>
            <a:r>
              <a:rPr lang="en-US" sz="4000" b="0" dirty="0" smtClean="0">
                <a:solidFill>
                  <a:schemeClr val="bg1"/>
                </a:solidFill>
                <a:latin typeface="Times New Roman" pitchFamily="18" charset="0"/>
                <a:cs typeface="Times New Roman" pitchFamily="18" charset="0"/>
              </a:rPr>
              <a:t>Functions defined in GNU Radio </a:t>
            </a:r>
            <a:r>
              <a:rPr lang="en-US" sz="4000" dirty="0" smtClean="0">
                <a:solidFill>
                  <a:srgbClr val="002060"/>
                </a:solidFill>
                <a:latin typeface="Times New Roman" pitchFamily="18" charset="0"/>
                <a:cs typeface="Times New Roman" pitchFamily="18" charset="0"/>
              </a:rPr>
              <a:t>ofdm_receiver.py</a:t>
            </a:r>
            <a:endParaRPr lang="en-US" sz="4000" dirty="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19</a:t>
            </a:fld>
            <a:endParaRPr lang="en-US" altLang="zh-CN"/>
          </a:p>
        </p:txBody>
      </p:sp>
      <p:pic>
        <p:nvPicPr>
          <p:cNvPr id="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1143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2" name="Group 41"/>
          <p:cNvGrpSpPr/>
          <p:nvPr/>
        </p:nvGrpSpPr>
        <p:grpSpPr>
          <a:xfrm>
            <a:off x="718460" y="2209800"/>
            <a:ext cx="8196940" cy="3369945"/>
            <a:chOff x="718460" y="2432050"/>
            <a:chExt cx="7932419" cy="3147695"/>
          </a:xfrm>
        </p:grpSpPr>
        <p:cxnSp>
          <p:nvCxnSpPr>
            <p:cNvPr id="33" name="Elbow Connector 32"/>
            <p:cNvCxnSpPr>
              <a:stCxn id="43" idx="2"/>
              <a:endCxn id="45" idx="2"/>
            </p:cNvCxnSpPr>
            <p:nvPr/>
          </p:nvCxnSpPr>
          <p:spPr>
            <a:xfrm rot="5400000" flipH="1" flipV="1">
              <a:off x="3527251" y="3361999"/>
              <a:ext cx="41575" cy="3528380"/>
            </a:xfrm>
            <a:prstGeom prst="bentConnector3">
              <a:avLst>
                <a:gd name="adj1" fmla="val -513581"/>
              </a:avLst>
            </a:prstGeom>
            <a:ln>
              <a:tailEnd type="arrow"/>
            </a:ln>
          </p:spPr>
          <p:style>
            <a:lnRef idx="3">
              <a:schemeClr val="dk1"/>
            </a:lnRef>
            <a:fillRef idx="0">
              <a:schemeClr val="dk1"/>
            </a:fillRef>
            <a:effectRef idx="2">
              <a:schemeClr val="dk1"/>
            </a:effectRef>
            <a:fontRef idx="minor">
              <a:schemeClr val="tx1"/>
            </a:fontRef>
          </p:style>
        </p:cxnSp>
        <p:sp>
          <p:nvSpPr>
            <p:cNvPr id="34" name="TextBox 37"/>
            <p:cNvSpPr txBox="1"/>
            <p:nvPr/>
          </p:nvSpPr>
          <p:spPr>
            <a:xfrm>
              <a:off x="6007374" y="4419600"/>
              <a:ext cx="2643505" cy="276999"/>
            </a:xfrm>
            <a:prstGeom prst="rect">
              <a:avLst/>
            </a:prstGeom>
            <a:noFill/>
          </p:spPr>
          <p:txBody>
            <a:bodyPr wrap="square" rtlCol="0">
              <a:spAutoFit/>
            </a:bodyPr>
            <a:lstStyle/>
            <a:p>
              <a:pPr marL="0" marR="0">
                <a:spcBef>
                  <a:spcPts val="0"/>
                </a:spcBef>
                <a:spcAft>
                  <a:spcPts val="0"/>
                </a:spcAft>
              </a:pPr>
              <a:r>
                <a:rPr lang="en-US" sz="1200" kern="1200" dirty="0" smtClean="0">
                  <a:solidFill>
                    <a:srgbClr val="000000"/>
                  </a:solidFill>
                  <a:effectLst/>
                  <a:latin typeface="Times New Roman"/>
                  <a:ea typeface="Times New Roman"/>
                </a:rPr>
                <a:t>Fine Frequency Correction</a:t>
              </a:r>
              <a:endParaRPr lang="en-US" sz="1200" dirty="0">
                <a:effectLst/>
                <a:latin typeface="Times New Roman"/>
                <a:ea typeface="Times New Roman"/>
              </a:endParaRPr>
            </a:p>
          </p:txBody>
        </p:sp>
        <p:sp>
          <p:nvSpPr>
            <p:cNvPr id="35" name="Rectangle 34"/>
            <p:cNvSpPr/>
            <p:nvPr/>
          </p:nvSpPr>
          <p:spPr>
            <a:xfrm>
              <a:off x="1296035" y="2438400"/>
              <a:ext cx="1104900" cy="485775"/>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600" i="1" kern="1200" dirty="0" err="1">
                  <a:solidFill>
                    <a:srgbClr val="FFFFFF"/>
                  </a:solidFill>
                  <a:effectLst/>
                  <a:latin typeface="Times New Roman"/>
                  <a:ea typeface="Times New Roman"/>
                </a:rPr>
                <a:t>chan_filt</a:t>
              </a:r>
              <a:endParaRPr lang="en-US" sz="1600" dirty="0">
                <a:effectLst/>
                <a:latin typeface="Times New Roman"/>
                <a:ea typeface="Times New Roman"/>
              </a:endParaRPr>
            </a:p>
          </p:txBody>
        </p:sp>
        <p:sp>
          <p:nvSpPr>
            <p:cNvPr id="36" name="Rectangle 35"/>
            <p:cNvSpPr/>
            <p:nvPr/>
          </p:nvSpPr>
          <p:spPr>
            <a:xfrm>
              <a:off x="2943225" y="2438400"/>
              <a:ext cx="1200150" cy="485775"/>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600" kern="1200" dirty="0" err="1">
                  <a:solidFill>
                    <a:srgbClr val="FFFFFF"/>
                  </a:solidFill>
                  <a:effectLst/>
                  <a:latin typeface="Times New Roman"/>
                  <a:ea typeface="Times New Roman"/>
                </a:rPr>
                <a:t>ofdm_</a:t>
              </a:r>
              <a:r>
                <a:rPr lang="en-US" sz="1600" i="1" kern="1200" dirty="0" err="1">
                  <a:solidFill>
                    <a:srgbClr val="FFFFFF"/>
                  </a:solidFill>
                  <a:effectLst/>
                  <a:latin typeface="Times New Roman"/>
                  <a:ea typeface="Times New Roman"/>
                </a:rPr>
                <a:t>sync</a:t>
              </a:r>
              <a:endParaRPr lang="en-US" sz="1600" dirty="0">
                <a:effectLst/>
                <a:latin typeface="Times New Roman"/>
                <a:ea typeface="Times New Roman"/>
              </a:endParaRPr>
            </a:p>
          </p:txBody>
        </p:sp>
        <p:sp>
          <p:nvSpPr>
            <p:cNvPr id="37" name="Rectangle 36"/>
            <p:cNvSpPr/>
            <p:nvPr/>
          </p:nvSpPr>
          <p:spPr>
            <a:xfrm>
              <a:off x="4765040" y="2438400"/>
              <a:ext cx="1190625" cy="485775"/>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600" i="1" kern="1200" dirty="0" err="1">
                  <a:solidFill>
                    <a:srgbClr val="FFFFFF"/>
                  </a:solidFill>
                  <a:effectLst/>
                  <a:latin typeface="Times New Roman"/>
                  <a:ea typeface="Times New Roman"/>
                </a:rPr>
                <a:t>sigmix</a:t>
              </a:r>
              <a:endParaRPr lang="en-US" sz="1600" dirty="0">
                <a:effectLst/>
                <a:latin typeface="Times New Roman"/>
                <a:ea typeface="Times New Roman"/>
              </a:endParaRPr>
            </a:p>
          </p:txBody>
        </p:sp>
        <p:sp>
          <p:nvSpPr>
            <p:cNvPr id="38" name="Rectangle 37"/>
            <p:cNvSpPr/>
            <p:nvPr/>
          </p:nvSpPr>
          <p:spPr>
            <a:xfrm>
              <a:off x="6419850" y="2441575"/>
              <a:ext cx="1346138" cy="485775"/>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600" i="1" kern="1200" dirty="0">
                  <a:solidFill>
                    <a:srgbClr val="FFFFFF"/>
                  </a:solidFill>
                  <a:effectLst/>
                  <a:latin typeface="Times New Roman"/>
                  <a:ea typeface="Times New Roman"/>
                </a:rPr>
                <a:t>ofdm</a:t>
              </a:r>
              <a:r>
                <a:rPr lang="en-US" sz="1600" kern="1200" dirty="0">
                  <a:solidFill>
                    <a:srgbClr val="FFFFFF"/>
                  </a:solidFill>
                  <a:effectLst/>
                  <a:latin typeface="Times New Roman"/>
                  <a:ea typeface="Times New Roman"/>
                </a:rPr>
                <a:t>_sampler</a:t>
              </a:r>
              <a:endParaRPr lang="en-US" sz="1600" dirty="0">
                <a:effectLst/>
                <a:latin typeface="Times New Roman"/>
                <a:ea typeface="Times New Roman"/>
              </a:endParaRPr>
            </a:p>
          </p:txBody>
        </p:sp>
        <p:cxnSp>
          <p:nvCxnSpPr>
            <p:cNvPr id="39" name="Straight Arrow Connector 38"/>
            <p:cNvCxnSpPr/>
            <p:nvPr/>
          </p:nvCxnSpPr>
          <p:spPr>
            <a:xfrm>
              <a:off x="2400300" y="2667000"/>
              <a:ext cx="54292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0" name="Straight Arrow Connector 39"/>
            <p:cNvCxnSpPr/>
            <p:nvPr/>
          </p:nvCxnSpPr>
          <p:spPr>
            <a:xfrm>
              <a:off x="4109085" y="2712085"/>
              <a:ext cx="65087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5953125" y="2714625"/>
              <a:ext cx="45275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3" name="Rectangle 42"/>
            <p:cNvSpPr/>
            <p:nvPr/>
          </p:nvSpPr>
          <p:spPr>
            <a:xfrm>
              <a:off x="1129300" y="4599674"/>
              <a:ext cx="1309100" cy="547302"/>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600" i="1" kern="1200" dirty="0">
                  <a:solidFill>
                    <a:srgbClr val="FFFFFF"/>
                  </a:solidFill>
                  <a:effectLst/>
                  <a:latin typeface="Times New Roman"/>
                  <a:ea typeface="Times New Roman"/>
                </a:rPr>
                <a:t>ofdm_sampler</a:t>
              </a:r>
              <a:endParaRPr lang="en-US" sz="1600" dirty="0">
                <a:effectLst/>
                <a:latin typeface="Times New Roman"/>
                <a:ea typeface="Times New Roman"/>
              </a:endParaRPr>
            </a:p>
          </p:txBody>
        </p:sp>
        <p:sp>
          <p:nvSpPr>
            <p:cNvPr id="44" name="Rectangle 43"/>
            <p:cNvSpPr/>
            <p:nvPr/>
          </p:nvSpPr>
          <p:spPr>
            <a:xfrm>
              <a:off x="2959374" y="4648200"/>
              <a:ext cx="1231626" cy="4572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600" i="1" kern="1200" dirty="0" err="1">
                  <a:solidFill>
                    <a:srgbClr val="FFFFFF"/>
                  </a:solidFill>
                  <a:effectLst/>
                  <a:latin typeface="Times New Roman"/>
                  <a:ea typeface="Times New Roman"/>
                </a:rPr>
                <a:t>fft_demod</a:t>
              </a:r>
              <a:endParaRPr lang="en-US" sz="1600" dirty="0">
                <a:effectLst/>
                <a:latin typeface="Times New Roman"/>
                <a:ea typeface="Times New Roman"/>
              </a:endParaRPr>
            </a:p>
          </p:txBody>
        </p:sp>
        <p:sp>
          <p:nvSpPr>
            <p:cNvPr id="45" name="Rectangle 44"/>
            <p:cNvSpPr/>
            <p:nvPr/>
          </p:nvSpPr>
          <p:spPr>
            <a:xfrm>
              <a:off x="4528460" y="4648200"/>
              <a:ext cx="1567540" cy="4572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dirty="0" err="1">
                  <a:solidFill>
                    <a:srgbClr val="FFFFFF"/>
                  </a:solidFill>
                  <a:effectLst/>
                  <a:latin typeface="Times New Roman"/>
                  <a:ea typeface="Times New Roman"/>
                </a:rPr>
                <a:t>ofdm_frame_acq</a:t>
              </a:r>
              <a:endParaRPr lang="en-US" sz="1200" dirty="0">
                <a:effectLst/>
                <a:latin typeface="Times New Roman"/>
                <a:ea typeface="Times New Roman"/>
              </a:endParaRPr>
            </a:p>
          </p:txBody>
        </p:sp>
        <p:cxnSp>
          <p:nvCxnSpPr>
            <p:cNvPr id="46" name="Straight Arrow Connector 45"/>
            <p:cNvCxnSpPr/>
            <p:nvPr/>
          </p:nvCxnSpPr>
          <p:spPr>
            <a:xfrm>
              <a:off x="6096000" y="4800600"/>
              <a:ext cx="56388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7" name="Straight Arrow Connector 46"/>
            <p:cNvCxnSpPr/>
            <p:nvPr/>
          </p:nvCxnSpPr>
          <p:spPr>
            <a:xfrm>
              <a:off x="6096000" y="5036185"/>
              <a:ext cx="54737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Elbow Connector 47"/>
            <p:cNvCxnSpPr>
              <a:stCxn id="36" idx="2"/>
              <a:endCxn id="38" idx="2"/>
            </p:cNvCxnSpPr>
            <p:nvPr/>
          </p:nvCxnSpPr>
          <p:spPr>
            <a:xfrm rot="16200000" flipH="1">
              <a:off x="5316521" y="1150953"/>
              <a:ext cx="3176" cy="3549618"/>
            </a:xfrm>
            <a:prstGeom prst="bentConnector3">
              <a:avLst>
                <a:gd name="adj1" fmla="val 26994118"/>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a:stCxn id="43" idx="3"/>
              <a:endCxn id="44" idx="1"/>
            </p:cNvCxnSpPr>
            <p:nvPr/>
          </p:nvCxnSpPr>
          <p:spPr>
            <a:xfrm>
              <a:off x="2438399" y="4873325"/>
              <a:ext cx="520974" cy="347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0" name="Straight Arrow Connector 49"/>
            <p:cNvCxnSpPr>
              <a:stCxn id="44" idx="3"/>
              <a:endCxn id="45" idx="1"/>
            </p:cNvCxnSpPr>
            <p:nvPr/>
          </p:nvCxnSpPr>
          <p:spPr>
            <a:xfrm>
              <a:off x="4191000" y="4876800"/>
              <a:ext cx="33746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1" name="Straight Arrow Connector 50"/>
            <p:cNvCxnSpPr/>
            <p:nvPr/>
          </p:nvCxnSpPr>
          <p:spPr>
            <a:xfrm>
              <a:off x="718460" y="4800600"/>
              <a:ext cx="410840" cy="597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2" name="Elbow Connector 64"/>
            <p:cNvCxnSpPr>
              <a:endCxn id="43" idx="0"/>
            </p:cNvCxnSpPr>
            <p:nvPr/>
          </p:nvCxnSpPr>
          <p:spPr>
            <a:xfrm>
              <a:off x="775610" y="4156375"/>
              <a:ext cx="1008239" cy="443299"/>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53" name="Elbow Connector 52"/>
            <p:cNvCxnSpPr/>
            <p:nvPr/>
          </p:nvCxnSpPr>
          <p:spPr>
            <a:xfrm rot="5400000" flipH="1" flipV="1">
              <a:off x="3604419" y="682466"/>
              <a:ext cx="12700" cy="3511868"/>
            </a:xfrm>
            <a:prstGeom prst="bentConnector3">
              <a:avLst>
                <a:gd name="adj1" fmla="val 5228567"/>
              </a:avLst>
            </a:prstGeom>
            <a:ln>
              <a:tailEnd type="arrow"/>
            </a:ln>
          </p:spPr>
          <p:style>
            <a:lnRef idx="3">
              <a:schemeClr val="accent6"/>
            </a:lnRef>
            <a:fillRef idx="0">
              <a:schemeClr val="accent6"/>
            </a:fillRef>
            <a:effectRef idx="2">
              <a:schemeClr val="accent6"/>
            </a:effectRef>
            <a:fontRef idx="minor">
              <a:schemeClr val="tx1"/>
            </a:fontRef>
          </p:style>
        </p:cxnSp>
        <p:sp>
          <p:nvSpPr>
            <p:cNvPr id="54" name="TextBox 38"/>
            <p:cNvSpPr txBox="1"/>
            <p:nvPr/>
          </p:nvSpPr>
          <p:spPr>
            <a:xfrm>
              <a:off x="6151520" y="5137785"/>
              <a:ext cx="1981200" cy="441960"/>
            </a:xfrm>
            <a:prstGeom prst="rect">
              <a:avLst/>
            </a:prstGeom>
            <a:noFill/>
          </p:spPr>
          <p:txBody>
            <a:bodyPr wrap="square" rtlCol="0">
              <a:spAutoFit/>
            </a:bodyPr>
            <a:lstStyle/>
            <a:p>
              <a:pPr marL="0" marR="0">
                <a:spcBef>
                  <a:spcPts val="0"/>
                </a:spcBef>
                <a:spcAft>
                  <a:spcPts val="0"/>
                </a:spcAft>
              </a:pPr>
              <a:r>
                <a:rPr lang="en-US" sz="1200" kern="1200" dirty="0">
                  <a:solidFill>
                    <a:srgbClr val="000000"/>
                  </a:solidFill>
                  <a:effectLst/>
                  <a:latin typeface="Times New Roman"/>
                  <a:ea typeface="Times New Roman"/>
                </a:rPr>
                <a:t>Frame and symbol timing equalization</a:t>
              </a:r>
              <a:endParaRPr lang="en-US" sz="1200" dirty="0">
                <a:effectLst/>
                <a:latin typeface="Times New Roman"/>
                <a:ea typeface="Times New Roman"/>
              </a:endParaRPr>
            </a:p>
          </p:txBody>
        </p:sp>
      </p:grpSp>
      <p:sp>
        <p:nvSpPr>
          <p:cNvPr id="55" name="Rectangle 54"/>
          <p:cNvSpPr/>
          <p:nvPr/>
        </p:nvSpPr>
        <p:spPr>
          <a:xfrm>
            <a:off x="10591800" y="34290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747979" y="4676467"/>
            <a:ext cx="685800" cy="304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FC</a:t>
            </a:r>
            <a:endParaRPr lang="en-US" dirty="0"/>
          </a:p>
        </p:txBody>
      </p:sp>
      <p:sp>
        <p:nvSpPr>
          <p:cNvPr id="57" name="Rectangle 56"/>
          <p:cNvSpPr/>
          <p:nvPr/>
        </p:nvSpPr>
        <p:spPr>
          <a:xfrm>
            <a:off x="5515145" y="4676467"/>
            <a:ext cx="685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a:t>
            </a:r>
            <a:endParaRPr lang="en-US" dirty="0"/>
          </a:p>
        </p:txBody>
      </p:sp>
    </p:spTree>
    <p:extLst>
      <p:ext uri="{BB962C8B-B14F-4D97-AF65-F5344CB8AC3E}">
        <p14:creationId xmlns:p14="http://schemas.microsoft.com/office/powerpoint/2010/main" val="950312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ox(in)">
                                      <p:cBhvr>
                                        <p:cTn id="12" dur="3000"/>
                                        <p:tgtEl>
                                          <p:spTgt spid="5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box(in)">
                                      <p:cBhvr>
                                        <p:cTn id="15"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67023"/>
            <a:ext cx="8229600" cy="1399032"/>
          </a:xfrm>
        </p:spPr>
        <p:txBody>
          <a:bodyPr>
            <a:normAutofit/>
          </a:bodyPr>
          <a:lstStyle/>
          <a:p>
            <a:pPr algn="l"/>
            <a:r>
              <a:rPr lang="en-US" sz="4400" dirty="0" smtClean="0">
                <a:solidFill>
                  <a:schemeClr val="bg1"/>
                </a:solidFill>
                <a:latin typeface="Times New Roman" pitchFamily="18" charset="0"/>
                <a:cs typeface="Times New Roman" pitchFamily="18" charset="0"/>
              </a:rPr>
              <a:t>Overview</a:t>
            </a:r>
            <a:endParaRPr lang="en-US" sz="44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382000" cy="5105400"/>
          </a:xfrm>
        </p:spPr>
        <p:txBody>
          <a:bodyPr>
            <a:normAutofit fontScale="77500" lnSpcReduction="20000"/>
          </a:bodyPr>
          <a:lstStyle/>
          <a:p>
            <a:r>
              <a:rPr lang="en-US" dirty="0" smtClean="0">
                <a:solidFill>
                  <a:schemeClr val="bg1"/>
                </a:solidFill>
                <a:latin typeface="Times New Roman" pitchFamily="18" charset="0"/>
                <a:cs typeface="Times New Roman" pitchFamily="18" charset="0"/>
              </a:rPr>
              <a:t>Objective</a:t>
            </a:r>
          </a:p>
          <a:p>
            <a:r>
              <a:rPr lang="en-US" dirty="0" smtClean="0">
                <a:solidFill>
                  <a:schemeClr val="bg1"/>
                </a:solidFill>
                <a:latin typeface="Times New Roman" pitchFamily="18" charset="0"/>
                <a:cs typeface="Times New Roman" pitchFamily="18" charset="0"/>
              </a:rPr>
              <a:t>OFDM Basics</a:t>
            </a:r>
          </a:p>
          <a:p>
            <a:r>
              <a:rPr lang="en-US" dirty="0" smtClean="0">
                <a:solidFill>
                  <a:schemeClr val="bg1"/>
                </a:solidFill>
                <a:latin typeface="Times New Roman" pitchFamily="18" charset="0"/>
                <a:cs typeface="Times New Roman" pitchFamily="18" charset="0"/>
              </a:rPr>
              <a:t>Introduction to USRP2 &amp; GNU Radio</a:t>
            </a:r>
          </a:p>
          <a:p>
            <a:r>
              <a:rPr lang="en-US" altLang="zh-CN" dirty="0" smtClean="0">
                <a:solidFill>
                  <a:schemeClr val="bg1"/>
                </a:solidFill>
                <a:latin typeface="Times New Roman" pitchFamily="18" charset="0"/>
                <a:cs typeface="Times New Roman" pitchFamily="18" charset="0"/>
              </a:rPr>
              <a:t>CS OFDM channel estimation system model</a:t>
            </a:r>
          </a:p>
          <a:p>
            <a:pPr lvl="1"/>
            <a:r>
              <a:rPr lang="en-US" altLang="zh-CN" sz="2600" dirty="0" smtClean="0">
                <a:solidFill>
                  <a:schemeClr val="bg1"/>
                </a:solidFill>
                <a:latin typeface="Times New Roman" pitchFamily="18" charset="0"/>
                <a:cs typeface="Times New Roman" pitchFamily="18" charset="0"/>
              </a:rPr>
              <a:t>Random convolution</a:t>
            </a:r>
          </a:p>
          <a:p>
            <a:pPr lvl="1"/>
            <a:r>
              <a:rPr lang="en-US" altLang="zh-CN" sz="2600" dirty="0" smtClean="0">
                <a:solidFill>
                  <a:schemeClr val="bg1"/>
                </a:solidFill>
                <a:latin typeface="Times New Roman" pitchFamily="18" charset="0"/>
                <a:cs typeface="Times New Roman" pitchFamily="18" charset="0"/>
              </a:rPr>
              <a:t>Uniformly down-sample</a:t>
            </a:r>
          </a:p>
          <a:p>
            <a:r>
              <a:rPr lang="en-US" dirty="0" smtClean="0">
                <a:solidFill>
                  <a:schemeClr val="bg1"/>
                </a:solidFill>
                <a:latin typeface="Times New Roman" pitchFamily="18" charset="0"/>
                <a:cs typeface="Times New Roman" pitchFamily="18" charset="0"/>
              </a:rPr>
              <a:t>CS-OFDM  Design and Implementation</a:t>
            </a:r>
            <a:endParaRPr lang="en-US" dirty="0">
              <a:solidFill>
                <a:schemeClr val="bg1"/>
              </a:solidFill>
              <a:latin typeface="Times New Roman" pitchFamily="18" charset="0"/>
              <a:cs typeface="Times New Roman" pitchFamily="18" charset="0"/>
            </a:endParaRPr>
          </a:p>
          <a:p>
            <a:pPr lvl="1"/>
            <a:r>
              <a:rPr lang="en-US" sz="2600" dirty="0" smtClean="0">
                <a:solidFill>
                  <a:schemeClr val="bg1"/>
                </a:solidFill>
                <a:latin typeface="Times New Roman" pitchFamily="18" charset="0"/>
                <a:cs typeface="Times New Roman" pitchFamily="18" charset="0"/>
              </a:rPr>
              <a:t>System Overview</a:t>
            </a:r>
            <a:endParaRPr lang="en-US" sz="2600" dirty="0">
              <a:solidFill>
                <a:schemeClr val="bg1"/>
              </a:solidFill>
              <a:latin typeface="Times New Roman" pitchFamily="18" charset="0"/>
              <a:cs typeface="Times New Roman" pitchFamily="18" charset="0"/>
            </a:endParaRPr>
          </a:p>
          <a:p>
            <a:pPr lvl="1"/>
            <a:r>
              <a:rPr lang="en-US" sz="2600" dirty="0" smtClean="0">
                <a:solidFill>
                  <a:schemeClr val="bg1"/>
                </a:solidFill>
                <a:latin typeface="Times New Roman" pitchFamily="18" charset="0"/>
                <a:cs typeface="Times New Roman" pitchFamily="18" charset="0"/>
              </a:rPr>
              <a:t>OFDM Receiver Design</a:t>
            </a:r>
          </a:p>
          <a:p>
            <a:pPr lvl="1"/>
            <a:r>
              <a:rPr lang="en-US" sz="2600" dirty="0" smtClean="0">
                <a:solidFill>
                  <a:schemeClr val="bg1"/>
                </a:solidFill>
                <a:latin typeface="Times New Roman" pitchFamily="18" charset="0"/>
                <a:cs typeface="Times New Roman" pitchFamily="18" charset="0"/>
              </a:rPr>
              <a:t>OFDM Transmitter Design</a:t>
            </a:r>
            <a:endParaRPr lang="en-US" sz="2600" dirty="0">
              <a:solidFill>
                <a:schemeClr val="bg1"/>
              </a:solidFill>
              <a:latin typeface="Times New Roman" pitchFamily="18" charset="0"/>
              <a:cs typeface="Times New Roman" pitchFamily="18" charset="0"/>
            </a:endParaRPr>
          </a:p>
          <a:p>
            <a:pPr lvl="1"/>
            <a:r>
              <a:rPr lang="en-US" altLang="zh-CN" sz="2600" dirty="0">
                <a:solidFill>
                  <a:schemeClr val="bg1"/>
                </a:solidFill>
                <a:latin typeface="Times New Roman" pitchFamily="18" charset="0"/>
                <a:cs typeface="Times New Roman" pitchFamily="18" charset="0"/>
              </a:rPr>
              <a:t>USRP2 </a:t>
            </a:r>
            <a:r>
              <a:rPr lang="en-US" altLang="zh-CN" sz="2600" dirty="0" smtClean="0">
                <a:solidFill>
                  <a:schemeClr val="bg1"/>
                </a:solidFill>
                <a:latin typeface="Times New Roman" pitchFamily="18" charset="0"/>
                <a:cs typeface="Times New Roman" pitchFamily="18" charset="0"/>
              </a:rPr>
              <a:t>Demonstration</a:t>
            </a:r>
          </a:p>
          <a:p>
            <a:r>
              <a:rPr lang="en-US" altLang="zh-CN" dirty="0" smtClean="0">
                <a:solidFill>
                  <a:schemeClr val="bg1"/>
                </a:solidFill>
                <a:latin typeface="Times New Roman" pitchFamily="18" charset="0"/>
                <a:cs typeface="Times New Roman" pitchFamily="18" charset="0"/>
              </a:rPr>
              <a:t>System Simulations</a:t>
            </a:r>
          </a:p>
          <a:p>
            <a:r>
              <a:rPr lang="en-US" altLang="zh-CN" dirty="0" smtClean="0">
                <a:solidFill>
                  <a:schemeClr val="bg1"/>
                </a:solidFill>
                <a:latin typeface="Times New Roman" pitchFamily="18" charset="0"/>
                <a:cs typeface="Times New Roman" pitchFamily="18" charset="0"/>
              </a:rPr>
              <a:t>Experimental Results</a:t>
            </a:r>
          </a:p>
          <a:p>
            <a:r>
              <a:rPr lang="en-US" altLang="zh-CN" dirty="0" smtClean="0">
                <a:solidFill>
                  <a:schemeClr val="bg1"/>
                </a:solidFill>
                <a:latin typeface="Times New Roman" pitchFamily="18" charset="0"/>
                <a:cs typeface="Times New Roman" pitchFamily="18" charset="0"/>
              </a:rPr>
              <a:t>Challenges</a:t>
            </a:r>
          </a:p>
          <a:p>
            <a:r>
              <a:rPr lang="en-US" altLang="zh-CN" dirty="0" smtClean="0">
                <a:solidFill>
                  <a:schemeClr val="bg1"/>
                </a:solidFill>
                <a:latin typeface="Times New Roman" pitchFamily="18" charset="0"/>
                <a:cs typeface="Times New Roman" pitchFamily="18" charset="0"/>
              </a:rPr>
              <a:t>Conclusion</a:t>
            </a:r>
          </a:p>
          <a:p>
            <a:pPr marL="0" indent="0">
              <a:buNone/>
            </a:pPr>
            <a:endParaRPr lang="en-US" altLang="zh-CN"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4" name="Slide Number Placeholder 3"/>
          <p:cNvSpPr>
            <a:spLocks noGrp="1"/>
          </p:cNvSpPr>
          <p:nvPr>
            <p:ph type="sldNum" sz="quarter" idx="12"/>
          </p:nvPr>
        </p:nvSpPr>
        <p:spPr/>
        <p:txBody>
          <a:bodyPr>
            <a:normAutofit/>
          </a:bodyPr>
          <a:lstStyle/>
          <a:p>
            <a:pPr>
              <a:defRPr/>
            </a:pPr>
            <a:fld id="{19C63D0D-8030-4BAB-B1D9-2DC9941C83C0}" type="slidenum">
              <a:rPr lang="en-US" altLang="zh-CN" smtClean="0"/>
              <a:pPr>
                <a:defRPr/>
              </a:pPr>
              <a:t>2</a:t>
            </a:fld>
            <a:endParaRPr lang="en-US" altLang="zh-CN"/>
          </a:p>
        </p:txBody>
      </p:sp>
      <p:pic>
        <p:nvPicPr>
          <p:cNvPr id="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7193"/>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a:bodyPr>
          <a:lstStyle/>
          <a:p>
            <a:pPr algn="l"/>
            <a:r>
              <a:rPr lang="en-US" sz="3600" b="0" dirty="0" smtClean="0">
                <a:solidFill>
                  <a:schemeClr val="bg1"/>
                </a:solidFill>
                <a:latin typeface="Times New Roman" pitchFamily="18" charset="0"/>
                <a:cs typeface="Times New Roman" pitchFamily="18" charset="0"/>
              </a:rPr>
              <a:t>Channel Estimation in USRP2 setup</a:t>
            </a:r>
            <a:endParaRPr lang="en-US" sz="3600" b="0"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876300"/>
                <a:ext cx="8229600" cy="5410200"/>
              </a:xfrm>
            </p:spPr>
            <p:txBody>
              <a:bodyPr>
                <a:noAutofit/>
              </a:bodyPr>
              <a:lstStyle/>
              <a:p>
                <a:r>
                  <a:rPr lang="en-US" sz="2200" dirty="0">
                    <a:latin typeface="Times New Roman" pitchFamily="18" charset="0"/>
                    <a:cs typeface="Times New Roman" pitchFamily="18" charset="0"/>
                  </a:rPr>
                  <a:t>Done in </a:t>
                </a:r>
                <a:r>
                  <a:rPr lang="en-US" sz="2200" i="1" dirty="0">
                    <a:latin typeface="Times New Roman" pitchFamily="18" charset="0"/>
                    <a:cs typeface="Times New Roman" pitchFamily="18" charset="0"/>
                  </a:rPr>
                  <a:t>ofdm_frame_acq</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block</a:t>
                </a:r>
              </a:p>
              <a:p>
                <a:pPr marL="0" indent="0">
                  <a:buNone/>
                </a:pPr>
                <a14:m>
                  <m:oMathPara xmlns:m="http://schemas.openxmlformats.org/officeDocument/2006/math">
                    <m:oMathParaPr>
                      <m:jc m:val="centerGroup"/>
                    </m:oMathParaPr>
                    <m:oMath xmlns:m="http://schemas.openxmlformats.org/officeDocument/2006/math">
                      <m:sSub>
                        <m:sSubPr>
                          <m:ctrlPr>
                            <a:rPr lang="en-US" sz="2200" i="1">
                              <a:latin typeface="Cambria Math"/>
                            </a:rPr>
                          </m:ctrlPr>
                        </m:sSubPr>
                        <m:e>
                          <m:r>
                            <a:rPr lang="en-US" sz="2200" i="1">
                              <a:latin typeface="Cambria Math"/>
                            </a:rPr>
                            <m:t>𝑅</m:t>
                          </m:r>
                        </m:e>
                        <m:sub>
                          <m:r>
                            <a:rPr lang="en-US" sz="2200" i="1">
                              <a:latin typeface="Cambria Math"/>
                            </a:rPr>
                            <m:t>𝑖</m:t>
                          </m:r>
                        </m:sub>
                      </m:sSub>
                      <m:d>
                        <m:dPr>
                          <m:ctrlPr>
                            <a:rPr lang="en-US" sz="2200" i="1">
                              <a:latin typeface="Cambria Math"/>
                            </a:rPr>
                          </m:ctrlPr>
                        </m:dPr>
                        <m:e>
                          <m:r>
                            <a:rPr lang="en-US" sz="2200" i="1">
                              <a:latin typeface="Cambria Math"/>
                            </a:rPr>
                            <m:t>𝑛</m:t>
                          </m:r>
                        </m:e>
                      </m:d>
                      <m:r>
                        <a:rPr lang="en-US" sz="2200" i="1">
                          <a:latin typeface="Cambria Math"/>
                        </a:rPr>
                        <m:t>=</m:t>
                      </m:r>
                      <m:sSub>
                        <m:sSubPr>
                          <m:ctrlPr>
                            <a:rPr lang="en-US" sz="2200" i="1">
                              <a:latin typeface="Cambria Math"/>
                            </a:rPr>
                          </m:ctrlPr>
                        </m:sSubPr>
                        <m:e>
                          <m:r>
                            <a:rPr lang="en-US" sz="2200" i="1">
                              <a:latin typeface="Cambria Math"/>
                            </a:rPr>
                            <m:t>𝐻</m:t>
                          </m:r>
                        </m:e>
                        <m:sub>
                          <m:r>
                            <a:rPr lang="en-US" sz="2200" i="1">
                              <a:latin typeface="Cambria Math"/>
                            </a:rPr>
                            <m:t>𝑖</m:t>
                          </m:r>
                        </m:sub>
                      </m:sSub>
                      <m:d>
                        <m:dPr>
                          <m:ctrlPr>
                            <a:rPr lang="en-US" sz="2200" i="1">
                              <a:latin typeface="Cambria Math"/>
                            </a:rPr>
                          </m:ctrlPr>
                        </m:dPr>
                        <m:e>
                          <m:r>
                            <a:rPr lang="en-US" sz="2200" i="1">
                              <a:latin typeface="Cambria Math"/>
                            </a:rPr>
                            <m:t>𝑛</m:t>
                          </m:r>
                        </m:e>
                      </m:d>
                      <m:sSub>
                        <m:sSubPr>
                          <m:ctrlPr>
                            <a:rPr lang="en-US" sz="2200" i="1">
                              <a:latin typeface="Cambria Math"/>
                            </a:rPr>
                          </m:ctrlPr>
                        </m:sSubPr>
                        <m:e>
                          <m:r>
                            <a:rPr lang="en-US" sz="2200" i="1">
                              <a:latin typeface="Cambria Math"/>
                            </a:rPr>
                            <m:t>𝐶</m:t>
                          </m:r>
                        </m:e>
                        <m:sub>
                          <m:r>
                            <a:rPr lang="en-US" sz="2200" i="1">
                              <a:latin typeface="Cambria Math"/>
                            </a:rPr>
                            <m:t>𝑖</m:t>
                          </m:r>
                        </m:sub>
                      </m:sSub>
                      <m:d>
                        <m:dPr>
                          <m:ctrlPr>
                            <a:rPr lang="en-US" sz="2200" i="1">
                              <a:latin typeface="Cambria Math"/>
                            </a:rPr>
                          </m:ctrlPr>
                        </m:dPr>
                        <m:e>
                          <m:r>
                            <a:rPr lang="en-US" sz="2200" i="1">
                              <a:latin typeface="Cambria Math"/>
                            </a:rPr>
                            <m:t>𝑛</m:t>
                          </m:r>
                        </m:e>
                      </m:d>
                      <m:r>
                        <a:rPr lang="en-US" sz="2200" i="1">
                          <a:latin typeface="Cambria Math"/>
                        </a:rPr>
                        <m:t>+ </m:t>
                      </m:r>
                      <m:sSub>
                        <m:sSubPr>
                          <m:ctrlPr>
                            <a:rPr lang="en-US" sz="2200" i="1">
                              <a:latin typeface="Cambria Math"/>
                            </a:rPr>
                          </m:ctrlPr>
                        </m:sSubPr>
                        <m:e>
                          <m:r>
                            <a:rPr lang="en-US" sz="2200" i="1">
                              <a:latin typeface="Cambria Math"/>
                            </a:rPr>
                            <m:t>𝑊</m:t>
                          </m:r>
                        </m:e>
                        <m:sub>
                          <m:r>
                            <a:rPr lang="en-US" sz="2200" i="1">
                              <a:latin typeface="Cambria Math"/>
                            </a:rPr>
                            <m:t>𝑖</m:t>
                          </m:r>
                        </m:sub>
                      </m:sSub>
                      <m:d>
                        <m:dPr>
                          <m:ctrlPr>
                            <a:rPr lang="en-US" sz="2200" i="1">
                              <a:latin typeface="Cambria Math"/>
                            </a:rPr>
                          </m:ctrlPr>
                        </m:dPr>
                        <m:e>
                          <m:r>
                            <a:rPr lang="en-US" sz="2200" i="1">
                              <a:latin typeface="Cambria Math"/>
                            </a:rPr>
                            <m:t>𝑛</m:t>
                          </m:r>
                        </m:e>
                      </m:d>
                      <m:r>
                        <a:rPr lang="en-US" sz="2200" i="1">
                          <a:latin typeface="Cambria Math"/>
                        </a:rPr>
                        <m:t>,  0≤</m:t>
                      </m:r>
                      <m:r>
                        <a:rPr lang="en-US" sz="2200" i="1">
                          <a:latin typeface="Cambria Math"/>
                        </a:rPr>
                        <m:t>𝑛</m:t>
                      </m:r>
                      <m:r>
                        <a:rPr lang="en-US" sz="2200" i="1">
                          <a:latin typeface="Cambria Math"/>
                        </a:rPr>
                        <m:t>≤</m:t>
                      </m:r>
                      <m:r>
                        <a:rPr lang="en-US" sz="2200" i="1">
                          <a:latin typeface="Cambria Math"/>
                        </a:rPr>
                        <m:t>𝑁</m:t>
                      </m:r>
                      <m:r>
                        <a:rPr lang="en-US" sz="2200" i="1">
                          <a:latin typeface="Cambria Math"/>
                        </a:rPr>
                        <m:t>−1</m:t>
                      </m:r>
                    </m:oMath>
                  </m:oMathPara>
                </a14:m>
                <a:endParaRPr lang="en-US" sz="2200" dirty="0">
                  <a:latin typeface="Times New Roman" pitchFamily="18" charset="0"/>
                  <a:cs typeface="Times New Roman" pitchFamily="18" charset="0"/>
                </a:endParaRPr>
              </a:p>
              <a:p>
                <a:pPr marL="0" indent="0">
                  <a:buNone/>
                </a:pPr>
                <a:endParaRPr lang="en-US" sz="2200" i="1"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200" i="1">
                              <a:latin typeface="Cambria Math"/>
                            </a:rPr>
                          </m:ctrlPr>
                        </m:sSubPr>
                        <m:e>
                          <m:r>
                            <a:rPr lang="en-US" sz="2200" i="1">
                              <a:latin typeface="Cambria Math"/>
                            </a:rPr>
                            <m:t>𝑃</m:t>
                          </m:r>
                        </m:e>
                        <m:sub>
                          <m:r>
                            <a:rPr lang="en-US" sz="2200" i="1">
                              <a:latin typeface="Cambria Math"/>
                            </a:rPr>
                            <m:t>𝑖</m:t>
                          </m:r>
                        </m:sub>
                      </m:sSub>
                      <m:d>
                        <m:dPr>
                          <m:ctrlPr>
                            <a:rPr lang="en-US" sz="2200" i="1">
                              <a:latin typeface="Cambria Math"/>
                            </a:rPr>
                          </m:ctrlPr>
                        </m:dPr>
                        <m:e>
                          <m:r>
                            <a:rPr lang="en-US" sz="2200" i="1">
                              <a:latin typeface="Cambria Math"/>
                            </a:rPr>
                            <m:t>𝑛</m:t>
                          </m:r>
                        </m:e>
                      </m:d>
                      <m:r>
                        <a:rPr lang="en-US" sz="2200" i="1">
                          <a:latin typeface="Cambria Math"/>
                        </a:rPr>
                        <m:t>=1/</m:t>
                      </m:r>
                      <m:sSub>
                        <m:sSubPr>
                          <m:ctrlPr>
                            <a:rPr lang="en-US" sz="2200" i="1">
                              <a:latin typeface="Cambria Math"/>
                            </a:rPr>
                          </m:ctrlPr>
                        </m:sSubPr>
                        <m:e>
                          <m:r>
                            <a:rPr lang="en-US" sz="2200" i="1">
                              <a:latin typeface="Cambria Math"/>
                            </a:rPr>
                            <m:t>𝐻</m:t>
                          </m:r>
                        </m:e>
                        <m:sub>
                          <m:r>
                            <a:rPr lang="en-US" sz="2200" i="1">
                              <a:latin typeface="Cambria Math"/>
                            </a:rPr>
                            <m:t>𝑖</m:t>
                          </m:r>
                        </m:sub>
                      </m:sSub>
                      <m:d>
                        <m:dPr>
                          <m:ctrlPr>
                            <a:rPr lang="en-US" sz="2200" i="1">
                              <a:latin typeface="Cambria Math"/>
                            </a:rPr>
                          </m:ctrlPr>
                        </m:dPr>
                        <m:e>
                          <m:r>
                            <a:rPr lang="en-US" sz="2200" i="1">
                              <a:latin typeface="Cambria Math"/>
                            </a:rPr>
                            <m:t>𝑛</m:t>
                          </m:r>
                        </m:e>
                      </m:d>
                    </m:oMath>
                  </m:oMathPara>
                </a14:m>
                <a:endParaRPr lang="en-US" sz="2200" dirty="0" smtClean="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indent="0">
                  <a:buNone/>
                </a:pPr>
                <a:endParaRPr lang="en-US" sz="2200" dirty="0" smtClean="0">
                  <a:latin typeface="Times New Roman" pitchFamily="18" charset="0"/>
                  <a:cs typeface="Times New Roman" pitchFamily="18" charset="0"/>
                </a:endParaRPr>
              </a:p>
              <a:p>
                <a:endParaRPr lang="en-US" sz="2200" i="1" dirty="0" smtClean="0">
                  <a:latin typeface="Times New Roman" pitchFamily="18" charset="0"/>
                  <a:cs typeface="Times New Roman" pitchFamily="18" charset="0"/>
                </a:endParaRPr>
              </a:p>
              <a:p>
                <a:endParaRPr lang="en-US" sz="2200" i="1" dirty="0">
                  <a:latin typeface="Times New Roman" pitchFamily="18" charset="0"/>
                  <a:cs typeface="Times New Roman" pitchFamily="18" charset="0"/>
                </a:endParaRPr>
              </a:p>
              <a:p>
                <a:pPr marL="0" indent="0">
                  <a:buNone/>
                </a:pPr>
                <a:endParaRPr lang="en-US" sz="2200" i="1"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200" i="1">
                              <a:latin typeface="Cambria Math"/>
                            </a:rPr>
                          </m:ctrlPr>
                        </m:sSubPr>
                        <m:e>
                          <m:r>
                            <a:rPr lang="en-US" sz="2200" i="1">
                              <a:latin typeface="Cambria Math"/>
                            </a:rPr>
                            <m:t>𝑌</m:t>
                          </m:r>
                        </m:e>
                        <m:sub>
                          <m:r>
                            <a:rPr lang="en-US" sz="2200" i="1">
                              <a:latin typeface="Cambria Math"/>
                            </a:rPr>
                            <m:t>𝑖</m:t>
                          </m:r>
                        </m:sub>
                      </m:sSub>
                      <m:d>
                        <m:dPr>
                          <m:ctrlPr>
                            <a:rPr lang="en-US" sz="2200" i="1">
                              <a:latin typeface="Cambria Math"/>
                            </a:rPr>
                          </m:ctrlPr>
                        </m:dPr>
                        <m:e>
                          <m:r>
                            <a:rPr lang="en-US" sz="2200" i="1">
                              <a:latin typeface="Cambria Math"/>
                            </a:rPr>
                            <m:t>𝑛</m:t>
                          </m:r>
                        </m:e>
                      </m:d>
                      <m:r>
                        <a:rPr lang="en-US" sz="2200" i="1">
                          <a:latin typeface="Cambria Math"/>
                        </a:rPr>
                        <m:t>=</m:t>
                      </m:r>
                      <m:f>
                        <m:fPr>
                          <m:ctrlPr>
                            <a:rPr lang="en-US" sz="2200" i="1">
                              <a:latin typeface="Cambria Math"/>
                            </a:rPr>
                          </m:ctrlPr>
                        </m:fPr>
                        <m:num>
                          <m:sSub>
                            <m:sSubPr>
                              <m:ctrlPr>
                                <a:rPr lang="en-US" sz="2200" i="1">
                                  <a:latin typeface="Cambria Math"/>
                                </a:rPr>
                              </m:ctrlPr>
                            </m:sSubPr>
                            <m:e>
                              <m:r>
                                <a:rPr lang="en-US" sz="2200" i="1">
                                  <a:latin typeface="Cambria Math"/>
                                </a:rPr>
                                <m:t>𝑅</m:t>
                              </m:r>
                            </m:e>
                            <m:sub>
                              <m:r>
                                <a:rPr lang="en-US" sz="2200" i="1">
                                  <a:latin typeface="Cambria Math"/>
                                </a:rPr>
                                <m:t>𝑖</m:t>
                              </m:r>
                            </m:sub>
                          </m:sSub>
                          <m:d>
                            <m:dPr>
                              <m:ctrlPr>
                                <a:rPr lang="en-US" sz="2200" i="1">
                                  <a:latin typeface="Cambria Math"/>
                                </a:rPr>
                              </m:ctrlPr>
                            </m:dPr>
                            <m:e>
                              <m:r>
                                <a:rPr lang="en-US" sz="2200" i="1">
                                  <a:latin typeface="Cambria Math"/>
                                </a:rPr>
                                <m:t>𝑛</m:t>
                              </m:r>
                            </m:e>
                          </m:d>
                        </m:num>
                        <m:den>
                          <m:sSub>
                            <m:sSubPr>
                              <m:ctrlPr>
                                <a:rPr lang="en-US" sz="2200" i="1">
                                  <a:latin typeface="Cambria Math"/>
                                </a:rPr>
                              </m:ctrlPr>
                            </m:sSubPr>
                            <m:e>
                              <m:r>
                                <a:rPr lang="en-US" sz="2200" i="1">
                                  <a:latin typeface="Cambria Math"/>
                                </a:rPr>
                                <m:t>𝐻</m:t>
                              </m:r>
                            </m:e>
                            <m:sub>
                              <m:r>
                                <a:rPr lang="en-US" sz="2200" i="1">
                                  <a:latin typeface="Cambria Math"/>
                                </a:rPr>
                                <m:t>𝑖</m:t>
                              </m:r>
                            </m:sub>
                          </m:sSub>
                          <m:d>
                            <m:dPr>
                              <m:ctrlPr>
                                <a:rPr lang="en-US" sz="2200" i="1">
                                  <a:latin typeface="Cambria Math"/>
                                </a:rPr>
                              </m:ctrlPr>
                            </m:dPr>
                            <m:e>
                              <m:r>
                                <a:rPr lang="en-US" sz="2200" i="1">
                                  <a:latin typeface="Cambria Math"/>
                                </a:rPr>
                                <m:t>𝑛</m:t>
                              </m:r>
                            </m:e>
                          </m:d>
                        </m:den>
                      </m:f>
                      <m:r>
                        <a:rPr lang="en-US" sz="2200" i="1">
                          <a:latin typeface="Cambria Math"/>
                        </a:rPr>
                        <m:t>= </m:t>
                      </m:r>
                      <m:sSub>
                        <m:sSubPr>
                          <m:ctrlPr>
                            <a:rPr lang="en-US" sz="2200" i="1">
                              <a:latin typeface="Cambria Math"/>
                            </a:rPr>
                          </m:ctrlPr>
                        </m:sSubPr>
                        <m:e>
                          <m:r>
                            <a:rPr lang="en-US" sz="2200" i="1">
                              <a:latin typeface="Cambria Math"/>
                            </a:rPr>
                            <m:t>𝐶</m:t>
                          </m:r>
                        </m:e>
                        <m:sub>
                          <m:r>
                            <a:rPr lang="en-US" sz="2200" i="1">
                              <a:latin typeface="Cambria Math"/>
                            </a:rPr>
                            <m:t>𝑖</m:t>
                          </m:r>
                        </m:sub>
                      </m:sSub>
                      <m:d>
                        <m:dPr>
                          <m:ctrlPr>
                            <a:rPr lang="en-US" sz="2200" i="1">
                              <a:latin typeface="Cambria Math"/>
                            </a:rPr>
                          </m:ctrlPr>
                        </m:dPr>
                        <m:e>
                          <m:r>
                            <a:rPr lang="en-US" sz="2200" i="1">
                              <a:latin typeface="Cambria Math"/>
                            </a:rPr>
                            <m:t>𝑛</m:t>
                          </m:r>
                        </m:e>
                      </m:d>
                      <m:r>
                        <a:rPr lang="en-US" sz="2200" i="1">
                          <a:latin typeface="Cambria Math"/>
                        </a:rPr>
                        <m:t>+ </m:t>
                      </m:r>
                      <m:sSub>
                        <m:sSubPr>
                          <m:ctrlPr>
                            <a:rPr lang="en-US" sz="2200" i="1">
                              <a:latin typeface="Cambria Math"/>
                            </a:rPr>
                          </m:ctrlPr>
                        </m:sSubPr>
                        <m:e>
                          <m:r>
                            <a:rPr lang="en-US" sz="2200" i="1">
                              <a:latin typeface="Cambria Math"/>
                            </a:rPr>
                            <m:t>𝑊</m:t>
                          </m:r>
                        </m:e>
                        <m:sub>
                          <m:r>
                            <a:rPr lang="en-US" sz="2200" i="1">
                              <a:latin typeface="Cambria Math"/>
                            </a:rPr>
                            <m:t>𝑖</m:t>
                          </m:r>
                        </m:sub>
                      </m:sSub>
                      <m:d>
                        <m:dPr>
                          <m:ctrlPr>
                            <a:rPr lang="en-US" sz="2200" i="1">
                              <a:latin typeface="Cambria Math"/>
                            </a:rPr>
                          </m:ctrlPr>
                        </m:dPr>
                        <m:e>
                          <m:r>
                            <a:rPr lang="en-US" sz="2200" i="1">
                              <a:latin typeface="Cambria Math"/>
                            </a:rPr>
                            <m:t>𝑛</m:t>
                          </m:r>
                        </m:e>
                      </m:d>
                      <m:r>
                        <a:rPr lang="en-US" sz="2200" i="1">
                          <a:latin typeface="Cambria Math"/>
                        </a:rPr>
                        <m:t>/</m:t>
                      </m:r>
                      <m:sSub>
                        <m:sSubPr>
                          <m:ctrlPr>
                            <a:rPr lang="en-US" sz="2200" i="1">
                              <a:latin typeface="Cambria Math"/>
                            </a:rPr>
                          </m:ctrlPr>
                        </m:sSubPr>
                        <m:e>
                          <m:r>
                            <a:rPr lang="en-US" sz="2200" i="1">
                              <a:latin typeface="Cambria Math"/>
                            </a:rPr>
                            <m:t>𝐻</m:t>
                          </m:r>
                        </m:e>
                        <m:sub>
                          <m:r>
                            <a:rPr lang="en-US" sz="2200" i="1">
                              <a:latin typeface="Cambria Math"/>
                            </a:rPr>
                            <m:t>𝑖</m:t>
                          </m:r>
                        </m:sub>
                      </m:sSub>
                      <m:d>
                        <m:dPr>
                          <m:ctrlPr>
                            <a:rPr lang="en-US" sz="2200" i="1">
                              <a:latin typeface="Cambria Math"/>
                            </a:rPr>
                          </m:ctrlPr>
                        </m:dPr>
                        <m:e>
                          <m:r>
                            <a:rPr lang="en-US" sz="2200" i="1">
                              <a:latin typeface="Cambria Math"/>
                            </a:rPr>
                            <m:t>𝑛</m:t>
                          </m:r>
                        </m:e>
                      </m:d>
                      <m:r>
                        <a:rPr lang="en-US" sz="2200" i="1">
                          <a:latin typeface="Cambria Math"/>
                        </a:rPr>
                        <m:t>,  0≤</m:t>
                      </m:r>
                      <m:r>
                        <a:rPr lang="en-US" sz="2200" i="1">
                          <a:latin typeface="Cambria Math"/>
                        </a:rPr>
                        <m:t>𝑛</m:t>
                      </m:r>
                      <m:r>
                        <a:rPr lang="en-US" sz="2200" i="1">
                          <a:latin typeface="Cambria Math"/>
                        </a:rPr>
                        <m:t>≤</m:t>
                      </m:r>
                      <m:r>
                        <a:rPr lang="en-US" sz="2200" i="1">
                          <a:latin typeface="Cambria Math"/>
                        </a:rPr>
                        <m:t>𝑁</m:t>
                      </m:r>
                      <m:r>
                        <a:rPr lang="en-US" sz="2200" i="1">
                          <a:latin typeface="Cambria Math"/>
                        </a:rPr>
                        <m:t>−1</m:t>
                      </m:r>
                    </m:oMath>
                  </m:oMathPara>
                </a14:m>
                <a:endParaRPr lang="en-US" sz="2200" dirty="0">
                  <a:latin typeface="Times New Roman" pitchFamily="18" charset="0"/>
                  <a:cs typeface="Times New Roman" pitchFamily="18" charset="0"/>
                </a:endParaRPr>
              </a:p>
              <a:p>
                <a:pPr marL="0" indent="0">
                  <a:buNone/>
                </a:pPr>
                <a:endParaRPr lang="en-US" sz="22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groupChr>
                        <m:groupChrPr>
                          <m:chr m:val="⏞"/>
                          <m:pos m:val="top"/>
                          <m:vertJc m:val="bot"/>
                          <m:ctrlPr>
                            <a:rPr lang="en-US" sz="2200" i="1">
                              <a:latin typeface="Cambria Math"/>
                            </a:rPr>
                          </m:ctrlPr>
                        </m:groupChrPr>
                        <m:e>
                          <m:r>
                            <a:rPr lang="en-US" sz="2200" i="1">
                              <a:latin typeface="Cambria Math"/>
                            </a:rPr>
                            <m:t>𝐻</m:t>
                          </m:r>
                        </m:e>
                      </m:groupChr>
                      <m:d>
                        <m:dPr>
                          <m:ctrlPr>
                            <a:rPr lang="en-US" sz="2200" i="1">
                              <a:latin typeface="Cambria Math"/>
                            </a:rPr>
                          </m:ctrlPr>
                        </m:dPr>
                        <m:e>
                          <m:r>
                            <a:rPr lang="en-US" sz="2200" i="1">
                              <a:latin typeface="Cambria Math"/>
                            </a:rPr>
                            <m:t>𝑛</m:t>
                          </m:r>
                        </m:e>
                      </m:d>
                      <m:r>
                        <a:rPr lang="en-US" sz="2200" i="1">
                          <a:latin typeface="Cambria Math"/>
                        </a:rPr>
                        <m:t>=</m:t>
                      </m:r>
                      <m:f>
                        <m:fPr>
                          <m:ctrlPr>
                            <a:rPr lang="en-US" sz="2200" i="1">
                              <a:latin typeface="Cambria Math"/>
                            </a:rPr>
                          </m:ctrlPr>
                        </m:fPr>
                        <m:num>
                          <m:sSub>
                            <m:sSubPr>
                              <m:ctrlPr>
                                <a:rPr lang="en-US" sz="2200" i="1">
                                  <a:latin typeface="Cambria Math"/>
                                </a:rPr>
                              </m:ctrlPr>
                            </m:sSubPr>
                            <m:e>
                              <m:r>
                                <a:rPr lang="en-US" sz="2200" i="1">
                                  <a:latin typeface="Cambria Math"/>
                                </a:rPr>
                                <m:t>𝑅</m:t>
                              </m:r>
                            </m:e>
                            <m:sub>
                              <m:r>
                                <a:rPr lang="en-US" sz="2200" i="1">
                                  <a:latin typeface="Cambria Math"/>
                                </a:rPr>
                                <m:t>𝑝</m:t>
                              </m:r>
                            </m:sub>
                          </m:sSub>
                          <m:d>
                            <m:dPr>
                              <m:ctrlPr>
                                <a:rPr lang="en-US" sz="2200" i="1">
                                  <a:latin typeface="Cambria Math"/>
                                </a:rPr>
                              </m:ctrlPr>
                            </m:dPr>
                            <m:e>
                              <m:r>
                                <a:rPr lang="en-US" sz="2200" i="1">
                                  <a:latin typeface="Cambria Math"/>
                                </a:rPr>
                                <m:t>𝑛</m:t>
                              </m:r>
                            </m:e>
                          </m:d>
                        </m:num>
                        <m:den>
                          <m:sSub>
                            <m:sSubPr>
                              <m:ctrlPr>
                                <a:rPr lang="en-US" sz="2200" i="1">
                                  <a:latin typeface="Cambria Math"/>
                                </a:rPr>
                              </m:ctrlPr>
                            </m:sSubPr>
                            <m:e>
                              <m:r>
                                <a:rPr lang="en-US" sz="2200" i="1">
                                  <a:latin typeface="Cambria Math"/>
                                </a:rPr>
                                <m:t>𝐶</m:t>
                              </m:r>
                            </m:e>
                            <m:sub>
                              <m:r>
                                <a:rPr lang="en-US" sz="2200" i="1">
                                  <a:latin typeface="Cambria Math"/>
                                </a:rPr>
                                <m:t>𝑝</m:t>
                              </m:r>
                            </m:sub>
                          </m:sSub>
                          <m:d>
                            <m:dPr>
                              <m:ctrlPr>
                                <a:rPr lang="en-US" sz="2200" i="1">
                                  <a:latin typeface="Cambria Math"/>
                                </a:rPr>
                              </m:ctrlPr>
                            </m:dPr>
                            <m:e>
                              <m:r>
                                <a:rPr lang="en-US" sz="2200" i="1">
                                  <a:latin typeface="Cambria Math"/>
                                </a:rPr>
                                <m:t>𝑛</m:t>
                              </m:r>
                            </m:e>
                          </m:d>
                        </m:den>
                      </m:f>
                      <m:r>
                        <a:rPr lang="en-US" sz="2200" i="1">
                          <a:latin typeface="Cambria Math"/>
                        </a:rPr>
                        <m:t>= </m:t>
                      </m:r>
                      <m:sSub>
                        <m:sSubPr>
                          <m:ctrlPr>
                            <a:rPr lang="en-US" sz="2200" i="1">
                              <a:latin typeface="Cambria Math"/>
                            </a:rPr>
                          </m:ctrlPr>
                        </m:sSubPr>
                        <m:e>
                          <m:r>
                            <a:rPr lang="en-US" sz="2200" i="1">
                              <a:latin typeface="Cambria Math"/>
                            </a:rPr>
                            <m:t>𝐻</m:t>
                          </m:r>
                        </m:e>
                        <m:sub>
                          <m:r>
                            <a:rPr lang="en-US" sz="2200" i="1">
                              <a:latin typeface="Cambria Math"/>
                            </a:rPr>
                            <m:t>𝑝</m:t>
                          </m:r>
                        </m:sub>
                      </m:sSub>
                      <m:d>
                        <m:dPr>
                          <m:ctrlPr>
                            <a:rPr lang="en-US" sz="2200" i="1">
                              <a:latin typeface="Cambria Math"/>
                            </a:rPr>
                          </m:ctrlPr>
                        </m:dPr>
                        <m:e>
                          <m:r>
                            <a:rPr lang="en-US" sz="2200" i="1">
                              <a:latin typeface="Cambria Math"/>
                            </a:rPr>
                            <m:t>𝑛</m:t>
                          </m:r>
                        </m:e>
                      </m:d>
                      <m:r>
                        <a:rPr lang="en-US" sz="2200" i="1">
                          <a:latin typeface="Cambria Math"/>
                        </a:rPr>
                        <m:t>+ </m:t>
                      </m:r>
                      <m:sSub>
                        <m:sSubPr>
                          <m:ctrlPr>
                            <a:rPr lang="en-US" sz="2200" i="1">
                              <a:latin typeface="Cambria Math"/>
                            </a:rPr>
                          </m:ctrlPr>
                        </m:sSubPr>
                        <m:e>
                          <m:r>
                            <a:rPr lang="en-US" sz="2200" i="1">
                              <a:latin typeface="Cambria Math"/>
                            </a:rPr>
                            <m:t>𝑊</m:t>
                          </m:r>
                        </m:e>
                        <m:sub>
                          <m:r>
                            <a:rPr lang="en-US" sz="2200" i="1">
                              <a:latin typeface="Cambria Math"/>
                            </a:rPr>
                            <m:t>𝑝</m:t>
                          </m:r>
                        </m:sub>
                      </m:sSub>
                      <m:d>
                        <m:dPr>
                          <m:ctrlPr>
                            <a:rPr lang="en-US" sz="2200" i="1">
                              <a:latin typeface="Cambria Math"/>
                            </a:rPr>
                          </m:ctrlPr>
                        </m:dPr>
                        <m:e>
                          <m:r>
                            <a:rPr lang="en-US" sz="2200" i="1">
                              <a:latin typeface="Cambria Math"/>
                            </a:rPr>
                            <m:t>𝑛</m:t>
                          </m:r>
                        </m:e>
                      </m:d>
                      <m:r>
                        <a:rPr lang="en-US" sz="2200" i="1">
                          <a:latin typeface="Cambria Math"/>
                        </a:rPr>
                        <m:t>/</m:t>
                      </m:r>
                      <m:sSub>
                        <m:sSubPr>
                          <m:ctrlPr>
                            <a:rPr lang="en-US" sz="2200" i="1">
                              <a:latin typeface="Cambria Math"/>
                            </a:rPr>
                          </m:ctrlPr>
                        </m:sSubPr>
                        <m:e>
                          <m:r>
                            <a:rPr lang="en-US" sz="2200" i="1">
                              <a:latin typeface="Cambria Math"/>
                            </a:rPr>
                            <m:t>𝐶</m:t>
                          </m:r>
                        </m:e>
                        <m:sub>
                          <m:r>
                            <a:rPr lang="en-US" sz="2200" i="1">
                              <a:latin typeface="Cambria Math"/>
                            </a:rPr>
                            <m:t>𝑝</m:t>
                          </m:r>
                        </m:sub>
                      </m:sSub>
                      <m:d>
                        <m:dPr>
                          <m:ctrlPr>
                            <a:rPr lang="en-US" sz="2200" i="1">
                              <a:latin typeface="Cambria Math"/>
                            </a:rPr>
                          </m:ctrlPr>
                        </m:dPr>
                        <m:e>
                          <m:r>
                            <a:rPr lang="en-US" sz="2200" i="1">
                              <a:latin typeface="Cambria Math"/>
                            </a:rPr>
                            <m:t>𝑛</m:t>
                          </m:r>
                        </m:e>
                      </m:d>
                      <m:r>
                        <a:rPr lang="en-US" sz="2200" i="1">
                          <a:latin typeface="Cambria Math"/>
                        </a:rPr>
                        <m:t>,  0≤</m:t>
                      </m:r>
                      <m:r>
                        <a:rPr lang="en-US" sz="2200" i="1">
                          <a:latin typeface="Cambria Math"/>
                        </a:rPr>
                        <m:t>𝑛</m:t>
                      </m:r>
                      <m:r>
                        <a:rPr lang="en-US" sz="2200" i="1">
                          <a:latin typeface="Cambria Math"/>
                        </a:rPr>
                        <m:t>≤</m:t>
                      </m:r>
                      <m:r>
                        <a:rPr lang="en-US" sz="2200" i="1">
                          <a:latin typeface="Cambria Math"/>
                        </a:rPr>
                        <m:t>𝑁</m:t>
                      </m:r>
                      <m:r>
                        <a:rPr lang="en-US" sz="2200" i="1">
                          <a:latin typeface="Cambria Math"/>
                        </a:rPr>
                        <m:t>−1</m:t>
                      </m:r>
                    </m:oMath>
                  </m:oMathPara>
                </a14:m>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rPr>
                  <a:t> </a:t>
                </a:r>
              </a:p>
              <a:p>
                <a:pPr marL="0" indent="0">
                  <a:buNone/>
                </a:pPr>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876300"/>
                <a:ext cx="8229600" cy="5410200"/>
              </a:xfrm>
              <a:blipFill rotWithShape="1">
                <a:blip r:embed="rId2"/>
                <a:stretch>
                  <a:fillRect l="-444" t="-6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20</a:t>
            </a:fld>
            <a:endParaRPr lang="en-US" altLang="zh-CN"/>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14600"/>
            <a:ext cx="4286250" cy="1847850"/>
          </a:xfrm>
          <a:prstGeom prst="rect">
            <a:avLst/>
          </a:prstGeom>
          <a:noFill/>
          <a:ln>
            <a:noFill/>
          </a:ln>
          <a:effectLs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76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71450"/>
            <a:ext cx="8229600" cy="1143000"/>
          </a:xfrm>
        </p:spPr>
        <p:txBody>
          <a:bodyPr>
            <a:normAutofit/>
          </a:bodyPr>
          <a:lstStyle/>
          <a:p>
            <a:pPr algn="l"/>
            <a:r>
              <a:rPr lang="en-US" sz="3600" b="0" dirty="0" smtClean="0">
                <a:solidFill>
                  <a:schemeClr val="bg1"/>
                </a:solidFill>
                <a:latin typeface="Times New Roman" pitchFamily="18" charset="0"/>
                <a:cs typeface="Times New Roman" pitchFamily="18" charset="0"/>
              </a:rPr>
              <a:t>  Channel </a:t>
            </a:r>
            <a:r>
              <a:rPr lang="en-US" sz="3600" b="0" dirty="0">
                <a:solidFill>
                  <a:schemeClr val="bg1"/>
                </a:solidFill>
                <a:latin typeface="Times New Roman" pitchFamily="18" charset="0"/>
                <a:cs typeface="Times New Roman" pitchFamily="18" charset="0"/>
              </a:rPr>
              <a:t>Estimation in </a:t>
            </a:r>
            <a:r>
              <a:rPr lang="en-US" sz="3600" b="0" dirty="0" smtClean="0">
                <a:solidFill>
                  <a:schemeClr val="bg1"/>
                </a:solidFill>
                <a:latin typeface="Times New Roman" pitchFamily="18" charset="0"/>
                <a:cs typeface="Times New Roman" pitchFamily="18" charset="0"/>
              </a:rPr>
              <a:t>USRP2 setup</a:t>
            </a:r>
            <a:endParaRPr lang="en-US" sz="3600" b="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371475" y="990600"/>
            <a:ext cx="8229600" cy="4709160"/>
          </a:xfrm>
        </p:spPr>
        <p:txBody>
          <a:bodyPr>
            <a:normAutofit/>
          </a:bodyPr>
          <a:lstStyle/>
          <a:p>
            <a:pPr algn="just"/>
            <a:r>
              <a:rPr lang="en-US" sz="2200" dirty="0" smtClean="0">
                <a:solidFill>
                  <a:schemeClr val="bg1"/>
                </a:solidFill>
                <a:latin typeface="Times New Roman" pitchFamily="18" charset="0"/>
                <a:cs typeface="Times New Roman" pitchFamily="18" charset="0"/>
              </a:rPr>
              <a:t>Fine Tuning done before taking the channel estimates in the </a:t>
            </a:r>
            <a:r>
              <a:rPr lang="en-US" sz="2200" b="1" dirty="0" smtClean="0">
                <a:solidFill>
                  <a:srgbClr val="FFFF00"/>
                </a:solidFill>
                <a:latin typeface="Times New Roman" pitchFamily="18" charset="0"/>
                <a:cs typeface="Times New Roman" pitchFamily="18" charset="0"/>
              </a:rPr>
              <a:t>frequency domain</a:t>
            </a:r>
            <a:r>
              <a:rPr lang="en-US" sz="2200" dirty="0" smtClean="0">
                <a:solidFill>
                  <a:schemeClr val="bg1"/>
                </a:solidFill>
                <a:latin typeface="Times New Roman" pitchFamily="18" charset="0"/>
                <a:cs typeface="Times New Roman" pitchFamily="18" charset="0"/>
              </a:rPr>
              <a:t>.</a:t>
            </a:r>
          </a:p>
          <a:p>
            <a:pPr algn="just"/>
            <a:r>
              <a:rPr lang="en-US" sz="2200" dirty="0">
                <a:solidFill>
                  <a:schemeClr val="bg1"/>
                </a:solidFill>
                <a:latin typeface="Times New Roman" pitchFamily="18" charset="0"/>
                <a:cs typeface="Times New Roman" pitchFamily="18" charset="0"/>
              </a:rPr>
              <a:t>T</a:t>
            </a:r>
            <a:r>
              <a:rPr lang="en-US" sz="2200" dirty="0" smtClean="0">
                <a:solidFill>
                  <a:schemeClr val="bg1"/>
                </a:solidFill>
                <a:latin typeface="Times New Roman" pitchFamily="18" charset="0"/>
                <a:cs typeface="Times New Roman" pitchFamily="18" charset="0"/>
              </a:rPr>
              <a:t>he </a:t>
            </a:r>
            <a:r>
              <a:rPr lang="en-US" sz="2200" dirty="0">
                <a:solidFill>
                  <a:schemeClr val="bg1"/>
                </a:solidFill>
                <a:latin typeface="Times New Roman" pitchFamily="18" charset="0"/>
                <a:cs typeface="Times New Roman" pitchFamily="18" charset="0"/>
              </a:rPr>
              <a:t>phase shift across a shifted </a:t>
            </a:r>
            <a:r>
              <a:rPr lang="en-US" sz="2200" dirty="0" smtClean="0">
                <a:solidFill>
                  <a:schemeClr val="bg1"/>
                </a:solidFill>
                <a:latin typeface="Times New Roman" pitchFamily="18" charset="0"/>
                <a:cs typeface="Times New Roman" pitchFamily="18" charset="0"/>
              </a:rPr>
              <a:t>FFT length or bins(default=10</a:t>
            </a:r>
            <a:r>
              <a:rPr lang="en-US" sz="2200" dirty="0">
                <a:solidFill>
                  <a:schemeClr val="bg1"/>
                </a:solidFill>
                <a:latin typeface="Times New Roman" pitchFamily="18" charset="0"/>
                <a:cs typeface="Times New Roman" pitchFamily="18" charset="0"/>
              </a:rPr>
              <a:t>) is used to obtain </a:t>
            </a:r>
            <a:r>
              <a:rPr lang="en-US" sz="2200" dirty="0" smtClean="0">
                <a:solidFill>
                  <a:schemeClr val="bg1"/>
                </a:solidFill>
                <a:latin typeface="Times New Roman" pitchFamily="18" charset="0"/>
                <a:cs typeface="Times New Roman" pitchFamily="18" charset="0"/>
              </a:rPr>
              <a:t>the symbol with max correlation. Then  that symbol is used for calculating the taps or the channel estimates.</a:t>
            </a:r>
            <a:endParaRPr lang="en-US" sz="2200" dirty="0">
              <a:solidFill>
                <a:schemeClr val="bg1"/>
              </a:solidFill>
              <a:latin typeface="Times New Roman" pitchFamily="18" charset="0"/>
              <a:cs typeface="Times New Roman" pitchFamily="18" charset="0"/>
            </a:endParaRPr>
          </a:p>
          <a:p>
            <a:pPr algn="just"/>
            <a:r>
              <a:rPr lang="en-US" sz="2200" b="1" dirty="0">
                <a:solidFill>
                  <a:srgbClr val="FFFF00"/>
                </a:solidFill>
                <a:latin typeface="Times New Roman" pitchFamily="18" charset="0"/>
                <a:cs typeface="Times New Roman" pitchFamily="18" charset="0"/>
              </a:rPr>
              <a:t>1-tap</a:t>
            </a:r>
            <a:r>
              <a:rPr lang="en-US" sz="2200" dirty="0">
                <a:solidFill>
                  <a:schemeClr val="bg1"/>
                </a:solidFill>
                <a:latin typeface="Times New Roman" pitchFamily="18" charset="0"/>
                <a:cs typeface="Times New Roman" pitchFamily="18" charset="0"/>
              </a:rPr>
              <a:t> equalization done on all subcarriers. </a:t>
            </a:r>
            <a:endParaRPr lang="en-US" sz="2200" dirty="0" smtClean="0">
              <a:solidFill>
                <a:schemeClr val="bg1"/>
              </a:solidFill>
              <a:latin typeface="Times New Roman" pitchFamily="18" charset="0"/>
              <a:cs typeface="Times New Roman" pitchFamily="18" charset="0"/>
            </a:endParaRPr>
          </a:p>
          <a:p>
            <a:pPr algn="just"/>
            <a:r>
              <a:rPr lang="en-US" sz="2200" dirty="0" smtClean="0">
                <a:solidFill>
                  <a:schemeClr val="bg1"/>
                </a:solidFill>
                <a:latin typeface="Times New Roman" pitchFamily="18" charset="0"/>
                <a:cs typeface="Times New Roman" pitchFamily="18" charset="0"/>
              </a:rPr>
              <a:t>Taps for odd subcarriers are calculated directly</a:t>
            </a:r>
          </a:p>
          <a:p>
            <a:pPr algn="just"/>
            <a:r>
              <a:rPr lang="en-US" sz="2200" dirty="0" smtClean="0">
                <a:solidFill>
                  <a:schemeClr val="bg1"/>
                </a:solidFill>
                <a:latin typeface="Times New Roman" pitchFamily="18" charset="0"/>
                <a:cs typeface="Times New Roman" pitchFamily="18" charset="0"/>
              </a:rPr>
              <a:t>Taps for even subcarriers are interpolated</a:t>
            </a:r>
            <a:endParaRPr lang="en-US" sz="2200" dirty="0">
              <a:solidFill>
                <a:schemeClr val="bg1"/>
              </a:solidFill>
              <a:latin typeface="Times New Roman" pitchFamily="18" charset="0"/>
              <a:cs typeface="Times New Roman" pitchFamily="18" charset="0"/>
            </a:endParaRPr>
          </a:p>
          <a:p>
            <a:pPr marL="64008" indent="0" algn="just">
              <a:buNone/>
            </a:pPr>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21</a:t>
            </a:fld>
            <a:endParaRPr lang="en-US" altLang="zh-CN"/>
          </a:p>
        </p:txBody>
      </p:sp>
      <p:pic>
        <p:nvPicPr>
          <p:cNvPr id="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382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362" y="0"/>
            <a:ext cx="8229600" cy="1143000"/>
          </a:xfrm>
        </p:spPr>
        <p:txBody>
          <a:bodyPr>
            <a:noAutofit/>
          </a:bodyPr>
          <a:lstStyle/>
          <a:p>
            <a:pPr algn="l"/>
            <a:r>
              <a:rPr lang="en-US" sz="4000" dirty="0">
                <a:solidFill>
                  <a:schemeClr val="bg1"/>
                </a:solidFill>
                <a:latin typeface="Times New Roman" pitchFamily="18" charset="0"/>
                <a:cs typeface="Times New Roman" pitchFamily="18" charset="0"/>
              </a:rPr>
              <a:t>CS-OFDM Receiver Design </a:t>
            </a:r>
            <a:r>
              <a:rPr lang="en-US" sz="4000" dirty="0">
                <a:solidFill>
                  <a:srgbClr val="002060"/>
                </a:solidFill>
                <a:latin typeface="Times New Roman" pitchFamily="18" charset="0"/>
                <a:cs typeface="Times New Roman" pitchFamily="18" charset="0"/>
              </a:rPr>
              <a:t>ofdm_receiver_cs.py</a:t>
            </a:r>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22</a:t>
            </a:fld>
            <a:endParaRPr lang="en-US" altLang="zh-CN"/>
          </a:p>
        </p:txBody>
      </p:sp>
      <p:grpSp>
        <p:nvGrpSpPr>
          <p:cNvPr id="5" name="Group 4"/>
          <p:cNvGrpSpPr/>
          <p:nvPr/>
        </p:nvGrpSpPr>
        <p:grpSpPr>
          <a:xfrm>
            <a:off x="718460" y="2432050"/>
            <a:ext cx="8944970" cy="3114515"/>
            <a:chOff x="718460" y="2432050"/>
            <a:chExt cx="8944970" cy="3114515"/>
          </a:xfrm>
        </p:grpSpPr>
        <p:cxnSp>
          <p:nvCxnSpPr>
            <p:cNvPr id="6" name="Elbow Connector 5"/>
            <p:cNvCxnSpPr>
              <a:stCxn id="15" idx="2"/>
              <a:endCxn id="17" idx="2"/>
            </p:cNvCxnSpPr>
            <p:nvPr/>
          </p:nvCxnSpPr>
          <p:spPr>
            <a:xfrm rot="16200000" flipH="1">
              <a:off x="3583442" y="3376612"/>
              <a:ext cx="1588" cy="3457575"/>
            </a:xfrm>
            <a:prstGeom prst="bentConnector3">
              <a:avLst>
                <a:gd name="adj1" fmla="val 14395466"/>
              </a:avLst>
            </a:prstGeom>
            <a:ln>
              <a:tailEnd type="arrow"/>
            </a:ln>
          </p:spPr>
          <p:style>
            <a:lnRef idx="3">
              <a:schemeClr val="dk1"/>
            </a:lnRef>
            <a:fillRef idx="0">
              <a:schemeClr val="dk1"/>
            </a:fillRef>
            <a:effectRef idx="2">
              <a:schemeClr val="dk1"/>
            </a:effectRef>
            <a:fontRef idx="minor">
              <a:schemeClr val="tx1"/>
            </a:fontRef>
          </p:style>
        </p:cxnSp>
        <p:sp>
          <p:nvSpPr>
            <p:cNvPr id="7" name="TextBox 37"/>
            <p:cNvSpPr txBox="1"/>
            <p:nvPr/>
          </p:nvSpPr>
          <p:spPr>
            <a:xfrm>
              <a:off x="7019925" y="4319200"/>
              <a:ext cx="2643505" cy="276999"/>
            </a:xfrm>
            <a:prstGeom prst="rect">
              <a:avLst/>
            </a:prstGeom>
            <a:noFill/>
          </p:spPr>
          <p:txBody>
            <a:bodyPr wrap="square" rtlCol="0">
              <a:spAutoFit/>
            </a:bodyPr>
            <a:lstStyle/>
            <a:p>
              <a:pPr marL="0" marR="0">
                <a:spcBef>
                  <a:spcPts val="0"/>
                </a:spcBef>
                <a:spcAft>
                  <a:spcPts val="0"/>
                </a:spcAft>
              </a:pPr>
              <a:r>
                <a:rPr lang="en-US" sz="1200" kern="1200" dirty="0" smtClean="0">
                  <a:solidFill>
                    <a:srgbClr val="000000"/>
                  </a:solidFill>
                  <a:effectLst/>
                  <a:latin typeface="Times New Roman"/>
                  <a:ea typeface="Times New Roman"/>
                </a:rPr>
                <a:t>Fine Frequency Correction</a:t>
              </a:r>
              <a:endParaRPr lang="en-US" sz="1200" dirty="0">
                <a:effectLst/>
                <a:latin typeface="Times New Roman"/>
                <a:ea typeface="Times New Roman"/>
              </a:endParaRPr>
            </a:p>
          </p:txBody>
        </p:sp>
        <p:sp>
          <p:nvSpPr>
            <p:cNvPr id="8" name="Rectangle 7"/>
            <p:cNvSpPr/>
            <p:nvPr/>
          </p:nvSpPr>
          <p:spPr>
            <a:xfrm>
              <a:off x="1296035" y="2438400"/>
              <a:ext cx="1104900" cy="485775"/>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a:solidFill>
                    <a:srgbClr val="FFFFFF"/>
                  </a:solidFill>
                  <a:effectLst/>
                  <a:latin typeface="Times New Roman"/>
                  <a:ea typeface="Times New Roman"/>
                </a:rPr>
                <a:t>chan_filt</a:t>
              </a:r>
              <a:endParaRPr lang="en-US" sz="1200">
                <a:effectLst/>
                <a:latin typeface="Times New Roman"/>
                <a:ea typeface="Times New Roman"/>
              </a:endParaRPr>
            </a:p>
          </p:txBody>
        </p:sp>
        <p:sp>
          <p:nvSpPr>
            <p:cNvPr id="9" name="Rectangle 8"/>
            <p:cNvSpPr/>
            <p:nvPr/>
          </p:nvSpPr>
          <p:spPr>
            <a:xfrm>
              <a:off x="2943225" y="2438400"/>
              <a:ext cx="1200150" cy="485775"/>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kern="1200" dirty="0" err="1">
                  <a:solidFill>
                    <a:srgbClr val="FFFFFF"/>
                  </a:solidFill>
                  <a:effectLst/>
                  <a:latin typeface="Times New Roman"/>
                  <a:ea typeface="Times New Roman"/>
                </a:rPr>
                <a:t>ofdm_</a:t>
              </a:r>
              <a:r>
                <a:rPr lang="en-US" sz="1200" i="1" kern="1200" dirty="0" err="1">
                  <a:solidFill>
                    <a:srgbClr val="FFFFFF"/>
                  </a:solidFill>
                  <a:effectLst/>
                  <a:latin typeface="Times New Roman"/>
                  <a:ea typeface="Times New Roman"/>
                </a:rPr>
                <a:t>sync</a:t>
              </a:r>
              <a:endParaRPr lang="en-US" sz="1200" dirty="0">
                <a:effectLst/>
                <a:latin typeface="Times New Roman"/>
                <a:ea typeface="Times New Roman"/>
              </a:endParaRPr>
            </a:p>
          </p:txBody>
        </p:sp>
        <p:sp>
          <p:nvSpPr>
            <p:cNvPr id="10" name="Rectangle 9"/>
            <p:cNvSpPr/>
            <p:nvPr/>
          </p:nvSpPr>
          <p:spPr>
            <a:xfrm>
              <a:off x="4765040" y="2438400"/>
              <a:ext cx="1190625" cy="485775"/>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a:solidFill>
                    <a:srgbClr val="FFFFFF"/>
                  </a:solidFill>
                  <a:effectLst/>
                  <a:latin typeface="Times New Roman"/>
                  <a:ea typeface="Times New Roman"/>
                </a:rPr>
                <a:t>sigmix</a:t>
              </a:r>
              <a:endParaRPr lang="en-US" sz="1200">
                <a:effectLst/>
                <a:latin typeface="Times New Roman"/>
                <a:ea typeface="Times New Roman"/>
              </a:endParaRPr>
            </a:p>
          </p:txBody>
        </p:sp>
        <p:sp>
          <p:nvSpPr>
            <p:cNvPr id="11" name="Rectangle 10"/>
            <p:cNvSpPr/>
            <p:nvPr/>
          </p:nvSpPr>
          <p:spPr>
            <a:xfrm>
              <a:off x="6419850" y="2441575"/>
              <a:ext cx="1200150" cy="485775"/>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dirty="0">
                  <a:solidFill>
                    <a:srgbClr val="FFFFFF"/>
                  </a:solidFill>
                  <a:effectLst/>
                  <a:latin typeface="Times New Roman"/>
                  <a:ea typeface="Times New Roman"/>
                </a:rPr>
                <a:t>ofdm</a:t>
              </a:r>
              <a:r>
                <a:rPr lang="en-US" sz="1200" kern="1200" dirty="0">
                  <a:solidFill>
                    <a:srgbClr val="FFFFFF"/>
                  </a:solidFill>
                  <a:effectLst/>
                  <a:latin typeface="Times New Roman"/>
                  <a:ea typeface="Times New Roman"/>
                </a:rPr>
                <a:t>_sampler</a:t>
              </a:r>
              <a:endParaRPr lang="en-US" sz="1200" dirty="0">
                <a:effectLst/>
                <a:latin typeface="Times New Roman"/>
                <a:ea typeface="Times New Roman"/>
              </a:endParaRPr>
            </a:p>
          </p:txBody>
        </p:sp>
        <p:cxnSp>
          <p:nvCxnSpPr>
            <p:cNvPr id="12" name="Straight Arrow Connector 11"/>
            <p:cNvCxnSpPr/>
            <p:nvPr/>
          </p:nvCxnSpPr>
          <p:spPr>
            <a:xfrm>
              <a:off x="2400300" y="2667000"/>
              <a:ext cx="54292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4109085" y="2712085"/>
              <a:ext cx="65087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5953125" y="2714625"/>
              <a:ext cx="45275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5" name="Rectangle 14"/>
            <p:cNvSpPr/>
            <p:nvPr/>
          </p:nvSpPr>
          <p:spPr>
            <a:xfrm>
              <a:off x="1270910" y="4648200"/>
              <a:ext cx="1167490" cy="4572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dirty="0">
                  <a:solidFill>
                    <a:srgbClr val="FFFFFF"/>
                  </a:solidFill>
                  <a:effectLst/>
                  <a:latin typeface="Times New Roman"/>
                  <a:ea typeface="Times New Roman"/>
                </a:rPr>
                <a:t>ofdm_sampler</a:t>
              </a:r>
              <a:endParaRPr lang="en-US" sz="1200" dirty="0">
                <a:effectLst/>
                <a:latin typeface="Times New Roman"/>
                <a:ea typeface="Times New Roman"/>
              </a:endParaRPr>
            </a:p>
          </p:txBody>
        </p:sp>
        <p:sp>
          <p:nvSpPr>
            <p:cNvPr id="16" name="Rectangle 15"/>
            <p:cNvSpPr/>
            <p:nvPr/>
          </p:nvSpPr>
          <p:spPr>
            <a:xfrm>
              <a:off x="2959374" y="4648200"/>
              <a:ext cx="1231626" cy="4572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dirty="0" err="1">
                  <a:solidFill>
                    <a:srgbClr val="FFFFFF"/>
                  </a:solidFill>
                  <a:effectLst/>
                  <a:latin typeface="Times New Roman"/>
                  <a:ea typeface="Times New Roman"/>
                </a:rPr>
                <a:t>fft_demod</a:t>
              </a:r>
              <a:endParaRPr lang="en-US" sz="1200" dirty="0">
                <a:effectLst/>
                <a:latin typeface="Times New Roman"/>
                <a:ea typeface="Times New Roman"/>
              </a:endParaRPr>
            </a:p>
          </p:txBody>
        </p:sp>
        <p:sp>
          <p:nvSpPr>
            <p:cNvPr id="17" name="Rectangle 16"/>
            <p:cNvSpPr/>
            <p:nvPr/>
          </p:nvSpPr>
          <p:spPr>
            <a:xfrm>
              <a:off x="4528460" y="4648200"/>
              <a:ext cx="1567540" cy="4572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dirty="0" err="1">
                  <a:solidFill>
                    <a:srgbClr val="FFFFFF"/>
                  </a:solidFill>
                  <a:effectLst/>
                  <a:latin typeface="Times New Roman"/>
                  <a:ea typeface="Times New Roman"/>
                </a:rPr>
                <a:t>ofdm_frame_acq</a:t>
              </a:r>
              <a:endParaRPr lang="en-US" sz="1200" dirty="0">
                <a:effectLst/>
                <a:latin typeface="Times New Roman"/>
                <a:ea typeface="Times New Roman"/>
              </a:endParaRPr>
            </a:p>
          </p:txBody>
        </p:sp>
        <p:cxnSp>
          <p:nvCxnSpPr>
            <p:cNvPr id="18" name="Straight Arrow Connector 17"/>
            <p:cNvCxnSpPr/>
            <p:nvPr/>
          </p:nvCxnSpPr>
          <p:spPr>
            <a:xfrm>
              <a:off x="6096000" y="4800600"/>
              <a:ext cx="30988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a:off x="6096000" y="5036185"/>
              <a:ext cx="30988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Elbow Connector 19"/>
            <p:cNvCxnSpPr>
              <a:stCxn id="9" idx="2"/>
              <a:endCxn id="11" idx="2"/>
            </p:cNvCxnSpPr>
            <p:nvPr/>
          </p:nvCxnSpPr>
          <p:spPr>
            <a:xfrm rot="16200000" flipH="1">
              <a:off x="5280025" y="1187449"/>
              <a:ext cx="3175" cy="3476625"/>
            </a:xfrm>
            <a:prstGeom prst="bentConnector3">
              <a:avLst>
                <a:gd name="adj1" fmla="val 15071433"/>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15" idx="3"/>
              <a:endCxn id="16" idx="1"/>
            </p:cNvCxnSpPr>
            <p:nvPr/>
          </p:nvCxnSpPr>
          <p:spPr>
            <a:xfrm>
              <a:off x="2438400" y="4876800"/>
              <a:ext cx="520974"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a:stCxn id="16" idx="3"/>
              <a:endCxn id="17" idx="1"/>
            </p:cNvCxnSpPr>
            <p:nvPr/>
          </p:nvCxnSpPr>
          <p:spPr>
            <a:xfrm>
              <a:off x="4191000" y="4876800"/>
              <a:ext cx="33746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a:endCxn id="15" idx="1"/>
            </p:cNvCxnSpPr>
            <p:nvPr/>
          </p:nvCxnSpPr>
          <p:spPr>
            <a:xfrm flipV="1">
              <a:off x="718460" y="4876800"/>
              <a:ext cx="552450" cy="381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Elbow Connector 64"/>
            <p:cNvCxnSpPr>
              <a:endCxn id="15" idx="0"/>
            </p:cNvCxnSpPr>
            <p:nvPr/>
          </p:nvCxnSpPr>
          <p:spPr>
            <a:xfrm>
              <a:off x="775610" y="4114800"/>
              <a:ext cx="1079045" cy="533400"/>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25" name="Elbow Connector 24"/>
            <p:cNvCxnSpPr/>
            <p:nvPr/>
          </p:nvCxnSpPr>
          <p:spPr>
            <a:xfrm rot="5400000" flipH="1" flipV="1">
              <a:off x="3604419" y="682466"/>
              <a:ext cx="12700" cy="3511868"/>
            </a:xfrm>
            <a:prstGeom prst="bentConnector3">
              <a:avLst>
                <a:gd name="adj1" fmla="val 5228567"/>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TextBox 38"/>
            <p:cNvSpPr txBox="1"/>
            <p:nvPr/>
          </p:nvSpPr>
          <p:spPr>
            <a:xfrm>
              <a:off x="6939280" y="5104605"/>
              <a:ext cx="1981200" cy="441960"/>
            </a:xfrm>
            <a:prstGeom prst="rect">
              <a:avLst/>
            </a:prstGeom>
            <a:noFill/>
          </p:spPr>
          <p:txBody>
            <a:bodyPr wrap="square" rtlCol="0">
              <a:spAutoFit/>
            </a:bodyPr>
            <a:lstStyle/>
            <a:p>
              <a:pPr marL="0" marR="0">
                <a:spcBef>
                  <a:spcPts val="0"/>
                </a:spcBef>
                <a:spcAft>
                  <a:spcPts val="0"/>
                </a:spcAft>
              </a:pPr>
              <a:r>
                <a:rPr lang="en-US" sz="1200" kern="1200" dirty="0">
                  <a:solidFill>
                    <a:srgbClr val="000000"/>
                  </a:solidFill>
                  <a:effectLst/>
                  <a:latin typeface="Times New Roman"/>
                  <a:ea typeface="Times New Roman"/>
                </a:rPr>
                <a:t>Frame and symbol timing equalization</a:t>
              </a:r>
              <a:endParaRPr lang="en-US" sz="1200" dirty="0">
                <a:effectLst/>
                <a:latin typeface="Times New Roman"/>
                <a:ea typeface="Times New Roman"/>
              </a:endParaRPr>
            </a:p>
          </p:txBody>
        </p:sp>
      </p:grpSp>
      <p:sp>
        <p:nvSpPr>
          <p:cNvPr id="27" name="Rectangle 26"/>
          <p:cNvSpPr/>
          <p:nvPr/>
        </p:nvSpPr>
        <p:spPr>
          <a:xfrm>
            <a:off x="10591800" y="34290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72000" y="4724400"/>
            <a:ext cx="6858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FC</a:t>
            </a:r>
            <a:endParaRPr lang="en-US" dirty="0"/>
          </a:p>
        </p:txBody>
      </p:sp>
      <p:sp>
        <p:nvSpPr>
          <p:cNvPr id="29" name="Rectangle 28"/>
          <p:cNvSpPr/>
          <p:nvPr/>
        </p:nvSpPr>
        <p:spPr>
          <a:xfrm>
            <a:off x="5394556" y="4724400"/>
            <a:ext cx="685800" cy="304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a:t>
            </a:r>
            <a:endParaRPr lang="en-US" dirty="0"/>
          </a:p>
        </p:txBody>
      </p:sp>
      <p:cxnSp>
        <p:nvCxnSpPr>
          <p:cNvPr id="30" name="Elbow Connector 29"/>
          <p:cNvCxnSpPr/>
          <p:nvPr/>
        </p:nvCxnSpPr>
        <p:spPr>
          <a:xfrm flipV="1">
            <a:off x="2667000" y="4191000"/>
            <a:ext cx="2743200" cy="685800"/>
          </a:xfrm>
          <a:prstGeom prst="bentConnector3">
            <a:avLst>
              <a:gd name="adj1" fmla="val -617"/>
            </a:avLst>
          </a:prstGeom>
          <a:ln w="38100">
            <a:tailEnd type="arrow"/>
          </a:ln>
        </p:spPr>
        <p:style>
          <a:lnRef idx="1">
            <a:schemeClr val="accent6"/>
          </a:lnRef>
          <a:fillRef idx="0">
            <a:schemeClr val="accent6"/>
          </a:fillRef>
          <a:effectRef idx="0">
            <a:schemeClr val="accent6"/>
          </a:effectRef>
          <a:fontRef idx="minor">
            <a:schemeClr val="tx1"/>
          </a:fontRef>
        </p:style>
      </p:cxnSp>
      <p:sp>
        <p:nvSpPr>
          <p:cNvPr id="31" name="Rectangle 30"/>
          <p:cNvSpPr/>
          <p:nvPr/>
        </p:nvSpPr>
        <p:spPr>
          <a:xfrm>
            <a:off x="4876800" y="3962400"/>
            <a:ext cx="304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2" name="Rectangle 31"/>
          <p:cNvSpPr/>
          <p:nvPr/>
        </p:nvSpPr>
        <p:spPr>
          <a:xfrm>
            <a:off x="6419850" y="4648200"/>
            <a:ext cx="1200150" cy="485775"/>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dirty="0" err="1" smtClean="0">
                <a:solidFill>
                  <a:srgbClr val="FFFFFF"/>
                </a:solidFill>
                <a:latin typeface="Times New Roman"/>
                <a:ea typeface="Times New Roman"/>
              </a:rPr>
              <a:t>ofdm_mixer</a:t>
            </a:r>
            <a:endParaRPr lang="en-US" sz="1200" dirty="0">
              <a:effectLst/>
              <a:latin typeface="Times New Roman"/>
              <a:ea typeface="Times New Roman"/>
            </a:endParaRPr>
          </a:p>
        </p:txBody>
      </p:sp>
      <p:cxnSp>
        <p:nvCxnSpPr>
          <p:cNvPr id="33" name="Straight Arrow Connector 32"/>
          <p:cNvCxnSpPr/>
          <p:nvPr/>
        </p:nvCxnSpPr>
        <p:spPr>
          <a:xfrm>
            <a:off x="7620000" y="4773323"/>
            <a:ext cx="30988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4" name="Straight Arrow Connector 33"/>
          <p:cNvCxnSpPr/>
          <p:nvPr/>
        </p:nvCxnSpPr>
        <p:spPr>
          <a:xfrm>
            <a:off x="7620000" y="5008908"/>
            <a:ext cx="30988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Elbow Connector 34"/>
          <p:cNvCxnSpPr>
            <a:endCxn id="32" idx="0"/>
          </p:cNvCxnSpPr>
          <p:nvPr/>
        </p:nvCxnSpPr>
        <p:spPr>
          <a:xfrm>
            <a:off x="6080356" y="4191001"/>
            <a:ext cx="939569" cy="457199"/>
          </a:xfrm>
          <a:prstGeom prst="bentConnector2">
            <a:avLst/>
          </a:prstGeom>
          <a:ln w="38100">
            <a:tailEnd type="arrow"/>
          </a:ln>
        </p:spPr>
        <p:style>
          <a:lnRef idx="1">
            <a:schemeClr val="accent6"/>
          </a:lnRef>
          <a:fillRef idx="0">
            <a:schemeClr val="accent6"/>
          </a:fillRef>
          <a:effectRef idx="0">
            <a:schemeClr val="accent6"/>
          </a:effectRef>
          <a:fontRef idx="minor">
            <a:schemeClr val="tx1"/>
          </a:fontRef>
        </p:style>
      </p:cxnSp>
      <p:pic>
        <p:nvPicPr>
          <p:cNvPr id="3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465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3.38575E-6 L -3.33333E-6 -0.09991 " pathEditMode="relative" rAng="0" ptsTypes="AA">
                                      <p:cBhvr>
                                        <p:cTn id="6" dur="3000" fill="hold"/>
                                        <p:tgtEl>
                                          <p:spTgt spid="29"/>
                                        </p:tgtEl>
                                        <p:attrNameLst>
                                          <p:attrName>ppt_x</p:attrName>
                                          <p:attrName>ppt_y</p:attrName>
                                        </p:attrNameLst>
                                      </p:cBhvr>
                                      <p:rCtr x="0" y="-50"/>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linds(horizontal)">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1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normAutofit/>
          </a:bodyPr>
          <a:lstStyle/>
          <a:p>
            <a:pPr algn="l"/>
            <a:r>
              <a:rPr lang="en-US" sz="3600" dirty="0" smtClean="0">
                <a:solidFill>
                  <a:schemeClr val="bg1"/>
                </a:solidFill>
                <a:latin typeface="Times New Roman" pitchFamily="18" charset="0"/>
                <a:cs typeface="Times New Roman" pitchFamily="18" charset="0"/>
              </a:rPr>
              <a:t>CS-OFDM Receiver Design</a:t>
            </a:r>
            <a:endParaRPr lang="en-US" sz="36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4572000"/>
          </a:xfrm>
        </p:spPr>
        <p:txBody>
          <a:bodyPr/>
          <a:lstStyle/>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We </a:t>
            </a:r>
            <a:r>
              <a:rPr lang="en-US" sz="2000" dirty="0"/>
              <a:t>used the down sampled data at the receiver and use the CS Algorithm for </a:t>
            </a:r>
            <a:r>
              <a:rPr lang="en-US" sz="2000" dirty="0" smtClean="0"/>
              <a:t>estimation</a:t>
            </a:r>
          </a:p>
          <a:p>
            <a:endParaRPr lang="en-US" sz="2000" dirty="0"/>
          </a:p>
          <a:p>
            <a:pPr marL="0" indent="0">
              <a:buNone/>
            </a:pPr>
            <a:endParaRPr lang="en-US" sz="2000" dirty="0"/>
          </a:p>
          <a:p>
            <a:pPr algn="just"/>
            <a:endParaRPr lang="en-US" sz="2000" dirty="0" smtClean="0"/>
          </a:p>
          <a:p>
            <a:pPr algn="just"/>
            <a:r>
              <a:rPr lang="en-US" sz="2000" dirty="0" smtClean="0"/>
              <a:t>Limitations of down sampling</a:t>
            </a:r>
          </a:p>
          <a:p>
            <a:pPr marL="0" indent="0" algn="just">
              <a:buNone/>
            </a:pPr>
            <a:endParaRPr lang="en-US" sz="2200" dirty="0">
              <a:latin typeface="Times New Roman" pitchFamily="18" charset="0"/>
              <a:cs typeface="Times New Roman" pitchFamily="18" charset="0"/>
            </a:endParaRPr>
          </a:p>
          <a:p>
            <a:pPr algn="just"/>
            <a:endParaRPr lang="en-US" sz="2000" dirty="0"/>
          </a:p>
          <a:p>
            <a:pPr algn="just"/>
            <a:endParaRPr lang="en-US" sz="2000" dirty="0"/>
          </a:p>
          <a:p>
            <a:pPr algn="just"/>
            <a:endParaRPr lang="en-US" sz="2000" dirty="0"/>
          </a:p>
          <a:p>
            <a:pPr algn="just"/>
            <a:endParaRPr lang="en-US" sz="2000" dirty="0"/>
          </a:p>
          <a:p>
            <a:pPr algn="just"/>
            <a:endParaRPr lang="en-US" dirty="0"/>
          </a:p>
        </p:txBody>
      </p:sp>
      <p:sp>
        <p:nvSpPr>
          <p:cNvPr id="4" name="Slide Number Placeholder 3"/>
          <p:cNvSpPr>
            <a:spLocks noGrp="1"/>
          </p:cNvSpPr>
          <p:nvPr>
            <p:ph type="sldNum" sz="quarter" idx="12"/>
          </p:nvPr>
        </p:nvSpPr>
        <p:spPr>
          <a:xfrm>
            <a:off x="8534400" y="6556248"/>
            <a:ext cx="502920" cy="301752"/>
          </a:xfrm>
        </p:spPr>
        <p:txBody>
          <a:bodyPr/>
          <a:lstStyle/>
          <a:p>
            <a:pPr>
              <a:defRPr/>
            </a:pPr>
            <a:fld id="{19C63D0D-8030-4BAB-B1D9-2DC9941C83C0}" type="slidenum">
              <a:rPr lang="en-US" altLang="zh-CN" smtClean="0"/>
              <a:pPr>
                <a:defRPr/>
              </a:pPr>
              <a:t>23</a:t>
            </a:fld>
            <a:endParaRPr lang="en-US" altLang="zh-CN"/>
          </a:p>
        </p:txBody>
      </p:sp>
      <p:pic>
        <p:nvPicPr>
          <p:cNvPr id="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676400" y="916708"/>
            <a:ext cx="6776720" cy="1767840"/>
            <a:chOff x="990600" y="2743200"/>
            <a:chExt cx="5257800" cy="1371600"/>
          </a:xfrm>
        </p:grpSpPr>
        <p:sp>
          <p:nvSpPr>
            <p:cNvPr id="8" name="Rectangle 7"/>
            <p:cNvSpPr/>
            <p:nvPr/>
          </p:nvSpPr>
          <p:spPr>
            <a:xfrm>
              <a:off x="990600" y="3636818"/>
              <a:ext cx="11430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bg1"/>
                  </a:solidFill>
                </a:rPr>
                <a:t>S</a:t>
              </a:r>
              <a:r>
                <a:rPr lang="en-US" sz="1600" i="1" dirty="0" smtClean="0">
                  <a:solidFill>
                    <a:schemeClr val="bg1"/>
                  </a:solidFill>
                </a:rPr>
                <a:t>ampler</a:t>
              </a:r>
              <a:endParaRPr lang="en-US" sz="1600" i="1" dirty="0">
                <a:solidFill>
                  <a:schemeClr val="bg1"/>
                </a:solidFill>
              </a:endParaRPr>
            </a:p>
          </p:txBody>
        </p:sp>
        <p:sp>
          <p:nvSpPr>
            <p:cNvPr id="9" name="Rectangle 8"/>
            <p:cNvSpPr/>
            <p:nvPr/>
          </p:nvSpPr>
          <p:spPr>
            <a:xfrm>
              <a:off x="2635827" y="3657600"/>
              <a:ext cx="11430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FFT</a:t>
              </a:r>
              <a:endParaRPr lang="en-US" i="1" dirty="0">
                <a:solidFill>
                  <a:schemeClr val="bg1"/>
                </a:solidFill>
              </a:endParaRPr>
            </a:p>
          </p:txBody>
        </p:sp>
        <p:sp>
          <p:nvSpPr>
            <p:cNvPr id="10" name="Rectangle 9"/>
            <p:cNvSpPr/>
            <p:nvPr/>
          </p:nvSpPr>
          <p:spPr>
            <a:xfrm>
              <a:off x="2590800" y="2743200"/>
              <a:ext cx="11430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CS Estimator</a:t>
              </a:r>
              <a:endParaRPr lang="en-US" sz="1600" b="1" i="1" dirty="0">
                <a:solidFill>
                  <a:schemeClr val="tx1"/>
                </a:solidFill>
              </a:endParaRPr>
            </a:p>
          </p:txBody>
        </p:sp>
        <p:sp>
          <p:nvSpPr>
            <p:cNvPr id="11" name="Rectangle 10"/>
            <p:cNvSpPr/>
            <p:nvPr/>
          </p:nvSpPr>
          <p:spPr>
            <a:xfrm>
              <a:off x="5105400" y="3200400"/>
              <a:ext cx="11430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solidFill>
                    <a:schemeClr val="tx1"/>
                  </a:solidFill>
                </a:rPr>
                <a:t>Mixer</a:t>
              </a:r>
              <a:endParaRPr lang="en-US" sz="1600" i="1" dirty="0">
                <a:solidFill>
                  <a:schemeClr val="tx1"/>
                </a:solidFill>
              </a:endParaRPr>
            </a:p>
          </p:txBody>
        </p:sp>
        <p:cxnSp>
          <p:nvCxnSpPr>
            <p:cNvPr id="12" name="Straight Arrow Connector 11"/>
            <p:cNvCxnSpPr>
              <a:endCxn id="9" idx="1"/>
            </p:cNvCxnSpPr>
            <p:nvPr/>
          </p:nvCxnSpPr>
          <p:spPr>
            <a:xfrm>
              <a:off x="2133600" y="3886200"/>
              <a:ext cx="502227" cy="0"/>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cxnSp>
          <p:nvCxnSpPr>
            <p:cNvPr id="13" name="Elbow Connector 12"/>
            <p:cNvCxnSpPr>
              <a:endCxn id="11" idx="2"/>
            </p:cNvCxnSpPr>
            <p:nvPr/>
          </p:nvCxnSpPr>
          <p:spPr>
            <a:xfrm flipV="1">
              <a:off x="3778827" y="3657600"/>
              <a:ext cx="1898073" cy="228600"/>
            </a:xfrm>
            <a:prstGeom prst="bentConnector2">
              <a:avLst/>
            </a:prstGeom>
            <a:ln w="38100">
              <a:tailEnd type="arrow"/>
            </a:ln>
          </p:spPr>
          <p:style>
            <a:lnRef idx="1">
              <a:schemeClr val="accent6"/>
            </a:lnRef>
            <a:fillRef idx="0">
              <a:schemeClr val="accent6"/>
            </a:fillRef>
            <a:effectRef idx="0">
              <a:schemeClr val="accent6"/>
            </a:effectRef>
            <a:fontRef idx="minor">
              <a:schemeClr val="tx1"/>
            </a:fontRef>
          </p:style>
        </p:cxnSp>
        <p:cxnSp>
          <p:nvCxnSpPr>
            <p:cNvPr id="14" name="Elbow Connector 13"/>
            <p:cNvCxnSpPr>
              <a:stCxn id="10" idx="3"/>
              <a:endCxn id="11" idx="0"/>
            </p:cNvCxnSpPr>
            <p:nvPr/>
          </p:nvCxnSpPr>
          <p:spPr>
            <a:xfrm>
              <a:off x="3733800" y="2971800"/>
              <a:ext cx="1943100" cy="228600"/>
            </a:xfrm>
            <a:prstGeom prst="bentConnector2">
              <a:avLst/>
            </a:prstGeom>
            <a:ln w="38100">
              <a:tailEnd type="arrow"/>
            </a:ln>
          </p:spPr>
          <p:style>
            <a:lnRef idx="1">
              <a:schemeClr val="accent6"/>
            </a:lnRef>
            <a:fillRef idx="0">
              <a:schemeClr val="accent6"/>
            </a:fillRef>
            <a:effectRef idx="0">
              <a:schemeClr val="accent6"/>
            </a:effectRef>
            <a:fontRef idx="minor">
              <a:schemeClr val="tx1"/>
            </a:fontRef>
          </p:style>
        </p:cxnSp>
      </p:grpSp>
      <p:cxnSp>
        <p:nvCxnSpPr>
          <p:cNvPr id="15" name="Elbow Connector 14"/>
          <p:cNvCxnSpPr>
            <a:stCxn id="8" idx="0"/>
            <a:endCxn id="10" idx="1"/>
          </p:cNvCxnSpPr>
          <p:nvPr/>
        </p:nvCxnSpPr>
        <p:spPr>
          <a:xfrm rot="5400000" flipH="1" flipV="1">
            <a:off x="2647373" y="976975"/>
            <a:ext cx="857134" cy="1325880"/>
          </a:xfrm>
          <a:prstGeom prst="bentConnector2">
            <a:avLst/>
          </a:prstGeom>
          <a:ln w="38100">
            <a:tailEnd type="arrow"/>
          </a:ln>
        </p:spPr>
        <p:style>
          <a:lnRef idx="1">
            <a:schemeClr val="accent6"/>
          </a:lnRef>
          <a:fillRef idx="0">
            <a:schemeClr val="accent6"/>
          </a:fillRef>
          <a:effectRef idx="0">
            <a:schemeClr val="accent6"/>
          </a:effectRef>
          <a:fontRef idx="minor">
            <a:schemeClr val="tx1"/>
          </a:fontRef>
        </p:style>
      </p:cxnSp>
      <p:pic>
        <p:nvPicPr>
          <p:cNvPr id="16"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657600"/>
            <a:ext cx="5257800" cy="91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12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0"/>
            <a:ext cx="8229600" cy="1143000"/>
          </a:xfrm>
        </p:spPr>
        <p:txBody>
          <a:bodyPr>
            <a:normAutofit fontScale="90000"/>
          </a:bodyPr>
          <a:lstStyle/>
          <a:p>
            <a:pPr algn="l"/>
            <a:r>
              <a:rPr lang="en-US" sz="4400" b="0" dirty="0">
                <a:solidFill>
                  <a:schemeClr val="bg1"/>
                </a:solidFill>
                <a:latin typeface="Times New Roman" pitchFamily="18" charset="0"/>
                <a:cs typeface="Times New Roman" pitchFamily="18" charset="0"/>
              </a:rPr>
              <a:t>CS-OFDM </a:t>
            </a:r>
            <a:r>
              <a:rPr lang="en-US" sz="4400" b="0" dirty="0" smtClean="0">
                <a:solidFill>
                  <a:schemeClr val="bg1"/>
                </a:solidFill>
                <a:latin typeface="Times New Roman" pitchFamily="18" charset="0"/>
                <a:cs typeface="Times New Roman" pitchFamily="18" charset="0"/>
              </a:rPr>
              <a:t>Algorithm Flowchart</a:t>
            </a:r>
            <a:r>
              <a:rPr lang="en-US" sz="4400" dirty="0" smtClean="0">
                <a:solidFill>
                  <a:schemeClr val="bg1"/>
                </a:solidFill>
                <a:latin typeface="Times New Roman" pitchFamily="18" charset="0"/>
                <a:cs typeface="Times New Roman" pitchFamily="18" charset="0"/>
              </a:rPr>
              <a:t/>
            </a:r>
            <a:br>
              <a:rPr lang="en-US" sz="4400" dirty="0" smtClean="0">
                <a:solidFill>
                  <a:schemeClr val="bg1"/>
                </a:solidFill>
                <a:latin typeface="Times New Roman" pitchFamily="18" charset="0"/>
                <a:cs typeface="Times New Roman" pitchFamily="18" charset="0"/>
              </a:rPr>
            </a:br>
            <a:endParaRPr lang="en-US" dirty="0"/>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24</a:t>
            </a:fld>
            <a:endParaRPr lang="en-US" altLang="zh-CN"/>
          </a:p>
        </p:txBody>
      </p:sp>
      <p:grpSp>
        <p:nvGrpSpPr>
          <p:cNvPr id="5" name="Group 4"/>
          <p:cNvGrpSpPr/>
          <p:nvPr/>
        </p:nvGrpSpPr>
        <p:grpSpPr>
          <a:xfrm>
            <a:off x="1059180" y="1196340"/>
            <a:ext cx="7170420" cy="4747260"/>
            <a:chOff x="883920" y="2000250"/>
            <a:chExt cx="6537960" cy="4114800"/>
          </a:xfrm>
          <a:solidFill>
            <a:srgbClr val="002060"/>
          </a:solidFill>
        </p:grpSpPr>
        <mc:AlternateContent xmlns:mc="http://schemas.openxmlformats.org/markup-compatibility/2006" xmlns:a14="http://schemas.microsoft.com/office/drawing/2010/main">
          <mc:Choice Requires="a14">
            <p:sp>
              <p:nvSpPr>
                <p:cNvPr id="6" name="Rectangle 5"/>
                <p:cNvSpPr/>
                <p:nvPr/>
              </p:nvSpPr>
              <p:spPr>
                <a:xfrm>
                  <a:off x="5897880" y="4229100"/>
                  <a:ext cx="1524000" cy="609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a:rPr>
                              <m:t>𝑙</m:t>
                            </m:r>
                          </m:e>
                          <m:sub>
                            <m:r>
                              <a:rPr lang="en-US" b="0" i="1" smtClean="0">
                                <a:solidFill>
                                  <a:schemeClr val="tx1"/>
                                </a:solidFill>
                                <a:latin typeface="Cambria Math"/>
                              </a:rPr>
                              <m:t>2</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897880" y="4229100"/>
                  <a:ext cx="1524000" cy="609600"/>
                </a:xfrm>
                <a:prstGeom prst="rect">
                  <a:avLst/>
                </a:prstGeom>
                <a:blipFill rotWithShape="1">
                  <a:blip r:embed="rId2"/>
                  <a:stretch>
                    <a:fillRect/>
                  </a:stretch>
                </a:blipFill>
              </p:spPr>
              <p:txBody>
                <a:bodyPr/>
                <a:lstStyle/>
                <a:p>
                  <a:r>
                    <a:rPr lang="en-US">
                      <a:noFill/>
                    </a:rPr>
                    <a:t> </a:t>
                  </a:r>
                </a:p>
              </p:txBody>
            </p:sp>
          </mc:Fallback>
        </mc:AlternateContent>
        <p:grpSp>
          <p:nvGrpSpPr>
            <p:cNvPr id="7" name="Group 6"/>
            <p:cNvGrpSpPr/>
            <p:nvPr/>
          </p:nvGrpSpPr>
          <p:grpSpPr>
            <a:xfrm>
              <a:off x="883920" y="2000250"/>
              <a:ext cx="5013960" cy="4114800"/>
              <a:chOff x="883920" y="2000250"/>
              <a:chExt cx="5013960" cy="4114800"/>
            </a:xfrm>
            <a:grpFill/>
          </p:grpSpPr>
          <p:sp>
            <p:nvSpPr>
              <p:cNvPr id="9" name="Rectangle 8"/>
              <p:cNvSpPr/>
              <p:nvPr/>
            </p:nvSpPr>
            <p:spPr>
              <a:xfrm>
                <a:off x="3581400" y="5505450"/>
                <a:ext cx="1524000" cy="609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solidFill>
                      <a:schemeClr val="tx1"/>
                    </a:solidFill>
                  </a:rPr>
                  <a:t>Update weights</a:t>
                </a:r>
                <a:endParaRPr lang="en-US" sz="1600" i="1" dirty="0">
                  <a:solidFill>
                    <a:schemeClr val="tx1"/>
                  </a:solidFill>
                </a:endParaRPr>
              </a:p>
            </p:txBody>
          </p:sp>
          <p:sp>
            <p:nvSpPr>
              <p:cNvPr id="10" name="Flowchart: Decision 9"/>
              <p:cNvSpPr/>
              <p:nvPr/>
            </p:nvSpPr>
            <p:spPr>
              <a:xfrm>
                <a:off x="3295650" y="3867150"/>
                <a:ext cx="2095500" cy="1333500"/>
              </a:xfrm>
              <a:prstGeom prst="flowChartDecis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solidFill>
                      <a:schemeClr val="tx1"/>
                    </a:solidFill>
                  </a:rPr>
                  <a:t>Is Stopping condition met?</a:t>
                </a:r>
                <a:endParaRPr lang="en-US" sz="1600" i="1" dirty="0">
                  <a:solidFill>
                    <a:schemeClr val="tx1"/>
                  </a:solidFill>
                </a:endParaRPr>
              </a:p>
            </p:txBody>
          </p:sp>
          <p:cxnSp>
            <p:nvCxnSpPr>
              <p:cNvPr id="12" name="Straight Arrow Connector 11"/>
              <p:cNvCxnSpPr/>
              <p:nvPr/>
            </p:nvCxnSpPr>
            <p:spPr>
              <a:xfrm>
                <a:off x="4343400" y="5200650"/>
                <a:ext cx="0" cy="400050"/>
              </a:xfrm>
              <a:prstGeom prst="straightConnector1">
                <a:avLst/>
              </a:prstGeom>
              <a:grpFill/>
              <a:ln w="28575">
                <a:tailEnd type="arrow"/>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3581400" y="2000250"/>
                <a:ext cx="1524000" cy="609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solidFill>
                      <a:schemeClr val="tx1"/>
                    </a:solidFill>
                  </a:rPr>
                  <a:t>Initialize MM</a:t>
                </a:r>
                <a:endParaRPr lang="en-US" sz="1600" i="1" dirty="0">
                  <a:solidFill>
                    <a:schemeClr val="tx1"/>
                  </a:solidFill>
                </a:endParaRPr>
              </a:p>
            </p:txBody>
          </p:sp>
          <p:sp>
            <p:nvSpPr>
              <p:cNvPr id="14" name="Rectangle 13"/>
              <p:cNvSpPr/>
              <p:nvPr/>
            </p:nvSpPr>
            <p:spPr>
              <a:xfrm>
                <a:off x="883920" y="4526280"/>
                <a:ext cx="1524000" cy="609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solidFill>
                      <a:schemeClr val="tx1"/>
                    </a:solidFill>
                  </a:rPr>
                  <a:t>Update MM</a:t>
                </a:r>
                <a:endParaRPr lang="en-US" sz="1600" i="1" dirty="0">
                  <a:solidFill>
                    <a:schemeClr val="tx1"/>
                  </a:solidFill>
                </a:endParaRPr>
              </a:p>
            </p:txBody>
          </p:sp>
          <p:cxnSp>
            <p:nvCxnSpPr>
              <p:cNvPr id="15" name="Elbow Connector 14"/>
              <p:cNvCxnSpPr>
                <a:stCxn id="9" idx="2"/>
                <a:endCxn id="14" idx="2"/>
              </p:cNvCxnSpPr>
              <p:nvPr/>
            </p:nvCxnSpPr>
            <p:spPr>
              <a:xfrm rot="5400000" flipH="1">
                <a:off x="2505075" y="4276725"/>
                <a:ext cx="979170" cy="2697480"/>
              </a:xfrm>
              <a:prstGeom prst="bentConnector3">
                <a:avLst>
                  <a:gd name="adj1" fmla="val -40466"/>
                </a:avLst>
              </a:prstGeom>
              <a:grpFill/>
              <a:ln w="28575">
                <a:tailEnd type="arrow"/>
              </a:ln>
            </p:spPr>
            <p:style>
              <a:lnRef idx="1">
                <a:schemeClr val="dk1"/>
              </a:lnRef>
              <a:fillRef idx="0">
                <a:schemeClr val="dk1"/>
              </a:fillRef>
              <a:effectRef idx="0">
                <a:schemeClr val="dk1"/>
              </a:effectRef>
              <a:fontRef idx="minor">
                <a:schemeClr val="tx1"/>
              </a:fontRef>
            </p:style>
          </p:cxnSp>
          <p:cxnSp>
            <p:nvCxnSpPr>
              <p:cNvPr id="16" name="Elbow Connector 15"/>
              <p:cNvCxnSpPr>
                <a:stCxn id="14" idx="0"/>
              </p:cNvCxnSpPr>
              <p:nvPr/>
            </p:nvCxnSpPr>
            <p:spPr>
              <a:xfrm rot="5400000" flipH="1" flipV="1">
                <a:off x="1983276" y="2958637"/>
                <a:ext cx="1230286" cy="1905000"/>
              </a:xfrm>
              <a:prstGeom prst="bentConnector2">
                <a:avLst/>
              </a:prstGeom>
              <a:grpFill/>
              <a:ln w="28575">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3" idx="2"/>
              </p:cNvCxnSpPr>
              <p:nvPr/>
            </p:nvCxnSpPr>
            <p:spPr>
              <a:xfrm>
                <a:off x="4343400" y="2609850"/>
                <a:ext cx="0" cy="514350"/>
              </a:xfrm>
              <a:prstGeom prst="straightConnector1">
                <a:avLst/>
              </a:prstGeom>
              <a:grpFill/>
              <a:ln w="28575">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10" idx="3"/>
                <a:endCxn id="6" idx="1"/>
              </p:cNvCxnSpPr>
              <p:nvPr/>
            </p:nvCxnSpPr>
            <p:spPr>
              <a:xfrm>
                <a:off x="5391150" y="4533900"/>
                <a:ext cx="506730" cy="0"/>
              </a:xfrm>
              <a:prstGeom prst="straightConnector1">
                <a:avLst/>
              </a:prstGeom>
              <a:grpFill/>
              <a:ln w="28575">
                <a:tailEnd type="arrow"/>
              </a:ln>
            </p:spPr>
            <p:style>
              <a:lnRef idx="1">
                <a:schemeClr val="dk1"/>
              </a:lnRef>
              <a:fillRef idx="0">
                <a:schemeClr val="dk1"/>
              </a:fillRef>
              <a:effectRef idx="0">
                <a:schemeClr val="dk1"/>
              </a:effectRef>
              <a:fontRef idx="minor">
                <a:schemeClr val="tx1"/>
              </a:fontRef>
            </p:style>
          </p:cxnSp>
        </p:grpSp>
      </p:grpSp>
      <mc:AlternateContent xmlns:mc="http://schemas.openxmlformats.org/markup-compatibility/2006" xmlns:a14="http://schemas.microsoft.com/office/drawing/2010/main">
        <mc:Choice Requires="a14">
          <p:sp>
            <p:nvSpPr>
              <p:cNvPr id="20" name="Rectangle 19"/>
              <p:cNvSpPr/>
              <p:nvPr/>
            </p:nvSpPr>
            <p:spPr>
              <a:xfrm>
                <a:off x="4017605" y="2319937"/>
                <a:ext cx="1671427" cy="70329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a:rPr>
                            <m:t>𝑙</m:t>
                          </m:r>
                        </m:e>
                        <m:sub>
                          <m:r>
                            <a:rPr lang="en-US" b="0" i="1" smtClean="0">
                              <a:solidFill>
                                <a:schemeClr val="tx1"/>
                              </a:solidFill>
                              <a:latin typeface="Cambria Math"/>
                            </a:rPr>
                            <m:t>1</m:t>
                          </m:r>
                        </m:sub>
                      </m:sSub>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4017605" y="2319937"/>
                <a:ext cx="1671427" cy="703298"/>
              </a:xfrm>
              <a:prstGeom prst="rect">
                <a:avLst/>
              </a:prstGeom>
              <a:blipFill rotWithShape="1">
                <a:blip r:embed="rId3"/>
                <a:stretch>
                  <a:fillRect/>
                </a:stretch>
              </a:blipFill>
            </p:spPr>
            <p:txBody>
              <a:bodyPr/>
              <a:lstStyle/>
              <a:p>
                <a:r>
                  <a:rPr lang="en-US">
                    <a:noFill/>
                  </a:rPr>
                  <a:t> </a:t>
                </a:r>
              </a:p>
            </p:txBody>
          </p:sp>
        </mc:Fallback>
      </mc:AlternateContent>
      <p:cxnSp>
        <p:nvCxnSpPr>
          <p:cNvPr id="21" name="Straight Arrow Connector 20"/>
          <p:cNvCxnSpPr>
            <a:endCxn id="10" idx="0"/>
          </p:cNvCxnSpPr>
          <p:nvPr/>
        </p:nvCxnSpPr>
        <p:spPr>
          <a:xfrm flipH="1">
            <a:off x="4853318" y="2952750"/>
            <a:ext cx="15241" cy="39743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19"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405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0" y="0"/>
            <a:ext cx="8229600" cy="1143000"/>
          </a:xfrm>
        </p:spPr>
        <p:txBody>
          <a:bodyPr>
            <a:noAutofit/>
          </a:bodyPr>
          <a:lstStyle/>
          <a:p>
            <a:pPr algn="l"/>
            <a:r>
              <a:rPr lang="en-US" sz="4000" b="0" dirty="0">
                <a:solidFill>
                  <a:schemeClr val="bg1"/>
                </a:solidFill>
                <a:latin typeface="Times New Roman" pitchFamily="18" charset="0"/>
                <a:cs typeface="Times New Roman" pitchFamily="18" charset="0"/>
              </a:rPr>
              <a:t>CS-OFDM </a:t>
            </a:r>
            <a:r>
              <a:rPr lang="en-US" sz="4000" b="0" dirty="0" smtClean="0">
                <a:solidFill>
                  <a:schemeClr val="bg1"/>
                </a:solidFill>
                <a:latin typeface="Times New Roman" pitchFamily="18" charset="0"/>
                <a:cs typeface="Times New Roman" pitchFamily="18" charset="0"/>
              </a:rPr>
              <a:t>Algorithm </a:t>
            </a:r>
            <a:br>
              <a:rPr lang="en-US" sz="4000" b="0" dirty="0" smtClean="0">
                <a:solidFill>
                  <a:schemeClr val="bg1"/>
                </a:solidFill>
                <a:latin typeface="Times New Roman" pitchFamily="18" charset="0"/>
                <a:cs typeface="Times New Roman" pitchFamily="18" charset="0"/>
              </a:rPr>
            </a:br>
            <a:endParaRPr lang="en-US" sz="4000" b="0"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990600"/>
                <a:ext cx="8305800" cy="4724400"/>
              </a:xfrm>
            </p:spPr>
            <p:txBody>
              <a:bodyPr>
                <a:normAutofit fontScale="92500"/>
              </a:bodyPr>
              <a:lstStyle/>
              <a:p>
                <a:pPr algn="just"/>
                <a:r>
                  <a:rPr lang="en-US" sz="2600" b="1" dirty="0">
                    <a:solidFill>
                      <a:srgbClr val="FFFF00"/>
                    </a:solidFill>
                    <a:latin typeface="Times New Roman" pitchFamily="18" charset="0"/>
                    <a:cs typeface="Times New Roman" pitchFamily="18" charset="0"/>
                  </a:rPr>
                  <a:t>Measurement </a:t>
                </a:r>
                <a:r>
                  <a:rPr lang="en-US" sz="2600" b="1" dirty="0" smtClean="0">
                    <a:solidFill>
                      <a:srgbClr val="FFFF00"/>
                    </a:solidFill>
                    <a:latin typeface="Times New Roman" pitchFamily="18" charset="0"/>
                    <a:cs typeface="Times New Roman" pitchFamily="18" charset="0"/>
                  </a:rPr>
                  <a:t>Matrices(MM)</a:t>
                </a:r>
                <a:r>
                  <a:rPr lang="en-US" sz="2600" dirty="0" smtClean="0">
                    <a:solidFill>
                      <a:schemeClr val="bg1"/>
                    </a:solidFill>
                    <a:latin typeface="Times New Roman" pitchFamily="18" charset="0"/>
                    <a:cs typeface="Times New Roman" pitchFamily="18" charset="0"/>
                  </a:rPr>
                  <a:t> </a:t>
                </a:r>
                <a:r>
                  <a:rPr lang="en-US" sz="2600" dirty="0">
                    <a:solidFill>
                      <a:schemeClr val="bg1"/>
                    </a:solidFill>
                    <a:latin typeface="Times New Roman" pitchFamily="18" charset="0"/>
                    <a:cs typeface="Times New Roman" pitchFamily="18" charset="0"/>
                  </a:rPr>
                  <a:t>are constructed based on the known pilots. </a:t>
                </a:r>
              </a:p>
              <a:p>
                <a:pPr algn="just"/>
                <a:r>
                  <a:rPr lang="en-US" sz="2600" dirty="0">
                    <a:solidFill>
                      <a:schemeClr val="bg1"/>
                    </a:solidFill>
                    <a:latin typeface="Times New Roman" pitchFamily="18" charset="0"/>
                    <a:cs typeface="Times New Roman" pitchFamily="18" charset="0"/>
                  </a:rPr>
                  <a:t>An </a:t>
                </a:r>
                <a:r>
                  <a:rPr lang="en-US" sz="2600" b="1" dirty="0">
                    <a:solidFill>
                      <a:srgbClr val="FFFF00"/>
                    </a:solidFill>
                    <a:latin typeface="Times New Roman" pitchFamily="18" charset="0"/>
                    <a:cs typeface="Times New Roman" pitchFamily="18" charset="0"/>
                  </a:rPr>
                  <a:t>iterative support detection (ISD)</a:t>
                </a:r>
                <a:r>
                  <a:rPr lang="en-US" sz="2600" dirty="0">
                    <a:solidFill>
                      <a:schemeClr val="bg1"/>
                    </a:solidFill>
                    <a:latin typeface="Times New Roman" pitchFamily="18" charset="0"/>
                    <a:cs typeface="Times New Roman" pitchFamily="18" charset="0"/>
                  </a:rPr>
                  <a:t> scheme is used here which gives us a good performance in noisy environments</a:t>
                </a:r>
              </a:p>
              <a:p>
                <a:pPr algn="just"/>
                <a:r>
                  <a:rPr lang="en-US" sz="2600" dirty="0">
                    <a:solidFill>
                      <a:schemeClr val="bg1"/>
                    </a:solidFill>
                    <a:latin typeface="Times New Roman" pitchFamily="18" charset="0"/>
                    <a:cs typeface="Times New Roman" pitchFamily="18" charset="0"/>
                  </a:rPr>
                  <a:t>After every iteration we update the weights </a:t>
                </a:r>
              </a:p>
              <a:p>
                <a:pPr algn="just"/>
                <a:r>
                  <a:rPr lang="en-US" sz="2600" b="1" dirty="0" smtClean="0">
                    <a:solidFill>
                      <a:srgbClr val="FFFF00"/>
                    </a:solidFill>
                    <a:latin typeface="Times New Roman" pitchFamily="18" charset="0"/>
                    <a:cs typeface="Times New Roman" pitchFamily="18" charset="0"/>
                  </a:rPr>
                  <a:t>Final de-noising </a:t>
                </a:r>
                <a:r>
                  <a:rPr lang="en-US" sz="2600" b="1" dirty="0">
                    <a:solidFill>
                      <a:srgbClr val="FFFF00"/>
                    </a:solidFill>
                    <a:latin typeface="Times New Roman" pitchFamily="18" charset="0"/>
                    <a:cs typeface="Times New Roman" pitchFamily="18" charset="0"/>
                  </a:rPr>
                  <a:t>step</a:t>
                </a:r>
                <a:r>
                  <a:rPr lang="en-US" sz="2600" dirty="0">
                    <a:solidFill>
                      <a:srgbClr val="FFFF00"/>
                    </a:solidFill>
                    <a:latin typeface="Times New Roman" pitchFamily="18" charset="0"/>
                    <a:cs typeface="Times New Roman" pitchFamily="18" charset="0"/>
                  </a:rPr>
                  <a:t> </a:t>
                </a:r>
                <a:r>
                  <a:rPr lang="en-US" sz="2600" dirty="0">
                    <a:solidFill>
                      <a:schemeClr val="bg1"/>
                    </a:solidFill>
                    <a:latin typeface="Times New Roman" pitchFamily="18" charset="0"/>
                    <a:cs typeface="Times New Roman" pitchFamily="18" charset="0"/>
                  </a:rPr>
                  <a:t>is also done after ISD as a least squares problem</a:t>
                </a:r>
              </a:p>
              <a:p>
                <a:pPr algn="just"/>
                <a:r>
                  <a:rPr lang="en-US" sz="2600" dirty="0" smtClean="0">
                    <a:solidFill>
                      <a:schemeClr val="bg1"/>
                    </a:solidFill>
                    <a:latin typeface="Times New Roman" pitchFamily="18" charset="0"/>
                    <a:cs typeface="Times New Roman" pitchFamily="18" charset="0"/>
                  </a:rPr>
                  <a:t>YALL1 solver (open source Rice University) </a:t>
                </a:r>
                <a:r>
                  <a:rPr lang="en-US" sz="2600" dirty="0">
                    <a:solidFill>
                      <a:schemeClr val="bg1"/>
                    </a:solidFill>
                    <a:latin typeface="Times New Roman" pitchFamily="18" charset="0"/>
                    <a:cs typeface="Times New Roman" pitchFamily="18" charset="0"/>
                  </a:rPr>
                  <a:t>for solving the </a:t>
                </a:r>
                <a14:m>
                  <m:oMath xmlns:m="http://schemas.openxmlformats.org/officeDocument/2006/math">
                    <m:sSub>
                      <m:sSubPr>
                        <m:ctrlPr>
                          <a:rPr lang="en-US" sz="2400" i="1">
                            <a:solidFill>
                              <a:schemeClr val="bg1"/>
                            </a:solidFill>
                            <a:latin typeface="Cambria Math"/>
                            <a:cs typeface="Times New Roman" pitchFamily="18" charset="0"/>
                          </a:rPr>
                        </m:ctrlPr>
                      </m:sSubPr>
                      <m:e>
                        <m:r>
                          <a:rPr lang="en-US" sz="2400" i="1">
                            <a:solidFill>
                              <a:schemeClr val="bg1"/>
                            </a:solidFill>
                            <a:latin typeface="Cambria Math"/>
                            <a:cs typeface="Times New Roman" pitchFamily="18" charset="0"/>
                          </a:rPr>
                          <m:t>𝑙</m:t>
                        </m:r>
                      </m:e>
                      <m:sub>
                        <m:r>
                          <a:rPr lang="en-US" sz="2400" i="1">
                            <a:solidFill>
                              <a:schemeClr val="bg1"/>
                            </a:solidFill>
                            <a:latin typeface="Cambria Math"/>
                            <a:cs typeface="Times New Roman" pitchFamily="18" charset="0"/>
                          </a:rPr>
                          <m:t>1</m:t>
                        </m:r>
                      </m:sub>
                    </m:sSub>
                    <m:r>
                      <a:rPr lang="en-US" sz="2400" i="1">
                        <a:solidFill>
                          <a:schemeClr val="bg1"/>
                        </a:solidFill>
                        <a:latin typeface="Cambria Math"/>
                        <a:cs typeface="Times New Roman" pitchFamily="18" charset="0"/>
                      </a:rPr>
                      <m:t> </m:t>
                    </m:r>
                  </m:oMath>
                </a14:m>
                <a:r>
                  <a:rPr lang="en-US" sz="2600" dirty="0" smtClean="0">
                    <a:solidFill>
                      <a:schemeClr val="bg1"/>
                    </a:solidFill>
                    <a:latin typeface="Times New Roman" pitchFamily="18" charset="0"/>
                    <a:cs typeface="Times New Roman" pitchFamily="18" charset="0"/>
                  </a:rPr>
                  <a:t> ISD </a:t>
                </a:r>
                <a:r>
                  <a:rPr lang="en-US" sz="2600" dirty="0">
                    <a:solidFill>
                      <a:schemeClr val="bg1"/>
                    </a:solidFill>
                    <a:latin typeface="Times New Roman" pitchFamily="18" charset="0"/>
                    <a:cs typeface="Times New Roman" pitchFamily="18" charset="0"/>
                  </a:rPr>
                  <a:t>based reconstruction</a:t>
                </a:r>
              </a:p>
              <a:p>
                <a:pPr algn="just"/>
                <a:r>
                  <a:rPr lang="en-US" sz="2600" b="1" dirty="0">
                    <a:solidFill>
                      <a:srgbClr val="FFFF00"/>
                    </a:solidFill>
                    <a:latin typeface="Times New Roman" pitchFamily="18" charset="0"/>
                    <a:cs typeface="Times New Roman" pitchFamily="18" charset="0"/>
                  </a:rPr>
                  <a:t>Stopping Condition</a:t>
                </a:r>
                <a:r>
                  <a:rPr lang="en-US" sz="2600" dirty="0">
                    <a:solidFill>
                      <a:schemeClr val="bg1"/>
                    </a:solidFill>
                    <a:latin typeface="Times New Roman" pitchFamily="18" charset="0"/>
                    <a:cs typeface="Times New Roman" pitchFamily="18" charset="0"/>
                  </a:rPr>
                  <a:t> has to be used to check the over optimization</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990600"/>
                <a:ext cx="8305800" cy="4724400"/>
              </a:xfrm>
              <a:blipFill rotWithShape="1">
                <a:blip r:embed="rId2"/>
                <a:stretch>
                  <a:fillRect t="-1032" r="-102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25</a:t>
            </a:fld>
            <a:endParaRPr lang="en-US" altLang="zh-CN"/>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719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0"/>
            <a:ext cx="8229600" cy="1143000"/>
          </a:xfrm>
        </p:spPr>
        <p:txBody>
          <a:bodyPr>
            <a:normAutofit fontScale="90000"/>
          </a:bodyPr>
          <a:lstStyle/>
          <a:p>
            <a:pPr algn="l"/>
            <a:r>
              <a:rPr lang="en-US" sz="4400" dirty="0">
                <a:solidFill>
                  <a:schemeClr val="bg1"/>
                </a:solidFill>
                <a:latin typeface="Times New Roman" pitchFamily="18" charset="0"/>
                <a:cs typeface="Times New Roman" pitchFamily="18" charset="0"/>
              </a:rPr>
              <a:t>CS-OFDM </a:t>
            </a:r>
            <a:r>
              <a:rPr lang="en-US" sz="4400" dirty="0" smtClean="0">
                <a:solidFill>
                  <a:schemeClr val="bg1"/>
                </a:solidFill>
                <a:latin typeface="Times New Roman" pitchFamily="18" charset="0"/>
                <a:cs typeface="Times New Roman" pitchFamily="18" charset="0"/>
              </a:rPr>
              <a:t>Receiver Design</a:t>
            </a:r>
            <a:br>
              <a:rPr lang="en-US" sz="4400" dirty="0" smtClean="0">
                <a:solidFill>
                  <a:schemeClr val="bg1"/>
                </a:solidFill>
                <a:latin typeface="Times New Roman" pitchFamily="18" charset="0"/>
                <a:cs typeface="Times New Roman" pitchFamily="18" charset="0"/>
              </a:rPr>
            </a:br>
            <a:r>
              <a:rPr lang="en-US" sz="4400" b="0" dirty="0" smtClean="0">
                <a:solidFill>
                  <a:schemeClr val="bg1"/>
                </a:solidFill>
                <a:latin typeface="Times New Roman" pitchFamily="18" charset="0"/>
                <a:cs typeface="Times New Roman" pitchFamily="18" charset="0"/>
              </a:rPr>
              <a:t>System Block Diagram</a:t>
            </a:r>
            <a:endParaRPr lang="en-US" b="0" dirty="0"/>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26</a:t>
            </a:fld>
            <a:endParaRPr lang="en-US" altLang="zh-CN"/>
          </a:p>
        </p:txBody>
      </p:sp>
      <p:sp>
        <p:nvSpPr>
          <p:cNvPr id="6" name="Rectangle 5"/>
          <p:cNvSpPr/>
          <p:nvPr/>
        </p:nvSpPr>
        <p:spPr>
          <a:xfrm>
            <a:off x="914400" y="1524000"/>
            <a:ext cx="7391400" cy="4876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1447800" y="2209800"/>
            <a:ext cx="2590800" cy="2209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2590800"/>
            <a:ext cx="914400" cy="762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YALL1</a:t>
            </a:r>
            <a:endParaRPr lang="en-US" dirty="0"/>
          </a:p>
        </p:txBody>
      </p:sp>
      <p:sp>
        <p:nvSpPr>
          <p:cNvPr id="9" name="Rectangle 8"/>
          <p:cNvSpPr/>
          <p:nvPr/>
        </p:nvSpPr>
        <p:spPr>
          <a:xfrm>
            <a:off x="3124200" y="2667000"/>
            <a:ext cx="228600" cy="1295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POST</a:t>
            </a:r>
            <a:endParaRPr lang="en-US" dirty="0"/>
          </a:p>
        </p:txBody>
      </p:sp>
      <p:sp>
        <p:nvSpPr>
          <p:cNvPr id="10" name="Rectangle 9"/>
          <p:cNvSpPr/>
          <p:nvPr/>
        </p:nvSpPr>
        <p:spPr>
          <a:xfrm>
            <a:off x="4343400" y="2667000"/>
            <a:ext cx="914400" cy="685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YALL1</a:t>
            </a:r>
            <a:endParaRPr lang="en-US" dirty="0"/>
          </a:p>
        </p:txBody>
      </p:sp>
      <p:sp>
        <p:nvSpPr>
          <p:cNvPr id="11" name="Rectangle 10"/>
          <p:cNvSpPr/>
          <p:nvPr/>
        </p:nvSpPr>
        <p:spPr>
          <a:xfrm>
            <a:off x="5715000" y="2667000"/>
            <a:ext cx="914400" cy="9144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BUILT NEW MM</a:t>
            </a:r>
            <a:endParaRPr lang="en-US" dirty="0"/>
          </a:p>
        </p:txBody>
      </p:sp>
      <p:sp>
        <p:nvSpPr>
          <p:cNvPr id="12" name="Rectangle 11"/>
          <p:cNvSpPr/>
          <p:nvPr/>
        </p:nvSpPr>
        <p:spPr>
          <a:xfrm>
            <a:off x="7239000" y="2667000"/>
            <a:ext cx="762000" cy="685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L2</a:t>
            </a:r>
            <a:endParaRPr lang="en-US" dirty="0"/>
          </a:p>
        </p:txBody>
      </p:sp>
      <p:cxnSp>
        <p:nvCxnSpPr>
          <p:cNvPr id="13" name="Straight Arrow Connector 12"/>
          <p:cNvCxnSpPr>
            <a:stCxn id="8" idx="3"/>
          </p:cNvCxnSpPr>
          <p:nvPr/>
        </p:nvCxnSpPr>
        <p:spPr>
          <a:xfrm>
            <a:off x="2514600" y="2971800"/>
            <a:ext cx="609600" cy="396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4038600" y="3048000"/>
            <a:ext cx="30480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5105400" y="3048000"/>
            <a:ext cx="60960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6629400" y="3048000"/>
            <a:ext cx="60960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3962400" y="4876800"/>
            <a:ext cx="762000" cy="685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MISC</a:t>
            </a:r>
            <a:endParaRPr lang="en-US" dirty="0"/>
          </a:p>
        </p:txBody>
      </p:sp>
      <p:cxnSp>
        <p:nvCxnSpPr>
          <p:cNvPr id="18" name="Straight Arrow Connector 17"/>
          <p:cNvCxnSpPr>
            <a:stCxn id="17" idx="1"/>
            <a:endCxn id="9" idx="2"/>
          </p:cNvCxnSpPr>
          <p:nvPr/>
        </p:nvCxnSpPr>
        <p:spPr>
          <a:xfrm rot="10800000">
            <a:off x="3238500" y="3962400"/>
            <a:ext cx="723900" cy="12573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9" name="Shape 29"/>
          <p:cNvCxnSpPr>
            <a:stCxn id="9" idx="3"/>
            <a:endCxn id="8" idx="0"/>
          </p:cNvCxnSpPr>
          <p:nvPr/>
        </p:nvCxnSpPr>
        <p:spPr>
          <a:xfrm flipH="1" flipV="1">
            <a:off x="2057400" y="2590800"/>
            <a:ext cx="1295400" cy="723900"/>
          </a:xfrm>
          <a:prstGeom prst="bentConnector4">
            <a:avLst>
              <a:gd name="adj1" fmla="val -17647"/>
              <a:gd name="adj2" fmla="val 131579"/>
            </a:avLst>
          </a:prstGeom>
          <a:ln w="28575">
            <a:tailEnd type="arrow"/>
          </a:ln>
        </p:spPr>
        <p:style>
          <a:lnRef idx="1">
            <a:schemeClr val="dk1"/>
          </a:lnRef>
          <a:fillRef idx="0">
            <a:schemeClr val="dk1"/>
          </a:fillRef>
          <a:effectRef idx="0">
            <a:schemeClr val="dk1"/>
          </a:effectRef>
          <a:fontRef idx="minor">
            <a:schemeClr val="tx1"/>
          </a:fontRef>
        </p:style>
      </p:cxnSp>
      <p:pic>
        <p:nvPicPr>
          <p:cNvPr id="2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1676400" y="3733800"/>
            <a:ext cx="762000" cy="685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t>
            </a:r>
            <a:endParaRPr lang="en-US" dirty="0"/>
          </a:p>
        </p:txBody>
      </p:sp>
      <p:cxnSp>
        <p:nvCxnSpPr>
          <p:cNvPr id="25" name="Straight Arrow Connector 24"/>
          <p:cNvCxnSpPr>
            <a:stCxn id="24" idx="0"/>
          </p:cNvCxnSpPr>
          <p:nvPr/>
        </p:nvCxnSpPr>
        <p:spPr>
          <a:xfrm flipV="1">
            <a:off x="2057400" y="3325091"/>
            <a:ext cx="0" cy="40870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26" name="Rectangle 25"/>
          <p:cNvSpPr/>
          <p:nvPr/>
        </p:nvSpPr>
        <p:spPr>
          <a:xfrm>
            <a:off x="1104900" y="5219700"/>
            <a:ext cx="990600" cy="8001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BUILTMM</a:t>
            </a:r>
            <a:endParaRPr lang="en-US" dirty="0"/>
          </a:p>
        </p:txBody>
      </p:sp>
      <p:cxnSp>
        <p:nvCxnSpPr>
          <p:cNvPr id="27" name="Straight Arrow Connector 26"/>
          <p:cNvCxnSpPr/>
          <p:nvPr/>
        </p:nvCxnSpPr>
        <p:spPr>
          <a:xfrm flipV="1">
            <a:off x="1600200" y="4419600"/>
            <a:ext cx="0" cy="800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5334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0" y="0"/>
            <a:ext cx="8229600" cy="1143000"/>
          </a:xfrm>
        </p:spPr>
        <p:txBody>
          <a:bodyPr>
            <a:normAutofit fontScale="90000"/>
          </a:bodyPr>
          <a:lstStyle/>
          <a:p>
            <a:pPr algn="l"/>
            <a:r>
              <a:rPr lang="en-US" sz="4400" dirty="0">
                <a:solidFill>
                  <a:schemeClr val="bg1"/>
                </a:solidFill>
                <a:latin typeface="Times New Roman" pitchFamily="18" charset="0"/>
                <a:cs typeface="Times New Roman" pitchFamily="18" charset="0"/>
              </a:rPr>
              <a:t>CS-OFDM </a:t>
            </a:r>
            <a:r>
              <a:rPr lang="en-US" sz="4400" dirty="0" smtClean="0">
                <a:solidFill>
                  <a:schemeClr val="bg1"/>
                </a:solidFill>
                <a:latin typeface="Times New Roman" pitchFamily="18" charset="0"/>
                <a:cs typeface="Times New Roman" pitchFamily="18" charset="0"/>
              </a:rPr>
              <a:t>Receiver Design</a:t>
            </a:r>
            <a:br>
              <a:rPr lang="en-US" sz="4400" dirty="0" smtClean="0">
                <a:solidFill>
                  <a:schemeClr val="bg1"/>
                </a:solidFill>
                <a:latin typeface="Times New Roman" pitchFamily="18" charset="0"/>
                <a:cs typeface="Times New Roman" pitchFamily="18" charset="0"/>
              </a:rPr>
            </a:br>
            <a:r>
              <a:rPr lang="en-US" sz="4400" b="0" dirty="0" smtClean="0">
                <a:solidFill>
                  <a:schemeClr val="bg1"/>
                </a:solidFill>
                <a:latin typeface="Times New Roman" pitchFamily="18" charset="0"/>
                <a:cs typeface="Times New Roman" pitchFamily="18" charset="0"/>
              </a:rPr>
              <a:t> Software Stack</a:t>
            </a:r>
            <a:endParaRPr lang="en-US" b="0" dirty="0"/>
          </a:p>
        </p:txBody>
      </p:sp>
      <p:sp>
        <p:nvSpPr>
          <p:cNvPr id="2" name="Content Placeholder 1"/>
          <p:cNvSpPr>
            <a:spLocks noGrp="1"/>
          </p:cNvSpPr>
          <p:nvPr>
            <p:ph idx="1"/>
          </p:nvPr>
        </p:nvSpPr>
        <p:spPr>
          <a:xfrm>
            <a:off x="514350" y="1219200"/>
            <a:ext cx="8229600" cy="4709160"/>
          </a:xfrm>
        </p:spPr>
        <p:txBody>
          <a:bodyPr/>
          <a:lstStyle/>
          <a:p>
            <a:r>
              <a:rPr lang="en-US" sz="2400" dirty="0">
                <a:solidFill>
                  <a:schemeClr val="bg1"/>
                </a:solidFill>
                <a:latin typeface="Times New Roman" pitchFamily="18" charset="0"/>
                <a:cs typeface="Times New Roman" pitchFamily="18" charset="0"/>
              </a:rPr>
              <a:t>Easiest way to implement in GNU Radio is use a hierarchical model using class </a:t>
            </a:r>
            <a:r>
              <a:rPr lang="en-US" sz="2400" b="1" dirty="0" err="1">
                <a:solidFill>
                  <a:srgbClr val="FFFF00"/>
                </a:solidFill>
                <a:latin typeface="Times New Roman" pitchFamily="18" charset="0"/>
                <a:cs typeface="Times New Roman" pitchFamily="18" charset="0"/>
              </a:rPr>
              <a:t>gr.hier_block</a:t>
            </a:r>
            <a:endParaRPr lang="en-US" sz="2400" b="1" dirty="0">
              <a:solidFill>
                <a:srgbClr val="FFFF00"/>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However most of the algorithms are iterative, and these modules cannot be used iteratively</a:t>
            </a:r>
          </a:p>
          <a:p>
            <a:r>
              <a:rPr lang="en-US" sz="2400" dirty="0">
                <a:solidFill>
                  <a:schemeClr val="bg1"/>
                </a:solidFill>
                <a:latin typeface="Times New Roman" pitchFamily="18" charset="0"/>
                <a:cs typeface="Times New Roman" pitchFamily="18" charset="0"/>
              </a:rPr>
              <a:t>Built class </a:t>
            </a:r>
            <a:r>
              <a:rPr lang="en-US" sz="2400" b="1" dirty="0" err="1" smtClean="0">
                <a:solidFill>
                  <a:srgbClr val="FFFF00"/>
                </a:solidFill>
                <a:latin typeface="Times New Roman" pitchFamily="18" charset="0"/>
                <a:cs typeface="Times New Roman" pitchFamily="18" charset="0"/>
              </a:rPr>
              <a:t>cs_est</a:t>
            </a:r>
            <a:r>
              <a:rPr lang="en-US" sz="2400" dirty="0" smtClean="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as a interpolator block (Input = 64, Output = 256/512)</a:t>
            </a:r>
          </a:p>
          <a:p>
            <a:endParaRPr lang="en-US" dirty="0"/>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27</a:t>
            </a:fld>
            <a:endParaRPr lang="en-US" altLang="zh-CN"/>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525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Autofit/>
          </a:bodyPr>
          <a:lstStyle/>
          <a:p>
            <a:pPr algn="l"/>
            <a:r>
              <a:rPr lang="en-US" sz="4000" dirty="0">
                <a:solidFill>
                  <a:schemeClr val="bg1"/>
                </a:solidFill>
                <a:latin typeface="Times New Roman" pitchFamily="18" charset="0"/>
                <a:cs typeface="Times New Roman" pitchFamily="18" charset="0"/>
              </a:rPr>
              <a:t>CS-OFDM </a:t>
            </a:r>
            <a:r>
              <a:rPr lang="en-US" sz="4000" dirty="0" smtClean="0">
                <a:solidFill>
                  <a:schemeClr val="bg1"/>
                </a:solidFill>
                <a:latin typeface="Times New Roman" pitchFamily="18" charset="0"/>
                <a:cs typeface="Times New Roman" pitchFamily="18" charset="0"/>
              </a:rPr>
              <a:t>Receiver Design</a:t>
            </a:r>
            <a:r>
              <a:rPr lang="en-US" sz="4000" dirty="0">
                <a:solidFill>
                  <a:schemeClr val="bg1"/>
                </a:solidFill>
                <a:latin typeface="Times New Roman" pitchFamily="18" charset="0"/>
                <a:cs typeface="Times New Roman" pitchFamily="18" charset="0"/>
              </a:rPr>
              <a:t/>
            </a:r>
            <a:br>
              <a:rPr lang="en-US" sz="4000" dirty="0">
                <a:solidFill>
                  <a:schemeClr val="bg1"/>
                </a:solidFill>
                <a:latin typeface="Times New Roman" pitchFamily="18" charset="0"/>
                <a:cs typeface="Times New Roman" pitchFamily="18" charset="0"/>
              </a:rPr>
            </a:br>
            <a:r>
              <a:rPr lang="en-US" sz="4000" dirty="0">
                <a:solidFill>
                  <a:schemeClr val="bg1"/>
                </a:solidFill>
                <a:latin typeface="Times New Roman" pitchFamily="18" charset="0"/>
                <a:cs typeface="Times New Roman" pitchFamily="18" charset="0"/>
              </a:rPr>
              <a:t> </a:t>
            </a:r>
            <a:r>
              <a:rPr lang="en-US" sz="4000" b="0" dirty="0">
                <a:solidFill>
                  <a:schemeClr val="bg1"/>
                </a:solidFill>
                <a:latin typeface="Times New Roman" pitchFamily="18" charset="0"/>
                <a:cs typeface="Times New Roman" pitchFamily="18" charset="0"/>
              </a:rPr>
              <a:t>Software Stack</a:t>
            </a:r>
            <a:endParaRPr lang="en-US" sz="4000" b="0" dirty="0"/>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28</a:t>
            </a:fld>
            <a:endParaRPr lang="en-US" altLang="zh-CN"/>
          </a:p>
        </p:txBody>
      </p:sp>
      <p:sp>
        <p:nvSpPr>
          <p:cNvPr id="6" name="Rectangle 5"/>
          <p:cNvSpPr/>
          <p:nvPr/>
        </p:nvSpPr>
        <p:spPr>
          <a:xfrm>
            <a:off x="609600" y="1417320"/>
            <a:ext cx="7924800" cy="4800600"/>
          </a:xfrm>
          <a:prstGeom prst="rect">
            <a:avLst/>
          </a:prstGeom>
          <a:solidFill>
            <a:srgbClr val="C77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p:nvSpPr>
        <p:spPr>
          <a:xfrm>
            <a:off x="762000" y="4572000"/>
            <a:ext cx="7620000" cy="1143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 name="Rectangle 7"/>
          <p:cNvSpPr/>
          <p:nvPr/>
        </p:nvSpPr>
        <p:spPr>
          <a:xfrm>
            <a:off x="2438400" y="1447800"/>
            <a:ext cx="3810000" cy="457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chan_est.py</a:t>
            </a:r>
            <a:endParaRPr lang="en-US" sz="2000" b="1" dirty="0">
              <a:solidFill>
                <a:srgbClr val="FF0000"/>
              </a:solidFill>
            </a:endParaRPr>
          </a:p>
        </p:txBody>
      </p:sp>
      <p:sp>
        <p:nvSpPr>
          <p:cNvPr id="9" name="Rectangle 8"/>
          <p:cNvSpPr/>
          <p:nvPr/>
        </p:nvSpPr>
        <p:spPr>
          <a:xfrm>
            <a:off x="1219200" y="3657600"/>
            <a:ext cx="762000" cy="533400"/>
          </a:xfrm>
          <a:prstGeom prst="rect">
            <a:avLst/>
          </a:prstGeom>
          <a:solidFill>
            <a:srgbClr val="DB7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yall.i</a:t>
            </a:r>
            <a:endParaRPr lang="en-US" dirty="0"/>
          </a:p>
        </p:txBody>
      </p:sp>
      <p:sp>
        <p:nvSpPr>
          <p:cNvPr id="10" name="Rectangle 9"/>
          <p:cNvSpPr/>
          <p:nvPr/>
        </p:nvSpPr>
        <p:spPr>
          <a:xfrm>
            <a:off x="1066800" y="4800600"/>
            <a:ext cx="9906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yall.cc</a:t>
            </a:r>
            <a:endParaRPr lang="en-US" dirty="0"/>
          </a:p>
        </p:txBody>
      </p:sp>
      <p:sp>
        <p:nvSpPr>
          <p:cNvPr id="11" name="Rectangle 10"/>
          <p:cNvSpPr/>
          <p:nvPr/>
        </p:nvSpPr>
        <p:spPr>
          <a:xfrm>
            <a:off x="2743200" y="3657600"/>
            <a:ext cx="685800" cy="457200"/>
          </a:xfrm>
          <a:prstGeom prst="rect">
            <a:avLst/>
          </a:prstGeom>
          <a:solidFill>
            <a:srgbClr val="DB7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ds.i</a:t>
            </a:r>
            <a:endParaRPr lang="en-US" dirty="0"/>
          </a:p>
        </p:txBody>
      </p:sp>
      <p:sp>
        <p:nvSpPr>
          <p:cNvPr id="12" name="Rectangle 11"/>
          <p:cNvSpPr/>
          <p:nvPr/>
        </p:nvSpPr>
        <p:spPr>
          <a:xfrm>
            <a:off x="2590800" y="4800600"/>
            <a:ext cx="9906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ds.cc</a:t>
            </a:r>
            <a:endParaRPr lang="en-US" dirty="0"/>
          </a:p>
        </p:txBody>
      </p:sp>
      <p:sp>
        <p:nvSpPr>
          <p:cNvPr id="13" name="Rectangle 12"/>
          <p:cNvSpPr/>
          <p:nvPr/>
        </p:nvSpPr>
        <p:spPr>
          <a:xfrm>
            <a:off x="4724400" y="3657600"/>
            <a:ext cx="838200" cy="457200"/>
          </a:xfrm>
          <a:prstGeom prst="rect">
            <a:avLst/>
          </a:prstGeom>
          <a:solidFill>
            <a:srgbClr val="DB7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pinv.i</a:t>
            </a:r>
            <a:endParaRPr lang="en-US" dirty="0"/>
          </a:p>
        </p:txBody>
      </p:sp>
      <p:sp>
        <p:nvSpPr>
          <p:cNvPr id="14" name="Rectangle 13"/>
          <p:cNvSpPr/>
          <p:nvPr/>
        </p:nvSpPr>
        <p:spPr>
          <a:xfrm>
            <a:off x="4572000" y="4876800"/>
            <a:ext cx="9906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pinv.cc</a:t>
            </a:r>
            <a:endParaRPr lang="en-US" dirty="0"/>
          </a:p>
        </p:txBody>
      </p:sp>
      <p:sp>
        <p:nvSpPr>
          <p:cNvPr id="15" name="Rectangle 14"/>
          <p:cNvSpPr/>
          <p:nvPr/>
        </p:nvSpPr>
        <p:spPr>
          <a:xfrm>
            <a:off x="7162800" y="3657600"/>
            <a:ext cx="838200" cy="457200"/>
          </a:xfrm>
          <a:prstGeom prst="rect">
            <a:avLst/>
          </a:prstGeom>
          <a:solidFill>
            <a:srgbClr val="DB7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misc.i</a:t>
            </a:r>
            <a:endParaRPr lang="en-US" dirty="0"/>
          </a:p>
        </p:txBody>
      </p:sp>
      <p:sp>
        <p:nvSpPr>
          <p:cNvPr id="16" name="Rectangle 15"/>
          <p:cNvSpPr/>
          <p:nvPr/>
        </p:nvSpPr>
        <p:spPr>
          <a:xfrm>
            <a:off x="7010400" y="4800600"/>
            <a:ext cx="9906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misc.cc</a:t>
            </a:r>
            <a:endParaRPr lang="en-US" dirty="0"/>
          </a:p>
        </p:txBody>
      </p:sp>
      <p:sp>
        <p:nvSpPr>
          <p:cNvPr id="17" name="Oval 16"/>
          <p:cNvSpPr/>
          <p:nvPr/>
        </p:nvSpPr>
        <p:spPr>
          <a:xfrm>
            <a:off x="914400" y="3352800"/>
            <a:ext cx="1295400"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438400" y="3352800"/>
            <a:ext cx="1295400"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19600" y="3429000"/>
            <a:ext cx="1295400"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858000" y="3352800"/>
            <a:ext cx="1295400"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91200" y="4191000"/>
            <a:ext cx="76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43600" y="4191000"/>
            <a:ext cx="76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96000" y="4191000"/>
            <a:ext cx="76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91200" y="4953000"/>
            <a:ext cx="76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943600" y="4953000"/>
            <a:ext cx="76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096000" y="4953000"/>
            <a:ext cx="76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315200" y="1371600"/>
            <a:ext cx="1015021" cy="707886"/>
          </a:xfrm>
          <a:prstGeom prst="rect">
            <a:avLst/>
          </a:prstGeom>
          <a:noFill/>
        </p:spPr>
        <p:txBody>
          <a:bodyPr wrap="none" rtlCol="0">
            <a:spAutoFit/>
          </a:bodyPr>
          <a:lstStyle/>
          <a:p>
            <a:r>
              <a:rPr lang="en-US" sz="2000" b="1" dirty="0" smtClean="0">
                <a:solidFill>
                  <a:srgbClr val="0070C0"/>
                </a:solidFill>
              </a:rPr>
              <a:t>Module</a:t>
            </a:r>
          </a:p>
          <a:p>
            <a:r>
              <a:rPr lang="en-US" sz="2000" b="1" dirty="0" smtClean="0">
                <a:solidFill>
                  <a:srgbClr val="0070C0"/>
                </a:solidFill>
              </a:rPr>
              <a:t>cs_cpp</a:t>
            </a:r>
          </a:p>
        </p:txBody>
      </p:sp>
      <p:sp>
        <p:nvSpPr>
          <p:cNvPr id="28" name="Rectangle 27"/>
          <p:cNvSpPr/>
          <p:nvPr/>
        </p:nvSpPr>
        <p:spPr>
          <a:xfrm>
            <a:off x="3733800" y="1981200"/>
            <a:ext cx="13716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chan_est.i</a:t>
            </a:r>
            <a:endParaRPr lang="en-US" sz="2000" dirty="0">
              <a:solidFill>
                <a:srgbClr val="FF0000"/>
              </a:solidFill>
            </a:endParaRPr>
          </a:p>
        </p:txBody>
      </p:sp>
      <p:sp>
        <p:nvSpPr>
          <p:cNvPr id="29" name="Rectangle 28"/>
          <p:cNvSpPr/>
          <p:nvPr/>
        </p:nvSpPr>
        <p:spPr>
          <a:xfrm>
            <a:off x="914400" y="2819400"/>
            <a:ext cx="1295400" cy="457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qa_yall.py</a:t>
            </a:r>
            <a:endParaRPr lang="en-US" dirty="0"/>
          </a:p>
        </p:txBody>
      </p:sp>
      <p:sp>
        <p:nvSpPr>
          <p:cNvPr id="30" name="Rectangle 29"/>
          <p:cNvSpPr/>
          <p:nvPr/>
        </p:nvSpPr>
        <p:spPr>
          <a:xfrm>
            <a:off x="2590800" y="2819400"/>
            <a:ext cx="1219200" cy="457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qa_ds.py</a:t>
            </a:r>
            <a:endParaRPr lang="en-US" dirty="0"/>
          </a:p>
        </p:txBody>
      </p:sp>
      <p:sp>
        <p:nvSpPr>
          <p:cNvPr id="31" name="Rectangle 30"/>
          <p:cNvSpPr/>
          <p:nvPr/>
        </p:nvSpPr>
        <p:spPr>
          <a:xfrm>
            <a:off x="6934200" y="2819400"/>
            <a:ext cx="1447800" cy="457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qa_misc.py</a:t>
            </a:r>
            <a:endParaRPr lang="en-US" dirty="0"/>
          </a:p>
        </p:txBody>
      </p:sp>
      <p:sp>
        <p:nvSpPr>
          <p:cNvPr id="32" name="Rectangle 31"/>
          <p:cNvSpPr/>
          <p:nvPr/>
        </p:nvSpPr>
        <p:spPr>
          <a:xfrm>
            <a:off x="4191000" y="2819400"/>
            <a:ext cx="1371600" cy="457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qa_pinv.py</a:t>
            </a:r>
            <a:endParaRPr lang="en-US" dirty="0"/>
          </a:p>
        </p:txBody>
      </p:sp>
      <p:sp>
        <p:nvSpPr>
          <p:cNvPr id="33" name="TextBox 32"/>
          <p:cNvSpPr txBox="1"/>
          <p:nvPr/>
        </p:nvSpPr>
        <p:spPr>
          <a:xfrm>
            <a:off x="3429000" y="4476690"/>
            <a:ext cx="1575752" cy="400110"/>
          </a:xfrm>
          <a:prstGeom prst="rect">
            <a:avLst/>
          </a:prstGeom>
          <a:noFill/>
        </p:spPr>
        <p:txBody>
          <a:bodyPr wrap="none" rtlCol="0">
            <a:spAutoFit/>
          </a:bodyPr>
          <a:lstStyle/>
          <a:p>
            <a:r>
              <a:rPr lang="en-US" sz="2000" b="1" dirty="0" smtClean="0">
                <a:solidFill>
                  <a:schemeClr val="bg2">
                    <a:lumMod val="75000"/>
                  </a:schemeClr>
                </a:solidFill>
              </a:rPr>
              <a:t>chan_est.cc</a:t>
            </a:r>
            <a:endParaRPr lang="en-US" sz="2000" b="1" dirty="0">
              <a:solidFill>
                <a:schemeClr val="bg2">
                  <a:lumMod val="75000"/>
                </a:schemeClr>
              </a:solidFill>
            </a:endParaRPr>
          </a:p>
        </p:txBody>
      </p:sp>
      <p:pic>
        <p:nvPicPr>
          <p:cNvPr id="3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795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10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10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10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10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10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1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linds(horizontal)">
                                      <p:cBhvr>
                                        <p:cTn id="35" dur="10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1000"/>
                                        <p:tgtEl>
                                          <p:spTgt spid="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1000"/>
                                        <p:tgtEl>
                                          <p:spTgt spid="1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linds(horizontal)">
                                      <p:cBhvr>
                                        <p:cTn id="46" dur="10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linds(horizontal)">
                                      <p:cBhvr>
                                        <p:cTn id="51" dur="1000"/>
                                        <p:tgtEl>
                                          <p:spTgt spid="1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1000"/>
                                        <p:tgtEl>
                                          <p:spTgt spid="1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10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1000"/>
                                        <p:tgtEl>
                                          <p:spTgt spid="13"/>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1000"/>
                                        <p:tgtEl>
                                          <p:spTgt spid="19"/>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linds(horizontal)">
                                      <p:cBhvr>
                                        <p:cTn id="68" dur="10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blinds(horizontal)">
                                      <p:cBhvr>
                                        <p:cTn id="73" dur="1000"/>
                                        <p:tgtEl>
                                          <p:spTgt spid="21"/>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blinds(horizontal)">
                                      <p:cBhvr>
                                        <p:cTn id="76" dur="1000"/>
                                        <p:tgtEl>
                                          <p:spTgt spid="22"/>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10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blinds(horizontal)">
                                      <p:cBhvr>
                                        <p:cTn id="84" dur="1000"/>
                                        <p:tgtEl>
                                          <p:spTgt spid="15"/>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1000"/>
                                        <p:tgtEl>
                                          <p:spTgt spid="20"/>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blinds(horizontal)">
                                      <p:cBhvr>
                                        <p:cTn id="90" dur="1000"/>
                                        <p:tgtEl>
                                          <p:spTgt spid="31"/>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blinds(horizontal)">
                                      <p:cBhvr>
                                        <p:cTn id="95" dur="10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blinds(horizontal)">
                                      <p:cBhvr>
                                        <p:cTn id="100" dur="1000"/>
                                        <p:tgtEl>
                                          <p:spTgt spid="8"/>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blinds(horizontal)">
                                      <p:cBhvr>
                                        <p:cTn id="105" dur="1000"/>
                                        <p:tgtEl>
                                          <p:spTgt spid="6"/>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blinds(horizontal)">
                                      <p:cBhvr>
                                        <p:cTn id="108" dur="1000"/>
                                        <p:tgtEl>
                                          <p:spTgt spid="27"/>
                                        </p:tgtEl>
                                      </p:cBhvr>
                                    </p:animEffect>
                                  </p:childTnLst>
                                </p:cTn>
                              </p:par>
                              <p:par>
                                <p:cTn id="109" presetID="3" presetClass="entr" presetSubtype="10" fill="hold" grpId="1" nodeType="with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blinds(horizontal)">
                                      <p:cBhvr>
                                        <p:cTn id="1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animBg="1"/>
      <p:bldP spid="29" grpId="0" animBg="1"/>
      <p:bldP spid="30" grpId="0" animBg="1"/>
      <p:bldP spid="31" grpId="0" animBg="1"/>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0" y="0"/>
            <a:ext cx="8229600" cy="1143000"/>
          </a:xfrm>
        </p:spPr>
        <p:txBody>
          <a:bodyPr>
            <a:noAutofit/>
          </a:bodyPr>
          <a:lstStyle/>
          <a:p>
            <a:pPr algn="l"/>
            <a:r>
              <a:rPr lang="en-US" sz="4000" dirty="0">
                <a:solidFill>
                  <a:schemeClr val="bg1"/>
                </a:solidFill>
                <a:latin typeface="Times New Roman" pitchFamily="18" charset="0"/>
                <a:cs typeface="Times New Roman" pitchFamily="18" charset="0"/>
              </a:rPr>
              <a:t>CS-OFDM Receiver Design</a:t>
            </a:r>
            <a:br>
              <a:rPr lang="en-US" sz="4000" dirty="0">
                <a:solidFill>
                  <a:schemeClr val="bg1"/>
                </a:solidFill>
                <a:latin typeface="Times New Roman" pitchFamily="18" charset="0"/>
                <a:cs typeface="Times New Roman" pitchFamily="18" charset="0"/>
              </a:rPr>
            </a:br>
            <a:r>
              <a:rPr lang="en-US" sz="4000" b="0" dirty="0" smtClean="0">
                <a:solidFill>
                  <a:schemeClr val="bg1"/>
                </a:solidFill>
                <a:latin typeface="Times New Roman" pitchFamily="18" charset="0"/>
                <a:cs typeface="Times New Roman" pitchFamily="18" charset="0"/>
              </a:rPr>
              <a:t>YALL1 &amp;  Post Processing</a:t>
            </a:r>
            <a:endParaRPr lang="en-US" sz="4000" b="0"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10515" y="1219200"/>
                <a:ext cx="8229600" cy="4709160"/>
              </a:xfrm>
            </p:spPr>
            <p:txBody>
              <a:bodyPr>
                <a:normAutofit/>
              </a:bodyPr>
              <a:lstStyle/>
              <a:p>
                <a:pPr marL="0" indent="0">
                  <a:buNone/>
                </a:pPr>
                <a:r>
                  <a:rPr lang="en-US" sz="2400" b="1" dirty="0">
                    <a:solidFill>
                      <a:srgbClr val="FFFF00"/>
                    </a:solidFill>
                    <a:latin typeface="Times New Roman" pitchFamily="18" charset="0"/>
                    <a:cs typeface="Times New Roman" pitchFamily="18" charset="0"/>
                  </a:rPr>
                  <a:t>c</a:t>
                </a:r>
                <a:r>
                  <a:rPr lang="en-US" sz="2400" b="1" dirty="0" smtClean="0">
                    <a:solidFill>
                      <a:srgbClr val="FFFF00"/>
                    </a:solidFill>
                    <a:latin typeface="Times New Roman" pitchFamily="18" charset="0"/>
                    <a:cs typeface="Times New Roman" pitchFamily="18" charset="0"/>
                  </a:rPr>
                  <a:t>lass cs_cpp_yall_fftw</a:t>
                </a:r>
              </a:p>
              <a:p>
                <a:r>
                  <a:rPr lang="en-US" sz="2400" dirty="0" smtClean="0">
                    <a:solidFill>
                      <a:schemeClr val="bg1"/>
                    </a:solidFill>
                    <a:latin typeface="Times New Roman" pitchFamily="18" charset="0"/>
                    <a:cs typeface="Times New Roman" pitchFamily="18" charset="0"/>
                  </a:rPr>
                  <a:t>Different models </a:t>
                </a:r>
                <a:r>
                  <a:rPr lang="en-US" sz="2400" dirty="0">
                    <a:solidFill>
                      <a:schemeClr val="bg1"/>
                    </a:solidFill>
                    <a:latin typeface="Times New Roman" pitchFamily="18" charset="0"/>
                    <a:cs typeface="Times New Roman" pitchFamily="18" charset="0"/>
                  </a:rPr>
                  <a:t>to solve </a:t>
                </a:r>
                <a:r>
                  <a:rPr lang="en-US" sz="2400" dirty="0" smtClean="0">
                    <a:solidFill>
                      <a:schemeClr val="bg1"/>
                    </a:solidFill>
                    <a:latin typeface="Times New Roman" pitchFamily="18" charset="0"/>
                    <a:cs typeface="Times New Roman" pitchFamily="18" charset="0"/>
                  </a:rPr>
                  <a:t>using </a:t>
                </a:r>
                <a14:m>
                  <m:oMath xmlns:m="http://schemas.openxmlformats.org/officeDocument/2006/math">
                    <m:sSub>
                      <m:sSubPr>
                        <m:ctrlPr>
                          <a:rPr lang="en-US" sz="2400" i="1">
                            <a:solidFill>
                              <a:schemeClr val="bg1"/>
                            </a:solidFill>
                            <a:latin typeface="Cambria Math"/>
                            <a:cs typeface="Times New Roman" pitchFamily="18" charset="0"/>
                          </a:rPr>
                        </m:ctrlPr>
                      </m:sSubPr>
                      <m:e>
                        <m:r>
                          <a:rPr lang="en-US" sz="2400" i="1">
                            <a:solidFill>
                              <a:schemeClr val="bg1"/>
                            </a:solidFill>
                            <a:latin typeface="Cambria Math"/>
                            <a:cs typeface="Times New Roman" pitchFamily="18" charset="0"/>
                          </a:rPr>
                          <m:t>𝑙</m:t>
                        </m:r>
                      </m:e>
                      <m:sub>
                        <m:r>
                          <a:rPr lang="en-US" sz="2400" i="1">
                            <a:solidFill>
                              <a:schemeClr val="bg1"/>
                            </a:solidFill>
                            <a:latin typeface="Cambria Math"/>
                            <a:cs typeface="Times New Roman" pitchFamily="18" charset="0"/>
                          </a:rPr>
                          <m:t>1</m:t>
                        </m:r>
                      </m:sub>
                    </m:sSub>
                    <m:r>
                      <a:rPr lang="en-US" sz="2400" i="1">
                        <a:solidFill>
                          <a:schemeClr val="bg1"/>
                        </a:solidFill>
                        <a:latin typeface="Cambria Math"/>
                        <a:cs typeface="Times New Roman" pitchFamily="18" charset="0"/>
                      </a:rPr>
                      <m:t> </m:t>
                    </m:r>
                  </m:oMath>
                </a14:m>
                <a:r>
                  <a:rPr lang="en-US" sz="2400" dirty="0" smtClean="0">
                    <a:solidFill>
                      <a:schemeClr val="bg1"/>
                    </a:solidFill>
                    <a:latin typeface="Times New Roman" pitchFamily="18" charset="0"/>
                    <a:cs typeface="Times New Roman" pitchFamily="18" charset="0"/>
                  </a:rPr>
                  <a:t>optimization</a:t>
                </a:r>
              </a:p>
              <a:p>
                <a:r>
                  <a:rPr lang="en-US" sz="2400" dirty="0" smtClean="0">
                    <a:solidFill>
                      <a:schemeClr val="bg1"/>
                    </a:solidFill>
                    <a:latin typeface="Times New Roman" pitchFamily="18" charset="0"/>
                    <a:cs typeface="Times New Roman" pitchFamily="18" charset="0"/>
                  </a:rPr>
                  <a:t>Derived from classical approach of ADMM</a:t>
                </a:r>
              </a:p>
              <a:p>
                <a:r>
                  <a:rPr lang="en-US" sz="2400" dirty="0" smtClean="0">
                    <a:solidFill>
                      <a:schemeClr val="bg1"/>
                    </a:solidFill>
                    <a:latin typeface="Times New Roman" pitchFamily="18" charset="0"/>
                    <a:cs typeface="Times New Roman" pitchFamily="18" charset="0"/>
                  </a:rPr>
                  <a:t>Accelerated </a:t>
                </a:r>
                <a:r>
                  <a:rPr lang="en-US" sz="2400" dirty="0">
                    <a:solidFill>
                      <a:schemeClr val="bg1"/>
                    </a:solidFill>
                    <a:latin typeface="Times New Roman" pitchFamily="18" charset="0"/>
                    <a:cs typeface="Times New Roman" pitchFamily="18" charset="0"/>
                  </a:rPr>
                  <a:t>computation compared to other solvers</a:t>
                </a:r>
              </a:p>
              <a:p>
                <a:r>
                  <a:rPr lang="en-US" sz="2400" dirty="0">
                    <a:solidFill>
                      <a:schemeClr val="bg1"/>
                    </a:solidFill>
                    <a:latin typeface="Times New Roman" pitchFamily="18" charset="0"/>
                    <a:cs typeface="Times New Roman" pitchFamily="18" charset="0"/>
                  </a:rPr>
                  <a:t>Easily </a:t>
                </a:r>
                <a:r>
                  <a:rPr lang="en-US" sz="2400" dirty="0" smtClean="0">
                    <a:solidFill>
                      <a:schemeClr val="bg1"/>
                    </a:solidFill>
                    <a:latin typeface="Times New Roman" pitchFamily="18" charset="0"/>
                    <a:cs typeface="Times New Roman" pitchFamily="18" charset="0"/>
                  </a:rPr>
                  <a:t>available</a:t>
                </a:r>
              </a:p>
              <a:p>
                <a:pPr marL="0" indent="0">
                  <a:buNone/>
                </a:pPr>
                <a:endParaRPr lang="en-US" sz="2400" dirty="0">
                  <a:solidFill>
                    <a:schemeClr val="bg1"/>
                  </a:solidFill>
                  <a:latin typeface="Times New Roman" pitchFamily="18" charset="0"/>
                  <a:cs typeface="Times New Roman" pitchFamily="18" charset="0"/>
                </a:endParaRPr>
              </a:p>
              <a:p>
                <a:pPr marL="0" indent="0">
                  <a:buNone/>
                </a:pPr>
                <a:r>
                  <a:rPr lang="en-US" sz="2400" b="1" dirty="0">
                    <a:solidFill>
                      <a:srgbClr val="FFFF00"/>
                    </a:solidFill>
                    <a:latin typeface="Times New Roman" pitchFamily="18" charset="0"/>
                    <a:cs typeface="Times New Roman" pitchFamily="18" charset="0"/>
                  </a:rPr>
                  <a:t>class </a:t>
                </a:r>
                <a:r>
                  <a:rPr lang="en-US" sz="2400" b="1" dirty="0" err="1" smtClean="0">
                    <a:solidFill>
                      <a:srgbClr val="FFFF00"/>
                    </a:solidFill>
                    <a:latin typeface="Times New Roman" pitchFamily="18" charset="0"/>
                    <a:cs typeface="Times New Roman" pitchFamily="18" charset="0"/>
                  </a:rPr>
                  <a:t>cs_cpp_misc</a:t>
                </a:r>
                <a:endParaRPr lang="en-US" sz="2400" dirty="0">
                  <a:solidFill>
                    <a:srgbClr val="FFFF00"/>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Compare with a threshold </a:t>
                </a:r>
              </a:p>
              <a:p>
                <a:r>
                  <a:rPr lang="en-US" sz="2400" dirty="0">
                    <a:solidFill>
                      <a:schemeClr val="bg1"/>
                    </a:solidFill>
                    <a:latin typeface="Times New Roman" pitchFamily="18" charset="0"/>
                    <a:cs typeface="Times New Roman" pitchFamily="18" charset="0"/>
                  </a:rPr>
                  <a:t>Update the weights</a:t>
                </a:r>
              </a:p>
              <a:p>
                <a:r>
                  <a:rPr lang="en-US" sz="2400" dirty="0">
                    <a:solidFill>
                      <a:schemeClr val="bg1"/>
                    </a:solidFill>
                    <a:latin typeface="Times New Roman" pitchFamily="18" charset="0"/>
                    <a:cs typeface="Times New Roman" pitchFamily="18" charset="0"/>
                  </a:rPr>
                  <a:t>Use the weights in next iteration</a:t>
                </a:r>
              </a:p>
              <a:p>
                <a:endParaRPr lang="en-US" sz="2400" dirty="0">
                  <a:latin typeface="Times New Roman" pitchFamily="18" charset="0"/>
                  <a:cs typeface="Times New Roman" pitchFamily="18" charset="0"/>
                </a:endParaRP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10515" y="1219200"/>
                <a:ext cx="8229600" cy="4709160"/>
              </a:xfrm>
              <a:blipFill rotWithShape="1">
                <a:blip r:embed="rId2"/>
                <a:stretch>
                  <a:fillRect l="-1185" t="-1035"/>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29</a:t>
            </a:fld>
            <a:endParaRPr lang="en-US" altLang="zh-CN"/>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28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400" dirty="0" smtClean="0">
                <a:solidFill>
                  <a:schemeClr val="bg1"/>
                </a:solidFill>
                <a:latin typeface="Times New Roman" pitchFamily="18" charset="0"/>
                <a:cs typeface="Times New Roman" pitchFamily="18" charset="0"/>
              </a:rPr>
              <a:t>Objective</a:t>
            </a:r>
            <a:endParaRPr lang="en-US" sz="44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709160"/>
          </a:xfrm>
        </p:spPr>
        <p:txBody>
          <a:bodyPr>
            <a:normAutofit/>
          </a:bodyPr>
          <a:lstStyle/>
          <a:p>
            <a:r>
              <a:rPr lang="en-US" sz="2400" dirty="0" smtClean="0">
                <a:solidFill>
                  <a:schemeClr val="bg1"/>
                </a:solidFill>
                <a:latin typeface="Times New Roman" pitchFamily="18" charset="0"/>
                <a:cs typeface="Times New Roman" pitchFamily="18" charset="0"/>
              </a:rPr>
              <a:t>Radio channel impairment has become a major concern in wireless system</a:t>
            </a:r>
          </a:p>
          <a:p>
            <a:endParaRPr lang="en-US" sz="2400" dirty="0">
              <a:solidFill>
                <a:schemeClr val="bg1"/>
              </a:solidFill>
              <a:latin typeface="Times New Roman" pitchFamily="18" charset="0"/>
              <a:cs typeface="Times New Roman" pitchFamily="18" charset="0"/>
            </a:endParaRPr>
          </a:p>
          <a:p>
            <a:endParaRPr lang="en-US" sz="2400" dirty="0" smtClean="0">
              <a:solidFill>
                <a:schemeClr val="bg1"/>
              </a:solidFill>
              <a:latin typeface="Times New Roman" pitchFamily="18" charset="0"/>
              <a:cs typeface="Times New Roman" pitchFamily="18" charset="0"/>
            </a:endParaRPr>
          </a:p>
          <a:p>
            <a:endParaRPr lang="en-US" sz="2400" dirty="0">
              <a:solidFill>
                <a:schemeClr val="bg1"/>
              </a:solidFill>
              <a:latin typeface="Times New Roman" pitchFamily="18" charset="0"/>
              <a:cs typeface="Times New Roman" pitchFamily="18" charset="0"/>
            </a:endParaRPr>
          </a:p>
          <a:p>
            <a:endParaRPr lang="en-US" sz="2400" dirty="0" smtClean="0">
              <a:solidFill>
                <a:schemeClr val="bg1"/>
              </a:solidFill>
              <a:latin typeface="Times New Roman" pitchFamily="18" charset="0"/>
              <a:cs typeface="Times New Roman" pitchFamily="18" charset="0"/>
            </a:endParaRPr>
          </a:p>
          <a:p>
            <a:endParaRPr lang="en-US" sz="2400" dirty="0">
              <a:solidFill>
                <a:schemeClr val="bg1"/>
              </a:solidFill>
              <a:latin typeface="Times New Roman" pitchFamily="18" charset="0"/>
              <a:cs typeface="Times New Roman" pitchFamily="18" charset="0"/>
            </a:endParaRPr>
          </a:p>
          <a:p>
            <a:endParaRPr lang="en-US" sz="2400" dirty="0">
              <a:solidFill>
                <a:schemeClr val="bg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3</a:t>
            </a:fld>
            <a:endParaRPr lang="en-US" altLang="zh-CN"/>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 y="10523"/>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TJ\Documents\Myfolder\University\UH\2012Fall_MSThesisDefense\MSThesisver2\raychan_spars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2133600"/>
            <a:ext cx="4785267" cy="229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74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0" y="0"/>
            <a:ext cx="8229600" cy="1143000"/>
          </a:xfrm>
        </p:spPr>
        <p:txBody>
          <a:bodyPr>
            <a:normAutofit fontScale="90000"/>
          </a:bodyPr>
          <a:lstStyle/>
          <a:p>
            <a:pPr algn="l"/>
            <a:r>
              <a:rPr lang="en-US" sz="4000" dirty="0">
                <a:solidFill>
                  <a:schemeClr val="bg1"/>
                </a:solidFill>
                <a:latin typeface="Times New Roman" pitchFamily="18" charset="0"/>
                <a:cs typeface="Times New Roman" pitchFamily="18" charset="0"/>
              </a:rPr>
              <a:t>CS-OFDM Receiver Design</a:t>
            </a:r>
            <a:br>
              <a:rPr lang="en-US" sz="4000" dirty="0">
                <a:solidFill>
                  <a:schemeClr val="bg1"/>
                </a:solidFill>
                <a:latin typeface="Times New Roman" pitchFamily="18" charset="0"/>
                <a:cs typeface="Times New Roman" pitchFamily="18" charset="0"/>
              </a:rPr>
            </a:br>
            <a:r>
              <a:rPr lang="en-US" sz="4000" b="0" dirty="0" smtClean="0">
                <a:solidFill>
                  <a:schemeClr val="bg1"/>
                </a:solidFill>
                <a:latin typeface="Times New Roman" pitchFamily="18" charset="0"/>
                <a:cs typeface="Times New Roman" pitchFamily="18" charset="0"/>
              </a:rPr>
              <a:t>Building the MM</a:t>
            </a:r>
            <a:endParaRPr lang="en-US" b="0" dirty="0"/>
          </a:p>
        </p:txBody>
      </p:sp>
      <p:sp>
        <p:nvSpPr>
          <p:cNvPr id="2" name="Content Placeholder 1"/>
          <p:cNvSpPr>
            <a:spLocks noGrp="1"/>
          </p:cNvSpPr>
          <p:nvPr>
            <p:ph idx="1"/>
          </p:nvPr>
        </p:nvSpPr>
        <p:spPr>
          <a:xfrm>
            <a:off x="310515" y="1143000"/>
            <a:ext cx="8229600" cy="4709160"/>
          </a:xfrm>
        </p:spPr>
        <p:txBody>
          <a:bodyPr/>
          <a:lstStyle/>
          <a:p>
            <a:pPr marL="0" indent="0">
              <a:buNone/>
            </a:pPr>
            <a:r>
              <a:rPr lang="en-US" sz="2400" b="1" dirty="0" smtClean="0">
                <a:solidFill>
                  <a:srgbClr val="FFFF00"/>
                </a:solidFill>
                <a:latin typeface="Times New Roman" pitchFamily="18" charset="0"/>
                <a:cs typeface="Times New Roman" pitchFamily="18" charset="0"/>
              </a:rPr>
              <a:t>class gri_fft_MatrixA_ccc</a:t>
            </a:r>
          </a:p>
          <a:p>
            <a:r>
              <a:rPr lang="en-US" sz="2400" dirty="0" smtClean="0">
                <a:solidFill>
                  <a:schemeClr val="bg1"/>
                </a:solidFill>
                <a:latin typeface="Times New Roman" pitchFamily="18" charset="0"/>
                <a:cs typeface="Times New Roman" pitchFamily="18" charset="0"/>
              </a:rPr>
              <a:t>There </a:t>
            </a:r>
            <a:r>
              <a:rPr lang="en-US" sz="2400" dirty="0">
                <a:solidFill>
                  <a:schemeClr val="bg1"/>
                </a:solidFill>
                <a:latin typeface="Times New Roman" pitchFamily="18" charset="0"/>
                <a:cs typeface="Times New Roman" pitchFamily="18" charset="0"/>
              </a:rPr>
              <a:t>are different FFT libraries in GNU Radio</a:t>
            </a:r>
          </a:p>
          <a:p>
            <a:r>
              <a:rPr lang="en-US" sz="2400" dirty="0">
                <a:solidFill>
                  <a:schemeClr val="bg1"/>
                </a:solidFill>
                <a:latin typeface="Times New Roman" pitchFamily="18" charset="0"/>
                <a:cs typeface="Times New Roman" pitchFamily="18" charset="0"/>
              </a:rPr>
              <a:t>Develop 2 components to build the final MM</a:t>
            </a:r>
          </a:p>
          <a:p>
            <a:pPr marL="0" indent="0">
              <a:buNone/>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ifft</a:t>
            </a: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fft</a:t>
            </a:r>
            <a:r>
              <a:rPr lang="en-US" sz="2400" dirty="0">
                <a:solidFill>
                  <a:schemeClr val="bg1"/>
                </a:solidFill>
                <a:latin typeface="Times New Roman" pitchFamily="18" charset="0"/>
                <a:cs typeface="Times New Roman" pitchFamily="18" charset="0"/>
              </a:rPr>
              <a:t>(a)*.pilots)</a:t>
            </a:r>
          </a:p>
          <a:p>
            <a:pPr marL="0" indent="0">
              <a:buNone/>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ifft</a:t>
            </a: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fft</a:t>
            </a:r>
            <a:r>
              <a:rPr lang="en-US" sz="2400" dirty="0">
                <a:solidFill>
                  <a:schemeClr val="bg1"/>
                </a:solidFill>
                <a:latin typeface="Times New Roman" pitchFamily="18" charset="0"/>
                <a:cs typeface="Times New Roman" pitchFamily="18" charset="0"/>
              </a:rPr>
              <a:t>(b)*.</a:t>
            </a:r>
            <a:r>
              <a:rPr lang="en-US" sz="2400" dirty="0" err="1">
                <a:solidFill>
                  <a:schemeClr val="bg1"/>
                </a:solidFill>
                <a:latin typeface="Times New Roman" pitchFamily="18" charset="0"/>
                <a:cs typeface="Times New Roman" pitchFamily="18" charset="0"/>
              </a:rPr>
              <a:t>conj</a:t>
            </a:r>
            <a:r>
              <a:rPr lang="en-US" sz="2400" dirty="0">
                <a:solidFill>
                  <a:schemeClr val="bg1"/>
                </a:solidFill>
                <a:latin typeface="Times New Roman" pitchFamily="18" charset="0"/>
                <a:cs typeface="Times New Roman" pitchFamily="18" charset="0"/>
              </a:rPr>
              <a:t>(pilots))</a:t>
            </a:r>
          </a:p>
          <a:p>
            <a:r>
              <a:rPr lang="en-US" sz="2400" dirty="0">
                <a:solidFill>
                  <a:schemeClr val="bg1"/>
                </a:solidFill>
                <a:latin typeface="Times New Roman" pitchFamily="18" charset="0"/>
                <a:cs typeface="Times New Roman" pitchFamily="18" charset="0"/>
              </a:rPr>
              <a:t>Use </a:t>
            </a:r>
            <a:r>
              <a:rPr lang="en-US" sz="2400" dirty="0" err="1">
                <a:solidFill>
                  <a:schemeClr val="bg1"/>
                </a:solidFill>
                <a:latin typeface="Times New Roman" pitchFamily="18" charset="0"/>
                <a:cs typeface="Times New Roman" pitchFamily="18" charset="0"/>
              </a:rPr>
              <a:t>fft</a:t>
            </a:r>
            <a:r>
              <a:rPr lang="en-US" sz="2400" dirty="0">
                <a:solidFill>
                  <a:schemeClr val="bg1"/>
                </a:solidFill>
                <a:latin typeface="Times New Roman" pitchFamily="18" charset="0"/>
                <a:cs typeface="Times New Roman" pitchFamily="18" charset="0"/>
              </a:rPr>
              <a:t> from FFTW3 or GSL libraries</a:t>
            </a:r>
          </a:p>
          <a:p>
            <a:endParaRPr lang="en-US" dirty="0"/>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30</a:t>
            </a:fld>
            <a:endParaRPr lang="en-US" altLang="zh-CN"/>
          </a:p>
        </p:txBody>
      </p:sp>
      <p:pic>
        <p:nvPicPr>
          <p:cNvPr id="5" name="Picture 4"/>
          <p:cNvPicPr/>
          <p:nvPr/>
        </p:nvPicPr>
        <p:blipFill>
          <a:blip r:embed="rId2" cstate="print"/>
          <a:srcRect/>
          <a:stretch>
            <a:fillRect/>
          </a:stretch>
        </p:blipFill>
        <p:spPr bwMode="auto">
          <a:xfrm>
            <a:off x="1981200" y="3810000"/>
            <a:ext cx="5943600" cy="2643188"/>
          </a:xfrm>
          <a:prstGeom prst="rect">
            <a:avLst/>
          </a:prstGeom>
          <a:noFill/>
          <a:ln w="9525">
            <a:noFill/>
            <a:miter lim="800000"/>
            <a:headEnd/>
            <a:tailEnd/>
          </a:ln>
        </p:spPr>
      </p:pic>
      <p:pic>
        <p:nvPicPr>
          <p:cNvPr id="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289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514350" y="0"/>
                <a:ext cx="8229600" cy="1143000"/>
              </a:xfrm>
            </p:spPr>
            <p:txBody>
              <a:bodyPr>
                <a:noAutofit/>
              </a:bodyPr>
              <a:lstStyle/>
              <a:p>
                <a:pPr algn="l"/>
                <a:r>
                  <a:rPr lang="en-US" sz="4000" dirty="0" smtClean="0">
                    <a:solidFill>
                      <a:schemeClr val="bg1"/>
                    </a:solidFill>
                    <a:latin typeface="Times New Roman" pitchFamily="18" charset="0"/>
                    <a:cs typeface="Times New Roman" pitchFamily="18" charset="0"/>
                  </a:rPr>
                  <a:t>CS-OFDM Receiver Design</a:t>
                </a:r>
                <a:br>
                  <a:rPr lang="en-US" sz="4000" dirty="0" smtClean="0">
                    <a:solidFill>
                      <a:schemeClr val="bg1"/>
                    </a:solidFill>
                    <a:latin typeface="Times New Roman" pitchFamily="18" charset="0"/>
                    <a:cs typeface="Times New Roman" pitchFamily="18" charset="0"/>
                  </a:rPr>
                </a:br>
                <a14:m>
                  <m:oMath xmlns:m="http://schemas.openxmlformats.org/officeDocument/2006/math">
                    <m:sSub>
                      <m:sSubPr>
                        <m:ctrlPr>
                          <a:rPr lang="en-US" sz="4000" i="1">
                            <a:solidFill>
                              <a:schemeClr val="bg1"/>
                            </a:solidFill>
                            <a:latin typeface="Cambria Math"/>
                            <a:cs typeface="Times New Roman" pitchFamily="18" charset="0"/>
                          </a:rPr>
                        </m:ctrlPr>
                      </m:sSubPr>
                      <m:e>
                        <m:r>
                          <a:rPr lang="en-US" sz="4000" b="0" i="1">
                            <a:solidFill>
                              <a:schemeClr val="bg1"/>
                            </a:solidFill>
                            <a:latin typeface="Cambria Math"/>
                            <a:cs typeface="Times New Roman" pitchFamily="18" charset="0"/>
                          </a:rPr>
                          <m:t>𝑙</m:t>
                        </m:r>
                      </m:e>
                      <m:sub>
                        <m:r>
                          <a:rPr lang="en-US" sz="4000" b="0" i="1" smtClean="0">
                            <a:solidFill>
                              <a:schemeClr val="bg1"/>
                            </a:solidFill>
                            <a:latin typeface="Cambria Math"/>
                            <a:cs typeface="Times New Roman" pitchFamily="18" charset="0"/>
                          </a:rPr>
                          <m:t>2</m:t>
                        </m:r>
                      </m:sub>
                    </m:sSub>
                  </m:oMath>
                </a14:m>
                <a:r>
                  <a:rPr lang="en-US" sz="4000" b="0" dirty="0" smtClean="0">
                    <a:solidFill>
                      <a:schemeClr val="bg1"/>
                    </a:solidFill>
                    <a:latin typeface="Times New Roman" pitchFamily="18" charset="0"/>
                    <a:cs typeface="Times New Roman" pitchFamily="18" charset="0"/>
                  </a:rPr>
                  <a:t> Solution</a:t>
                </a:r>
                <a:endParaRPr lang="en-US" sz="4000" b="0"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514350" y="0"/>
                <a:ext cx="8229600" cy="1143000"/>
              </a:xfrm>
              <a:blipFill rotWithShape="1">
                <a:blip r:embed="rId2"/>
                <a:stretch>
                  <a:fillRect l="-3111" t="-20213" b="-420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95275" y="1219200"/>
                <a:ext cx="8229600" cy="4709160"/>
              </a:xfrm>
            </p:spPr>
            <p:txBody>
              <a:bodyPr>
                <a:normAutofit fontScale="62500" lnSpcReduction="20000"/>
              </a:bodyPr>
              <a:lstStyle/>
              <a:p>
                <a:pPr marL="0" indent="0">
                  <a:buNone/>
                </a:pPr>
                <a:r>
                  <a:rPr lang="en-US" sz="3800" b="1" dirty="0" smtClean="0">
                    <a:solidFill>
                      <a:srgbClr val="FFFF00"/>
                    </a:solidFill>
                    <a:latin typeface="Times New Roman" pitchFamily="18" charset="0"/>
                    <a:cs typeface="Times New Roman" pitchFamily="18" charset="0"/>
                  </a:rPr>
                  <a:t>class  cs_cpp_pinv</a:t>
                </a:r>
              </a:p>
              <a:p>
                <a:r>
                  <a:rPr lang="en-US" sz="3800" dirty="0" smtClean="0">
                    <a:solidFill>
                      <a:schemeClr val="bg1"/>
                    </a:solidFill>
                    <a:latin typeface="Times New Roman" pitchFamily="18" charset="0"/>
                    <a:cs typeface="Times New Roman" pitchFamily="18" charset="0"/>
                  </a:rPr>
                  <a:t>Solving </a:t>
                </a:r>
                <a14:m>
                  <m:oMath xmlns:m="http://schemas.openxmlformats.org/officeDocument/2006/math">
                    <m:sSub>
                      <m:sSubPr>
                        <m:ctrlPr>
                          <a:rPr lang="en-US" sz="4000" i="1">
                            <a:solidFill>
                              <a:schemeClr val="bg1"/>
                            </a:solidFill>
                            <a:latin typeface="Cambria Math"/>
                            <a:cs typeface="Times New Roman" pitchFamily="18" charset="0"/>
                          </a:rPr>
                        </m:ctrlPr>
                      </m:sSubPr>
                      <m:e>
                        <m:r>
                          <a:rPr lang="en-US" sz="4000" i="1">
                            <a:solidFill>
                              <a:schemeClr val="bg1"/>
                            </a:solidFill>
                            <a:latin typeface="Cambria Math"/>
                            <a:cs typeface="Times New Roman" pitchFamily="18" charset="0"/>
                          </a:rPr>
                          <m:t>𝑙</m:t>
                        </m:r>
                      </m:e>
                      <m:sub>
                        <m:r>
                          <a:rPr lang="en-US" sz="4000" b="0" i="1" smtClean="0">
                            <a:solidFill>
                              <a:schemeClr val="bg1"/>
                            </a:solidFill>
                            <a:latin typeface="Cambria Math"/>
                            <a:cs typeface="Times New Roman" pitchFamily="18" charset="0"/>
                          </a:rPr>
                          <m:t>2</m:t>
                        </m:r>
                      </m:sub>
                    </m:sSub>
                  </m:oMath>
                </a14:m>
                <a:r>
                  <a:rPr lang="en-US" sz="3800" dirty="0" smtClean="0">
                    <a:solidFill>
                      <a:schemeClr val="bg1"/>
                    </a:solidFill>
                    <a:latin typeface="Times New Roman" pitchFamily="18" charset="0"/>
                    <a:cs typeface="Times New Roman" pitchFamily="18" charset="0"/>
                  </a:rPr>
                  <a:t> </a:t>
                </a:r>
                <a:r>
                  <a:rPr lang="en-US" sz="3800" dirty="0">
                    <a:solidFill>
                      <a:schemeClr val="bg1"/>
                    </a:solidFill>
                    <a:latin typeface="Times New Roman" pitchFamily="18" charset="0"/>
                    <a:cs typeface="Times New Roman" pitchFamily="18" charset="0"/>
                  </a:rPr>
                  <a:t>optimization  </a:t>
                </a:r>
              </a:p>
              <a:p>
                <a:pPr marL="0" indent="0" algn="ctr">
                  <a:buNone/>
                </a:pPr>
                <a:r>
                  <a:rPr lang="en-US" sz="3400" dirty="0">
                    <a:solidFill>
                      <a:schemeClr val="bg1"/>
                    </a:solidFill>
                    <a:latin typeface="Times New Roman" pitchFamily="18" charset="0"/>
                    <a:cs typeface="Times New Roman" pitchFamily="18" charset="0"/>
                  </a:rPr>
                  <a:t>	</a:t>
                </a:r>
                <a:r>
                  <a:rPr lang="en-US" sz="3800" dirty="0">
                    <a:solidFill>
                      <a:schemeClr val="bg1"/>
                    </a:solidFill>
                    <a:latin typeface="Times New Roman" pitchFamily="18" charset="0"/>
                    <a:cs typeface="Times New Roman" pitchFamily="18" charset="0"/>
                  </a:rPr>
                  <a:t>A/y = h</a:t>
                </a:r>
              </a:p>
              <a:p>
                <a:pPr algn="ctr">
                  <a:buNone/>
                </a:pPr>
                <a:r>
                  <a:rPr lang="en-US" sz="3400" dirty="0">
                    <a:solidFill>
                      <a:schemeClr val="bg1"/>
                    </a:solidFill>
                    <a:latin typeface="Times New Roman" pitchFamily="18" charset="0"/>
                    <a:cs typeface="Times New Roman" pitchFamily="18" charset="0"/>
                  </a:rPr>
                  <a:t>   		y = Ah</a:t>
                </a:r>
              </a:p>
              <a:p>
                <a:r>
                  <a:rPr lang="en-US" sz="3400" dirty="0">
                    <a:solidFill>
                      <a:schemeClr val="bg1"/>
                    </a:solidFill>
                    <a:latin typeface="Times New Roman" pitchFamily="18" charset="0"/>
                    <a:cs typeface="Times New Roman" pitchFamily="18" charset="0"/>
                  </a:rPr>
                  <a:t> </a:t>
                </a:r>
                <a:r>
                  <a:rPr lang="en-US" sz="3800" dirty="0">
                    <a:solidFill>
                      <a:schemeClr val="bg1"/>
                    </a:solidFill>
                    <a:latin typeface="Times New Roman" pitchFamily="18" charset="0"/>
                    <a:cs typeface="Times New Roman" pitchFamily="18" charset="0"/>
                  </a:rPr>
                  <a:t>We use </a:t>
                </a:r>
              </a:p>
              <a:p>
                <a:pPr marL="457200" lvl="1" indent="0" algn="ctr">
                  <a:buNone/>
                </a:pPr>
                <a14:m>
                  <m:oMath xmlns:m="http://schemas.openxmlformats.org/officeDocument/2006/math">
                    <m:r>
                      <a:rPr lang="en-US" sz="3800" i="1">
                        <a:solidFill>
                          <a:schemeClr val="bg1"/>
                        </a:solidFill>
                        <a:latin typeface="Cambria Math"/>
                      </a:rPr>
                      <m:t>h</m:t>
                    </m:r>
                    <m:r>
                      <a:rPr lang="en-US" sz="3800" i="1">
                        <a:solidFill>
                          <a:schemeClr val="bg1"/>
                        </a:solidFill>
                        <a:latin typeface="Cambria Math"/>
                      </a:rPr>
                      <m:t> =  </m:t>
                    </m:r>
                    <m:r>
                      <a:rPr lang="en-US" sz="3800" i="1">
                        <a:solidFill>
                          <a:schemeClr val="bg1"/>
                        </a:solidFill>
                        <a:latin typeface="Cambria Math"/>
                      </a:rPr>
                      <m:t>𝑦</m:t>
                    </m:r>
                    <m:r>
                      <a:rPr lang="en-US" sz="3800" i="1">
                        <a:solidFill>
                          <a:schemeClr val="bg1"/>
                        </a:solidFill>
                        <a:latin typeface="Cambria Math"/>
                      </a:rPr>
                      <m:t> ∗</m:t>
                    </m:r>
                    <m:r>
                      <a:rPr lang="en-US" sz="3800" i="1">
                        <a:solidFill>
                          <a:schemeClr val="bg1"/>
                        </a:solidFill>
                        <a:latin typeface="Cambria Math"/>
                      </a:rPr>
                      <m:t>𝑝𝑖𝑛𝑣</m:t>
                    </m:r>
                    <m:r>
                      <a:rPr lang="en-US" sz="3800" i="1">
                        <a:solidFill>
                          <a:schemeClr val="bg1"/>
                        </a:solidFill>
                        <a:latin typeface="Cambria Math"/>
                      </a:rPr>
                      <m:t>(</m:t>
                    </m:r>
                    <m:r>
                      <a:rPr lang="en-US" sz="3800" i="1">
                        <a:solidFill>
                          <a:schemeClr val="bg1"/>
                        </a:solidFill>
                        <a:latin typeface="Cambria Math"/>
                      </a:rPr>
                      <m:t>𝐴</m:t>
                    </m:r>
                    <m:r>
                      <a:rPr lang="en-US" sz="3800" i="1">
                        <a:solidFill>
                          <a:schemeClr val="bg1"/>
                        </a:solidFill>
                        <a:latin typeface="Cambria Math"/>
                      </a:rPr>
                      <m:t>)</m:t>
                    </m:r>
                  </m:oMath>
                </a14:m>
                <a:r>
                  <a:rPr lang="en-US" sz="3800" dirty="0">
                    <a:solidFill>
                      <a:schemeClr val="bg1"/>
                    </a:solidFill>
                    <a:latin typeface="Times New Roman" pitchFamily="18" charset="0"/>
                    <a:cs typeface="Times New Roman" pitchFamily="18" charset="0"/>
                  </a:rPr>
                  <a:t>  </a:t>
                </a:r>
              </a:p>
              <a:p>
                <a:r>
                  <a:rPr lang="en-US" sz="3800" dirty="0">
                    <a:solidFill>
                      <a:schemeClr val="bg1"/>
                    </a:solidFill>
                    <a:latin typeface="Times New Roman" pitchFamily="18" charset="0"/>
                    <a:cs typeface="Times New Roman" pitchFamily="18" charset="0"/>
                  </a:rPr>
                  <a:t>Implement  Moore Penrose inverse using </a:t>
                </a:r>
                <a:r>
                  <a:rPr lang="en-US" sz="3800" dirty="0" smtClean="0">
                    <a:solidFill>
                      <a:schemeClr val="bg1"/>
                    </a:solidFill>
                    <a:latin typeface="Times New Roman" pitchFamily="18" charset="0"/>
                    <a:cs typeface="Times New Roman" pitchFamily="18" charset="0"/>
                  </a:rPr>
                  <a:t>SVD </a:t>
                </a:r>
                <a:r>
                  <a:rPr lang="en-US" sz="3800" dirty="0">
                    <a:solidFill>
                      <a:schemeClr val="bg1"/>
                    </a:solidFill>
                    <a:latin typeface="Times New Roman" pitchFamily="18" charset="0"/>
                    <a:cs typeface="Times New Roman" pitchFamily="18" charset="0"/>
                  </a:rPr>
                  <a:t>in C++ 	</a:t>
                </a:r>
                <a:endParaRPr lang="en-US" sz="3800" dirty="0" smtClean="0">
                  <a:solidFill>
                    <a:schemeClr val="bg1"/>
                  </a:solidFill>
                  <a:latin typeface="Times New Roman" pitchFamily="18" charset="0"/>
                  <a:cs typeface="Times New Roman" pitchFamily="18" charset="0"/>
                </a:endParaRPr>
              </a:p>
              <a:p>
                <a:pPr marL="137160" indent="0">
                  <a:buNone/>
                </a:pPr>
                <a:endParaRPr lang="en-US" sz="3800" dirty="0">
                  <a:solidFill>
                    <a:schemeClr val="bg1"/>
                  </a:solidFill>
                  <a:latin typeface="Times New Roman" pitchFamily="18" charset="0"/>
                  <a:cs typeface="Times New Roman" pitchFamily="18" charset="0"/>
                </a:endParaRPr>
              </a:p>
              <a:p>
                <a:r>
                  <a:rPr lang="en-US" sz="3800" dirty="0">
                    <a:solidFill>
                      <a:schemeClr val="bg1"/>
                    </a:solidFill>
                    <a:latin typeface="Times New Roman" pitchFamily="18" charset="0"/>
                    <a:cs typeface="Times New Roman" pitchFamily="18" charset="0"/>
                  </a:rPr>
                  <a:t>Find  </a:t>
                </a:r>
                <a14:m>
                  <m:oMath xmlns:m="http://schemas.openxmlformats.org/officeDocument/2006/math">
                    <m:sSup>
                      <m:sSupPr>
                        <m:ctrlPr>
                          <a:rPr lang="en-US" sz="3800" i="1">
                            <a:solidFill>
                              <a:schemeClr val="bg1"/>
                            </a:solidFill>
                            <a:latin typeface="Cambria Math"/>
                          </a:rPr>
                        </m:ctrlPr>
                      </m:sSupPr>
                      <m:e>
                        <m:r>
                          <a:rPr lang="en-US" sz="3800" i="1">
                            <a:solidFill>
                              <a:schemeClr val="bg1"/>
                            </a:solidFill>
                            <a:latin typeface="Cambria Math"/>
                          </a:rPr>
                          <m:t>𝐴</m:t>
                        </m:r>
                      </m:e>
                      <m:sup>
                        <m:r>
                          <a:rPr lang="en-US" sz="3800" i="1">
                            <a:solidFill>
                              <a:schemeClr val="bg1"/>
                            </a:solidFill>
                            <a:latin typeface="Cambria Math"/>
                          </a:rPr>
                          <m:t>−1</m:t>
                        </m:r>
                      </m:sup>
                    </m:sSup>
                  </m:oMath>
                </a14:m>
                <a:r>
                  <a:rPr lang="en-US" sz="3800" dirty="0">
                    <a:solidFill>
                      <a:schemeClr val="bg1"/>
                    </a:solidFill>
                    <a:latin typeface="Times New Roman" pitchFamily="18" charset="0"/>
                    <a:cs typeface="Times New Roman" pitchFamily="18" charset="0"/>
                  </a:rPr>
                  <a:t> from A</a:t>
                </a:r>
              </a:p>
              <a:p>
                <a:pPr marL="0" indent="0" algn="ctr">
                  <a:buNone/>
                </a:pPr>
                <a:r>
                  <a:rPr lang="en-US" sz="3400" dirty="0">
                    <a:solidFill>
                      <a:schemeClr val="bg1"/>
                    </a:solidFill>
                    <a:latin typeface="Times New Roman" pitchFamily="18" charset="0"/>
                    <a:cs typeface="Times New Roman" pitchFamily="18" charset="0"/>
                  </a:rPr>
                  <a:t>	</a:t>
                </a:r>
                <a:r>
                  <a:rPr lang="en-US" sz="3800" dirty="0">
                    <a:solidFill>
                      <a:schemeClr val="bg1"/>
                    </a:solidFill>
                    <a:latin typeface="Times New Roman" pitchFamily="18" charset="0"/>
                    <a:cs typeface="Times New Roman" pitchFamily="18" charset="0"/>
                  </a:rPr>
                  <a:t> </a:t>
                </a:r>
                <a14:m>
                  <m:oMath xmlns:m="http://schemas.openxmlformats.org/officeDocument/2006/math">
                    <m:r>
                      <a:rPr lang="en-US" sz="3800" i="1">
                        <a:solidFill>
                          <a:schemeClr val="bg1"/>
                        </a:solidFill>
                        <a:latin typeface="Cambria Math"/>
                      </a:rPr>
                      <m:t>𝐴</m:t>
                    </m:r>
                    <m:r>
                      <a:rPr lang="en-US" sz="3800" i="1">
                        <a:solidFill>
                          <a:schemeClr val="bg1"/>
                        </a:solidFill>
                        <a:latin typeface="Cambria Math"/>
                      </a:rPr>
                      <m:t>=</m:t>
                    </m:r>
                    <m:r>
                      <a:rPr lang="en-US" sz="3800" i="1">
                        <a:solidFill>
                          <a:schemeClr val="bg1"/>
                        </a:solidFill>
                        <a:latin typeface="Cambria Math"/>
                      </a:rPr>
                      <m:t>𝑈</m:t>
                    </m:r>
                    <m:r>
                      <a:rPr lang="en-US" sz="3800" i="1">
                        <a:solidFill>
                          <a:schemeClr val="bg1"/>
                        </a:solidFill>
                        <a:latin typeface="Cambria Math"/>
                      </a:rPr>
                      <m:t>∗</m:t>
                    </m:r>
                    <m:r>
                      <a:rPr lang="en-US" sz="3800" i="1">
                        <a:solidFill>
                          <a:schemeClr val="bg1"/>
                        </a:solidFill>
                        <a:latin typeface="Cambria Math"/>
                      </a:rPr>
                      <m:t>𝑆</m:t>
                    </m:r>
                    <m:r>
                      <a:rPr lang="en-US" sz="3800" i="1">
                        <a:solidFill>
                          <a:schemeClr val="bg1"/>
                        </a:solidFill>
                        <a:latin typeface="Cambria Math"/>
                      </a:rPr>
                      <m:t>∗</m:t>
                    </m:r>
                    <m:sSup>
                      <m:sSupPr>
                        <m:ctrlPr>
                          <a:rPr lang="en-US" sz="3800" i="1">
                            <a:solidFill>
                              <a:schemeClr val="bg1"/>
                            </a:solidFill>
                            <a:latin typeface="Cambria Math"/>
                          </a:rPr>
                        </m:ctrlPr>
                      </m:sSupPr>
                      <m:e>
                        <m:r>
                          <a:rPr lang="en-US" sz="3800" i="1">
                            <a:solidFill>
                              <a:schemeClr val="bg1"/>
                            </a:solidFill>
                            <a:latin typeface="Cambria Math"/>
                          </a:rPr>
                          <m:t>𝑉</m:t>
                        </m:r>
                      </m:e>
                      <m:sup>
                        <m:r>
                          <a:rPr lang="en-US" sz="3800" i="1">
                            <a:solidFill>
                              <a:schemeClr val="bg1"/>
                            </a:solidFill>
                            <a:latin typeface="Cambria Math"/>
                          </a:rPr>
                          <m:t>𝑡</m:t>
                        </m:r>
                      </m:sup>
                    </m:sSup>
                    <m:r>
                      <a:rPr lang="en-US" sz="3800" i="1">
                        <a:solidFill>
                          <a:schemeClr val="bg1"/>
                        </a:solidFill>
                        <a:latin typeface="Cambria Math"/>
                      </a:rPr>
                      <m:t> </m:t>
                    </m:r>
                  </m:oMath>
                </a14:m>
                <a:endParaRPr lang="en-US" sz="3800" dirty="0">
                  <a:solidFill>
                    <a:schemeClr val="bg1"/>
                  </a:solidFill>
                  <a:latin typeface="Times New Roman" pitchFamily="18" charset="0"/>
                  <a:cs typeface="Times New Roman" pitchFamily="18" charset="0"/>
                </a:endParaRPr>
              </a:p>
              <a:p>
                <a:pPr marL="0" indent="0" algn="ctr">
                  <a:buNone/>
                </a:pPr>
                <a:r>
                  <a:rPr lang="en-US" sz="3800" dirty="0">
                    <a:solidFill>
                      <a:schemeClr val="bg1"/>
                    </a:solidFill>
                    <a:latin typeface="Times New Roman" pitchFamily="18" charset="0"/>
                    <a:cs typeface="Times New Roman" pitchFamily="18" charset="0"/>
                  </a:rPr>
                  <a:t>	 </a:t>
                </a:r>
                <a14:m>
                  <m:oMath xmlns:m="http://schemas.openxmlformats.org/officeDocument/2006/math">
                    <m:sSup>
                      <m:sSupPr>
                        <m:ctrlPr>
                          <a:rPr lang="en-US" sz="3800" i="1">
                            <a:solidFill>
                              <a:schemeClr val="bg1"/>
                            </a:solidFill>
                            <a:latin typeface="Cambria Math"/>
                          </a:rPr>
                        </m:ctrlPr>
                      </m:sSupPr>
                      <m:e>
                        <m:r>
                          <a:rPr lang="en-US" sz="3800" i="1">
                            <a:solidFill>
                              <a:schemeClr val="bg1"/>
                            </a:solidFill>
                            <a:latin typeface="Cambria Math"/>
                          </a:rPr>
                          <m:t>𝐴</m:t>
                        </m:r>
                      </m:e>
                      <m:sup>
                        <m:r>
                          <a:rPr lang="en-US" sz="3800" i="1">
                            <a:solidFill>
                              <a:schemeClr val="bg1"/>
                            </a:solidFill>
                            <a:latin typeface="Cambria Math"/>
                          </a:rPr>
                          <m:t>−1</m:t>
                        </m:r>
                      </m:sup>
                    </m:sSup>
                    <m:r>
                      <a:rPr lang="en-US" sz="3800" i="1">
                        <a:solidFill>
                          <a:schemeClr val="bg1"/>
                        </a:solidFill>
                        <a:latin typeface="Cambria Math"/>
                      </a:rPr>
                      <m:t> =</m:t>
                    </m:r>
                    <m:r>
                      <a:rPr lang="en-US" sz="3800" i="1">
                        <a:solidFill>
                          <a:schemeClr val="bg1"/>
                        </a:solidFill>
                        <a:latin typeface="Cambria Math"/>
                      </a:rPr>
                      <m:t>𝑉</m:t>
                    </m:r>
                    <m:r>
                      <a:rPr lang="en-US" sz="3800" i="1">
                        <a:solidFill>
                          <a:schemeClr val="bg1"/>
                        </a:solidFill>
                        <a:latin typeface="Cambria Math"/>
                      </a:rPr>
                      <m:t>∗</m:t>
                    </m:r>
                    <m:r>
                      <a:rPr lang="en-US" sz="3800" i="1">
                        <a:solidFill>
                          <a:schemeClr val="bg1"/>
                        </a:solidFill>
                        <a:latin typeface="Cambria Math"/>
                      </a:rPr>
                      <m:t>𝑆𝑖</m:t>
                    </m:r>
                    <m:r>
                      <a:rPr lang="en-US" sz="3800" i="1" smtClean="0">
                        <a:solidFill>
                          <a:schemeClr val="bg1"/>
                        </a:solidFill>
                        <a:latin typeface="Cambria Math"/>
                      </a:rPr>
                      <m:t>∗</m:t>
                    </m:r>
                    <m:sSup>
                      <m:sSupPr>
                        <m:ctrlPr>
                          <a:rPr lang="en-US" sz="3800" i="1">
                            <a:solidFill>
                              <a:schemeClr val="bg1"/>
                            </a:solidFill>
                            <a:latin typeface="Cambria Math"/>
                          </a:rPr>
                        </m:ctrlPr>
                      </m:sSupPr>
                      <m:e>
                        <m:r>
                          <a:rPr lang="en-US" sz="3800" i="1">
                            <a:solidFill>
                              <a:schemeClr val="bg1"/>
                            </a:solidFill>
                            <a:latin typeface="Cambria Math"/>
                          </a:rPr>
                          <m:t>𝑈</m:t>
                        </m:r>
                      </m:e>
                      <m:sup>
                        <m:r>
                          <a:rPr lang="en-US" sz="3800" i="1">
                            <a:solidFill>
                              <a:schemeClr val="bg1"/>
                            </a:solidFill>
                            <a:latin typeface="Cambria Math"/>
                          </a:rPr>
                          <m:t>𝑡</m:t>
                        </m:r>
                      </m:sup>
                    </m:sSup>
                  </m:oMath>
                </a14:m>
                <a:endParaRPr lang="en-US" sz="3800" dirty="0">
                  <a:solidFill>
                    <a:schemeClr val="bg1"/>
                  </a:solidFill>
                  <a:latin typeface="Times New Roman" pitchFamily="18" charset="0"/>
                  <a:cs typeface="Times New Roman" pitchFamily="18" charset="0"/>
                </a:endParaRPr>
              </a:p>
              <a:p>
                <a:pPr marL="0" indent="0" algn="ctr">
                  <a:buNone/>
                </a:pPr>
                <a:r>
                  <a:rPr lang="en-US" sz="3800" dirty="0">
                    <a:solidFill>
                      <a:schemeClr val="bg1"/>
                    </a:solidFill>
                    <a:latin typeface="Times New Roman" pitchFamily="18" charset="0"/>
                    <a:cs typeface="Times New Roman" pitchFamily="18" charset="0"/>
                  </a:rPr>
                  <a:t>	 </a:t>
                </a:r>
                <a14:m>
                  <m:oMath xmlns:m="http://schemas.openxmlformats.org/officeDocument/2006/math">
                    <m:r>
                      <a:rPr lang="en-US" sz="3800" i="1">
                        <a:solidFill>
                          <a:schemeClr val="bg1"/>
                        </a:solidFill>
                        <a:latin typeface="Cambria Math"/>
                      </a:rPr>
                      <m:t>𝑆𝑖</m:t>
                    </m:r>
                    <m:r>
                      <a:rPr lang="en-US" sz="3800" i="1">
                        <a:solidFill>
                          <a:schemeClr val="bg1"/>
                        </a:solidFill>
                        <a:latin typeface="Cambria Math"/>
                      </a:rPr>
                      <m:t>=1/</m:t>
                    </m:r>
                    <m:r>
                      <a:rPr lang="en-US" sz="3800" i="1">
                        <a:solidFill>
                          <a:schemeClr val="bg1"/>
                        </a:solidFill>
                        <a:latin typeface="Cambria Math"/>
                      </a:rPr>
                      <m:t>𝑆</m:t>
                    </m:r>
                  </m:oMath>
                </a14:m>
                <a:endParaRPr lang="en-US" sz="3800" dirty="0">
                  <a:solidFill>
                    <a:schemeClr val="bg1"/>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95275" y="1219200"/>
                <a:ext cx="8229600" cy="4709160"/>
              </a:xfrm>
              <a:blipFill rotWithShape="1">
                <a:blip r:embed="rId3"/>
                <a:stretch>
                  <a:fillRect l="-1111" t="-258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31</a:t>
            </a:fld>
            <a:endParaRPr lang="en-US" altLang="zh-CN"/>
          </a:p>
        </p:txBody>
      </p:sp>
      <p:pic>
        <p:nvPicPr>
          <p:cNvPr id="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20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514350" y="15240"/>
                <a:ext cx="8229600" cy="1143000"/>
              </a:xfrm>
            </p:spPr>
            <p:txBody>
              <a:bodyPr>
                <a:normAutofit fontScale="90000"/>
              </a:bodyPr>
              <a:lstStyle/>
              <a:p>
                <a:pPr algn="l"/>
                <a:r>
                  <a:rPr lang="en-US" sz="4400" dirty="0" smtClean="0">
                    <a:solidFill>
                      <a:schemeClr val="bg1"/>
                    </a:solidFill>
                    <a:latin typeface="Times New Roman" pitchFamily="18" charset="0"/>
                    <a:cs typeface="Times New Roman" pitchFamily="18" charset="0"/>
                  </a:rPr>
                  <a:t>CS-OFDM Receiver Design</a:t>
                </a:r>
                <a:br>
                  <a:rPr lang="en-US" sz="4400" dirty="0" smtClean="0">
                    <a:solidFill>
                      <a:schemeClr val="bg1"/>
                    </a:solidFill>
                    <a:latin typeface="Times New Roman" pitchFamily="18" charset="0"/>
                    <a:cs typeface="Times New Roman" pitchFamily="18" charset="0"/>
                  </a:rPr>
                </a:br>
                <a14:m>
                  <m:oMath xmlns:m="http://schemas.openxmlformats.org/officeDocument/2006/math">
                    <m:sSub>
                      <m:sSubPr>
                        <m:ctrlPr>
                          <a:rPr lang="en-US" sz="4400" i="1">
                            <a:solidFill>
                              <a:schemeClr val="bg1"/>
                            </a:solidFill>
                            <a:latin typeface="Cambria Math"/>
                            <a:cs typeface="Times New Roman" pitchFamily="18" charset="0"/>
                          </a:rPr>
                        </m:ctrlPr>
                      </m:sSubPr>
                      <m:e>
                        <m:r>
                          <a:rPr lang="en-US" sz="4400" b="0" i="1">
                            <a:solidFill>
                              <a:schemeClr val="bg1"/>
                            </a:solidFill>
                            <a:latin typeface="Cambria Math"/>
                            <a:cs typeface="Times New Roman" pitchFamily="18" charset="0"/>
                          </a:rPr>
                          <m:t>𝑙</m:t>
                        </m:r>
                      </m:e>
                      <m:sub>
                        <m:r>
                          <a:rPr lang="en-US" sz="4400" b="0" i="1" smtClean="0">
                            <a:solidFill>
                              <a:schemeClr val="bg1"/>
                            </a:solidFill>
                            <a:latin typeface="Cambria Math"/>
                            <a:cs typeface="Times New Roman" pitchFamily="18" charset="0"/>
                          </a:rPr>
                          <m:t>2</m:t>
                        </m:r>
                      </m:sub>
                    </m:sSub>
                  </m:oMath>
                </a14:m>
                <a:r>
                  <a:rPr lang="en-US" sz="4400" b="0" dirty="0" smtClean="0">
                    <a:solidFill>
                      <a:schemeClr val="bg1"/>
                    </a:solidFill>
                    <a:latin typeface="Times New Roman" pitchFamily="18" charset="0"/>
                    <a:cs typeface="Times New Roman" pitchFamily="18" charset="0"/>
                  </a:rPr>
                  <a:t> </a:t>
                </a:r>
                <a:r>
                  <a:rPr lang="en-US" sz="4400" b="0" dirty="0">
                    <a:solidFill>
                      <a:schemeClr val="bg1"/>
                    </a:solidFill>
                    <a:latin typeface="Times New Roman" pitchFamily="18" charset="0"/>
                    <a:cs typeface="Times New Roman" pitchFamily="18" charset="0"/>
                  </a:rPr>
                  <a:t>Solution</a:t>
                </a:r>
                <a:endParaRPr lang="en-US" b="0"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514350" y="15240"/>
                <a:ext cx="8229600" cy="1143000"/>
              </a:xfrm>
              <a:blipFill rotWithShape="1">
                <a:blip r:embed="rId2"/>
                <a:stretch>
                  <a:fillRect l="-3111" t="-20856" b="-427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25755" y="1295400"/>
                <a:ext cx="8229600" cy="4709160"/>
              </a:xfrm>
            </p:spPr>
            <p:txBody>
              <a:bodyPr>
                <a:normAutofit/>
              </a:bodyPr>
              <a:lstStyle/>
              <a:p>
                <a:r>
                  <a:rPr lang="en-US" sz="2400" dirty="0" smtClean="0">
                    <a:solidFill>
                      <a:schemeClr val="bg1"/>
                    </a:solidFill>
                    <a:latin typeface="Times New Roman" pitchFamily="18" charset="0"/>
                    <a:cs typeface="Times New Roman" pitchFamily="18" charset="0"/>
                  </a:rPr>
                  <a:t>GSL Library was used to solve</a:t>
                </a:r>
              </a:p>
              <a:p>
                <a:r>
                  <a:rPr lang="en-US" sz="2400" dirty="0">
                    <a:solidFill>
                      <a:schemeClr val="bg1"/>
                    </a:solidFill>
                    <a:latin typeface="Times New Roman" pitchFamily="18" charset="0"/>
                    <a:cs typeface="Times New Roman" pitchFamily="18" charset="0"/>
                  </a:rPr>
                  <a:t>However </a:t>
                </a:r>
                <a:r>
                  <a:rPr lang="en-US" sz="2400" dirty="0" err="1">
                    <a:solidFill>
                      <a:schemeClr val="bg1"/>
                    </a:solidFill>
                    <a:latin typeface="Times New Roman" pitchFamily="18" charset="0"/>
                    <a:cs typeface="Times New Roman" pitchFamily="18" charset="0"/>
                  </a:rPr>
                  <a:t>func</a:t>
                </a:r>
                <a:r>
                  <a:rPr lang="en-US" sz="2400" b="1" dirty="0">
                    <a:solidFill>
                      <a:schemeClr val="bg1"/>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linalg_SV_decomp</a:t>
                </a:r>
                <a:r>
                  <a:rPr lang="en-US" sz="2400" b="1" dirty="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is used for SVD decomposition was only good for real numbers, so had to extend for complex numbers</a:t>
                </a:r>
              </a:p>
              <a:p>
                <a:r>
                  <a:rPr lang="en-US" sz="2400" dirty="0">
                    <a:solidFill>
                      <a:schemeClr val="bg1"/>
                    </a:solidFill>
                    <a:latin typeface="Times New Roman" pitchFamily="18" charset="0"/>
                    <a:cs typeface="Times New Roman" pitchFamily="18" charset="0"/>
                  </a:rPr>
                  <a:t>So a </a:t>
                </a:r>
                <a:r>
                  <a:rPr lang="en-US" sz="2400" dirty="0" err="1">
                    <a:solidFill>
                      <a:schemeClr val="bg1"/>
                    </a:solidFill>
                    <a:latin typeface="Times New Roman" pitchFamily="18" charset="0"/>
                    <a:cs typeface="Times New Roman" pitchFamily="18" charset="0"/>
                  </a:rPr>
                  <a:t>NxN</a:t>
                </a:r>
                <a:r>
                  <a:rPr lang="en-US" sz="2400" dirty="0">
                    <a:solidFill>
                      <a:schemeClr val="bg1"/>
                    </a:solidFill>
                    <a:latin typeface="Times New Roman" pitchFamily="18" charset="0"/>
                    <a:cs typeface="Times New Roman" pitchFamily="18" charset="0"/>
                  </a:rPr>
                  <a:t> complex matrix was broken down as 2Nx2N real matrix</a:t>
                </a:r>
              </a:p>
              <a:p>
                <a:r>
                  <a:rPr lang="en-US" sz="2400" dirty="0">
                    <a:solidFill>
                      <a:schemeClr val="bg1"/>
                    </a:solidFill>
                    <a:latin typeface="Times New Roman" pitchFamily="18" charset="0"/>
                    <a:cs typeface="Times New Roman" pitchFamily="18" charset="0"/>
                  </a:rPr>
                  <a:t> Our complex matrix </a:t>
                </a:r>
              </a:p>
              <a:p>
                <a:pPr marL="0" indent="0">
                  <a:buNone/>
                </a:pPr>
                <a14:m>
                  <m:oMathPara xmlns:m="http://schemas.openxmlformats.org/officeDocument/2006/math">
                    <m:oMathParaPr>
                      <m:jc m:val="centerGroup"/>
                    </m:oMathParaPr>
                    <m:oMath xmlns:m="http://schemas.openxmlformats.org/officeDocument/2006/math">
                      <m:r>
                        <a:rPr lang="en-US" sz="2400" i="1">
                          <a:solidFill>
                            <a:schemeClr val="bg1"/>
                          </a:solidFill>
                          <a:latin typeface="Cambria Math"/>
                        </a:rPr>
                        <m:t>𝐴</m:t>
                      </m:r>
                      <m:r>
                        <a:rPr lang="en-US" sz="2400" i="1">
                          <a:solidFill>
                            <a:schemeClr val="bg1"/>
                          </a:solidFill>
                          <a:latin typeface="Cambria Math"/>
                        </a:rPr>
                        <m:t>=</m:t>
                      </m:r>
                      <m:sSub>
                        <m:sSubPr>
                          <m:ctrlPr>
                            <a:rPr lang="en-US" sz="2400" i="1">
                              <a:solidFill>
                                <a:schemeClr val="bg1"/>
                              </a:solidFill>
                              <a:latin typeface="Cambria Math"/>
                            </a:rPr>
                          </m:ctrlPr>
                        </m:sSubPr>
                        <m:e>
                          <m:r>
                            <a:rPr lang="en-US" sz="2400" i="1">
                              <a:solidFill>
                                <a:schemeClr val="bg1"/>
                              </a:solidFill>
                              <a:latin typeface="Cambria Math"/>
                            </a:rPr>
                            <m:t>𝐴</m:t>
                          </m:r>
                        </m:e>
                        <m:sub>
                          <m:r>
                            <a:rPr lang="en-US" sz="2400" i="1">
                              <a:solidFill>
                                <a:schemeClr val="bg1"/>
                              </a:solidFill>
                              <a:latin typeface="Cambria Math"/>
                            </a:rPr>
                            <m:t>𝑟</m:t>
                          </m:r>
                        </m:sub>
                      </m:sSub>
                      <m:r>
                        <a:rPr lang="en-US" sz="2400" i="1">
                          <a:solidFill>
                            <a:schemeClr val="bg1"/>
                          </a:solidFill>
                          <a:latin typeface="Cambria Math"/>
                        </a:rPr>
                        <m:t>+</m:t>
                      </m:r>
                      <m:r>
                        <a:rPr lang="en-US" sz="2400" i="1">
                          <a:solidFill>
                            <a:schemeClr val="bg1"/>
                          </a:solidFill>
                          <a:latin typeface="Cambria Math"/>
                        </a:rPr>
                        <m:t>𝑖</m:t>
                      </m:r>
                      <m:r>
                        <a:rPr lang="en-US" sz="2400" i="1">
                          <a:solidFill>
                            <a:schemeClr val="bg1"/>
                          </a:solidFill>
                          <a:latin typeface="Cambria Math"/>
                        </a:rPr>
                        <m:t> </m:t>
                      </m:r>
                      <m:sSub>
                        <m:sSubPr>
                          <m:ctrlPr>
                            <a:rPr lang="en-US" sz="2400" i="1">
                              <a:solidFill>
                                <a:schemeClr val="bg1"/>
                              </a:solidFill>
                              <a:latin typeface="Cambria Math"/>
                            </a:rPr>
                          </m:ctrlPr>
                        </m:sSubPr>
                        <m:e>
                          <m:r>
                            <a:rPr lang="en-US" sz="2400" i="1">
                              <a:solidFill>
                                <a:schemeClr val="bg1"/>
                              </a:solidFill>
                              <a:latin typeface="Cambria Math"/>
                            </a:rPr>
                            <m:t>𝐴</m:t>
                          </m:r>
                        </m:e>
                        <m:sub>
                          <m:r>
                            <a:rPr lang="en-US" sz="2400" i="1">
                              <a:solidFill>
                                <a:schemeClr val="bg1"/>
                              </a:solidFill>
                              <a:latin typeface="Cambria Math"/>
                            </a:rPr>
                            <m:t>𝑖</m:t>
                          </m:r>
                        </m:sub>
                      </m:sSub>
                      <m:r>
                        <a:rPr lang="en-US" sz="2400" i="1">
                          <a:solidFill>
                            <a:schemeClr val="bg1"/>
                          </a:solidFill>
                          <a:latin typeface="Cambria Math"/>
                        </a:rPr>
                        <m:t> </m:t>
                      </m:r>
                    </m:oMath>
                  </m:oMathPara>
                </a14:m>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We construct a new matrix </a:t>
                </a:r>
              </a:p>
              <a:p>
                <a:pPr algn="ctr">
                  <a:buNone/>
                </a:pPr>
                <a:r>
                  <a:rPr lang="en-US" sz="2400" dirty="0">
                    <a:solidFill>
                      <a:schemeClr val="bg1"/>
                    </a:solidFill>
                    <a:latin typeface="Times New Roman" pitchFamily="18" charset="0"/>
                    <a:cs typeface="Times New Roman" pitchFamily="18" charset="0"/>
                  </a:rPr>
                  <a:t>     </a:t>
                </a:r>
                <a14:m>
                  <m:oMath xmlns:m="http://schemas.openxmlformats.org/officeDocument/2006/math">
                    <m:m>
                      <m:mPr>
                        <m:mcs>
                          <m:mc>
                            <m:mcPr>
                              <m:count m:val="2"/>
                              <m:mcJc m:val="center"/>
                            </m:mcPr>
                          </m:mc>
                        </m:mcs>
                        <m:ctrlPr>
                          <a:rPr lang="en-US" sz="2400" i="1">
                            <a:solidFill>
                              <a:schemeClr val="bg1"/>
                            </a:solidFill>
                            <a:latin typeface="Cambria Math"/>
                          </a:rPr>
                        </m:ctrlPr>
                      </m:mPr>
                      <m:mr>
                        <m:e>
                          <m:sSub>
                            <m:sSubPr>
                              <m:ctrlPr>
                                <a:rPr lang="en-US" sz="2400" i="1">
                                  <a:solidFill>
                                    <a:schemeClr val="bg1"/>
                                  </a:solidFill>
                                  <a:latin typeface="Cambria Math"/>
                                </a:rPr>
                              </m:ctrlPr>
                            </m:sSubPr>
                            <m:e>
                              <m:r>
                                <a:rPr lang="en-US" sz="2400" i="1">
                                  <a:solidFill>
                                    <a:schemeClr val="bg1"/>
                                  </a:solidFill>
                                  <a:latin typeface="Cambria Math"/>
                                </a:rPr>
                                <m:t>𝐴</m:t>
                              </m:r>
                            </m:e>
                            <m:sub>
                              <m:r>
                                <a:rPr lang="en-US" sz="2400" i="1">
                                  <a:solidFill>
                                    <a:schemeClr val="bg1"/>
                                  </a:solidFill>
                                  <a:latin typeface="Cambria Math"/>
                                </a:rPr>
                                <m:t>𝑟</m:t>
                              </m:r>
                            </m:sub>
                          </m:sSub>
                        </m:e>
                        <m:e>
                          <m:r>
                            <a:rPr lang="en-US" sz="2400" i="1">
                              <a:solidFill>
                                <a:schemeClr val="bg1"/>
                              </a:solidFill>
                              <a:latin typeface="Cambria Math"/>
                            </a:rPr>
                            <m:t>−</m:t>
                          </m:r>
                          <m:sSub>
                            <m:sSubPr>
                              <m:ctrlPr>
                                <a:rPr lang="en-US" sz="2400" i="1">
                                  <a:solidFill>
                                    <a:schemeClr val="bg1"/>
                                  </a:solidFill>
                                  <a:latin typeface="Cambria Math"/>
                                </a:rPr>
                              </m:ctrlPr>
                            </m:sSubPr>
                            <m:e>
                              <m:r>
                                <a:rPr lang="en-US" sz="2400" i="1">
                                  <a:solidFill>
                                    <a:schemeClr val="bg1"/>
                                  </a:solidFill>
                                  <a:latin typeface="Cambria Math"/>
                                </a:rPr>
                                <m:t>𝐴</m:t>
                              </m:r>
                            </m:e>
                            <m:sub>
                              <m:r>
                                <a:rPr lang="en-US" sz="2400" i="1">
                                  <a:solidFill>
                                    <a:schemeClr val="bg1"/>
                                  </a:solidFill>
                                  <a:latin typeface="Cambria Math"/>
                                </a:rPr>
                                <m:t>𝑖</m:t>
                              </m:r>
                            </m:sub>
                          </m:sSub>
                        </m:e>
                      </m:mr>
                      <m:mr>
                        <m:e>
                          <m:sSub>
                            <m:sSubPr>
                              <m:ctrlPr>
                                <a:rPr lang="en-US" sz="2400" i="1">
                                  <a:solidFill>
                                    <a:schemeClr val="bg1"/>
                                  </a:solidFill>
                                  <a:latin typeface="Cambria Math"/>
                                </a:rPr>
                              </m:ctrlPr>
                            </m:sSubPr>
                            <m:e>
                              <m:r>
                                <a:rPr lang="en-US" sz="2400" i="1">
                                  <a:solidFill>
                                    <a:schemeClr val="bg1"/>
                                  </a:solidFill>
                                  <a:latin typeface="Cambria Math"/>
                                </a:rPr>
                                <m:t>𝐴</m:t>
                              </m:r>
                            </m:e>
                            <m:sub>
                              <m:r>
                                <a:rPr lang="en-US" sz="2400" i="1">
                                  <a:solidFill>
                                    <a:schemeClr val="bg1"/>
                                  </a:solidFill>
                                  <a:latin typeface="Cambria Math"/>
                                </a:rPr>
                                <m:t>𝑖</m:t>
                              </m:r>
                            </m:sub>
                          </m:sSub>
                        </m:e>
                        <m:e>
                          <m:sSub>
                            <m:sSubPr>
                              <m:ctrlPr>
                                <a:rPr lang="en-US" sz="2400" i="1">
                                  <a:solidFill>
                                    <a:schemeClr val="bg1"/>
                                  </a:solidFill>
                                  <a:latin typeface="Cambria Math"/>
                                </a:rPr>
                              </m:ctrlPr>
                            </m:sSubPr>
                            <m:e>
                              <m:r>
                                <a:rPr lang="en-US" sz="2400" i="1">
                                  <a:solidFill>
                                    <a:schemeClr val="bg1"/>
                                  </a:solidFill>
                                  <a:latin typeface="Cambria Math"/>
                                </a:rPr>
                                <m:t>𝐴</m:t>
                              </m:r>
                            </m:e>
                            <m:sub>
                              <m:r>
                                <a:rPr lang="en-US" sz="2400" i="1">
                                  <a:solidFill>
                                    <a:schemeClr val="bg1"/>
                                  </a:solidFill>
                                  <a:latin typeface="Cambria Math"/>
                                </a:rPr>
                                <m:t>𝑟</m:t>
                              </m:r>
                            </m:sub>
                          </m:sSub>
                        </m:e>
                      </m:mr>
                    </m:m>
                  </m:oMath>
                </a14:m>
                <a:endParaRPr lang="en-US" sz="2400" dirty="0">
                  <a:solidFill>
                    <a:schemeClr val="bg1"/>
                  </a:solidFill>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25755" y="1295400"/>
                <a:ext cx="8229600" cy="4709160"/>
              </a:xfrm>
              <a:blipFill rotWithShape="1">
                <a:blip r:embed="rId3"/>
                <a:stretch>
                  <a:fillRect t="-103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32</a:t>
            </a:fld>
            <a:endParaRPr lang="en-US" altLang="zh-CN"/>
          </a:p>
        </p:txBody>
      </p:sp>
      <p:pic>
        <p:nvPicPr>
          <p:cNvPr id="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30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514350" y="0"/>
                <a:ext cx="8229600" cy="1143000"/>
              </a:xfrm>
            </p:spPr>
            <p:txBody>
              <a:bodyPr>
                <a:normAutofit fontScale="90000"/>
              </a:bodyPr>
              <a:lstStyle/>
              <a:p>
                <a:pPr algn="l"/>
                <a:r>
                  <a:rPr lang="en-US" sz="4400" dirty="0" smtClean="0">
                    <a:solidFill>
                      <a:schemeClr val="bg1"/>
                    </a:solidFill>
                    <a:latin typeface="Times New Roman" pitchFamily="18" charset="0"/>
                    <a:cs typeface="Times New Roman" pitchFamily="18" charset="0"/>
                  </a:rPr>
                  <a:t>CS-OFDM Receiver Design</a:t>
                </a:r>
                <a:br>
                  <a:rPr lang="en-US" sz="4400" dirty="0" smtClean="0">
                    <a:solidFill>
                      <a:schemeClr val="bg1"/>
                    </a:solidFill>
                    <a:latin typeface="Times New Roman" pitchFamily="18" charset="0"/>
                    <a:cs typeface="Times New Roman" pitchFamily="18" charset="0"/>
                  </a:rPr>
                </a:br>
                <a14:m>
                  <m:oMath xmlns:m="http://schemas.openxmlformats.org/officeDocument/2006/math">
                    <m:sSub>
                      <m:sSubPr>
                        <m:ctrlPr>
                          <a:rPr lang="en-US" sz="4400" i="1">
                            <a:solidFill>
                              <a:schemeClr val="bg1"/>
                            </a:solidFill>
                            <a:latin typeface="Cambria Math"/>
                            <a:cs typeface="Times New Roman" pitchFamily="18" charset="0"/>
                          </a:rPr>
                        </m:ctrlPr>
                      </m:sSubPr>
                      <m:e>
                        <m:r>
                          <a:rPr lang="en-US" sz="4400" b="0" i="1">
                            <a:solidFill>
                              <a:schemeClr val="bg1"/>
                            </a:solidFill>
                            <a:latin typeface="Cambria Math"/>
                            <a:cs typeface="Times New Roman" pitchFamily="18" charset="0"/>
                          </a:rPr>
                          <m:t>𝑙</m:t>
                        </m:r>
                      </m:e>
                      <m:sub>
                        <m:r>
                          <a:rPr lang="en-US" sz="4400" b="0" i="1" smtClean="0">
                            <a:solidFill>
                              <a:schemeClr val="bg1"/>
                            </a:solidFill>
                            <a:latin typeface="Cambria Math"/>
                            <a:cs typeface="Times New Roman" pitchFamily="18" charset="0"/>
                          </a:rPr>
                          <m:t>2</m:t>
                        </m:r>
                      </m:sub>
                    </m:sSub>
                  </m:oMath>
                </a14:m>
                <a:r>
                  <a:rPr lang="en-US" sz="4400" b="0" dirty="0" smtClean="0">
                    <a:solidFill>
                      <a:schemeClr val="bg1"/>
                    </a:solidFill>
                    <a:latin typeface="Times New Roman" pitchFamily="18" charset="0"/>
                    <a:cs typeface="Times New Roman" pitchFamily="18" charset="0"/>
                  </a:rPr>
                  <a:t> </a:t>
                </a:r>
                <a:r>
                  <a:rPr lang="en-US" sz="4400" b="0" dirty="0">
                    <a:solidFill>
                      <a:schemeClr val="bg1"/>
                    </a:solidFill>
                    <a:latin typeface="Times New Roman" pitchFamily="18" charset="0"/>
                    <a:cs typeface="Times New Roman" pitchFamily="18" charset="0"/>
                  </a:rPr>
                  <a:t>Solution</a:t>
                </a:r>
                <a:endParaRPr lang="en-US" b="0"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514350" y="0"/>
                <a:ext cx="8229600" cy="1143000"/>
              </a:xfrm>
              <a:blipFill rotWithShape="1">
                <a:blip r:embed="rId2"/>
                <a:stretch>
                  <a:fillRect l="-3111" t="-20213" b="-4202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33</a:t>
            </a:fld>
            <a:endParaRPr lang="en-US" altLang="zh-CN"/>
          </a:p>
        </p:txBody>
      </p:sp>
      <p:sp>
        <p:nvSpPr>
          <p:cNvPr id="5" name="Rectangle 4"/>
          <p:cNvSpPr/>
          <p:nvPr/>
        </p:nvSpPr>
        <p:spPr>
          <a:xfrm>
            <a:off x="5105400" y="2209800"/>
            <a:ext cx="3048000" cy="2743200"/>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p:cNvSpPr/>
          <p:nvPr/>
        </p:nvSpPr>
        <p:spPr>
          <a:xfrm>
            <a:off x="990600" y="2286000"/>
            <a:ext cx="1371600" cy="1219200"/>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p:cNvSpPr/>
          <p:nvPr/>
        </p:nvSpPr>
        <p:spPr>
          <a:xfrm>
            <a:off x="1066800" y="2362200"/>
            <a:ext cx="533400" cy="1066800"/>
          </a:xfrm>
          <a:prstGeom prst="rect">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R</a:t>
            </a:r>
            <a:endParaRPr lang="en-US" dirty="0"/>
          </a:p>
        </p:txBody>
      </p:sp>
      <p:sp>
        <p:nvSpPr>
          <p:cNvPr id="8" name="Rectangle 7"/>
          <p:cNvSpPr/>
          <p:nvPr/>
        </p:nvSpPr>
        <p:spPr>
          <a:xfrm>
            <a:off x="1752600" y="2362200"/>
            <a:ext cx="533400" cy="1066800"/>
          </a:xfrm>
          <a:prstGeom prst="rect">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I</a:t>
            </a:r>
            <a:endParaRPr lang="en-US" dirty="0"/>
          </a:p>
        </p:txBody>
      </p:sp>
      <p:cxnSp>
        <p:nvCxnSpPr>
          <p:cNvPr id="9" name="Straight Connector 8"/>
          <p:cNvCxnSpPr/>
          <p:nvPr/>
        </p:nvCxnSpPr>
        <p:spPr>
          <a:xfrm rot="5400000">
            <a:off x="800100" y="2933700"/>
            <a:ext cx="17526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181600" y="2286000"/>
            <a:ext cx="1371600" cy="1219200"/>
          </a:xfrm>
          <a:prstGeom prst="rect">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R</a:t>
            </a:r>
            <a:endParaRPr lang="en-US" dirty="0"/>
          </a:p>
        </p:txBody>
      </p:sp>
      <p:sp>
        <p:nvSpPr>
          <p:cNvPr id="11" name="Rectangle 10"/>
          <p:cNvSpPr/>
          <p:nvPr/>
        </p:nvSpPr>
        <p:spPr>
          <a:xfrm>
            <a:off x="6705600" y="2286000"/>
            <a:ext cx="1371600" cy="1219200"/>
          </a:xfrm>
          <a:prstGeom prst="rect">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-I</a:t>
            </a:r>
            <a:endParaRPr lang="en-US" dirty="0"/>
          </a:p>
        </p:txBody>
      </p:sp>
      <p:sp>
        <p:nvSpPr>
          <p:cNvPr id="12" name="Rectangle 11"/>
          <p:cNvSpPr/>
          <p:nvPr/>
        </p:nvSpPr>
        <p:spPr>
          <a:xfrm>
            <a:off x="5181600" y="3657600"/>
            <a:ext cx="1371600" cy="1219200"/>
          </a:xfrm>
          <a:prstGeom prst="rect">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I</a:t>
            </a:r>
            <a:endParaRPr lang="en-US" dirty="0"/>
          </a:p>
        </p:txBody>
      </p:sp>
      <p:sp>
        <p:nvSpPr>
          <p:cNvPr id="13" name="Rectangle 12"/>
          <p:cNvSpPr/>
          <p:nvPr/>
        </p:nvSpPr>
        <p:spPr>
          <a:xfrm>
            <a:off x="6705600" y="3657600"/>
            <a:ext cx="1371600" cy="1219200"/>
          </a:xfrm>
          <a:prstGeom prst="rect">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R</a:t>
            </a:r>
            <a:endParaRPr lang="en-US" dirty="0"/>
          </a:p>
        </p:txBody>
      </p:sp>
      <p:cxnSp>
        <p:nvCxnSpPr>
          <p:cNvPr id="14" name="Straight Connector 13"/>
          <p:cNvCxnSpPr/>
          <p:nvPr/>
        </p:nvCxnSpPr>
        <p:spPr>
          <a:xfrm rot="5400000">
            <a:off x="5029200" y="3581400"/>
            <a:ext cx="32004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29200" y="3581400"/>
            <a:ext cx="32004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0" y="3810000"/>
            <a:ext cx="333746" cy="461665"/>
          </a:xfrm>
          <a:prstGeom prst="rect">
            <a:avLst/>
          </a:prstGeom>
          <a:noFill/>
        </p:spPr>
        <p:txBody>
          <a:bodyPr wrap="square" rtlCol="0">
            <a:spAutoFit/>
          </a:bodyPr>
          <a:lstStyle/>
          <a:p>
            <a:r>
              <a:rPr lang="en-US" sz="2400" b="1" dirty="0" smtClean="0">
                <a:solidFill>
                  <a:schemeClr val="accent6">
                    <a:lumMod val="50000"/>
                  </a:schemeClr>
                </a:solidFill>
              </a:rPr>
              <a:t>N</a:t>
            </a:r>
            <a:endParaRPr lang="en-US" sz="2400" b="1" dirty="0">
              <a:solidFill>
                <a:schemeClr val="accent6">
                  <a:lumMod val="50000"/>
                </a:schemeClr>
              </a:solidFill>
            </a:endParaRPr>
          </a:p>
        </p:txBody>
      </p:sp>
      <p:sp>
        <p:nvSpPr>
          <p:cNvPr id="17" name="TextBox 16"/>
          <p:cNvSpPr txBox="1"/>
          <p:nvPr/>
        </p:nvSpPr>
        <p:spPr>
          <a:xfrm>
            <a:off x="457200" y="2667000"/>
            <a:ext cx="609600" cy="461665"/>
          </a:xfrm>
          <a:prstGeom prst="rect">
            <a:avLst/>
          </a:prstGeom>
          <a:noFill/>
        </p:spPr>
        <p:txBody>
          <a:bodyPr wrap="square" rtlCol="0">
            <a:spAutoFit/>
          </a:bodyPr>
          <a:lstStyle/>
          <a:p>
            <a:r>
              <a:rPr lang="en-US" sz="2400" b="1" dirty="0" smtClean="0">
                <a:solidFill>
                  <a:schemeClr val="accent6">
                    <a:lumMod val="50000"/>
                  </a:schemeClr>
                </a:solidFill>
              </a:rPr>
              <a:t>64</a:t>
            </a:r>
            <a:endParaRPr lang="en-US" sz="2400" b="1" dirty="0">
              <a:solidFill>
                <a:schemeClr val="accent6">
                  <a:lumMod val="50000"/>
                </a:schemeClr>
              </a:solidFill>
            </a:endParaRPr>
          </a:p>
        </p:txBody>
      </p:sp>
      <p:sp>
        <p:nvSpPr>
          <p:cNvPr id="23" name="TextBox 22"/>
          <p:cNvSpPr txBox="1"/>
          <p:nvPr/>
        </p:nvSpPr>
        <p:spPr>
          <a:xfrm>
            <a:off x="4419600" y="2664767"/>
            <a:ext cx="609600" cy="461665"/>
          </a:xfrm>
          <a:prstGeom prst="rect">
            <a:avLst/>
          </a:prstGeom>
          <a:noFill/>
        </p:spPr>
        <p:txBody>
          <a:bodyPr wrap="square" rtlCol="0">
            <a:spAutoFit/>
          </a:bodyPr>
          <a:lstStyle/>
          <a:p>
            <a:r>
              <a:rPr lang="en-US" sz="2400" b="1" dirty="0" smtClean="0">
                <a:solidFill>
                  <a:schemeClr val="accent6">
                    <a:lumMod val="50000"/>
                  </a:schemeClr>
                </a:solidFill>
              </a:rPr>
              <a:t>64</a:t>
            </a:r>
            <a:endParaRPr lang="en-US" sz="2400" b="1" dirty="0">
              <a:solidFill>
                <a:schemeClr val="accent6">
                  <a:lumMod val="50000"/>
                </a:schemeClr>
              </a:solidFill>
            </a:endParaRPr>
          </a:p>
        </p:txBody>
      </p:sp>
      <p:sp>
        <p:nvSpPr>
          <p:cNvPr id="24" name="TextBox 23"/>
          <p:cNvSpPr txBox="1"/>
          <p:nvPr/>
        </p:nvSpPr>
        <p:spPr>
          <a:xfrm>
            <a:off x="4419600" y="4036367"/>
            <a:ext cx="609600" cy="461665"/>
          </a:xfrm>
          <a:prstGeom prst="rect">
            <a:avLst/>
          </a:prstGeom>
          <a:noFill/>
        </p:spPr>
        <p:txBody>
          <a:bodyPr wrap="square" rtlCol="0">
            <a:spAutoFit/>
          </a:bodyPr>
          <a:lstStyle/>
          <a:p>
            <a:r>
              <a:rPr lang="en-US" sz="2400" b="1" dirty="0" smtClean="0">
                <a:solidFill>
                  <a:schemeClr val="accent6">
                    <a:lumMod val="50000"/>
                  </a:schemeClr>
                </a:solidFill>
              </a:rPr>
              <a:t>64</a:t>
            </a:r>
            <a:endParaRPr lang="en-US" sz="2400" b="1" dirty="0">
              <a:solidFill>
                <a:schemeClr val="accent6">
                  <a:lumMod val="50000"/>
                </a:schemeClr>
              </a:solidFill>
            </a:endParaRPr>
          </a:p>
        </p:txBody>
      </p:sp>
      <p:sp>
        <p:nvSpPr>
          <p:cNvPr id="25" name="TextBox 24"/>
          <p:cNvSpPr txBox="1"/>
          <p:nvPr/>
        </p:nvSpPr>
        <p:spPr>
          <a:xfrm>
            <a:off x="5700527" y="1824335"/>
            <a:ext cx="333746" cy="461665"/>
          </a:xfrm>
          <a:prstGeom prst="rect">
            <a:avLst/>
          </a:prstGeom>
          <a:noFill/>
        </p:spPr>
        <p:txBody>
          <a:bodyPr wrap="square" rtlCol="0">
            <a:spAutoFit/>
          </a:bodyPr>
          <a:lstStyle/>
          <a:p>
            <a:r>
              <a:rPr lang="en-US" sz="2400" b="1" dirty="0" smtClean="0">
                <a:solidFill>
                  <a:schemeClr val="accent6">
                    <a:lumMod val="50000"/>
                  </a:schemeClr>
                </a:solidFill>
              </a:rPr>
              <a:t>N</a:t>
            </a:r>
            <a:endParaRPr lang="en-US" sz="2400" b="1" dirty="0">
              <a:solidFill>
                <a:schemeClr val="accent6">
                  <a:lumMod val="50000"/>
                </a:schemeClr>
              </a:solidFill>
            </a:endParaRPr>
          </a:p>
        </p:txBody>
      </p:sp>
      <p:sp>
        <p:nvSpPr>
          <p:cNvPr id="26" name="TextBox 25"/>
          <p:cNvSpPr txBox="1"/>
          <p:nvPr/>
        </p:nvSpPr>
        <p:spPr>
          <a:xfrm>
            <a:off x="7224527" y="1750367"/>
            <a:ext cx="333746" cy="461665"/>
          </a:xfrm>
          <a:prstGeom prst="rect">
            <a:avLst/>
          </a:prstGeom>
          <a:noFill/>
        </p:spPr>
        <p:txBody>
          <a:bodyPr wrap="square" rtlCol="0">
            <a:spAutoFit/>
          </a:bodyPr>
          <a:lstStyle/>
          <a:p>
            <a:r>
              <a:rPr lang="en-US" sz="2400" b="1" dirty="0" smtClean="0">
                <a:solidFill>
                  <a:schemeClr val="accent6">
                    <a:lumMod val="50000"/>
                  </a:schemeClr>
                </a:solidFill>
              </a:rPr>
              <a:t>N</a:t>
            </a:r>
            <a:endParaRPr lang="en-US" sz="2400" b="1" dirty="0">
              <a:solidFill>
                <a:schemeClr val="accent6">
                  <a:lumMod val="50000"/>
                </a:schemeClr>
              </a:solidFill>
            </a:endParaRPr>
          </a:p>
        </p:txBody>
      </p:sp>
      <p:pic>
        <p:nvPicPr>
          <p:cNvPr id="21"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594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par>
                          <p:cTn id="37" fill="hold">
                            <p:stCondLst>
                              <p:cond delay="500"/>
                            </p:stCondLst>
                            <p:childTnLst>
                              <p:par>
                                <p:cTn id="38" presetID="3" presetClass="entr" presetSubtype="1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linds(horizontal)">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linds(horizontal)">
                                      <p:cBhvr>
                                        <p:cTn id="60" dur="1000"/>
                                        <p:tgtEl>
                                          <p:spTgt spid="1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linds(horizontal)">
                                      <p:cBhvr>
                                        <p:cTn id="69" dur="500"/>
                                        <p:tgtEl>
                                          <p:spTgt spid="25"/>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6" grpId="0"/>
      <p:bldP spid="17" grpId="0"/>
      <p:bldP spid="23" grpId="0"/>
      <p:bldP spid="24" grpId="0"/>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 y="0"/>
            <a:ext cx="8229600" cy="1219200"/>
          </a:xfrm>
        </p:spPr>
        <p:txBody>
          <a:bodyPr>
            <a:noAutofit/>
          </a:bodyPr>
          <a:lstStyle/>
          <a:p>
            <a:pPr algn="l"/>
            <a:r>
              <a:rPr lang="en-US" sz="4000" dirty="0" smtClean="0">
                <a:solidFill>
                  <a:schemeClr val="bg1"/>
                </a:solidFill>
                <a:latin typeface="Times New Roman" pitchFamily="18" charset="0"/>
                <a:cs typeface="Times New Roman" pitchFamily="18" charset="0"/>
              </a:rPr>
              <a:t>OFDM Transmitter Design</a:t>
            </a:r>
            <a:br>
              <a:rPr lang="en-US" sz="4000" dirty="0" smtClean="0">
                <a:solidFill>
                  <a:schemeClr val="bg1"/>
                </a:solidFill>
                <a:latin typeface="Times New Roman" pitchFamily="18" charset="0"/>
                <a:cs typeface="Times New Roman" pitchFamily="18" charset="0"/>
              </a:rPr>
            </a:br>
            <a:r>
              <a:rPr lang="en-US" sz="4000" b="0" dirty="0" smtClean="0">
                <a:solidFill>
                  <a:schemeClr val="bg1"/>
                </a:solidFill>
                <a:latin typeface="Times New Roman" pitchFamily="18" charset="0"/>
                <a:cs typeface="Times New Roman" pitchFamily="18" charset="0"/>
              </a:rPr>
              <a:t>What happens at OFDM TX ?</a:t>
            </a:r>
            <a:endParaRPr lang="en-US" sz="4000" b="0" dirty="0">
              <a:solidFill>
                <a:schemeClr val="bg1"/>
              </a:solidFill>
              <a:latin typeface="Times New Roman" pitchFamily="18" charset="0"/>
              <a:cs typeface="Times New Roman" pitchFamily="18" charset="0"/>
            </a:endParaRPr>
          </a:p>
        </p:txBody>
      </p:sp>
      <p:pic>
        <p:nvPicPr>
          <p:cNvPr id="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37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34</a:t>
            </a:fld>
            <a:endParaRPr lang="en-US" altLang="zh-CN"/>
          </a:p>
        </p:txBody>
      </p:sp>
      <p:pic>
        <p:nvPicPr>
          <p:cNvPr id="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5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84" y="0"/>
            <a:ext cx="8229600" cy="1143000"/>
          </a:xfrm>
        </p:spPr>
        <p:txBody>
          <a:bodyPr>
            <a:noAutofit/>
          </a:bodyPr>
          <a:lstStyle/>
          <a:p>
            <a:pPr algn="l"/>
            <a:r>
              <a:rPr lang="en-US" sz="4000" b="0" dirty="0">
                <a:solidFill>
                  <a:schemeClr val="bg1"/>
                </a:solidFill>
                <a:latin typeface="Times New Roman" pitchFamily="18" charset="0"/>
                <a:cs typeface="Times New Roman" pitchFamily="18" charset="0"/>
              </a:rPr>
              <a:t>Functions defined in </a:t>
            </a:r>
            <a:r>
              <a:rPr lang="en-US" sz="4000" b="0" dirty="0" smtClean="0">
                <a:solidFill>
                  <a:schemeClr val="bg1"/>
                </a:solidFill>
                <a:latin typeface="Times New Roman" pitchFamily="18" charset="0"/>
                <a:cs typeface="Times New Roman" pitchFamily="18" charset="0"/>
              </a:rPr>
              <a:t>GNU Radio </a:t>
            </a:r>
            <a:r>
              <a:rPr lang="en-US" sz="4000" dirty="0">
                <a:solidFill>
                  <a:srgbClr val="002060"/>
                </a:solidFill>
                <a:latin typeface="Times New Roman" pitchFamily="18" charset="0"/>
                <a:cs typeface="Times New Roman" pitchFamily="18" charset="0"/>
              </a:rPr>
              <a:t>ofdm_tx.py</a:t>
            </a:r>
          </a:p>
        </p:txBody>
      </p:sp>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35</a:t>
            </a:fld>
            <a:endParaRPr lang="en-US" altLang="zh-CN"/>
          </a:p>
        </p:txBody>
      </p:sp>
      <p:pic>
        <p:nvPicPr>
          <p:cNvPr id="1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515864" y="1676401"/>
            <a:ext cx="8162925" cy="3733800"/>
            <a:chOff x="985837" y="2324100"/>
            <a:chExt cx="6524625" cy="2228850"/>
          </a:xfrm>
        </p:grpSpPr>
        <p:sp>
          <p:nvSpPr>
            <p:cNvPr id="28" name="Rectangle 27"/>
            <p:cNvSpPr/>
            <p:nvPr/>
          </p:nvSpPr>
          <p:spPr>
            <a:xfrm>
              <a:off x="985837" y="2324100"/>
              <a:ext cx="1209675" cy="504825"/>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dirty="0">
                  <a:solidFill>
                    <a:srgbClr val="FFFFFF"/>
                  </a:solidFill>
                  <a:effectLst/>
                  <a:latin typeface="Times New Roman"/>
                  <a:ea typeface="Times New Roman"/>
                </a:rPr>
                <a:t>Get occupied tones</a:t>
              </a:r>
              <a:endParaRPr lang="en-US" sz="1200" dirty="0">
                <a:effectLst/>
                <a:latin typeface="Times New Roman"/>
                <a:ea typeface="Times New Roman"/>
              </a:endParaRPr>
            </a:p>
          </p:txBody>
        </p:sp>
        <p:sp>
          <p:nvSpPr>
            <p:cNvPr id="29" name="Rectangle 28"/>
            <p:cNvSpPr/>
            <p:nvPr/>
          </p:nvSpPr>
          <p:spPr>
            <a:xfrm>
              <a:off x="2662237" y="2324100"/>
              <a:ext cx="1028700" cy="504825"/>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a:solidFill>
                    <a:srgbClr val="FFFFFF"/>
                  </a:solidFill>
                  <a:effectLst/>
                  <a:latin typeface="Times New Roman"/>
                  <a:ea typeface="Times New Roman"/>
                </a:rPr>
                <a:t>Pad preambles</a:t>
              </a:r>
              <a:endParaRPr lang="en-US" sz="1200">
                <a:effectLst/>
                <a:latin typeface="Times New Roman"/>
                <a:ea typeface="Times New Roman"/>
              </a:endParaRPr>
            </a:p>
          </p:txBody>
        </p:sp>
        <p:sp>
          <p:nvSpPr>
            <p:cNvPr id="30" name="Rectangle 29"/>
            <p:cNvSpPr/>
            <p:nvPr/>
          </p:nvSpPr>
          <p:spPr>
            <a:xfrm>
              <a:off x="985837" y="3352800"/>
              <a:ext cx="1362075" cy="43815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a:solidFill>
                    <a:srgbClr val="FFFFFF"/>
                  </a:solidFill>
                  <a:effectLst/>
                  <a:latin typeface="Times New Roman"/>
                  <a:ea typeface="Times New Roman"/>
                </a:rPr>
                <a:t>ofdm_mapper_bcv</a:t>
              </a:r>
              <a:endParaRPr lang="en-US" sz="1200">
                <a:effectLst/>
                <a:latin typeface="Times New Roman"/>
                <a:ea typeface="Times New Roman"/>
              </a:endParaRPr>
            </a:p>
          </p:txBody>
        </p:sp>
        <p:sp>
          <p:nvSpPr>
            <p:cNvPr id="31" name="Rectangle 30"/>
            <p:cNvSpPr/>
            <p:nvPr/>
          </p:nvSpPr>
          <p:spPr>
            <a:xfrm>
              <a:off x="2738437" y="3352800"/>
              <a:ext cx="1676400" cy="447675"/>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a:solidFill>
                    <a:srgbClr val="FFFFFF"/>
                  </a:solidFill>
                  <a:effectLst/>
                  <a:latin typeface="Times New Roman"/>
                  <a:ea typeface="Times New Roman"/>
                </a:rPr>
                <a:t>ofdm_insert_preambles</a:t>
              </a:r>
              <a:endParaRPr lang="en-US" sz="1200">
                <a:effectLst/>
                <a:latin typeface="Times New Roman"/>
                <a:ea typeface="Times New Roman"/>
              </a:endParaRPr>
            </a:p>
          </p:txBody>
        </p:sp>
        <p:sp>
          <p:nvSpPr>
            <p:cNvPr id="32" name="Rectangle 31"/>
            <p:cNvSpPr/>
            <p:nvPr/>
          </p:nvSpPr>
          <p:spPr>
            <a:xfrm>
              <a:off x="6253162" y="4057650"/>
              <a:ext cx="1257300" cy="4953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a:solidFill>
                    <a:srgbClr val="FFFFFF"/>
                  </a:solidFill>
                  <a:effectLst/>
                  <a:latin typeface="Times New Roman"/>
                  <a:ea typeface="Times New Roman"/>
                </a:rPr>
                <a:t>scale</a:t>
              </a:r>
              <a:endParaRPr lang="en-US" sz="1200">
                <a:effectLst/>
                <a:latin typeface="Times New Roman"/>
                <a:ea typeface="Times New Roman"/>
              </a:endParaRPr>
            </a:p>
          </p:txBody>
        </p:sp>
        <p:sp>
          <p:nvSpPr>
            <p:cNvPr id="33" name="Rectangle 32"/>
            <p:cNvSpPr/>
            <p:nvPr/>
          </p:nvSpPr>
          <p:spPr>
            <a:xfrm>
              <a:off x="4862512" y="3352800"/>
              <a:ext cx="952500" cy="43815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dirty="0" err="1">
                  <a:solidFill>
                    <a:srgbClr val="FFFFFF"/>
                  </a:solidFill>
                  <a:effectLst/>
                  <a:latin typeface="Times New Roman"/>
                  <a:ea typeface="Times New Roman"/>
                </a:rPr>
                <a:t>gr_fft_vcc</a:t>
              </a:r>
              <a:endParaRPr lang="en-US" sz="1200" dirty="0">
                <a:effectLst/>
                <a:latin typeface="Times New Roman"/>
                <a:ea typeface="Times New Roman"/>
              </a:endParaRPr>
            </a:p>
          </p:txBody>
        </p:sp>
        <p:sp>
          <p:nvSpPr>
            <p:cNvPr id="34" name="Rectangle 33"/>
            <p:cNvSpPr/>
            <p:nvPr/>
          </p:nvSpPr>
          <p:spPr>
            <a:xfrm>
              <a:off x="6252527" y="3352800"/>
              <a:ext cx="1190625" cy="447675"/>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200" i="1" kern="1200">
                  <a:solidFill>
                    <a:srgbClr val="FFFFFF"/>
                  </a:solidFill>
                  <a:effectLst/>
                  <a:latin typeface="Times New Roman"/>
                  <a:ea typeface="Times New Roman"/>
                </a:rPr>
                <a:t>gr_ofdm_cyclic_prefix</a:t>
              </a:r>
              <a:endParaRPr lang="en-US" sz="1200">
                <a:effectLst/>
                <a:latin typeface="Times New Roman"/>
                <a:ea typeface="Times New Roman"/>
              </a:endParaRPr>
            </a:p>
          </p:txBody>
        </p:sp>
        <p:cxnSp>
          <p:nvCxnSpPr>
            <p:cNvPr id="35" name="Straight Arrow Connector 34"/>
            <p:cNvCxnSpPr/>
            <p:nvPr/>
          </p:nvCxnSpPr>
          <p:spPr>
            <a:xfrm>
              <a:off x="2195512" y="2562225"/>
              <a:ext cx="4667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366962" y="3581400"/>
              <a:ext cx="3714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14837" y="3581400"/>
              <a:ext cx="4476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805487" y="3581400"/>
              <a:ext cx="4476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924357" y="3796030"/>
              <a:ext cx="0" cy="256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0" name="Rectangle 3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4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363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711" y="0"/>
            <a:ext cx="8229600" cy="1219200"/>
          </a:xfrm>
        </p:spPr>
        <p:txBody>
          <a:bodyPr>
            <a:noAutofit/>
          </a:bodyPr>
          <a:lstStyle/>
          <a:p>
            <a:pPr algn="l"/>
            <a:r>
              <a:rPr lang="en-US" sz="4000" dirty="0" smtClean="0">
                <a:solidFill>
                  <a:schemeClr val="bg1"/>
                </a:solidFill>
                <a:latin typeface="Times New Roman" pitchFamily="18" charset="0"/>
                <a:cs typeface="Times New Roman" pitchFamily="18" charset="0"/>
              </a:rPr>
              <a:t>OFDM Transmitter Design</a:t>
            </a:r>
            <a:br>
              <a:rPr lang="en-US" sz="4000" dirty="0" smtClean="0">
                <a:solidFill>
                  <a:schemeClr val="bg1"/>
                </a:solidFill>
                <a:latin typeface="Times New Roman" pitchFamily="18" charset="0"/>
                <a:cs typeface="Times New Roman" pitchFamily="18" charset="0"/>
              </a:rPr>
            </a:br>
            <a:r>
              <a:rPr lang="en-US" sz="4000" b="0" dirty="0" smtClean="0">
                <a:solidFill>
                  <a:schemeClr val="bg1"/>
                </a:solidFill>
                <a:latin typeface="Times New Roman" pitchFamily="18" charset="0"/>
                <a:cs typeface="Times New Roman" pitchFamily="18" charset="0"/>
              </a:rPr>
              <a:t>Preambles in S &amp; C Model</a:t>
            </a:r>
            <a:endParaRPr lang="en-US" sz="4000" b="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572000"/>
          </a:xfrm>
        </p:spPr>
        <p:txBody>
          <a:bodyPr>
            <a:normAutofit/>
          </a:bodyPr>
          <a:lstStyle/>
          <a:p>
            <a:pPr algn="just"/>
            <a:r>
              <a:rPr lang="en-US" sz="2200" dirty="0">
                <a:latin typeface="Times New Roman" pitchFamily="18" charset="0"/>
                <a:cs typeface="Times New Roman" pitchFamily="18" charset="0"/>
              </a:rPr>
              <a:t>Preambles are known symbols used for synchronization &amp; </a:t>
            </a:r>
            <a:r>
              <a:rPr lang="en-US" sz="2200" dirty="0" smtClean="0">
                <a:latin typeface="Times New Roman" pitchFamily="18" charset="0"/>
                <a:cs typeface="Times New Roman" pitchFamily="18" charset="0"/>
              </a:rPr>
              <a:t>initial channel </a:t>
            </a:r>
            <a:r>
              <a:rPr lang="en-US" sz="2200" dirty="0">
                <a:latin typeface="Times New Roman" pitchFamily="18" charset="0"/>
                <a:cs typeface="Times New Roman" pitchFamily="18" charset="0"/>
              </a:rPr>
              <a:t>estimation in the current setup. Complex models have pilots for </a:t>
            </a:r>
            <a:r>
              <a:rPr lang="en-US" sz="2200" dirty="0" smtClean="0">
                <a:latin typeface="Times New Roman" pitchFamily="18" charset="0"/>
                <a:cs typeface="Times New Roman" pitchFamily="18" charset="0"/>
              </a:rPr>
              <a:t>tracking channel  and fine tuning the estimates</a:t>
            </a: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Modulated payload </a:t>
            </a:r>
            <a:r>
              <a:rPr lang="en-US" sz="2200" dirty="0" smtClean="0">
                <a:latin typeface="Times New Roman" pitchFamily="18" charset="0"/>
                <a:cs typeface="Times New Roman" pitchFamily="18" charset="0"/>
              </a:rPr>
              <a:t>–Depending </a:t>
            </a:r>
            <a:r>
              <a:rPr lang="en-US" sz="2200" dirty="0">
                <a:latin typeface="Times New Roman" pitchFamily="18" charset="0"/>
                <a:cs typeface="Times New Roman" pitchFamily="18" charset="0"/>
              </a:rPr>
              <a:t>on the type of constellation </a:t>
            </a:r>
            <a:r>
              <a:rPr lang="en-US" sz="2200" dirty="0" smtClean="0">
                <a:latin typeface="Times New Roman" pitchFamily="18" charset="0"/>
                <a:cs typeface="Times New Roman" pitchFamily="18" charset="0"/>
              </a:rPr>
              <a:t>carriers</a:t>
            </a: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P</a:t>
            </a:r>
            <a:r>
              <a:rPr lang="en-US" sz="2200" dirty="0" smtClean="0">
                <a:latin typeface="Times New Roman" pitchFamily="18" charset="0"/>
                <a:cs typeface="Times New Roman" pitchFamily="18" charset="0"/>
              </a:rPr>
              <a:t>reambles </a:t>
            </a:r>
            <a:r>
              <a:rPr lang="en-US" sz="2200" dirty="0">
                <a:latin typeface="Times New Roman" pitchFamily="18" charset="0"/>
                <a:cs typeface="Times New Roman" pitchFamily="18" charset="0"/>
              </a:rPr>
              <a:t>are send first followed by the modulated raw payload.</a:t>
            </a:r>
          </a:p>
          <a:p>
            <a:pPr algn="just"/>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36</a:t>
            </a:fld>
            <a:endParaRPr lang="en-US" altLang="zh-CN"/>
          </a:p>
        </p:txBody>
      </p:sp>
      <p:pic>
        <p:nvPicPr>
          <p:cNvPr id="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61"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448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0"/>
            <a:ext cx="8229600" cy="1143000"/>
          </a:xfrm>
        </p:spPr>
        <p:txBody>
          <a:bodyPr>
            <a:noAutofit/>
          </a:bodyPr>
          <a:lstStyle/>
          <a:p>
            <a:pPr algn="l"/>
            <a:r>
              <a:rPr lang="en-US" sz="4000" b="0" dirty="0" smtClean="0">
                <a:solidFill>
                  <a:schemeClr val="bg1"/>
                </a:solidFill>
                <a:latin typeface="Times New Roman" pitchFamily="18" charset="0"/>
                <a:cs typeface="Times New Roman" pitchFamily="18" charset="0"/>
              </a:rPr>
              <a:t>Demo for USRP2 setup for CS OFDM</a:t>
            </a:r>
            <a:endParaRPr lang="en-US" sz="4000" b="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709160"/>
          </a:xfrm>
        </p:spPr>
        <p:txBody>
          <a:bodyPr>
            <a:normAutofit/>
          </a:bodyPr>
          <a:lstStyle/>
          <a:p>
            <a:r>
              <a:rPr lang="en-US" sz="2000" dirty="0" smtClean="0"/>
              <a:t>Video Demo for CS based channel estimation in OFDM</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37</a:t>
            </a:fld>
            <a:endParaRPr lang="en-US" altLang="zh-CN"/>
          </a:p>
        </p:txBody>
      </p:sp>
      <p:pic>
        <p:nvPicPr>
          <p:cNvPr id="17411" name="Picture 3" descr="C:\Users\TJ\Desktop\ofdm_100KH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7162800" cy="4476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32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032"/>
          </a:xfrm>
        </p:spPr>
        <p:txBody>
          <a:bodyPr>
            <a:normAutofit/>
          </a:bodyPr>
          <a:lstStyle/>
          <a:p>
            <a:pPr algn="l"/>
            <a:r>
              <a:rPr lang="en-US" sz="4400" dirty="0" smtClean="0">
                <a:solidFill>
                  <a:schemeClr val="bg1"/>
                </a:solidFill>
                <a:latin typeface="Times New Roman" pitchFamily="18" charset="0"/>
                <a:cs typeface="Times New Roman" pitchFamily="18" charset="0"/>
              </a:rPr>
              <a:t>Overview</a:t>
            </a:r>
            <a:endParaRPr lang="en-US" sz="44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371475" y="914400"/>
            <a:ext cx="8543925" cy="5639707"/>
          </a:xfrm>
        </p:spPr>
        <p:txBody>
          <a:bodyPr>
            <a:normAutofit fontScale="47500" lnSpcReduction="20000"/>
          </a:bodyPr>
          <a:lstStyle/>
          <a:p>
            <a:r>
              <a:rPr lang="en-US" sz="5100" dirty="0" smtClean="0">
                <a:solidFill>
                  <a:schemeClr val="bg1"/>
                </a:solidFill>
                <a:latin typeface="Times New Roman" pitchFamily="18" charset="0"/>
                <a:cs typeface="Times New Roman" pitchFamily="18" charset="0"/>
              </a:rPr>
              <a:t>OFDM Basics</a:t>
            </a:r>
          </a:p>
          <a:p>
            <a:r>
              <a:rPr lang="en-US" sz="5100" dirty="0" smtClean="0">
                <a:solidFill>
                  <a:schemeClr val="bg1"/>
                </a:solidFill>
                <a:latin typeface="Times New Roman" pitchFamily="18" charset="0"/>
                <a:cs typeface="Times New Roman" pitchFamily="18" charset="0"/>
              </a:rPr>
              <a:t>Introduction to USRP2 &amp; GNU Radio</a:t>
            </a:r>
          </a:p>
          <a:p>
            <a:r>
              <a:rPr lang="en-US" altLang="zh-CN" sz="5100" dirty="0" smtClean="0">
                <a:solidFill>
                  <a:schemeClr val="bg1"/>
                </a:solidFill>
                <a:latin typeface="Times New Roman" pitchFamily="18" charset="0"/>
                <a:cs typeface="Times New Roman" pitchFamily="18" charset="0"/>
              </a:rPr>
              <a:t>CS OFDM channel estimation system model</a:t>
            </a:r>
          </a:p>
          <a:p>
            <a:pPr lvl="1"/>
            <a:r>
              <a:rPr lang="en-US" altLang="zh-CN" sz="5100" dirty="0" smtClean="0">
                <a:solidFill>
                  <a:schemeClr val="bg1"/>
                </a:solidFill>
                <a:latin typeface="Times New Roman" pitchFamily="18" charset="0"/>
                <a:cs typeface="Times New Roman" pitchFamily="18" charset="0"/>
              </a:rPr>
              <a:t>CS Concepts</a:t>
            </a:r>
          </a:p>
          <a:p>
            <a:pPr lvl="1"/>
            <a:r>
              <a:rPr lang="en-US" altLang="zh-CN" sz="5100" dirty="0" smtClean="0">
                <a:solidFill>
                  <a:schemeClr val="bg1"/>
                </a:solidFill>
                <a:latin typeface="Times New Roman" pitchFamily="18" charset="0"/>
                <a:cs typeface="Times New Roman" pitchFamily="18" charset="0"/>
              </a:rPr>
              <a:t>Random convolution</a:t>
            </a:r>
          </a:p>
          <a:p>
            <a:pPr lvl="1"/>
            <a:r>
              <a:rPr lang="en-US" altLang="zh-CN" sz="5100" dirty="0" smtClean="0">
                <a:solidFill>
                  <a:schemeClr val="bg1"/>
                </a:solidFill>
                <a:latin typeface="Times New Roman" pitchFamily="18" charset="0"/>
                <a:cs typeface="Times New Roman" pitchFamily="18" charset="0"/>
              </a:rPr>
              <a:t>Uniformly down-sample</a:t>
            </a:r>
          </a:p>
          <a:p>
            <a:r>
              <a:rPr lang="en-US" sz="5100" dirty="0" smtClean="0">
                <a:solidFill>
                  <a:schemeClr val="bg1"/>
                </a:solidFill>
                <a:latin typeface="Times New Roman" pitchFamily="18" charset="0"/>
                <a:cs typeface="Times New Roman" pitchFamily="18" charset="0"/>
              </a:rPr>
              <a:t>CS-OFDM  Design and Implementation</a:t>
            </a:r>
            <a:endParaRPr lang="en-US" sz="5100" dirty="0">
              <a:solidFill>
                <a:schemeClr val="bg1"/>
              </a:solidFill>
              <a:latin typeface="Times New Roman" pitchFamily="18" charset="0"/>
              <a:cs typeface="Times New Roman" pitchFamily="18" charset="0"/>
            </a:endParaRPr>
          </a:p>
          <a:p>
            <a:pPr lvl="1"/>
            <a:r>
              <a:rPr lang="en-US" sz="5100" dirty="0" smtClean="0">
                <a:solidFill>
                  <a:schemeClr val="bg1"/>
                </a:solidFill>
                <a:latin typeface="Times New Roman" pitchFamily="18" charset="0"/>
                <a:cs typeface="Times New Roman" pitchFamily="18" charset="0"/>
              </a:rPr>
              <a:t>System Overview</a:t>
            </a:r>
            <a:endParaRPr lang="en-US" sz="5100" dirty="0">
              <a:solidFill>
                <a:schemeClr val="bg1"/>
              </a:solidFill>
              <a:latin typeface="Times New Roman" pitchFamily="18" charset="0"/>
              <a:cs typeface="Times New Roman" pitchFamily="18" charset="0"/>
            </a:endParaRPr>
          </a:p>
          <a:p>
            <a:pPr lvl="1"/>
            <a:r>
              <a:rPr lang="en-US" sz="5100" dirty="0" smtClean="0">
                <a:solidFill>
                  <a:schemeClr val="bg1"/>
                </a:solidFill>
                <a:latin typeface="Times New Roman" pitchFamily="18" charset="0"/>
                <a:cs typeface="Times New Roman" pitchFamily="18" charset="0"/>
              </a:rPr>
              <a:t>OFDM Receiver Design</a:t>
            </a:r>
          </a:p>
          <a:p>
            <a:pPr lvl="1"/>
            <a:r>
              <a:rPr lang="en-US" sz="5100" dirty="0" smtClean="0">
                <a:solidFill>
                  <a:schemeClr val="bg1"/>
                </a:solidFill>
                <a:latin typeface="Times New Roman" pitchFamily="18" charset="0"/>
                <a:cs typeface="Times New Roman" pitchFamily="18" charset="0"/>
              </a:rPr>
              <a:t>OFDM Transmitter Design</a:t>
            </a:r>
            <a:endParaRPr lang="en-US" sz="5100" dirty="0">
              <a:solidFill>
                <a:schemeClr val="bg1"/>
              </a:solidFill>
              <a:latin typeface="Times New Roman" pitchFamily="18" charset="0"/>
              <a:cs typeface="Times New Roman" pitchFamily="18" charset="0"/>
            </a:endParaRPr>
          </a:p>
          <a:p>
            <a:pPr lvl="1"/>
            <a:r>
              <a:rPr lang="en-US" altLang="zh-CN" sz="5100" dirty="0">
                <a:solidFill>
                  <a:schemeClr val="bg1"/>
                </a:solidFill>
                <a:latin typeface="Times New Roman" pitchFamily="18" charset="0"/>
                <a:cs typeface="Times New Roman" pitchFamily="18" charset="0"/>
              </a:rPr>
              <a:t>USRP2 </a:t>
            </a:r>
            <a:r>
              <a:rPr lang="en-US" altLang="zh-CN" sz="5100" dirty="0" smtClean="0">
                <a:solidFill>
                  <a:schemeClr val="bg1"/>
                </a:solidFill>
                <a:latin typeface="Times New Roman" pitchFamily="18" charset="0"/>
                <a:cs typeface="Times New Roman" pitchFamily="18" charset="0"/>
              </a:rPr>
              <a:t>Demonstration</a:t>
            </a:r>
          </a:p>
          <a:p>
            <a:r>
              <a:rPr lang="en-US" altLang="zh-CN" sz="5100" dirty="0" smtClean="0">
                <a:latin typeface="Times New Roman" pitchFamily="18" charset="0"/>
                <a:cs typeface="Times New Roman" pitchFamily="18" charset="0"/>
              </a:rPr>
              <a:t>System Simulations</a:t>
            </a:r>
          </a:p>
          <a:p>
            <a:r>
              <a:rPr lang="en-US" altLang="zh-CN" sz="5100" dirty="0" smtClean="0">
                <a:latin typeface="Times New Roman" pitchFamily="18" charset="0"/>
                <a:cs typeface="Times New Roman" pitchFamily="18" charset="0"/>
              </a:rPr>
              <a:t>Experimental Results</a:t>
            </a:r>
          </a:p>
          <a:p>
            <a:r>
              <a:rPr lang="en-US" altLang="zh-CN" sz="5100" dirty="0" smtClean="0">
                <a:latin typeface="Times New Roman" pitchFamily="18" charset="0"/>
                <a:cs typeface="Times New Roman" pitchFamily="18" charset="0"/>
              </a:rPr>
              <a:t>Challenges</a:t>
            </a:r>
          </a:p>
          <a:p>
            <a:r>
              <a:rPr lang="en-US" altLang="zh-CN" sz="5100" dirty="0" smtClean="0">
                <a:latin typeface="Times New Roman" pitchFamily="18" charset="0"/>
                <a:cs typeface="Times New Roman" pitchFamily="18" charset="0"/>
              </a:rPr>
              <a:t>Conclusion</a:t>
            </a:r>
          </a:p>
          <a:p>
            <a:pPr marL="0" indent="0">
              <a:buNone/>
            </a:pPr>
            <a:endParaRPr lang="en-US" altLang="zh-CN" dirty="0" smtClean="0">
              <a:solidFill>
                <a:schemeClr val="bg1"/>
              </a:solidFill>
            </a:endParaRPr>
          </a:p>
          <a:p>
            <a:pPr marL="137160" indent="0">
              <a:buNone/>
            </a:pPr>
            <a:endParaRPr lang="en-US" dirty="0" smtClean="0">
              <a:solidFill>
                <a:schemeClr val="bg1"/>
              </a:solidFill>
            </a:endParaRPr>
          </a:p>
        </p:txBody>
      </p:sp>
      <p:sp>
        <p:nvSpPr>
          <p:cNvPr id="4" name="Slide Number Placeholder 3"/>
          <p:cNvSpPr>
            <a:spLocks noGrp="1"/>
          </p:cNvSpPr>
          <p:nvPr>
            <p:ph type="sldNum" sz="quarter" idx="12"/>
          </p:nvPr>
        </p:nvSpPr>
        <p:spPr/>
        <p:txBody>
          <a:bodyPr>
            <a:normAutofit/>
          </a:bodyPr>
          <a:lstStyle/>
          <a:p>
            <a:pPr>
              <a:defRPr/>
            </a:pPr>
            <a:fld id="{19C63D0D-8030-4BAB-B1D9-2DC9941C83C0}" type="slidenum">
              <a:rPr lang="en-US" altLang="zh-CN" smtClean="0"/>
              <a:pPr>
                <a:defRPr/>
              </a:pPr>
              <a:t>38</a:t>
            </a:fld>
            <a:endParaRPr lang="en-US" altLang="zh-CN"/>
          </a:p>
        </p:txBody>
      </p:sp>
      <p:pic>
        <p:nvPicPr>
          <p:cNvPr id="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7193"/>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8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310" y="15240"/>
            <a:ext cx="8229600" cy="1143000"/>
          </a:xfrm>
        </p:spPr>
        <p:txBody>
          <a:bodyPr>
            <a:noAutofit/>
          </a:bodyPr>
          <a:lstStyle/>
          <a:p>
            <a:pPr algn="l"/>
            <a:r>
              <a:rPr lang="en-US" sz="4000" dirty="0">
                <a:solidFill>
                  <a:schemeClr val="bg1"/>
                </a:solidFill>
                <a:latin typeface="Times New Roman" pitchFamily="18" charset="0"/>
                <a:cs typeface="Times New Roman" pitchFamily="18" charset="0"/>
              </a:rPr>
              <a:t>Experimental Setup </a:t>
            </a:r>
            <a:r>
              <a:rPr lang="en-US" sz="4000" dirty="0" smtClean="0">
                <a:solidFill>
                  <a:schemeClr val="bg1"/>
                </a:solidFill>
                <a:latin typeface="Times New Roman" pitchFamily="18" charset="0"/>
                <a:cs typeface="Times New Roman" pitchFamily="18" charset="0"/>
              </a:rPr>
              <a:t/>
            </a:r>
            <a:br>
              <a:rPr lang="en-US" sz="4000" dirty="0" smtClean="0">
                <a:solidFill>
                  <a:schemeClr val="bg1"/>
                </a:solidFill>
                <a:latin typeface="Times New Roman" pitchFamily="18" charset="0"/>
                <a:cs typeface="Times New Roman" pitchFamily="18" charset="0"/>
              </a:rPr>
            </a:br>
            <a:r>
              <a:rPr lang="en-US" sz="4000" b="0" dirty="0" smtClean="0">
                <a:solidFill>
                  <a:schemeClr val="bg1"/>
                </a:solidFill>
                <a:latin typeface="Times New Roman" pitchFamily="18" charset="0"/>
                <a:cs typeface="Times New Roman" pitchFamily="18" charset="0"/>
              </a:rPr>
              <a:t>System Simulations</a:t>
            </a:r>
            <a:endParaRPr lang="en-US" sz="4000" b="0" dirty="0">
              <a:solidFill>
                <a:schemeClr val="bg1"/>
              </a:solidFill>
              <a:latin typeface="Times New Roman" pitchFamily="18" charset="0"/>
              <a:cs typeface="Times New Roman" pitchFamily="18" charset="0"/>
            </a:endParaRPr>
          </a:p>
        </p:txBody>
      </p:sp>
      <p:sp>
        <p:nvSpPr>
          <p:cNvPr id="2" name="Content Placeholder 1"/>
          <p:cNvSpPr>
            <a:spLocks noGrp="1"/>
          </p:cNvSpPr>
          <p:nvPr>
            <p:ph idx="1"/>
          </p:nvPr>
        </p:nvSpPr>
        <p:spPr>
          <a:xfrm>
            <a:off x="371475" y="1219200"/>
            <a:ext cx="8229600" cy="4709160"/>
          </a:xfrm>
        </p:spPr>
        <p:txBody>
          <a:bodyPr>
            <a:normAutofit/>
          </a:bodyPr>
          <a:lstStyle/>
          <a:p>
            <a:r>
              <a:rPr lang="en-US" sz="2200" dirty="0">
                <a:solidFill>
                  <a:schemeClr val="bg1"/>
                </a:solidFill>
                <a:latin typeface="Times New Roman" pitchFamily="18" charset="0"/>
                <a:cs typeface="Times New Roman" pitchFamily="18" charset="0"/>
              </a:rPr>
              <a:t>Power in Pilots or Preamble must be same as power in data </a:t>
            </a:r>
          </a:p>
          <a:p>
            <a:r>
              <a:rPr lang="en-US" sz="2200" dirty="0">
                <a:solidFill>
                  <a:schemeClr val="bg1"/>
                </a:solidFill>
                <a:latin typeface="Times New Roman" pitchFamily="18" charset="0"/>
                <a:cs typeface="Times New Roman" pitchFamily="18" charset="0"/>
              </a:rPr>
              <a:t>The number of taps in channel impulse response h was assumed to the lesser than cyclic prefix length </a:t>
            </a:r>
          </a:p>
          <a:p>
            <a:r>
              <a:rPr lang="en-US" sz="2200" dirty="0">
                <a:solidFill>
                  <a:schemeClr val="bg1"/>
                </a:solidFill>
                <a:latin typeface="Times New Roman" pitchFamily="18" charset="0"/>
                <a:cs typeface="Times New Roman" pitchFamily="18" charset="0"/>
              </a:rPr>
              <a:t>Moving to time domain helps in decreasing the estimation error , although it increases the complexity</a:t>
            </a:r>
          </a:p>
          <a:p>
            <a:pPr algn="just"/>
            <a:endParaRPr lang="en-US" sz="2200" dirty="0"/>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39</a:t>
            </a:fld>
            <a:endParaRPr lang="en-US" altLang="zh-CN"/>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7129"/>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5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65" y="-228600"/>
            <a:ext cx="8229600" cy="1143000"/>
          </a:xfrm>
        </p:spPr>
        <p:txBody>
          <a:bodyPr>
            <a:normAutofit/>
          </a:bodyPr>
          <a:lstStyle/>
          <a:p>
            <a:pPr algn="l"/>
            <a:r>
              <a:rPr lang="en-US" sz="4000" dirty="0" smtClean="0">
                <a:solidFill>
                  <a:schemeClr val="bg1"/>
                </a:solidFill>
                <a:latin typeface="Times New Roman" pitchFamily="18" charset="0"/>
                <a:cs typeface="Times New Roman" pitchFamily="18" charset="0"/>
              </a:rPr>
              <a:t>Contributions</a:t>
            </a:r>
            <a:endParaRPr lang="en-US" sz="4000"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8625" y="762000"/>
                <a:ext cx="8229600" cy="4709160"/>
              </a:xfrm>
            </p:spPr>
            <p:txBody>
              <a:bodyPr/>
              <a:lstStyle/>
              <a:p>
                <a:r>
                  <a:rPr lang="en-US" dirty="0">
                    <a:solidFill>
                      <a:schemeClr val="bg1"/>
                    </a:solidFill>
                    <a:latin typeface="Times New Roman" pitchFamily="18" charset="0"/>
                    <a:cs typeface="Times New Roman" pitchFamily="18" charset="0"/>
                  </a:rPr>
                  <a:t>Implement a CS based channel estimator for a OFDM system on a soft radio platform</a:t>
                </a:r>
              </a:p>
              <a:p>
                <a:r>
                  <a:rPr lang="en-US" dirty="0">
                    <a:solidFill>
                      <a:schemeClr val="bg1"/>
                    </a:solidFill>
                    <a:latin typeface="Times New Roman" pitchFamily="18" charset="0"/>
                    <a:cs typeface="Times New Roman" pitchFamily="18" charset="0"/>
                  </a:rPr>
                  <a:t>Build GNU Radio signal processing blocks for </a:t>
                </a:r>
                <a14:m>
                  <m:oMath xmlns:m="http://schemas.openxmlformats.org/officeDocument/2006/math">
                    <m:sSub>
                      <m:sSubPr>
                        <m:ctrlPr>
                          <a:rPr lang="en-US" i="1">
                            <a:solidFill>
                              <a:schemeClr val="bg1"/>
                            </a:solidFill>
                            <a:latin typeface="Cambria Math"/>
                            <a:cs typeface="Times New Roman" pitchFamily="18" charset="0"/>
                          </a:rPr>
                        </m:ctrlPr>
                      </m:sSubPr>
                      <m:e>
                        <m:r>
                          <a:rPr lang="en-US" i="1">
                            <a:solidFill>
                              <a:schemeClr val="bg1"/>
                            </a:solidFill>
                            <a:latin typeface="Cambria Math"/>
                            <a:cs typeface="Times New Roman" pitchFamily="18" charset="0"/>
                          </a:rPr>
                          <m:t>𝑙</m:t>
                        </m:r>
                      </m:e>
                      <m:sub>
                        <m:r>
                          <a:rPr lang="en-US" i="1">
                            <a:solidFill>
                              <a:schemeClr val="bg1"/>
                            </a:solidFill>
                            <a:latin typeface="Cambria Math"/>
                            <a:cs typeface="Times New Roman" pitchFamily="18" charset="0"/>
                          </a:rPr>
                          <m:t>1</m:t>
                        </m:r>
                      </m:sub>
                    </m:sSub>
                  </m:oMath>
                </a14:m>
                <a:r>
                  <a:rPr lang="en-US" dirty="0">
                    <a:solidFill>
                      <a:schemeClr val="bg1"/>
                    </a:solidFill>
                    <a:latin typeface="Times New Roman" pitchFamily="18" charset="0"/>
                    <a:cs typeface="Times New Roman" pitchFamily="18" charset="0"/>
                  </a:rPr>
                  <a:t> optimization and </a:t>
                </a:r>
                <a14:m>
                  <m:oMath xmlns:m="http://schemas.openxmlformats.org/officeDocument/2006/math">
                    <m:sSub>
                      <m:sSubPr>
                        <m:ctrlPr>
                          <a:rPr lang="en-US" i="1">
                            <a:solidFill>
                              <a:schemeClr val="bg1"/>
                            </a:solidFill>
                            <a:latin typeface="Cambria Math"/>
                            <a:cs typeface="Times New Roman" pitchFamily="18" charset="0"/>
                          </a:rPr>
                        </m:ctrlPr>
                      </m:sSubPr>
                      <m:e>
                        <m:r>
                          <a:rPr lang="en-US" i="1">
                            <a:solidFill>
                              <a:schemeClr val="bg1"/>
                            </a:solidFill>
                            <a:latin typeface="Cambria Math"/>
                            <a:cs typeface="Times New Roman" pitchFamily="18" charset="0"/>
                          </a:rPr>
                          <m:t>𝑙</m:t>
                        </m:r>
                      </m:e>
                      <m:sub>
                        <m:r>
                          <a:rPr lang="en-US" i="1">
                            <a:solidFill>
                              <a:schemeClr val="bg1"/>
                            </a:solidFill>
                            <a:latin typeface="Cambria Math"/>
                            <a:cs typeface="Times New Roman" pitchFamily="18" charset="0"/>
                          </a:rPr>
                          <m:t>2</m:t>
                        </m:r>
                      </m:sub>
                    </m:sSub>
                  </m:oMath>
                </a14:m>
                <a:r>
                  <a:rPr lang="en-US" dirty="0">
                    <a:solidFill>
                      <a:schemeClr val="bg1"/>
                    </a:solidFill>
                    <a:latin typeface="Times New Roman" pitchFamily="18" charset="0"/>
                    <a:cs typeface="Times New Roman" pitchFamily="18" charset="0"/>
                  </a:rPr>
                  <a:t> solution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8625" y="762000"/>
                <a:ext cx="8229600" cy="4709160"/>
              </a:xfrm>
              <a:blipFill rotWithShape="1">
                <a:blip r:embed="rId2"/>
                <a:stretch>
                  <a:fillRect t="-129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4</a:t>
            </a:fld>
            <a:endParaRPr lang="en-US" altLang="zh-CN"/>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 y="10523"/>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74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0550" y="-47171"/>
            <a:ext cx="8229600" cy="1219200"/>
          </a:xfrm>
        </p:spPr>
        <p:txBody>
          <a:bodyPr>
            <a:noAutofit/>
          </a:bodyPr>
          <a:lstStyle/>
          <a:p>
            <a:pPr algn="l"/>
            <a:r>
              <a:rPr lang="en-US" sz="4000" dirty="0">
                <a:solidFill>
                  <a:schemeClr val="bg1"/>
                </a:solidFill>
                <a:latin typeface="Times New Roman" pitchFamily="18" charset="0"/>
                <a:cs typeface="Times New Roman" pitchFamily="18" charset="0"/>
              </a:rPr>
              <a:t>Experimental Setup </a:t>
            </a:r>
            <a:r>
              <a:rPr lang="en-US" sz="4000" dirty="0" smtClean="0">
                <a:solidFill>
                  <a:schemeClr val="bg1"/>
                </a:solidFill>
                <a:latin typeface="Times New Roman" pitchFamily="18" charset="0"/>
                <a:cs typeface="Times New Roman" pitchFamily="18" charset="0"/>
              </a:rPr>
              <a:t/>
            </a:r>
            <a:br>
              <a:rPr lang="en-US" sz="4000" dirty="0" smtClean="0">
                <a:solidFill>
                  <a:schemeClr val="bg1"/>
                </a:solidFill>
                <a:latin typeface="Times New Roman" pitchFamily="18" charset="0"/>
                <a:cs typeface="Times New Roman" pitchFamily="18" charset="0"/>
              </a:rPr>
            </a:br>
            <a:r>
              <a:rPr lang="en-US" sz="4000" b="0" dirty="0" smtClean="0">
                <a:solidFill>
                  <a:schemeClr val="bg1"/>
                </a:solidFill>
                <a:latin typeface="Times New Roman" pitchFamily="18" charset="0"/>
                <a:cs typeface="Times New Roman" pitchFamily="18" charset="0"/>
              </a:rPr>
              <a:t>System Simulations – Setup 1</a:t>
            </a:r>
            <a:endParaRPr lang="en-US" sz="4000" b="0" dirty="0">
              <a:solidFill>
                <a:schemeClr val="bg1"/>
              </a:solidFill>
              <a:latin typeface="Times New Roman" pitchFamily="18" charset="0"/>
              <a:cs typeface="Times New Roman" pitchFamily="18" charset="0"/>
            </a:endParaRPr>
          </a:p>
        </p:txBody>
      </p:sp>
      <p:sp>
        <p:nvSpPr>
          <p:cNvPr id="2" name="Content Placeholder 1"/>
          <p:cNvSpPr>
            <a:spLocks noGrp="1"/>
          </p:cNvSpPr>
          <p:nvPr>
            <p:ph idx="1"/>
          </p:nvPr>
        </p:nvSpPr>
        <p:spPr>
          <a:xfrm>
            <a:off x="371475" y="1219200"/>
            <a:ext cx="8229600" cy="4572000"/>
          </a:xfrm>
        </p:spPr>
        <p:txBody>
          <a:bodyPr>
            <a:normAutofit/>
          </a:bodyPr>
          <a:lstStyle/>
          <a:p>
            <a:r>
              <a:rPr lang="en-US" sz="2000" dirty="0" err="1">
                <a:solidFill>
                  <a:schemeClr val="bg1"/>
                </a:solidFill>
                <a:latin typeface="Times New Roman" pitchFamily="18" charset="0"/>
                <a:cs typeface="Times New Roman" pitchFamily="18" charset="0"/>
              </a:rPr>
              <a:t>Lfft</a:t>
            </a:r>
            <a:r>
              <a:rPr lang="en-US" sz="2000" dirty="0">
                <a:solidFill>
                  <a:schemeClr val="bg1"/>
                </a:solidFill>
                <a:latin typeface="Times New Roman" pitchFamily="18" charset="0"/>
                <a:cs typeface="Times New Roman" pitchFamily="18" charset="0"/>
              </a:rPr>
              <a:t> = 256 </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Locc</a:t>
            </a:r>
            <a:r>
              <a:rPr lang="en-US" sz="2000" dirty="0" smtClean="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64,  </a:t>
            </a:r>
            <a:r>
              <a:rPr lang="en-US" sz="2000" dirty="0" err="1">
                <a:solidFill>
                  <a:schemeClr val="bg1"/>
                </a:solidFill>
                <a:latin typeface="Times New Roman" pitchFamily="18" charset="0"/>
                <a:cs typeface="Times New Roman" pitchFamily="18" charset="0"/>
              </a:rPr>
              <a:t>Lcp</a:t>
            </a:r>
            <a:r>
              <a:rPr lang="en-US" sz="2000" dirty="0">
                <a:solidFill>
                  <a:schemeClr val="bg1"/>
                </a:solidFill>
                <a:latin typeface="Times New Roman" pitchFamily="18" charset="0"/>
                <a:cs typeface="Times New Roman" pitchFamily="18" charset="0"/>
              </a:rPr>
              <a:t> = 256    for 256 point FFT</a:t>
            </a:r>
          </a:p>
          <a:p>
            <a:r>
              <a:rPr lang="en-US" sz="2000" dirty="0" err="1">
                <a:solidFill>
                  <a:schemeClr val="bg1"/>
                </a:solidFill>
                <a:latin typeface="Times New Roman" pitchFamily="18" charset="0"/>
                <a:cs typeface="Times New Roman" pitchFamily="18" charset="0"/>
              </a:rPr>
              <a:t>Lfft</a:t>
            </a:r>
            <a:r>
              <a:rPr lang="en-US" sz="2000" dirty="0">
                <a:solidFill>
                  <a:schemeClr val="bg1"/>
                </a:solidFill>
                <a:latin typeface="Times New Roman" pitchFamily="18" charset="0"/>
                <a:cs typeface="Times New Roman" pitchFamily="18" charset="0"/>
              </a:rPr>
              <a:t> = </a:t>
            </a:r>
            <a:r>
              <a:rPr lang="en-US" sz="2000" dirty="0" smtClean="0">
                <a:solidFill>
                  <a:schemeClr val="bg1"/>
                </a:solidFill>
                <a:latin typeface="Times New Roman" pitchFamily="18" charset="0"/>
                <a:cs typeface="Times New Roman" pitchFamily="18" charset="0"/>
              </a:rPr>
              <a:t>64, </a:t>
            </a:r>
            <a:r>
              <a:rPr lang="en-US" sz="2000" dirty="0" err="1">
                <a:solidFill>
                  <a:schemeClr val="bg1"/>
                </a:solidFill>
                <a:latin typeface="Times New Roman" pitchFamily="18" charset="0"/>
                <a:cs typeface="Times New Roman" pitchFamily="18" charset="0"/>
              </a:rPr>
              <a:t>Locc</a:t>
            </a:r>
            <a:r>
              <a:rPr lang="en-US" sz="2000" dirty="0">
                <a:solidFill>
                  <a:schemeClr val="bg1"/>
                </a:solidFill>
                <a:latin typeface="Times New Roman" pitchFamily="18" charset="0"/>
                <a:cs typeface="Times New Roman" pitchFamily="18" charset="0"/>
              </a:rPr>
              <a:t> = 16 for 64 point FFT Note: Bandwidth occupied by both </a:t>
            </a:r>
            <a:r>
              <a:rPr lang="en-US" sz="2000" dirty="0" err="1">
                <a:solidFill>
                  <a:schemeClr val="bg1"/>
                </a:solidFill>
                <a:latin typeface="Times New Roman" pitchFamily="18" charset="0"/>
                <a:cs typeface="Times New Roman" pitchFamily="18" charset="0"/>
              </a:rPr>
              <a:t>scenerios</a:t>
            </a:r>
            <a:r>
              <a:rPr lang="en-US" sz="2000" dirty="0">
                <a:solidFill>
                  <a:schemeClr val="bg1"/>
                </a:solidFill>
                <a:latin typeface="Times New Roman" pitchFamily="18" charset="0"/>
                <a:cs typeface="Times New Roman" pitchFamily="18" charset="0"/>
              </a:rPr>
              <a:t> in 64 FFT and 256 FFT are the same</a:t>
            </a:r>
          </a:p>
          <a:p>
            <a:r>
              <a:rPr lang="en-US" sz="2000" dirty="0">
                <a:solidFill>
                  <a:schemeClr val="bg1"/>
                </a:solidFill>
                <a:latin typeface="Times New Roman" pitchFamily="18" charset="0"/>
                <a:cs typeface="Times New Roman" pitchFamily="18" charset="0"/>
              </a:rPr>
              <a:t>This  is compared against frequency based estimation used in USRP</a:t>
            </a:r>
          </a:p>
          <a:p>
            <a:pPr algn="just"/>
            <a:endParaRPr lang="en-US" sz="2200" dirty="0"/>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40</a:t>
            </a:fld>
            <a:endParaRPr lang="en-US" altLang="zh-CN"/>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7129"/>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TJ\Documents\MATLAB\OFDMModel\Captures\ofdm256vs64_CScapture_Niter1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90800"/>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15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0550" y="-24311"/>
            <a:ext cx="8229600" cy="1143000"/>
          </a:xfrm>
        </p:spPr>
        <p:txBody>
          <a:bodyPr>
            <a:noAutofit/>
          </a:bodyPr>
          <a:lstStyle/>
          <a:p>
            <a:pPr algn="l"/>
            <a:r>
              <a:rPr lang="en-US" sz="4000" dirty="0">
                <a:solidFill>
                  <a:schemeClr val="bg1"/>
                </a:solidFill>
                <a:latin typeface="Times New Roman" pitchFamily="18" charset="0"/>
                <a:cs typeface="Times New Roman" pitchFamily="18" charset="0"/>
              </a:rPr>
              <a:t>Experimental Setup </a:t>
            </a:r>
            <a:r>
              <a:rPr lang="en-US" sz="4000" dirty="0" smtClean="0">
                <a:solidFill>
                  <a:schemeClr val="bg1"/>
                </a:solidFill>
                <a:latin typeface="Times New Roman" pitchFamily="18" charset="0"/>
                <a:cs typeface="Times New Roman" pitchFamily="18" charset="0"/>
              </a:rPr>
              <a:t/>
            </a:r>
            <a:br>
              <a:rPr lang="en-US" sz="4000" dirty="0" smtClean="0">
                <a:solidFill>
                  <a:schemeClr val="bg1"/>
                </a:solidFill>
                <a:latin typeface="Times New Roman" pitchFamily="18" charset="0"/>
                <a:cs typeface="Times New Roman" pitchFamily="18" charset="0"/>
              </a:rPr>
            </a:br>
            <a:r>
              <a:rPr lang="en-US" sz="4000" b="0" dirty="0" smtClean="0">
                <a:solidFill>
                  <a:schemeClr val="bg1"/>
                </a:solidFill>
                <a:latin typeface="Times New Roman" pitchFamily="18" charset="0"/>
                <a:cs typeface="Times New Roman" pitchFamily="18" charset="0"/>
              </a:rPr>
              <a:t>System Simulations – Setup 2</a:t>
            </a:r>
            <a:endParaRPr lang="en-US" sz="4000" b="0" dirty="0">
              <a:solidFill>
                <a:schemeClr val="bg1"/>
              </a:solidFill>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lgn="just"/>
            <a:r>
              <a:rPr lang="en-US" sz="2400" dirty="0">
                <a:solidFill>
                  <a:schemeClr val="bg1"/>
                </a:solidFill>
                <a:latin typeface="Times New Roman" pitchFamily="18" charset="0"/>
                <a:cs typeface="Times New Roman" pitchFamily="18" charset="0"/>
              </a:rPr>
              <a:t>Custom CS code with theoretical bound</a:t>
            </a:r>
          </a:p>
          <a:p>
            <a:pPr algn="just"/>
            <a:endParaRPr lang="en-US" sz="2200" dirty="0"/>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41</a:t>
            </a:fld>
            <a:endParaRPr lang="en-US" altLang="zh-CN"/>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7129"/>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E:\512vs64_rayleighboun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073" y="2209800"/>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15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0550" y="-9071"/>
            <a:ext cx="8229600" cy="1143000"/>
          </a:xfrm>
        </p:spPr>
        <p:txBody>
          <a:bodyPr>
            <a:noAutofit/>
          </a:bodyPr>
          <a:lstStyle/>
          <a:p>
            <a:pPr algn="l"/>
            <a:r>
              <a:rPr lang="en-US" sz="4000" dirty="0">
                <a:solidFill>
                  <a:schemeClr val="bg1"/>
                </a:solidFill>
                <a:latin typeface="Times New Roman" pitchFamily="18" charset="0"/>
                <a:cs typeface="Times New Roman" pitchFamily="18" charset="0"/>
              </a:rPr>
              <a:t>Experimental Setup </a:t>
            </a:r>
            <a:r>
              <a:rPr lang="en-US" sz="4000" dirty="0" smtClean="0">
                <a:solidFill>
                  <a:schemeClr val="bg1"/>
                </a:solidFill>
                <a:latin typeface="Times New Roman" pitchFamily="18" charset="0"/>
                <a:cs typeface="Times New Roman" pitchFamily="18" charset="0"/>
              </a:rPr>
              <a:t/>
            </a:r>
            <a:br>
              <a:rPr lang="en-US" sz="4000" dirty="0" smtClean="0">
                <a:solidFill>
                  <a:schemeClr val="bg1"/>
                </a:solidFill>
                <a:latin typeface="Times New Roman" pitchFamily="18" charset="0"/>
                <a:cs typeface="Times New Roman" pitchFamily="18" charset="0"/>
              </a:rPr>
            </a:br>
            <a:r>
              <a:rPr lang="en-US" sz="4000" b="0" dirty="0" smtClean="0">
                <a:solidFill>
                  <a:schemeClr val="bg1"/>
                </a:solidFill>
                <a:latin typeface="Times New Roman" pitchFamily="18" charset="0"/>
                <a:cs typeface="Times New Roman" pitchFamily="18" charset="0"/>
              </a:rPr>
              <a:t>System Simulations – Setup 3</a:t>
            </a:r>
            <a:endParaRPr lang="en-US" sz="4000" b="0" dirty="0">
              <a:solidFill>
                <a:schemeClr val="bg1"/>
              </a:solidFill>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lgn="just"/>
            <a:r>
              <a:rPr lang="en-US" sz="2400" dirty="0" smtClean="0">
                <a:solidFill>
                  <a:schemeClr val="bg1"/>
                </a:solidFill>
                <a:latin typeface="Times New Roman" pitchFamily="18" charset="0"/>
                <a:cs typeface="Times New Roman" pitchFamily="18" charset="0"/>
              </a:rPr>
              <a:t>Asymmetrical Setup</a:t>
            </a:r>
            <a:endParaRPr lang="en-US" sz="2400" dirty="0">
              <a:solidFill>
                <a:schemeClr val="bg1"/>
              </a:solidFill>
              <a:latin typeface="Times New Roman" pitchFamily="18" charset="0"/>
              <a:cs typeface="Times New Roman" pitchFamily="18" charset="0"/>
            </a:endParaRPr>
          </a:p>
          <a:p>
            <a:pPr algn="just"/>
            <a:endParaRPr lang="en-US" sz="2200" dirty="0"/>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42</a:t>
            </a:fld>
            <a:endParaRPr lang="en-US" altLang="zh-CN"/>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7129"/>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descr="C:\Users\TJ\Documents\MATLAB\OFDMModel\BER Captures\Latest plots\Latest plots\Asymmetricalplots_ver2_trunca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520" y="2133600"/>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26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512" y="-9071"/>
            <a:ext cx="8229600" cy="1143000"/>
          </a:xfrm>
        </p:spPr>
        <p:txBody>
          <a:bodyPr>
            <a:normAutofit fontScale="90000"/>
          </a:bodyPr>
          <a:lstStyle/>
          <a:p>
            <a:pPr algn="l"/>
            <a:r>
              <a:rPr lang="en-US" sz="4400" dirty="0" smtClean="0">
                <a:solidFill>
                  <a:schemeClr val="bg1"/>
                </a:solidFill>
                <a:latin typeface="Times New Roman" pitchFamily="18" charset="0"/>
                <a:cs typeface="Times New Roman" pitchFamily="18" charset="0"/>
              </a:rPr>
              <a:t>Experimental Setup</a:t>
            </a:r>
            <a:br>
              <a:rPr lang="en-US" sz="4400" dirty="0" smtClean="0">
                <a:solidFill>
                  <a:schemeClr val="bg1"/>
                </a:solidFill>
                <a:latin typeface="Times New Roman" pitchFamily="18" charset="0"/>
                <a:cs typeface="Times New Roman" pitchFamily="18" charset="0"/>
              </a:rPr>
            </a:br>
            <a:r>
              <a:rPr lang="en-US" sz="4400" b="0" dirty="0" smtClean="0">
                <a:solidFill>
                  <a:schemeClr val="bg1"/>
                </a:solidFill>
                <a:latin typeface="Times New Roman" pitchFamily="18" charset="0"/>
                <a:cs typeface="Times New Roman" pitchFamily="18" charset="0"/>
              </a:rPr>
              <a:t>System Characterization</a:t>
            </a:r>
            <a:endParaRPr lang="en-US" b="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43</a:t>
            </a:fld>
            <a:endParaRPr lang="en-US" altLang="zh-CN"/>
          </a:p>
        </p:txBody>
      </p:sp>
      <p:pic>
        <p:nvPicPr>
          <p:cNvPr id="5" name="Picture 5" descr="C:\Users\TJ\Documents\MATLAB\OFDMModel\BER Captures\Kidc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35718"/>
            <a:ext cx="24384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TJ\Documents\MATLAB\OFDMModel\BER Captures\tx10rx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97" y="1921863"/>
            <a:ext cx="24384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TJ\Documents\MATLAB\OFDMModel\BER Captures\tx10rx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935718"/>
            <a:ext cx="2438400" cy="2247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03752" y="1552531"/>
            <a:ext cx="1545295" cy="369332"/>
          </a:xfrm>
          <a:prstGeom prst="rect">
            <a:avLst/>
          </a:prstGeom>
          <a:noFill/>
        </p:spPr>
        <p:txBody>
          <a:bodyPr wrap="none" rtlCol="0">
            <a:spAutoFit/>
          </a:bodyPr>
          <a:lstStyle/>
          <a:p>
            <a:r>
              <a:rPr lang="en-US" dirty="0" smtClean="0"/>
              <a:t>Original Image</a:t>
            </a:r>
            <a:endParaRPr lang="en-US" dirty="0"/>
          </a:p>
        </p:txBody>
      </p:sp>
      <p:sp>
        <p:nvSpPr>
          <p:cNvPr id="10" name="TextBox 9"/>
          <p:cNvSpPr txBox="1"/>
          <p:nvPr/>
        </p:nvSpPr>
        <p:spPr>
          <a:xfrm>
            <a:off x="3297017" y="1548612"/>
            <a:ext cx="2245166" cy="369332"/>
          </a:xfrm>
          <a:prstGeom prst="rect">
            <a:avLst/>
          </a:prstGeom>
          <a:noFill/>
        </p:spPr>
        <p:txBody>
          <a:bodyPr wrap="none" rtlCol="0">
            <a:spAutoFit/>
          </a:bodyPr>
          <a:lstStyle/>
          <a:p>
            <a:r>
              <a:rPr lang="en-US" dirty="0" smtClean="0"/>
              <a:t>Retrieved Image 10dB</a:t>
            </a:r>
            <a:endParaRPr lang="en-US" dirty="0"/>
          </a:p>
        </p:txBody>
      </p:sp>
      <p:sp>
        <p:nvSpPr>
          <p:cNvPr id="11" name="TextBox 10"/>
          <p:cNvSpPr txBox="1"/>
          <p:nvPr/>
        </p:nvSpPr>
        <p:spPr>
          <a:xfrm>
            <a:off x="5956725" y="1576960"/>
            <a:ext cx="2245166" cy="369332"/>
          </a:xfrm>
          <a:prstGeom prst="rect">
            <a:avLst/>
          </a:prstGeom>
          <a:noFill/>
        </p:spPr>
        <p:txBody>
          <a:bodyPr wrap="none" rtlCol="0">
            <a:spAutoFit/>
          </a:bodyPr>
          <a:lstStyle/>
          <a:p>
            <a:r>
              <a:rPr lang="en-US" dirty="0" smtClean="0"/>
              <a:t>Retrieved Image 20dB</a:t>
            </a:r>
            <a:endParaRPr lang="en-US" dirty="0"/>
          </a:p>
        </p:txBody>
      </p:sp>
      <p:sp>
        <p:nvSpPr>
          <p:cNvPr id="2" name="Oval 1"/>
          <p:cNvSpPr/>
          <p:nvPr/>
        </p:nvSpPr>
        <p:spPr>
          <a:xfrm>
            <a:off x="3886200" y="3886200"/>
            <a:ext cx="381000" cy="297418"/>
          </a:xfrm>
          <a:prstGeom prst="ellipse">
            <a:avLst/>
          </a:prstGeom>
          <a:solidFill>
            <a:srgbClr val="FFFF00">
              <a:alpha val="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7129"/>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972" y="4876800"/>
            <a:ext cx="34861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a:stCxn id="2" idx="3"/>
          </p:cNvCxnSpPr>
          <p:nvPr/>
        </p:nvCxnSpPr>
        <p:spPr>
          <a:xfrm flipH="1">
            <a:off x="2057400" y="4140062"/>
            <a:ext cx="1884596" cy="122727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184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3925" y="4876799"/>
            <a:ext cx="4000606"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38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071"/>
            <a:ext cx="8229600" cy="1143000"/>
          </a:xfrm>
        </p:spPr>
        <p:txBody>
          <a:bodyPr>
            <a:normAutofit fontScale="90000"/>
          </a:bodyPr>
          <a:lstStyle/>
          <a:p>
            <a:pPr algn="l"/>
            <a:r>
              <a:rPr lang="en-US" sz="4400" dirty="0" smtClean="0">
                <a:solidFill>
                  <a:schemeClr val="bg1"/>
                </a:solidFill>
                <a:latin typeface="Times New Roman" pitchFamily="18" charset="0"/>
                <a:cs typeface="Times New Roman" pitchFamily="18" charset="0"/>
              </a:rPr>
              <a:t>Experimental Setup</a:t>
            </a:r>
            <a:br>
              <a:rPr lang="en-US" sz="4400" dirty="0" smtClean="0">
                <a:solidFill>
                  <a:schemeClr val="bg1"/>
                </a:solidFill>
                <a:latin typeface="Times New Roman" pitchFamily="18" charset="0"/>
                <a:cs typeface="Times New Roman" pitchFamily="18" charset="0"/>
              </a:rPr>
            </a:br>
            <a:r>
              <a:rPr lang="en-US" sz="4400" b="0" dirty="0" smtClean="0">
                <a:solidFill>
                  <a:schemeClr val="bg1"/>
                </a:solidFill>
                <a:latin typeface="Times New Roman" pitchFamily="18" charset="0"/>
                <a:cs typeface="Times New Roman" pitchFamily="18" charset="0"/>
              </a:rPr>
              <a:t>CS-OFDM </a:t>
            </a:r>
            <a:r>
              <a:rPr lang="en-US" sz="4400" b="0" dirty="0" err="1" smtClean="0">
                <a:solidFill>
                  <a:schemeClr val="bg1"/>
                </a:solidFill>
                <a:latin typeface="Times New Roman" pitchFamily="18" charset="0"/>
                <a:cs typeface="Times New Roman" pitchFamily="18" charset="0"/>
              </a:rPr>
              <a:t>Comparision</a:t>
            </a:r>
            <a:endParaRPr lang="en-US" b="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44</a:t>
            </a:fld>
            <a:endParaRPr lang="en-US" altLang="zh-CN"/>
          </a:p>
        </p:txBody>
      </p:sp>
      <p:pic>
        <p:nvPicPr>
          <p:cNvPr id="19458" name="Picture 2" descr="C:\Users\TJ\Documents\MATLAB\OFDMModel\Captures\RX Captures\CS_RX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0"/>
            <a:ext cx="53340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7129"/>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382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310" y="0"/>
            <a:ext cx="8229600" cy="1143000"/>
          </a:xfrm>
        </p:spPr>
        <p:txBody>
          <a:bodyPr>
            <a:normAutofit fontScale="90000"/>
          </a:bodyPr>
          <a:lstStyle/>
          <a:p>
            <a:pPr algn="l"/>
            <a:r>
              <a:rPr lang="en-US" sz="4400" dirty="0" smtClean="0">
                <a:solidFill>
                  <a:schemeClr val="bg1"/>
                </a:solidFill>
                <a:latin typeface="Times New Roman" pitchFamily="18" charset="0"/>
                <a:cs typeface="Times New Roman" pitchFamily="18" charset="0"/>
              </a:rPr>
              <a:t>Experimental Setup</a:t>
            </a:r>
            <a:br>
              <a:rPr lang="en-US" sz="4400" dirty="0" smtClean="0">
                <a:solidFill>
                  <a:schemeClr val="bg1"/>
                </a:solidFill>
                <a:latin typeface="Times New Roman" pitchFamily="18" charset="0"/>
                <a:cs typeface="Times New Roman" pitchFamily="18" charset="0"/>
              </a:rPr>
            </a:br>
            <a:r>
              <a:rPr lang="en-US" sz="4400" b="0" dirty="0" smtClean="0">
                <a:solidFill>
                  <a:schemeClr val="bg1"/>
                </a:solidFill>
                <a:latin typeface="Times New Roman" pitchFamily="18" charset="0"/>
                <a:cs typeface="Times New Roman" pitchFamily="18" charset="0"/>
              </a:rPr>
              <a:t>Sparse Channel Estimates</a:t>
            </a:r>
            <a:endParaRPr lang="en-US" b="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45</a:t>
            </a:fld>
            <a:endParaRPr lang="en-US" altLang="zh-CN"/>
          </a:p>
        </p:txBody>
      </p:sp>
      <p:pic>
        <p:nvPicPr>
          <p:cNvPr id="18435" name="Picture 3" descr="C:\Users\TJ\Documents\Myfolder\University\UH\2012Fall_MSThesisDefense\Presentation\Sparseplo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5743575" cy="510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7129"/>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382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0550" y="-256721"/>
            <a:ext cx="8229600" cy="1143000"/>
          </a:xfrm>
        </p:spPr>
        <p:txBody>
          <a:bodyPr>
            <a:normAutofit/>
          </a:bodyPr>
          <a:lstStyle/>
          <a:p>
            <a:pPr algn="l"/>
            <a:r>
              <a:rPr lang="en-US" sz="4400" dirty="0" smtClean="0">
                <a:solidFill>
                  <a:schemeClr val="bg1"/>
                </a:solidFill>
                <a:latin typeface="Times New Roman" pitchFamily="18" charset="0"/>
                <a:cs typeface="Times New Roman" pitchFamily="18" charset="0"/>
              </a:rPr>
              <a:t>Challenges</a:t>
            </a:r>
            <a:endParaRPr lang="en-US" sz="4400" dirty="0">
              <a:solidFill>
                <a:schemeClr val="bg1"/>
              </a:solidFill>
              <a:latin typeface="Times New Roman" pitchFamily="18" charset="0"/>
              <a:cs typeface="Times New Roman" pitchFamily="18" charset="0"/>
            </a:endParaRPr>
          </a:p>
        </p:txBody>
      </p:sp>
      <p:sp>
        <p:nvSpPr>
          <p:cNvPr id="2" name="Content Placeholder 1"/>
          <p:cNvSpPr>
            <a:spLocks noGrp="1"/>
          </p:cNvSpPr>
          <p:nvPr>
            <p:ph idx="1"/>
          </p:nvPr>
        </p:nvSpPr>
        <p:spPr>
          <a:xfrm>
            <a:off x="386715" y="838200"/>
            <a:ext cx="8229600" cy="4709160"/>
          </a:xfrm>
        </p:spPr>
        <p:txBody>
          <a:bodyPr>
            <a:normAutofit/>
          </a:bodyPr>
          <a:lstStyle/>
          <a:p>
            <a:pPr algn="just"/>
            <a:r>
              <a:rPr lang="en-US" sz="2200" dirty="0">
                <a:solidFill>
                  <a:schemeClr val="bg1"/>
                </a:solidFill>
                <a:latin typeface="Times New Roman" pitchFamily="18" charset="0"/>
                <a:cs typeface="Times New Roman" pitchFamily="18" charset="0"/>
              </a:rPr>
              <a:t>Building the C++ </a:t>
            </a:r>
            <a:r>
              <a:rPr lang="en-US" sz="2200" dirty="0" smtClean="0">
                <a:solidFill>
                  <a:schemeClr val="bg1"/>
                </a:solidFill>
                <a:latin typeface="Times New Roman" pitchFamily="18" charset="0"/>
                <a:cs typeface="Times New Roman" pitchFamily="18" charset="0"/>
              </a:rPr>
              <a:t>modules in the GNU Radio framework  with Python-SWIG-C++ interfaces and memory leaks</a:t>
            </a:r>
          </a:p>
          <a:p>
            <a:pPr algn="just"/>
            <a:r>
              <a:rPr lang="en-US" sz="2200" dirty="0" smtClean="0">
                <a:solidFill>
                  <a:schemeClr val="bg1"/>
                </a:solidFill>
                <a:latin typeface="Times New Roman" pitchFamily="18" charset="0"/>
                <a:cs typeface="Times New Roman" pitchFamily="18" charset="0"/>
              </a:rPr>
              <a:t>Real </a:t>
            </a:r>
            <a:r>
              <a:rPr lang="en-US" sz="2200" dirty="0">
                <a:solidFill>
                  <a:schemeClr val="bg1"/>
                </a:solidFill>
                <a:latin typeface="Times New Roman" pitchFamily="18" charset="0"/>
                <a:cs typeface="Times New Roman" pitchFamily="18" charset="0"/>
              </a:rPr>
              <a:t>time issues while running the USRP2 setup</a:t>
            </a:r>
          </a:p>
          <a:p>
            <a:pPr algn="just"/>
            <a:r>
              <a:rPr lang="en-US" sz="2200" dirty="0">
                <a:solidFill>
                  <a:schemeClr val="bg1"/>
                </a:solidFill>
                <a:latin typeface="Times New Roman" pitchFamily="18" charset="0"/>
                <a:cs typeface="Times New Roman" pitchFamily="18" charset="0"/>
              </a:rPr>
              <a:t>Currently the channel estimation is done in the frequency domain; however the channel estimates on all the used subcarriers should be moved to the time domain</a:t>
            </a:r>
            <a:r>
              <a:rPr lang="en-US" sz="2200" dirty="0" smtClean="0">
                <a:solidFill>
                  <a:schemeClr val="bg1"/>
                </a:solidFill>
                <a:latin typeface="Times New Roman" pitchFamily="18" charset="0"/>
                <a:cs typeface="Times New Roman" pitchFamily="18" charset="0"/>
              </a:rPr>
              <a:t>.  Time domain estimation is more complex</a:t>
            </a:r>
          </a:p>
          <a:p>
            <a:pPr algn="just"/>
            <a:r>
              <a:rPr lang="en-US" sz="2200" dirty="0" smtClean="0">
                <a:solidFill>
                  <a:schemeClr val="bg1"/>
                </a:solidFill>
                <a:latin typeface="Times New Roman" pitchFamily="18" charset="0"/>
                <a:cs typeface="Times New Roman" pitchFamily="18" charset="0"/>
              </a:rPr>
              <a:t>Frequency Compensation was not extended to the TEQ</a:t>
            </a:r>
          </a:p>
          <a:p>
            <a:pPr algn="just"/>
            <a:r>
              <a:rPr lang="en-US" sz="2200" dirty="0" smtClean="0">
                <a:solidFill>
                  <a:schemeClr val="bg1"/>
                </a:solidFill>
                <a:latin typeface="Times New Roman" pitchFamily="18" charset="0"/>
                <a:cs typeface="Times New Roman" pitchFamily="18" charset="0"/>
              </a:rPr>
              <a:t>Throughput issues as an SDR constraint</a:t>
            </a:r>
          </a:p>
          <a:p>
            <a:pPr algn="just"/>
            <a:r>
              <a:rPr lang="en-US" sz="2200" dirty="0" smtClean="0">
                <a:solidFill>
                  <a:schemeClr val="bg1"/>
                </a:solidFill>
                <a:latin typeface="Times New Roman" pitchFamily="18" charset="0"/>
                <a:cs typeface="Times New Roman" pitchFamily="18" charset="0"/>
              </a:rPr>
              <a:t>The SNR was measured using the </a:t>
            </a:r>
            <a:r>
              <a:rPr lang="en-US" sz="2200" dirty="0" err="1" smtClean="0">
                <a:solidFill>
                  <a:schemeClr val="bg1"/>
                </a:solidFill>
                <a:latin typeface="Times New Roman" pitchFamily="18" charset="0"/>
                <a:cs typeface="Times New Roman" pitchFamily="18" charset="0"/>
              </a:rPr>
              <a:t>bpsk</a:t>
            </a:r>
            <a:r>
              <a:rPr lang="en-US" sz="2200" dirty="0" smtClean="0">
                <a:solidFill>
                  <a:schemeClr val="bg1"/>
                </a:solidFill>
                <a:latin typeface="Times New Roman" pitchFamily="18" charset="0"/>
                <a:cs typeface="Times New Roman" pitchFamily="18" charset="0"/>
              </a:rPr>
              <a:t> probe, however the need for a good quality OFDM estimator is required</a:t>
            </a:r>
          </a:p>
          <a:p>
            <a:pPr algn="just"/>
            <a:endParaRPr lang="en-US" sz="2200" dirty="0">
              <a:solidFill>
                <a:schemeClr val="bg1"/>
              </a:solidFill>
              <a:latin typeface="Times New Roman" pitchFamily="18" charset="0"/>
              <a:cs typeface="Times New Roman" pitchFamily="18" charset="0"/>
            </a:endParaRPr>
          </a:p>
          <a:p>
            <a:pPr algn="just"/>
            <a:endParaRPr lang="en-US" sz="2200" dirty="0">
              <a:solidFill>
                <a:schemeClr val="bg1"/>
              </a:solidFill>
            </a:endParaRPr>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46</a:t>
            </a:fld>
            <a:endParaRPr lang="en-US" altLang="zh-CN"/>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7129"/>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048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310" y="-256721"/>
            <a:ext cx="8229600" cy="1143000"/>
          </a:xfrm>
        </p:spPr>
        <p:txBody>
          <a:bodyPr>
            <a:normAutofit/>
          </a:bodyPr>
          <a:lstStyle/>
          <a:p>
            <a:pPr algn="l"/>
            <a:r>
              <a:rPr lang="en-US" sz="4400" dirty="0" smtClean="0">
                <a:solidFill>
                  <a:schemeClr val="bg1"/>
                </a:solidFill>
                <a:latin typeface="Times New Roman" pitchFamily="18" charset="0"/>
                <a:cs typeface="Times New Roman" pitchFamily="18" charset="0"/>
              </a:rPr>
              <a:t>Conclusions</a:t>
            </a:r>
            <a:endParaRPr lang="en-US" sz="4400"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71475" y="685800"/>
                <a:ext cx="8229600" cy="4709160"/>
              </a:xfrm>
            </p:spPr>
            <p:txBody>
              <a:bodyPr>
                <a:normAutofit/>
              </a:bodyPr>
              <a:lstStyle/>
              <a:p>
                <a:pPr algn="just"/>
                <a:r>
                  <a:rPr lang="en-US" sz="2200" dirty="0" smtClean="0">
                    <a:solidFill>
                      <a:schemeClr val="bg1"/>
                    </a:solidFill>
                    <a:latin typeface="Times New Roman" pitchFamily="18" charset="0"/>
                    <a:cs typeface="Times New Roman" pitchFamily="18" charset="0"/>
                  </a:rPr>
                  <a:t>Simulations were done with all scenarios</a:t>
                </a:r>
              </a:p>
              <a:p>
                <a:pPr algn="just"/>
                <a:r>
                  <a:rPr lang="en-US" sz="2200" dirty="0" smtClean="0">
                    <a:solidFill>
                      <a:schemeClr val="bg1"/>
                    </a:solidFill>
                    <a:latin typeface="Times New Roman" pitchFamily="18" charset="0"/>
                    <a:cs typeface="Times New Roman" pitchFamily="18" charset="0"/>
                  </a:rPr>
                  <a:t>CS based channel estimation can use the sparse nature of the  channel impulse response effectively and this was proved in the setup</a:t>
                </a:r>
              </a:p>
              <a:p>
                <a:pPr algn="just"/>
                <a:r>
                  <a:rPr lang="en-US" sz="2200" dirty="0" smtClean="0">
                    <a:solidFill>
                      <a:schemeClr val="bg1"/>
                    </a:solidFill>
                    <a:latin typeface="Times New Roman" pitchFamily="18" charset="0"/>
                    <a:cs typeface="Times New Roman" pitchFamily="18" charset="0"/>
                  </a:rPr>
                  <a:t>Functional CS based estimation was implemented however comparing the performance was an issue</a:t>
                </a:r>
              </a:p>
              <a:p>
                <a:pPr algn="just"/>
                <a:r>
                  <a:rPr lang="en-US" sz="2200" dirty="0" smtClean="0">
                    <a:solidFill>
                      <a:schemeClr val="bg1"/>
                    </a:solidFill>
                    <a:latin typeface="Times New Roman" pitchFamily="18" charset="0"/>
                    <a:cs typeface="Times New Roman" pitchFamily="18" charset="0"/>
                  </a:rPr>
                  <a:t>Building the </a:t>
                </a:r>
                <a14:m>
                  <m:oMath xmlns:m="http://schemas.openxmlformats.org/officeDocument/2006/math">
                    <m:sSub>
                      <m:sSubPr>
                        <m:ctrlPr>
                          <a:rPr lang="en-US" sz="2400" i="1">
                            <a:solidFill>
                              <a:schemeClr val="bg1"/>
                            </a:solidFill>
                            <a:latin typeface="Cambria Math"/>
                            <a:cs typeface="Times New Roman" pitchFamily="18" charset="0"/>
                          </a:rPr>
                        </m:ctrlPr>
                      </m:sSubPr>
                      <m:e>
                        <m:r>
                          <a:rPr lang="en-US" sz="2400" i="1">
                            <a:solidFill>
                              <a:schemeClr val="bg1"/>
                            </a:solidFill>
                            <a:latin typeface="Cambria Math"/>
                            <a:cs typeface="Times New Roman" pitchFamily="18" charset="0"/>
                          </a:rPr>
                          <m:t>𝑙</m:t>
                        </m:r>
                      </m:e>
                      <m:sub>
                        <m:r>
                          <a:rPr lang="en-US" sz="2400" i="1">
                            <a:solidFill>
                              <a:schemeClr val="bg1"/>
                            </a:solidFill>
                            <a:latin typeface="Cambria Math"/>
                            <a:cs typeface="Times New Roman" pitchFamily="18" charset="0"/>
                          </a:rPr>
                          <m:t>1</m:t>
                        </m:r>
                      </m:sub>
                    </m:sSub>
                  </m:oMath>
                </a14:m>
                <a:r>
                  <a:rPr lang="en-US" sz="2400" dirty="0" smtClean="0">
                    <a:solidFill>
                      <a:schemeClr val="bg1"/>
                    </a:solidFill>
                    <a:latin typeface="Times New Roman" pitchFamily="18" charset="0"/>
                    <a:cs typeface="Times New Roman" pitchFamily="18" charset="0"/>
                  </a:rPr>
                  <a:t> optimization </a:t>
                </a:r>
                <a:r>
                  <a:rPr lang="en-US" sz="2200" dirty="0" smtClean="0">
                    <a:solidFill>
                      <a:schemeClr val="bg1"/>
                    </a:solidFill>
                    <a:latin typeface="Times New Roman" pitchFamily="18" charset="0"/>
                    <a:cs typeface="Times New Roman" pitchFamily="18" charset="0"/>
                  </a:rPr>
                  <a:t>and </a:t>
                </a:r>
                <a14:m>
                  <m:oMath xmlns:m="http://schemas.openxmlformats.org/officeDocument/2006/math">
                    <m:sSub>
                      <m:sSubPr>
                        <m:ctrlPr>
                          <a:rPr lang="en-US" sz="2400" i="1">
                            <a:solidFill>
                              <a:schemeClr val="bg1"/>
                            </a:solidFill>
                            <a:latin typeface="Cambria Math"/>
                            <a:cs typeface="Times New Roman" pitchFamily="18" charset="0"/>
                          </a:rPr>
                        </m:ctrlPr>
                      </m:sSubPr>
                      <m:e>
                        <m:r>
                          <a:rPr lang="en-US" sz="2400" i="1">
                            <a:solidFill>
                              <a:schemeClr val="bg1"/>
                            </a:solidFill>
                            <a:latin typeface="Cambria Math"/>
                            <a:cs typeface="Times New Roman" pitchFamily="18" charset="0"/>
                          </a:rPr>
                          <m:t>𝑙</m:t>
                        </m:r>
                      </m:e>
                      <m:sub>
                        <m:r>
                          <a:rPr lang="en-US" sz="2400" b="0" i="1" smtClean="0">
                            <a:solidFill>
                              <a:schemeClr val="bg1"/>
                            </a:solidFill>
                            <a:latin typeface="Cambria Math"/>
                            <a:cs typeface="Times New Roman" pitchFamily="18" charset="0"/>
                          </a:rPr>
                          <m:t>2</m:t>
                        </m:r>
                      </m:sub>
                    </m:sSub>
                  </m:oMath>
                </a14:m>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solution </a:t>
                </a:r>
                <a:r>
                  <a:rPr lang="en-US" sz="2200" dirty="0" smtClean="0">
                    <a:solidFill>
                      <a:schemeClr val="bg1"/>
                    </a:solidFill>
                    <a:latin typeface="Times New Roman" pitchFamily="18" charset="0"/>
                    <a:cs typeface="Times New Roman" pitchFamily="18" charset="0"/>
                  </a:rPr>
                  <a:t>blocks in GNU Radio which can be used as a plug in other applications</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71475" y="685800"/>
                <a:ext cx="8229600" cy="4709160"/>
              </a:xfrm>
              <a:blipFill rotWithShape="1">
                <a:blip r:embed="rId2"/>
                <a:stretch>
                  <a:fillRect t="-777" r="-963"/>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47</a:t>
            </a:fld>
            <a:endParaRPr lang="en-US" altLang="zh-CN"/>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7129"/>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246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1"/>
          <p:cNvSpPr txBox="1">
            <a:spLocks noGrp="1"/>
          </p:cNvSpPr>
          <p:nvPr/>
        </p:nvSpPr>
        <p:spPr bwMode="auto">
          <a:xfrm>
            <a:off x="-36513" y="6532563"/>
            <a:ext cx="398463" cy="352425"/>
          </a:xfrm>
          <a:prstGeom prst="rect">
            <a:avLst/>
          </a:prstGeom>
          <a:noFill/>
          <a:ln w="9525">
            <a:noFill/>
            <a:miter lim="800000"/>
            <a:headEnd/>
            <a:tailEnd/>
          </a:ln>
        </p:spPr>
        <p:txBody>
          <a:bodyPr lIns="91429" tIns="45715" rIns="91429" bIns="45715"/>
          <a:lstStyle/>
          <a:p>
            <a:pPr algn="r"/>
            <a:fld id="{7C00F994-71EF-451D-AF1E-301C0A119923}" type="slidenum">
              <a:rPr lang="en-US" altLang="zh-CN" sz="1400" b="1">
                <a:solidFill>
                  <a:srgbClr val="FFFF99"/>
                </a:solidFill>
              </a:rPr>
              <a:pPr algn="r"/>
              <a:t>48</a:t>
            </a:fld>
            <a:endParaRPr lang="en-US" altLang="zh-CN" sz="1400" b="1">
              <a:solidFill>
                <a:srgbClr val="FFFF99"/>
              </a:solidFill>
            </a:endParaRPr>
          </a:p>
        </p:txBody>
      </p:sp>
      <p:sp>
        <p:nvSpPr>
          <p:cNvPr id="122883" name="Rectangle 4"/>
          <p:cNvSpPr>
            <a:spLocks noChangeArrowheads="1"/>
          </p:cNvSpPr>
          <p:nvPr/>
        </p:nvSpPr>
        <p:spPr bwMode="auto">
          <a:xfrm>
            <a:off x="501650" y="382588"/>
            <a:ext cx="8334375" cy="596900"/>
          </a:xfrm>
          <a:prstGeom prst="rect">
            <a:avLst/>
          </a:prstGeom>
          <a:noFill/>
          <a:ln w="9525">
            <a:noFill/>
            <a:miter lim="800000"/>
            <a:headEnd/>
            <a:tailEnd/>
          </a:ln>
        </p:spPr>
        <p:txBody>
          <a:bodyPr lIns="92075" tIns="46038" rIns="92075" bIns="46038" anchor="ctr"/>
          <a:lstStyle/>
          <a:p>
            <a:pPr algn="ctr"/>
            <a:r>
              <a:rPr lang="en-US" altLang="zh-CN" sz="3600" dirty="0" smtClean="0">
                <a:solidFill>
                  <a:schemeClr val="bg1"/>
                </a:solidFill>
                <a:latin typeface="Times New Roman" pitchFamily="18" charset="0"/>
                <a:cs typeface="Times New Roman" pitchFamily="18" charset="0"/>
              </a:rPr>
              <a:t>  Thank you</a:t>
            </a:r>
            <a:endParaRPr lang="en-US" altLang="zh-CN" sz="36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72"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descr="Question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604418" y="2119630"/>
            <a:ext cx="2128837" cy="2633663"/>
          </a:xfrm>
          <a:prstGeom prst="rect">
            <a:avLst/>
          </a:prstGeom>
        </p:spPr>
      </p:pic>
      <p:sp>
        <p:nvSpPr>
          <p:cNvPr id="2" name="Slide Number Placeholder 1"/>
          <p:cNvSpPr>
            <a:spLocks noGrp="1"/>
          </p:cNvSpPr>
          <p:nvPr>
            <p:ph type="sldNum" sz="quarter" idx="12"/>
          </p:nvPr>
        </p:nvSpPr>
        <p:spPr/>
        <p:txBody>
          <a:bodyPr/>
          <a:lstStyle/>
          <a:p>
            <a:pPr>
              <a:defRPr/>
            </a:pPr>
            <a:fld id="{01D12629-CF1C-4B9E-8357-4E70882E8046}" type="slidenum">
              <a:rPr lang="en-US" altLang="zh-CN" smtClean="0"/>
              <a:pPr>
                <a:defRPr/>
              </a:pPr>
              <a:t>48</a:t>
            </a:fld>
            <a:endParaRPr lang="en-US" altLang="zh-CN"/>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99032"/>
          </a:xfrm>
        </p:spPr>
        <p:txBody>
          <a:bodyPr>
            <a:normAutofit/>
          </a:bodyPr>
          <a:lstStyle/>
          <a:p>
            <a:pPr algn="l"/>
            <a:r>
              <a:rPr lang="en-US" sz="4000" dirty="0" smtClean="0">
                <a:solidFill>
                  <a:schemeClr val="bg1"/>
                </a:solidFill>
                <a:latin typeface="Times New Roman" pitchFamily="18" charset="0"/>
                <a:cs typeface="Times New Roman" pitchFamily="18" charset="0"/>
              </a:rPr>
              <a:t>OFDM Basics</a:t>
            </a:r>
            <a:endParaRPr lang="en-US" sz="40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838200"/>
            <a:ext cx="8686800" cy="4800600"/>
          </a:xfrm>
        </p:spPr>
        <p:txBody>
          <a:bodyPr>
            <a:normAutofit/>
          </a:bodyPr>
          <a:lstStyle/>
          <a:p>
            <a:r>
              <a:rPr lang="en-US" sz="2400" dirty="0" smtClean="0">
                <a:solidFill>
                  <a:schemeClr val="bg1"/>
                </a:solidFill>
                <a:latin typeface="Times New Roman" pitchFamily="18" charset="0"/>
                <a:cs typeface="Times New Roman" pitchFamily="18" charset="0"/>
              </a:rPr>
              <a:t>Combination of </a:t>
            </a:r>
            <a:r>
              <a:rPr lang="en-US" sz="2400" b="1" dirty="0" smtClean="0">
                <a:solidFill>
                  <a:schemeClr val="bg1"/>
                </a:solidFill>
                <a:latin typeface="Times New Roman" pitchFamily="18" charset="0"/>
                <a:cs typeface="Times New Roman" pitchFamily="18" charset="0"/>
              </a:rPr>
              <a:t>multiplexing</a:t>
            </a:r>
            <a:r>
              <a:rPr lang="en-US" sz="2400" dirty="0" smtClean="0">
                <a:solidFill>
                  <a:schemeClr val="bg1"/>
                </a:solidFill>
                <a:latin typeface="Times New Roman" pitchFamily="18" charset="0"/>
                <a:cs typeface="Times New Roman" pitchFamily="18" charset="0"/>
              </a:rPr>
              <a:t> and </a:t>
            </a:r>
            <a:r>
              <a:rPr lang="en-US" sz="2400" b="1" dirty="0" smtClean="0">
                <a:solidFill>
                  <a:schemeClr val="bg1"/>
                </a:solidFill>
                <a:latin typeface="Times New Roman" pitchFamily="18" charset="0"/>
                <a:cs typeface="Times New Roman" pitchFamily="18" charset="0"/>
              </a:rPr>
              <a:t>modulation</a:t>
            </a:r>
          </a:p>
          <a:p>
            <a:r>
              <a:rPr lang="en-US" sz="2400" dirty="0" smtClean="0">
                <a:solidFill>
                  <a:schemeClr val="bg1"/>
                </a:solidFill>
                <a:latin typeface="Times New Roman" pitchFamily="18" charset="0"/>
                <a:cs typeface="Times New Roman" pitchFamily="18" charset="0"/>
              </a:rPr>
              <a:t>Subcarriers are orthogonal to each other</a:t>
            </a:r>
          </a:p>
          <a:p>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solidFill>
                <a:schemeClr val="bg1"/>
              </a:solidFill>
              <a:latin typeface="Times New Roman" pitchFamily="18" charset="0"/>
              <a:cs typeface="Times New Roman" pitchFamily="18" charset="0"/>
            </a:endParaRPr>
          </a:p>
          <a:p>
            <a:r>
              <a:rPr lang="en-US" sz="2400" dirty="0" smtClean="0">
                <a:solidFill>
                  <a:schemeClr val="bg1"/>
                </a:solidFill>
                <a:latin typeface="Times New Roman" pitchFamily="18" charset="0"/>
                <a:cs typeface="Times New Roman" pitchFamily="18" charset="0"/>
              </a:rPr>
              <a:t>Implementation with a </a:t>
            </a:r>
            <a:r>
              <a:rPr lang="en-US" sz="2400" b="1" dirty="0" smtClean="0">
                <a:solidFill>
                  <a:schemeClr val="bg1"/>
                </a:solidFill>
                <a:latin typeface="Times New Roman" pitchFamily="18" charset="0"/>
                <a:cs typeface="Times New Roman" pitchFamily="18" charset="0"/>
              </a:rPr>
              <a:t>IFFT/FFT</a:t>
            </a:r>
            <a:r>
              <a:rPr lang="en-US" sz="2400" dirty="0" smtClean="0">
                <a:solidFill>
                  <a:schemeClr val="bg1"/>
                </a:solidFill>
                <a:latin typeface="Times New Roman" pitchFamily="18" charset="0"/>
                <a:cs typeface="Times New Roman" pitchFamily="18" charset="0"/>
              </a:rPr>
              <a:t> pair &amp; with a DAC/ADC pair</a:t>
            </a:r>
          </a:p>
          <a:p>
            <a:r>
              <a:rPr lang="en-US" sz="2400" dirty="0" smtClean="0">
                <a:solidFill>
                  <a:schemeClr val="bg1"/>
                </a:solidFill>
                <a:latin typeface="Times New Roman" pitchFamily="18" charset="0"/>
                <a:cs typeface="Times New Roman" pitchFamily="18" charset="0"/>
              </a:rPr>
              <a:t>Used in </a:t>
            </a:r>
            <a:r>
              <a:rPr lang="en-US" sz="2400" dirty="0" err="1" smtClean="0">
                <a:solidFill>
                  <a:schemeClr val="bg1"/>
                </a:solidFill>
                <a:latin typeface="Times New Roman" pitchFamily="18" charset="0"/>
                <a:cs typeface="Times New Roman" pitchFamily="18" charset="0"/>
              </a:rPr>
              <a:t>WiFi</a:t>
            </a:r>
            <a:r>
              <a:rPr lang="en-US" sz="2400" dirty="0" smtClean="0">
                <a:solidFill>
                  <a:schemeClr val="bg1"/>
                </a:solidFill>
                <a:latin typeface="Times New Roman" pitchFamily="18" charset="0"/>
                <a:cs typeface="Times New Roman" pitchFamily="18" charset="0"/>
              </a:rPr>
              <a:t> – 802.11a/g/n, MIMO, ADSL, UWB, etc. </a:t>
            </a:r>
          </a:p>
          <a:p>
            <a:endParaRPr lang="en-US" sz="2000" dirty="0"/>
          </a:p>
        </p:txBody>
      </p:sp>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5</a:t>
            </a:fld>
            <a:endParaRPr lang="en-US" altLang="zh-CN"/>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25" y="51707"/>
            <a:ext cx="438150" cy="495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447800" y="2057400"/>
            <a:ext cx="2514600" cy="156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76800" y="2075804"/>
            <a:ext cx="3200400" cy="1810396"/>
          </a:xfrm>
          <a:prstGeom prst="rect">
            <a:avLst/>
          </a:prstGeom>
          <a:solidFill>
            <a:schemeClr val="tx1">
              <a:alpha val="0"/>
            </a:schemeClr>
          </a:solidFill>
          <a:ln>
            <a:noFill/>
          </a:ln>
          <a:effectLst/>
          <a:extLst/>
        </p:spPr>
      </p:pic>
      <p:pic>
        <p:nvPicPr>
          <p:cNvPr id="15365" name="Picture 5"/>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4800" y="4953000"/>
            <a:ext cx="8601076" cy="119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720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219200"/>
          </a:xfrm>
        </p:spPr>
        <p:txBody>
          <a:bodyPr>
            <a:normAutofit/>
          </a:bodyPr>
          <a:lstStyle/>
          <a:p>
            <a:pPr algn="l"/>
            <a:r>
              <a:rPr lang="en-US" sz="4000" dirty="0" smtClean="0">
                <a:solidFill>
                  <a:schemeClr val="bg1"/>
                </a:solidFill>
                <a:latin typeface="Times New Roman" pitchFamily="18" charset="0"/>
                <a:cs typeface="Times New Roman" pitchFamily="18" charset="0"/>
              </a:rPr>
              <a:t>OFDM Basics</a:t>
            </a:r>
            <a:endParaRPr lang="en-US" sz="4000" dirty="0">
              <a:solidFill>
                <a:schemeClr val="bg1"/>
              </a:solidFill>
              <a:latin typeface="Times New Roman" pitchFamily="18" charset="0"/>
              <a:cs typeface="Times New Roman" pitchFamily="18" charset="0"/>
            </a:endParaRPr>
          </a:p>
        </p:txBody>
      </p:sp>
      <p:sp>
        <p:nvSpPr>
          <p:cNvPr id="2" name="Content Placeholder 1"/>
          <p:cNvSpPr>
            <a:spLocks noGrp="1"/>
          </p:cNvSpPr>
          <p:nvPr>
            <p:ph idx="1"/>
          </p:nvPr>
        </p:nvSpPr>
        <p:spPr>
          <a:xfrm>
            <a:off x="457200" y="1066800"/>
            <a:ext cx="8229600" cy="4572000"/>
          </a:xfrm>
        </p:spPr>
        <p:txBody>
          <a:bodyPr/>
          <a:lstStyle/>
          <a:p>
            <a:r>
              <a:rPr lang="en-US" sz="2400" b="1" dirty="0" smtClean="0">
                <a:solidFill>
                  <a:srgbClr val="FFFF00"/>
                </a:solidFill>
                <a:latin typeface="Times New Roman" pitchFamily="18" charset="0"/>
                <a:cs typeface="Times New Roman" pitchFamily="18" charset="0"/>
              </a:rPr>
              <a:t>Advantages</a:t>
            </a:r>
          </a:p>
          <a:p>
            <a:pPr marL="0" indent="0">
              <a:buNone/>
            </a:pPr>
            <a:r>
              <a:rPr lang="en-US" sz="2400" dirty="0" smtClean="0">
                <a:solidFill>
                  <a:schemeClr val="bg1"/>
                </a:solidFill>
                <a:latin typeface="Times New Roman" pitchFamily="18" charset="0"/>
                <a:cs typeface="Times New Roman" pitchFamily="18" charset="0"/>
              </a:rPr>
              <a:t>	Bandwidth efficiency</a:t>
            </a:r>
          </a:p>
          <a:p>
            <a:pPr marL="0" indent="0">
              <a:buNone/>
            </a:pPr>
            <a:r>
              <a:rPr lang="en-US" sz="2400" dirty="0" smtClean="0">
                <a:solidFill>
                  <a:schemeClr val="bg1"/>
                </a:solidFill>
                <a:latin typeface="Times New Roman" pitchFamily="18" charset="0"/>
                <a:cs typeface="Times New Roman" pitchFamily="18" charset="0"/>
              </a:rPr>
              <a:t>	Narrowband interference avoidance</a:t>
            </a:r>
          </a:p>
          <a:p>
            <a:r>
              <a:rPr lang="en-US" sz="2400" dirty="0" smtClean="0">
                <a:solidFill>
                  <a:schemeClr val="bg1"/>
                </a:solidFill>
                <a:latin typeface="Times New Roman" pitchFamily="18" charset="0"/>
                <a:cs typeface="Times New Roman" pitchFamily="18" charset="0"/>
              </a:rPr>
              <a:t>Effects from </a:t>
            </a:r>
            <a:r>
              <a:rPr lang="en-US" sz="2400" b="1" dirty="0" smtClean="0">
                <a:solidFill>
                  <a:srgbClr val="FFFF00"/>
                </a:solidFill>
                <a:latin typeface="Times New Roman" pitchFamily="18" charset="0"/>
                <a:cs typeface="Times New Roman" pitchFamily="18" charset="0"/>
              </a:rPr>
              <a:t>fading</a:t>
            </a:r>
            <a:r>
              <a:rPr lang="en-US" sz="2400" dirty="0" smtClean="0">
                <a:solidFill>
                  <a:schemeClr val="bg1"/>
                </a:solidFill>
                <a:latin typeface="Times New Roman" pitchFamily="18" charset="0"/>
                <a:cs typeface="Times New Roman" pitchFamily="18" charset="0"/>
              </a:rPr>
              <a:t> and </a:t>
            </a:r>
            <a:r>
              <a:rPr lang="en-US" sz="2400" b="1" dirty="0" smtClean="0">
                <a:solidFill>
                  <a:srgbClr val="FFFF00"/>
                </a:solidFill>
                <a:latin typeface="Times New Roman" pitchFamily="18" charset="0"/>
                <a:cs typeface="Times New Roman" pitchFamily="18" charset="0"/>
              </a:rPr>
              <a:t>delay spread</a:t>
            </a:r>
          </a:p>
          <a:p>
            <a:pPr marL="0" indent="0">
              <a:buNone/>
            </a:pPr>
            <a:endParaRPr lang="en-US" dirty="0" smtClean="0"/>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19C63D0D-8030-4BAB-B1D9-2DC9941C83C0}" type="slidenum">
              <a:rPr lang="en-US" altLang="zh-CN" smtClean="0"/>
              <a:pPr>
                <a:defRPr/>
              </a:pPr>
              <a:t>6</a:t>
            </a:fld>
            <a:endParaRPr lang="en-US" altLang="zh-CN"/>
          </a:p>
        </p:txBody>
      </p:sp>
      <p:pic>
        <p:nvPicPr>
          <p:cNvPr id="16387" name="Picture 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9600" y="3044032"/>
            <a:ext cx="3810000" cy="1908968"/>
          </a:xfrm>
          <a:prstGeom prst="rect">
            <a:avLst/>
          </a:prstGeom>
          <a:solidFill>
            <a:schemeClr val="tx1"/>
          </a:solidFill>
          <a:ln>
            <a:noFill/>
          </a:ln>
          <a:effectLst>
            <a:reflection stA="0" endPos="65000" dist="50800" dir="5400000" sy="-100000" algn="bl" rotWithShape="0"/>
          </a:effectLst>
          <a:extLst/>
        </p:spPr>
      </p:pic>
      <p:pic>
        <p:nvPicPr>
          <p:cNvPr id="16388" name="Picture 4"/>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029200" y="4267201"/>
            <a:ext cx="3429000" cy="90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972050" y="3048000"/>
            <a:ext cx="34861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5486400"/>
            <a:ext cx="4024115" cy="369332"/>
          </a:xfrm>
          <a:prstGeom prst="rect">
            <a:avLst/>
          </a:prstGeom>
          <a:noFill/>
        </p:spPr>
        <p:txBody>
          <a:bodyPr wrap="none" rtlCol="0">
            <a:spAutoFit/>
          </a:bodyPr>
          <a:lstStyle/>
          <a:p>
            <a:r>
              <a:rPr lang="en-US" dirty="0" smtClean="0"/>
              <a:t>Only some subcarriers undergo fading </a:t>
            </a:r>
            <a:endParaRPr lang="en-US" dirty="0"/>
          </a:p>
        </p:txBody>
      </p:sp>
      <p:sp>
        <p:nvSpPr>
          <p:cNvPr id="6" name="TextBox 5"/>
          <p:cNvSpPr txBox="1"/>
          <p:nvPr/>
        </p:nvSpPr>
        <p:spPr>
          <a:xfrm>
            <a:off x="5265725" y="5486400"/>
            <a:ext cx="2811475" cy="369332"/>
          </a:xfrm>
          <a:prstGeom prst="rect">
            <a:avLst/>
          </a:prstGeom>
          <a:noFill/>
        </p:spPr>
        <p:txBody>
          <a:bodyPr wrap="none" rtlCol="0">
            <a:spAutoFit/>
          </a:bodyPr>
          <a:lstStyle/>
          <a:p>
            <a:r>
              <a:rPr lang="en-US" dirty="0" smtClean="0"/>
              <a:t>Including the Cyclic Prefix</a:t>
            </a:r>
            <a:endParaRPr lang="en-US" dirty="0"/>
          </a:p>
        </p:txBody>
      </p:sp>
      <p:pic>
        <p:nvPicPr>
          <p:cNvPr id="10"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54"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94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38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38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38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70" y="-378845"/>
            <a:ext cx="8229600" cy="1399032"/>
          </a:xfrm>
        </p:spPr>
        <p:txBody>
          <a:bodyPr>
            <a:normAutofit/>
          </a:bodyPr>
          <a:lstStyle/>
          <a:p>
            <a:r>
              <a:rPr lang="en-US" sz="3600" dirty="0" smtClean="0">
                <a:solidFill>
                  <a:schemeClr val="bg1"/>
                </a:solidFill>
                <a:latin typeface="Times New Roman" pitchFamily="18" charset="0"/>
                <a:cs typeface="Times New Roman" pitchFamily="18" charset="0"/>
              </a:rPr>
              <a:t>Introduction to USRP2  &amp; GNU Radio</a:t>
            </a:r>
            <a:endParaRPr lang="en-US" sz="36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4572000"/>
          </a:xfrm>
        </p:spPr>
        <p:txBody>
          <a:bodyPr>
            <a:normAutofit fontScale="92500" lnSpcReduction="20000"/>
          </a:bodyPr>
          <a:lstStyle/>
          <a:p>
            <a:r>
              <a:rPr lang="en-US" sz="2400" dirty="0" smtClean="0">
                <a:solidFill>
                  <a:schemeClr val="bg1"/>
                </a:solidFill>
                <a:latin typeface="Times New Roman" pitchFamily="18" charset="0"/>
                <a:cs typeface="Times New Roman" pitchFamily="18" charset="0"/>
              </a:rPr>
              <a:t>Hardware platform to implement software radio</a:t>
            </a:r>
          </a:p>
          <a:p>
            <a:r>
              <a:rPr lang="en-US" sz="2400" dirty="0" smtClean="0">
                <a:solidFill>
                  <a:schemeClr val="bg1"/>
                </a:solidFill>
                <a:latin typeface="Times New Roman" pitchFamily="18" charset="0"/>
                <a:cs typeface="Times New Roman" pitchFamily="18" charset="0"/>
              </a:rPr>
              <a:t>SDR used is the GNU Radio</a:t>
            </a:r>
          </a:p>
          <a:p>
            <a:endParaRPr lang="en-US" sz="2400" dirty="0">
              <a:solidFill>
                <a:schemeClr val="bg1"/>
              </a:solidFill>
              <a:latin typeface="Times New Roman" pitchFamily="18" charset="0"/>
              <a:cs typeface="Times New Roman" pitchFamily="18" charset="0"/>
            </a:endParaRPr>
          </a:p>
          <a:p>
            <a:pPr lvl="1"/>
            <a:r>
              <a:rPr lang="en-US" dirty="0">
                <a:solidFill>
                  <a:schemeClr val="bg1"/>
                </a:solidFill>
                <a:latin typeface="Times New Roman" pitchFamily="18" charset="0"/>
                <a:cs typeface="Times New Roman" pitchFamily="18" charset="0"/>
              </a:rPr>
              <a:t>100 MS/s, 14-bit, </a:t>
            </a:r>
            <a:r>
              <a:rPr lang="en-US" dirty="0" smtClean="0">
                <a:solidFill>
                  <a:schemeClr val="bg1"/>
                </a:solidFill>
                <a:latin typeface="Times New Roman" pitchFamily="18" charset="0"/>
                <a:cs typeface="Times New Roman" pitchFamily="18" charset="0"/>
              </a:rPr>
              <a:t>ADC for RX</a:t>
            </a:r>
          </a:p>
          <a:p>
            <a:pPr lvl="1"/>
            <a:r>
              <a:rPr lang="en-US" dirty="0" smtClean="0">
                <a:solidFill>
                  <a:schemeClr val="bg1"/>
                </a:solidFill>
                <a:latin typeface="Times New Roman" pitchFamily="18" charset="0"/>
                <a:cs typeface="Times New Roman" pitchFamily="18" charset="0"/>
              </a:rPr>
              <a:t>400 </a:t>
            </a:r>
            <a:r>
              <a:rPr lang="en-US" dirty="0">
                <a:solidFill>
                  <a:schemeClr val="bg1"/>
                </a:solidFill>
                <a:latin typeface="Times New Roman" pitchFamily="18" charset="0"/>
                <a:cs typeface="Times New Roman" pitchFamily="18" charset="0"/>
              </a:rPr>
              <a:t>MS/s, 16-bit, </a:t>
            </a:r>
            <a:r>
              <a:rPr lang="en-US" dirty="0" smtClean="0">
                <a:solidFill>
                  <a:schemeClr val="bg1"/>
                </a:solidFill>
                <a:latin typeface="Times New Roman" pitchFamily="18" charset="0"/>
                <a:cs typeface="Times New Roman" pitchFamily="18" charset="0"/>
              </a:rPr>
              <a:t>DAC for TX </a:t>
            </a:r>
          </a:p>
          <a:p>
            <a:endParaRPr lang="en-US" sz="2400" dirty="0">
              <a:solidFill>
                <a:schemeClr val="bg1"/>
              </a:solidFill>
              <a:latin typeface="Times New Roman" pitchFamily="18" charset="0"/>
              <a:cs typeface="Times New Roman" pitchFamily="18" charset="0"/>
            </a:endParaRPr>
          </a:p>
          <a:p>
            <a:endParaRPr lang="en-US" sz="2400" dirty="0" smtClean="0">
              <a:solidFill>
                <a:schemeClr val="bg1"/>
              </a:solidFill>
              <a:latin typeface="Times New Roman" pitchFamily="18" charset="0"/>
              <a:cs typeface="Times New Roman" pitchFamily="18" charset="0"/>
            </a:endParaRPr>
          </a:p>
          <a:p>
            <a:endParaRPr lang="en-US" sz="2400" dirty="0">
              <a:solidFill>
                <a:schemeClr val="bg1"/>
              </a:solidFill>
              <a:latin typeface="Times New Roman" pitchFamily="18" charset="0"/>
              <a:cs typeface="Times New Roman" pitchFamily="18" charset="0"/>
            </a:endParaRPr>
          </a:p>
          <a:p>
            <a:endParaRPr lang="en-US" sz="2400" dirty="0" smtClean="0">
              <a:solidFill>
                <a:schemeClr val="bg1"/>
              </a:solidFill>
              <a:latin typeface="Times New Roman" pitchFamily="18" charset="0"/>
              <a:cs typeface="Times New Roman" pitchFamily="18" charset="0"/>
            </a:endParaRPr>
          </a:p>
          <a:p>
            <a:endParaRPr lang="en-US" sz="2400" dirty="0">
              <a:solidFill>
                <a:schemeClr val="bg1"/>
              </a:solidFill>
              <a:latin typeface="Times New Roman" pitchFamily="18" charset="0"/>
              <a:cs typeface="Times New Roman" pitchFamily="18" charset="0"/>
            </a:endParaRPr>
          </a:p>
          <a:p>
            <a:r>
              <a:rPr lang="en-US" sz="2400" b="1" dirty="0" smtClean="0">
                <a:solidFill>
                  <a:srgbClr val="FFFF00"/>
                </a:solidFill>
                <a:latin typeface="Times New Roman" pitchFamily="18" charset="0"/>
                <a:cs typeface="Times New Roman" pitchFamily="18" charset="0"/>
              </a:rPr>
              <a:t>Daughter boards used:</a:t>
            </a:r>
          </a:p>
          <a:p>
            <a:pPr marL="64008" indent="0">
              <a:buNone/>
            </a:pPr>
            <a:r>
              <a:rPr lang="en-US" sz="2400" dirty="0" smtClean="0">
                <a:solidFill>
                  <a:schemeClr val="bg1"/>
                </a:solidFill>
                <a:latin typeface="Times New Roman" pitchFamily="18" charset="0"/>
                <a:cs typeface="Times New Roman" pitchFamily="18" charset="0"/>
              </a:rPr>
              <a:t>XCVR2450</a:t>
            </a:r>
            <a:r>
              <a:rPr lang="en-US" sz="2400" dirty="0">
                <a:solidFill>
                  <a:schemeClr val="bg1"/>
                </a:solidFill>
                <a:latin typeface="Times New Roman" pitchFamily="18" charset="0"/>
                <a:cs typeface="Times New Roman" pitchFamily="18" charset="0"/>
              </a:rPr>
              <a:t>, Dual-band Transceiver, </a:t>
            </a:r>
            <a:r>
              <a:rPr lang="en-US" sz="2400" dirty="0" smtClean="0">
                <a:solidFill>
                  <a:schemeClr val="bg1"/>
                </a:solidFill>
                <a:latin typeface="Times New Roman" pitchFamily="18" charset="0"/>
                <a:cs typeface="Times New Roman" pitchFamily="18" charset="0"/>
              </a:rPr>
              <a:t>2.4–2.5</a:t>
            </a:r>
            <a:r>
              <a:rPr lang="en-US" sz="2400" dirty="0">
                <a:solidFill>
                  <a:schemeClr val="bg1"/>
                </a:solidFill>
                <a:latin typeface="Times New Roman" pitchFamily="18" charset="0"/>
                <a:cs typeface="Times New Roman" pitchFamily="18" charset="0"/>
              </a:rPr>
              <a:t> GHz </a:t>
            </a:r>
            <a:r>
              <a:rPr lang="en-US" sz="2400" dirty="0" smtClean="0">
                <a:solidFill>
                  <a:schemeClr val="bg1"/>
                </a:solidFill>
                <a:latin typeface="Times New Roman" pitchFamily="18" charset="0"/>
                <a:cs typeface="Times New Roman" pitchFamily="18" charset="0"/>
              </a:rPr>
              <a:t>&amp; 4.9–5.85</a:t>
            </a:r>
            <a:r>
              <a:rPr lang="en-US" sz="2400" dirty="0">
                <a:solidFill>
                  <a:schemeClr val="bg1"/>
                </a:solidFill>
                <a:latin typeface="Times New Roman" pitchFamily="18" charset="0"/>
                <a:cs typeface="Times New Roman" pitchFamily="18" charset="0"/>
              </a:rPr>
              <a:t> GHz</a:t>
            </a:r>
            <a:r>
              <a:rPr lang="en-US" sz="2400" dirty="0" smtClean="0">
                <a:solidFill>
                  <a:schemeClr val="bg1"/>
                </a:solidFill>
                <a:latin typeface="Times New Roman" pitchFamily="18" charset="0"/>
                <a:cs typeface="Times New Roman" pitchFamily="18" charset="0"/>
              </a:rPr>
              <a:t>.</a:t>
            </a:r>
          </a:p>
          <a:p>
            <a:pPr marL="64008" indent="0">
              <a:buNone/>
            </a:pPr>
            <a:r>
              <a:rPr lang="en-US" sz="2400" dirty="0">
                <a:solidFill>
                  <a:schemeClr val="bg1"/>
                </a:solidFill>
                <a:latin typeface="Times New Roman" pitchFamily="18" charset="0"/>
                <a:cs typeface="Times New Roman" pitchFamily="18" charset="0"/>
              </a:rPr>
              <a:t>RFX2400, 2.3–2.9 GHz Transceiver, 20+mW output</a:t>
            </a:r>
          </a:p>
          <a:p>
            <a:endParaRPr lang="en-US" sz="2000" dirty="0" smtClean="0"/>
          </a:p>
          <a:p>
            <a:endParaRPr lang="en-US" dirty="0"/>
          </a:p>
        </p:txBody>
      </p:sp>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7</a:t>
            </a:fld>
            <a:endParaRPr lang="en-US" altLang="zh-CN"/>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08335"/>
            <a:ext cx="3644898" cy="316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3021"/>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11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a:bodyPr>
          <a:lstStyle/>
          <a:p>
            <a:r>
              <a:rPr lang="en-US" sz="3600" dirty="0">
                <a:solidFill>
                  <a:schemeClr val="bg1"/>
                </a:solidFill>
                <a:latin typeface="Times New Roman" pitchFamily="18" charset="0"/>
                <a:cs typeface="Times New Roman" pitchFamily="18" charset="0"/>
              </a:rPr>
              <a:t>Introduction to USRP2  &amp; </a:t>
            </a:r>
            <a:r>
              <a:rPr lang="en-US" sz="3600" dirty="0" smtClean="0">
                <a:solidFill>
                  <a:schemeClr val="bg1"/>
                </a:solidFill>
                <a:latin typeface="Times New Roman" pitchFamily="18" charset="0"/>
                <a:cs typeface="Times New Roman" pitchFamily="18" charset="0"/>
              </a:rPr>
              <a:t>GNU Radio</a:t>
            </a:r>
            <a:endParaRPr lang="en-US" sz="36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572000"/>
          </a:xfrm>
        </p:spPr>
        <p:txBody>
          <a:bodyPr>
            <a:normAutofit/>
          </a:bodyPr>
          <a:lstStyle/>
          <a:p>
            <a:pPr algn="just"/>
            <a:r>
              <a:rPr lang="en-US" sz="2200" dirty="0" smtClean="0">
                <a:solidFill>
                  <a:schemeClr val="bg1"/>
                </a:solidFill>
                <a:latin typeface="Times New Roman" pitchFamily="18" charset="0"/>
                <a:cs typeface="Times New Roman" pitchFamily="18" charset="0"/>
              </a:rPr>
              <a:t>Software defined radio used is GNU Radio </a:t>
            </a:r>
            <a:r>
              <a:rPr lang="en-US" sz="2200" dirty="0">
                <a:solidFill>
                  <a:schemeClr val="bg1"/>
                </a:solidFill>
                <a:latin typeface="Times New Roman" pitchFamily="18" charset="0"/>
                <a:cs typeface="Times New Roman" pitchFamily="18" charset="0"/>
              </a:rPr>
              <a:t>- free &amp; open-source software development </a:t>
            </a:r>
            <a:r>
              <a:rPr lang="en-US" sz="2200" dirty="0" smtClean="0">
                <a:solidFill>
                  <a:schemeClr val="bg1"/>
                </a:solidFill>
                <a:latin typeface="Times New Roman" pitchFamily="18" charset="0"/>
                <a:cs typeface="Times New Roman" pitchFamily="18" charset="0"/>
              </a:rPr>
              <a:t>toolkit</a:t>
            </a:r>
          </a:p>
          <a:p>
            <a:pPr algn="just"/>
            <a:r>
              <a:rPr lang="en-US" sz="2200" b="1" dirty="0" smtClean="0">
                <a:solidFill>
                  <a:srgbClr val="FFFF00"/>
                </a:solidFill>
                <a:latin typeface="Times New Roman" pitchFamily="18" charset="0"/>
                <a:cs typeface="Times New Roman" pitchFamily="18" charset="0"/>
              </a:rPr>
              <a:t>Signal </a:t>
            </a:r>
            <a:r>
              <a:rPr lang="en-US" sz="2200" b="1" dirty="0">
                <a:solidFill>
                  <a:srgbClr val="FFFF00"/>
                </a:solidFill>
                <a:latin typeface="Times New Roman" pitchFamily="18" charset="0"/>
                <a:cs typeface="Times New Roman" pitchFamily="18" charset="0"/>
              </a:rPr>
              <a:t>processing blocks</a:t>
            </a:r>
            <a:r>
              <a:rPr lang="en-US" sz="2200" dirty="0">
                <a:solidFill>
                  <a:schemeClr val="bg1"/>
                </a:solidFill>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area available  to </a:t>
            </a:r>
            <a:r>
              <a:rPr lang="en-US" sz="2200" dirty="0">
                <a:solidFill>
                  <a:schemeClr val="bg1"/>
                </a:solidFill>
                <a:latin typeface="Times New Roman" pitchFamily="18" charset="0"/>
                <a:cs typeface="Times New Roman" pitchFamily="18" charset="0"/>
              </a:rPr>
              <a:t>implement software </a:t>
            </a:r>
            <a:r>
              <a:rPr lang="en-US" sz="2200" dirty="0" smtClean="0">
                <a:solidFill>
                  <a:schemeClr val="bg1"/>
                </a:solidFill>
                <a:latin typeface="Times New Roman" pitchFamily="18" charset="0"/>
                <a:cs typeface="Times New Roman" pitchFamily="18" charset="0"/>
              </a:rPr>
              <a:t>radios</a:t>
            </a:r>
          </a:p>
          <a:p>
            <a:pPr marL="0" indent="0" algn="just">
              <a:buNone/>
            </a:pPr>
            <a:r>
              <a:rPr lang="en-US" sz="2200" dirty="0" smtClean="0">
                <a:solidFill>
                  <a:schemeClr val="bg1"/>
                </a:solidFill>
                <a:latin typeface="Times New Roman" pitchFamily="18" charset="0"/>
                <a:cs typeface="Times New Roman" pitchFamily="18" charset="0"/>
              </a:rPr>
              <a:t>RX</a:t>
            </a:r>
          </a:p>
          <a:p>
            <a:pPr marL="0" indent="0" algn="just">
              <a:buNone/>
            </a:pPr>
            <a:r>
              <a:rPr lang="en-US" sz="2200" dirty="0" smtClean="0">
                <a:solidFill>
                  <a:schemeClr val="bg1"/>
                </a:solidFill>
                <a:latin typeface="Times New Roman" pitchFamily="18" charset="0"/>
                <a:cs typeface="Times New Roman" pitchFamily="18" charset="0"/>
              </a:rPr>
              <a:t>Antenna -&gt; Receive RF Front End -&gt; ADC -&gt; Software Code</a:t>
            </a:r>
          </a:p>
          <a:p>
            <a:pPr marL="0" indent="0" algn="just">
              <a:buNone/>
            </a:pPr>
            <a:r>
              <a:rPr lang="en-US" sz="2200" dirty="0" smtClean="0">
                <a:solidFill>
                  <a:schemeClr val="bg1"/>
                </a:solidFill>
                <a:latin typeface="Times New Roman" pitchFamily="18" charset="0"/>
                <a:cs typeface="Times New Roman" pitchFamily="18" charset="0"/>
              </a:rPr>
              <a:t>TX</a:t>
            </a:r>
            <a:endParaRPr lang="en-US" sz="2200" dirty="0">
              <a:solidFill>
                <a:schemeClr val="bg1"/>
              </a:solidFill>
              <a:latin typeface="Times New Roman" pitchFamily="18" charset="0"/>
              <a:cs typeface="Times New Roman" pitchFamily="18" charset="0"/>
            </a:endParaRPr>
          </a:p>
          <a:p>
            <a:pPr marL="0" indent="0" algn="just">
              <a:buNone/>
            </a:pPr>
            <a:r>
              <a:rPr lang="en-US" sz="2200" dirty="0">
                <a:solidFill>
                  <a:schemeClr val="bg1"/>
                </a:solidFill>
                <a:latin typeface="Times New Roman" pitchFamily="18" charset="0"/>
                <a:cs typeface="Times New Roman" pitchFamily="18" charset="0"/>
              </a:rPr>
              <a:t>Software </a:t>
            </a:r>
            <a:r>
              <a:rPr lang="en-US" sz="2200" dirty="0" smtClean="0">
                <a:solidFill>
                  <a:schemeClr val="bg1"/>
                </a:solidFill>
                <a:latin typeface="Times New Roman" pitchFamily="18" charset="0"/>
                <a:cs typeface="Times New Roman" pitchFamily="18" charset="0"/>
              </a:rPr>
              <a:t>Code</a:t>
            </a:r>
            <a:r>
              <a:rPr lang="en-US" sz="2200" dirty="0">
                <a:solidFill>
                  <a:schemeClr val="bg1"/>
                </a:solidFill>
                <a:latin typeface="Times New Roman" pitchFamily="18" charset="0"/>
                <a:cs typeface="Times New Roman" pitchFamily="18" charset="0"/>
              </a:rPr>
              <a:t> -&gt;DAC -&gt; Transmit RF Front End -&gt; Antenna</a:t>
            </a:r>
          </a:p>
          <a:p>
            <a:pPr marL="0" indent="0" algn="just">
              <a:buNone/>
            </a:pPr>
            <a:endParaRPr lang="en-US" sz="2200" dirty="0">
              <a:solidFill>
                <a:schemeClr val="bg1"/>
              </a:solidFill>
              <a:latin typeface="Times New Roman" pitchFamily="18" charset="0"/>
              <a:cs typeface="Times New Roman" pitchFamily="18" charset="0"/>
            </a:endParaRPr>
          </a:p>
          <a:p>
            <a:pPr marL="0" indent="0" algn="just">
              <a:buNone/>
            </a:pPr>
            <a:r>
              <a:rPr lang="en-US" sz="2200" dirty="0" smtClean="0">
                <a:solidFill>
                  <a:schemeClr val="bg1"/>
                </a:solidFill>
                <a:latin typeface="Times New Roman" pitchFamily="18" charset="0"/>
                <a:cs typeface="Times New Roman" pitchFamily="18" charset="0"/>
              </a:rPr>
              <a:t>GNU Radio is written  in  the format</a:t>
            </a:r>
            <a:endParaRPr lang="en-US" sz="2200" dirty="0">
              <a:solidFill>
                <a:schemeClr val="bg1"/>
              </a:solidFill>
              <a:latin typeface="Times New Roman" pitchFamily="18" charset="0"/>
              <a:cs typeface="Times New Roman" pitchFamily="18" charset="0"/>
            </a:endParaRPr>
          </a:p>
          <a:p>
            <a:pPr marL="0" indent="0" algn="just">
              <a:buNone/>
            </a:pPr>
            <a:endParaRPr lang="en-US" sz="2200" dirty="0" smtClean="0">
              <a:latin typeface="Times New Roman" pitchFamily="18" charset="0"/>
              <a:cs typeface="Times New Roman" pitchFamily="18" charset="0"/>
            </a:endParaRPr>
          </a:p>
          <a:p>
            <a:pPr marL="0" indent="0" algn="just">
              <a:buNone/>
            </a:pPr>
            <a:endParaRPr lang="en-US" sz="2000" dirty="0"/>
          </a:p>
          <a:p>
            <a:pPr marL="0" indent="0" algn="just">
              <a:buNone/>
            </a:pPr>
            <a:endParaRPr lang="en-US" sz="2000" dirty="0"/>
          </a:p>
        </p:txBody>
      </p:sp>
      <p:sp>
        <p:nvSpPr>
          <p:cNvPr id="4" name="Slide Number Placeholder 3"/>
          <p:cNvSpPr>
            <a:spLocks noGrp="1"/>
          </p:cNvSpPr>
          <p:nvPr>
            <p:ph type="sldNum" sz="quarter" idx="12"/>
          </p:nvPr>
        </p:nvSpPr>
        <p:spPr/>
        <p:txBody>
          <a:bodyPr/>
          <a:lstStyle/>
          <a:p>
            <a:pPr>
              <a:defRPr/>
            </a:pPr>
            <a:fld id="{19C63D0D-8030-4BAB-B1D9-2DC9941C83C0}" type="slidenum">
              <a:rPr lang="en-US" altLang="zh-CN" smtClean="0"/>
              <a:pPr>
                <a:defRPr/>
              </a:pPr>
              <a:t>8</a:t>
            </a:fld>
            <a:endParaRPr lang="en-US" altLang="zh-CN"/>
          </a:p>
        </p:txBody>
      </p:sp>
      <p:sp>
        <p:nvSpPr>
          <p:cNvPr id="6" name="Oval 5"/>
          <p:cNvSpPr/>
          <p:nvPr/>
        </p:nvSpPr>
        <p:spPr>
          <a:xfrm>
            <a:off x="5410200" y="48768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22900" y="5867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510688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5638800" y="5335489"/>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67400" y="5106889"/>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6934200" y="5335489"/>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4724400" y="6097489"/>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22900" y="4953000"/>
            <a:ext cx="500458" cy="307777"/>
          </a:xfrm>
          <a:prstGeom prst="rect">
            <a:avLst/>
          </a:prstGeom>
          <a:noFill/>
        </p:spPr>
        <p:txBody>
          <a:bodyPr wrap="none" rtlCol="0">
            <a:spAutoFit/>
          </a:bodyPr>
          <a:lstStyle/>
          <a:p>
            <a:r>
              <a:rPr lang="en-US" sz="1400" dirty="0" smtClean="0"/>
              <a:t>C++</a:t>
            </a:r>
            <a:endParaRPr lang="en-US" sz="1400" dirty="0"/>
          </a:p>
        </p:txBody>
      </p:sp>
      <p:sp>
        <p:nvSpPr>
          <p:cNvPr id="17" name="TextBox 16"/>
          <p:cNvSpPr txBox="1"/>
          <p:nvPr/>
        </p:nvSpPr>
        <p:spPr>
          <a:xfrm>
            <a:off x="5422900" y="5943600"/>
            <a:ext cx="500458" cy="307777"/>
          </a:xfrm>
          <a:prstGeom prst="rect">
            <a:avLst/>
          </a:prstGeom>
          <a:noFill/>
        </p:spPr>
        <p:txBody>
          <a:bodyPr wrap="none" rtlCol="0">
            <a:spAutoFit/>
          </a:bodyPr>
          <a:lstStyle/>
          <a:p>
            <a:r>
              <a:rPr lang="en-US" sz="1400" dirty="0" smtClean="0"/>
              <a:t>C++</a:t>
            </a:r>
            <a:endParaRPr lang="en-US" sz="1400" dirty="0"/>
          </a:p>
        </p:txBody>
      </p:sp>
      <p:sp>
        <p:nvSpPr>
          <p:cNvPr id="18" name="TextBox 17"/>
          <p:cNvSpPr txBox="1"/>
          <p:nvPr/>
        </p:nvSpPr>
        <p:spPr>
          <a:xfrm>
            <a:off x="6433742" y="5209977"/>
            <a:ext cx="500458" cy="307777"/>
          </a:xfrm>
          <a:prstGeom prst="rect">
            <a:avLst/>
          </a:prstGeom>
          <a:noFill/>
        </p:spPr>
        <p:txBody>
          <a:bodyPr wrap="none" rtlCol="0">
            <a:spAutoFit/>
          </a:bodyPr>
          <a:lstStyle/>
          <a:p>
            <a:r>
              <a:rPr lang="en-US" sz="1400" dirty="0" smtClean="0"/>
              <a:t>C++</a:t>
            </a:r>
            <a:endParaRPr lang="en-US" sz="1400" dirty="0"/>
          </a:p>
        </p:txBody>
      </p:sp>
      <p:sp>
        <p:nvSpPr>
          <p:cNvPr id="22" name="Freeform 21"/>
          <p:cNvSpPr/>
          <p:nvPr/>
        </p:nvSpPr>
        <p:spPr>
          <a:xfrm>
            <a:off x="5041900" y="4495800"/>
            <a:ext cx="2273300" cy="2049183"/>
          </a:xfrm>
          <a:custGeom>
            <a:avLst/>
            <a:gdLst>
              <a:gd name="connsiteX0" fmla="*/ 622300 w 2273300"/>
              <a:gd name="connsiteY0" fmla="*/ 17183 h 2049183"/>
              <a:gd name="connsiteX1" fmla="*/ 1447800 w 2273300"/>
              <a:gd name="connsiteY1" fmla="*/ 17183 h 2049183"/>
              <a:gd name="connsiteX2" fmla="*/ 1587500 w 2273300"/>
              <a:gd name="connsiteY2" fmla="*/ 42583 h 2049183"/>
              <a:gd name="connsiteX3" fmla="*/ 1625600 w 2273300"/>
              <a:gd name="connsiteY3" fmla="*/ 67983 h 2049183"/>
              <a:gd name="connsiteX4" fmla="*/ 1676400 w 2273300"/>
              <a:gd name="connsiteY4" fmla="*/ 106083 h 2049183"/>
              <a:gd name="connsiteX5" fmla="*/ 1714500 w 2273300"/>
              <a:gd name="connsiteY5" fmla="*/ 118783 h 2049183"/>
              <a:gd name="connsiteX6" fmla="*/ 1752600 w 2273300"/>
              <a:gd name="connsiteY6" fmla="*/ 144183 h 2049183"/>
              <a:gd name="connsiteX7" fmla="*/ 1828800 w 2273300"/>
              <a:gd name="connsiteY7" fmla="*/ 169583 h 2049183"/>
              <a:gd name="connsiteX8" fmla="*/ 1917700 w 2273300"/>
              <a:gd name="connsiteY8" fmla="*/ 194983 h 2049183"/>
              <a:gd name="connsiteX9" fmla="*/ 2006600 w 2273300"/>
              <a:gd name="connsiteY9" fmla="*/ 245783 h 2049183"/>
              <a:gd name="connsiteX10" fmla="*/ 2044700 w 2273300"/>
              <a:gd name="connsiteY10" fmla="*/ 258483 h 2049183"/>
              <a:gd name="connsiteX11" fmla="*/ 2082800 w 2273300"/>
              <a:gd name="connsiteY11" fmla="*/ 296583 h 2049183"/>
              <a:gd name="connsiteX12" fmla="*/ 2120900 w 2273300"/>
              <a:gd name="connsiteY12" fmla="*/ 321983 h 2049183"/>
              <a:gd name="connsiteX13" fmla="*/ 2133600 w 2273300"/>
              <a:gd name="connsiteY13" fmla="*/ 360083 h 2049183"/>
              <a:gd name="connsiteX14" fmla="*/ 2159000 w 2273300"/>
              <a:gd name="connsiteY14" fmla="*/ 398183 h 2049183"/>
              <a:gd name="connsiteX15" fmla="*/ 2171700 w 2273300"/>
              <a:gd name="connsiteY15" fmla="*/ 436283 h 2049183"/>
              <a:gd name="connsiteX16" fmla="*/ 2197100 w 2273300"/>
              <a:gd name="connsiteY16" fmla="*/ 487083 h 2049183"/>
              <a:gd name="connsiteX17" fmla="*/ 2222500 w 2273300"/>
              <a:gd name="connsiteY17" fmla="*/ 715683 h 2049183"/>
              <a:gd name="connsiteX18" fmla="*/ 2235200 w 2273300"/>
              <a:gd name="connsiteY18" fmla="*/ 779183 h 2049183"/>
              <a:gd name="connsiteX19" fmla="*/ 2247900 w 2273300"/>
              <a:gd name="connsiteY19" fmla="*/ 868083 h 2049183"/>
              <a:gd name="connsiteX20" fmla="*/ 2273300 w 2273300"/>
              <a:gd name="connsiteY20" fmla="*/ 1033183 h 2049183"/>
              <a:gd name="connsiteX21" fmla="*/ 2260600 w 2273300"/>
              <a:gd name="connsiteY21" fmla="*/ 1236383 h 2049183"/>
              <a:gd name="connsiteX22" fmla="*/ 2235200 w 2273300"/>
              <a:gd name="connsiteY22" fmla="*/ 1325283 h 2049183"/>
              <a:gd name="connsiteX23" fmla="*/ 2209800 w 2273300"/>
              <a:gd name="connsiteY23" fmla="*/ 1452283 h 2049183"/>
              <a:gd name="connsiteX24" fmla="*/ 2184400 w 2273300"/>
              <a:gd name="connsiteY24" fmla="*/ 1528483 h 2049183"/>
              <a:gd name="connsiteX25" fmla="*/ 2171700 w 2273300"/>
              <a:gd name="connsiteY25" fmla="*/ 1579283 h 2049183"/>
              <a:gd name="connsiteX26" fmla="*/ 2133600 w 2273300"/>
              <a:gd name="connsiteY26" fmla="*/ 1617383 h 2049183"/>
              <a:gd name="connsiteX27" fmla="*/ 2108200 w 2273300"/>
              <a:gd name="connsiteY27" fmla="*/ 1655483 h 2049183"/>
              <a:gd name="connsiteX28" fmla="*/ 2070100 w 2273300"/>
              <a:gd name="connsiteY28" fmla="*/ 1668183 h 2049183"/>
              <a:gd name="connsiteX29" fmla="*/ 2032000 w 2273300"/>
              <a:gd name="connsiteY29" fmla="*/ 1693583 h 2049183"/>
              <a:gd name="connsiteX30" fmla="*/ 1943100 w 2273300"/>
              <a:gd name="connsiteY30" fmla="*/ 1731683 h 2049183"/>
              <a:gd name="connsiteX31" fmla="*/ 1841500 w 2273300"/>
              <a:gd name="connsiteY31" fmla="*/ 1807883 h 2049183"/>
              <a:gd name="connsiteX32" fmla="*/ 1765300 w 2273300"/>
              <a:gd name="connsiteY32" fmla="*/ 1858683 h 2049183"/>
              <a:gd name="connsiteX33" fmla="*/ 1727200 w 2273300"/>
              <a:gd name="connsiteY33" fmla="*/ 1884083 h 2049183"/>
              <a:gd name="connsiteX34" fmla="*/ 1638300 w 2273300"/>
              <a:gd name="connsiteY34" fmla="*/ 1922183 h 2049183"/>
              <a:gd name="connsiteX35" fmla="*/ 1562100 w 2273300"/>
              <a:gd name="connsiteY35" fmla="*/ 1972983 h 2049183"/>
              <a:gd name="connsiteX36" fmla="*/ 1346200 w 2273300"/>
              <a:gd name="connsiteY36" fmla="*/ 1985683 h 2049183"/>
              <a:gd name="connsiteX37" fmla="*/ 1231900 w 2273300"/>
              <a:gd name="connsiteY37" fmla="*/ 2036483 h 2049183"/>
              <a:gd name="connsiteX38" fmla="*/ 1193800 w 2273300"/>
              <a:gd name="connsiteY38" fmla="*/ 2049183 h 2049183"/>
              <a:gd name="connsiteX39" fmla="*/ 914400 w 2273300"/>
              <a:gd name="connsiteY39" fmla="*/ 2011083 h 2049183"/>
              <a:gd name="connsiteX40" fmla="*/ 876300 w 2273300"/>
              <a:gd name="connsiteY40" fmla="*/ 1985683 h 2049183"/>
              <a:gd name="connsiteX41" fmla="*/ 749300 w 2273300"/>
              <a:gd name="connsiteY41" fmla="*/ 1998383 h 2049183"/>
              <a:gd name="connsiteX42" fmla="*/ 711200 w 2273300"/>
              <a:gd name="connsiteY42" fmla="*/ 2011083 h 2049183"/>
              <a:gd name="connsiteX43" fmla="*/ 546100 w 2273300"/>
              <a:gd name="connsiteY43" fmla="*/ 2036483 h 2049183"/>
              <a:gd name="connsiteX44" fmla="*/ 431800 w 2273300"/>
              <a:gd name="connsiteY44" fmla="*/ 2023783 h 2049183"/>
              <a:gd name="connsiteX45" fmla="*/ 342900 w 2273300"/>
              <a:gd name="connsiteY45" fmla="*/ 1960283 h 2049183"/>
              <a:gd name="connsiteX46" fmla="*/ 279400 w 2273300"/>
              <a:gd name="connsiteY46" fmla="*/ 1922183 h 2049183"/>
              <a:gd name="connsiteX47" fmla="*/ 241300 w 2273300"/>
              <a:gd name="connsiteY47" fmla="*/ 1884083 h 2049183"/>
              <a:gd name="connsiteX48" fmla="*/ 139700 w 2273300"/>
              <a:gd name="connsiteY48" fmla="*/ 1845983 h 2049183"/>
              <a:gd name="connsiteX49" fmla="*/ 88900 w 2273300"/>
              <a:gd name="connsiteY49" fmla="*/ 1820583 h 2049183"/>
              <a:gd name="connsiteX50" fmla="*/ 25400 w 2273300"/>
              <a:gd name="connsiteY50" fmla="*/ 1706283 h 2049183"/>
              <a:gd name="connsiteX51" fmla="*/ 0 w 2273300"/>
              <a:gd name="connsiteY51" fmla="*/ 1630083 h 2049183"/>
              <a:gd name="connsiteX52" fmla="*/ 12700 w 2273300"/>
              <a:gd name="connsiteY52" fmla="*/ 1452283 h 2049183"/>
              <a:gd name="connsiteX53" fmla="*/ 25400 w 2273300"/>
              <a:gd name="connsiteY53" fmla="*/ 1414183 h 2049183"/>
              <a:gd name="connsiteX54" fmla="*/ 63500 w 2273300"/>
              <a:gd name="connsiteY54" fmla="*/ 1363383 h 2049183"/>
              <a:gd name="connsiteX55" fmla="*/ 76200 w 2273300"/>
              <a:gd name="connsiteY55" fmla="*/ 1325283 h 2049183"/>
              <a:gd name="connsiteX56" fmla="*/ 139700 w 2273300"/>
              <a:gd name="connsiteY56" fmla="*/ 1236383 h 2049183"/>
              <a:gd name="connsiteX57" fmla="*/ 190500 w 2273300"/>
              <a:gd name="connsiteY57" fmla="*/ 1122083 h 2049183"/>
              <a:gd name="connsiteX58" fmla="*/ 203200 w 2273300"/>
              <a:gd name="connsiteY58" fmla="*/ 1058583 h 2049183"/>
              <a:gd name="connsiteX59" fmla="*/ 215900 w 2273300"/>
              <a:gd name="connsiteY59" fmla="*/ 1020483 h 2049183"/>
              <a:gd name="connsiteX60" fmla="*/ 228600 w 2273300"/>
              <a:gd name="connsiteY60" fmla="*/ 474383 h 2049183"/>
              <a:gd name="connsiteX61" fmla="*/ 254000 w 2273300"/>
              <a:gd name="connsiteY61" fmla="*/ 309283 h 2049183"/>
              <a:gd name="connsiteX62" fmla="*/ 279400 w 2273300"/>
              <a:gd name="connsiteY62" fmla="*/ 233083 h 2049183"/>
              <a:gd name="connsiteX63" fmla="*/ 330200 w 2273300"/>
              <a:gd name="connsiteY63" fmla="*/ 156883 h 2049183"/>
              <a:gd name="connsiteX64" fmla="*/ 355600 w 2273300"/>
              <a:gd name="connsiteY64" fmla="*/ 118783 h 2049183"/>
              <a:gd name="connsiteX65" fmla="*/ 469900 w 2273300"/>
              <a:gd name="connsiteY65" fmla="*/ 93383 h 2049183"/>
              <a:gd name="connsiteX66" fmla="*/ 508000 w 2273300"/>
              <a:gd name="connsiteY66" fmla="*/ 67983 h 2049183"/>
              <a:gd name="connsiteX67" fmla="*/ 558800 w 2273300"/>
              <a:gd name="connsiteY67" fmla="*/ 55283 h 2049183"/>
              <a:gd name="connsiteX68" fmla="*/ 596900 w 2273300"/>
              <a:gd name="connsiteY68" fmla="*/ 42583 h 2049183"/>
              <a:gd name="connsiteX69" fmla="*/ 762000 w 2273300"/>
              <a:gd name="connsiteY69" fmla="*/ 4483 h 204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73300" h="2049183">
                <a:moveTo>
                  <a:pt x="622300" y="17183"/>
                </a:moveTo>
                <a:cubicBezTo>
                  <a:pt x="991806" y="-7451"/>
                  <a:pt x="856403" y="-3938"/>
                  <a:pt x="1447800" y="17183"/>
                </a:cubicBezTo>
                <a:cubicBezTo>
                  <a:pt x="1467581" y="17889"/>
                  <a:pt x="1563893" y="37862"/>
                  <a:pt x="1587500" y="42583"/>
                </a:cubicBezTo>
                <a:cubicBezTo>
                  <a:pt x="1600200" y="51050"/>
                  <a:pt x="1613180" y="59111"/>
                  <a:pt x="1625600" y="67983"/>
                </a:cubicBezTo>
                <a:cubicBezTo>
                  <a:pt x="1642824" y="80286"/>
                  <a:pt x="1658022" y="95581"/>
                  <a:pt x="1676400" y="106083"/>
                </a:cubicBezTo>
                <a:cubicBezTo>
                  <a:pt x="1688023" y="112725"/>
                  <a:pt x="1702526" y="112796"/>
                  <a:pt x="1714500" y="118783"/>
                </a:cubicBezTo>
                <a:cubicBezTo>
                  <a:pt x="1728152" y="125609"/>
                  <a:pt x="1738652" y="137984"/>
                  <a:pt x="1752600" y="144183"/>
                </a:cubicBezTo>
                <a:cubicBezTo>
                  <a:pt x="1777066" y="155057"/>
                  <a:pt x="1802825" y="163089"/>
                  <a:pt x="1828800" y="169583"/>
                </a:cubicBezTo>
                <a:cubicBezTo>
                  <a:pt x="1854579" y="176028"/>
                  <a:pt x="1892193" y="184051"/>
                  <a:pt x="1917700" y="194983"/>
                </a:cubicBezTo>
                <a:cubicBezTo>
                  <a:pt x="2073557" y="261779"/>
                  <a:pt x="1879055" y="182010"/>
                  <a:pt x="2006600" y="245783"/>
                </a:cubicBezTo>
                <a:cubicBezTo>
                  <a:pt x="2018574" y="251770"/>
                  <a:pt x="2032000" y="254250"/>
                  <a:pt x="2044700" y="258483"/>
                </a:cubicBezTo>
                <a:cubicBezTo>
                  <a:pt x="2057400" y="271183"/>
                  <a:pt x="2069002" y="285085"/>
                  <a:pt x="2082800" y="296583"/>
                </a:cubicBezTo>
                <a:cubicBezTo>
                  <a:pt x="2094526" y="306354"/>
                  <a:pt x="2111365" y="310064"/>
                  <a:pt x="2120900" y="321983"/>
                </a:cubicBezTo>
                <a:cubicBezTo>
                  <a:pt x="2129263" y="332436"/>
                  <a:pt x="2127613" y="348109"/>
                  <a:pt x="2133600" y="360083"/>
                </a:cubicBezTo>
                <a:cubicBezTo>
                  <a:pt x="2140426" y="373735"/>
                  <a:pt x="2152174" y="384531"/>
                  <a:pt x="2159000" y="398183"/>
                </a:cubicBezTo>
                <a:cubicBezTo>
                  <a:pt x="2164987" y="410157"/>
                  <a:pt x="2166427" y="423978"/>
                  <a:pt x="2171700" y="436283"/>
                </a:cubicBezTo>
                <a:cubicBezTo>
                  <a:pt x="2179158" y="453684"/>
                  <a:pt x="2188633" y="470150"/>
                  <a:pt x="2197100" y="487083"/>
                </a:cubicBezTo>
                <a:cubicBezTo>
                  <a:pt x="2226239" y="632778"/>
                  <a:pt x="2193789" y="457283"/>
                  <a:pt x="2222500" y="715683"/>
                </a:cubicBezTo>
                <a:cubicBezTo>
                  <a:pt x="2224884" y="737137"/>
                  <a:pt x="2231651" y="757891"/>
                  <a:pt x="2235200" y="779183"/>
                </a:cubicBezTo>
                <a:cubicBezTo>
                  <a:pt x="2240121" y="808710"/>
                  <a:pt x="2243348" y="838497"/>
                  <a:pt x="2247900" y="868083"/>
                </a:cubicBezTo>
                <a:cubicBezTo>
                  <a:pt x="2283142" y="1097158"/>
                  <a:pt x="2236474" y="775402"/>
                  <a:pt x="2273300" y="1033183"/>
                </a:cubicBezTo>
                <a:cubicBezTo>
                  <a:pt x="2269067" y="1100916"/>
                  <a:pt x="2267353" y="1168854"/>
                  <a:pt x="2260600" y="1236383"/>
                </a:cubicBezTo>
                <a:cubicBezTo>
                  <a:pt x="2255571" y="1286673"/>
                  <a:pt x="2245046" y="1280976"/>
                  <a:pt x="2235200" y="1325283"/>
                </a:cubicBezTo>
                <a:cubicBezTo>
                  <a:pt x="2215584" y="1413555"/>
                  <a:pt x="2231488" y="1379989"/>
                  <a:pt x="2209800" y="1452283"/>
                </a:cubicBezTo>
                <a:cubicBezTo>
                  <a:pt x="2202107" y="1477928"/>
                  <a:pt x="2190894" y="1502508"/>
                  <a:pt x="2184400" y="1528483"/>
                </a:cubicBezTo>
                <a:cubicBezTo>
                  <a:pt x="2180167" y="1545416"/>
                  <a:pt x="2180360" y="1564128"/>
                  <a:pt x="2171700" y="1579283"/>
                </a:cubicBezTo>
                <a:cubicBezTo>
                  <a:pt x="2162789" y="1594877"/>
                  <a:pt x="2145098" y="1603585"/>
                  <a:pt x="2133600" y="1617383"/>
                </a:cubicBezTo>
                <a:cubicBezTo>
                  <a:pt x="2123829" y="1629109"/>
                  <a:pt x="2120119" y="1645948"/>
                  <a:pt x="2108200" y="1655483"/>
                </a:cubicBezTo>
                <a:cubicBezTo>
                  <a:pt x="2097747" y="1663846"/>
                  <a:pt x="2082074" y="1662196"/>
                  <a:pt x="2070100" y="1668183"/>
                </a:cubicBezTo>
                <a:cubicBezTo>
                  <a:pt x="2056448" y="1675009"/>
                  <a:pt x="2045652" y="1686757"/>
                  <a:pt x="2032000" y="1693583"/>
                </a:cubicBezTo>
                <a:cubicBezTo>
                  <a:pt x="1964267" y="1727450"/>
                  <a:pt x="2022382" y="1678829"/>
                  <a:pt x="1943100" y="1731683"/>
                </a:cubicBezTo>
                <a:cubicBezTo>
                  <a:pt x="1907877" y="1755165"/>
                  <a:pt x="1876723" y="1784401"/>
                  <a:pt x="1841500" y="1807883"/>
                </a:cubicBezTo>
                <a:lnTo>
                  <a:pt x="1765300" y="1858683"/>
                </a:lnTo>
                <a:cubicBezTo>
                  <a:pt x="1752600" y="1867150"/>
                  <a:pt x="1741680" y="1879256"/>
                  <a:pt x="1727200" y="1884083"/>
                </a:cubicBezTo>
                <a:cubicBezTo>
                  <a:pt x="1687785" y="1897221"/>
                  <a:pt x="1677534" y="1898643"/>
                  <a:pt x="1638300" y="1922183"/>
                </a:cubicBezTo>
                <a:cubicBezTo>
                  <a:pt x="1612123" y="1937889"/>
                  <a:pt x="1592574" y="1971190"/>
                  <a:pt x="1562100" y="1972983"/>
                </a:cubicBezTo>
                <a:lnTo>
                  <a:pt x="1346200" y="1985683"/>
                </a:lnTo>
                <a:cubicBezTo>
                  <a:pt x="1285823" y="2025935"/>
                  <a:pt x="1322580" y="2006256"/>
                  <a:pt x="1231900" y="2036483"/>
                </a:cubicBezTo>
                <a:lnTo>
                  <a:pt x="1193800" y="2049183"/>
                </a:lnTo>
                <a:cubicBezTo>
                  <a:pt x="1160482" y="2047101"/>
                  <a:pt x="977420" y="2053096"/>
                  <a:pt x="914400" y="2011083"/>
                </a:cubicBezTo>
                <a:lnTo>
                  <a:pt x="876300" y="1985683"/>
                </a:lnTo>
                <a:cubicBezTo>
                  <a:pt x="833967" y="1989916"/>
                  <a:pt x="791350" y="1991914"/>
                  <a:pt x="749300" y="1998383"/>
                </a:cubicBezTo>
                <a:cubicBezTo>
                  <a:pt x="736069" y="2000419"/>
                  <a:pt x="724187" y="2007836"/>
                  <a:pt x="711200" y="2011083"/>
                </a:cubicBezTo>
                <a:cubicBezTo>
                  <a:pt x="653020" y="2025628"/>
                  <a:pt x="607792" y="2028772"/>
                  <a:pt x="546100" y="2036483"/>
                </a:cubicBezTo>
                <a:cubicBezTo>
                  <a:pt x="508000" y="2032250"/>
                  <a:pt x="467694" y="2037243"/>
                  <a:pt x="431800" y="2023783"/>
                </a:cubicBezTo>
                <a:cubicBezTo>
                  <a:pt x="397702" y="2010996"/>
                  <a:pt x="373200" y="1980483"/>
                  <a:pt x="342900" y="1960283"/>
                </a:cubicBezTo>
                <a:cubicBezTo>
                  <a:pt x="322361" y="1946591"/>
                  <a:pt x="299147" y="1936994"/>
                  <a:pt x="279400" y="1922183"/>
                </a:cubicBezTo>
                <a:cubicBezTo>
                  <a:pt x="265032" y="1911407"/>
                  <a:pt x="256530" y="1893602"/>
                  <a:pt x="241300" y="1884083"/>
                </a:cubicBezTo>
                <a:cubicBezTo>
                  <a:pt x="203029" y="1860164"/>
                  <a:pt x="177313" y="1862103"/>
                  <a:pt x="139700" y="1845983"/>
                </a:cubicBezTo>
                <a:cubicBezTo>
                  <a:pt x="122299" y="1838525"/>
                  <a:pt x="105833" y="1829050"/>
                  <a:pt x="88900" y="1820583"/>
                </a:cubicBezTo>
                <a:cubicBezTo>
                  <a:pt x="69566" y="1788360"/>
                  <a:pt x="39976" y="1742722"/>
                  <a:pt x="25400" y="1706283"/>
                </a:cubicBezTo>
                <a:cubicBezTo>
                  <a:pt x="15456" y="1681424"/>
                  <a:pt x="0" y="1630083"/>
                  <a:pt x="0" y="1630083"/>
                </a:cubicBezTo>
                <a:cubicBezTo>
                  <a:pt x="4233" y="1570816"/>
                  <a:pt x="5758" y="1511294"/>
                  <a:pt x="12700" y="1452283"/>
                </a:cubicBezTo>
                <a:cubicBezTo>
                  <a:pt x="14264" y="1438988"/>
                  <a:pt x="18758" y="1425806"/>
                  <a:pt x="25400" y="1414183"/>
                </a:cubicBezTo>
                <a:cubicBezTo>
                  <a:pt x="35902" y="1395805"/>
                  <a:pt x="50800" y="1380316"/>
                  <a:pt x="63500" y="1363383"/>
                </a:cubicBezTo>
                <a:cubicBezTo>
                  <a:pt x="67733" y="1350683"/>
                  <a:pt x="70213" y="1337257"/>
                  <a:pt x="76200" y="1325283"/>
                </a:cubicBezTo>
                <a:cubicBezTo>
                  <a:pt x="85485" y="1306712"/>
                  <a:pt x="131071" y="1247888"/>
                  <a:pt x="139700" y="1236383"/>
                </a:cubicBezTo>
                <a:cubicBezTo>
                  <a:pt x="169927" y="1145703"/>
                  <a:pt x="150248" y="1182460"/>
                  <a:pt x="190500" y="1122083"/>
                </a:cubicBezTo>
                <a:cubicBezTo>
                  <a:pt x="194733" y="1100916"/>
                  <a:pt x="197965" y="1079524"/>
                  <a:pt x="203200" y="1058583"/>
                </a:cubicBezTo>
                <a:cubicBezTo>
                  <a:pt x="206447" y="1045596"/>
                  <a:pt x="215319" y="1033857"/>
                  <a:pt x="215900" y="1020483"/>
                </a:cubicBezTo>
                <a:cubicBezTo>
                  <a:pt x="223809" y="838572"/>
                  <a:pt x="221465" y="656326"/>
                  <a:pt x="228600" y="474383"/>
                </a:cubicBezTo>
                <a:cubicBezTo>
                  <a:pt x="229779" y="444308"/>
                  <a:pt x="243586" y="347467"/>
                  <a:pt x="254000" y="309283"/>
                </a:cubicBezTo>
                <a:cubicBezTo>
                  <a:pt x="261045" y="283452"/>
                  <a:pt x="264548" y="255360"/>
                  <a:pt x="279400" y="233083"/>
                </a:cubicBezTo>
                <a:lnTo>
                  <a:pt x="330200" y="156883"/>
                </a:lnTo>
                <a:cubicBezTo>
                  <a:pt x="338667" y="144183"/>
                  <a:pt x="340544" y="121292"/>
                  <a:pt x="355600" y="118783"/>
                </a:cubicBezTo>
                <a:cubicBezTo>
                  <a:pt x="384866" y="113905"/>
                  <a:pt x="438636" y="109015"/>
                  <a:pt x="469900" y="93383"/>
                </a:cubicBezTo>
                <a:cubicBezTo>
                  <a:pt x="483552" y="86557"/>
                  <a:pt x="493971" y="73996"/>
                  <a:pt x="508000" y="67983"/>
                </a:cubicBezTo>
                <a:cubicBezTo>
                  <a:pt x="524043" y="61107"/>
                  <a:pt x="542017" y="60078"/>
                  <a:pt x="558800" y="55283"/>
                </a:cubicBezTo>
                <a:cubicBezTo>
                  <a:pt x="571672" y="51605"/>
                  <a:pt x="584200" y="46816"/>
                  <a:pt x="596900" y="42583"/>
                </a:cubicBezTo>
                <a:cubicBezTo>
                  <a:pt x="678180" y="-18377"/>
                  <a:pt x="626533" y="4483"/>
                  <a:pt x="762000" y="4483"/>
                </a:cubicBezTo>
              </a:path>
            </a:pathLst>
          </a:custGeom>
          <a:noFill/>
          <a:ln w="53975"/>
          <a:effectLst>
            <a:outerShdw blurRad="50800" dist="50800" dir="5400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82251" y="5956757"/>
            <a:ext cx="854849" cy="369332"/>
          </a:xfrm>
          <a:prstGeom prst="rect">
            <a:avLst/>
          </a:prstGeom>
          <a:noFill/>
        </p:spPr>
        <p:txBody>
          <a:bodyPr wrap="none" rtlCol="0">
            <a:spAutoFit/>
          </a:bodyPr>
          <a:lstStyle/>
          <a:p>
            <a:r>
              <a:rPr lang="en-US" dirty="0" smtClean="0"/>
              <a:t>Source</a:t>
            </a:r>
            <a:endParaRPr lang="en-US" dirty="0"/>
          </a:p>
        </p:txBody>
      </p:sp>
      <p:sp>
        <p:nvSpPr>
          <p:cNvPr id="24" name="TextBox 23"/>
          <p:cNvSpPr txBox="1"/>
          <p:nvPr/>
        </p:nvSpPr>
        <p:spPr>
          <a:xfrm>
            <a:off x="7908908" y="5265123"/>
            <a:ext cx="625492" cy="369332"/>
          </a:xfrm>
          <a:prstGeom prst="rect">
            <a:avLst/>
          </a:prstGeom>
          <a:noFill/>
        </p:spPr>
        <p:txBody>
          <a:bodyPr wrap="none" rtlCol="0">
            <a:spAutoFit/>
          </a:bodyPr>
          <a:lstStyle/>
          <a:p>
            <a:r>
              <a:rPr lang="en-US" dirty="0" smtClean="0"/>
              <a:t>Sink</a:t>
            </a:r>
            <a:endParaRPr lang="en-US" dirty="0"/>
          </a:p>
        </p:txBody>
      </p:sp>
      <p:sp>
        <p:nvSpPr>
          <p:cNvPr id="25" name="TextBox 24"/>
          <p:cNvSpPr txBox="1"/>
          <p:nvPr/>
        </p:nvSpPr>
        <p:spPr>
          <a:xfrm>
            <a:off x="6715585" y="4311134"/>
            <a:ext cx="1193323" cy="369332"/>
          </a:xfrm>
          <a:prstGeom prst="rect">
            <a:avLst/>
          </a:prstGeom>
          <a:noFill/>
        </p:spPr>
        <p:txBody>
          <a:bodyPr wrap="square" rtlCol="0">
            <a:spAutoFit/>
          </a:bodyPr>
          <a:lstStyle/>
          <a:p>
            <a:r>
              <a:rPr lang="en-US" b="1" dirty="0" smtClean="0">
                <a:solidFill>
                  <a:srgbClr val="FFFF00"/>
                </a:solidFill>
              </a:rPr>
              <a:t>Python</a:t>
            </a:r>
            <a:endParaRPr lang="en-US" b="1" dirty="0">
              <a:solidFill>
                <a:srgbClr val="FFFF00"/>
              </a:solidFill>
            </a:endParaRPr>
          </a:p>
        </p:txBody>
      </p:sp>
      <p:pic>
        <p:nvPicPr>
          <p:cNvPr id="2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96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5" grpId="0" animBg="1"/>
      <p:bldP spid="16" grpId="0"/>
      <p:bldP spid="17" grpId="0"/>
      <p:bldP spid="18" grpId="0"/>
      <p:bldP spid="22" grpId="0" animBg="1"/>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032"/>
          </a:xfrm>
        </p:spPr>
        <p:txBody>
          <a:bodyPr>
            <a:normAutofit/>
          </a:bodyPr>
          <a:lstStyle/>
          <a:p>
            <a:pPr algn="l"/>
            <a:r>
              <a:rPr lang="en-US" sz="4400" dirty="0" smtClean="0">
                <a:solidFill>
                  <a:schemeClr val="bg1"/>
                </a:solidFill>
                <a:latin typeface="Times New Roman" pitchFamily="18" charset="0"/>
                <a:cs typeface="Times New Roman" pitchFamily="18" charset="0"/>
              </a:rPr>
              <a:t>Overview</a:t>
            </a:r>
            <a:endParaRPr lang="en-US" sz="44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371475" y="914400"/>
            <a:ext cx="8543925" cy="5639707"/>
          </a:xfrm>
        </p:spPr>
        <p:txBody>
          <a:bodyPr>
            <a:normAutofit fontScale="47500" lnSpcReduction="20000"/>
          </a:bodyPr>
          <a:lstStyle/>
          <a:p>
            <a:r>
              <a:rPr lang="en-US" sz="5100" dirty="0" smtClean="0">
                <a:solidFill>
                  <a:schemeClr val="bg1"/>
                </a:solidFill>
                <a:latin typeface="Times New Roman" pitchFamily="18" charset="0"/>
                <a:cs typeface="Times New Roman" pitchFamily="18" charset="0"/>
              </a:rPr>
              <a:t>OFDM Basics</a:t>
            </a:r>
          </a:p>
          <a:p>
            <a:r>
              <a:rPr lang="en-US" sz="5100" dirty="0" smtClean="0">
                <a:solidFill>
                  <a:schemeClr val="bg1"/>
                </a:solidFill>
                <a:latin typeface="Times New Roman" pitchFamily="18" charset="0"/>
                <a:cs typeface="Times New Roman" pitchFamily="18" charset="0"/>
              </a:rPr>
              <a:t>Introduction to USRP2 &amp; GNU Radio</a:t>
            </a:r>
          </a:p>
          <a:p>
            <a:r>
              <a:rPr lang="en-US" altLang="zh-CN" sz="5100" dirty="0" smtClean="0">
                <a:latin typeface="Times New Roman" pitchFamily="18" charset="0"/>
                <a:cs typeface="Times New Roman" pitchFamily="18" charset="0"/>
              </a:rPr>
              <a:t>CS OFDM channel estimation system model</a:t>
            </a:r>
          </a:p>
          <a:p>
            <a:pPr lvl="1"/>
            <a:r>
              <a:rPr lang="en-US" altLang="zh-CN" sz="5100" dirty="0" smtClean="0">
                <a:solidFill>
                  <a:schemeClr val="tx1"/>
                </a:solidFill>
                <a:latin typeface="Times New Roman" pitchFamily="18" charset="0"/>
                <a:cs typeface="Times New Roman" pitchFamily="18" charset="0"/>
              </a:rPr>
              <a:t>CS Concepts</a:t>
            </a:r>
          </a:p>
          <a:p>
            <a:pPr lvl="1"/>
            <a:r>
              <a:rPr lang="en-US" altLang="zh-CN" sz="5100" dirty="0" smtClean="0">
                <a:solidFill>
                  <a:schemeClr val="tx1"/>
                </a:solidFill>
                <a:latin typeface="Times New Roman" pitchFamily="18" charset="0"/>
                <a:cs typeface="Times New Roman" pitchFamily="18" charset="0"/>
              </a:rPr>
              <a:t>Random convolution</a:t>
            </a:r>
          </a:p>
          <a:p>
            <a:pPr lvl="1"/>
            <a:r>
              <a:rPr lang="en-US" altLang="zh-CN" sz="5100" dirty="0" smtClean="0">
                <a:solidFill>
                  <a:schemeClr val="tx1"/>
                </a:solidFill>
                <a:latin typeface="Times New Roman" pitchFamily="18" charset="0"/>
                <a:cs typeface="Times New Roman" pitchFamily="18" charset="0"/>
              </a:rPr>
              <a:t>Uniformly down-sample</a:t>
            </a:r>
          </a:p>
          <a:p>
            <a:r>
              <a:rPr lang="en-US" sz="5100" dirty="0" smtClean="0">
                <a:solidFill>
                  <a:schemeClr val="bg1"/>
                </a:solidFill>
                <a:latin typeface="Times New Roman" pitchFamily="18" charset="0"/>
                <a:cs typeface="Times New Roman" pitchFamily="18" charset="0"/>
              </a:rPr>
              <a:t>CS-OFDM  Design and Implementation</a:t>
            </a:r>
            <a:endParaRPr lang="en-US" sz="5100" dirty="0">
              <a:solidFill>
                <a:schemeClr val="bg1"/>
              </a:solidFill>
              <a:latin typeface="Times New Roman" pitchFamily="18" charset="0"/>
              <a:cs typeface="Times New Roman" pitchFamily="18" charset="0"/>
            </a:endParaRPr>
          </a:p>
          <a:p>
            <a:pPr lvl="1"/>
            <a:r>
              <a:rPr lang="en-US" sz="5100" dirty="0" smtClean="0">
                <a:solidFill>
                  <a:schemeClr val="bg1"/>
                </a:solidFill>
                <a:latin typeface="Times New Roman" pitchFamily="18" charset="0"/>
                <a:cs typeface="Times New Roman" pitchFamily="18" charset="0"/>
              </a:rPr>
              <a:t>System Overview</a:t>
            </a:r>
            <a:endParaRPr lang="en-US" sz="5100" dirty="0">
              <a:solidFill>
                <a:schemeClr val="bg1"/>
              </a:solidFill>
              <a:latin typeface="Times New Roman" pitchFamily="18" charset="0"/>
              <a:cs typeface="Times New Roman" pitchFamily="18" charset="0"/>
            </a:endParaRPr>
          </a:p>
          <a:p>
            <a:pPr lvl="1"/>
            <a:r>
              <a:rPr lang="en-US" sz="5100" dirty="0" smtClean="0">
                <a:solidFill>
                  <a:schemeClr val="bg1"/>
                </a:solidFill>
                <a:latin typeface="Times New Roman" pitchFamily="18" charset="0"/>
                <a:cs typeface="Times New Roman" pitchFamily="18" charset="0"/>
              </a:rPr>
              <a:t>OFDM Receiver Design</a:t>
            </a:r>
          </a:p>
          <a:p>
            <a:pPr lvl="1"/>
            <a:r>
              <a:rPr lang="en-US" sz="5100" dirty="0" smtClean="0">
                <a:solidFill>
                  <a:schemeClr val="bg1"/>
                </a:solidFill>
                <a:latin typeface="Times New Roman" pitchFamily="18" charset="0"/>
                <a:cs typeface="Times New Roman" pitchFamily="18" charset="0"/>
              </a:rPr>
              <a:t>OFDM Transmitter Design</a:t>
            </a:r>
            <a:endParaRPr lang="en-US" sz="5100" dirty="0">
              <a:solidFill>
                <a:schemeClr val="bg1"/>
              </a:solidFill>
              <a:latin typeface="Times New Roman" pitchFamily="18" charset="0"/>
              <a:cs typeface="Times New Roman" pitchFamily="18" charset="0"/>
            </a:endParaRPr>
          </a:p>
          <a:p>
            <a:pPr lvl="1"/>
            <a:r>
              <a:rPr lang="en-US" altLang="zh-CN" sz="5100" dirty="0">
                <a:solidFill>
                  <a:schemeClr val="bg1"/>
                </a:solidFill>
                <a:latin typeface="Times New Roman" pitchFamily="18" charset="0"/>
                <a:cs typeface="Times New Roman" pitchFamily="18" charset="0"/>
              </a:rPr>
              <a:t>USRP2 </a:t>
            </a:r>
            <a:r>
              <a:rPr lang="en-US" altLang="zh-CN" sz="5100" dirty="0" smtClean="0">
                <a:solidFill>
                  <a:schemeClr val="bg1"/>
                </a:solidFill>
                <a:latin typeface="Times New Roman" pitchFamily="18" charset="0"/>
                <a:cs typeface="Times New Roman" pitchFamily="18" charset="0"/>
              </a:rPr>
              <a:t>Demonstration</a:t>
            </a:r>
          </a:p>
          <a:p>
            <a:r>
              <a:rPr lang="en-US" altLang="zh-CN" sz="5100" dirty="0" smtClean="0">
                <a:solidFill>
                  <a:schemeClr val="bg1"/>
                </a:solidFill>
                <a:latin typeface="Times New Roman" pitchFamily="18" charset="0"/>
                <a:cs typeface="Times New Roman" pitchFamily="18" charset="0"/>
              </a:rPr>
              <a:t>System Simulations</a:t>
            </a:r>
          </a:p>
          <a:p>
            <a:r>
              <a:rPr lang="en-US" altLang="zh-CN" sz="5100" dirty="0" smtClean="0">
                <a:solidFill>
                  <a:schemeClr val="bg1"/>
                </a:solidFill>
                <a:latin typeface="Times New Roman" pitchFamily="18" charset="0"/>
                <a:cs typeface="Times New Roman" pitchFamily="18" charset="0"/>
              </a:rPr>
              <a:t>Experimental Results</a:t>
            </a:r>
          </a:p>
          <a:p>
            <a:r>
              <a:rPr lang="en-US" altLang="zh-CN" sz="5100" dirty="0" smtClean="0">
                <a:solidFill>
                  <a:schemeClr val="bg1"/>
                </a:solidFill>
                <a:latin typeface="Times New Roman" pitchFamily="18" charset="0"/>
                <a:cs typeface="Times New Roman" pitchFamily="18" charset="0"/>
              </a:rPr>
              <a:t>Challenges</a:t>
            </a:r>
          </a:p>
          <a:p>
            <a:r>
              <a:rPr lang="en-US" altLang="zh-CN" sz="5100" dirty="0" smtClean="0">
                <a:solidFill>
                  <a:schemeClr val="bg1"/>
                </a:solidFill>
                <a:latin typeface="Times New Roman" pitchFamily="18" charset="0"/>
                <a:cs typeface="Times New Roman" pitchFamily="18" charset="0"/>
              </a:rPr>
              <a:t>Conclusion</a:t>
            </a:r>
          </a:p>
          <a:p>
            <a:pPr marL="0" indent="0">
              <a:buNone/>
            </a:pPr>
            <a:endParaRPr lang="en-US" altLang="zh-CN" dirty="0" smtClean="0">
              <a:solidFill>
                <a:schemeClr val="bg1"/>
              </a:solidFill>
            </a:endParaRPr>
          </a:p>
          <a:p>
            <a:pPr marL="137160" indent="0">
              <a:buNone/>
            </a:pPr>
            <a:endParaRPr lang="en-US" dirty="0" smtClean="0">
              <a:solidFill>
                <a:schemeClr val="bg1"/>
              </a:solidFill>
            </a:endParaRPr>
          </a:p>
        </p:txBody>
      </p:sp>
      <p:sp>
        <p:nvSpPr>
          <p:cNvPr id="4" name="Slide Number Placeholder 3"/>
          <p:cNvSpPr>
            <a:spLocks noGrp="1"/>
          </p:cNvSpPr>
          <p:nvPr>
            <p:ph type="sldNum" sz="quarter" idx="12"/>
          </p:nvPr>
        </p:nvSpPr>
        <p:spPr/>
        <p:txBody>
          <a:bodyPr>
            <a:normAutofit/>
          </a:bodyPr>
          <a:lstStyle/>
          <a:p>
            <a:pPr>
              <a:defRPr/>
            </a:pPr>
            <a:fld id="{19C63D0D-8030-4BAB-B1D9-2DC9941C83C0}" type="slidenum">
              <a:rPr lang="en-US" altLang="zh-CN" smtClean="0"/>
              <a:pPr>
                <a:defRPr/>
              </a:pPr>
              <a:t>9</a:t>
            </a:fld>
            <a:endParaRPr lang="en-US" altLang="zh-CN"/>
          </a:p>
        </p:txBody>
      </p:sp>
      <p:pic>
        <p:nvPicPr>
          <p:cNvPr id="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7193"/>
            <a:ext cx="438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789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EE_seminar">
  <a:themeElements>
    <a:clrScheme name="2_EE_semin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EE_seminar">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EE_semin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EE_semin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EE_semin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EE_semin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EE_semin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EE_semin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EE_semin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2618</TotalTime>
  <Words>2070</Words>
  <Application>Microsoft Office PowerPoint</Application>
  <PresentationFormat>On-screen Show (4:3)</PresentationFormat>
  <Paragraphs>487</Paragraphs>
  <Slides>48</Slides>
  <Notes>12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48</vt:i4>
      </vt:variant>
    </vt:vector>
  </HeadingPairs>
  <TitlesOfParts>
    <vt:vector size="52" baseType="lpstr">
      <vt:lpstr>2_EE_seminar</vt:lpstr>
      <vt:lpstr>Apex</vt:lpstr>
      <vt:lpstr>Bitmap Image</vt:lpstr>
      <vt:lpstr>Equation</vt:lpstr>
      <vt:lpstr>USRP2 Implementation of OFDM Channel Estimation using Compressive Sensing</vt:lpstr>
      <vt:lpstr>Overview</vt:lpstr>
      <vt:lpstr>Objective</vt:lpstr>
      <vt:lpstr>Contributions</vt:lpstr>
      <vt:lpstr>OFDM Basics</vt:lpstr>
      <vt:lpstr>OFDM Basics</vt:lpstr>
      <vt:lpstr>Introduction to USRP2  &amp; GNU Radio</vt:lpstr>
      <vt:lpstr>Introduction to USRP2  &amp; GNU Radio</vt:lpstr>
      <vt:lpstr>Overview</vt:lpstr>
      <vt:lpstr>CS OFDM channel estimation system model</vt:lpstr>
      <vt:lpstr>CS Concepts </vt:lpstr>
      <vt:lpstr>Random Convolution</vt:lpstr>
      <vt:lpstr>Uniformly down-sampling </vt:lpstr>
      <vt:lpstr>CS Algorithm used </vt:lpstr>
      <vt:lpstr>Simulations on existing model</vt:lpstr>
      <vt:lpstr>Overview</vt:lpstr>
      <vt:lpstr>CS-OFDM  Design &amp; Implementation</vt:lpstr>
      <vt:lpstr>OFDM Receiver Design What happens at the OFDM RX?</vt:lpstr>
      <vt:lpstr>Functions defined in GNU Radio ofdm_receiver.py</vt:lpstr>
      <vt:lpstr>Channel Estimation in USRP2 setup</vt:lpstr>
      <vt:lpstr>  Channel Estimation in USRP2 setup</vt:lpstr>
      <vt:lpstr>CS-OFDM Receiver Design ofdm_receiver_cs.py</vt:lpstr>
      <vt:lpstr>CS-OFDM Receiver Design</vt:lpstr>
      <vt:lpstr>CS-OFDM Algorithm Flowchart </vt:lpstr>
      <vt:lpstr>CS-OFDM Algorithm  </vt:lpstr>
      <vt:lpstr>CS-OFDM Receiver Design System Block Diagram</vt:lpstr>
      <vt:lpstr>CS-OFDM Receiver Design  Software Stack</vt:lpstr>
      <vt:lpstr>CS-OFDM Receiver Design  Software Stack</vt:lpstr>
      <vt:lpstr>CS-OFDM Receiver Design YALL1 &amp;  Post Processing</vt:lpstr>
      <vt:lpstr>CS-OFDM Receiver Design Building the MM</vt:lpstr>
      <vt:lpstr>CS-OFDM Receiver Design l_2 Solution</vt:lpstr>
      <vt:lpstr>CS-OFDM Receiver Design l_2 Solution</vt:lpstr>
      <vt:lpstr>CS-OFDM Receiver Design l_2 Solution</vt:lpstr>
      <vt:lpstr>OFDM Transmitter Design What happens at OFDM TX ?</vt:lpstr>
      <vt:lpstr>Functions defined in GNU Radio ofdm_tx.py</vt:lpstr>
      <vt:lpstr>OFDM Transmitter Design Preambles in S &amp; C Model</vt:lpstr>
      <vt:lpstr>Demo for USRP2 setup for CS OFDM</vt:lpstr>
      <vt:lpstr>Overview</vt:lpstr>
      <vt:lpstr>Experimental Setup  System Simulations</vt:lpstr>
      <vt:lpstr>Experimental Setup  System Simulations – Setup 1</vt:lpstr>
      <vt:lpstr>Experimental Setup  System Simulations – Setup 2</vt:lpstr>
      <vt:lpstr>Experimental Setup  System Simulations – Setup 3</vt:lpstr>
      <vt:lpstr>Experimental Setup System Characterization</vt:lpstr>
      <vt:lpstr>Experimental Setup CS-OFDM Comparision</vt:lpstr>
      <vt:lpstr>Experimental Setup Sparse Channel Estimates</vt:lpstr>
      <vt:lpstr>Challenges</vt:lpstr>
      <vt:lpstr>Conclusions</vt:lpstr>
      <vt:lpstr>PowerPoint Presentation</vt:lpstr>
    </vt:vector>
  </TitlesOfParts>
  <Company>CGGVeritas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Resolution OFDM Channel Estimation with Low Speed ADC using Compressive Sensing</dc:title>
  <dc:creator>jmeng</dc:creator>
  <cp:lastModifiedBy>T</cp:lastModifiedBy>
  <cp:revision>233</cp:revision>
  <cp:lastPrinted>2012-09-28T20:24:03Z</cp:lastPrinted>
  <dcterms:created xsi:type="dcterms:W3CDTF">2011-06-01T22:40:01Z</dcterms:created>
  <dcterms:modified xsi:type="dcterms:W3CDTF">2012-12-13T01:56:48Z</dcterms:modified>
</cp:coreProperties>
</file>