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3687" r:id="rId1"/>
  </p:sldMasterIdLst>
  <p:notesMasterIdLst>
    <p:notesMasterId r:id="rId168"/>
  </p:notesMasterIdLst>
  <p:handoutMasterIdLst>
    <p:handoutMasterId r:id="rId169"/>
  </p:handoutMasterIdLst>
  <p:sldIdLst>
    <p:sldId id="625" r:id="rId2"/>
    <p:sldId id="636" r:id="rId3"/>
    <p:sldId id="715" r:id="rId4"/>
    <p:sldId id="637" r:id="rId5"/>
    <p:sldId id="638" r:id="rId6"/>
    <p:sldId id="429" r:id="rId7"/>
    <p:sldId id="737" r:id="rId8"/>
    <p:sldId id="430" r:id="rId9"/>
    <p:sldId id="389" r:id="rId10"/>
    <p:sldId id="641" r:id="rId11"/>
    <p:sldId id="642" r:id="rId12"/>
    <p:sldId id="640" r:id="rId13"/>
    <p:sldId id="713" r:id="rId14"/>
    <p:sldId id="565" r:id="rId15"/>
    <p:sldId id="738" r:id="rId16"/>
    <p:sldId id="739" r:id="rId17"/>
    <p:sldId id="740" r:id="rId18"/>
    <p:sldId id="709" r:id="rId19"/>
    <p:sldId id="708" r:id="rId20"/>
    <p:sldId id="699" r:id="rId21"/>
    <p:sldId id="700" r:id="rId22"/>
    <p:sldId id="701" r:id="rId23"/>
    <p:sldId id="704" r:id="rId24"/>
    <p:sldId id="711" r:id="rId25"/>
    <p:sldId id="706" r:id="rId26"/>
    <p:sldId id="712" r:id="rId27"/>
    <p:sldId id="731" r:id="rId28"/>
    <p:sldId id="729" r:id="rId29"/>
    <p:sldId id="716" r:id="rId30"/>
    <p:sldId id="717" r:id="rId31"/>
    <p:sldId id="666" r:id="rId32"/>
    <p:sldId id="667" r:id="rId33"/>
    <p:sldId id="668" r:id="rId34"/>
    <p:sldId id="669" r:id="rId35"/>
    <p:sldId id="670" r:id="rId36"/>
    <p:sldId id="676" r:id="rId37"/>
    <p:sldId id="671" r:id="rId38"/>
    <p:sldId id="678" r:id="rId39"/>
    <p:sldId id="679" r:id="rId40"/>
    <p:sldId id="680" r:id="rId41"/>
    <p:sldId id="681" r:id="rId42"/>
    <p:sldId id="682" r:id="rId43"/>
    <p:sldId id="537" r:id="rId44"/>
    <p:sldId id="538" r:id="rId45"/>
    <p:sldId id="539" r:id="rId46"/>
    <p:sldId id="540" r:id="rId47"/>
    <p:sldId id="541" r:id="rId48"/>
    <p:sldId id="544" r:id="rId49"/>
    <p:sldId id="769" r:id="rId50"/>
    <p:sldId id="673" r:id="rId51"/>
    <p:sldId id="646" r:id="rId52"/>
    <p:sldId id="647" r:id="rId53"/>
    <p:sldId id="648" r:id="rId54"/>
    <p:sldId id="649" r:id="rId55"/>
    <p:sldId id="650" r:id="rId56"/>
    <p:sldId id="651" r:id="rId57"/>
    <p:sldId id="652" r:id="rId58"/>
    <p:sldId id="653" r:id="rId59"/>
    <p:sldId id="654" r:id="rId60"/>
    <p:sldId id="655" r:id="rId61"/>
    <p:sldId id="656" r:id="rId62"/>
    <p:sldId id="732" r:id="rId63"/>
    <p:sldId id="733" r:id="rId64"/>
    <p:sldId id="734" r:id="rId65"/>
    <p:sldId id="735" r:id="rId66"/>
    <p:sldId id="741" r:id="rId67"/>
    <p:sldId id="742" r:id="rId68"/>
    <p:sldId id="743" r:id="rId69"/>
    <p:sldId id="744" r:id="rId70"/>
    <p:sldId id="747" r:id="rId71"/>
    <p:sldId id="748" r:id="rId72"/>
    <p:sldId id="749" r:id="rId73"/>
    <p:sldId id="750" r:id="rId74"/>
    <p:sldId id="751" r:id="rId75"/>
    <p:sldId id="752" r:id="rId76"/>
    <p:sldId id="720" r:id="rId77"/>
    <p:sldId id="398" r:id="rId78"/>
    <p:sldId id="399" r:id="rId79"/>
    <p:sldId id="703" r:id="rId80"/>
    <p:sldId id="479" r:id="rId81"/>
    <p:sldId id="770" r:id="rId82"/>
    <p:sldId id="459" r:id="rId83"/>
    <p:sldId id="771" r:id="rId84"/>
    <p:sldId id="772" r:id="rId85"/>
    <p:sldId id="615" r:id="rId86"/>
    <p:sldId id="617" r:id="rId87"/>
    <p:sldId id="662" r:id="rId88"/>
    <p:sldId id="663" r:id="rId89"/>
    <p:sldId id="478" r:id="rId90"/>
    <p:sldId id="488" r:id="rId91"/>
    <p:sldId id="687" r:id="rId92"/>
    <p:sldId id="505" r:id="rId93"/>
    <p:sldId id="506" r:id="rId94"/>
    <p:sldId id="507" r:id="rId95"/>
    <p:sldId id="508" r:id="rId96"/>
    <p:sldId id="620" r:id="rId97"/>
    <p:sldId id="621" r:id="rId98"/>
    <p:sldId id="622" r:id="rId99"/>
    <p:sldId id="624" r:id="rId100"/>
    <p:sldId id="519" r:id="rId101"/>
    <p:sldId id="721" r:id="rId102"/>
    <p:sldId id="400" r:id="rId103"/>
    <p:sldId id="423" r:id="rId104"/>
    <p:sldId id="424" r:id="rId105"/>
    <p:sldId id="702" r:id="rId106"/>
    <p:sldId id="451" r:id="rId107"/>
    <p:sldId id="689" r:id="rId108"/>
    <p:sldId id="690" r:id="rId109"/>
    <p:sldId id="452" r:id="rId110"/>
    <p:sldId id="375" r:id="rId111"/>
    <p:sldId id="376" r:id="rId112"/>
    <p:sldId id="377" r:id="rId113"/>
    <p:sldId id="380" r:id="rId114"/>
    <p:sldId id="378" r:id="rId115"/>
    <p:sldId id="379" r:id="rId116"/>
    <p:sldId id="485" r:id="rId117"/>
    <p:sldId id="685" r:id="rId118"/>
    <p:sldId id="686" r:id="rId119"/>
    <p:sldId id="521" r:id="rId120"/>
    <p:sldId id="522" r:id="rId121"/>
    <p:sldId id="523" r:id="rId122"/>
    <p:sldId id="524" r:id="rId123"/>
    <p:sldId id="525" r:id="rId124"/>
    <p:sldId id="509" r:id="rId125"/>
    <p:sldId id="753" r:id="rId126"/>
    <p:sldId id="754" r:id="rId127"/>
    <p:sldId id="755" r:id="rId128"/>
    <p:sldId id="513" r:id="rId129"/>
    <p:sldId id="514" r:id="rId130"/>
    <p:sldId id="736" r:id="rId131"/>
    <p:sldId id="516" r:id="rId132"/>
    <p:sldId id="517" r:id="rId133"/>
    <p:sldId id="453" r:id="rId134"/>
    <p:sldId id="694" r:id="rId135"/>
    <p:sldId id="695" r:id="rId136"/>
    <p:sldId id="374" r:id="rId137"/>
    <p:sldId id="355" r:id="rId138"/>
    <p:sldId id="356" r:id="rId139"/>
    <p:sldId id="357" r:id="rId140"/>
    <p:sldId id="358" r:id="rId141"/>
    <p:sldId id="518" r:id="rId142"/>
    <p:sldId id="722" r:id="rId143"/>
    <p:sldId id="433" r:id="rId144"/>
    <p:sldId id="434" r:id="rId145"/>
    <p:sldId id="435" r:id="rId146"/>
    <p:sldId id="436" r:id="rId147"/>
    <p:sldId id="437" r:id="rId148"/>
    <p:sldId id="438" r:id="rId149"/>
    <p:sldId id="439" r:id="rId150"/>
    <p:sldId id="440" r:id="rId151"/>
    <p:sldId id="441" r:id="rId152"/>
    <p:sldId id="442" r:id="rId153"/>
    <p:sldId id="443" r:id="rId154"/>
    <p:sldId id="444" r:id="rId155"/>
    <p:sldId id="447" r:id="rId156"/>
    <p:sldId id="448" r:id="rId157"/>
    <p:sldId id="449" r:id="rId158"/>
    <p:sldId id="450" r:id="rId159"/>
    <p:sldId id="730" r:id="rId160"/>
    <p:sldId id="526" r:id="rId161"/>
    <p:sldId id="724" r:id="rId162"/>
    <p:sldId id="725" r:id="rId163"/>
    <p:sldId id="726" r:id="rId164"/>
    <p:sldId id="727" r:id="rId165"/>
    <p:sldId id="581" r:id="rId166"/>
    <p:sldId id="382" r:id="rId167"/>
  </p:sldIdLst>
  <p:sldSz cx="9144000" cy="6858000" type="screen4x3"/>
  <p:notesSz cx="6858000" cy="9144000"/>
  <p:embeddedFontLst>
    <p:embeddedFont>
      <p:font typeface="Arial Unicode MS" panose="02010600030101010101" charset="-122"/>
      <p:regular r:id="rId170"/>
    </p:embeddedFont>
    <p:embeddedFont>
      <p:font typeface="ＭＳ Ｐゴシック" panose="020B0600070205080204" pitchFamily="34" charset="-128"/>
      <p:regular r:id="rId171"/>
    </p:embeddedFont>
    <p:embeddedFont>
      <p:font typeface="Calibri" panose="020F0502020204030204" pitchFamily="34" charset="0"/>
      <p:regular r:id="rId172"/>
      <p:bold r:id="rId173"/>
      <p:italic r:id="rId174"/>
      <p:boldItalic r:id="rId175"/>
    </p:embeddedFont>
    <p:embeddedFont>
      <p:font typeface="Cambria Math" panose="02040503050406030204" pitchFamily="18" charset="0"/>
      <p:regular r:id="rId176"/>
    </p:embeddedFont>
    <p:embeddedFont>
      <p:font typeface="等线" panose="02010600030101010101" pitchFamily="2" charset="-122"/>
      <p:regular r:id="rId177"/>
      <p:bold r:id="rId178"/>
    </p:embeddedFont>
    <p:embeddedFont>
      <p:font typeface="黑体" panose="02010609060101010101" pitchFamily="49" charset="-122"/>
      <p:regular r:id="rId17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0C14B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12" autoAdjust="0"/>
    <p:restoredTop sz="89645" autoAdjust="0"/>
  </p:normalViewPr>
  <p:slideViewPr>
    <p:cSldViewPr>
      <p:cViewPr varScale="1">
        <p:scale>
          <a:sx n="102" d="100"/>
          <a:sy n="102" d="100"/>
        </p:scale>
        <p:origin x="145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728"/>
    </p:cViewPr>
  </p:sorterViewPr>
  <p:notesViewPr>
    <p:cSldViewPr>
      <p:cViewPr varScale="1">
        <p:scale>
          <a:sx n="87" d="100"/>
          <a:sy n="87" d="100"/>
        </p:scale>
        <p:origin x="384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8.fntdata"/><Relationship Id="rId172" Type="http://schemas.openxmlformats.org/officeDocument/2006/relationships/font" Target="fonts/font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5.fntdata"/><Relationship Id="rId179"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gliang Zhang" userId="4071f71e-99f8-4004-84ab-e34dcefe7dc2" providerId="ADAL" clId="{A4E8C397-F78F-47E2-81EE-A6F84A2CFC86}"/>
    <pc:docChg chg="modSld">
      <pc:chgData name="Hongliang Zhang" userId="4071f71e-99f8-4004-84ab-e34dcefe7dc2" providerId="ADAL" clId="{A4E8C397-F78F-47E2-81EE-A6F84A2CFC86}" dt="2019-05-07T14:01:03.824" v="86" actId="207"/>
      <pc:docMkLst>
        <pc:docMk/>
      </pc:docMkLst>
      <pc:sldChg chg="modSp">
        <pc:chgData name="Hongliang Zhang" userId="4071f71e-99f8-4004-84ab-e34dcefe7dc2" providerId="ADAL" clId="{A4E8C397-F78F-47E2-81EE-A6F84A2CFC86}" dt="2019-05-07T13:52:02.840" v="0" actId="20577"/>
        <pc:sldMkLst>
          <pc:docMk/>
          <pc:sldMk cId="222915940" sldId="357"/>
        </pc:sldMkLst>
        <pc:spChg chg="mod">
          <ac:chgData name="Hongliang Zhang" userId="4071f71e-99f8-4004-84ab-e34dcefe7dc2" providerId="ADAL" clId="{A4E8C397-F78F-47E2-81EE-A6F84A2CFC86}" dt="2019-05-07T13:52:02.840" v="0" actId="20577"/>
          <ac:spMkLst>
            <pc:docMk/>
            <pc:sldMk cId="222915940" sldId="357"/>
            <ac:spMk id="6" creationId="{00000000-0000-0000-0000-000000000000}"/>
          </ac:spMkLst>
        </pc:spChg>
      </pc:sldChg>
      <pc:sldChg chg="modSp">
        <pc:chgData name="Hongliang Zhang" userId="4071f71e-99f8-4004-84ab-e34dcefe7dc2" providerId="ADAL" clId="{A4E8C397-F78F-47E2-81EE-A6F84A2CFC86}" dt="2019-05-07T14:01:03.824" v="86" actId="207"/>
        <pc:sldMkLst>
          <pc:docMk/>
          <pc:sldMk cId="3550022550" sldId="696"/>
        </pc:sldMkLst>
        <pc:spChg chg="mod">
          <ac:chgData name="Hongliang Zhang" userId="4071f71e-99f8-4004-84ab-e34dcefe7dc2" providerId="ADAL" clId="{A4E8C397-F78F-47E2-81EE-A6F84A2CFC86}" dt="2019-05-07T14:01:03.824" v="86" actId="207"/>
          <ac:spMkLst>
            <pc:docMk/>
            <pc:sldMk cId="3550022550" sldId="696"/>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invertIfNegative val="0"/>
          <c:cat>
            <c:numRef>
              <c:f>Sheet1!$A$2:$A$6</c:f>
              <c:numCache>
                <c:formatCode>General</c:formatCode>
                <c:ptCount val="5"/>
                <c:pt idx="0">
                  <c:v>2010</c:v>
                </c:pt>
                <c:pt idx="1">
                  <c:v>2011</c:v>
                </c:pt>
                <c:pt idx="2">
                  <c:v>2012</c:v>
                </c:pt>
                <c:pt idx="4">
                  <c:v>2020</c:v>
                </c:pt>
              </c:numCache>
            </c:numRef>
          </c:cat>
          <c:val>
            <c:numRef>
              <c:f>Sheet1!$B$2:$B$6</c:f>
              <c:numCache>
                <c:formatCode>General</c:formatCode>
                <c:ptCount val="5"/>
                <c:pt idx="0">
                  <c:v>1</c:v>
                </c:pt>
                <c:pt idx="1">
                  <c:v>2</c:v>
                </c:pt>
                <c:pt idx="2">
                  <c:v>4</c:v>
                </c:pt>
                <c:pt idx="4">
                  <c:v>20</c:v>
                </c:pt>
              </c:numCache>
            </c:numRef>
          </c:val>
          <c:extLst>
            <c:ext xmlns:c16="http://schemas.microsoft.com/office/drawing/2014/chart" uri="{C3380CC4-5D6E-409C-BE32-E72D297353CC}">
              <c16:uniqueId val="{00000000-1828-4227-9A71-26AB75540091}"/>
            </c:ext>
          </c:extLst>
        </c:ser>
        <c:dLbls>
          <c:showLegendKey val="0"/>
          <c:showVal val="0"/>
          <c:showCatName val="0"/>
          <c:showSerName val="0"/>
          <c:showPercent val="0"/>
          <c:showBubbleSize val="0"/>
        </c:dLbls>
        <c:gapWidth val="150"/>
        <c:axId val="139056256"/>
        <c:axId val="139057792"/>
      </c:barChart>
      <c:catAx>
        <c:axId val="139056256"/>
        <c:scaling>
          <c:orientation val="minMax"/>
        </c:scaling>
        <c:delete val="0"/>
        <c:axPos val="b"/>
        <c:numFmt formatCode="General" sourceLinked="1"/>
        <c:majorTickMark val="out"/>
        <c:minorTickMark val="none"/>
        <c:tickLblPos val="nextTo"/>
        <c:txPr>
          <a:bodyPr/>
          <a:lstStyle/>
          <a:p>
            <a:pPr>
              <a:defRPr sz="1400">
                <a:latin typeface="Arial" panose="020B0604020202020204" pitchFamily="34" charset="0"/>
                <a:cs typeface="Arial" panose="020B0604020202020204" pitchFamily="34" charset="0"/>
              </a:defRPr>
            </a:pPr>
            <a:endParaRPr lang="zh-CN"/>
          </a:p>
        </c:txPr>
        <c:crossAx val="139057792"/>
        <c:crosses val="autoZero"/>
        <c:auto val="1"/>
        <c:lblAlgn val="ctr"/>
        <c:lblOffset val="100"/>
        <c:noMultiLvlLbl val="0"/>
      </c:catAx>
      <c:valAx>
        <c:axId val="139057792"/>
        <c:scaling>
          <c:orientation val="minMax"/>
          <c:max val="20"/>
        </c:scaling>
        <c:delete val="0"/>
        <c:axPos val="l"/>
        <c:majorGridlines/>
        <c:numFmt formatCode="General" sourceLinked="1"/>
        <c:majorTickMark val="out"/>
        <c:minorTickMark val="none"/>
        <c:tickLblPos val="none"/>
        <c:crossAx val="139056256"/>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B2BE0-B67B-42BB-9A2B-4EBC57189EDA}" type="datetimeFigureOut">
              <a:rPr lang="zh-CN" altLang="en-US" smtClean="0"/>
              <a:pPr/>
              <a:t>2020/5/3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260782-9AE6-4FAE-A601-C4285E2E9F03}" type="slidenum">
              <a:rPr lang="zh-CN" altLang="en-US" smtClean="0"/>
              <a:pPr/>
              <a:t>‹#›</a:t>
            </a:fld>
            <a:endParaRPr lang="zh-CN" altLang="en-US"/>
          </a:p>
        </p:txBody>
      </p:sp>
    </p:spTree>
    <p:extLst>
      <p:ext uri="{BB962C8B-B14F-4D97-AF65-F5344CB8AC3E}">
        <p14:creationId xmlns:p14="http://schemas.microsoft.com/office/powerpoint/2010/main" val="324932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287C0-21C5-425C-A923-78EA567AE95E}" type="datetimeFigureOut">
              <a:rPr lang="zh-CN" altLang="en-US" smtClean="0"/>
              <a:pPr/>
              <a:t>2020/5/3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F3D1C-AC9E-411E-B521-F9CF0B7B8E5C}" type="slidenum">
              <a:rPr lang="zh-CN" altLang="en-US" smtClean="0"/>
              <a:pPr/>
              <a:t>‹#›</a:t>
            </a:fld>
            <a:endParaRPr lang="zh-CN" altLang="en-US"/>
          </a:p>
        </p:txBody>
      </p:sp>
    </p:spTree>
    <p:extLst>
      <p:ext uri="{BB962C8B-B14F-4D97-AF65-F5344CB8AC3E}">
        <p14:creationId xmlns:p14="http://schemas.microsoft.com/office/powerpoint/2010/main" val="235376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0</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20</a:t>
            </a:fld>
            <a:endParaRPr lang="zh-CN" altLang="en-US"/>
          </a:p>
        </p:txBody>
      </p:sp>
    </p:spTree>
    <p:extLst>
      <p:ext uri="{BB962C8B-B14F-4D97-AF65-F5344CB8AC3E}">
        <p14:creationId xmlns:p14="http://schemas.microsoft.com/office/powerpoint/2010/main" val="400829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21</a:t>
            </a:fld>
            <a:endParaRPr lang="zh-CN" altLang="en-US"/>
          </a:p>
        </p:txBody>
      </p:sp>
    </p:spTree>
    <p:extLst>
      <p:ext uri="{BB962C8B-B14F-4D97-AF65-F5344CB8AC3E}">
        <p14:creationId xmlns:p14="http://schemas.microsoft.com/office/powerpoint/2010/main" val="123766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22</a:t>
            </a:fld>
            <a:endParaRPr lang="zh-CN" altLang="en-US"/>
          </a:p>
        </p:txBody>
      </p:sp>
    </p:spTree>
    <p:extLst>
      <p:ext uri="{BB962C8B-B14F-4D97-AF65-F5344CB8AC3E}">
        <p14:creationId xmlns:p14="http://schemas.microsoft.com/office/powerpoint/2010/main" val="3761429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23</a:t>
            </a:fld>
            <a:endParaRPr lang="zh-CN" altLang="en-US"/>
          </a:p>
        </p:txBody>
      </p:sp>
    </p:spTree>
    <p:extLst>
      <p:ext uri="{BB962C8B-B14F-4D97-AF65-F5344CB8AC3E}">
        <p14:creationId xmlns:p14="http://schemas.microsoft.com/office/powerpoint/2010/main" val="340463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24</a:t>
            </a:fld>
            <a:endParaRPr lang="zh-CN" altLang="en-US"/>
          </a:p>
        </p:txBody>
      </p:sp>
    </p:spTree>
    <p:extLst>
      <p:ext uri="{BB962C8B-B14F-4D97-AF65-F5344CB8AC3E}">
        <p14:creationId xmlns:p14="http://schemas.microsoft.com/office/powerpoint/2010/main" val="3627374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25</a:t>
            </a:fld>
            <a:endParaRPr lang="zh-CN" altLang="en-US"/>
          </a:p>
        </p:txBody>
      </p:sp>
    </p:spTree>
    <p:extLst>
      <p:ext uri="{BB962C8B-B14F-4D97-AF65-F5344CB8AC3E}">
        <p14:creationId xmlns:p14="http://schemas.microsoft.com/office/powerpoint/2010/main" val="419319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26</a:t>
            </a:fld>
            <a:endParaRPr lang="zh-CN" altLang="en-US"/>
          </a:p>
        </p:txBody>
      </p:sp>
    </p:spTree>
    <p:extLst>
      <p:ext uri="{BB962C8B-B14F-4D97-AF65-F5344CB8AC3E}">
        <p14:creationId xmlns:p14="http://schemas.microsoft.com/office/powerpoint/2010/main" val="4121517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334027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&lt;1&gt; In this paper, we consider the MBS as the primary user, who owns a certain number of channel for its downlink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&lt;2&gt; And we consider the UAVs as the secondary users, who need to buy some channels for their own downlink transmissions.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&lt;3&gt; The MBS manager authorizes the UAVs to occupy different subsets of the channels in an exclusive usage mode, which means that the channel used by one UAV will not be reused by another UAV or the MBS.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&lt;4&gt; Since there are payments to be made, the MBS manager has to design a contract to maximize its revenue.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&lt;5&gt; Each UAV operator only chooses one of the options in the contract, so as to maximize its profit based on its demand.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80</a:t>
            </a:fld>
            <a:endParaRPr lang="zh-CN" altLang="en-US"/>
          </a:p>
        </p:txBody>
      </p:sp>
    </p:spTree>
    <p:extLst>
      <p:ext uri="{BB962C8B-B14F-4D97-AF65-F5344CB8AC3E}">
        <p14:creationId xmlns:p14="http://schemas.microsoft.com/office/powerpoint/2010/main" val="2620957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In this figure,</a:t>
            </a:r>
            <a:r>
              <a:rPr lang="en-US" altLang="zh-CN" baseline="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 MBS</a:t>
            </a:r>
            <a:r>
              <a:rPr lang="en-US" altLang="zh-CN" baseline="0" dirty="0">
                <a:latin typeface="Arial" panose="020B0604020202020204" pitchFamily="34" charset="0"/>
                <a:cs typeface="Arial" panose="020B0604020202020204" pitchFamily="34" charset="0"/>
              </a:rPr>
              <a:t> and the UAVs have different owners.</a:t>
            </a:r>
          </a:p>
          <a:p>
            <a:r>
              <a:rPr lang="en-US" altLang="zh-CN" baseline="0" dirty="0">
                <a:latin typeface="Arial" panose="020B0604020202020204" pitchFamily="34" charset="0"/>
                <a:cs typeface="Arial" panose="020B0604020202020204" pitchFamily="34" charset="0"/>
              </a:rPr>
              <a:t>&lt;2&gt; All of them have to use wireless channels to serve their own downlink users.</a:t>
            </a:r>
          </a:p>
          <a:p>
            <a:r>
              <a:rPr lang="en-US" altLang="zh-CN" dirty="0">
                <a:latin typeface="Arial" panose="020B0604020202020204" pitchFamily="34" charset="0"/>
                <a:cs typeface="Arial" panose="020B0604020202020204" pitchFamily="34" charset="0"/>
              </a:rPr>
              <a:t>&lt;3&gt; We </a:t>
            </a:r>
            <a:r>
              <a:rPr lang="en-US" altLang="zh-CN" baseline="0" dirty="0">
                <a:latin typeface="Arial" panose="020B0604020202020204" pitchFamily="34" charset="0"/>
                <a:cs typeface="Arial" panose="020B0604020202020204" pitchFamily="34" charset="0"/>
              </a:rPr>
              <a:t>assume that, the horizontal locations of the UAVs is controlled by their own operators, but the vertical location of them has to be of the same height that announced by the MBS manager.</a:t>
            </a:r>
          </a:p>
          <a:p>
            <a:r>
              <a:rPr lang="en-US" altLang="zh-CN" dirty="0">
                <a:latin typeface="Arial" panose="020B0604020202020204" pitchFamily="34" charset="0"/>
                <a:cs typeface="Arial" panose="020B0604020202020204" pitchFamily="34" charset="0"/>
              </a:rPr>
              <a:t>&lt;4&gt; This can be seen as a simple regulation</a:t>
            </a:r>
            <a:r>
              <a:rPr lang="en-US" altLang="zh-CN" baseline="0" dirty="0">
                <a:latin typeface="Arial" panose="020B0604020202020204" pitchFamily="34" charset="0"/>
                <a:cs typeface="Arial" panose="020B0604020202020204" pitchFamily="34" charset="0"/>
              </a:rPr>
              <a:t> to control the offloading system.</a:t>
            </a:r>
          </a:p>
          <a:p>
            <a:r>
              <a:rPr lang="en-US" altLang="zh-CN" baseline="0" dirty="0">
                <a:latin typeface="Arial" panose="020B0604020202020204" pitchFamily="34" charset="0"/>
                <a:cs typeface="Arial" panose="020B0604020202020204" pitchFamily="34" charset="0"/>
              </a:rPr>
              <a:t>&lt;5&gt; The reason of using this assumption is to focus on the impact of the height of the UAVs.</a:t>
            </a:r>
          </a:p>
          <a:p>
            <a:r>
              <a:rPr lang="en-US" altLang="zh-CN" dirty="0">
                <a:latin typeface="Arial" panose="020B0604020202020204" pitchFamily="34" charset="0"/>
                <a:cs typeface="Arial" panose="020B0604020202020204" pitchFamily="34" charset="0"/>
              </a:rPr>
              <a:t>[Click]</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81</a:t>
            </a:fld>
            <a:endParaRPr lang="zh-CN" altLang="en-US"/>
          </a:p>
        </p:txBody>
      </p:sp>
    </p:spTree>
    <p:extLst>
      <p:ext uri="{BB962C8B-B14F-4D97-AF65-F5344CB8AC3E}">
        <p14:creationId xmlns:p14="http://schemas.microsoft.com/office/powerpoint/2010/main" val="269473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015013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a:t>
            </a:r>
            <a:r>
              <a:rPr lang="en-US" altLang="zh-CN" baseline="0" dirty="0">
                <a:latin typeface="Arial" panose="020B0604020202020204" pitchFamily="34" charset="0"/>
                <a:cs typeface="Arial" panose="020B0604020202020204" pitchFamily="34" charset="0"/>
              </a:rPr>
              <a:t>&gt; The mobile users are not always seeking for wireless connections.</a:t>
            </a:r>
          </a:p>
          <a:p>
            <a:r>
              <a:rPr lang="en-US" altLang="zh-CN" baseline="0" dirty="0">
                <a:latin typeface="Arial" panose="020B0604020202020204" pitchFamily="34" charset="0"/>
                <a:cs typeface="Arial" panose="020B0604020202020204" pitchFamily="34" charset="0"/>
              </a:rPr>
              <a:t>&lt;2&gt; At a given moment, each potential user has an independent probability p, to become an active user.</a:t>
            </a:r>
          </a:p>
          <a:p>
            <a:r>
              <a:rPr lang="en-US" altLang="zh-CN" baseline="0" dirty="0">
                <a:latin typeface="Arial" panose="020B0604020202020204" pitchFamily="34" charset="0"/>
                <a:cs typeface="Arial" panose="020B0604020202020204" pitchFamily="34" charset="0"/>
              </a:rPr>
              <a:t>&lt;3&gt; We approximate this random variable as Poisson-Distribution, with mean value of n times p.</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endParaRPr lang="en-US" altLang="zh-CN" baseline="0" dirty="0">
              <a:latin typeface="Arial" panose="020B0604020202020204" pitchFamily="34" charset="0"/>
              <a:cs typeface="Arial" panose="020B0604020202020204" pitchFamily="34" charset="0"/>
            </a:endParaRPr>
          </a:p>
          <a:p>
            <a:r>
              <a:rPr lang="en-US" altLang="zh-CN" baseline="0" dirty="0">
                <a:latin typeface="Arial" panose="020B0604020202020204" pitchFamily="34" charset="0"/>
                <a:cs typeface="Arial" panose="020B0604020202020204" pitchFamily="34" charset="0"/>
              </a:rPr>
              <a:t>&lt;5&gt; </a:t>
            </a:r>
            <a:r>
              <a:rPr lang="en-US" altLang="zh-CN" sz="1200" dirty="0">
                <a:latin typeface="Arial" panose="020B0604020202020204" pitchFamily="34" charset="0"/>
                <a:cs typeface="Arial" panose="020B0604020202020204" pitchFamily="34" charset="0"/>
              </a:rPr>
              <a:t>We refer to a UAV as a lambda</a:t>
            </a:r>
            <a:r>
              <a:rPr lang="en-US" altLang="zh-CN" sz="1200" dirty="0">
                <a:solidFill>
                  <a:srgbClr val="C00000"/>
                </a:solidFill>
                <a:latin typeface="Arial" panose="020B0604020202020204" pitchFamily="34" charset="0"/>
                <a:cs typeface="Arial" panose="020B0604020202020204" pitchFamily="34" charset="0"/>
              </a:rPr>
              <a:t>-type UAV </a:t>
            </a:r>
            <a:r>
              <a:rPr lang="en-US" altLang="zh-CN" sz="1200" dirty="0">
                <a:latin typeface="Arial" panose="020B0604020202020204" pitchFamily="34" charset="0"/>
                <a:cs typeface="Arial" panose="020B0604020202020204" pitchFamily="34" charset="0"/>
              </a:rPr>
              <a:t>if the average number of active users in its offloading region equals to </a:t>
            </a:r>
            <a:r>
              <a:rPr lang="en-US" altLang="zh-CN" sz="1200" i="0" dirty="0">
                <a:latin typeface="Arial" panose="020B0604020202020204" pitchFamily="34" charset="0"/>
                <a:cs typeface="Arial" panose="020B0604020202020204" pitchFamily="34" charset="0"/>
              </a:rPr>
              <a:t>lambda</a:t>
            </a:r>
            <a:r>
              <a:rPr lang="en-US" altLang="zh-CN" sz="1200" i="1" dirty="0">
                <a:latin typeface="Arial" panose="020B0604020202020204" pitchFamily="34" charset="0"/>
                <a:cs typeface="Arial" panose="020B0604020202020204" pitchFamily="34" charset="0"/>
              </a:rPr>
              <a:t>.</a:t>
            </a:r>
          </a:p>
          <a:p>
            <a:r>
              <a:rPr lang="en-US" altLang="zh-CN" dirty="0">
                <a:latin typeface="Arial" panose="020B0604020202020204" pitchFamily="34" charset="0"/>
                <a:cs typeface="Arial" panose="020B0604020202020204" pitchFamily="34" charset="0"/>
              </a:rPr>
              <a:t>&lt;6&gt; The probability</a:t>
            </a:r>
            <a:r>
              <a:rPr lang="en-US" altLang="zh-CN" baseline="0" dirty="0">
                <a:latin typeface="Arial" panose="020B0604020202020204" pitchFamily="34" charset="0"/>
                <a:cs typeface="Arial" panose="020B0604020202020204" pitchFamily="34" charset="0"/>
              </a:rPr>
              <a:t> of happening to be k active users in its offloading region is given by the Poisson Density Distribution Function.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endParaRPr lang="en-US" altLang="zh-CN" baseline="0" dirty="0">
              <a:latin typeface="Arial" panose="020B0604020202020204" pitchFamily="34" charset="0"/>
              <a:cs typeface="Arial" panose="020B0604020202020204" pitchFamily="34" charset="0"/>
            </a:endParaRPr>
          </a:p>
          <a:p>
            <a:r>
              <a:rPr lang="en-US" altLang="zh-CN" baseline="0" dirty="0">
                <a:latin typeface="Arial" panose="020B0604020202020204" pitchFamily="34" charset="0"/>
                <a:cs typeface="Arial" panose="020B0604020202020204" pitchFamily="34" charset="0"/>
              </a:rPr>
              <a:t>&lt;7&gt; In addition, w</a:t>
            </a:r>
            <a:r>
              <a:rPr lang="en-US" altLang="zh-CN" dirty="0">
                <a:latin typeface="Arial" panose="020B0604020202020204" pitchFamily="34" charset="0"/>
                <a:cs typeface="Arial" panose="020B0604020202020204" pitchFamily="34" charset="0"/>
              </a:rPr>
              <a:t>e also assume</a:t>
            </a:r>
            <a:r>
              <a:rPr lang="en-US" altLang="zh-CN" baseline="0" dirty="0">
                <a:latin typeface="Arial" panose="020B0604020202020204" pitchFamily="34" charset="0"/>
                <a:cs typeface="Arial" panose="020B0604020202020204" pitchFamily="34" charset="0"/>
              </a:rPr>
              <a:t> that all the channels of the MBS have the same bandwidth, and they are equivalent with each other.</a:t>
            </a:r>
          </a:p>
          <a:p>
            <a:r>
              <a:rPr lang="en-US" altLang="zh-CN" baseline="0" dirty="0">
                <a:latin typeface="Arial" panose="020B0604020202020204" pitchFamily="34" charset="0"/>
                <a:cs typeface="Arial" panose="020B0604020202020204" pitchFamily="34" charset="0"/>
              </a:rPr>
              <a:t>&lt;8&gt; Each active user can only occupy one single channel of the serving UAV (or the MBS), and the occupied channel cannot be used to serve other users.</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82</a:t>
            </a:fld>
            <a:endParaRPr lang="zh-CN" altLang="en-US"/>
          </a:p>
        </p:txBody>
      </p:sp>
    </p:spTree>
    <p:extLst>
      <p:ext uri="{BB962C8B-B14F-4D97-AF65-F5344CB8AC3E}">
        <p14:creationId xmlns:p14="http://schemas.microsoft.com/office/powerpoint/2010/main" val="3672634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Since different</a:t>
            </a:r>
            <a:r>
              <a:rPr lang="en-US" altLang="zh-CN" baseline="0" dirty="0">
                <a:latin typeface="Arial" panose="020B0604020202020204" pitchFamily="34" charset="0"/>
                <a:cs typeface="Arial" panose="020B0604020202020204" pitchFamily="34" charset="0"/>
              </a:rPr>
              <a:t> types of UAVs have different demands, the MBS manager has to design a contract for them.</a:t>
            </a:r>
          </a:p>
          <a:p>
            <a:r>
              <a:rPr lang="en-US" altLang="zh-CN" baseline="0" dirty="0">
                <a:latin typeface="Arial" panose="020B0604020202020204" pitchFamily="34" charset="0"/>
                <a:cs typeface="Arial" panose="020B0604020202020204" pitchFamily="34" charset="0"/>
              </a:rPr>
              <a:t>&lt;2&gt; In this example, we can see that if you buy 1 channel, you have to pay 11 dollars; if you buy 2 channels, you have to pay 21 dollars, and so on.</a:t>
            </a:r>
          </a:p>
          <a:p>
            <a:r>
              <a:rPr lang="en-US" altLang="zh-CN" baseline="0" dirty="0">
                <a:latin typeface="Arial" panose="020B0604020202020204" pitchFamily="34" charset="0"/>
                <a:cs typeface="Arial" panose="020B0604020202020204" pitchFamily="34" charset="0"/>
              </a:rPr>
              <a:t>&lt;3&gt; To consider the selfishness of the UAV operator, we have two major constraints on the contract design.</a:t>
            </a:r>
          </a:p>
          <a:p>
            <a:r>
              <a:rPr lang="en-US" altLang="zh-CN" baseline="0" dirty="0">
                <a:latin typeface="Arial" panose="020B0604020202020204" pitchFamily="34" charset="0"/>
                <a:cs typeface="Arial" panose="020B0604020202020204" pitchFamily="34" charset="0"/>
              </a:rPr>
              <a:t>&lt;4&gt; The first one is the incentive compatible condition: It means that each UAV operator only chooses the option that can bring it the highest profit.</a:t>
            </a:r>
          </a:p>
          <a:p>
            <a:r>
              <a:rPr lang="en-US" altLang="zh-CN" baseline="0" dirty="0">
                <a:latin typeface="Arial" panose="020B0604020202020204" pitchFamily="34" charset="0"/>
                <a:cs typeface="Arial" panose="020B0604020202020204" pitchFamily="34" charset="0"/>
              </a:rPr>
              <a:t>&lt;5&gt; To make sure that the lambda-type UAV will choose the corresponding option, we have this inequality.</a:t>
            </a:r>
          </a:p>
          <a:p>
            <a:r>
              <a:rPr lang="en-US" altLang="zh-CN" dirty="0">
                <a:latin typeface="Arial" panose="020B0604020202020204" pitchFamily="34" charset="0"/>
                <a:cs typeface="Arial" panose="020B0604020202020204" pitchFamily="34" charset="0"/>
              </a:rPr>
              <a:t>&lt;6&gt; The second constraint</a:t>
            </a:r>
            <a:r>
              <a:rPr lang="en-US" altLang="zh-CN" baseline="0" dirty="0">
                <a:latin typeface="Arial" panose="020B0604020202020204" pitchFamily="34" charset="0"/>
                <a:cs typeface="Arial" panose="020B0604020202020204" pitchFamily="34" charset="0"/>
              </a:rPr>
              <a:t> is the individual rational condition: It means that the best option for the lambda-type UAV in the contract should leads to a non-negative profit.</a:t>
            </a:r>
          </a:p>
          <a:p>
            <a:r>
              <a:rPr lang="en-US" altLang="zh-CN" baseline="0" dirty="0">
                <a:latin typeface="Arial" panose="020B0604020202020204" pitchFamily="34" charset="0"/>
                <a:cs typeface="Arial" panose="020B0604020202020204" pitchFamily="34" charset="0"/>
              </a:rPr>
              <a:t>&lt;7&gt; </a:t>
            </a:r>
            <a:r>
              <a:rPr lang="en-US" altLang="zh-CN" sz="1200" dirty="0">
                <a:latin typeface="Arial" panose="020B0604020202020204" pitchFamily="34" charset="0"/>
                <a:cs typeface="Arial" panose="020B0604020202020204" pitchFamily="34" charset="0"/>
              </a:rPr>
              <a:t>Otherwise, they will not choose any of the options in the contract.</a:t>
            </a:r>
          </a:p>
          <a:p>
            <a:endParaRPr lang="en-US" altLang="zh-CN" baseline="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83</a:t>
            </a:fld>
            <a:endParaRPr lang="zh-CN" altLang="en-US"/>
          </a:p>
        </p:txBody>
      </p:sp>
    </p:spTree>
    <p:extLst>
      <p:ext uri="{BB962C8B-B14F-4D97-AF65-F5344CB8AC3E}">
        <p14:creationId xmlns:p14="http://schemas.microsoft.com/office/powerpoint/2010/main" val="4137426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The objective</a:t>
            </a:r>
            <a:r>
              <a:rPr lang="en-US" altLang="zh-CN" baseline="0" dirty="0">
                <a:latin typeface="Arial" panose="020B0604020202020204" pitchFamily="34" charset="0"/>
                <a:cs typeface="Arial" panose="020B0604020202020204" pitchFamily="34" charset="0"/>
              </a:rPr>
              <a:t> of the MBS manager is to design a contract that maximizes its total revenue.</a:t>
            </a:r>
            <a:endParaRPr lang="en-US" altLang="zh-CN"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latin typeface="Arial" panose="020B0604020202020204" pitchFamily="34" charset="0"/>
                <a:cs typeface="Arial" panose="020B0604020202020204" pitchFamily="34" charset="0"/>
              </a:rPr>
              <a:t>[Click]</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&lt;2&gt; In</a:t>
            </a:r>
            <a:r>
              <a:rPr lang="en-US" altLang="zh-CN" baseline="0" dirty="0">
                <a:latin typeface="Arial" panose="020B0604020202020204" pitchFamily="34" charset="0"/>
                <a:cs typeface="Arial" panose="020B0604020202020204" pitchFamily="34" charset="0"/>
              </a:rPr>
              <a:t> the following, we </a:t>
            </a:r>
            <a:r>
              <a:rPr lang="en-US" altLang="zh-CN" sz="1200" dirty="0">
                <a:solidFill>
                  <a:srgbClr val="C00000"/>
                </a:solidFill>
                <a:latin typeface="Arial" panose="020B0604020202020204" pitchFamily="34" charset="0"/>
                <a:cs typeface="Arial" panose="020B0604020202020204" pitchFamily="34" charset="0"/>
              </a:rPr>
              <a:t>first</a:t>
            </a:r>
            <a:r>
              <a:rPr lang="en-US" altLang="zh-CN" sz="1200" dirty="0">
                <a:latin typeface="Arial" panose="020B0604020202020204" pitchFamily="34" charset="0"/>
                <a:cs typeface="Arial" panose="020B0604020202020204" pitchFamily="34" charset="0"/>
              </a:rPr>
              <a:t> analytically derive the optimal pricing strategy based on the fixed bandwidth allocation.</a:t>
            </a:r>
          </a:p>
          <a:p>
            <a:r>
              <a:rPr lang="en-US" altLang="zh-CN" sz="1200" dirty="0">
                <a:latin typeface="Arial" panose="020B0604020202020204" pitchFamily="34" charset="0"/>
                <a:cs typeface="Arial" panose="020B0604020202020204" pitchFamily="34" charset="0"/>
              </a:rPr>
              <a:t>&lt;3&gt; </a:t>
            </a:r>
            <a:r>
              <a:rPr lang="en-US" altLang="zh-CN" sz="1200" dirty="0">
                <a:solidFill>
                  <a:srgbClr val="C00000"/>
                </a:solidFill>
                <a:latin typeface="Arial" panose="020B0604020202020204" pitchFamily="34" charset="0"/>
                <a:cs typeface="Arial" panose="020B0604020202020204" pitchFamily="34" charset="0"/>
              </a:rPr>
              <a:t>Then</a:t>
            </a:r>
            <a:r>
              <a:rPr lang="en-US" altLang="zh-CN" sz="1200" dirty="0">
                <a:latin typeface="Arial" panose="020B0604020202020204" pitchFamily="34" charset="0"/>
                <a:cs typeface="Arial" panose="020B0604020202020204" pitchFamily="34" charset="0"/>
              </a:rPr>
              <a:t> we can focus on how</a:t>
            </a:r>
            <a:r>
              <a:rPr lang="en-US" altLang="zh-CN" sz="1200" baseline="0" dirty="0">
                <a:latin typeface="Arial" panose="020B0604020202020204" pitchFamily="34" charset="0"/>
                <a:cs typeface="Arial" panose="020B0604020202020204" pitchFamily="34" charset="0"/>
              </a:rPr>
              <a:t> to find the </a:t>
            </a:r>
            <a:r>
              <a:rPr lang="en-US" altLang="zh-CN" sz="1200" dirty="0">
                <a:latin typeface="Arial" panose="020B0604020202020204" pitchFamily="34" charset="0"/>
                <a:cs typeface="Arial" panose="020B0604020202020204" pitchFamily="34" charset="0"/>
              </a:rPr>
              <a:t>optimal bandwidth allocation,</a:t>
            </a:r>
            <a:r>
              <a:rPr lang="en-US" altLang="zh-CN" sz="1200" baseline="0" dirty="0">
                <a:latin typeface="Arial" panose="020B0604020202020204" pitchFamily="34" charset="0"/>
                <a:cs typeface="Arial" panose="020B0604020202020204" pitchFamily="34" charset="0"/>
              </a:rPr>
              <a:t> and </a:t>
            </a:r>
            <a:r>
              <a:rPr lang="en-US" altLang="zh-CN" sz="1200" dirty="0">
                <a:latin typeface="Arial" panose="020B0604020202020204" pitchFamily="34" charset="0"/>
                <a:cs typeface="Arial" panose="020B0604020202020204" pitchFamily="34" charset="0"/>
              </a:rPr>
              <a:t>use the proposed dynamic programming algorithm to solve it.</a:t>
            </a:r>
          </a:p>
          <a:p>
            <a:r>
              <a:rPr lang="en-US" altLang="zh-CN" sz="1200" dirty="0">
                <a:latin typeface="Arial" panose="020B0604020202020204" pitchFamily="34" charset="0"/>
                <a:cs typeface="Arial" panose="020B0604020202020204" pitchFamily="34" charset="0"/>
              </a:rPr>
              <a:t>&lt;4&gt;</a:t>
            </a:r>
            <a:r>
              <a:rPr lang="en-US" altLang="zh-CN" sz="1200" baseline="0" dirty="0">
                <a:latin typeface="Arial" panose="020B0604020202020204" pitchFamily="34" charset="0"/>
                <a:cs typeface="Arial" panose="020B0604020202020204" pitchFamily="34" charset="0"/>
              </a:rPr>
              <a:t> First, this Lemma tells us that </a:t>
            </a:r>
            <a:r>
              <a:rPr lang="en-US" altLang="zh-CN" sz="1200" dirty="0">
                <a:latin typeface="Arial" panose="020B0604020202020204" pitchFamily="34" charset="0"/>
                <a:cs typeface="Arial" panose="020B0604020202020204" pitchFamily="34" charset="0"/>
              </a:rPr>
              <a:t>the bandwidth allocation should be feasible, that is</a:t>
            </a:r>
            <a:r>
              <a:rPr lang="en-US" altLang="zh-CN" sz="1200" baseline="0" dirty="0">
                <a:latin typeface="Arial" panose="020B0604020202020204" pitchFamily="34" charset="0"/>
                <a:cs typeface="Arial" panose="020B0604020202020204" pitchFamily="34" charset="0"/>
              </a:rPr>
              <a:t> to say, it is not acceptable for a higher type of UAV taking fewer channels.</a:t>
            </a:r>
          </a:p>
          <a:p>
            <a:r>
              <a:rPr lang="en-US" altLang="zh-CN" sz="1200" baseline="0" dirty="0">
                <a:latin typeface="Arial" panose="020B0604020202020204" pitchFamily="34" charset="0"/>
                <a:cs typeface="Arial" panose="020B0604020202020204" pitchFamily="34" charset="0"/>
              </a:rPr>
              <a:t>&lt;5&gt; Based on this, we have this theorem, showing the optimal pricing strategy based on </a:t>
            </a:r>
            <a:r>
              <a:rPr lang="en-US" altLang="zh-CN" sz="1200" dirty="0">
                <a:latin typeface="Arial" panose="020B0604020202020204" pitchFamily="34" charset="0"/>
                <a:cs typeface="Arial" panose="020B0604020202020204" pitchFamily="34" charset="0"/>
              </a:rPr>
              <a:t>a </a:t>
            </a:r>
            <a:r>
              <a:rPr lang="en-US" altLang="zh-CN" sz="1200" dirty="0">
                <a:solidFill>
                  <a:srgbClr val="C00000"/>
                </a:solidFill>
                <a:latin typeface="Arial" panose="020B0604020202020204" pitchFamily="34" charset="0"/>
                <a:cs typeface="Arial" panose="020B0604020202020204" pitchFamily="34" charset="0"/>
              </a:rPr>
              <a:t>fixed and feasible bandwidth allocation.</a:t>
            </a:r>
            <a:endParaRPr lang="en-US" altLang="zh-CN" sz="1200" baseline="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84</a:t>
            </a:fld>
            <a:endParaRPr lang="zh-CN" altLang="en-US"/>
          </a:p>
        </p:txBody>
      </p:sp>
    </p:spTree>
    <p:extLst>
      <p:ext uri="{BB962C8B-B14F-4D97-AF65-F5344CB8AC3E}">
        <p14:creationId xmlns:p14="http://schemas.microsoft.com/office/powerpoint/2010/main" val="3504519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Well, what is social welfare and what is a socially</a:t>
            </a:r>
            <a:r>
              <a:rPr lang="en-US" altLang="zh-CN" baseline="0" dirty="0">
                <a:latin typeface="Arial" panose="020B0604020202020204" pitchFamily="34" charset="0"/>
                <a:cs typeface="Arial" panose="020B0604020202020204" pitchFamily="34" charset="0"/>
              </a:rPr>
              <a:t> optimal contract?</a:t>
            </a:r>
          </a:p>
          <a:p>
            <a:r>
              <a:rPr lang="en-US" altLang="zh-CN" baseline="0" dirty="0">
                <a:latin typeface="Arial" panose="020B0604020202020204" pitchFamily="34" charset="0"/>
                <a:cs typeface="Arial" panose="020B0604020202020204" pitchFamily="34" charset="0"/>
              </a:rPr>
              <a:t>&lt;2&gt; Social welfare includes all the benefits of UAV offloading, which can be calculated as, the total utilities of all the UAVs minus the cost of the MBS.</a:t>
            </a:r>
          </a:p>
          <a:p>
            <a:r>
              <a:rPr lang="en-US" altLang="zh-CN" baseline="0" dirty="0">
                <a:latin typeface="Arial" panose="020B0604020202020204" pitchFamily="34" charset="0"/>
                <a:cs typeface="Arial" panose="020B0604020202020204" pitchFamily="34" charset="0"/>
              </a:rPr>
              <a:t>&lt;3&gt; </a:t>
            </a:r>
            <a:r>
              <a:rPr lang="en-US" altLang="zh-CN" sz="1200" dirty="0">
                <a:latin typeface="Arial" panose="020B0604020202020204" pitchFamily="34" charset="0"/>
                <a:cs typeface="Arial" panose="020B0604020202020204" pitchFamily="34" charset="0"/>
              </a:rPr>
              <a:t>This problem can also be solved by the same dynamic programming algorithm, just by replacing</a:t>
            </a:r>
            <a:r>
              <a:rPr lang="en-US" altLang="zh-CN" sz="1200" baseline="0" dirty="0">
                <a:latin typeface="Arial" panose="020B0604020202020204" pitchFamily="34" charset="0"/>
                <a:cs typeface="Arial" panose="020B0604020202020204" pitchFamily="34" charset="0"/>
              </a:rPr>
              <a:t> some of the variables.</a:t>
            </a:r>
          </a:p>
          <a:p>
            <a:r>
              <a:rPr lang="en-US" altLang="zh-CN" sz="1200" baseline="0" dirty="0">
                <a:latin typeface="Arial" panose="020B0604020202020204" pitchFamily="34" charset="0"/>
                <a:cs typeface="Arial" panose="020B0604020202020204" pitchFamily="34" charset="0"/>
              </a:rPr>
              <a:t>&lt;4&gt; It’s worth noticing that the physical meaning of social welfare is actually the average increased number of users that can be served by the offloading system.</a:t>
            </a:r>
          </a:p>
          <a:p>
            <a:r>
              <a:rPr lang="en-US" altLang="zh-CN" sz="1200" baseline="0" dirty="0">
                <a:latin typeface="Arial" panose="020B0604020202020204" pitchFamily="34" charset="0"/>
                <a:cs typeface="Arial" panose="020B0604020202020204" pitchFamily="34" charset="0"/>
              </a:rPr>
              <a:t>&lt;5&gt; This is because the utility of the UAV and the cost of the MBS is based on the average number of users can be served.</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85</a:t>
            </a:fld>
            <a:endParaRPr lang="zh-CN" altLang="en-US"/>
          </a:p>
        </p:txBody>
      </p:sp>
    </p:spTree>
    <p:extLst>
      <p:ext uri="{BB962C8B-B14F-4D97-AF65-F5344CB8AC3E}">
        <p14:creationId xmlns:p14="http://schemas.microsoft.com/office/powerpoint/2010/main" val="925365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First, we study the UAV offloading system based on given UAV types (i.e., fixed active user number for each UAV), from which we can acquire basic comprehension of the MSB optimal contract and the socially optimal contract.</a:t>
            </a:r>
          </a:p>
          <a:p>
            <a:r>
              <a:rPr lang="en-US" altLang="zh-CN" dirty="0">
                <a:latin typeface="Arial" panose="020B0604020202020204" pitchFamily="34" charset="0"/>
                <a:cs typeface="Arial" panose="020B0604020202020204" pitchFamily="34" charset="0"/>
              </a:rPr>
              <a:t>Then we further study a more practical scenario where the density of users and the height of the UAVs determine the types of them, in which way the results of the contract are indirectly affected.</a:t>
            </a:r>
          </a:p>
          <a:p>
            <a:endParaRPr lang="en-US" altLang="zh-CN" dirty="0">
              <a:latin typeface="Arial" panose="020B0604020202020204" pitchFamily="34" charset="0"/>
              <a:cs typeface="Arial" panose="020B0604020202020204" pitchFamily="34" charset="0"/>
            </a:endParaRP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&lt;1&gt; In</a:t>
            </a:r>
            <a:r>
              <a:rPr lang="en-US" altLang="zh-CN" baseline="0" dirty="0">
                <a:latin typeface="Arial" panose="020B0604020202020204" pitchFamily="34" charset="0"/>
                <a:cs typeface="Arial" panose="020B0604020202020204" pitchFamily="34" charset="0"/>
              </a:rPr>
              <a:t> the first simulation, we have ten UAVs with </a:t>
            </a:r>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hypothetical types, from one to ten.</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[Click]</a:t>
            </a:r>
          </a:p>
          <a:p>
            <a:r>
              <a:rPr lang="en-US" altLang="zh-CN" dirty="0">
                <a:latin typeface="Arial" panose="020B0604020202020204" pitchFamily="34" charset="0"/>
                <a:cs typeface="Arial" panose="020B0604020202020204" pitchFamily="34" charset="0"/>
              </a:rPr>
              <a:t>&lt;2&gt; It can be observed that: A higher type of UAV is allocated with more channels but also a higher price.</a:t>
            </a:r>
            <a:endPar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&lt;3&gt; A heavily loaded MBS sells fewer channels than a lightly loaded MBS.</a:t>
            </a:r>
            <a:endParaRPr lang="zh-CN" altLang="en-US" dirty="0">
              <a:latin typeface="Arial" panose="020B0604020202020204" pitchFamily="34" charset="0"/>
              <a:cs typeface="Arial" panose="020B0604020202020204" pitchFamily="34" charset="0"/>
            </a:endParaRP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&lt;4&gt; And a socially optimal contract allocates more channels to the UAVs than a MBS optimal contract.</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733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&lt;1&gt; In</a:t>
            </a:r>
            <a:r>
              <a:rPr lang="en-US" altLang="zh-CN" baseline="0" dirty="0">
                <a:latin typeface="Arial" panose="020B0604020202020204" pitchFamily="34" charset="0"/>
                <a:cs typeface="Arial" panose="020B0604020202020204" pitchFamily="34" charset="0"/>
              </a:rPr>
              <a:t> the second simulation, we have ten UAVs symmetrically deployed around the MBS, with different user density settings.</a:t>
            </a:r>
            <a:endParaRPr lang="en-US" altLang="zh-CN" dirty="0">
              <a:latin typeface="Arial" panose="020B0604020202020204" pitchFamily="34" charset="0"/>
              <a:cs typeface="Arial" panose="020B0604020202020204" pitchFamily="34" charset="0"/>
            </a:endParaRP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&lt;2&gt; It can be observed that: As the height increases, the offloading regions first expand then shrink.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&lt;3&gt; There is an optimal height that can further maximize the revenue of the MBS manager in the MBS optimal contract.</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dirty="0">
                <a:latin typeface="Arial" panose="020B0604020202020204" pitchFamily="34" charset="0"/>
                <a:cs typeface="Arial" panose="020B0604020202020204" pitchFamily="34" charset="0"/>
              </a:rPr>
              <a:t>&lt;4&gt; This height is very close to the</a:t>
            </a:r>
            <a:r>
              <a:rPr lang="en-US" altLang="zh-CN" baseline="0" dirty="0">
                <a:latin typeface="Arial" panose="020B0604020202020204" pitchFamily="34" charset="0"/>
                <a:cs typeface="Arial" panose="020B0604020202020204" pitchFamily="34" charset="0"/>
              </a:rPr>
              <a:t> height that can maximize the social welfare in the socially optimal contract.</a:t>
            </a:r>
          </a:p>
          <a:p>
            <a:r>
              <a:rPr lang="en-US" altLang="zh-CN" baseline="0" dirty="0">
                <a:latin typeface="Arial" panose="020B0604020202020204" pitchFamily="34" charset="0"/>
                <a:cs typeface="Arial" panose="020B0604020202020204" pitchFamily="34" charset="0"/>
              </a:rPr>
              <a:t>&lt;5&gt; This means that the height designated by the selfish MBS manager will generally keep a high social welfare.</a:t>
            </a:r>
          </a:p>
          <a:p>
            <a:r>
              <a:rPr lang="en-US" altLang="zh-CN" baseline="0" dirty="0">
                <a:latin typeface="Arial" panose="020B0604020202020204" pitchFamily="34" charset="0"/>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8854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We studied the spectrum trading problem in UAV assisted offloading cellular</a:t>
            </a:r>
            <a:r>
              <a:rPr lang="en-US" altLang="zh-CN" baseline="0" dirty="0">
                <a:latin typeface="Arial" panose="020B0604020202020204" pitchFamily="34" charset="0"/>
                <a:cs typeface="Arial" panose="020B0604020202020204" pitchFamily="34" charset="0"/>
              </a:rPr>
              <a:t> networks with</a:t>
            </a:r>
            <a:r>
              <a:rPr lang="en-US" altLang="zh-CN" dirty="0">
                <a:latin typeface="Arial" panose="020B0604020202020204" pitchFamily="34" charset="0"/>
                <a:cs typeface="Arial" panose="020B0604020202020204" pitchFamily="34" charset="0"/>
              </a:rPr>
              <a:t> selfish MBS manager and UAV operators.</a:t>
            </a:r>
          </a:p>
          <a:p>
            <a:r>
              <a:rPr lang="en-US" altLang="zh-CN" dirty="0">
                <a:latin typeface="Arial" panose="020B0604020202020204" pitchFamily="34" charset="0"/>
                <a:cs typeface="Arial" panose="020B0604020202020204" pitchFamily="34" charset="0"/>
              </a:rPr>
              <a:t>&lt;2&gt; We modeled the utilities and costs of serving users and formulated the problem of designing the optimal contract.</a:t>
            </a:r>
          </a:p>
          <a:p>
            <a:r>
              <a:rPr lang="en-US" altLang="zh-CN" dirty="0">
                <a:latin typeface="Arial" panose="020B0604020202020204" pitchFamily="34" charset="0"/>
                <a:cs typeface="Arial" panose="020B0604020202020204" pitchFamily="34" charset="0"/>
              </a:rPr>
              <a:t>&lt;3&gt; We first derived the optimal pricing strategy based on a fixed bandwidth allocation, and then use our dynamic programming algorithm to obtain</a:t>
            </a:r>
            <a:r>
              <a:rPr lang="en-US" altLang="zh-CN" baseline="0" dirty="0">
                <a:latin typeface="Arial" panose="020B0604020202020204" pitchFamily="34" charset="0"/>
                <a:cs typeface="Arial" panose="020B0604020202020204" pitchFamily="34" charset="0"/>
              </a:rPr>
              <a:t> the optimal bandwidth allocation</a:t>
            </a:r>
            <a:r>
              <a:rPr lang="en-US" altLang="zh-CN" dirty="0">
                <a:latin typeface="Arial" panose="020B0604020202020204" pitchFamily="34" charset="0"/>
                <a:cs typeface="Arial" panose="020B0604020202020204" pitchFamily="34" charset="0"/>
              </a:rPr>
              <a:t>.</a:t>
            </a:r>
          </a:p>
          <a:p>
            <a:r>
              <a:rPr lang="en-US" altLang="zh-CN" dirty="0">
                <a:latin typeface="Arial" panose="020B0604020202020204" pitchFamily="34" charset="0"/>
                <a:cs typeface="Arial" panose="020B0604020202020204" pitchFamily="34" charset="0"/>
              </a:rPr>
              <a:t>&lt;4&gt; By simulations, we found that the MBS optimal contract would allocate fewer channels to the UAVs, and the UAVs’ height designated by the selfish MBS manager would not impair the overall system.</a:t>
            </a:r>
            <a:br>
              <a:rPr lang="en-US" altLang="zh-CN" dirty="0">
                <a:latin typeface="Arial" panose="020B0604020202020204" pitchFamily="34" charset="0"/>
                <a:cs typeface="Arial" panose="020B0604020202020204" pitchFamily="34" charset="0"/>
              </a:rPr>
            </a:br>
            <a:r>
              <a:rPr lang="en-US" altLang="zh-CN" dirty="0">
                <a:latin typeface="Arial" panose="020B0604020202020204" pitchFamily="34" charset="0"/>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88</a:t>
            </a:fld>
            <a:endParaRPr lang="zh-CN" altLang="en-US"/>
          </a:p>
        </p:txBody>
      </p:sp>
    </p:spTree>
    <p:extLst>
      <p:ext uri="{BB962C8B-B14F-4D97-AF65-F5344CB8AC3E}">
        <p14:creationId xmlns:p14="http://schemas.microsoft.com/office/powerpoint/2010/main" val="389157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579063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a:t>
            </a:r>
            <a:r>
              <a:rPr lang="en-US" altLang="zh-CN" baseline="0" dirty="0"/>
              <a:t> </a:t>
            </a:r>
            <a:r>
              <a:rPr lang="en-US" altLang="zh-CN" dirty="0"/>
              <a:t>two consecutive time slots, the MD transmits signals to UAV</a:t>
            </a:r>
            <a:r>
              <a:rPr lang="en-US" altLang="zh-CN" baseline="0" dirty="0"/>
              <a:t> </a:t>
            </a:r>
            <a:r>
              <a:rPr lang="en-US" altLang="zh-CN" dirty="0"/>
              <a:t>in the first time slot, and the UAV amplifies and forwards</a:t>
            </a:r>
            <a:r>
              <a:rPr lang="en-US" altLang="zh-CN" baseline="0" dirty="0"/>
              <a:t> </a:t>
            </a:r>
            <a:r>
              <a:rPr lang="en-US" altLang="zh-CN" dirty="0"/>
              <a:t>the received signals from the MD to BS in the second time</a:t>
            </a:r>
            <a:r>
              <a:rPr lang="en-US" altLang="zh-CN" baseline="0" dirty="0"/>
              <a:t> </a:t>
            </a:r>
            <a:r>
              <a:rPr lang="en-US" altLang="zh-CN" dirty="0"/>
              <a:t>slot.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91</a:t>
            </a:fld>
            <a:endParaRPr lang="zh-CN" altLang="en-US"/>
          </a:p>
        </p:txBody>
      </p:sp>
    </p:spTree>
    <p:extLst>
      <p:ext uri="{BB962C8B-B14F-4D97-AF65-F5344CB8AC3E}">
        <p14:creationId xmlns:p14="http://schemas.microsoft.com/office/powerpoint/2010/main" val="1387970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P_M^t</a:t>
            </a:r>
            <a:r>
              <a:rPr lang="en-US" altLang="zh-CN" dirty="0"/>
              <a:t>: transmit power of MD in time slot t</a:t>
            </a:r>
          </a:p>
          <a:p>
            <a:r>
              <a:rPr lang="en-US" altLang="zh-CN" dirty="0"/>
              <a:t>P_U^t+1: transmit power of UAV relay in time slot t+1</a:t>
            </a:r>
          </a:p>
          <a:p>
            <a:r>
              <a:rPr lang="en-US" altLang="zh-CN" dirty="0" err="1"/>
              <a:t>d_M^t</a:t>
            </a:r>
            <a:r>
              <a:rPr lang="en-US" altLang="zh-CN" dirty="0"/>
              <a:t>: distance between UAV and MD in time slot t</a:t>
            </a:r>
          </a:p>
          <a:p>
            <a:r>
              <a:rPr lang="en-US" altLang="zh-CN" dirty="0"/>
              <a:t>d_B^t+1: distance</a:t>
            </a:r>
            <a:r>
              <a:rPr lang="en-US" altLang="zh-CN" baseline="0" dirty="0"/>
              <a:t> between UAV and BS in time slot t+1</a:t>
            </a:r>
          </a:p>
          <a:p>
            <a:r>
              <a:rPr lang="en-US" altLang="zh-CN" baseline="0" dirty="0"/>
              <a:t>d_t,t+1: UAV moving distance in time slot 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92</a:t>
            </a:fld>
            <a:endParaRPr lang="zh-CN" altLang="en-US"/>
          </a:p>
        </p:txBody>
      </p:sp>
    </p:spTree>
    <p:extLst>
      <p:ext uri="{BB962C8B-B14F-4D97-AF65-F5344CB8AC3E}">
        <p14:creationId xmlns:p14="http://schemas.microsoft.com/office/powerpoint/2010/main" val="400973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302120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99</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477310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106</a:t>
            </a:fld>
            <a:endParaRPr lang="zh-CN" altLang="en-US"/>
          </a:p>
        </p:txBody>
      </p:sp>
    </p:spTree>
    <p:extLst>
      <p:ext uri="{BB962C8B-B14F-4D97-AF65-F5344CB8AC3E}">
        <p14:creationId xmlns:p14="http://schemas.microsoft.com/office/powerpoint/2010/main" val="4127469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107</a:t>
            </a:fld>
            <a:endParaRPr lang="zh-CN" altLang="en-US"/>
          </a:p>
        </p:txBody>
      </p:sp>
    </p:spTree>
    <p:extLst>
      <p:ext uri="{BB962C8B-B14F-4D97-AF65-F5344CB8AC3E}">
        <p14:creationId xmlns:p14="http://schemas.microsoft.com/office/powerpoint/2010/main" val="3295497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108</a:t>
            </a:fld>
            <a:endParaRPr lang="zh-CN" altLang="en-US"/>
          </a:p>
        </p:txBody>
      </p:sp>
    </p:spTree>
    <p:extLst>
      <p:ext uri="{BB962C8B-B14F-4D97-AF65-F5344CB8AC3E}">
        <p14:creationId xmlns:p14="http://schemas.microsoft.com/office/powerpoint/2010/main" val="982470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113</a:t>
            </a:fld>
            <a:endParaRPr lang="zh-CN" altLang="en-US"/>
          </a:p>
        </p:txBody>
      </p:sp>
    </p:spTree>
    <p:extLst>
      <p:ext uri="{BB962C8B-B14F-4D97-AF65-F5344CB8AC3E}">
        <p14:creationId xmlns:p14="http://schemas.microsoft.com/office/powerpoint/2010/main" val="1411655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114</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499801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&lt;1&gt; The rapid development of small-scale unmanned aerial vehicles has created many civil applications, such as: cargo delivery, fire monitoring, remote sensing, and date relaying.</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&lt;2&gt; The advantages like low-cost, high flexibility and ease of scheduling make them a good choice in many scenarios. </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&lt;3&gt; And from the viewpoint of wireless communications: A UAV usually has a high probability of Line-of-Sight with other communication nodes.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465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cycle</a:t>
            </a:r>
            <a:r>
              <a:rPr lang="en-US" altLang="zh-CN" baseline="0" dirty="0"/>
              <a:t> is divided into several frames.</a:t>
            </a:r>
            <a:endParaRPr lang="en-US" altLang="zh-CN" dirty="0"/>
          </a:p>
          <a:p>
            <a:r>
              <a:rPr lang="en-US" altLang="zh-CN" dirty="0"/>
              <a:t>In the beaconing phase,</a:t>
            </a:r>
            <a:r>
              <a:rPr lang="en-US" altLang="zh-CN" baseline="0" dirty="0"/>
              <a:t> each UAV sends its control information, e.g., location, to the</a:t>
            </a:r>
          </a:p>
          <a:p>
            <a:r>
              <a:rPr lang="en-US" altLang="zh-CN" baseline="0" dirty="0"/>
              <a:t>BS in its beacon. Collecting the beacons sent by the UAVs, the BS then broadcasts</a:t>
            </a:r>
          </a:p>
          <a:p>
            <a:r>
              <a:rPr lang="en-US" altLang="zh-CN" baseline="0" dirty="0"/>
              <a:t>to inform the UAVs of the general network settings as well as the locations of all the UAVs. By this means, UAVs can obtain the locations of other UAVs in the beginning of each cycle.</a:t>
            </a:r>
          </a:p>
          <a:p>
            <a:r>
              <a:rPr lang="en-US" altLang="zh-CN" dirty="0"/>
              <a:t>In the sensing phase, each UAV senses the task for several</a:t>
            </a:r>
            <a:r>
              <a:rPr lang="en-US" altLang="zh-CN" baseline="0" dirty="0"/>
              <a:t> </a:t>
            </a:r>
            <a:r>
              <a:rPr lang="en-US" altLang="zh-CN" dirty="0"/>
              <a:t>frames continuously.</a:t>
            </a:r>
          </a:p>
          <a:p>
            <a:r>
              <a:rPr lang="en-US" altLang="zh-CN" dirty="0"/>
              <a:t>In each frame of the transmission phase, the UAVs attempt</a:t>
            </a:r>
            <a:r>
              <a:rPr lang="en-US" altLang="zh-CN" baseline="0" dirty="0"/>
              <a:t> </a:t>
            </a:r>
            <a:r>
              <a:rPr lang="en-US" altLang="zh-CN" dirty="0"/>
              <a:t>to transmit the collected sensory data to the BS if SCs are</a:t>
            </a:r>
            <a:r>
              <a:rPr lang="en-US" altLang="zh-CN" baseline="0" dirty="0"/>
              <a:t> </a:t>
            </a:r>
            <a:r>
              <a:rPr lang="en-US" altLang="zh-CN" dirty="0"/>
              <a:t>allocated to them by the BS. There are 4 possible cases:</a:t>
            </a:r>
          </a:p>
          <a:p>
            <a:pPr marL="228600" indent="-228600">
              <a:buAutoNum type="arabicPeriod"/>
            </a:pPr>
            <a:r>
              <a:rPr lang="en-US" altLang="zh-CN" dirty="0"/>
              <a:t>No </a:t>
            </a:r>
            <a:r>
              <a:rPr lang="en-US" altLang="zh-CN" dirty="0" err="1"/>
              <a:t>subchannel</a:t>
            </a:r>
            <a:r>
              <a:rPr lang="en-US" altLang="zh-CN" dirty="0"/>
              <a:t> allocated: No </a:t>
            </a:r>
            <a:r>
              <a:rPr lang="en-US" altLang="zh-CN" dirty="0" err="1"/>
              <a:t>subchannel</a:t>
            </a:r>
            <a:r>
              <a:rPr lang="en-US" altLang="zh-CN" dirty="0"/>
              <a:t> is allocated</a:t>
            </a:r>
            <a:r>
              <a:rPr lang="en-US" altLang="zh-CN" baseline="0" dirty="0"/>
              <a:t> </a:t>
            </a:r>
            <a:r>
              <a:rPr lang="en-US" altLang="zh-CN" dirty="0"/>
              <a:t>to the</a:t>
            </a:r>
            <a:r>
              <a:rPr lang="en-US" altLang="zh-CN" baseline="0" dirty="0"/>
              <a:t> </a:t>
            </a:r>
            <a:r>
              <a:rPr lang="en-US" altLang="zh-CN" dirty="0"/>
              <a:t>UAV by the BS. Therefore, the UAV cannot transmit</a:t>
            </a:r>
            <a:r>
              <a:rPr lang="en-US" altLang="zh-CN" baseline="0" dirty="0"/>
              <a:t> </a:t>
            </a:r>
            <a:r>
              <a:rPr lang="en-US" altLang="zh-CN" dirty="0"/>
              <a:t>its collected sensory data to the BS. It will wait for the</a:t>
            </a:r>
            <a:r>
              <a:rPr lang="en-US" altLang="zh-CN" baseline="0" dirty="0"/>
              <a:t> </a:t>
            </a:r>
            <a:r>
              <a:rPr lang="en-US" altLang="zh-CN" dirty="0"/>
              <a:t>BS to assign a </a:t>
            </a:r>
            <a:r>
              <a:rPr lang="en-US" altLang="zh-CN" dirty="0" err="1"/>
              <a:t>subchannel</a:t>
            </a:r>
            <a:r>
              <a:rPr lang="en-US" altLang="zh-CN" dirty="0"/>
              <a:t> to transmit the sensory</a:t>
            </a:r>
            <a:r>
              <a:rPr lang="en-US" altLang="zh-CN" baseline="0" dirty="0"/>
              <a:t> </a:t>
            </a:r>
            <a:r>
              <a:rPr lang="en-US" altLang="zh-CN" dirty="0"/>
              <a:t>data.</a:t>
            </a:r>
          </a:p>
          <a:p>
            <a:pPr marL="228600" indent="-228600">
              <a:buAutoNum type="arabicPeriod"/>
            </a:pPr>
            <a:r>
              <a:rPr lang="en-US" altLang="zh-CN" dirty="0"/>
              <a:t>Transmission failed: The transmission</a:t>
            </a:r>
            <a:r>
              <a:rPr lang="en-US" altLang="zh-CN" baseline="0" dirty="0"/>
              <a:t> </a:t>
            </a:r>
            <a:r>
              <a:rPr lang="en-US" altLang="zh-CN" dirty="0"/>
              <a:t>is unsuccessful due to the low SNR at the BS, and thus,</a:t>
            </a:r>
            <a:r>
              <a:rPr lang="en-US" altLang="zh-CN" baseline="0" dirty="0"/>
              <a:t> the </a:t>
            </a:r>
            <a:r>
              <a:rPr lang="en-US" altLang="zh-CN" dirty="0"/>
              <a:t>UAV attempts to send the sensory data again to the BS</a:t>
            </a:r>
            <a:r>
              <a:rPr lang="en-US" altLang="zh-CN" baseline="0" dirty="0"/>
              <a:t> </a:t>
            </a:r>
            <a:r>
              <a:rPr lang="en-US" altLang="zh-CN" dirty="0"/>
              <a:t>in the next frame.</a:t>
            </a:r>
          </a:p>
          <a:p>
            <a:pPr marL="228600" indent="-228600">
              <a:buAutoNum type="arabicPeriod"/>
            </a:pPr>
            <a:r>
              <a:rPr lang="en-US" altLang="zh-CN" dirty="0"/>
              <a:t>Transmission succeeded:</a:t>
            </a:r>
            <a:r>
              <a:rPr lang="en-US" altLang="zh-CN" baseline="0" dirty="0"/>
              <a:t>  The UAV succeeds in sending its collected sensory data to the BS.</a:t>
            </a:r>
          </a:p>
          <a:p>
            <a:pPr marL="228600" indent="-228600">
              <a:buAutoNum type="arabicPeriod"/>
            </a:pPr>
            <a:r>
              <a:rPr lang="en-US" altLang="zh-CN" baseline="0" dirty="0"/>
              <a:t>Idle: The UAV has successfully sent its sensory data in the former frames, and will keep idle in the rest of the cycle.</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741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317874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cycle</a:t>
            </a:r>
            <a:r>
              <a:rPr lang="en-US" altLang="zh-CN" baseline="0" dirty="0"/>
              <a:t> is divided into several frames.</a:t>
            </a:r>
            <a:endParaRPr lang="en-US" altLang="zh-CN" dirty="0"/>
          </a:p>
          <a:p>
            <a:r>
              <a:rPr lang="en-US" altLang="zh-CN" dirty="0"/>
              <a:t>In the beaconing phase,</a:t>
            </a:r>
            <a:r>
              <a:rPr lang="en-US" altLang="zh-CN" baseline="0" dirty="0"/>
              <a:t> each UAV sends its control information, e.g., location, to the</a:t>
            </a:r>
          </a:p>
          <a:p>
            <a:r>
              <a:rPr lang="en-US" altLang="zh-CN" baseline="0" dirty="0"/>
              <a:t>BS in its beacon. Collecting the beacons sent by the UAVs, the BS then broadcasts</a:t>
            </a:r>
          </a:p>
          <a:p>
            <a:r>
              <a:rPr lang="en-US" altLang="zh-CN" baseline="0" dirty="0"/>
              <a:t>to inform the UAVs of the general network settings as well as the locations of all the UAVs. By this means, UAVs can obtain the locations of other UAVs in the beginning of each cycle.</a:t>
            </a:r>
          </a:p>
          <a:p>
            <a:r>
              <a:rPr lang="en-US" altLang="zh-CN" dirty="0"/>
              <a:t>In the sensing phase, each UAV senses the task for several</a:t>
            </a:r>
            <a:r>
              <a:rPr lang="en-US" altLang="zh-CN" baseline="0" dirty="0"/>
              <a:t> </a:t>
            </a:r>
            <a:r>
              <a:rPr lang="en-US" altLang="zh-CN" dirty="0"/>
              <a:t>frames continuously.</a:t>
            </a:r>
          </a:p>
          <a:p>
            <a:r>
              <a:rPr lang="en-US" altLang="zh-CN" dirty="0"/>
              <a:t>In each frame of the transmission phase, the UAVs attempt</a:t>
            </a:r>
            <a:r>
              <a:rPr lang="en-US" altLang="zh-CN" baseline="0" dirty="0"/>
              <a:t> </a:t>
            </a:r>
            <a:r>
              <a:rPr lang="en-US" altLang="zh-CN" dirty="0"/>
              <a:t>to transmit the collected sensory data to the BS if SCs are</a:t>
            </a:r>
            <a:r>
              <a:rPr lang="en-US" altLang="zh-CN" baseline="0" dirty="0"/>
              <a:t> </a:t>
            </a:r>
            <a:r>
              <a:rPr lang="en-US" altLang="zh-CN" dirty="0"/>
              <a:t>allocated to them by the BS. There are 4 possible cases:</a:t>
            </a:r>
          </a:p>
          <a:p>
            <a:pPr marL="228600" indent="-228600">
              <a:buAutoNum type="arabicPeriod"/>
            </a:pPr>
            <a:r>
              <a:rPr lang="en-US" altLang="zh-CN" dirty="0"/>
              <a:t>No </a:t>
            </a:r>
            <a:r>
              <a:rPr lang="en-US" altLang="zh-CN" dirty="0" err="1"/>
              <a:t>subchannel</a:t>
            </a:r>
            <a:r>
              <a:rPr lang="en-US" altLang="zh-CN" dirty="0"/>
              <a:t> allocated: No </a:t>
            </a:r>
            <a:r>
              <a:rPr lang="en-US" altLang="zh-CN" dirty="0" err="1"/>
              <a:t>subchannel</a:t>
            </a:r>
            <a:r>
              <a:rPr lang="en-US" altLang="zh-CN" dirty="0"/>
              <a:t> is allocated</a:t>
            </a:r>
            <a:r>
              <a:rPr lang="en-US" altLang="zh-CN" baseline="0" dirty="0"/>
              <a:t> </a:t>
            </a:r>
            <a:r>
              <a:rPr lang="en-US" altLang="zh-CN" dirty="0"/>
              <a:t>to the</a:t>
            </a:r>
            <a:r>
              <a:rPr lang="en-US" altLang="zh-CN" baseline="0" dirty="0"/>
              <a:t> </a:t>
            </a:r>
            <a:r>
              <a:rPr lang="en-US" altLang="zh-CN" dirty="0"/>
              <a:t>UAV by the BS. Therefore, the UAV cannot transmit</a:t>
            </a:r>
            <a:r>
              <a:rPr lang="en-US" altLang="zh-CN" baseline="0" dirty="0"/>
              <a:t> </a:t>
            </a:r>
            <a:r>
              <a:rPr lang="en-US" altLang="zh-CN" dirty="0"/>
              <a:t>its collected sensory data to the BS. It will wait for the</a:t>
            </a:r>
            <a:r>
              <a:rPr lang="en-US" altLang="zh-CN" baseline="0" dirty="0"/>
              <a:t> </a:t>
            </a:r>
            <a:r>
              <a:rPr lang="en-US" altLang="zh-CN" dirty="0"/>
              <a:t>BS to assign a </a:t>
            </a:r>
            <a:r>
              <a:rPr lang="en-US" altLang="zh-CN" dirty="0" err="1"/>
              <a:t>subchannel</a:t>
            </a:r>
            <a:r>
              <a:rPr lang="en-US" altLang="zh-CN" dirty="0"/>
              <a:t> to transmit the sensory</a:t>
            </a:r>
            <a:r>
              <a:rPr lang="en-US" altLang="zh-CN" baseline="0" dirty="0"/>
              <a:t> </a:t>
            </a:r>
            <a:r>
              <a:rPr lang="en-US" altLang="zh-CN" dirty="0"/>
              <a:t>data.</a:t>
            </a:r>
          </a:p>
          <a:p>
            <a:pPr marL="228600" indent="-228600">
              <a:buAutoNum type="arabicPeriod"/>
            </a:pPr>
            <a:r>
              <a:rPr lang="en-US" altLang="zh-CN" dirty="0"/>
              <a:t>Transmission failed: The transmission</a:t>
            </a:r>
            <a:r>
              <a:rPr lang="en-US" altLang="zh-CN" baseline="0" dirty="0"/>
              <a:t> </a:t>
            </a:r>
            <a:r>
              <a:rPr lang="en-US" altLang="zh-CN" dirty="0"/>
              <a:t>is unsuccessful due to the low SNR at the BS, and thus,</a:t>
            </a:r>
            <a:r>
              <a:rPr lang="en-US" altLang="zh-CN" baseline="0" dirty="0"/>
              <a:t> the </a:t>
            </a:r>
            <a:r>
              <a:rPr lang="en-US" altLang="zh-CN" dirty="0"/>
              <a:t>UAV attempts to send the sensory data again to the BS</a:t>
            </a:r>
            <a:r>
              <a:rPr lang="en-US" altLang="zh-CN" baseline="0" dirty="0"/>
              <a:t> </a:t>
            </a:r>
            <a:r>
              <a:rPr lang="en-US" altLang="zh-CN" dirty="0"/>
              <a:t>in the next frame.</a:t>
            </a:r>
          </a:p>
          <a:p>
            <a:pPr marL="228600" indent="-228600">
              <a:buAutoNum type="arabicPeriod"/>
            </a:pPr>
            <a:r>
              <a:rPr lang="en-US" altLang="zh-CN" dirty="0"/>
              <a:t>Transmission succeeded:</a:t>
            </a:r>
            <a:r>
              <a:rPr lang="en-US" altLang="zh-CN" baseline="0" dirty="0"/>
              <a:t>  The UAV succeeds in sending its collected sensory data to the BS.</a:t>
            </a:r>
          </a:p>
          <a:p>
            <a:pPr marL="228600" indent="-228600">
              <a:buAutoNum type="arabicPeriod"/>
            </a:pPr>
            <a:r>
              <a:rPr lang="en-US" altLang="zh-CN" baseline="0" dirty="0"/>
              <a:t>Idle: The UAV has successfully sent its sensory data in the former frames, and will keep idle in the rest of the cycle.</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118</a:t>
            </a:fld>
            <a:endParaRPr lang="zh-CN" altLang="en-US"/>
          </a:p>
        </p:txBody>
      </p:sp>
    </p:spTree>
    <p:extLst>
      <p:ext uri="{BB962C8B-B14F-4D97-AF65-F5344CB8AC3E}">
        <p14:creationId xmlns:p14="http://schemas.microsoft.com/office/powerpoint/2010/main" val="1567242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119</a:t>
            </a:fld>
            <a:endParaRPr lang="zh-CN" altLang="en-US"/>
          </a:p>
        </p:txBody>
      </p:sp>
    </p:spTree>
    <p:extLst>
      <p:ext uri="{BB962C8B-B14F-4D97-AF65-F5344CB8AC3E}">
        <p14:creationId xmlns:p14="http://schemas.microsoft.com/office/powerpoint/2010/main" val="3895865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120</a:t>
            </a:fld>
            <a:endParaRPr lang="zh-CN" altLang="en-US"/>
          </a:p>
        </p:txBody>
      </p:sp>
    </p:spTree>
    <p:extLst>
      <p:ext uri="{BB962C8B-B14F-4D97-AF65-F5344CB8AC3E}">
        <p14:creationId xmlns:p14="http://schemas.microsoft.com/office/powerpoint/2010/main" val="2130252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121</a:t>
            </a:fld>
            <a:endParaRPr lang="zh-CN" altLang="en-US"/>
          </a:p>
        </p:txBody>
      </p:sp>
    </p:spTree>
    <p:extLst>
      <p:ext uri="{BB962C8B-B14F-4D97-AF65-F5344CB8AC3E}">
        <p14:creationId xmlns:p14="http://schemas.microsoft.com/office/powerpoint/2010/main" val="4084437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122</a:t>
            </a:fld>
            <a:endParaRPr lang="zh-CN" altLang="en-US"/>
          </a:p>
        </p:txBody>
      </p:sp>
    </p:spTree>
    <p:extLst>
      <p:ext uri="{BB962C8B-B14F-4D97-AF65-F5344CB8AC3E}">
        <p14:creationId xmlns:p14="http://schemas.microsoft.com/office/powerpoint/2010/main" val="144943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477310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566302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844085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903805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sz="1200" b="0" i="0" u="none" strike="noStrike" kern="1200" baseline="0" dirty="0">
              <a:solidFill>
                <a:schemeClr val="tx1"/>
              </a:solidFill>
              <a:latin typeface="+mn-lt"/>
              <a:ea typeface="+mn-ea"/>
              <a:cs typeface="+mn-cs"/>
            </a:endParaRPr>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127</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319672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lang="zh-CN" altLang="en-US" dirty="0"/>
              <a:t>除了线上模式，在物理世界，主要通过物联网的方式</a:t>
            </a:r>
            <a:endParaRPr lang="en-US" altLang="zh-CN" dirty="0"/>
          </a:p>
          <a:p>
            <a:endParaRPr lang="en-US" altLang="zh-CN" dirty="0"/>
          </a:p>
          <a:p>
            <a:r>
              <a:rPr lang="zh-CN" altLang="en-US" dirty="0"/>
              <a:t>物联网：通过传感器的感知，将物理世界信息上网，形成物联网</a:t>
            </a:r>
            <a:endParaRPr lang="en-US" altLang="zh-CN" dirty="0"/>
          </a:p>
          <a:p>
            <a:endParaRPr lang="en-US" altLang="zh-CN" dirty="0"/>
          </a:p>
          <a:p>
            <a:r>
              <a:rPr lang="zh-CN" altLang="en-US" dirty="0"/>
              <a:t>跨学科的研究！！！</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6</a:t>
            </a:fld>
            <a:endParaRPr lang="en-US"/>
          </a:p>
        </p:txBody>
      </p:sp>
    </p:spTree>
    <p:extLst>
      <p:ext uri="{BB962C8B-B14F-4D97-AF65-F5344CB8AC3E}">
        <p14:creationId xmlns:p14="http://schemas.microsoft.com/office/powerpoint/2010/main" val="802105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l-GR" altLang="zh-CN" sz="1200" b="0" i="0" u="none" strike="noStrike" kern="1200" baseline="0" dirty="0">
                <a:solidFill>
                  <a:schemeClr val="tx1"/>
                </a:solidFill>
                <a:latin typeface="+mn-lt"/>
                <a:ea typeface="+mn-ea"/>
                <a:cs typeface="+mn-cs"/>
              </a:rPr>
              <a:t>τ</a:t>
            </a:r>
            <a:r>
              <a:rPr lang="en-US" altLang="zh-CN" sz="1200" b="0" i="0" u="none" strike="noStrike" kern="1200" baseline="0" dirty="0">
                <a:solidFill>
                  <a:schemeClr val="tx1"/>
                </a:solidFill>
                <a:latin typeface="+mn-lt"/>
                <a:ea typeface="+mn-ea"/>
                <a:cs typeface="+mn-cs"/>
              </a:rPr>
              <a:t>_</a:t>
            </a:r>
            <a:r>
              <a:rPr lang="en-US" altLang="zh-CN" sz="1200" b="0" i="0" u="none" strike="noStrike" kern="1200" baseline="0" dirty="0" err="1">
                <a:solidFill>
                  <a:schemeClr val="tx1"/>
                </a:solidFill>
                <a:latin typeface="+mn-lt"/>
                <a:ea typeface="+mn-ea"/>
                <a:cs typeface="+mn-cs"/>
              </a:rPr>
              <a:t>i^j</a:t>
            </a:r>
            <a:r>
              <a:rPr lang="en-US" altLang="zh-CN" sz="1200" b="0" i="0" u="none" strike="noStrike" kern="1200" baseline="0" dirty="0">
                <a:solidFill>
                  <a:schemeClr val="tx1"/>
                </a:solidFill>
                <a:latin typeface="+mn-lt"/>
                <a:ea typeface="+mn-ea"/>
                <a:cs typeface="+mn-cs"/>
              </a:rPr>
              <a:t>: the time slot when UAV I perform sensing for task j</a:t>
            </a:r>
          </a:p>
          <a:p>
            <a:r>
              <a:rPr lang="en-US" altLang="zh-CN" sz="1200" b="0" i="0" u="none" strike="noStrike" kern="1200" baseline="0" dirty="0">
                <a:solidFill>
                  <a:schemeClr val="tx1"/>
                </a:solidFill>
                <a:latin typeface="+mn-lt"/>
                <a:ea typeface="+mn-ea"/>
                <a:cs typeface="+mn-cs"/>
              </a:rPr>
              <a:t>PR: successful sensing probability</a:t>
            </a:r>
          </a:p>
          <a:p>
            <a:r>
              <a:rPr lang="en-US" altLang="zh-CN" sz="1200" b="0" i="0" u="none" strike="noStrike" kern="1200" baseline="0" dirty="0" err="1">
                <a:solidFill>
                  <a:schemeClr val="tx1"/>
                </a:solidFill>
                <a:latin typeface="+mn-lt"/>
                <a:ea typeface="+mn-ea"/>
                <a:cs typeface="+mn-cs"/>
              </a:rPr>
              <a:t>R_s^j</a:t>
            </a:r>
            <a:r>
              <a:rPr lang="en-US" altLang="zh-CN" sz="1200" b="0" i="0" u="none" strike="noStrike" kern="1200" baseline="0" dirty="0">
                <a:solidFill>
                  <a:schemeClr val="tx1"/>
                </a:solidFill>
                <a:latin typeface="+mn-lt"/>
                <a:ea typeface="+mn-ea"/>
                <a:cs typeface="+mn-cs"/>
              </a:rPr>
              <a:t>: sensing rate for task j</a:t>
            </a:r>
          </a:p>
          <a:p>
            <a:endParaRPr lang="en-US" altLang="zh-CN" sz="1200" b="0" i="0" u="none" strike="noStrike" kern="1200" baseline="0" dirty="0">
              <a:solidFill>
                <a:schemeClr val="tx1"/>
              </a:solidFill>
              <a:latin typeface="+mn-lt"/>
              <a:ea typeface="+mn-ea"/>
              <a:cs typeface="+mn-cs"/>
            </a:endParaRPr>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128</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3196722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sz="1200" b="0" i="0" u="none" strike="noStrike" kern="1200" baseline="0" dirty="0">
              <a:solidFill>
                <a:schemeClr val="tx1"/>
              </a:solidFill>
              <a:latin typeface="+mn-lt"/>
              <a:ea typeface="+mn-ea"/>
              <a:cs typeface="+mn-cs"/>
            </a:endParaRPr>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7B5998A-96BA-45B1-A35D-3EDA9A76C72F}" type="slidenum">
              <a:rPr kumimoji="0" lang="en-US" altLang="zh-CN" sz="1200" b="0" i="0" u="none" strike="noStrike" kern="1200" cap="none" spc="0" normalizeH="0" baseline="0" noProof="0">
                <a:ln>
                  <a:noFill/>
                </a:ln>
                <a:solidFill>
                  <a:prstClr val="black"/>
                </a:solidFill>
                <a:effectLst/>
                <a:uLnTx/>
                <a:uFillTx/>
                <a:latin typeface="Times New Roman" pitchFamily="18" charset="0"/>
                <a:ea typeface="宋体"/>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zh-CN" sz="1200" b="0" i="0" u="none" strike="noStrike" kern="1200" cap="none" spc="0" normalizeH="0" baseline="0" noProof="0">
              <a:ln>
                <a:noFill/>
              </a:ln>
              <a:solidFill>
                <a:prstClr val="black"/>
              </a:solidFill>
              <a:effectLst/>
              <a:uLnTx/>
              <a:uFillTx/>
              <a:latin typeface="Times New Roman" pitchFamily="18" charset="0"/>
              <a:ea typeface="宋体"/>
              <a:cs typeface="Arial" charset="0"/>
            </a:endParaRPr>
          </a:p>
        </p:txBody>
      </p:sp>
    </p:spTree>
    <p:extLst>
      <p:ext uri="{BB962C8B-B14F-4D97-AF65-F5344CB8AC3E}">
        <p14:creationId xmlns:p14="http://schemas.microsoft.com/office/powerpoint/2010/main" val="3117257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130</a:t>
            </a:fld>
            <a:endParaRPr lang="zh-CN" altLang="en-US"/>
          </a:p>
        </p:txBody>
      </p:sp>
    </p:spTree>
    <p:extLst>
      <p:ext uri="{BB962C8B-B14F-4D97-AF65-F5344CB8AC3E}">
        <p14:creationId xmlns:p14="http://schemas.microsoft.com/office/powerpoint/2010/main" val="1411655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131</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40312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136</a:t>
            </a:fld>
            <a:endParaRPr lang="zh-CN" altLang="en-US"/>
          </a:p>
        </p:txBody>
      </p:sp>
    </p:spTree>
    <p:extLst>
      <p:ext uri="{BB962C8B-B14F-4D97-AF65-F5344CB8AC3E}">
        <p14:creationId xmlns:p14="http://schemas.microsoft.com/office/powerpoint/2010/main" val="41206567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speed optimization problems over</a:t>
            </a:r>
            <a:r>
              <a:rPr lang="en-US" altLang="zh-CN" baseline="0" dirty="0"/>
              <a:t> different time slots are solved successively. The problem is convex when the speeds of the UAV over the previous time slots are given.</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138</a:t>
            </a:fld>
            <a:endParaRPr lang="zh-CN" altLang="en-US"/>
          </a:p>
        </p:txBody>
      </p:sp>
    </p:spTree>
    <p:extLst>
      <p:ext uri="{BB962C8B-B14F-4D97-AF65-F5344CB8AC3E}">
        <p14:creationId xmlns:p14="http://schemas.microsoft.com/office/powerpoint/2010/main" val="1147143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UAV can stay longer at the position with a higher </a:t>
            </a:r>
            <a:r>
              <a:rPr lang="en-US" altLang="zh-CN" dirty="0" err="1"/>
              <a:t>QoS</a:t>
            </a:r>
            <a:r>
              <a:rPr lang="en-US" altLang="zh-CN" dirty="0"/>
              <a:t> when the task completion time</a:t>
            </a:r>
            <a:r>
              <a:rPr lang="en-US" altLang="zh-CN" baseline="0" dirty="0"/>
              <a:t> </a:t>
            </a:r>
            <a:r>
              <a:rPr lang="en-US" altLang="zh-CN" dirty="0"/>
              <a:t>requirement is looser. Thus, the uplink sum-rate</a:t>
            </a:r>
            <a:r>
              <a:rPr lang="en-US" altLang="zh-CN" baseline="0" dirty="0"/>
              <a:t> increases with task completion time.</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139</a:t>
            </a:fld>
            <a:endParaRPr lang="zh-CN" altLang="en-US"/>
          </a:p>
        </p:txBody>
      </p:sp>
    </p:spTree>
    <p:extLst>
      <p:ext uri="{BB962C8B-B14F-4D97-AF65-F5344CB8AC3E}">
        <p14:creationId xmlns:p14="http://schemas.microsoft.com/office/powerpoint/2010/main" val="21611448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140</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91885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623962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143</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35145846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144</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1848562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145</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7436151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146</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6528168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147</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1474855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148</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4187499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149</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41258669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150</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8302593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151</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117292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152</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458509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6842155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153</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161258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154</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909624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000"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159</a:t>
            </a:fld>
            <a:endParaRPr lang="zh-CN" altLang="en-US"/>
          </a:p>
        </p:txBody>
      </p:sp>
    </p:spTree>
    <p:extLst>
      <p:ext uri="{BB962C8B-B14F-4D97-AF65-F5344CB8AC3E}">
        <p14:creationId xmlns:p14="http://schemas.microsoft.com/office/powerpoint/2010/main" val="1551841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000"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164</a:t>
            </a:fld>
            <a:endParaRPr lang="zh-CN" altLang="en-US"/>
          </a:p>
        </p:txBody>
      </p:sp>
    </p:spTree>
    <p:extLst>
      <p:ext uri="{BB962C8B-B14F-4D97-AF65-F5344CB8AC3E}">
        <p14:creationId xmlns:p14="http://schemas.microsoft.com/office/powerpoint/2010/main" val="314513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988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17</a:t>
            </a:fld>
            <a:endParaRPr lang="zh-CN" altLang="en-US"/>
          </a:p>
        </p:txBody>
      </p:sp>
    </p:spTree>
    <p:extLst>
      <p:ext uri="{BB962C8B-B14F-4D97-AF65-F5344CB8AC3E}">
        <p14:creationId xmlns:p14="http://schemas.microsoft.com/office/powerpoint/2010/main" val="206164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6" name="灯片编号占位符 5"/>
          <p:cNvSpPr>
            <a:spLocks noGrp="1"/>
          </p:cNvSpPr>
          <p:nvPr>
            <p:ph type="sldNum" sz="quarter" idx="12"/>
          </p:nvPr>
        </p:nvSpPr>
        <p:spPr/>
        <p:txBody>
          <a:bodyPr/>
          <a:lstStyle/>
          <a:p>
            <a:fld id="{07DAB105-EDB0-4DC0-BF56-A6108DEF7307}"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C8C0D5AD-C2E3-4E91-98F6-7FE5CD345B34}" type="datetime1">
              <a:rPr lang="zh-CN" altLang="en-US" smtClean="0"/>
              <a:pPr/>
              <a:t>2020/5/3</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pPr/>
              <a:t>‹#›</a:t>
            </a:fld>
            <a:r>
              <a:rPr lang="en-US" altLang="zh-CN" dirty="0"/>
              <a:t>/165</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7BD7FE21-204E-4648-B72E-E25D09BA2DE0}" type="datetime1">
              <a:rPr lang="zh-CN" altLang="en-US" smtClean="0"/>
              <a:pPr/>
              <a:t>2020/5/3</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pPr/>
              <a:t>‹#›</a:t>
            </a:fld>
            <a:r>
              <a:rPr lang="en-US" altLang="zh-CN"/>
              <a:t>/195</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42CAB71E-0F54-4E94-9CC3-D77DDDFDC752}" type="datetime1">
              <a:rPr lang="zh-CN" altLang="en-US" smtClean="0"/>
              <a:pPr/>
              <a:t>2020/5/3</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pPr/>
              <a:t>‹#›</a:t>
            </a:fld>
            <a:r>
              <a:rPr lang="en-US" altLang="zh-CN"/>
              <a:t>/195</a:t>
            </a:r>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9265889B-BD84-4DE2-88E7-FDFED58953B4}" type="datetime1">
              <a:rPr lang="zh-CN" altLang="en-US" smtClean="0"/>
              <a:pPr/>
              <a:t>2020/5/3</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7DAB105-EDB0-4DC0-BF56-A6108DEF7307}" type="slidenum">
              <a:rPr lang="zh-CN" altLang="en-US" smtClean="0"/>
              <a:pPr/>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p>
            <a:fld id="{3F694837-09B7-4D58-94F5-80341C51F6E7}" type="datetime1">
              <a:rPr lang="zh-CN" altLang="en-US" smtClean="0"/>
              <a:pPr/>
              <a:t>2020/5/3</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4" name="灯片编号占位符 5"/>
          <p:cNvSpPr>
            <a:spLocks noGrp="1"/>
          </p:cNvSpPr>
          <p:nvPr>
            <p:ph type="sldNum" sz="quarter" idx="12"/>
          </p:nvPr>
        </p:nvSpPr>
        <p:spPr>
          <a:xfrm>
            <a:off x="8262040" y="908972"/>
            <a:ext cx="990011" cy="270003"/>
          </a:xfrm>
          <a:prstGeom prst="rect">
            <a:avLst/>
          </a:prstGeom>
        </p:spPr>
        <p:txBody>
          <a:bodyPr/>
          <a:lstStyle>
            <a:lvl1pP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pPr/>
              <a:t>‹#›</a:t>
            </a:fld>
            <a:r>
              <a:rPr lang="en-US" altLang="zh-CN" dirty="0"/>
              <a:t>/150</a:t>
            </a:r>
            <a:endParaRPr lang="zh-CN" altLang="en-US" dirty="0"/>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198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p>
            <a:fld id="{2F0F0038-1B2E-49C5-BB49-00ACC7BBEC72}" type="datetime1">
              <a:rPr lang="zh-CN" altLang="en-US" smtClean="0"/>
              <a:pPr/>
              <a:t>2020/5/3</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5" name="灯片编号占位符 5"/>
          <p:cNvSpPr>
            <a:spLocks noGrp="1"/>
          </p:cNvSpPr>
          <p:nvPr>
            <p:ph type="sldNum" sz="quarter" idx="12"/>
          </p:nvPr>
        </p:nvSpPr>
        <p:spPr>
          <a:xfrm>
            <a:off x="8262040" y="908972"/>
            <a:ext cx="810009" cy="270003"/>
          </a:xfrm>
          <a:prstGeom prst="rect">
            <a:avLst/>
          </a:prstGeom>
        </p:spPr>
        <p:txBody>
          <a:bodyPr/>
          <a:lstStyle>
            <a:lvl1pPr algn="ct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pPr/>
              <a:t>‹#›</a:t>
            </a:fld>
            <a:r>
              <a:rPr lang="en-US" altLang="zh-CN" dirty="0"/>
              <a:t>/150</a:t>
            </a:r>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2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pPr/>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14290"/>
            <a:ext cx="8229600" cy="725470"/>
          </a:xfrm>
        </p:spPr>
        <p:txBody>
          <a:bodyPr/>
          <a:lstStyle/>
          <a:p>
            <a:r>
              <a:rPr lang="zh-CN" altLang="en-US" dirty="0"/>
              <a:t>单击此处编辑母版标题样式</a:t>
            </a:r>
          </a:p>
        </p:txBody>
      </p:sp>
      <p:sp>
        <p:nvSpPr>
          <p:cNvPr id="3" name="内容占位符 2"/>
          <p:cNvSpPr>
            <a:spLocks noGrp="1"/>
          </p:cNvSpPr>
          <p:nvPr>
            <p:ph idx="1"/>
          </p:nvPr>
        </p:nvSpPr>
        <p:spPr>
          <a:xfrm>
            <a:off x="457200" y="1142984"/>
            <a:ext cx="8229600" cy="5214974"/>
          </a:xfrm>
        </p:spPr>
        <p:txBody>
          <a:bodyPr/>
          <a:lstStyle>
            <a:lvl1pPr>
              <a:defRPr sz="2400"/>
            </a:lvl1pPr>
            <a:lvl2pPr>
              <a:defRPr sz="2000"/>
            </a:lvl2pPr>
            <a:lvl3pPr>
              <a:defRPr sz="2000"/>
            </a:lvl3pPr>
            <a:lvl4pPr>
              <a:defRPr sz="2000"/>
            </a:lvl4pPr>
            <a:lvl5pPr>
              <a:defRPr sz="20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p>
            <a:fld id="{97D86083-53EC-4DF4-B0ED-FEB5657A265E}" type="slidenum">
              <a:rPr lang="zh-CN" altLang="en-US" smtClean="0"/>
              <a:pPr/>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pPr/>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EE417933-828A-4EB6-A3E4-0C664FBCAFD9}" type="datetime1">
              <a:rPr lang="zh-CN" altLang="en-US" smtClean="0"/>
              <a:pPr/>
              <a:t>2020/5/3</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pPr/>
              <a:t>‹#›</a:t>
            </a:fld>
            <a:r>
              <a:rPr lang="en-US" altLang="zh-CN"/>
              <a:t>/150</a:t>
            </a:r>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892C9188-40F7-47C9-9022-4285A3AAD43C}" type="datetime1">
              <a:rPr lang="zh-CN" altLang="en-US" smtClean="0"/>
              <a:pPr/>
              <a:t>2020/5/3</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pPr/>
              <a:t>‹#›</a:t>
            </a:fld>
            <a:r>
              <a:rPr lang="en-US" altLang="zh-CN"/>
              <a:t>/150</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356350"/>
            <a:ext cx="2133600" cy="365125"/>
          </a:xfrm>
          <a:prstGeom prst="rect">
            <a:avLst/>
          </a:prstGeom>
        </p:spPr>
        <p:txBody>
          <a:bodyPr/>
          <a:lstStyle/>
          <a:p>
            <a:fld id="{B45928E0-E651-428F-83EC-8EDF226A96B9}" type="datetime1">
              <a:rPr lang="zh-CN" altLang="en-US" smtClean="0"/>
              <a:pPr/>
              <a:t>2020/5/3</a:t>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97D86083-53EC-4DF4-B0ED-FEB5657A265E}" type="slidenum">
              <a:rPr lang="zh-CN" altLang="en-US" smtClean="0"/>
              <a:pPr/>
              <a:t>‹#›</a:t>
            </a:fld>
            <a:r>
              <a:rPr lang="en-US" altLang="zh-CN"/>
              <a:t>/150</a:t>
            </a:r>
            <a:endParaRPr lang="zh-CN" altLang="en-US" dirty="0"/>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p:spPr>
        <p:txBody>
          <a:bodyPr/>
          <a:lstStyle/>
          <a:p>
            <a:fld id="{361C51BA-02DE-496D-BE5B-BF8EBF1557C4}" type="datetime1">
              <a:rPr lang="zh-CN" altLang="en-US" smtClean="0"/>
              <a:pPr/>
              <a:t>2020/5/3</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97D86083-53EC-4DF4-B0ED-FEB5657A265E}" type="slidenum">
              <a:rPr lang="zh-CN" altLang="en-US" smtClean="0"/>
              <a:pPr/>
              <a:t>‹#›</a:t>
            </a:fld>
            <a:r>
              <a:rPr lang="en-US" altLang="zh-CN"/>
              <a:t>/150</a:t>
            </a:r>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a:defRPr>
                <a:solidFill>
                  <a:srgbClr val="0070C0"/>
                </a:solidFill>
              </a:defRPr>
            </a:lvl1pPr>
          </a:lstStyle>
          <a:p>
            <a:fld id="{97D86083-53EC-4DF4-B0ED-FEB5657A265E}" type="slidenum">
              <a:rPr lang="zh-CN" altLang="en-US" smtClean="0"/>
              <a:pPr/>
              <a:t>‹#›</a:t>
            </a:fld>
            <a:r>
              <a:rPr lang="en-US" altLang="zh-CN" dirty="0"/>
              <a:t>/150</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60324"/>
            <a:ext cx="8229600" cy="65403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928670"/>
            <a:ext cx="8229600" cy="542928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4214810" y="6572272"/>
            <a:ext cx="857256" cy="285752"/>
          </a:xfrm>
          <a:prstGeom prst="rect">
            <a:avLst/>
          </a:prstGeom>
        </p:spPr>
        <p:txBody>
          <a:bodyPr vert="horz" lIns="91440" tIns="45720" rIns="91440" bIns="45720" rtlCol="0" anchor="ctr"/>
          <a:lstStyle>
            <a:lvl1pPr algn="ctr">
              <a:defRPr sz="1200" b="1">
                <a:solidFill>
                  <a:srgbClr val="0070C0"/>
                </a:solidFill>
                <a:latin typeface="Arial Unicode MS" pitchFamily="34" charset="-122"/>
                <a:ea typeface="Arial Unicode MS" pitchFamily="34" charset="-122"/>
                <a:cs typeface="Arial Unicode MS" pitchFamily="34" charset="-122"/>
              </a:defRPr>
            </a:lvl1pPr>
          </a:lstStyle>
          <a:p>
            <a:fld id="{07DAB105-EDB0-4DC0-BF56-A6108DEF7307}"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88" r:id="rId1"/>
    <p:sldLayoutId id="2147483700" r:id="rId2"/>
    <p:sldLayoutId id="2147483689" r:id="rId3"/>
    <p:sldLayoutId id="214748369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67" r:id="rId14"/>
    <p:sldLayoutId id="2147483655" r:id="rId15"/>
  </p:sldLayoutIdLst>
  <p:hf hdr="0" ftr="0" dt="0"/>
  <p:txStyles>
    <p:titleStyle>
      <a:lvl1pPr algn="ctr" defTabSz="914400" rtl="0" eaLnBrk="1" latinLnBrk="0" hangingPunct="1">
        <a:spcBef>
          <a:spcPct val="0"/>
        </a:spcBef>
        <a:buNone/>
        <a:defRPr sz="3600" kern="1200">
          <a:solidFill>
            <a:srgbClr val="00B0F0"/>
          </a:solidFill>
          <a:latin typeface="Arial Unicode MS" pitchFamily="34" charset="-122"/>
          <a:ea typeface="Arial Unicode MS" pitchFamily="34" charset="-122"/>
          <a:cs typeface="Arial Unicode MS" pitchFamily="34" charset="-122"/>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Unicode MS" pitchFamily="34" charset="-122"/>
          <a:ea typeface="Arial Unicode MS" pitchFamily="34" charset="-122"/>
          <a:cs typeface="Arial Unicode MS" pitchFamily="34" charset="-122"/>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jpeg"/><Relationship Id="rId18" Type="http://schemas.openxmlformats.org/officeDocument/2006/relationships/image" Target="../media/image43.wmf"/><Relationship Id="rId3" Type="http://schemas.openxmlformats.org/officeDocument/2006/relationships/image" Target="../media/image30.jpeg"/><Relationship Id="rId21" Type="http://schemas.openxmlformats.org/officeDocument/2006/relationships/image" Target="../media/image46.jpe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wmf"/><Relationship Id="rId2" Type="http://schemas.openxmlformats.org/officeDocument/2006/relationships/notesSlide" Target="../notesSlides/notesSlide7.xml"/><Relationship Id="rId16" Type="http://schemas.openxmlformats.org/officeDocument/2006/relationships/image" Target="../media/image41.png"/><Relationship Id="rId20" Type="http://schemas.openxmlformats.org/officeDocument/2006/relationships/image" Target="../media/image45.wmf"/><Relationship Id="rId1" Type="http://schemas.openxmlformats.org/officeDocument/2006/relationships/slideLayout" Target="../slideLayouts/slideLayout4.xml"/><Relationship Id="rId6" Type="http://schemas.openxmlformats.org/officeDocument/2006/relationships/image" Target="../media/image32.jpeg"/><Relationship Id="rId11" Type="http://schemas.microsoft.com/office/2007/relationships/hdphoto" Target="../media/hdphoto1.wdp"/><Relationship Id="rId5" Type="http://schemas.openxmlformats.org/officeDocument/2006/relationships/image" Target="../media/image24.emf"/><Relationship Id="rId15" Type="http://schemas.openxmlformats.org/officeDocument/2006/relationships/image" Target="../media/image40.wmf"/><Relationship Id="rId10" Type="http://schemas.openxmlformats.org/officeDocument/2006/relationships/image" Target="../media/image36.png"/><Relationship Id="rId19" Type="http://schemas.openxmlformats.org/officeDocument/2006/relationships/image" Target="../media/image44.wmf"/><Relationship Id="rId4" Type="http://schemas.openxmlformats.org/officeDocument/2006/relationships/image" Target="../media/image31.jpeg"/><Relationship Id="rId9" Type="http://schemas.openxmlformats.org/officeDocument/2006/relationships/image" Target="../media/image35.png"/><Relationship Id="rId14" Type="http://schemas.openxmlformats.org/officeDocument/2006/relationships/image" Target="../media/image39.wmf"/><Relationship Id="rId22" Type="http://schemas.openxmlformats.org/officeDocument/2006/relationships/image" Target="../media/image47.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18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92.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1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xml"/><Relationship Id="rId4" Type="http://schemas.openxmlformats.org/officeDocument/2006/relationships/image" Target="../media/image194.png"/></Relationships>
</file>

<file path=ppt/slides/_rels/slide11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02.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06.emf"/></Relationships>
</file>

<file path=ppt/slides/_rels/slide12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93.png"/></Relationships>
</file>

<file path=ppt/slides/_rels/slide122.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09.em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220.png"/><Relationship Id="rId4" Type="http://schemas.openxmlformats.org/officeDocument/2006/relationships/image" Target="../media/image219.png"/></Relationships>
</file>

<file path=ppt/slides/_rels/slide12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224.emf"/></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230.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32.png"/></Relationships>
</file>

<file path=ppt/slides/_rels/slide144.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14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240.png"/></Relationships>
</file>

<file path=ppt/slides/_rels/slide14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243.png"/><Relationship Id="rId4" Type="http://schemas.openxmlformats.org/officeDocument/2006/relationships/image" Target="../media/image242.png"/></Relationships>
</file>

<file path=ppt/slides/_rels/slide14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246.jpeg"/></Relationships>
</file>

<file path=ppt/slides/_rels/slide1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248.jpeg"/><Relationship Id="rId4" Type="http://schemas.openxmlformats.org/officeDocument/2006/relationships/image" Target="../media/image247.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251.png"/><Relationship Id="rId5" Type="http://schemas.openxmlformats.org/officeDocument/2006/relationships/image" Target="../media/image231.jpeg"/><Relationship Id="rId4" Type="http://schemas.openxmlformats.org/officeDocument/2006/relationships/image" Target="../media/image250.png"/></Relationships>
</file>

<file path=ppt/slides/_rels/slide15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5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260.png"/><Relationship Id="rId4" Type="http://schemas.openxmlformats.org/officeDocument/2006/relationships/image" Target="../media/image259.png"/></Relationships>
</file>

<file path=ppt/slides/_rels/slide15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263.png"/><Relationship Id="rId4" Type="http://schemas.openxmlformats.org/officeDocument/2006/relationships/image" Target="../media/image262.png"/></Relationships>
</file>

<file path=ppt/slides/_rels/slide15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4.xml"/><Relationship Id="rId4" Type="http://schemas.openxmlformats.org/officeDocument/2006/relationships/image" Target="../media/image268.png"/></Relationships>
</file>

<file path=ppt/slides/_rels/slide158.xml.rels><?xml version="1.0" encoding="UTF-8" standalone="yes"?>
<Relationships xmlns="http://schemas.openxmlformats.org/package/2006/relationships"><Relationship Id="rId3" Type="http://schemas.openxmlformats.org/officeDocument/2006/relationships/hyperlink" Target="http://aqimaps.com/" TargetMode="External"/><Relationship Id="rId2" Type="http://schemas.openxmlformats.org/officeDocument/2006/relationships/hyperlink" Target="https://github.com/pku-bzx/pku-air" TargetMode="External"/><Relationship Id="rId1" Type="http://schemas.openxmlformats.org/officeDocument/2006/relationships/slideLayout" Target="../slideLayouts/slideLayout4.xml"/><Relationship Id="rId6" Type="http://schemas.openxmlformats.org/officeDocument/2006/relationships/image" Target="../media/image269.png"/><Relationship Id="rId5" Type="http://schemas.openxmlformats.org/officeDocument/2006/relationships/hyperlink" Target="https://youtu.be/VUn4e-oP0xk" TargetMode="External"/><Relationship Id="rId4" Type="http://schemas.openxmlformats.org/officeDocument/2006/relationships/hyperlink" Target="https://youtu.be/POX-kazz_Ec"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270.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85.wmf"/><Relationship Id="rId5" Type="http://schemas.openxmlformats.org/officeDocument/2006/relationships/oleObject" Target="../embeddings/oleObject2.bin"/><Relationship Id="rId4" Type="http://schemas.openxmlformats.org/officeDocument/2006/relationships/image" Target="../media/image84.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notesSlide" Target="../notesSlides/notesSlide2.xml"/><Relationship Id="rId12"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4.xml"/><Relationship Id="rId11" Type="http://schemas.openxmlformats.org/officeDocument/2006/relationships/image" Target="../media/image7.jpeg"/><Relationship Id="rId5" Type="http://schemas.openxmlformats.org/officeDocument/2006/relationships/tags" Target="../tags/tag5.xml"/><Relationship Id="rId10" Type="http://schemas.openxmlformats.org/officeDocument/2006/relationships/image" Target="../media/image6.jpeg"/><Relationship Id="rId4" Type="http://schemas.openxmlformats.org/officeDocument/2006/relationships/tags" Target="../tags/tag4.xml"/><Relationship Id="rId9"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5" Type="http://schemas.openxmlformats.org/officeDocument/2006/relationships/image" Target="../media/image134.png"/><Relationship Id="rId4" Type="http://schemas.openxmlformats.org/officeDocument/2006/relationships/image" Target="../media/image13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xml"/><Relationship Id="rId5" Type="http://schemas.openxmlformats.org/officeDocument/2006/relationships/image" Target="../media/image135.jpeg"/><Relationship Id="rId4" Type="http://schemas.openxmlformats.org/officeDocument/2006/relationships/image" Target="../media/image19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emf"/></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151.emf"/></Relationships>
</file>

<file path=ppt/slides/_rels/slide7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chart" Target="../charts/chart1.xml"/><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emf"/><Relationship Id="rId14" Type="http://schemas.openxmlformats.org/officeDocument/2006/relationships/image" Target="../media/image29.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5.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16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68.png"/></Relationships>
</file>

<file path=ppt/slides/_rels/slide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71.png"/><Relationship Id="rId4" Type="http://schemas.openxmlformats.org/officeDocument/2006/relationships/image" Target="../media/image170.png"/></Relationships>
</file>

<file path=ppt/slides/_rels/slide94.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5.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983224"/>
            <a:ext cx="9144000" cy="2160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800" b="1" dirty="0">
                <a:solidFill>
                  <a:srgbClr val="0070C0"/>
                </a:solidFill>
                <a:latin typeface="Arial" panose="020B0604020202020204" pitchFamily="34" charset="0"/>
                <a:ea typeface="等线" panose="02010600030101010101" pitchFamily="2" charset="-122"/>
                <a:cs typeface="Arial" panose="020B0604020202020204" pitchFamily="34" charset="0"/>
              </a:rPr>
              <a:t>UAV Communications in 5G and Beyond: Integration of Sensing, Control, and </a:t>
            </a:r>
            <a:r>
              <a:rPr kumimoji="0" lang="en-US" altLang="zh-CN" sz="38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Learning</a:t>
            </a:r>
          </a:p>
        </p:txBody>
      </p:sp>
      <p:pic>
        <p:nvPicPr>
          <p:cNvPr id="1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灯片编号占位符 1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0</a:t>
            </a:fld>
            <a:r>
              <a:rPr kumimoji="0" lang="en-US" altLang="zh-CN" sz="1400" b="0" i="0" u="none" strike="noStrike" kern="1200" cap="none" spc="0" normalizeH="0" baseline="0" noProof="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Rectangle 4"/>
          <p:cNvSpPr txBox="1">
            <a:spLocks noChangeArrowheads="1"/>
          </p:cNvSpPr>
          <p:nvPr/>
        </p:nvSpPr>
        <p:spPr>
          <a:xfrm>
            <a:off x="251952" y="2805130"/>
            <a:ext cx="8640096" cy="3481390"/>
          </a:xfrm>
          <a:prstGeom prst="rect">
            <a:avLst/>
          </a:prstGeom>
        </p:spPr>
        <p:txBody>
          <a:bodyPr/>
          <a:lstStyle/>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a:ln>
                <a:noFill/>
              </a:ln>
              <a:solidFill>
                <a:srgbClr val="000000"/>
              </a:solidFill>
              <a:effectLst/>
              <a:uLnTx/>
              <a:uFillTx/>
              <a:latin typeface="+mn-lt"/>
              <a:ea typeface="ＭＳ Ｐゴシック" pitchFamily="34" charset="-128"/>
              <a:cs typeface="+mn-cs"/>
            </a:endParaRPr>
          </a:p>
          <a:p>
            <a:pPr marL="254000" indent="-254000" algn="ctr">
              <a:lnSpc>
                <a:spcPct val="105000"/>
              </a:lnSpc>
              <a:spcBef>
                <a:spcPct val="20000"/>
              </a:spcBef>
              <a:buSzPct val="100000"/>
              <a:defRPr/>
            </a:pPr>
            <a:r>
              <a:rPr kumimoji="0" lang="en-US" altLang="zh-CN" sz="2800" b="1" i="0" u="none" strike="noStrike" kern="0" cap="none" spc="0" normalizeH="0" baseline="0" noProof="0" dirty="0" err="1">
                <a:ln>
                  <a:noFill/>
                </a:ln>
                <a:solidFill>
                  <a:srgbClr val="000000"/>
                </a:solidFill>
                <a:effectLst/>
                <a:uLnTx/>
                <a:uFillTx/>
                <a:latin typeface="Arial Unicode MS" pitchFamily="34" charset="-122"/>
                <a:ea typeface="Arial Unicode MS" pitchFamily="34" charset="-122"/>
                <a:cs typeface="Arial Unicode MS" pitchFamily="34" charset="-122"/>
              </a:rPr>
              <a:t>Lingyang</a:t>
            </a:r>
            <a:r>
              <a:rPr kumimoji="0" lang="en-US" altLang="zh-CN" sz="2800" b="1"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rPr>
              <a:t> Song</a:t>
            </a:r>
            <a:r>
              <a:rPr lang="en-US" altLang="zh-CN" sz="2800" b="1" kern="0" baseline="30000" dirty="0">
                <a:latin typeface="Arial Unicode MS" pitchFamily="34" charset="-122"/>
                <a:ea typeface="Arial Unicode MS" pitchFamily="34" charset="-122"/>
                <a:cs typeface="Arial Unicode MS" pitchFamily="34" charset="-122"/>
              </a:rPr>
              <a:t>*</a:t>
            </a:r>
            <a:r>
              <a:rPr lang="en-US" altLang="zh-CN" sz="2800" b="1" kern="0" dirty="0">
                <a:solidFill>
                  <a:srgbClr val="000000"/>
                </a:solidFill>
                <a:latin typeface="Arial Unicode MS" pitchFamily="34" charset="-122"/>
                <a:ea typeface="Arial Unicode MS" pitchFamily="34" charset="-122"/>
                <a:cs typeface="Arial Unicode MS" pitchFamily="34" charset="-122"/>
              </a:rPr>
              <a:t>,</a:t>
            </a:r>
            <a:r>
              <a:rPr kumimoji="0" lang="en-US" altLang="zh-CN" sz="2800" b="1"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rPr>
              <a:t> Zhu Han</a:t>
            </a:r>
            <a:r>
              <a:rPr lang="en-US" altLang="zh-CN" sz="2800" b="1" kern="0" baseline="30000" dirty="0">
                <a:latin typeface="Arial Unicode MS" pitchFamily="34" charset="-122"/>
                <a:ea typeface="Arial Unicode MS" pitchFamily="34" charset="-122"/>
                <a:cs typeface="Arial Unicode MS" pitchFamily="34" charset="-122"/>
              </a:rPr>
              <a:t>+</a:t>
            </a:r>
            <a:r>
              <a:rPr lang="en-US" altLang="zh-CN" sz="2800" b="1" kern="0" dirty="0">
                <a:latin typeface="Arial Unicode MS" pitchFamily="34" charset="-122"/>
                <a:ea typeface="Arial Unicode MS" pitchFamily="34" charset="-122"/>
                <a:cs typeface="Arial Unicode MS" pitchFamily="34" charset="-122"/>
              </a:rPr>
              <a:t>,</a:t>
            </a:r>
            <a:r>
              <a:rPr lang="en-US" altLang="zh-CN" sz="2800" kern="0" baseline="30000" dirty="0">
                <a:latin typeface="Arial Unicode MS" pitchFamily="34" charset="-122"/>
                <a:ea typeface="Arial Unicode MS" pitchFamily="34" charset="-122"/>
                <a:cs typeface="Arial Unicode MS" pitchFamily="34" charset="-122"/>
              </a:rPr>
              <a:t> </a:t>
            </a:r>
            <a:r>
              <a:rPr lang="en-US" altLang="zh-CN" sz="2800" kern="0" dirty="0">
                <a:latin typeface="Arial Unicode MS" pitchFamily="34" charset="-122"/>
                <a:ea typeface="Arial Unicode MS" pitchFamily="34" charset="-122"/>
                <a:cs typeface="Arial Unicode MS" pitchFamily="34" charset="-122"/>
              </a:rPr>
              <a:t>and </a:t>
            </a:r>
            <a:r>
              <a:rPr lang="en-US" altLang="zh-CN" sz="2800" b="1" kern="0" dirty="0" err="1">
                <a:solidFill>
                  <a:srgbClr val="000000"/>
                </a:solidFill>
                <a:latin typeface="Arial Unicode MS" pitchFamily="34" charset="-122"/>
                <a:ea typeface="Arial Unicode MS" pitchFamily="34" charset="-122"/>
                <a:cs typeface="Arial Unicode MS" pitchFamily="34" charset="-122"/>
              </a:rPr>
              <a:t>Hongliang</a:t>
            </a:r>
            <a:r>
              <a:rPr lang="en-US" altLang="zh-CN" sz="2800" b="1" kern="0" dirty="0">
                <a:solidFill>
                  <a:srgbClr val="000000"/>
                </a:solidFill>
                <a:latin typeface="Arial Unicode MS" pitchFamily="34" charset="-122"/>
                <a:ea typeface="Arial Unicode MS" pitchFamily="34" charset="-122"/>
                <a:cs typeface="Arial Unicode MS" pitchFamily="34" charset="-122"/>
              </a:rPr>
              <a:t> Zhang</a:t>
            </a:r>
            <a:r>
              <a:rPr lang="en-US" altLang="zh-CN" sz="2800" b="1" kern="0" baseline="30000" dirty="0">
                <a:latin typeface="Arial Unicode MS" pitchFamily="34" charset="-122"/>
                <a:ea typeface="Arial Unicode MS" pitchFamily="34" charset="-122"/>
                <a:cs typeface="Arial Unicode MS" pitchFamily="34" charset="-122"/>
              </a:rPr>
              <a:t>+</a:t>
            </a:r>
            <a:r>
              <a:rPr lang="en-US" altLang="zh-CN" sz="2800" kern="0" baseline="30000" dirty="0">
                <a:latin typeface="Arial Unicode MS" pitchFamily="34" charset="-122"/>
                <a:ea typeface="Arial Unicode MS" pitchFamily="34" charset="-122"/>
                <a:cs typeface="Arial Unicode MS" pitchFamily="34" charset="-122"/>
              </a:rPr>
              <a:t> </a:t>
            </a:r>
            <a:endParaRPr lang="en-US" altLang="zh-CN" sz="2800" kern="0" dirty="0">
              <a:latin typeface="Arial Unicode MS" pitchFamily="34" charset="-122"/>
              <a:ea typeface="Arial Unicode MS" pitchFamily="34" charset="-122"/>
              <a:cs typeface="Arial Unicode MS" pitchFamily="34" charset="-122"/>
            </a:endParaRPr>
          </a:p>
          <a:p>
            <a:pPr marL="254000" indent="-254000" algn="ctr">
              <a:lnSpc>
                <a:spcPct val="105000"/>
              </a:lnSpc>
              <a:spcBef>
                <a:spcPct val="20000"/>
              </a:spcBef>
              <a:buSzPct val="100000"/>
              <a:defRPr/>
            </a:pPr>
            <a:r>
              <a:rPr lang="en-US" altLang="zh-CN" sz="2000" b="1" kern="0" baseline="30000" dirty="0">
                <a:latin typeface="Arial Unicode MS" pitchFamily="34" charset="-122"/>
                <a:ea typeface="Arial Unicode MS" pitchFamily="34" charset="-122"/>
                <a:cs typeface="Arial Unicode MS" pitchFamily="34" charset="-122"/>
              </a:rPr>
              <a:t>* </a:t>
            </a:r>
            <a:r>
              <a:rPr kumimoji="0" lang="en-US" altLang="zh-CN" sz="2000" b="0"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rPr>
              <a:t>School of Electronics Engineering and Computer Science,</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2000" b="0"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rPr>
              <a:t>Peking University, Beijing, China</a:t>
            </a:r>
          </a:p>
          <a:p>
            <a:pPr marL="254000" lvl="0" indent="-254000" algn="ctr">
              <a:lnSpc>
                <a:spcPct val="105000"/>
              </a:lnSpc>
              <a:spcBef>
                <a:spcPct val="20000"/>
              </a:spcBef>
              <a:buSzPct val="100000"/>
              <a:defRPr/>
            </a:pPr>
            <a:r>
              <a:rPr lang="en-US" altLang="zh-CN" sz="2000" b="1" kern="0" baseline="30000" dirty="0">
                <a:latin typeface="Arial Unicode MS" pitchFamily="34" charset="-122"/>
                <a:ea typeface="Arial Unicode MS" pitchFamily="34" charset="-122"/>
                <a:cs typeface="Arial Unicode MS" pitchFamily="34" charset="-122"/>
              </a:rPr>
              <a:t>+ </a:t>
            </a:r>
            <a:r>
              <a:rPr kumimoji="0" lang="en-US" altLang="zh-CN" sz="2000" b="0"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rPr>
              <a:t>Department of Electrical and Computer Engineering</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r>
              <a:rPr kumimoji="0" lang="en-US" altLang="zh-CN" sz="2000" b="0"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rPr>
              <a:t>University of Houston, Houston, TX, USA</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1800" b="0"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lvl="0" indent="-254000" algn="ctr" eaLnBrk="0" fontAlgn="base" hangingPunct="0">
              <a:lnSpc>
                <a:spcPct val="105000"/>
              </a:lnSpc>
              <a:spcBef>
                <a:spcPct val="20000"/>
              </a:spcBef>
              <a:spcAft>
                <a:spcPct val="0"/>
              </a:spcAft>
              <a:buSzPct val="100000"/>
              <a:defRPr/>
            </a:pPr>
            <a:r>
              <a:rPr kumimoji="0" lang="en-US" altLang="zh-CN" sz="1800" b="1" i="0" u="none" strike="noStrike" kern="0" cap="none" spc="0" normalizeH="0" baseline="0" noProof="0" dirty="0">
                <a:ln>
                  <a:noFill/>
                </a:ln>
                <a:solidFill>
                  <a:srgbClr val="000000"/>
                </a:solidFill>
                <a:effectLst/>
                <a:uLnTx/>
                <a:uFillTx/>
                <a:latin typeface="Arial Unicode MS" pitchFamily="34" charset="-122"/>
                <a:ea typeface="Arial Unicode MS" pitchFamily="34" charset="-122"/>
                <a:cs typeface="Arial Unicode MS" pitchFamily="34" charset="-122"/>
              </a:rPr>
              <a:t>Tutorial Presentation at WCNC</a:t>
            </a:r>
            <a:r>
              <a:rPr lang="en-US" altLang="zh-CN" sz="1800" b="1" kern="0" dirty="0">
                <a:latin typeface="Arial Unicode MS" pitchFamily="34" charset="-122"/>
                <a:ea typeface="Arial Unicode MS" pitchFamily="34" charset="-122"/>
                <a:cs typeface="Arial Unicode MS" pitchFamily="34" charset="-122"/>
              </a:rPr>
              <a:t>’2020</a:t>
            </a:r>
            <a:r>
              <a:rPr kumimoji="0" lang="en-US" altLang="zh-CN" sz="1800" b="1" i="0" u="none" strike="noStrike" kern="0" cap="none" spc="0" normalizeH="0" noProof="0" dirty="0">
                <a:ln>
                  <a:noFill/>
                </a:ln>
                <a:solidFill>
                  <a:srgbClr val="000000"/>
                </a:solidFill>
                <a:effectLst/>
                <a:uLnTx/>
                <a:uFillTx/>
                <a:latin typeface="Arial Unicode MS" pitchFamily="34" charset="-122"/>
                <a:ea typeface="Arial Unicode MS" pitchFamily="34" charset="-122"/>
                <a:cs typeface="Arial Unicode MS" pitchFamily="34" charset="-122"/>
              </a:rPr>
              <a:t>, Seoul</a:t>
            </a:r>
            <a:r>
              <a:rPr lang="en-US" altLang="zh-CN" b="1" kern="0" dirty="0">
                <a:solidFill>
                  <a:srgbClr val="000000"/>
                </a:solidFill>
                <a:latin typeface="Arial Unicode MS" pitchFamily="34" charset="-122"/>
                <a:ea typeface="Arial Unicode MS" pitchFamily="34" charset="-122"/>
                <a:cs typeface="Arial Unicode MS" pitchFamily="34" charset="-122"/>
              </a:rPr>
              <a:t>, South Korea</a:t>
            </a:r>
            <a:endParaRPr kumimoji="0" lang="en-US" altLang="zh-CN" sz="1800" b="1" i="0" u="none" strike="noStrike" kern="0" cap="none" spc="0" normalizeH="0" noProof="0" dirty="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lvl="0" indent="-254000" algn="ctr" eaLnBrk="0" hangingPunct="0">
              <a:lnSpc>
                <a:spcPct val="105000"/>
              </a:lnSpc>
              <a:spcBef>
                <a:spcPct val="20000"/>
              </a:spcBef>
              <a:buSzPct val="100000"/>
              <a:defRPr/>
            </a:pPr>
            <a:r>
              <a:rPr lang="en-US" altLang="zh-CN" sz="1600" u="sng" kern="0" dirty="0">
                <a:solidFill>
                  <a:srgbClr val="0066FF"/>
                </a:solidFill>
                <a:latin typeface="Arial Unicode MS" pitchFamily="34" charset="-122"/>
                <a:ea typeface="Arial Unicode MS" pitchFamily="34" charset="-122"/>
                <a:cs typeface="Arial Unicode MS" pitchFamily="34" charset="-122"/>
              </a:rPr>
              <a:t>http://wireless.egr.uh.edu/research.htm</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a:ln>
                <a:noFill/>
              </a:ln>
              <a:solidFill>
                <a:srgbClr val="000000"/>
              </a:solidFill>
              <a:effectLst/>
              <a:uLnTx/>
              <a:uFillTx/>
              <a:latin typeface="+mn-lt"/>
              <a:ea typeface="ＭＳ Ｐゴシック" pitchFamily="34" charset="-128"/>
              <a:cs typeface="+mn-cs"/>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a:ln>
                <a:noFill/>
              </a:ln>
              <a:solidFill>
                <a:srgbClr val="000000"/>
              </a:solidFill>
              <a:effectLst/>
              <a:uLnTx/>
              <a:uFillTx/>
              <a:latin typeface="+mn-lt"/>
              <a:ea typeface="ＭＳ Ｐゴシック" pitchFamily="34" charset="-128"/>
              <a:cs typeface="+mn-cs"/>
            </a:endParaRPr>
          </a:p>
        </p:txBody>
      </p:sp>
      <p:sp>
        <p:nvSpPr>
          <p:cNvPr id="15" name="矩形 14"/>
          <p:cNvSpPr/>
          <p:nvPr/>
        </p:nvSpPr>
        <p:spPr>
          <a:xfrm>
            <a:off x="142844" y="6345816"/>
            <a:ext cx="89297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ACK: </a:t>
            </a:r>
            <a:r>
              <a:rPr kumimoji="0" lang="en-US" altLang="zh-CN" sz="1800" b="1" i="0" u="none" strike="noStrike" kern="1200" cap="none" spc="0" normalizeH="0" baseline="0" noProof="0" dirty="0" err="1">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Shuhang</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Zhang, </a:t>
            </a:r>
            <a:r>
              <a:rPr kumimoji="0" lang="en-US" altLang="zh-CN" sz="1800" b="1" i="0" u="none" strike="noStrike" kern="1200" cap="none" spc="0" normalizeH="0" baseline="0" noProof="0" dirty="0" err="1">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Zhiwen</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Hu, </a:t>
            </a:r>
            <a:r>
              <a:rPr kumimoji="0" lang="en-US" altLang="zh-CN" sz="1800" b="1" i="0" u="none" strike="noStrike" kern="1200" cap="none" spc="0" normalizeH="0" baseline="0" noProof="0" dirty="0" err="1">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Jingzhi</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Hu, </a:t>
            </a:r>
            <a:r>
              <a:rPr kumimoji="0" lang="en-US" altLang="zh-CN" sz="1800" b="1" i="0" u="none" strike="noStrike" kern="1200" cap="none" spc="0" normalizeH="0" baseline="0" noProof="0" dirty="0" err="1">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Boya</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Di, and </a:t>
            </a:r>
            <a:r>
              <a:rPr kumimoji="0" lang="en-US" altLang="zh-CN" sz="1800" b="1" i="0" u="none" strike="noStrike" kern="1200" cap="none" spc="0" normalizeH="0" baseline="0" noProof="0" dirty="0" err="1">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Yuzhe</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Yang</a:t>
            </a:r>
          </a:p>
        </p:txBody>
      </p:sp>
      <p:pic>
        <p:nvPicPr>
          <p:cNvPr id="17" name="Picture 12" descr="http://tbn0.google.com/images?q=tbn:HMEGXKmAqkMYXM:http://content.answers.com/main/content/wp/en/e/ec/University_of_Houston_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2462" y="0"/>
            <a:ext cx="1071538" cy="1000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06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Evolutions</a:t>
            </a:r>
          </a:p>
        </p:txBody>
      </p:sp>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pPr/>
              <a:t>9</a:t>
            </a:fld>
            <a:endParaRPr lang="zh-CN" altLang="en-US" dirty="0"/>
          </a:p>
        </p:txBody>
      </p:sp>
      <p:grpSp>
        <p:nvGrpSpPr>
          <p:cNvPr id="46" name="组合 639"/>
          <p:cNvGrpSpPr/>
          <p:nvPr/>
        </p:nvGrpSpPr>
        <p:grpSpPr>
          <a:xfrm>
            <a:off x="161951" y="1146982"/>
            <a:ext cx="2753417" cy="2263563"/>
            <a:chOff x="45587" y="1063731"/>
            <a:chExt cx="2753417" cy="2263563"/>
          </a:xfrm>
        </p:grpSpPr>
        <p:pic>
          <p:nvPicPr>
            <p:cNvPr id="47" name="그림 9"/>
            <p:cNvPicPr>
              <a:picLocks noChangeAspect="1"/>
            </p:cNvPicPr>
            <p:nvPr/>
          </p:nvPicPr>
          <p:blipFill>
            <a:blip r:embed="rId3" cstate="print"/>
            <a:srcRect/>
            <a:stretch>
              <a:fillRect/>
            </a:stretch>
          </p:blipFill>
          <p:spPr bwMode="auto">
            <a:xfrm>
              <a:off x="1385087" y="1139572"/>
              <a:ext cx="1409122" cy="1436980"/>
            </a:xfrm>
            <a:prstGeom prst="rect">
              <a:avLst/>
            </a:prstGeom>
            <a:noFill/>
            <a:ln w="9525">
              <a:noFill/>
              <a:miter lim="800000"/>
              <a:headEnd/>
              <a:tailEnd/>
            </a:ln>
          </p:spPr>
        </p:pic>
        <p:pic>
          <p:nvPicPr>
            <p:cNvPr id="48" name="내용 개체 틀 6"/>
            <p:cNvPicPr>
              <a:picLocks noChangeAspect="1"/>
            </p:cNvPicPr>
            <p:nvPr/>
          </p:nvPicPr>
          <p:blipFill>
            <a:blip r:embed="rId4" cstate="print"/>
            <a:srcRect/>
            <a:stretch>
              <a:fillRect/>
            </a:stretch>
          </p:blipFill>
          <p:spPr bwMode="auto">
            <a:xfrm>
              <a:off x="45587" y="1063731"/>
              <a:ext cx="1666559" cy="1615603"/>
            </a:xfrm>
            <a:prstGeom prst="rect">
              <a:avLst/>
            </a:prstGeom>
            <a:noFill/>
            <a:ln w="9525">
              <a:noFill/>
              <a:miter lim="800000"/>
              <a:headEnd/>
              <a:tailEnd/>
            </a:ln>
          </p:spPr>
        </p:pic>
        <p:sp>
          <p:nvSpPr>
            <p:cNvPr id="50" name="矩形 49"/>
            <p:cNvSpPr/>
            <p:nvPr/>
          </p:nvSpPr>
          <p:spPr>
            <a:xfrm>
              <a:off x="120004" y="2804074"/>
              <a:ext cx="2679000" cy="523220"/>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Ultra Dense Deployment:</a:t>
              </a:r>
            </a:p>
            <a:p>
              <a:r>
                <a:rPr lang="en-US" altLang="zh-CN" sz="1400" dirty="0">
                  <a:latin typeface="Arial" panose="020B0604020202020204" pitchFamily="34" charset="0"/>
                  <a:cs typeface="Arial" panose="020B0604020202020204" pitchFamily="34" charset="0"/>
                </a:rPr>
                <a:t> LTE-Hi and </a:t>
              </a:r>
              <a:r>
                <a:rPr lang="en-US" altLang="zh-CN" sz="1400" b="1" dirty="0">
                  <a:solidFill>
                    <a:srgbClr val="FF0000"/>
                  </a:solidFill>
                  <a:latin typeface="Arial" panose="020B0604020202020204" pitchFamily="34" charset="0"/>
                  <a:cs typeface="Arial" panose="020B0604020202020204" pitchFamily="34" charset="0"/>
                </a:rPr>
                <a:t>UAV</a:t>
              </a:r>
              <a:endParaRPr lang="zh-CN" altLang="en-US" sz="1400" b="1" dirty="0">
                <a:solidFill>
                  <a:srgbClr val="FF0000"/>
                </a:solidFill>
                <a:latin typeface="Arial" panose="020B0604020202020204" pitchFamily="34" charset="0"/>
                <a:cs typeface="Arial" panose="020B0604020202020204" pitchFamily="34" charset="0"/>
              </a:endParaRPr>
            </a:p>
          </p:txBody>
        </p:sp>
      </p:grpSp>
      <p:grpSp>
        <p:nvGrpSpPr>
          <p:cNvPr id="51" name="组合 640"/>
          <p:cNvGrpSpPr/>
          <p:nvPr/>
        </p:nvGrpSpPr>
        <p:grpSpPr>
          <a:xfrm>
            <a:off x="3394337" y="1142984"/>
            <a:ext cx="2963613" cy="2393551"/>
            <a:chOff x="3394337" y="1059733"/>
            <a:chExt cx="2963613" cy="2393551"/>
          </a:xfrm>
        </p:grpSpPr>
        <p:grpSp>
          <p:nvGrpSpPr>
            <p:cNvPr id="52" name="组合 614"/>
            <p:cNvGrpSpPr/>
            <p:nvPr/>
          </p:nvGrpSpPr>
          <p:grpSpPr>
            <a:xfrm>
              <a:off x="3394337" y="1059733"/>
              <a:ext cx="2381333" cy="1440978"/>
              <a:chOff x="4427984" y="1268760"/>
              <a:chExt cx="3401536" cy="2459616"/>
            </a:xfrm>
          </p:grpSpPr>
          <p:pic>
            <p:nvPicPr>
              <p:cNvPr id="54" name="Picture 36"/>
              <p:cNvPicPr>
                <a:picLocks noChangeAspect="1" noChangeArrowheads="1"/>
              </p:cNvPicPr>
              <p:nvPr/>
            </p:nvPicPr>
            <p:blipFill>
              <a:blip r:embed="rId5" cstate="print"/>
              <a:srcRect/>
              <a:stretch>
                <a:fillRect/>
              </a:stretch>
            </p:blipFill>
            <p:spPr bwMode="auto">
              <a:xfrm>
                <a:off x="4427984" y="1268760"/>
                <a:ext cx="576064" cy="875440"/>
              </a:xfrm>
              <a:prstGeom prst="rect">
                <a:avLst/>
              </a:prstGeom>
              <a:noFill/>
              <a:ln w="9525">
                <a:noFill/>
                <a:miter lim="800000"/>
                <a:headEnd/>
                <a:tailEnd/>
              </a:ln>
            </p:spPr>
          </p:pic>
          <p:pic>
            <p:nvPicPr>
              <p:cNvPr id="55" name="Picture 36"/>
              <p:cNvPicPr>
                <a:picLocks noChangeAspect="1" noChangeArrowheads="1"/>
              </p:cNvPicPr>
              <p:nvPr/>
            </p:nvPicPr>
            <p:blipFill>
              <a:blip r:embed="rId5" cstate="print"/>
              <a:srcRect/>
              <a:stretch>
                <a:fillRect/>
              </a:stretch>
            </p:blipFill>
            <p:spPr bwMode="auto">
              <a:xfrm>
                <a:off x="7308304" y="1412776"/>
                <a:ext cx="521216" cy="792088"/>
              </a:xfrm>
              <a:prstGeom prst="rect">
                <a:avLst/>
              </a:prstGeom>
              <a:noFill/>
              <a:ln w="9525">
                <a:noFill/>
                <a:miter lim="800000"/>
                <a:headEnd/>
                <a:tailEnd/>
              </a:ln>
            </p:spPr>
          </p:pic>
          <p:pic>
            <p:nvPicPr>
              <p:cNvPr id="56" name="Picture 36"/>
              <p:cNvPicPr>
                <a:picLocks noChangeAspect="1" noChangeArrowheads="1"/>
              </p:cNvPicPr>
              <p:nvPr/>
            </p:nvPicPr>
            <p:blipFill>
              <a:blip r:embed="rId5" cstate="print"/>
              <a:srcRect/>
              <a:stretch>
                <a:fillRect/>
              </a:stretch>
            </p:blipFill>
            <p:spPr bwMode="auto">
              <a:xfrm>
                <a:off x="6228184" y="2852936"/>
                <a:ext cx="576064" cy="875440"/>
              </a:xfrm>
              <a:prstGeom prst="rect">
                <a:avLst/>
              </a:prstGeom>
              <a:noFill/>
              <a:ln w="9525">
                <a:noFill/>
                <a:miter lim="800000"/>
                <a:headEnd/>
                <a:tailEnd/>
              </a:ln>
            </p:spPr>
          </p:pic>
          <p:pic>
            <p:nvPicPr>
              <p:cNvPr id="57" name="Picture 10" descr="http://images.easy361.com/201209/1348774665536133075.jpg"/>
              <p:cNvPicPr>
                <a:picLocks noChangeAspect="1" noChangeArrowheads="1"/>
              </p:cNvPicPr>
              <p:nvPr/>
            </p:nvPicPr>
            <p:blipFill>
              <a:blip r:embed="rId6" cstate="print"/>
              <a:srcRect/>
              <a:stretch>
                <a:fillRect/>
              </a:stretch>
            </p:blipFill>
            <p:spPr bwMode="auto">
              <a:xfrm>
                <a:off x="5796136" y="2060848"/>
                <a:ext cx="504056" cy="504056"/>
              </a:xfrm>
              <a:prstGeom prst="rect">
                <a:avLst/>
              </a:prstGeom>
              <a:noFill/>
            </p:spPr>
          </p:pic>
          <p:cxnSp>
            <p:nvCxnSpPr>
              <p:cNvPr id="58" name="直接箭头连接符 57"/>
              <p:cNvCxnSpPr>
                <a:endCxn id="57" idx="3"/>
              </p:cNvCxnSpPr>
              <p:nvPr/>
            </p:nvCxnSpPr>
            <p:spPr>
              <a:xfrm flipH="1">
                <a:off x="6300192" y="1700808"/>
                <a:ext cx="1152128" cy="612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endCxn id="57" idx="1"/>
              </p:cNvCxnSpPr>
              <p:nvPr/>
            </p:nvCxnSpPr>
            <p:spPr>
              <a:xfrm>
                <a:off x="4788024" y="1556792"/>
                <a:ext cx="1008112" cy="756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flipV="1">
                <a:off x="6156176" y="2492896"/>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53" name="矩形 52"/>
            <p:cNvSpPr/>
            <p:nvPr/>
          </p:nvSpPr>
          <p:spPr>
            <a:xfrm>
              <a:off x="3455700" y="2714620"/>
              <a:ext cx="2902250" cy="738664"/>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Cell Edge User Experience:</a:t>
              </a:r>
            </a:p>
            <a:p>
              <a:r>
                <a:rPr lang="en-US" altLang="zh-CN" sz="1400" dirty="0">
                  <a:latin typeface="Arial" panose="020B0604020202020204" pitchFamily="34" charset="0"/>
                  <a:cs typeface="Arial" panose="020B0604020202020204" pitchFamily="34" charset="0"/>
                </a:rPr>
                <a:t>Coordination and Comp, Advanced IC, </a:t>
              </a:r>
              <a:r>
                <a:rPr lang="en-US" altLang="zh-CN" sz="1400" b="1" dirty="0">
                  <a:solidFill>
                    <a:srgbClr val="FF0000"/>
                  </a:solidFill>
                  <a:latin typeface="Arial" panose="020B0604020202020204" pitchFamily="34" charset="0"/>
                  <a:cs typeface="Arial" panose="020B0604020202020204" pitchFamily="34" charset="0"/>
                </a:rPr>
                <a:t>UAV</a:t>
              </a:r>
            </a:p>
          </p:txBody>
        </p:sp>
      </p:grpSp>
      <p:grpSp>
        <p:nvGrpSpPr>
          <p:cNvPr id="61" name="组合 641"/>
          <p:cNvGrpSpPr/>
          <p:nvPr/>
        </p:nvGrpSpPr>
        <p:grpSpPr>
          <a:xfrm>
            <a:off x="6147754" y="1142984"/>
            <a:ext cx="2808149" cy="2407164"/>
            <a:chOff x="6147754" y="1135574"/>
            <a:chExt cx="2808149" cy="2407164"/>
          </a:xfrm>
        </p:grpSpPr>
        <p:pic>
          <p:nvPicPr>
            <p:cNvPr id="62" name="Picture 2"/>
            <p:cNvPicPr>
              <a:picLocks noChangeAspect="1" noChangeArrowheads="1"/>
            </p:cNvPicPr>
            <p:nvPr/>
          </p:nvPicPr>
          <p:blipFill>
            <a:blip r:embed="rId7" cstate="print"/>
            <a:srcRect/>
            <a:stretch>
              <a:fillRect/>
            </a:stretch>
          </p:blipFill>
          <p:spPr bwMode="auto">
            <a:xfrm>
              <a:off x="6147754" y="1135574"/>
              <a:ext cx="2808149" cy="1543760"/>
            </a:xfrm>
            <a:prstGeom prst="rect">
              <a:avLst/>
            </a:prstGeom>
            <a:noFill/>
            <a:ln w="9525">
              <a:noFill/>
              <a:miter lim="800000"/>
              <a:headEnd/>
              <a:tailEnd/>
            </a:ln>
          </p:spPr>
        </p:pic>
        <p:sp>
          <p:nvSpPr>
            <p:cNvPr id="63" name="矩形 62"/>
            <p:cNvSpPr/>
            <p:nvPr/>
          </p:nvSpPr>
          <p:spPr>
            <a:xfrm>
              <a:off x="6381301" y="2804074"/>
              <a:ext cx="2489328" cy="738664"/>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Link Efficiency: </a:t>
              </a:r>
            </a:p>
            <a:p>
              <a:r>
                <a:rPr lang="en-US" altLang="zh-CN" sz="1400" dirty="0">
                  <a:latin typeface="Arial" panose="020B0604020202020204" pitchFamily="34" charset="0"/>
                  <a:cs typeface="Arial" panose="020B0604020202020204" pitchFamily="34" charset="0"/>
                </a:rPr>
                <a:t>Massive MIMO, 3D-BF, </a:t>
              </a:r>
            </a:p>
            <a:p>
              <a:r>
                <a:rPr lang="en-US" altLang="zh-CN" sz="1400" dirty="0">
                  <a:latin typeface="Arial" panose="020B0604020202020204" pitchFamily="34" charset="0"/>
                  <a:cs typeface="Arial" panose="020B0604020202020204" pitchFamily="34" charset="0"/>
                </a:rPr>
                <a:t>Full-duplex</a:t>
              </a:r>
              <a:endParaRPr lang="zh-CN" altLang="en-US" sz="1400" dirty="0">
                <a:latin typeface="Arial" panose="020B0604020202020204" pitchFamily="34" charset="0"/>
                <a:cs typeface="Arial" panose="020B0604020202020204" pitchFamily="34" charset="0"/>
              </a:endParaRPr>
            </a:p>
          </p:txBody>
        </p:sp>
      </p:grpSp>
      <p:grpSp>
        <p:nvGrpSpPr>
          <p:cNvPr id="64" name="组合 643"/>
          <p:cNvGrpSpPr/>
          <p:nvPr/>
        </p:nvGrpSpPr>
        <p:grpSpPr>
          <a:xfrm>
            <a:off x="2771981" y="3949098"/>
            <a:ext cx="3415022" cy="2407164"/>
            <a:chOff x="2724588" y="3865847"/>
            <a:chExt cx="3415022" cy="2407164"/>
          </a:xfrm>
        </p:grpSpPr>
        <p:sp>
          <p:nvSpPr>
            <p:cNvPr id="65" name="矩形 64"/>
            <p:cNvSpPr/>
            <p:nvPr/>
          </p:nvSpPr>
          <p:spPr>
            <a:xfrm>
              <a:off x="2724588" y="5534347"/>
              <a:ext cx="3415022" cy="738664"/>
            </a:xfrm>
            <a:prstGeom prst="rect">
              <a:avLst/>
            </a:prstGeom>
          </p:spPr>
          <p:txBody>
            <a:bodyPr wrap="square">
              <a:spAutoFit/>
            </a:bodyPr>
            <a:lstStyle/>
            <a:p>
              <a:pPr marL="742950" lvl="2" indent="-342900" algn="just">
                <a:buNone/>
              </a:pPr>
              <a:r>
                <a:rPr lang="en-US" altLang="zh-CN" sz="1400" b="1" dirty="0">
                  <a:latin typeface="Arial" panose="020B0604020202020204" pitchFamily="34" charset="0"/>
                  <a:cs typeface="Arial" panose="020B0604020202020204" pitchFamily="34" charset="0"/>
                </a:rPr>
                <a:t>Flexible Network and High </a:t>
              </a:r>
            </a:p>
            <a:p>
              <a:pPr marL="742950" lvl="2" indent="-342900" algn="just">
                <a:buNone/>
              </a:pPr>
              <a:r>
                <a:rPr lang="en-US" altLang="zh-CN" sz="1400" b="1" dirty="0">
                  <a:latin typeface="Arial" panose="020B0604020202020204" pitchFamily="34" charset="0"/>
                  <a:cs typeface="Arial" panose="020B0604020202020204" pitchFamily="34" charset="0"/>
                </a:rPr>
                <a:t>Reliability:</a:t>
              </a:r>
              <a:r>
                <a:rPr lang="en-US" altLang="zh-CN" sz="1400" dirty="0">
                  <a:latin typeface="Arial" panose="020B0604020202020204" pitchFamily="34" charset="0"/>
                  <a:cs typeface="Arial" panose="020B0604020202020204" pitchFamily="34" charset="0"/>
                </a:rPr>
                <a:t> Mobile Relay, UE Relay, </a:t>
              </a:r>
            </a:p>
            <a:p>
              <a:pPr marL="742950" lvl="2" indent="-342900" algn="just">
                <a:buNone/>
              </a:pPr>
              <a:r>
                <a:rPr lang="en-US" altLang="zh-CN" sz="1400" b="1" dirty="0">
                  <a:solidFill>
                    <a:srgbClr val="FF0000"/>
                  </a:solidFill>
                  <a:latin typeface="Arial" panose="020B0604020202020204" pitchFamily="34" charset="0"/>
                  <a:cs typeface="Arial" panose="020B0604020202020204" pitchFamily="34" charset="0"/>
                </a:rPr>
                <a:t>UAV Relay</a:t>
              </a:r>
              <a:r>
                <a:rPr lang="en-US" altLang="zh-CN" sz="1400" dirty="0">
                  <a:latin typeface="Arial" panose="020B0604020202020204" pitchFamily="34" charset="0"/>
                  <a:cs typeface="Arial" panose="020B0604020202020204" pitchFamily="34" charset="0"/>
                </a:rPr>
                <a:t>, MAC direct</a:t>
              </a:r>
            </a:p>
          </p:txBody>
        </p:sp>
        <p:grpSp>
          <p:nvGrpSpPr>
            <p:cNvPr id="66" name="组合 627"/>
            <p:cNvGrpSpPr/>
            <p:nvPr/>
          </p:nvGrpSpPr>
          <p:grpSpPr>
            <a:xfrm>
              <a:off x="3543171" y="3865847"/>
              <a:ext cx="1860417" cy="1516818"/>
              <a:chOff x="5220072" y="1844824"/>
              <a:chExt cx="3923928" cy="4166592"/>
            </a:xfrm>
          </p:grpSpPr>
          <p:pic>
            <p:nvPicPr>
              <p:cNvPr id="67" name="Picture 7" descr="蜂窝和天线"/>
              <p:cNvPicPr>
                <a:picLocks noChangeAspect="1" noChangeArrowheads="1"/>
              </p:cNvPicPr>
              <p:nvPr/>
            </p:nvPicPr>
            <p:blipFill>
              <a:blip r:embed="rId8" cstate="print"/>
              <a:srcRect/>
              <a:stretch>
                <a:fillRect/>
              </a:stretch>
            </p:blipFill>
            <p:spPr bwMode="auto">
              <a:xfrm>
                <a:off x="7234238" y="1844824"/>
                <a:ext cx="1909762" cy="1709737"/>
              </a:xfrm>
              <a:prstGeom prst="rect">
                <a:avLst/>
              </a:prstGeom>
              <a:noFill/>
              <a:ln w="9525">
                <a:noFill/>
                <a:miter lim="800000"/>
                <a:headEnd/>
                <a:tailEnd/>
              </a:ln>
            </p:spPr>
          </p:pic>
          <p:pic>
            <p:nvPicPr>
              <p:cNvPr id="68" name="Picture 12"/>
              <p:cNvPicPr>
                <a:picLocks noChangeAspect="1" noChangeArrowheads="1"/>
              </p:cNvPicPr>
              <p:nvPr/>
            </p:nvPicPr>
            <p:blipFill>
              <a:blip r:embed="rId9" cstate="print"/>
              <a:srcRect/>
              <a:stretch>
                <a:fillRect/>
              </a:stretch>
            </p:blipFill>
            <p:spPr bwMode="auto">
              <a:xfrm>
                <a:off x="5220072" y="3573016"/>
                <a:ext cx="2428875" cy="2438400"/>
              </a:xfrm>
              <a:prstGeom prst="rect">
                <a:avLst/>
              </a:prstGeom>
              <a:noFill/>
              <a:ln w="9525">
                <a:noFill/>
                <a:miter lim="800000"/>
                <a:headEnd/>
                <a:tailEnd/>
              </a:ln>
            </p:spPr>
          </p:pic>
          <p:sp>
            <p:nvSpPr>
              <p:cNvPr id="69" name="Freeform 12"/>
              <p:cNvSpPr>
                <a:spLocks/>
              </p:cNvSpPr>
              <p:nvPr/>
            </p:nvSpPr>
            <p:spPr bwMode="auto">
              <a:xfrm rot="2952349">
                <a:off x="6787076" y="2104184"/>
                <a:ext cx="599959" cy="2033514"/>
              </a:xfrm>
              <a:custGeom>
                <a:avLst/>
                <a:gdLst>
                  <a:gd name="T0" fmla="*/ 405966208 w 404"/>
                  <a:gd name="T1" fmla="*/ 2088399315 h 1294"/>
                  <a:gd name="T2" fmla="*/ 87423274 w 404"/>
                  <a:gd name="T3" fmla="*/ 0 h 1294"/>
                  <a:gd name="T4" fmla="*/ 225090601 w 404"/>
                  <a:gd name="T5" fmla="*/ 1554788679 h 1294"/>
                  <a:gd name="T6" fmla="*/ 0 w 404"/>
                  <a:gd name="T7" fmla="*/ 1262249570 h 1294"/>
                  <a:gd name="T8" fmla="*/ 302464524 w 404"/>
                  <a:gd name="T9" fmla="*/ 2147483647 h 1294"/>
                  <a:gd name="T10" fmla="*/ 155754531 w 404"/>
                  <a:gd name="T11" fmla="*/ 1858161975 h 1294"/>
                  <a:gd name="T12" fmla="*/ 405966208 w 404"/>
                  <a:gd name="T13" fmla="*/ 2088399315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p:spPr>
            <p:txBody>
              <a:bodyPr wrap="none" anchor="ctr"/>
              <a:lstStyle/>
              <a:p>
                <a:endParaRPr lang="zh-CN" altLang="en-US"/>
              </a:p>
            </p:txBody>
          </p:sp>
        </p:grpSp>
      </p:grpSp>
      <p:grpSp>
        <p:nvGrpSpPr>
          <p:cNvPr id="70" name="组合 644"/>
          <p:cNvGrpSpPr/>
          <p:nvPr/>
        </p:nvGrpSpPr>
        <p:grpSpPr>
          <a:xfrm>
            <a:off x="71950" y="3797416"/>
            <a:ext cx="2977082" cy="2558846"/>
            <a:chOff x="-28830" y="3714165"/>
            <a:chExt cx="3051084" cy="2558846"/>
          </a:xfrm>
        </p:grpSpPr>
        <p:sp>
          <p:nvSpPr>
            <p:cNvPr id="71" name="矩形 70"/>
            <p:cNvSpPr/>
            <p:nvPr/>
          </p:nvSpPr>
          <p:spPr>
            <a:xfrm>
              <a:off x="-28830" y="5534347"/>
              <a:ext cx="2976666" cy="738664"/>
            </a:xfrm>
            <a:prstGeom prst="rect">
              <a:avLst/>
            </a:prstGeom>
          </p:spPr>
          <p:txBody>
            <a:bodyPr wrap="square">
              <a:spAutoFit/>
            </a:bodyPr>
            <a:lstStyle/>
            <a:p>
              <a:pPr marL="360000" lvl="2" indent="-342900">
                <a:buNone/>
              </a:pPr>
              <a:r>
                <a:rPr lang="en-US" altLang="zh-CN" sz="1400" b="1" dirty="0">
                  <a:latin typeface="Arial" panose="020B0604020202020204" pitchFamily="34" charset="0"/>
                  <a:cs typeface="Arial" panose="020B0604020202020204" pitchFamily="34" charset="0"/>
                </a:rPr>
                <a:t>More Scenarios and Use Case</a:t>
              </a:r>
              <a:r>
                <a:rPr lang="zh-CN" altLang="en-US" sz="1400" dirty="0">
                  <a:latin typeface="Arial" panose="020B0604020202020204" pitchFamily="34" charset="0"/>
                  <a:cs typeface="Arial" panose="020B0604020202020204" pitchFamily="34" charset="0"/>
                </a:rPr>
                <a:t>： </a:t>
              </a:r>
              <a:endParaRPr lang="en-US" altLang="zh-CN" sz="1400" dirty="0">
                <a:latin typeface="Arial" panose="020B0604020202020204" pitchFamily="34" charset="0"/>
                <a:cs typeface="Arial" panose="020B0604020202020204" pitchFamily="34" charset="0"/>
              </a:endParaRPr>
            </a:p>
            <a:p>
              <a:pPr marL="360000" lvl="2" indent="-342900">
                <a:buNone/>
              </a:pPr>
              <a:r>
                <a:rPr lang="en-US" altLang="zh-CN" sz="1400" dirty="0">
                  <a:latin typeface="Arial" panose="020B0604020202020204" pitchFamily="34" charset="0"/>
                  <a:cs typeface="Arial" panose="020B0604020202020204" pitchFamily="34" charset="0"/>
                </a:rPr>
                <a:t>M2M, D2D, V2X, </a:t>
              </a:r>
              <a:r>
                <a:rPr lang="en-US" altLang="zh-CN" sz="1400" b="1" dirty="0">
                  <a:solidFill>
                    <a:srgbClr val="FF0000"/>
                  </a:solidFill>
                  <a:latin typeface="Arial" panose="020B0604020202020204" pitchFamily="34" charset="0"/>
                  <a:cs typeface="Arial" panose="020B0604020202020204" pitchFamily="34" charset="0"/>
                </a:rPr>
                <a:t>U2X</a:t>
              </a:r>
            </a:p>
          </p:txBody>
        </p:sp>
        <p:grpSp>
          <p:nvGrpSpPr>
            <p:cNvPr id="72" name="组合 215"/>
            <p:cNvGrpSpPr/>
            <p:nvPr/>
          </p:nvGrpSpPr>
          <p:grpSpPr>
            <a:xfrm>
              <a:off x="-28829" y="3714165"/>
              <a:ext cx="1562750" cy="1516818"/>
              <a:chOff x="1475656" y="730034"/>
              <a:chExt cx="5040560" cy="5003222"/>
            </a:xfrm>
          </p:grpSpPr>
          <p:grpSp>
            <p:nvGrpSpPr>
              <p:cNvPr id="74" name="组合 151"/>
              <p:cNvGrpSpPr/>
              <p:nvPr/>
            </p:nvGrpSpPr>
            <p:grpSpPr>
              <a:xfrm>
                <a:off x="1475656" y="730034"/>
                <a:ext cx="5040560" cy="5003222"/>
                <a:chOff x="-136184" y="1218586"/>
                <a:chExt cx="4248472" cy="4217001"/>
              </a:xfrm>
            </p:grpSpPr>
            <p:pic>
              <p:nvPicPr>
                <p:cNvPr id="76" name="Picture 2" descr="D:\liuyuchao\Downloads\M2M.png"/>
                <p:cNvPicPr>
                  <a:picLocks noChangeAspect="1" noChangeArrowheads="1"/>
                </p:cNvPicPr>
                <p:nvPr/>
              </p:nvPicPr>
              <p:blipFill>
                <a:blip r:embed="rId10" cstate="print">
                  <a:duotone>
                    <a:prstClr val="black"/>
                    <a:schemeClr val="accent4">
                      <a:tint val="45000"/>
                      <a:satMod val="400000"/>
                    </a:schemeClr>
                  </a:duotone>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6184" y="1218586"/>
                  <a:ext cx="4248472" cy="4217001"/>
                </a:xfrm>
                <a:prstGeom prst="rect">
                  <a:avLst/>
                </a:prstGeom>
                <a:noFill/>
                <a:extLst>
                  <a:ext uri="{909E8E84-426E-40DD-AFC4-6F175D3DCCD1}">
                    <a14:hiddenFill xmlns:a14="http://schemas.microsoft.com/office/drawing/2010/main">
                      <a:solidFill>
                        <a:srgbClr val="FFFFFF"/>
                      </a:solidFill>
                    </a14:hiddenFill>
                  </a:ext>
                </a:extLst>
              </p:spPr>
            </p:pic>
            <p:sp>
              <p:nvSpPr>
                <p:cNvPr id="77" name="矩形 76"/>
                <p:cNvSpPr/>
                <p:nvPr/>
              </p:nvSpPr>
              <p:spPr>
                <a:xfrm>
                  <a:off x="1475656" y="2852936"/>
                  <a:ext cx="129614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5" name="图片 74" descr="mobile-recruiting-hr-best-practices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46422" y="1262373"/>
                <a:ext cx="2789674" cy="4398875"/>
              </a:xfrm>
              <a:prstGeom prst="rect">
                <a:avLst/>
              </a:prstGeom>
            </p:spPr>
          </p:pic>
        </p:grpSp>
        <p:pic>
          <p:nvPicPr>
            <p:cNvPr id="73" name="Picture 2" descr="http://t3.baidu.com/it/u=1944182303,504940995&amp;fm=11&amp;gp=0.jpg"/>
            <p:cNvPicPr>
              <a:picLocks noChangeAspect="1" noChangeArrowheads="1"/>
            </p:cNvPicPr>
            <p:nvPr/>
          </p:nvPicPr>
          <p:blipFill>
            <a:blip r:embed="rId13" cstate="print"/>
            <a:srcRect/>
            <a:stretch>
              <a:fillRect/>
            </a:stretch>
          </p:blipFill>
          <p:spPr bwMode="auto">
            <a:xfrm>
              <a:off x="1682754" y="3790006"/>
              <a:ext cx="1339500" cy="1440978"/>
            </a:xfrm>
            <a:prstGeom prst="rect">
              <a:avLst/>
            </a:prstGeom>
            <a:noFill/>
          </p:spPr>
        </p:pic>
      </p:grpSp>
      <p:grpSp>
        <p:nvGrpSpPr>
          <p:cNvPr id="78" name="组合 642"/>
          <p:cNvGrpSpPr/>
          <p:nvPr/>
        </p:nvGrpSpPr>
        <p:grpSpPr>
          <a:xfrm>
            <a:off x="6187002" y="3797416"/>
            <a:ext cx="2979983" cy="2558846"/>
            <a:chOff x="6187002" y="3714165"/>
            <a:chExt cx="2979983" cy="2558846"/>
          </a:xfrm>
        </p:grpSpPr>
        <p:sp>
          <p:nvSpPr>
            <p:cNvPr id="79" name="TextBox 30"/>
            <p:cNvSpPr txBox="1"/>
            <p:nvPr/>
          </p:nvSpPr>
          <p:spPr>
            <a:xfrm>
              <a:off x="6187002" y="5534347"/>
              <a:ext cx="2979983" cy="738664"/>
            </a:xfrm>
            <a:prstGeom prst="rect">
              <a:avLst/>
            </a:prstGeom>
            <a:noFill/>
          </p:spPr>
          <p:txBody>
            <a:bodyPr wrap="none" rtlCol="0">
              <a:spAutoFit/>
            </a:bodyPr>
            <a:lstStyle/>
            <a:p>
              <a:pPr marL="0" lvl="2"/>
              <a:r>
                <a:rPr lang="en-US" altLang="zh-CN" sz="1400" b="1" dirty="0">
                  <a:latin typeface="Arial" panose="020B0604020202020204" pitchFamily="34" charset="0"/>
                  <a:cs typeface="Arial" panose="020B0604020202020204" pitchFamily="34" charset="0"/>
                </a:rPr>
                <a:t>Smart Network:</a:t>
              </a:r>
            </a:p>
            <a:p>
              <a:pPr marL="0" lvl="2"/>
              <a:r>
                <a:rPr lang="en-US" altLang="zh-CN" sz="1400" dirty="0">
                  <a:latin typeface="Arial" panose="020B0604020202020204" pitchFamily="34" charset="0"/>
                  <a:cs typeface="Arial" panose="020B0604020202020204" pitchFamily="34" charset="0"/>
                </a:rPr>
                <a:t>Service &amp; Environment Awareness </a:t>
              </a:r>
            </a:p>
            <a:p>
              <a:pPr marL="0" lvl="2"/>
              <a:r>
                <a:rPr lang="en-US" altLang="zh-CN" sz="1400" dirty="0">
                  <a:latin typeface="Arial" panose="020B0604020202020204" pitchFamily="34" charset="0"/>
                  <a:cs typeface="Arial" panose="020B0604020202020204" pitchFamily="34" charset="0"/>
                </a:rPr>
                <a:t>SON;  Multi-Radio/Multi-RAT SON</a:t>
              </a:r>
            </a:p>
          </p:txBody>
        </p:sp>
        <p:pic>
          <p:nvPicPr>
            <p:cNvPr id="80" name="Picture 2" descr="BL01004_"/>
            <p:cNvPicPr>
              <a:picLocks noChangeAspect="1" noChangeArrowheads="1"/>
            </p:cNvPicPr>
            <p:nvPr/>
          </p:nvPicPr>
          <p:blipFill>
            <a:blip r:embed="rId14" cstate="print"/>
            <a:srcRect/>
            <a:stretch>
              <a:fillRect/>
            </a:stretch>
          </p:blipFill>
          <p:spPr bwMode="auto">
            <a:xfrm>
              <a:off x="7286550" y="3971338"/>
              <a:ext cx="448312" cy="296813"/>
            </a:xfrm>
            <a:prstGeom prst="rect">
              <a:avLst/>
            </a:prstGeom>
            <a:noFill/>
          </p:spPr>
        </p:pic>
        <p:grpSp>
          <p:nvGrpSpPr>
            <p:cNvPr id="81" name="Group 4"/>
            <p:cNvGrpSpPr>
              <a:grpSpLocks/>
            </p:cNvGrpSpPr>
            <p:nvPr/>
          </p:nvGrpSpPr>
          <p:grpSpPr bwMode="auto">
            <a:xfrm rot="5400000">
              <a:off x="7164450" y="4429916"/>
              <a:ext cx="580432" cy="728506"/>
              <a:chOff x="4651" y="1968"/>
              <a:chExt cx="1132" cy="1529"/>
            </a:xfrm>
            <a:solidFill>
              <a:schemeClr val="bg2">
                <a:lumMod val="40000"/>
                <a:lumOff val="60000"/>
              </a:schemeClr>
            </a:solidFill>
          </p:grpSpPr>
          <p:grpSp>
            <p:nvGrpSpPr>
              <p:cNvPr id="634" name="Group 5"/>
              <p:cNvGrpSpPr>
                <a:grpSpLocks/>
              </p:cNvGrpSpPr>
              <p:nvPr/>
            </p:nvGrpSpPr>
            <p:grpSpPr bwMode="auto">
              <a:xfrm rot="16200000" flipH="1">
                <a:off x="4452" y="2167"/>
                <a:ext cx="1529" cy="1132"/>
                <a:chOff x="3168" y="2208"/>
                <a:chExt cx="1296" cy="768"/>
              </a:xfrm>
              <a:grpFill/>
            </p:grpSpPr>
            <p:sp>
              <p:nvSpPr>
                <p:cNvPr id="645" name="Oval 6"/>
                <p:cNvSpPr>
                  <a:spLocks noChangeArrowheads="1"/>
                </p:cNvSpPr>
                <p:nvPr/>
              </p:nvSpPr>
              <p:spPr bwMode="auto">
                <a:xfrm>
                  <a:off x="3168" y="2352"/>
                  <a:ext cx="576" cy="480"/>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6" name="Oval 7"/>
                <p:cNvSpPr>
                  <a:spLocks noChangeArrowheads="1"/>
                </p:cNvSpPr>
                <p:nvPr/>
              </p:nvSpPr>
              <p:spPr bwMode="auto">
                <a:xfrm>
                  <a:off x="3408" y="2400"/>
                  <a:ext cx="432"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7" name="Oval 8"/>
                <p:cNvSpPr>
                  <a:spLocks noChangeArrowheads="1"/>
                </p:cNvSpPr>
                <p:nvPr/>
              </p:nvSpPr>
              <p:spPr bwMode="auto">
                <a:xfrm>
                  <a:off x="3360" y="2256"/>
                  <a:ext cx="384"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8" name="Oval 9"/>
                <p:cNvSpPr>
                  <a:spLocks noChangeArrowheads="1"/>
                </p:cNvSpPr>
                <p:nvPr/>
              </p:nvSpPr>
              <p:spPr bwMode="auto">
                <a:xfrm>
                  <a:off x="3456" y="2304"/>
                  <a:ext cx="576" cy="33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9" name="Oval 10"/>
                <p:cNvSpPr>
                  <a:spLocks noChangeArrowheads="1"/>
                </p:cNvSpPr>
                <p:nvPr/>
              </p:nvSpPr>
              <p:spPr bwMode="auto">
                <a:xfrm>
                  <a:off x="3600" y="2352"/>
                  <a:ext cx="384"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0" name="Oval 11"/>
                <p:cNvSpPr>
                  <a:spLocks noChangeArrowheads="1"/>
                </p:cNvSpPr>
                <p:nvPr/>
              </p:nvSpPr>
              <p:spPr bwMode="auto">
                <a:xfrm>
                  <a:off x="3696" y="2448"/>
                  <a:ext cx="576" cy="432"/>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1" name="Oval 12"/>
                <p:cNvSpPr>
                  <a:spLocks noChangeArrowheads="1"/>
                </p:cNvSpPr>
                <p:nvPr/>
              </p:nvSpPr>
              <p:spPr bwMode="auto">
                <a:xfrm>
                  <a:off x="3744" y="2208"/>
                  <a:ext cx="432"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2" name="Oval 13"/>
                <p:cNvSpPr>
                  <a:spLocks noChangeArrowheads="1"/>
                </p:cNvSpPr>
                <p:nvPr/>
              </p:nvSpPr>
              <p:spPr bwMode="auto">
                <a:xfrm>
                  <a:off x="3888" y="2304"/>
                  <a:ext cx="576" cy="432"/>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3" name="Oval 14"/>
                <p:cNvSpPr>
                  <a:spLocks noChangeArrowheads="1"/>
                </p:cNvSpPr>
                <p:nvPr/>
              </p:nvSpPr>
              <p:spPr bwMode="auto">
                <a:xfrm>
                  <a:off x="3936" y="2400"/>
                  <a:ext cx="480"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635" name="Group 15"/>
              <p:cNvGrpSpPr>
                <a:grpSpLocks/>
              </p:cNvGrpSpPr>
              <p:nvPr/>
            </p:nvGrpSpPr>
            <p:grpSpPr bwMode="auto">
              <a:xfrm rot="16200000" flipH="1">
                <a:off x="4537" y="2279"/>
                <a:ext cx="1359" cy="849"/>
                <a:chOff x="3168" y="2208"/>
                <a:chExt cx="1296" cy="768"/>
              </a:xfrm>
              <a:grpFill/>
            </p:grpSpPr>
            <p:sp>
              <p:nvSpPr>
                <p:cNvPr id="636" name="Oval 16"/>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37" name="Oval 17"/>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38" name="Oval 18"/>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39" name="Oval 19"/>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0" name="Oval 20"/>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1" name="Oval 21"/>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2" name="Oval 22"/>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3" name="Oval 23"/>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4" name="Oval 24"/>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82" name="Oval 25"/>
            <p:cNvSpPr>
              <a:spLocks noChangeArrowheads="1"/>
            </p:cNvSpPr>
            <p:nvPr/>
          </p:nvSpPr>
          <p:spPr bwMode="auto">
            <a:xfrm>
              <a:off x="7258530" y="4715018"/>
              <a:ext cx="375928" cy="144559"/>
            </a:xfrm>
            <a:prstGeom prst="ellipse">
              <a:avLst/>
            </a:prstGeom>
            <a:no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pic>
          <p:nvPicPr>
            <p:cNvPr id="83" name="Picture 27"/>
            <p:cNvPicPr>
              <a:picLocks noChangeArrowheads="1"/>
            </p:cNvPicPr>
            <p:nvPr/>
          </p:nvPicPr>
          <p:blipFill>
            <a:blip r:embed="rId15" cstate="print"/>
            <a:srcRect/>
            <a:stretch>
              <a:fillRect/>
            </a:stretch>
          </p:blipFill>
          <p:spPr bwMode="auto">
            <a:xfrm>
              <a:off x="7298225" y="4809559"/>
              <a:ext cx="129007" cy="77501"/>
            </a:xfrm>
            <a:prstGeom prst="rect">
              <a:avLst/>
            </a:prstGeom>
            <a:noFill/>
            <a:ln w="12700">
              <a:noFill/>
              <a:miter lim="800000"/>
              <a:headEnd/>
              <a:tailEnd/>
            </a:ln>
            <a:effectLst/>
          </p:spPr>
        </p:pic>
        <p:pic>
          <p:nvPicPr>
            <p:cNvPr id="84" name="Picture 29" descr="x_big_image2"/>
            <p:cNvPicPr>
              <a:picLocks noChangeAspect="1" noChangeArrowheads="1"/>
            </p:cNvPicPr>
            <p:nvPr/>
          </p:nvPicPr>
          <p:blipFill>
            <a:blip r:embed="rId16" cstate="print">
              <a:lum bright="10000" contrast="40000"/>
            </a:blip>
            <a:srcRect/>
            <a:stretch>
              <a:fillRect/>
            </a:stretch>
          </p:blipFill>
          <p:spPr bwMode="auto">
            <a:xfrm>
              <a:off x="6891921" y="3941688"/>
              <a:ext cx="251007" cy="251741"/>
            </a:xfrm>
            <a:prstGeom prst="rect">
              <a:avLst/>
            </a:prstGeom>
            <a:noFill/>
            <a:ln w="9525">
              <a:noFill/>
              <a:miter lim="800000"/>
              <a:headEnd/>
              <a:tailEnd/>
            </a:ln>
          </p:spPr>
        </p:pic>
        <p:grpSp>
          <p:nvGrpSpPr>
            <p:cNvPr id="85" name="Group 31"/>
            <p:cNvGrpSpPr>
              <a:grpSpLocks/>
            </p:cNvGrpSpPr>
            <p:nvPr/>
          </p:nvGrpSpPr>
          <p:grpSpPr bwMode="auto">
            <a:xfrm flipH="1">
              <a:off x="6305869" y="4845836"/>
              <a:ext cx="607672" cy="423233"/>
              <a:chOff x="3168" y="2208"/>
              <a:chExt cx="1296" cy="768"/>
            </a:xfrm>
          </p:grpSpPr>
          <p:grpSp>
            <p:nvGrpSpPr>
              <p:cNvPr id="614" name="Group 32"/>
              <p:cNvGrpSpPr>
                <a:grpSpLocks/>
              </p:cNvGrpSpPr>
              <p:nvPr/>
            </p:nvGrpSpPr>
            <p:grpSpPr bwMode="auto">
              <a:xfrm>
                <a:off x="3168" y="2208"/>
                <a:ext cx="1296" cy="768"/>
                <a:chOff x="3168" y="2208"/>
                <a:chExt cx="1296" cy="768"/>
              </a:xfrm>
            </p:grpSpPr>
            <p:sp>
              <p:nvSpPr>
                <p:cNvPr id="625" name="Oval 33"/>
                <p:cNvSpPr>
                  <a:spLocks noChangeArrowheads="1"/>
                </p:cNvSpPr>
                <p:nvPr/>
              </p:nvSpPr>
              <p:spPr bwMode="auto">
                <a:xfrm>
                  <a:off x="3168" y="2352"/>
                  <a:ext cx="576" cy="480"/>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6" name="Oval 34"/>
                <p:cNvSpPr>
                  <a:spLocks noChangeArrowheads="1"/>
                </p:cNvSpPr>
                <p:nvPr/>
              </p:nvSpPr>
              <p:spPr bwMode="auto">
                <a:xfrm>
                  <a:off x="3408" y="2400"/>
                  <a:ext cx="432"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7" name="Oval 35"/>
                <p:cNvSpPr>
                  <a:spLocks noChangeArrowheads="1"/>
                </p:cNvSpPr>
                <p:nvPr/>
              </p:nvSpPr>
              <p:spPr bwMode="auto">
                <a:xfrm>
                  <a:off x="3360" y="2256"/>
                  <a:ext cx="384"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8" name="Oval 36"/>
                <p:cNvSpPr>
                  <a:spLocks noChangeArrowheads="1"/>
                </p:cNvSpPr>
                <p:nvPr/>
              </p:nvSpPr>
              <p:spPr bwMode="auto">
                <a:xfrm>
                  <a:off x="3456" y="2304"/>
                  <a:ext cx="576" cy="33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9" name="Oval 37"/>
                <p:cNvSpPr>
                  <a:spLocks noChangeArrowheads="1"/>
                </p:cNvSpPr>
                <p:nvPr/>
              </p:nvSpPr>
              <p:spPr bwMode="auto">
                <a:xfrm>
                  <a:off x="3600" y="2352"/>
                  <a:ext cx="384"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0" name="Oval 38"/>
                <p:cNvSpPr>
                  <a:spLocks noChangeArrowheads="1"/>
                </p:cNvSpPr>
                <p:nvPr/>
              </p:nvSpPr>
              <p:spPr bwMode="auto">
                <a:xfrm>
                  <a:off x="3696" y="2448"/>
                  <a:ext cx="576" cy="432"/>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1" name="Oval 39"/>
                <p:cNvSpPr>
                  <a:spLocks noChangeArrowheads="1"/>
                </p:cNvSpPr>
                <p:nvPr/>
              </p:nvSpPr>
              <p:spPr bwMode="auto">
                <a:xfrm>
                  <a:off x="3744" y="2208"/>
                  <a:ext cx="432"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2" name="Oval 40"/>
                <p:cNvSpPr>
                  <a:spLocks noChangeArrowheads="1"/>
                </p:cNvSpPr>
                <p:nvPr/>
              </p:nvSpPr>
              <p:spPr bwMode="auto">
                <a:xfrm>
                  <a:off x="3888" y="2304"/>
                  <a:ext cx="576" cy="432"/>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3" name="Oval 41"/>
                <p:cNvSpPr>
                  <a:spLocks noChangeArrowheads="1"/>
                </p:cNvSpPr>
                <p:nvPr/>
              </p:nvSpPr>
              <p:spPr bwMode="auto">
                <a:xfrm>
                  <a:off x="3936" y="2400"/>
                  <a:ext cx="480"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615" name="Group 42"/>
              <p:cNvGrpSpPr>
                <a:grpSpLocks/>
              </p:cNvGrpSpPr>
              <p:nvPr/>
            </p:nvGrpSpPr>
            <p:grpSpPr bwMode="auto">
              <a:xfrm>
                <a:off x="3216" y="2304"/>
                <a:ext cx="1152" cy="576"/>
                <a:chOff x="3168" y="2208"/>
                <a:chExt cx="1296" cy="768"/>
              </a:xfrm>
            </p:grpSpPr>
            <p:sp>
              <p:nvSpPr>
                <p:cNvPr id="616" name="Oval 43"/>
                <p:cNvSpPr>
                  <a:spLocks noChangeArrowheads="1"/>
                </p:cNvSpPr>
                <p:nvPr/>
              </p:nvSpPr>
              <p:spPr bwMode="auto">
                <a:xfrm>
                  <a:off x="3168" y="2352"/>
                  <a:ext cx="576" cy="480"/>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17" name="Oval 44"/>
                <p:cNvSpPr>
                  <a:spLocks noChangeArrowheads="1"/>
                </p:cNvSpPr>
                <p:nvPr/>
              </p:nvSpPr>
              <p:spPr bwMode="auto">
                <a:xfrm>
                  <a:off x="3408" y="2400"/>
                  <a:ext cx="432"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18" name="Oval 45"/>
                <p:cNvSpPr>
                  <a:spLocks noChangeArrowheads="1"/>
                </p:cNvSpPr>
                <p:nvPr/>
              </p:nvSpPr>
              <p:spPr bwMode="auto">
                <a:xfrm>
                  <a:off x="3360" y="2256"/>
                  <a:ext cx="384"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19" name="Oval 46"/>
                <p:cNvSpPr>
                  <a:spLocks noChangeArrowheads="1"/>
                </p:cNvSpPr>
                <p:nvPr/>
              </p:nvSpPr>
              <p:spPr bwMode="auto">
                <a:xfrm>
                  <a:off x="3456" y="2304"/>
                  <a:ext cx="576" cy="33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0" name="Oval 47"/>
                <p:cNvSpPr>
                  <a:spLocks noChangeArrowheads="1"/>
                </p:cNvSpPr>
                <p:nvPr/>
              </p:nvSpPr>
              <p:spPr bwMode="auto">
                <a:xfrm>
                  <a:off x="3600" y="2352"/>
                  <a:ext cx="384"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1" name="Oval 48"/>
                <p:cNvSpPr>
                  <a:spLocks noChangeArrowheads="1"/>
                </p:cNvSpPr>
                <p:nvPr/>
              </p:nvSpPr>
              <p:spPr bwMode="auto">
                <a:xfrm>
                  <a:off x="3696" y="2448"/>
                  <a:ext cx="576" cy="432"/>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2" name="Oval 49"/>
                <p:cNvSpPr>
                  <a:spLocks noChangeArrowheads="1"/>
                </p:cNvSpPr>
                <p:nvPr/>
              </p:nvSpPr>
              <p:spPr bwMode="auto">
                <a:xfrm>
                  <a:off x="3744" y="2208"/>
                  <a:ext cx="432"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3" name="Oval 50"/>
                <p:cNvSpPr>
                  <a:spLocks noChangeArrowheads="1"/>
                </p:cNvSpPr>
                <p:nvPr/>
              </p:nvSpPr>
              <p:spPr bwMode="auto">
                <a:xfrm>
                  <a:off x="3888" y="2304"/>
                  <a:ext cx="576" cy="432"/>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4" name="Oval 51"/>
                <p:cNvSpPr>
                  <a:spLocks noChangeArrowheads="1"/>
                </p:cNvSpPr>
                <p:nvPr/>
              </p:nvSpPr>
              <p:spPr bwMode="auto">
                <a:xfrm>
                  <a:off x="3936" y="2400"/>
                  <a:ext cx="480"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86" name="Line 52"/>
            <p:cNvSpPr>
              <a:spLocks noChangeShapeType="1"/>
            </p:cNvSpPr>
            <p:nvPr/>
          </p:nvSpPr>
          <p:spPr bwMode="auto">
            <a:xfrm flipV="1">
              <a:off x="6437211" y="5056903"/>
              <a:ext cx="224155" cy="105534"/>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7" name="Line 53"/>
            <p:cNvSpPr>
              <a:spLocks noChangeShapeType="1"/>
            </p:cNvSpPr>
            <p:nvPr/>
          </p:nvSpPr>
          <p:spPr bwMode="auto">
            <a:xfrm flipH="1" flipV="1">
              <a:off x="6549289" y="4898602"/>
              <a:ext cx="112078" cy="15830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8" name="Line 54"/>
            <p:cNvSpPr>
              <a:spLocks noChangeShapeType="1"/>
            </p:cNvSpPr>
            <p:nvPr/>
          </p:nvSpPr>
          <p:spPr bwMode="auto">
            <a:xfrm>
              <a:off x="6661366" y="5070094"/>
              <a:ext cx="252175" cy="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9" name="AutoShape 55"/>
            <p:cNvSpPr>
              <a:spLocks noChangeArrowheads="1"/>
            </p:cNvSpPr>
            <p:nvPr/>
          </p:nvSpPr>
          <p:spPr bwMode="auto">
            <a:xfrm>
              <a:off x="6605327" y="5030519"/>
              <a:ext cx="103322" cy="52767"/>
            </a:xfrm>
            <a:prstGeom prst="cube">
              <a:avLst>
                <a:gd name="adj" fmla="val 43750"/>
              </a:avLst>
            </a:prstGeom>
            <a:solidFill>
              <a:srgbClr val="666699"/>
            </a:solidFill>
            <a:ln w="12700">
              <a:solidFill>
                <a:schemeClr val="tx1"/>
              </a:solidFill>
              <a:miter lim="800000"/>
              <a:headEnd/>
              <a:tailEnd/>
            </a:ln>
            <a:effectLst/>
          </p:spPr>
          <p:txBody>
            <a:bodyPr wrap="none" anchor="ctr"/>
            <a:lstStyle/>
            <a:p>
              <a:endParaRPr lang="en-US" sz="1400">
                <a:latin typeface="Arial" pitchFamily="34" charset="0"/>
                <a:cs typeface="Arial" pitchFamily="34" charset="0"/>
              </a:endParaRPr>
            </a:p>
          </p:txBody>
        </p:sp>
        <p:grpSp>
          <p:nvGrpSpPr>
            <p:cNvPr id="90" name="Group 59"/>
            <p:cNvGrpSpPr>
              <a:grpSpLocks/>
            </p:cNvGrpSpPr>
            <p:nvPr/>
          </p:nvGrpSpPr>
          <p:grpSpPr bwMode="auto">
            <a:xfrm>
              <a:off x="6801463" y="4872219"/>
              <a:ext cx="140097" cy="211066"/>
              <a:chOff x="3088" y="1702"/>
              <a:chExt cx="305" cy="415"/>
            </a:xfrm>
          </p:grpSpPr>
          <p:sp>
            <p:nvSpPr>
              <p:cNvPr id="603" name="Freeform 60"/>
              <p:cNvSpPr>
                <a:spLocks/>
              </p:cNvSpPr>
              <p:nvPr/>
            </p:nvSpPr>
            <p:spPr bwMode="auto">
              <a:xfrm flipH="1">
                <a:off x="3346" y="1702"/>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604" name="Rectangle 61"/>
              <p:cNvSpPr>
                <a:spLocks noChangeArrowheads="1"/>
              </p:cNvSpPr>
              <p:nvPr/>
            </p:nvSpPr>
            <p:spPr bwMode="auto">
              <a:xfrm flipH="1">
                <a:off x="3095" y="1734"/>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605" name="Oval 62"/>
              <p:cNvSpPr>
                <a:spLocks noChangeArrowheads="1"/>
              </p:cNvSpPr>
              <p:nvPr/>
            </p:nvSpPr>
            <p:spPr bwMode="auto">
              <a:xfrm flipH="1">
                <a:off x="3246" y="1784"/>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606" name="Group 63"/>
              <p:cNvGrpSpPr>
                <a:grpSpLocks/>
              </p:cNvGrpSpPr>
              <p:nvPr/>
            </p:nvGrpSpPr>
            <p:grpSpPr bwMode="auto">
              <a:xfrm flipH="1">
                <a:off x="3132" y="1894"/>
                <a:ext cx="152" cy="109"/>
                <a:chOff x="3216" y="2784"/>
                <a:chExt cx="192" cy="144"/>
              </a:xfrm>
            </p:grpSpPr>
            <p:sp>
              <p:nvSpPr>
                <p:cNvPr id="610" name="Line 64"/>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611" name="Line 65"/>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612" name="Line 66"/>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613" name="Line 67"/>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607" name="Freeform 68"/>
              <p:cNvSpPr>
                <a:spLocks/>
              </p:cNvSpPr>
              <p:nvPr/>
            </p:nvSpPr>
            <p:spPr bwMode="auto">
              <a:xfrm>
                <a:off x="3088" y="1705"/>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608" name="Oval 69"/>
              <p:cNvSpPr>
                <a:spLocks noChangeArrowheads="1"/>
              </p:cNvSpPr>
              <p:nvPr/>
            </p:nvSpPr>
            <p:spPr bwMode="auto">
              <a:xfrm flipH="1">
                <a:off x="3138" y="178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609" name="Oval 70"/>
              <p:cNvSpPr>
                <a:spLocks noChangeArrowheads="1"/>
              </p:cNvSpPr>
              <p:nvPr/>
            </p:nvSpPr>
            <p:spPr bwMode="auto">
              <a:xfrm flipH="1">
                <a:off x="3192" y="1780"/>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91" name="Group 72"/>
            <p:cNvGrpSpPr>
              <a:grpSpLocks/>
            </p:cNvGrpSpPr>
            <p:nvPr/>
          </p:nvGrpSpPr>
          <p:grpSpPr bwMode="auto">
            <a:xfrm>
              <a:off x="8258474" y="4187353"/>
              <a:ext cx="625184" cy="682120"/>
              <a:chOff x="4161" y="2295"/>
              <a:chExt cx="1071" cy="1241"/>
            </a:xfrm>
          </p:grpSpPr>
          <p:grpSp>
            <p:nvGrpSpPr>
              <p:cNvPr id="400" name="Group 73"/>
              <p:cNvGrpSpPr>
                <a:grpSpLocks/>
              </p:cNvGrpSpPr>
              <p:nvPr/>
            </p:nvGrpSpPr>
            <p:grpSpPr bwMode="auto">
              <a:xfrm rot="18542789" flipH="1">
                <a:off x="4015" y="2490"/>
                <a:ext cx="1241" cy="852"/>
                <a:chOff x="3168" y="2208"/>
                <a:chExt cx="1296" cy="768"/>
              </a:xfrm>
            </p:grpSpPr>
            <p:sp>
              <p:nvSpPr>
                <p:cNvPr id="594" name="Oval 74"/>
                <p:cNvSpPr>
                  <a:spLocks noChangeArrowheads="1"/>
                </p:cNvSpPr>
                <p:nvPr/>
              </p:nvSpPr>
              <p:spPr bwMode="auto">
                <a:xfrm>
                  <a:off x="3168" y="2352"/>
                  <a:ext cx="576" cy="480"/>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5" name="Oval 75"/>
                <p:cNvSpPr>
                  <a:spLocks noChangeArrowheads="1"/>
                </p:cNvSpPr>
                <p:nvPr/>
              </p:nvSpPr>
              <p:spPr bwMode="auto">
                <a:xfrm>
                  <a:off x="3408" y="2400"/>
                  <a:ext cx="432"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6" name="Oval 76"/>
                <p:cNvSpPr>
                  <a:spLocks noChangeArrowheads="1"/>
                </p:cNvSpPr>
                <p:nvPr/>
              </p:nvSpPr>
              <p:spPr bwMode="auto">
                <a:xfrm>
                  <a:off x="3360" y="2256"/>
                  <a:ext cx="384"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7" name="Oval 77"/>
                <p:cNvSpPr>
                  <a:spLocks noChangeArrowheads="1"/>
                </p:cNvSpPr>
                <p:nvPr/>
              </p:nvSpPr>
              <p:spPr bwMode="auto">
                <a:xfrm>
                  <a:off x="3456" y="2304"/>
                  <a:ext cx="576" cy="33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8" name="Oval 78"/>
                <p:cNvSpPr>
                  <a:spLocks noChangeArrowheads="1"/>
                </p:cNvSpPr>
                <p:nvPr/>
              </p:nvSpPr>
              <p:spPr bwMode="auto">
                <a:xfrm>
                  <a:off x="3600" y="2352"/>
                  <a:ext cx="384"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9" name="Oval 79"/>
                <p:cNvSpPr>
                  <a:spLocks noChangeArrowheads="1"/>
                </p:cNvSpPr>
                <p:nvPr/>
              </p:nvSpPr>
              <p:spPr bwMode="auto">
                <a:xfrm>
                  <a:off x="3696" y="2448"/>
                  <a:ext cx="576" cy="432"/>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600" name="Oval 80"/>
                <p:cNvSpPr>
                  <a:spLocks noChangeArrowheads="1"/>
                </p:cNvSpPr>
                <p:nvPr/>
              </p:nvSpPr>
              <p:spPr bwMode="auto">
                <a:xfrm>
                  <a:off x="3744" y="2208"/>
                  <a:ext cx="432"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601" name="Oval 81"/>
                <p:cNvSpPr>
                  <a:spLocks noChangeArrowheads="1"/>
                </p:cNvSpPr>
                <p:nvPr/>
              </p:nvSpPr>
              <p:spPr bwMode="auto">
                <a:xfrm>
                  <a:off x="3888" y="2304"/>
                  <a:ext cx="576" cy="432"/>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602" name="Oval 82"/>
                <p:cNvSpPr>
                  <a:spLocks noChangeArrowheads="1"/>
                </p:cNvSpPr>
                <p:nvPr/>
              </p:nvSpPr>
              <p:spPr bwMode="auto">
                <a:xfrm>
                  <a:off x="3936" y="2400"/>
                  <a:ext cx="480"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1" name="Group 83"/>
              <p:cNvGrpSpPr>
                <a:grpSpLocks/>
              </p:cNvGrpSpPr>
              <p:nvPr/>
            </p:nvGrpSpPr>
            <p:grpSpPr bwMode="auto">
              <a:xfrm rot="18542789" flipH="1">
                <a:off x="4244" y="2555"/>
                <a:ext cx="1206" cy="720"/>
                <a:chOff x="3168" y="2208"/>
                <a:chExt cx="1296" cy="768"/>
              </a:xfrm>
            </p:grpSpPr>
            <p:sp>
              <p:nvSpPr>
                <p:cNvPr id="585" name="Oval 84"/>
                <p:cNvSpPr>
                  <a:spLocks noChangeArrowheads="1"/>
                </p:cNvSpPr>
                <p:nvPr/>
              </p:nvSpPr>
              <p:spPr bwMode="auto">
                <a:xfrm>
                  <a:off x="3168" y="2352"/>
                  <a:ext cx="576" cy="480"/>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6" name="Oval 85"/>
                <p:cNvSpPr>
                  <a:spLocks noChangeArrowheads="1"/>
                </p:cNvSpPr>
                <p:nvPr/>
              </p:nvSpPr>
              <p:spPr bwMode="auto">
                <a:xfrm>
                  <a:off x="3408" y="2400"/>
                  <a:ext cx="432"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7" name="Oval 86"/>
                <p:cNvSpPr>
                  <a:spLocks noChangeArrowheads="1"/>
                </p:cNvSpPr>
                <p:nvPr/>
              </p:nvSpPr>
              <p:spPr bwMode="auto">
                <a:xfrm>
                  <a:off x="3360" y="2256"/>
                  <a:ext cx="384"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8" name="Oval 87"/>
                <p:cNvSpPr>
                  <a:spLocks noChangeArrowheads="1"/>
                </p:cNvSpPr>
                <p:nvPr/>
              </p:nvSpPr>
              <p:spPr bwMode="auto">
                <a:xfrm>
                  <a:off x="3456" y="2304"/>
                  <a:ext cx="576" cy="33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9" name="Oval 88"/>
                <p:cNvSpPr>
                  <a:spLocks noChangeArrowheads="1"/>
                </p:cNvSpPr>
                <p:nvPr/>
              </p:nvSpPr>
              <p:spPr bwMode="auto">
                <a:xfrm>
                  <a:off x="3600" y="2352"/>
                  <a:ext cx="384"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0" name="Oval 89"/>
                <p:cNvSpPr>
                  <a:spLocks noChangeArrowheads="1"/>
                </p:cNvSpPr>
                <p:nvPr/>
              </p:nvSpPr>
              <p:spPr bwMode="auto">
                <a:xfrm>
                  <a:off x="3696" y="2448"/>
                  <a:ext cx="576" cy="432"/>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1" name="Oval 90"/>
                <p:cNvSpPr>
                  <a:spLocks noChangeArrowheads="1"/>
                </p:cNvSpPr>
                <p:nvPr/>
              </p:nvSpPr>
              <p:spPr bwMode="auto">
                <a:xfrm>
                  <a:off x="3744" y="2208"/>
                  <a:ext cx="432"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2" name="Oval 91"/>
                <p:cNvSpPr>
                  <a:spLocks noChangeArrowheads="1"/>
                </p:cNvSpPr>
                <p:nvPr/>
              </p:nvSpPr>
              <p:spPr bwMode="auto">
                <a:xfrm>
                  <a:off x="3888" y="2304"/>
                  <a:ext cx="576" cy="432"/>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3" name="Oval 92"/>
                <p:cNvSpPr>
                  <a:spLocks noChangeArrowheads="1"/>
                </p:cNvSpPr>
                <p:nvPr/>
              </p:nvSpPr>
              <p:spPr bwMode="auto">
                <a:xfrm>
                  <a:off x="3936" y="2400"/>
                  <a:ext cx="480"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402" name="Group 93"/>
              <p:cNvGrpSpPr>
                <a:grpSpLocks/>
              </p:cNvGrpSpPr>
              <p:nvPr/>
            </p:nvGrpSpPr>
            <p:grpSpPr bwMode="auto">
              <a:xfrm>
                <a:off x="4750" y="2928"/>
                <a:ext cx="146" cy="454"/>
                <a:chOff x="1008" y="2648"/>
                <a:chExt cx="400" cy="904"/>
              </a:xfrm>
            </p:grpSpPr>
            <p:grpSp>
              <p:nvGrpSpPr>
                <p:cNvPr id="551" name="Group 94"/>
                <p:cNvGrpSpPr>
                  <a:grpSpLocks/>
                </p:cNvGrpSpPr>
                <p:nvPr/>
              </p:nvGrpSpPr>
              <p:grpSpPr bwMode="auto">
                <a:xfrm>
                  <a:off x="1064" y="2832"/>
                  <a:ext cx="344" cy="696"/>
                  <a:chOff x="1064" y="2832"/>
                  <a:chExt cx="344" cy="696"/>
                </a:xfrm>
              </p:grpSpPr>
              <p:sp>
                <p:nvSpPr>
                  <p:cNvPr id="573" name="Line 9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4" name="Line 9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5" name="Line 9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6" name="Line 9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7" name="Line 9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8" name="Line 10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9" name="Line 10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0" name="Line 10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1" name="Line 10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2" name="Line 10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3" name="Line 10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4" name="Line 10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552" name="Group 107"/>
                <p:cNvGrpSpPr>
                  <a:grpSpLocks/>
                </p:cNvGrpSpPr>
                <p:nvPr/>
              </p:nvGrpSpPr>
              <p:grpSpPr bwMode="auto">
                <a:xfrm>
                  <a:off x="1008" y="2856"/>
                  <a:ext cx="344" cy="696"/>
                  <a:chOff x="1064" y="2832"/>
                  <a:chExt cx="344" cy="696"/>
                </a:xfrm>
              </p:grpSpPr>
              <p:sp>
                <p:nvSpPr>
                  <p:cNvPr id="561" name="Line 10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2" name="Line 10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3" name="Line 11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4" name="Line 11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5" name="Line 11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6" name="Line 11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7" name="Line 11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8" name="Line 11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9" name="Line 11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0" name="Line 11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1" name="Line 11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2" name="Line 11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553" name="Line 12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4" name="Line 12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5" name="Line 12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6" name="Line 12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7" name="Line 12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8" name="Line 12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9" name="Line 12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0" name="Line 12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3" name="Group 128"/>
              <p:cNvGrpSpPr>
                <a:grpSpLocks/>
              </p:cNvGrpSpPr>
              <p:nvPr/>
            </p:nvGrpSpPr>
            <p:grpSpPr bwMode="auto">
              <a:xfrm>
                <a:off x="4992" y="2611"/>
                <a:ext cx="98" cy="358"/>
                <a:chOff x="1008" y="2648"/>
                <a:chExt cx="400" cy="904"/>
              </a:xfrm>
            </p:grpSpPr>
            <p:grpSp>
              <p:nvGrpSpPr>
                <p:cNvPr id="517" name="Group 129"/>
                <p:cNvGrpSpPr>
                  <a:grpSpLocks/>
                </p:cNvGrpSpPr>
                <p:nvPr/>
              </p:nvGrpSpPr>
              <p:grpSpPr bwMode="auto">
                <a:xfrm>
                  <a:off x="1064" y="2832"/>
                  <a:ext cx="344" cy="696"/>
                  <a:chOff x="1064" y="2832"/>
                  <a:chExt cx="344" cy="696"/>
                </a:xfrm>
              </p:grpSpPr>
              <p:sp>
                <p:nvSpPr>
                  <p:cNvPr id="539" name="Line 130"/>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0" name="Line 131"/>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1" name="Line 132"/>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2" name="Line 133"/>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3" name="Line 134"/>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4" name="Line 135"/>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5" name="Line 136"/>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6" name="Line 137"/>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7" name="Line 138"/>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8" name="Line 139"/>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9" name="Line 140"/>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0" name="Line 141"/>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518" name="Group 142"/>
                <p:cNvGrpSpPr>
                  <a:grpSpLocks/>
                </p:cNvGrpSpPr>
                <p:nvPr/>
              </p:nvGrpSpPr>
              <p:grpSpPr bwMode="auto">
                <a:xfrm>
                  <a:off x="1008" y="2856"/>
                  <a:ext cx="344" cy="696"/>
                  <a:chOff x="1064" y="2832"/>
                  <a:chExt cx="344" cy="696"/>
                </a:xfrm>
              </p:grpSpPr>
              <p:sp>
                <p:nvSpPr>
                  <p:cNvPr id="527" name="Line 143"/>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8" name="Line 144"/>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9" name="Line 145"/>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0" name="Line 146"/>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1" name="Line 147"/>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2" name="Line 148"/>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3" name="Line 149"/>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4" name="Line 150"/>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5" name="Line 151"/>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6" name="Line 152"/>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7" name="Line 153"/>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8" name="Line 154"/>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519" name="Line 155"/>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0" name="Line 156"/>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1" name="Line 157"/>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2" name="Line 158"/>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3" name="Line 159"/>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4" name="Line 160"/>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5" name="Line 161"/>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6" name="Line 162"/>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4" name="Group 163"/>
              <p:cNvGrpSpPr>
                <a:grpSpLocks/>
              </p:cNvGrpSpPr>
              <p:nvPr/>
            </p:nvGrpSpPr>
            <p:grpSpPr bwMode="auto">
              <a:xfrm>
                <a:off x="5170" y="2371"/>
                <a:ext cx="62" cy="198"/>
                <a:chOff x="1008" y="2648"/>
                <a:chExt cx="400" cy="904"/>
              </a:xfrm>
            </p:grpSpPr>
            <p:grpSp>
              <p:nvGrpSpPr>
                <p:cNvPr id="483" name="Group 164"/>
                <p:cNvGrpSpPr>
                  <a:grpSpLocks/>
                </p:cNvGrpSpPr>
                <p:nvPr/>
              </p:nvGrpSpPr>
              <p:grpSpPr bwMode="auto">
                <a:xfrm>
                  <a:off x="1064" y="2832"/>
                  <a:ext cx="344" cy="696"/>
                  <a:chOff x="1064" y="2832"/>
                  <a:chExt cx="344" cy="696"/>
                </a:xfrm>
              </p:grpSpPr>
              <p:sp>
                <p:nvSpPr>
                  <p:cNvPr id="505" name="Line 16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6" name="Line 16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7" name="Line 16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8" name="Line 16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9" name="Line 16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0" name="Line 17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1" name="Line 17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2" name="Line 17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3" name="Line 17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4" name="Line 17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5" name="Line 17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6" name="Line 17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84" name="Group 177"/>
                <p:cNvGrpSpPr>
                  <a:grpSpLocks/>
                </p:cNvGrpSpPr>
                <p:nvPr/>
              </p:nvGrpSpPr>
              <p:grpSpPr bwMode="auto">
                <a:xfrm>
                  <a:off x="1008" y="2856"/>
                  <a:ext cx="344" cy="696"/>
                  <a:chOff x="1064" y="2832"/>
                  <a:chExt cx="344" cy="696"/>
                </a:xfrm>
              </p:grpSpPr>
              <p:sp>
                <p:nvSpPr>
                  <p:cNvPr id="493" name="Line 17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4" name="Line 17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5" name="Line 18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6" name="Line 18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7" name="Line 18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8" name="Line 18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9" name="Line 18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0" name="Line 18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1" name="Line 18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2" name="Line 18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3" name="Line 18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4" name="Line 18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485" name="Line 19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6" name="Line 19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7" name="Line 19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8" name="Line 19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9" name="Line 19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0" name="Line 19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1" name="Line 19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2" name="Line 19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5" name="Group 198"/>
              <p:cNvGrpSpPr>
                <a:grpSpLocks/>
              </p:cNvGrpSpPr>
              <p:nvPr/>
            </p:nvGrpSpPr>
            <p:grpSpPr bwMode="auto">
              <a:xfrm>
                <a:off x="4161" y="3043"/>
                <a:ext cx="207" cy="293"/>
                <a:chOff x="4120" y="2308"/>
                <a:chExt cx="305" cy="415"/>
              </a:xfrm>
            </p:grpSpPr>
            <p:sp>
              <p:nvSpPr>
                <p:cNvPr id="472" name="Freeform 199"/>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473" name="Rectangle 200"/>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474" name="Oval 201"/>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475" name="Group 202"/>
                <p:cNvGrpSpPr>
                  <a:grpSpLocks/>
                </p:cNvGrpSpPr>
                <p:nvPr/>
              </p:nvGrpSpPr>
              <p:grpSpPr bwMode="auto">
                <a:xfrm flipH="1">
                  <a:off x="4164" y="2500"/>
                  <a:ext cx="152" cy="109"/>
                  <a:chOff x="3216" y="2784"/>
                  <a:chExt cx="192" cy="144"/>
                </a:xfrm>
              </p:grpSpPr>
              <p:sp>
                <p:nvSpPr>
                  <p:cNvPr id="479" name="Line 203"/>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480" name="Line 204"/>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481" name="Line 205"/>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482" name="Line 206"/>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476" name="Freeform 207"/>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477" name="Oval 208"/>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478" name="Oval 209"/>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406" name="Group 210"/>
              <p:cNvGrpSpPr>
                <a:grpSpLocks/>
              </p:cNvGrpSpPr>
              <p:nvPr/>
            </p:nvGrpSpPr>
            <p:grpSpPr bwMode="auto">
              <a:xfrm>
                <a:off x="4424" y="2880"/>
                <a:ext cx="328" cy="344"/>
                <a:chOff x="1970" y="2277"/>
                <a:chExt cx="493" cy="732"/>
              </a:xfrm>
            </p:grpSpPr>
            <p:grpSp>
              <p:nvGrpSpPr>
                <p:cNvPr id="442" name="Group 211"/>
                <p:cNvGrpSpPr>
                  <a:grpSpLocks/>
                </p:cNvGrpSpPr>
                <p:nvPr/>
              </p:nvGrpSpPr>
              <p:grpSpPr bwMode="auto">
                <a:xfrm>
                  <a:off x="1970" y="2337"/>
                  <a:ext cx="413" cy="672"/>
                  <a:chOff x="2651" y="2304"/>
                  <a:chExt cx="413" cy="672"/>
                </a:xfrm>
              </p:grpSpPr>
              <p:sp>
                <p:nvSpPr>
                  <p:cNvPr id="445" name="Rectangle 212"/>
                  <p:cNvSpPr>
                    <a:spLocks noChangeArrowheads="1"/>
                  </p:cNvSpPr>
                  <p:nvPr/>
                </p:nvSpPr>
                <p:spPr bwMode="auto">
                  <a:xfrm>
                    <a:off x="2651" y="2304"/>
                    <a:ext cx="413" cy="672"/>
                  </a:xfrm>
                  <a:prstGeom prst="rect">
                    <a:avLst/>
                  </a:prstGeom>
                  <a:solidFill>
                    <a:srgbClr val="DDDDDD"/>
                  </a:solidFill>
                  <a:ln w="9525">
                    <a:noFill/>
                    <a:miter lim="800000"/>
                    <a:headEnd/>
                    <a:tailEnd/>
                  </a:ln>
                  <a:effectLst/>
                </p:spPr>
                <p:txBody>
                  <a:bodyPr wrap="none" lIns="0" tIns="0" rIns="0" bIns="0" anchor="ctr"/>
                  <a:lstStyle/>
                  <a:p>
                    <a:endParaRPr lang="en-US" sz="1400">
                      <a:latin typeface="Arial" pitchFamily="34" charset="0"/>
                      <a:cs typeface="Arial" pitchFamily="34" charset="0"/>
                    </a:endParaRPr>
                  </a:p>
                </p:txBody>
              </p:sp>
              <p:grpSp>
                <p:nvGrpSpPr>
                  <p:cNvPr id="446" name="Group 213"/>
                  <p:cNvGrpSpPr>
                    <a:grpSpLocks/>
                  </p:cNvGrpSpPr>
                  <p:nvPr/>
                </p:nvGrpSpPr>
                <p:grpSpPr bwMode="auto">
                  <a:xfrm>
                    <a:off x="2688" y="2556"/>
                    <a:ext cx="336" cy="192"/>
                    <a:chOff x="2688" y="2352"/>
                    <a:chExt cx="336" cy="192"/>
                  </a:xfrm>
                </p:grpSpPr>
                <p:sp>
                  <p:nvSpPr>
                    <p:cNvPr id="468" name="Line 214"/>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9" name="Line 215"/>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70" name="Line 216"/>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71" name="Line 217"/>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447" name="Line 218"/>
                  <p:cNvSpPr>
                    <a:spLocks noChangeShapeType="1"/>
                  </p:cNvSpPr>
                  <p:nvPr/>
                </p:nvSpPr>
                <p:spPr bwMode="auto">
                  <a:xfrm>
                    <a:off x="2857" y="2355"/>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48" name="Line 219"/>
                  <p:cNvSpPr>
                    <a:spLocks noChangeShapeType="1"/>
                  </p:cNvSpPr>
                  <p:nvPr/>
                </p:nvSpPr>
                <p:spPr bwMode="auto">
                  <a:xfrm>
                    <a:off x="2909" y="2357"/>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49" name="Line 220"/>
                  <p:cNvSpPr>
                    <a:spLocks noChangeShapeType="1"/>
                  </p:cNvSpPr>
                  <p:nvPr/>
                </p:nvSpPr>
                <p:spPr bwMode="auto">
                  <a:xfrm>
                    <a:off x="2963" y="2357"/>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0" name="Line 221"/>
                  <p:cNvSpPr>
                    <a:spLocks noChangeShapeType="1"/>
                  </p:cNvSpPr>
                  <p:nvPr/>
                </p:nvSpPr>
                <p:spPr bwMode="auto">
                  <a:xfrm>
                    <a:off x="2801"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1" name="Line 222"/>
                  <p:cNvSpPr>
                    <a:spLocks noChangeShapeType="1"/>
                  </p:cNvSpPr>
                  <p:nvPr/>
                </p:nvSpPr>
                <p:spPr bwMode="auto">
                  <a:xfrm>
                    <a:off x="2747"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452" name="Group 223"/>
                  <p:cNvGrpSpPr>
                    <a:grpSpLocks/>
                  </p:cNvGrpSpPr>
                  <p:nvPr/>
                </p:nvGrpSpPr>
                <p:grpSpPr bwMode="auto">
                  <a:xfrm>
                    <a:off x="2688" y="2352"/>
                    <a:ext cx="336" cy="192"/>
                    <a:chOff x="2688" y="2352"/>
                    <a:chExt cx="336" cy="192"/>
                  </a:xfrm>
                </p:grpSpPr>
                <p:sp>
                  <p:nvSpPr>
                    <p:cNvPr id="464" name="Line 224"/>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5" name="Line 225"/>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6" name="Line 226"/>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7" name="Line 227"/>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453" name="Line 228"/>
                  <p:cNvSpPr>
                    <a:spLocks noChangeShapeType="1"/>
                  </p:cNvSpPr>
                  <p:nvPr/>
                </p:nvSpPr>
                <p:spPr bwMode="auto">
                  <a:xfrm>
                    <a:off x="2932" y="25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4" name="Line 229"/>
                  <p:cNvSpPr>
                    <a:spLocks noChangeShapeType="1"/>
                  </p:cNvSpPr>
                  <p:nvPr/>
                </p:nvSpPr>
                <p:spPr bwMode="auto">
                  <a:xfrm>
                    <a:off x="2864" y="2760"/>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5" name="Line 230"/>
                  <p:cNvSpPr>
                    <a:spLocks noChangeShapeType="1"/>
                  </p:cNvSpPr>
                  <p:nvPr/>
                </p:nvSpPr>
                <p:spPr bwMode="auto">
                  <a:xfrm>
                    <a:off x="2916" y="27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6" name="Line 231"/>
                  <p:cNvSpPr>
                    <a:spLocks noChangeShapeType="1"/>
                  </p:cNvSpPr>
                  <p:nvPr/>
                </p:nvSpPr>
                <p:spPr bwMode="auto">
                  <a:xfrm>
                    <a:off x="2970" y="2762"/>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7" name="Line 232"/>
                  <p:cNvSpPr>
                    <a:spLocks noChangeShapeType="1"/>
                  </p:cNvSpPr>
                  <p:nvPr/>
                </p:nvSpPr>
                <p:spPr bwMode="auto">
                  <a:xfrm>
                    <a:off x="2808"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8" name="Line 233"/>
                  <p:cNvSpPr>
                    <a:spLocks noChangeShapeType="1"/>
                  </p:cNvSpPr>
                  <p:nvPr/>
                </p:nvSpPr>
                <p:spPr bwMode="auto">
                  <a:xfrm>
                    <a:off x="2754"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459" name="Group 234"/>
                  <p:cNvGrpSpPr>
                    <a:grpSpLocks/>
                  </p:cNvGrpSpPr>
                  <p:nvPr/>
                </p:nvGrpSpPr>
                <p:grpSpPr bwMode="auto">
                  <a:xfrm>
                    <a:off x="2688" y="2757"/>
                    <a:ext cx="336" cy="192"/>
                    <a:chOff x="2688" y="2352"/>
                    <a:chExt cx="336" cy="192"/>
                  </a:xfrm>
                </p:grpSpPr>
                <p:sp>
                  <p:nvSpPr>
                    <p:cNvPr id="460" name="Line 235"/>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1" name="Line 236"/>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2" name="Line 237"/>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3" name="Line 238"/>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grpSp>
            <p:sp>
              <p:nvSpPr>
                <p:cNvPr id="443" name="Freeform 239"/>
                <p:cNvSpPr>
                  <a:spLocks/>
                </p:cNvSpPr>
                <p:nvPr/>
              </p:nvSpPr>
              <p:spPr bwMode="auto">
                <a:xfrm>
                  <a:off x="1977" y="2277"/>
                  <a:ext cx="486" cy="60"/>
                </a:xfrm>
                <a:custGeom>
                  <a:avLst/>
                  <a:gdLst/>
                  <a:ahLst/>
                  <a:cxnLst>
                    <a:cxn ang="0">
                      <a:pos x="0" y="60"/>
                    </a:cxn>
                    <a:cxn ang="0">
                      <a:pos x="402" y="60"/>
                    </a:cxn>
                    <a:cxn ang="0">
                      <a:pos x="486" y="0"/>
                    </a:cxn>
                    <a:cxn ang="0">
                      <a:pos x="144" y="0"/>
                    </a:cxn>
                    <a:cxn ang="0">
                      <a:pos x="0" y="60"/>
                    </a:cxn>
                  </a:cxnLst>
                  <a:rect l="0" t="0" r="r" b="b"/>
                  <a:pathLst>
                    <a:path w="486" h="60">
                      <a:moveTo>
                        <a:pt x="0" y="60"/>
                      </a:moveTo>
                      <a:lnTo>
                        <a:pt x="402" y="60"/>
                      </a:lnTo>
                      <a:lnTo>
                        <a:pt x="486" y="0"/>
                      </a:lnTo>
                      <a:lnTo>
                        <a:pt x="144" y="0"/>
                      </a:lnTo>
                      <a:lnTo>
                        <a:pt x="0" y="60"/>
                      </a:lnTo>
                      <a:close/>
                    </a:path>
                  </a:pathLst>
                </a:custGeom>
                <a:solidFill>
                  <a:srgbClr val="B2B2B2"/>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44" name="Freeform 240"/>
                <p:cNvSpPr>
                  <a:spLocks/>
                </p:cNvSpPr>
                <p:nvPr/>
              </p:nvSpPr>
              <p:spPr bwMode="auto">
                <a:xfrm>
                  <a:off x="2382" y="2277"/>
                  <a:ext cx="75" cy="723"/>
                </a:xfrm>
                <a:custGeom>
                  <a:avLst/>
                  <a:gdLst/>
                  <a:ahLst/>
                  <a:cxnLst>
                    <a:cxn ang="0">
                      <a:pos x="0" y="723"/>
                    </a:cxn>
                    <a:cxn ang="0">
                      <a:pos x="0" y="57"/>
                    </a:cxn>
                    <a:cxn ang="0">
                      <a:pos x="75" y="0"/>
                    </a:cxn>
                    <a:cxn ang="0">
                      <a:pos x="75" y="606"/>
                    </a:cxn>
                    <a:cxn ang="0">
                      <a:pos x="0" y="723"/>
                    </a:cxn>
                  </a:cxnLst>
                  <a:rect l="0" t="0" r="r" b="b"/>
                  <a:pathLst>
                    <a:path w="75" h="723">
                      <a:moveTo>
                        <a:pt x="0" y="723"/>
                      </a:moveTo>
                      <a:lnTo>
                        <a:pt x="0" y="57"/>
                      </a:lnTo>
                      <a:lnTo>
                        <a:pt x="75" y="0"/>
                      </a:lnTo>
                      <a:lnTo>
                        <a:pt x="75" y="606"/>
                      </a:lnTo>
                      <a:lnTo>
                        <a:pt x="0" y="723"/>
                      </a:lnTo>
                      <a:close/>
                    </a:path>
                  </a:pathLst>
                </a:custGeom>
                <a:solidFill>
                  <a:srgbClr val="969696"/>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grpSp>
          <p:grpSp>
            <p:nvGrpSpPr>
              <p:cNvPr id="407" name="Group 243"/>
              <p:cNvGrpSpPr>
                <a:grpSpLocks/>
              </p:cNvGrpSpPr>
              <p:nvPr/>
            </p:nvGrpSpPr>
            <p:grpSpPr bwMode="auto">
              <a:xfrm>
                <a:off x="4560" y="2323"/>
                <a:ext cx="62" cy="198"/>
                <a:chOff x="1008" y="2648"/>
                <a:chExt cx="400" cy="904"/>
              </a:xfrm>
            </p:grpSpPr>
            <p:grpSp>
              <p:nvGrpSpPr>
                <p:cNvPr id="408" name="Group 244"/>
                <p:cNvGrpSpPr>
                  <a:grpSpLocks/>
                </p:cNvGrpSpPr>
                <p:nvPr/>
              </p:nvGrpSpPr>
              <p:grpSpPr bwMode="auto">
                <a:xfrm>
                  <a:off x="1064" y="2832"/>
                  <a:ext cx="344" cy="696"/>
                  <a:chOff x="1064" y="2832"/>
                  <a:chExt cx="344" cy="696"/>
                </a:xfrm>
              </p:grpSpPr>
              <p:sp>
                <p:nvSpPr>
                  <p:cNvPr id="430" name="Line 24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1" name="Line 24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2" name="Line 24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3" name="Line 24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4" name="Line 24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5" name="Line 25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6" name="Line 25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7" name="Line 25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8" name="Line 25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9" name="Line 25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40" name="Line 25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41" name="Line 25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9" name="Group 257"/>
                <p:cNvGrpSpPr>
                  <a:grpSpLocks/>
                </p:cNvGrpSpPr>
                <p:nvPr/>
              </p:nvGrpSpPr>
              <p:grpSpPr bwMode="auto">
                <a:xfrm>
                  <a:off x="1008" y="2856"/>
                  <a:ext cx="344" cy="696"/>
                  <a:chOff x="1064" y="2832"/>
                  <a:chExt cx="344" cy="696"/>
                </a:xfrm>
              </p:grpSpPr>
              <p:sp>
                <p:nvSpPr>
                  <p:cNvPr id="418" name="Line 25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9" name="Line 25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0" name="Line 26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1" name="Line 26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2" name="Line 26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3" name="Line 26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4" name="Line 26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5" name="Line 26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6" name="Line 26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7" name="Line 26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8" name="Line 26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9" name="Line 26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410" name="Line 27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1" name="Line 27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2" name="Line 27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3" name="Line 27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4" name="Line 27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5" name="Line 27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6" name="Line 27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7" name="Line 27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92" name="Group 279"/>
            <p:cNvGrpSpPr>
              <a:grpSpLocks/>
            </p:cNvGrpSpPr>
            <p:nvPr/>
          </p:nvGrpSpPr>
          <p:grpSpPr bwMode="auto">
            <a:xfrm>
              <a:off x="7782144" y="3923519"/>
              <a:ext cx="625184" cy="682120"/>
              <a:chOff x="3743" y="1248"/>
              <a:chExt cx="1071" cy="1241"/>
            </a:xfrm>
          </p:grpSpPr>
          <p:grpSp>
            <p:nvGrpSpPr>
              <p:cNvPr id="197" name="Group 280"/>
              <p:cNvGrpSpPr>
                <a:grpSpLocks/>
              </p:cNvGrpSpPr>
              <p:nvPr/>
            </p:nvGrpSpPr>
            <p:grpSpPr bwMode="auto">
              <a:xfrm rot="18542789" flipH="1">
                <a:off x="3597" y="1443"/>
                <a:ext cx="1241" cy="852"/>
                <a:chOff x="3168" y="2208"/>
                <a:chExt cx="1296" cy="768"/>
              </a:xfrm>
            </p:grpSpPr>
            <p:sp>
              <p:nvSpPr>
                <p:cNvPr id="391" name="Oval 281"/>
                <p:cNvSpPr>
                  <a:spLocks noChangeArrowheads="1"/>
                </p:cNvSpPr>
                <p:nvPr/>
              </p:nvSpPr>
              <p:spPr bwMode="auto">
                <a:xfrm>
                  <a:off x="3168" y="2352"/>
                  <a:ext cx="576" cy="480"/>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2" name="Oval 282"/>
                <p:cNvSpPr>
                  <a:spLocks noChangeArrowheads="1"/>
                </p:cNvSpPr>
                <p:nvPr/>
              </p:nvSpPr>
              <p:spPr bwMode="auto">
                <a:xfrm>
                  <a:off x="3408" y="2400"/>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3" name="Oval 283"/>
                <p:cNvSpPr>
                  <a:spLocks noChangeArrowheads="1"/>
                </p:cNvSpPr>
                <p:nvPr/>
              </p:nvSpPr>
              <p:spPr bwMode="auto">
                <a:xfrm>
                  <a:off x="3360" y="2256"/>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4" name="Oval 284"/>
                <p:cNvSpPr>
                  <a:spLocks noChangeArrowheads="1"/>
                </p:cNvSpPr>
                <p:nvPr/>
              </p:nvSpPr>
              <p:spPr bwMode="auto">
                <a:xfrm>
                  <a:off x="3456" y="2304"/>
                  <a:ext cx="576" cy="33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5" name="Oval 285"/>
                <p:cNvSpPr>
                  <a:spLocks noChangeArrowheads="1"/>
                </p:cNvSpPr>
                <p:nvPr/>
              </p:nvSpPr>
              <p:spPr bwMode="auto">
                <a:xfrm>
                  <a:off x="3600" y="2352"/>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6" name="Oval 286"/>
                <p:cNvSpPr>
                  <a:spLocks noChangeArrowheads="1"/>
                </p:cNvSpPr>
                <p:nvPr/>
              </p:nvSpPr>
              <p:spPr bwMode="auto">
                <a:xfrm>
                  <a:off x="3696" y="2448"/>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7" name="Oval 287"/>
                <p:cNvSpPr>
                  <a:spLocks noChangeArrowheads="1"/>
                </p:cNvSpPr>
                <p:nvPr/>
              </p:nvSpPr>
              <p:spPr bwMode="auto">
                <a:xfrm>
                  <a:off x="3744" y="2208"/>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8" name="Oval 288"/>
                <p:cNvSpPr>
                  <a:spLocks noChangeArrowheads="1"/>
                </p:cNvSpPr>
                <p:nvPr/>
              </p:nvSpPr>
              <p:spPr bwMode="auto">
                <a:xfrm>
                  <a:off x="3888" y="2304"/>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9" name="Oval 289"/>
                <p:cNvSpPr>
                  <a:spLocks noChangeArrowheads="1"/>
                </p:cNvSpPr>
                <p:nvPr/>
              </p:nvSpPr>
              <p:spPr bwMode="auto">
                <a:xfrm>
                  <a:off x="3936" y="2400"/>
                  <a:ext cx="480"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198" name="Group 290"/>
              <p:cNvGrpSpPr>
                <a:grpSpLocks/>
              </p:cNvGrpSpPr>
              <p:nvPr/>
            </p:nvGrpSpPr>
            <p:grpSpPr bwMode="auto">
              <a:xfrm rot="18542789" flipH="1">
                <a:off x="3826" y="1508"/>
                <a:ext cx="1206" cy="720"/>
                <a:chOff x="3168" y="2208"/>
                <a:chExt cx="1296" cy="768"/>
              </a:xfrm>
            </p:grpSpPr>
            <p:sp>
              <p:nvSpPr>
                <p:cNvPr id="382" name="Oval 291"/>
                <p:cNvSpPr>
                  <a:spLocks noChangeArrowheads="1"/>
                </p:cNvSpPr>
                <p:nvPr/>
              </p:nvSpPr>
              <p:spPr bwMode="auto">
                <a:xfrm>
                  <a:off x="3168" y="2352"/>
                  <a:ext cx="576" cy="480"/>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3" name="Oval 292"/>
                <p:cNvSpPr>
                  <a:spLocks noChangeArrowheads="1"/>
                </p:cNvSpPr>
                <p:nvPr/>
              </p:nvSpPr>
              <p:spPr bwMode="auto">
                <a:xfrm>
                  <a:off x="3408" y="2400"/>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4" name="Oval 293"/>
                <p:cNvSpPr>
                  <a:spLocks noChangeArrowheads="1"/>
                </p:cNvSpPr>
                <p:nvPr/>
              </p:nvSpPr>
              <p:spPr bwMode="auto">
                <a:xfrm>
                  <a:off x="3360" y="2256"/>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5" name="Oval 294"/>
                <p:cNvSpPr>
                  <a:spLocks noChangeArrowheads="1"/>
                </p:cNvSpPr>
                <p:nvPr/>
              </p:nvSpPr>
              <p:spPr bwMode="auto">
                <a:xfrm>
                  <a:off x="3456" y="2304"/>
                  <a:ext cx="576" cy="33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6" name="Oval 295"/>
                <p:cNvSpPr>
                  <a:spLocks noChangeArrowheads="1"/>
                </p:cNvSpPr>
                <p:nvPr/>
              </p:nvSpPr>
              <p:spPr bwMode="auto">
                <a:xfrm>
                  <a:off x="3600" y="2352"/>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7" name="Oval 296"/>
                <p:cNvSpPr>
                  <a:spLocks noChangeArrowheads="1"/>
                </p:cNvSpPr>
                <p:nvPr/>
              </p:nvSpPr>
              <p:spPr bwMode="auto">
                <a:xfrm>
                  <a:off x="3696" y="2448"/>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8" name="Oval 297"/>
                <p:cNvSpPr>
                  <a:spLocks noChangeArrowheads="1"/>
                </p:cNvSpPr>
                <p:nvPr/>
              </p:nvSpPr>
              <p:spPr bwMode="auto">
                <a:xfrm>
                  <a:off x="3744" y="2208"/>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9" name="Oval 298"/>
                <p:cNvSpPr>
                  <a:spLocks noChangeArrowheads="1"/>
                </p:cNvSpPr>
                <p:nvPr/>
              </p:nvSpPr>
              <p:spPr bwMode="auto">
                <a:xfrm>
                  <a:off x="3888" y="2304"/>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0" name="Oval 299"/>
                <p:cNvSpPr>
                  <a:spLocks noChangeArrowheads="1"/>
                </p:cNvSpPr>
                <p:nvPr/>
              </p:nvSpPr>
              <p:spPr bwMode="auto">
                <a:xfrm>
                  <a:off x="3936" y="2400"/>
                  <a:ext cx="480"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199" name="Group 300"/>
              <p:cNvGrpSpPr>
                <a:grpSpLocks/>
              </p:cNvGrpSpPr>
              <p:nvPr/>
            </p:nvGrpSpPr>
            <p:grpSpPr bwMode="auto">
              <a:xfrm>
                <a:off x="4332" y="1881"/>
                <a:ext cx="146" cy="454"/>
                <a:chOff x="1008" y="2648"/>
                <a:chExt cx="400" cy="904"/>
              </a:xfrm>
            </p:grpSpPr>
            <p:grpSp>
              <p:nvGrpSpPr>
                <p:cNvPr id="348" name="Group 301"/>
                <p:cNvGrpSpPr>
                  <a:grpSpLocks/>
                </p:cNvGrpSpPr>
                <p:nvPr/>
              </p:nvGrpSpPr>
              <p:grpSpPr bwMode="auto">
                <a:xfrm>
                  <a:off x="1064" y="2832"/>
                  <a:ext cx="344" cy="696"/>
                  <a:chOff x="1064" y="2832"/>
                  <a:chExt cx="344" cy="696"/>
                </a:xfrm>
              </p:grpSpPr>
              <p:sp>
                <p:nvSpPr>
                  <p:cNvPr id="370" name="Line 30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1" name="Line 30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2" name="Line 30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3" name="Line 30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4" name="Line 30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5" name="Line 30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6" name="Line 30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7" name="Line 30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8" name="Line 31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9" name="Line 31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80" name="Line 31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81" name="Line 31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349" name="Group 314"/>
                <p:cNvGrpSpPr>
                  <a:grpSpLocks/>
                </p:cNvGrpSpPr>
                <p:nvPr/>
              </p:nvGrpSpPr>
              <p:grpSpPr bwMode="auto">
                <a:xfrm>
                  <a:off x="1008" y="2856"/>
                  <a:ext cx="344" cy="696"/>
                  <a:chOff x="1064" y="2832"/>
                  <a:chExt cx="344" cy="696"/>
                </a:xfrm>
              </p:grpSpPr>
              <p:sp>
                <p:nvSpPr>
                  <p:cNvPr id="358" name="Line 31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9" name="Line 31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0" name="Line 31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1" name="Line 31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2" name="Line 31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3" name="Line 32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4" name="Line 32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5" name="Line 32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6" name="Line 32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7" name="Line 32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8" name="Line 32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9" name="Line 32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350" name="Line 32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1" name="Line 32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2" name="Line 32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3" name="Line 33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4" name="Line 33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5" name="Line 33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6" name="Line 33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7" name="Line 33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0" name="Group 335"/>
              <p:cNvGrpSpPr>
                <a:grpSpLocks/>
              </p:cNvGrpSpPr>
              <p:nvPr/>
            </p:nvGrpSpPr>
            <p:grpSpPr bwMode="auto">
              <a:xfrm>
                <a:off x="4574" y="1564"/>
                <a:ext cx="98" cy="358"/>
                <a:chOff x="1008" y="2648"/>
                <a:chExt cx="400" cy="904"/>
              </a:xfrm>
            </p:grpSpPr>
            <p:grpSp>
              <p:nvGrpSpPr>
                <p:cNvPr id="314" name="Group 336"/>
                <p:cNvGrpSpPr>
                  <a:grpSpLocks/>
                </p:cNvGrpSpPr>
                <p:nvPr/>
              </p:nvGrpSpPr>
              <p:grpSpPr bwMode="auto">
                <a:xfrm>
                  <a:off x="1064" y="2832"/>
                  <a:ext cx="344" cy="696"/>
                  <a:chOff x="1064" y="2832"/>
                  <a:chExt cx="344" cy="696"/>
                </a:xfrm>
              </p:grpSpPr>
              <p:sp>
                <p:nvSpPr>
                  <p:cNvPr id="336" name="Line 337"/>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7" name="Line 338"/>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8" name="Line 339"/>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9" name="Line 340"/>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0" name="Line 341"/>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1" name="Line 342"/>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2" name="Line 343"/>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3" name="Line 344"/>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4" name="Line 345"/>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5" name="Line 346"/>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6" name="Line 347"/>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7" name="Line 348"/>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315" name="Group 349"/>
                <p:cNvGrpSpPr>
                  <a:grpSpLocks/>
                </p:cNvGrpSpPr>
                <p:nvPr/>
              </p:nvGrpSpPr>
              <p:grpSpPr bwMode="auto">
                <a:xfrm>
                  <a:off x="1008" y="2856"/>
                  <a:ext cx="344" cy="696"/>
                  <a:chOff x="1064" y="2832"/>
                  <a:chExt cx="344" cy="696"/>
                </a:xfrm>
              </p:grpSpPr>
              <p:sp>
                <p:nvSpPr>
                  <p:cNvPr id="324" name="Line 350"/>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5" name="Line 351"/>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6" name="Line 352"/>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7" name="Line 353"/>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8" name="Line 354"/>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9" name="Line 355"/>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0" name="Line 356"/>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1" name="Line 357"/>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2" name="Line 358"/>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3" name="Line 359"/>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4" name="Line 360"/>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5" name="Line 361"/>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316" name="Line 362"/>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7" name="Line 363"/>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8" name="Line 364"/>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9" name="Line 365"/>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0" name="Line 366"/>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1" name="Line 367"/>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2" name="Line 368"/>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3" name="Line 369"/>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1" name="Group 370"/>
              <p:cNvGrpSpPr>
                <a:grpSpLocks/>
              </p:cNvGrpSpPr>
              <p:nvPr/>
            </p:nvGrpSpPr>
            <p:grpSpPr bwMode="auto">
              <a:xfrm>
                <a:off x="4752" y="1324"/>
                <a:ext cx="62" cy="198"/>
                <a:chOff x="1008" y="2648"/>
                <a:chExt cx="400" cy="904"/>
              </a:xfrm>
            </p:grpSpPr>
            <p:grpSp>
              <p:nvGrpSpPr>
                <p:cNvPr id="280" name="Group 371"/>
                <p:cNvGrpSpPr>
                  <a:grpSpLocks/>
                </p:cNvGrpSpPr>
                <p:nvPr/>
              </p:nvGrpSpPr>
              <p:grpSpPr bwMode="auto">
                <a:xfrm>
                  <a:off x="1064" y="2832"/>
                  <a:ext cx="344" cy="696"/>
                  <a:chOff x="1064" y="2832"/>
                  <a:chExt cx="344" cy="696"/>
                </a:xfrm>
              </p:grpSpPr>
              <p:sp>
                <p:nvSpPr>
                  <p:cNvPr id="302" name="Line 37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3" name="Line 37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4" name="Line 37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5" name="Line 37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6" name="Line 37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7" name="Line 37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8" name="Line 37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9" name="Line 37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0" name="Line 38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1" name="Line 38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2" name="Line 38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3" name="Line 38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81" name="Group 384"/>
                <p:cNvGrpSpPr>
                  <a:grpSpLocks/>
                </p:cNvGrpSpPr>
                <p:nvPr/>
              </p:nvGrpSpPr>
              <p:grpSpPr bwMode="auto">
                <a:xfrm>
                  <a:off x="1008" y="2856"/>
                  <a:ext cx="344" cy="696"/>
                  <a:chOff x="1064" y="2832"/>
                  <a:chExt cx="344" cy="696"/>
                </a:xfrm>
              </p:grpSpPr>
              <p:sp>
                <p:nvSpPr>
                  <p:cNvPr id="290" name="Line 38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1" name="Line 38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2" name="Line 38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3" name="Line 38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4" name="Line 38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5" name="Line 39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6" name="Line 39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7" name="Line 39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8" name="Line 39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9" name="Line 39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0" name="Line 39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1" name="Line 39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282" name="Line 39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3" name="Line 39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4" name="Line 39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5" name="Line 40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6" name="Line 40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7" name="Line 40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8" name="Line 40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9" name="Line 40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2" name="Group 405"/>
              <p:cNvGrpSpPr>
                <a:grpSpLocks/>
              </p:cNvGrpSpPr>
              <p:nvPr/>
            </p:nvGrpSpPr>
            <p:grpSpPr bwMode="auto">
              <a:xfrm>
                <a:off x="3743" y="1996"/>
                <a:ext cx="207" cy="293"/>
                <a:chOff x="4120" y="2308"/>
                <a:chExt cx="305" cy="415"/>
              </a:xfrm>
            </p:grpSpPr>
            <p:sp>
              <p:nvSpPr>
                <p:cNvPr id="269" name="Freeform 406"/>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270" name="Rectangle 407"/>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271" name="Oval 408"/>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272" name="Group 409"/>
                <p:cNvGrpSpPr>
                  <a:grpSpLocks/>
                </p:cNvGrpSpPr>
                <p:nvPr/>
              </p:nvGrpSpPr>
              <p:grpSpPr bwMode="auto">
                <a:xfrm flipH="1">
                  <a:off x="4164" y="2500"/>
                  <a:ext cx="152" cy="109"/>
                  <a:chOff x="3216" y="2784"/>
                  <a:chExt cx="192" cy="144"/>
                </a:xfrm>
              </p:grpSpPr>
              <p:sp>
                <p:nvSpPr>
                  <p:cNvPr id="276" name="Line 41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277" name="Line 41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278" name="Line 41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279" name="Line 41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273" name="Freeform 414"/>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274" name="Oval 415"/>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275" name="Oval 416"/>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203" name="Group 417"/>
              <p:cNvGrpSpPr>
                <a:grpSpLocks/>
              </p:cNvGrpSpPr>
              <p:nvPr/>
            </p:nvGrpSpPr>
            <p:grpSpPr bwMode="auto">
              <a:xfrm>
                <a:off x="4006" y="1833"/>
                <a:ext cx="328" cy="344"/>
                <a:chOff x="1970" y="2277"/>
                <a:chExt cx="493" cy="732"/>
              </a:xfrm>
            </p:grpSpPr>
            <p:grpSp>
              <p:nvGrpSpPr>
                <p:cNvPr id="239" name="Group 418"/>
                <p:cNvGrpSpPr>
                  <a:grpSpLocks/>
                </p:cNvGrpSpPr>
                <p:nvPr/>
              </p:nvGrpSpPr>
              <p:grpSpPr bwMode="auto">
                <a:xfrm>
                  <a:off x="1970" y="2337"/>
                  <a:ext cx="413" cy="672"/>
                  <a:chOff x="2651" y="2304"/>
                  <a:chExt cx="413" cy="672"/>
                </a:xfrm>
              </p:grpSpPr>
              <p:sp>
                <p:nvSpPr>
                  <p:cNvPr id="242" name="Rectangle 419"/>
                  <p:cNvSpPr>
                    <a:spLocks noChangeArrowheads="1"/>
                  </p:cNvSpPr>
                  <p:nvPr/>
                </p:nvSpPr>
                <p:spPr bwMode="auto">
                  <a:xfrm>
                    <a:off x="2651" y="2304"/>
                    <a:ext cx="413" cy="672"/>
                  </a:xfrm>
                  <a:prstGeom prst="rect">
                    <a:avLst/>
                  </a:prstGeom>
                  <a:solidFill>
                    <a:srgbClr val="DDDDDD"/>
                  </a:solidFill>
                  <a:ln w="9525">
                    <a:noFill/>
                    <a:miter lim="800000"/>
                    <a:headEnd/>
                    <a:tailEnd/>
                  </a:ln>
                  <a:effectLst/>
                </p:spPr>
                <p:txBody>
                  <a:bodyPr wrap="none" lIns="0" tIns="0" rIns="0" bIns="0" anchor="ctr"/>
                  <a:lstStyle/>
                  <a:p>
                    <a:endParaRPr lang="en-US" sz="1400">
                      <a:latin typeface="Arial" pitchFamily="34" charset="0"/>
                      <a:cs typeface="Arial" pitchFamily="34" charset="0"/>
                    </a:endParaRPr>
                  </a:p>
                </p:txBody>
              </p:sp>
              <p:grpSp>
                <p:nvGrpSpPr>
                  <p:cNvPr id="243" name="Group 420"/>
                  <p:cNvGrpSpPr>
                    <a:grpSpLocks/>
                  </p:cNvGrpSpPr>
                  <p:nvPr/>
                </p:nvGrpSpPr>
                <p:grpSpPr bwMode="auto">
                  <a:xfrm>
                    <a:off x="2688" y="2556"/>
                    <a:ext cx="336" cy="192"/>
                    <a:chOff x="2688" y="2352"/>
                    <a:chExt cx="336" cy="192"/>
                  </a:xfrm>
                </p:grpSpPr>
                <p:sp>
                  <p:nvSpPr>
                    <p:cNvPr id="265" name="Line 421"/>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6" name="Line 422"/>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7" name="Line 423"/>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8" name="Line 424"/>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244" name="Line 425"/>
                  <p:cNvSpPr>
                    <a:spLocks noChangeShapeType="1"/>
                  </p:cNvSpPr>
                  <p:nvPr/>
                </p:nvSpPr>
                <p:spPr bwMode="auto">
                  <a:xfrm>
                    <a:off x="2857" y="2355"/>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5" name="Line 426"/>
                  <p:cNvSpPr>
                    <a:spLocks noChangeShapeType="1"/>
                  </p:cNvSpPr>
                  <p:nvPr/>
                </p:nvSpPr>
                <p:spPr bwMode="auto">
                  <a:xfrm>
                    <a:off x="2909" y="2357"/>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6" name="Line 427"/>
                  <p:cNvSpPr>
                    <a:spLocks noChangeShapeType="1"/>
                  </p:cNvSpPr>
                  <p:nvPr/>
                </p:nvSpPr>
                <p:spPr bwMode="auto">
                  <a:xfrm>
                    <a:off x="2963" y="2357"/>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7" name="Line 428"/>
                  <p:cNvSpPr>
                    <a:spLocks noChangeShapeType="1"/>
                  </p:cNvSpPr>
                  <p:nvPr/>
                </p:nvSpPr>
                <p:spPr bwMode="auto">
                  <a:xfrm>
                    <a:off x="2801"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8" name="Line 429"/>
                  <p:cNvSpPr>
                    <a:spLocks noChangeShapeType="1"/>
                  </p:cNvSpPr>
                  <p:nvPr/>
                </p:nvSpPr>
                <p:spPr bwMode="auto">
                  <a:xfrm>
                    <a:off x="2747"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249" name="Group 430"/>
                  <p:cNvGrpSpPr>
                    <a:grpSpLocks/>
                  </p:cNvGrpSpPr>
                  <p:nvPr/>
                </p:nvGrpSpPr>
                <p:grpSpPr bwMode="auto">
                  <a:xfrm>
                    <a:off x="2688" y="2352"/>
                    <a:ext cx="336" cy="192"/>
                    <a:chOff x="2688" y="2352"/>
                    <a:chExt cx="336" cy="192"/>
                  </a:xfrm>
                </p:grpSpPr>
                <p:sp>
                  <p:nvSpPr>
                    <p:cNvPr id="261" name="Line 431"/>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2" name="Line 432"/>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3" name="Line 433"/>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4" name="Line 434"/>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250" name="Line 435"/>
                  <p:cNvSpPr>
                    <a:spLocks noChangeShapeType="1"/>
                  </p:cNvSpPr>
                  <p:nvPr/>
                </p:nvSpPr>
                <p:spPr bwMode="auto">
                  <a:xfrm>
                    <a:off x="2932" y="25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1" name="Line 436"/>
                  <p:cNvSpPr>
                    <a:spLocks noChangeShapeType="1"/>
                  </p:cNvSpPr>
                  <p:nvPr/>
                </p:nvSpPr>
                <p:spPr bwMode="auto">
                  <a:xfrm>
                    <a:off x="2864" y="2760"/>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2" name="Line 437"/>
                  <p:cNvSpPr>
                    <a:spLocks noChangeShapeType="1"/>
                  </p:cNvSpPr>
                  <p:nvPr/>
                </p:nvSpPr>
                <p:spPr bwMode="auto">
                  <a:xfrm>
                    <a:off x="2916" y="27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3" name="Line 438"/>
                  <p:cNvSpPr>
                    <a:spLocks noChangeShapeType="1"/>
                  </p:cNvSpPr>
                  <p:nvPr/>
                </p:nvSpPr>
                <p:spPr bwMode="auto">
                  <a:xfrm>
                    <a:off x="2970" y="2762"/>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4" name="Line 439"/>
                  <p:cNvSpPr>
                    <a:spLocks noChangeShapeType="1"/>
                  </p:cNvSpPr>
                  <p:nvPr/>
                </p:nvSpPr>
                <p:spPr bwMode="auto">
                  <a:xfrm>
                    <a:off x="2808"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5" name="Line 440"/>
                  <p:cNvSpPr>
                    <a:spLocks noChangeShapeType="1"/>
                  </p:cNvSpPr>
                  <p:nvPr/>
                </p:nvSpPr>
                <p:spPr bwMode="auto">
                  <a:xfrm>
                    <a:off x="2754"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256" name="Group 441"/>
                  <p:cNvGrpSpPr>
                    <a:grpSpLocks/>
                  </p:cNvGrpSpPr>
                  <p:nvPr/>
                </p:nvGrpSpPr>
                <p:grpSpPr bwMode="auto">
                  <a:xfrm>
                    <a:off x="2688" y="2757"/>
                    <a:ext cx="336" cy="192"/>
                    <a:chOff x="2688" y="2352"/>
                    <a:chExt cx="336" cy="192"/>
                  </a:xfrm>
                </p:grpSpPr>
                <p:sp>
                  <p:nvSpPr>
                    <p:cNvPr id="257" name="Line 442"/>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8" name="Line 443"/>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9" name="Line 444"/>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0" name="Line 445"/>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grpSp>
            <p:sp>
              <p:nvSpPr>
                <p:cNvPr id="240" name="Freeform 446"/>
                <p:cNvSpPr>
                  <a:spLocks/>
                </p:cNvSpPr>
                <p:nvPr/>
              </p:nvSpPr>
              <p:spPr bwMode="auto">
                <a:xfrm>
                  <a:off x="1977" y="2277"/>
                  <a:ext cx="486" cy="60"/>
                </a:xfrm>
                <a:custGeom>
                  <a:avLst/>
                  <a:gdLst/>
                  <a:ahLst/>
                  <a:cxnLst>
                    <a:cxn ang="0">
                      <a:pos x="0" y="60"/>
                    </a:cxn>
                    <a:cxn ang="0">
                      <a:pos x="402" y="60"/>
                    </a:cxn>
                    <a:cxn ang="0">
                      <a:pos x="486" y="0"/>
                    </a:cxn>
                    <a:cxn ang="0">
                      <a:pos x="144" y="0"/>
                    </a:cxn>
                    <a:cxn ang="0">
                      <a:pos x="0" y="60"/>
                    </a:cxn>
                  </a:cxnLst>
                  <a:rect l="0" t="0" r="r" b="b"/>
                  <a:pathLst>
                    <a:path w="486" h="60">
                      <a:moveTo>
                        <a:pt x="0" y="60"/>
                      </a:moveTo>
                      <a:lnTo>
                        <a:pt x="402" y="60"/>
                      </a:lnTo>
                      <a:lnTo>
                        <a:pt x="486" y="0"/>
                      </a:lnTo>
                      <a:lnTo>
                        <a:pt x="144" y="0"/>
                      </a:lnTo>
                      <a:lnTo>
                        <a:pt x="0" y="60"/>
                      </a:lnTo>
                      <a:close/>
                    </a:path>
                  </a:pathLst>
                </a:custGeom>
                <a:solidFill>
                  <a:srgbClr val="B2B2B2"/>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1" name="Freeform 447"/>
                <p:cNvSpPr>
                  <a:spLocks/>
                </p:cNvSpPr>
                <p:nvPr/>
              </p:nvSpPr>
              <p:spPr bwMode="auto">
                <a:xfrm>
                  <a:off x="2382" y="2277"/>
                  <a:ext cx="75" cy="723"/>
                </a:xfrm>
                <a:custGeom>
                  <a:avLst/>
                  <a:gdLst/>
                  <a:ahLst/>
                  <a:cxnLst>
                    <a:cxn ang="0">
                      <a:pos x="0" y="723"/>
                    </a:cxn>
                    <a:cxn ang="0">
                      <a:pos x="0" y="57"/>
                    </a:cxn>
                    <a:cxn ang="0">
                      <a:pos x="75" y="0"/>
                    </a:cxn>
                    <a:cxn ang="0">
                      <a:pos x="75" y="606"/>
                    </a:cxn>
                    <a:cxn ang="0">
                      <a:pos x="0" y="723"/>
                    </a:cxn>
                  </a:cxnLst>
                  <a:rect l="0" t="0" r="r" b="b"/>
                  <a:pathLst>
                    <a:path w="75" h="723">
                      <a:moveTo>
                        <a:pt x="0" y="723"/>
                      </a:moveTo>
                      <a:lnTo>
                        <a:pt x="0" y="57"/>
                      </a:lnTo>
                      <a:lnTo>
                        <a:pt x="75" y="0"/>
                      </a:lnTo>
                      <a:lnTo>
                        <a:pt x="75" y="606"/>
                      </a:lnTo>
                      <a:lnTo>
                        <a:pt x="0" y="723"/>
                      </a:lnTo>
                      <a:close/>
                    </a:path>
                  </a:pathLst>
                </a:custGeom>
                <a:solidFill>
                  <a:srgbClr val="969696"/>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grpSp>
          <p:grpSp>
            <p:nvGrpSpPr>
              <p:cNvPr id="204" name="Group 450"/>
              <p:cNvGrpSpPr>
                <a:grpSpLocks/>
              </p:cNvGrpSpPr>
              <p:nvPr/>
            </p:nvGrpSpPr>
            <p:grpSpPr bwMode="auto">
              <a:xfrm>
                <a:off x="4142" y="1276"/>
                <a:ext cx="62" cy="198"/>
                <a:chOff x="1008" y="2648"/>
                <a:chExt cx="400" cy="904"/>
              </a:xfrm>
            </p:grpSpPr>
            <p:grpSp>
              <p:nvGrpSpPr>
                <p:cNvPr id="205" name="Group 451"/>
                <p:cNvGrpSpPr>
                  <a:grpSpLocks/>
                </p:cNvGrpSpPr>
                <p:nvPr/>
              </p:nvGrpSpPr>
              <p:grpSpPr bwMode="auto">
                <a:xfrm>
                  <a:off x="1064" y="2832"/>
                  <a:ext cx="344" cy="696"/>
                  <a:chOff x="1064" y="2832"/>
                  <a:chExt cx="344" cy="696"/>
                </a:xfrm>
              </p:grpSpPr>
              <p:sp>
                <p:nvSpPr>
                  <p:cNvPr id="227" name="Line 45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8" name="Line 45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9" name="Line 45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0" name="Line 45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1" name="Line 45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2" name="Line 45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3" name="Line 45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4" name="Line 45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5" name="Line 46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6" name="Line 46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7" name="Line 46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8" name="Line 46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6" name="Group 464"/>
                <p:cNvGrpSpPr>
                  <a:grpSpLocks/>
                </p:cNvGrpSpPr>
                <p:nvPr/>
              </p:nvGrpSpPr>
              <p:grpSpPr bwMode="auto">
                <a:xfrm>
                  <a:off x="1008" y="2856"/>
                  <a:ext cx="344" cy="696"/>
                  <a:chOff x="1064" y="2832"/>
                  <a:chExt cx="344" cy="696"/>
                </a:xfrm>
              </p:grpSpPr>
              <p:sp>
                <p:nvSpPr>
                  <p:cNvPr id="215" name="Line 46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6" name="Line 46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7" name="Line 46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8" name="Line 46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9" name="Line 46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0" name="Line 47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1" name="Line 47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2" name="Line 47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3" name="Line 47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4" name="Line 47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5" name="Line 47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6" name="Line 47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207" name="Line 47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08" name="Line 47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09" name="Line 47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0" name="Line 48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1" name="Line 48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2" name="Line 48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3" name="Line 48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4" name="Line 48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93" name="Group 486"/>
            <p:cNvGrpSpPr>
              <a:grpSpLocks/>
            </p:cNvGrpSpPr>
            <p:nvPr/>
          </p:nvGrpSpPr>
          <p:grpSpPr bwMode="auto">
            <a:xfrm rot="18191817" flipV="1">
              <a:off x="8367438" y="4732037"/>
              <a:ext cx="407842" cy="659624"/>
              <a:chOff x="4594" y="2832"/>
              <a:chExt cx="997" cy="1241"/>
            </a:xfrm>
            <a:solidFill>
              <a:schemeClr val="accent2">
                <a:lumMod val="20000"/>
                <a:lumOff val="80000"/>
              </a:schemeClr>
            </a:solidFill>
          </p:grpSpPr>
          <p:grpSp>
            <p:nvGrpSpPr>
              <p:cNvPr id="177" name="Group 487"/>
              <p:cNvGrpSpPr>
                <a:grpSpLocks/>
              </p:cNvGrpSpPr>
              <p:nvPr/>
            </p:nvGrpSpPr>
            <p:grpSpPr bwMode="auto">
              <a:xfrm rot="18542789" flipH="1">
                <a:off x="4399" y="3027"/>
                <a:ext cx="1241" cy="852"/>
                <a:chOff x="3168" y="2208"/>
                <a:chExt cx="1296" cy="768"/>
              </a:xfrm>
              <a:grpFill/>
            </p:grpSpPr>
            <p:sp>
              <p:nvSpPr>
                <p:cNvPr id="188" name="Oval 488"/>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9" name="Oval 489"/>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0" name="Oval 490"/>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1" name="Oval 491"/>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2" name="Oval 492"/>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3" name="Oval 493"/>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4" name="Oval 494"/>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5" name="Oval 495"/>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6" name="Oval 496"/>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178" name="Group 497"/>
              <p:cNvGrpSpPr>
                <a:grpSpLocks/>
              </p:cNvGrpSpPr>
              <p:nvPr/>
            </p:nvGrpSpPr>
            <p:grpSpPr bwMode="auto">
              <a:xfrm rot="18542789" flipH="1">
                <a:off x="4628" y="3092"/>
                <a:ext cx="1206" cy="720"/>
                <a:chOff x="3168" y="2208"/>
                <a:chExt cx="1296" cy="768"/>
              </a:xfrm>
              <a:grpFill/>
            </p:grpSpPr>
            <p:sp>
              <p:nvSpPr>
                <p:cNvPr id="179" name="Oval 498"/>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0" name="Oval 499"/>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1" name="Oval 500"/>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2" name="Oval 501"/>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3" name="Oval 502"/>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4" name="Oval 503"/>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5" name="Oval 504"/>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6" name="Oval 505"/>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7" name="Oval 506"/>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94" name="Group 507"/>
            <p:cNvGrpSpPr>
              <a:grpSpLocks/>
            </p:cNvGrpSpPr>
            <p:nvPr/>
          </p:nvGrpSpPr>
          <p:grpSpPr bwMode="auto">
            <a:xfrm>
              <a:off x="8280072" y="4978852"/>
              <a:ext cx="120834" cy="161048"/>
              <a:chOff x="4120" y="2308"/>
              <a:chExt cx="305" cy="415"/>
            </a:xfrm>
          </p:grpSpPr>
          <p:sp>
            <p:nvSpPr>
              <p:cNvPr id="166" name="Freeform 508"/>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67" name="Rectangle 509"/>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168" name="Oval 510"/>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69" name="Group 511"/>
              <p:cNvGrpSpPr>
                <a:grpSpLocks/>
              </p:cNvGrpSpPr>
              <p:nvPr/>
            </p:nvGrpSpPr>
            <p:grpSpPr bwMode="auto">
              <a:xfrm flipH="1">
                <a:off x="4164" y="2500"/>
                <a:ext cx="152" cy="109"/>
                <a:chOff x="3216" y="2784"/>
                <a:chExt cx="192" cy="144"/>
              </a:xfrm>
            </p:grpSpPr>
            <p:sp>
              <p:nvSpPr>
                <p:cNvPr id="173" name="Line 512"/>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74" name="Line 513"/>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75" name="Line 514"/>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76" name="Line 515"/>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170" name="Freeform 516"/>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71" name="Oval 517"/>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172" name="Oval 518"/>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pic>
          <p:nvPicPr>
            <p:cNvPr id="95" name="Picture 521" descr="BL00119_"/>
            <p:cNvPicPr>
              <a:picLocks noChangeAspect="1" noChangeArrowheads="1"/>
            </p:cNvPicPr>
            <p:nvPr/>
          </p:nvPicPr>
          <p:blipFill>
            <a:blip r:embed="rId17" cstate="print"/>
            <a:srcRect/>
            <a:stretch>
              <a:fillRect/>
            </a:stretch>
          </p:blipFill>
          <p:spPr bwMode="auto">
            <a:xfrm>
              <a:off x="8463367" y="5078339"/>
              <a:ext cx="280194" cy="111579"/>
            </a:xfrm>
            <a:prstGeom prst="rect">
              <a:avLst/>
            </a:prstGeom>
            <a:noFill/>
          </p:spPr>
        </p:pic>
        <p:pic>
          <p:nvPicPr>
            <p:cNvPr id="96" name="Picture 522" descr="BL00137_"/>
            <p:cNvPicPr>
              <a:picLocks noChangeAspect="1" noChangeArrowheads="1"/>
            </p:cNvPicPr>
            <p:nvPr/>
          </p:nvPicPr>
          <p:blipFill>
            <a:blip r:embed="rId18" cstate="print"/>
            <a:srcRect/>
            <a:stretch>
              <a:fillRect/>
            </a:stretch>
          </p:blipFill>
          <p:spPr bwMode="auto">
            <a:xfrm>
              <a:off x="8698614" y="4926085"/>
              <a:ext cx="197887" cy="84646"/>
            </a:xfrm>
            <a:prstGeom prst="rect">
              <a:avLst/>
            </a:prstGeom>
            <a:noFill/>
          </p:spPr>
        </p:pic>
        <p:pic>
          <p:nvPicPr>
            <p:cNvPr id="97" name="Picture 523" descr="j0202494"/>
            <p:cNvPicPr>
              <a:picLocks noChangeAspect="1" noChangeArrowheads="1"/>
            </p:cNvPicPr>
            <p:nvPr/>
          </p:nvPicPr>
          <p:blipFill>
            <a:blip r:embed="rId19" cstate="print"/>
            <a:srcRect/>
            <a:stretch>
              <a:fillRect/>
            </a:stretch>
          </p:blipFill>
          <p:spPr bwMode="auto">
            <a:xfrm>
              <a:off x="8512985" y="4875517"/>
              <a:ext cx="131341" cy="157201"/>
            </a:xfrm>
            <a:prstGeom prst="rect">
              <a:avLst/>
            </a:prstGeom>
            <a:noFill/>
          </p:spPr>
        </p:pic>
        <p:pic>
          <p:nvPicPr>
            <p:cNvPr id="98" name="Picture 524" descr="j0202494"/>
            <p:cNvPicPr>
              <a:picLocks noChangeAspect="1" noChangeArrowheads="1"/>
            </p:cNvPicPr>
            <p:nvPr/>
          </p:nvPicPr>
          <p:blipFill>
            <a:blip r:embed="rId19" cstate="print"/>
            <a:srcRect/>
            <a:stretch>
              <a:fillRect/>
            </a:stretch>
          </p:blipFill>
          <p:spPr bwMode="auto">
            <a:xfrm>
              <a:off x="8428926" y="4927184"/>
              <a:ext cx="131341" cy="157201"/>
            </a:xfrm>
            <a:prstGeom prst="rect">
              <a:avLst/>
            </a:prstGeom>
            <a:noFill/>
          </p:spPr>
        </p:pic>
        <p:grpSp>
          <p:nvGrpSpPr>
            <p:cNvPr id="99" name="Group 525"/>
            <p:cNvGrpSpPr>
              <a:grpSpLocks/>
            </p:cNvGrpSpPr>
            <p:nvPr/>
          </p:nvGrpSpPr>
          <p:grpSpPr bwMode="auto">
            <a:xfrm>
              <a:off x="7398627" y="4134585"/>
              <a:ext cx="84059" cy="134665"/>
              <a:chOff x="4120" y="2308"/>
              <a:chExt cx="305" cy="415"/>
            </a:xfrm>
          </p:grpSpPr>
          <p:sp>
            <p:nvSpPr>
              <p:cNvPr id="155" name="Freeform 526"/>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56" name="Rectangle 527"/>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157" name="Oval 528"/>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58" name="Group 529"/>
              <p:cNvGrpSpPr>
                <a:grpSpLocks/>
              </p:cNvGrpSpPr>
              <p:nvPr/>
            </p:nvGrpSpPr>
            <p:grpSpPr bwMode="auto">
              <a:xfrm flipH="1">
                <a:off x="4164" y="2500"/>
                <a:ext cx="152" cy="109"/>
                <a:chOff x="3216" y="2784"/>
                <a:chExt cx="192" cy="144"/>
              </a:xfrm>
            </p:grpSpPr>
            <p:sp>
              <p:nvSpPr>
                <p:cNvPr id="162" name="Line 53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63" name="Line 53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64" name="Line 53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65" name="Line 53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159" name="Freeform 534"/>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60" name="Oval 535"/>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161" name="Oval 536"/>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100" name="Group 538"/>
            <p:cNvGrpSpPr>
              <a:grpSpLocks/>
            </p:cNvGrpSpPr>
            <p:nvPr/>
          </p:nvGrpSpPr>
          <p:grpSpPr bwMode="auto">
            <a:xfrm flipH="1">
              <a:off x="6361908" y="4420405"/>
              <a:ext cx="523614" cy="320997"/>
              <a:chOff x="3168" y="2208"/>
              <a:chExt cx="1296" cy="768"/>
            </a:xfrm>
          </p:grpSpPr>
          <p:grpSp>
            <p:nvGrpSpPr>
              <p:cNvPr id="135" name="Group 539"/>
              <p:cNvGrpSpPr>
                <a:grpSpLocks/>
              </p:cNvGrpSpPr>
              <p:nvPr/>
            </p:nvGrpSpPr>
            <p:grpSpPr bwMode="auto">
              <a:xfrm>
                <a:off x="3168" y="2208"/>
                <a:ext cx="1296" cy="768"/>
                <a:chOff x="3168" y="2208"/>
                <a:chExt cx="1296" cy="768"/>
              </a:xfrm>
            </p:grpSpPr>
            <p:sp>
              <p:nvSpPr>
                <p:cNvPr id="146" name="Oval 540"/>
                <p:cNvSpPr>
                  <a:spLocks noChangeArrowheads="1"/>
                </p:cNvSpPr>
                <p:nvPr/>
              </p:nvSpPr>
              <p:spPr bwMode="auto">
                <a:xfrm>
                  <a:off x="3168" y="2352"/>
                  <a:ext cx="576" cy="480"/>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47" name="Oval 541"/>
                <p:cNvSpPr>
                  <a:spLocks noChangeArrowheads="1"/>
                </p:cNvSpPr>
                <p:nvPr/>
              </p:nvSpPr>
              <p:spPr bwMode="auto">
                <a:xfrm>
                  <a:off x="3408" y="2400"/>
                  <a:ext cx="432"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48" name="Oval 542"/>
                <p:cNvSpPr>
                  <a:spLocks noChangeArrowheads="1"/>
                </p:cNvSpPr>
                <p:nvPr/>
              </p:nvSpPr>
              <p:spPr bwMode="auto">
                <a:xfrm>
                  <a:off x="3360" y="2256"/>
                  <a:ext cx="384"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49" name="Oval 543"/>
                <p:cNvSpPr>
                  <a:spLocks noChangeArrowheads="1"/>
                </p:cNvSpPr>
                <p:nvPr/>
              </p:nvSpPr>
              <p:spPr bwMode="auto">
                <a:xfrm>
                  <a:off x="3456" y="2304"/>
                  <a:ext cx="576" cy="33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0" name="Oval 544"/>
                <p:cNvSpPr>
                  <a:spLocks noChangeArrowheads="1"/>
                </p:cNvSpPr>
                <p:nvPr/>
              </p:nvSpPr>
              <p:spPr bwMode="auto">
                <a:xfrm>
                  <a:off x="3600" y="2352"/>
                  <a:ext cx="384"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1" name="Oval 545"/>
                <p:cNvSpPr>
                  <a:spLocks noChangeArrowheads="1"/>
                </p:cNvSpPr>
                <p:nvPr/>
              </p:nvSpPr>
              <p:spPr bwMode="auto">
                <a:xfrm>
                  <a:off x="3696" y="2448"/>
                  <a:ext cx="576" cy="432"/>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2" name="Oval 546"/>
                <p:cNvSpPr>
                  <a:spLocks noChangeArrowheads="1"/>
                </p:cNvSpPr>
                <p:nvPr/>
              </p:nvSpPr>
              <p:spPr bwMode="auto">
                <a:xfrm>
                  <a:off x="3744" y="2208"/>
                  <a:ext cx="432"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3" name="Oval 547"/>
                <p:cNvSpPr>
                  <a:spLocks noChangeArrowheads="1"/>
                </p:cNvSpPr>
                <p:nvPr/>
              </p:nvSpPr>
              <p:spPr bwMode="auto">
                <a:xfrm>
                  <a:off x="3888" y="2304"/>
                  <a:ext cx="576" cy="432"/>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4" name="Oval 548"/>
                <p:cNvSpPr>
                  <a:spLocks noChangeArrowheads="1"/>
                </p:cNvSpPr>
                <p:nvPr/>
              </p:nvSpPr>
              <p:spPr bwMode="auto">
                <a:xfrm>
                  <a:off x="3936" y="2400"/>
                  <a:ext cx="480"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36" name="Group 549"/>
              <p:cNvGrpSpPr>
                <a:grpSpLocks/>
              </p:cNvGrpSpPr>
              <p:nvPr/>
            </p:nvGrpSpPr>
            <p:grpSpPr bwMode="auto">
              <a:xfrm>
                <a:off x="3216" y="2304"/>
                <a:ext cx="1152" cy="576"/>
                <a:chOff x="3168" y="2208"/>
                <a:chExt cx="1296" cy="768"/>
              </a:xfrm>
            </p:grpSpPr>
            <p:sp>
              <p:nvSpPr>
                <p:cNvPr id="137" name="Oval 550"/>
                <p:cNvSpPr>
                  <a:spLocks noChangeArrowheads="1"/>
                </p:cNvSpPr>
                <p:nvPr/>
              </p:nvSpPr>
              <p:spPr bwMode="auto">
                <a:xfrm>
                  <a:off x="3168" y="2352"/>
                  <a:ext cx="576" cy="480"/>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38" name="Oval 551"/>
                <p:cNvSpPr>
                  <a:spLocks noChangeArrowheads="1"/>
                </p:cNvSpPr>
                <p:nvPr/>
              </p:nvSpPr>
              <p:spPr bwMode="auto">
                <a:xfrm>
                  <a:off x="3408" y="2400"/>
                  <a:ext cx="432"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39" name="Oval 552"/>
                <p:cNvSpPr>
                  <a:spLocks noChangeArrowheads="1"/>
                </p:cNvSpPr>
                <p:nvPr/>
              </p:nvSpPr>
              <p:spPr bwMode="auto">
                <a:xfrm>
                  <a:off x="3360" y="2256"/>
                  <a:ext cx="384"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0" name="Oval 553"/>
                <p:cNvSpPr>
                  <a:spLocks noChangeArrowheads="1"/>
                </p:cNvSpPr>
                <p:nvPr/>
              </p:nvSpPr>
              <p:spPr bwMode="auto">
                <a:xfrm>
                  <a:off x="3456" y="2304"/>
                  <a:ext cx="576" cy="33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1" name="Oval 554"/>
                <p:cNvSpPr>
                  <a:spLocks noChangeArrowheads="1"/>
                </p:cNvSpPr>
                <p:nvPr/>
              </p:nvSpPr>
              <p:spPr bwMode="auto">
                <a:xfrm>
                  <a:off x="3600" y="2352"/>
                  <a:ext cx="384"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2" name="Oval 555"/>
                <p:cNvSpPr>
                  <a:spLocks noChangeArrowheads="1"/>
                </p:cNvSpPr>
                <p:nvPr/>
              </p:nvSpPr>
              <p:spPr bwMode="auto">
                <a:xfrm>
                  <a:off x="3696" y="2448"/>
                  <a:ext cx="576" cy="432"/>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3" name="Oval 556"/>
                <p:cNvSpPr>
                  <a:spLocks noChangeArrowheads="1"/>
                </p:cNvSpPr>
                <p:nvPr/>
              </p:nvSpPr>
              <p:spPr bwMode="auto">
                <a:xfrm>
                  <a:off x="3744" y="2208"/>
                  <a:ext cx="432"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4" name="Oval 557"/>
                <p:cNvSpPr>
                  <a:spLocks noChangeArrowheads="1"/>
                </p:cNvSpPr>
                <p:nvPr/>
              </p:nvSpPr>
              <p:spPr bwMode="auto">
                <a:xfrm>
                  <a:off x="3888" y="2304"/>
                  <a:ext cx="576" cy="432"/>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5" name="Oval 558"/>
                <p:cNvSpPr>
                  <a:spLocks noChangeArrowheads="1"/>
                </p:cNvSpPr>
                <p:nvPr/>
              </p:nvSpPr>
              <p:spPr bwMode="auto">
                <a:xfrm>
                  <a:off x="3936" y="2400"/>
                  <a:ext cx="480"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101" name="Line 559"/>
            <p:cNvSpPr>
              <a:spLocks noChangeShapeType="1"/>
            </p:cNvSpPr>
            <p:nvPr/>
          </p:nvSpPr>
          <p:spPr bwMode="auto">
            <a:xfrm flipV="1">
              <a:off x="6459976" y="4575956"/>
              <a:ext cx="193218" cy="80249"/>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02" name="Line 560"/>
            <p:cNvSpPr>
              <a:spLocks noChangeShapeType="1"/>
            </p:cNvSpPr>
            <p:nvPr/>
          </p:nvSpPr>
          <p:spPr bwMode="auto">
            <a:xfrm flipH="1" flipV="1">
              <a:off x="6556293" y="4455583"/>
              <a:ext cx="96900" cy="120374"/>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03" name="Line 561"/>
            <p:cNvSpPr>
              <a:spLocks noChangeShapeType="1"/>
            </p:cNvSpPr>
            <p:nvPr/>
          </p:nvSpPr>
          <p:spPr bwMode="auto">
            <a:xfrm>
              <a:off x="6653194" y="4585850"/>
              <a:ext cx="217151" cy="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04" name="AutoShape 562"/>
            <p:cNvSpPr>
              <a:spLocks noChangeArrowheads="1"/>
            </p:cNvSpPr>
            <p:nvPr/>
          </p:nvSpPr>
          <p:spPr bwMode="auto">
            <a:xfrm>
              <a:off x="6604744" y="4556169"/>
              <a:ext cx="88728" cy="39575"/>
            </a:xfrm>
            <a:prstGeom prst="cube">
              <a:avLst>
                <a:gd name="adj" fmla="val 43750"/>
              </a:avLst>
            </a:prstGeom>
            <a:solidFill>
              <a:srgbClr val="008080"/>
            </a:solidFill>
            <a:ln w="12700">
              <a:solidFill>
                <a:schemeClr val="tx1"/>
              </a:solidFill>
              <a:miter lim="800000"/>
              <a:headEnd/>
              <a:tailEnd/>
            </a:ln>
            <a:effectLst/>
          </p:spPr>
          <p:txBody>
            <a:bodyPr wrap="none" anchor="ctr"/>
            <a:lstStyle/>
            <a:p>
              <a:endParaRPr lang="en-US" sz="1400">
                <a:latin typeface="Arial" pitchFamily="34" charset="0"/>
                <a:cs typeface="Arial" pitchFamily="34" charset="0"/>
              </a:endParaRPr>
            </a:p>
          </p:txBody>
        </p:sp>
        <p:grpSp>
          <p:nvGrpSpPr>
            <p:cNvPr id="105" name="Group 565"/>
            <p:cNvGrpSpPr>
              <a:grpSpLocks/>
            </p:cNvGrpSpPr>
            <p:nvPr/>
          </p:nvGrpSpPr>
          <p:grpSpPr bwMode="auto">
            <a:xfrm>
              <a:off x="6773444" y="4435796"/>
              <a:ext cx="120834" cy="159949"/>
              <a:chOff x="3088" y="1702"/>
              <a:chExt cx="305" cy="415"/>
            </a:xfrm>
          </p:grpSpPr>
          <p:sp>
            <p:nvSpPr>
              <p:cNvPr id="124" name="Freeform 566"/>
              <p:cNvSpPr>
                <a:spLocks/>
              </p:cNvSpPr>
              <p:nvPr/>
            </p:nvSpPr>
            <p:spPr bwMode="auto">
              <a:xfrm flipH="1">
                <a:off x="3346" y="1702"/>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339966"/>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25" name="Rectangle 567"/>
              <p:cNvSpPr>
                <a:spLocks noChangeArrowheads="1"/>
              </p:cNvSpPr>
              <p:nvPr/>
            </p:nvSpPr>
            <p:spPr bwMode="auto">
              <a:xfrm flipH="1">
                <a:off x="3095" y="1734"/>
                <a:ext cx="255" cy="383"/>
              </a:xfrm>
              <a:prstGeom prst="rect">
                <a:avLst/>
              </a:prstGeom>
              <a:solidFill>
                <a:srgbClr val="339966"/>
              </a:solidFill>
              <a:ln w="1588">
                <a:noFill/>
                <a:miter lim="800000"/>
                <a:headEnd/>
                <a:tailEnd/>
              </a:ln>
              <a:effectLst/>
            </p:spPr>
            <p:txBody>
              <a:bodyPr/>
              <a:lstStyle/>
              <a:p>
                <a:endParaRPr lang="en-US" sz="1400">
                  <a:latin typeface="Arial" pitchFamily="34" charset="0"/>
                  <a:cs typeface="Arial" pitchFamily="34" charset="0"/>
                </a:endParaRPr>
              </a:p>
            </p:txBody>
          </p:sp>
          <p:sp>
            <p:nvSpPr>
              <p:cNvPr id="126" name="Oval 568"/>
              <p:cNvSpPr>
                <a:spLocks noChangeArrowheads="1"/>
              </p:cNvSpPr>
              <p:nvPr/>
            </p:nvSpPr>
            <p:spPr bwMode="auto">
              <a:xfrm flipH="1">
                <a:off x="3246" y="1784"/>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27" name="Group 569"/>
              <p:cNvGrpSpPr>
                <a:grpSpLocks/>
              </p:cNvGrpSpPr>
              <p:nvPr/>
            </p:nvGrpSpPr>
            <p:grpSpPr bwMode="auto">
              <a:xfrm flipH="1">
                <a:off x="3132" y="1894"/>
                <a:ext cx="152" cy="109"/>
                <a:chOff x="3216" y="2784"/>
                <a:chExt cx="192" cy="144"/>
              </a:xfrm>
            </p:grpSpPr>
            <p:sp>
              <p:nvSpPr>
                <p:cNvPr id="131" name="Line 57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32" name="Line 57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33" name="Line 57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34" name="Line 57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128" name="Freeform 574"/>
              <p:cNvSpPr>
                <a:spLocks/>
              </p:cNvSpPr>
              <p:nvPr/>
            </p:nvSpPr>
            <p:spPr bwMode="auto">
              <a:xfrm>
                <a:off x="3088" y="1705"/>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339966"/>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29" name="Oval 575"/>
              <p:cNvSpPr>
                <a:spLocks noChangeArrowheads="1"/>
              </p:cNvSpPr>
              <p:nvPr/>
            </p:nvSpPr>
            <p:spPr bwMode="auto">
              <a:xfrm flipH="1">
                <a:off x="3138" y="1780"/>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130" name="Oval 576"/>
              <p:cNvSpPr>
                <a:spLocks noChangeArrowheads="1"/>
              </p:cNvSpPr>
              <p:nvPr/>
            </p:nvSpPr>
            <p:spPr bwMode="auto">
              <a:xfrm flipH="1">
                <a:off x="3192" y="1780"/>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grpSp>
        <p:sp>
          <p:nvSpPr>
            <p:cNvPr id="106" name="Line 577"/>
            <p:cNvSpPr>
              <a:spLocks noChangeShapeType="1"/>
            </p:cNvSpPr>
            <p:nvPr/>
          </p:nvSpPr>
          <p:spPr bwMode="auto">
            <a:xfrm>
              <a:off x="6894278" y="4609486"/>
              <a:ext cx="364253" cy="158300"/>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07" name="Line 578"/>
            <p:cNvSpPr>
              <a:spLocks noChangeShapeType="1"/>
            </p:cNvSpPr>
            <p:nvPr/>
          </p:nvSpPr>
          <p:spPr bwMode="auto">
            <a:xfrm flipH="1">
              <a:off x="7370609" y="4266502"/>
              <a:ext cx="56039" cy="42213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08" name="Line 579"/>
            <p:cNvSpPr>
              <a:spLocks noChangeShapeType="1"/>
            </p:cNvSpPr>
            <p:nvPr/>
          </p:nvSpPr>
          <p:spPr bwMode="auto">
            <a:xfrm flipH="1">
              <a:off x="7538725" y="4477569"/>
              <a:ext cx="252175" cy="237451"/>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09" name="Line 580"/>
            <p:cNvSpPr>
              <a:spLocks noChangeShapeType="1"/>
            </p:cNvSpPr>
            <p:nvPr/>
          </p:nvSpPr>
          <p:spPr bwMode="auto">
            <a:xfrm flipH="1">
              <a:off x="7594764" y="4741402"/>
              <a:ext cx="672467" cy="2638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10" name="Line 581"/>
            <p:cNvSpPr>
              <a:spLocks noChangeShapeType="1"/>
            </p:cNvSpPr>
            <p:nvPr/>
          </p:nvSpPr>
          <p:spPr bwMode="auto">
            <a:xfrm flipH="1" flipV="1">
              <a:off x="7538725" y="4846935"/>
              <a:ext cx="756526" cy="26383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11" name="Line 582"/>
            <p:cNvSpPr>
              <a:spLocks noChangeShapeType="1"/>
            </p:cNvSpPr>
            <p:nvPr/>
          </p:nvSpPr>
          <p:spPr bwMode="auto">
            <a:xfrm flipV="1">
              <a:off x="6922297" y="4873319"/>
              <a:ext cx="420292" cy="158300"/>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pic>
          <p:nvPicPr>
            <p:cNvPr id="112" name="Picture 583"/>
            <p:cNvPicPr>
              <a:picLocks noChangeArrowheads="1"/>
            </p:cNvPicPr>
            <p:nvPr/>
          </p:nvPicPr>
          <p:blipFill>
            <a:blip r:embed="rId15" cstate="print"/>
            <a:srcRect/>
            <a:stretch>
              <a:fillRect/>
            </a:stretch>
          </p:blipFill>
          <p:spPr bwMode="auto">
            <a:xfrm>
              <a:off x="7566745" y="4741402"/>
              <a:ext cx="129590" cy="77501"/>
            </a:xfrm>
            <a:prstGeom prst="rect">
              <a:avLst/>
            </a:prstGeom>
            <a:noFill/>
            <a:ln w="12700">
              <a:noFill/>
              <a:miter lim="800000"/>
              <a:headEnd/>
              <a:tailEnd/>
            </a:ln>
            <a:effectLst/>
          </p:spPr>
        </p:pic>
        <p:pic>
          <p:nvPicPr>
            <p:cNvPr id="113" name="Picture 584"/>
            <p:cNvPicPr>
              <a:picLocks noChangeArrowheads="1"/>
            </p:cNvPicPr>
            <p:nvPr/>
          </p:nvPicPr>
          <p:blipFill>
            <a:blip r:embed="rId15" cstate="print"/>
            <a:srcRect/>
            <a:stretch>
              <a:fillRect/>
            </a:stretch>
          </p:blipFill>
          <p:spPr bwMode="auto">
            <a:xfrm>
              <a:off x="7302895" y="4677642"/>
              <a:ext cx="129590" cy="77501"/>
            </a:xfrm>
            <a:prstGeom prst="rect">
              <a:avLst/>
            </a:prstGeom>
            <a:noFill/>
            <a:ln w="12700">
              <a:noFill/>
              <a:miter lim="800000"/>
              <a:headEnd/>
              <a:tailEnd/>
            </a:ln>
            <a:effectLst/>
          </p:spPr>
        </p:pic>
        <p:pic>
          <p:nvPicPr>
            <p:cNvPr id="114" name="Picture 585"/>
            <p:cNvPicPr>
              <a:picLocks noChangeArrowheads="1"/>
            </p:cNvPicPr>
            <p:nvPr/>
          </p:nvPicPr>
          <p:blipFill>
            <a:blip r:embed="rId15" cstate="print"/>
            <a:srcRect/>
            <a:stretch>
              <a:fillRect/>
            </a:stretch>
          </p:blipFill>
          <p:spPr bwMode="auto">
            <a:xfrm>
              <a:off x="7202491" y="4740853"/>
              <a:ext cx="129007" cy="77501"/>
            </a:xfrm>
            <a:prstGeom prst="rect">
              <a:avLst/>
            </a:prstGeom>
            <a:noFill/>
            <a:ln w="12700">
              <a:noFill/>
              <a:miter lim="800000"/>
              <a:headEnd/>
              <a:tailEnd/>
            </a:ln>
            <a:effectLst/>
          </p:spPr>
        </p:pic>
        <p:pic>
          <p:nvPicPr>
            <p:cNvPr id="115" name="Picture 586"/>
            <p:cNvPicPr>
              <a:picLocks noChangeArrowheads="1"/>
            </p:cNvPicPr>
            <p:nvPr/>
          </p:nvPicPr>
          <p:blipFill>
            <a:blip r:embed="rId15" cstate="print"/>
            <a:srcRect/>
            <a:stretch>
              <a:fillRect/>
            </a:stretch>
          </p:blipFill>
          <p:spPr bwMode="auto">
            <a:xfrm>
              <a:off x="7454666" y="4685887"/>
              <a:ext cx="129590" cy="77501"/>
            </a:xfrm>
            <a:prstGeom prst="rect">
              <a:avLst/>
            </a:prstGeom>
            <a:noFill/>
            <a:ln w="12700">
              <a:noFill/>
              <a:miter lim="800000"/>
              <a:headEnd/>
              <a:tailEnd/>
            </a:ln>
            <a:effectLst/>
          </p:spPr>
        </p:pic>
        <p:pic>
          <p:nvPicPr>
            <p:cNvPr id="116" name="Picture 587"/>
            <p:cNvPicPr>
              <a:picLocks noChangeArrowheads="1"/>
            </p:cNvPicPr>
            <p:nvPr/>
          </p:nvPicPr>
          <p:blipFill>
            <a:blip r:embed="rId15" cstate="print"/>
            <a:srcRect/>
            <a:stretch>
              <a:fillRect/>
            </a:stretch>
          </p:blipFill>
          <p:spPr bwMode="auto">
            <a:xfrm>
              <a:off x="7482686" y="4820552"/>
              <a:ext cx="129590" cy="77501"/>
            </a:xfrm>
            <a:prstGeom prst="rect">
              <a:avLst/>
            </a:prstGeom>
            <a:noFill/>
            <a:ln w="12700">
              <a:noFill/>
              <a:miter lim="800000"/>
              <a:headEnd/>
              <a:tailEnd/>
            </a:ln>
            <a:effectLst/>
          </p:spPr>
        </p:pic>
        <p:pic>
          <p:nvPicPr>
            <p:cNvPr id="117" name="Picture 596" descr="accesspoint.wmf"/>
            <p:cNvPicPr>
              <a:picLocks noChangeAspect="1"/>
            </p:cNvPicPr>
            <p:nvPr/>
          </p:nvPicPr>
          <p:blipFill>
            <a:blip r:embed="rId20" cstate="print"/>
            <a:stretch>
              <a:fillRect/>
            </a:stretch>
          </p:blipFill>
          <p:spPr>
            <a:xfrm>
              <a:off x="6473439" y="4411317"/>
              <a:ext cx="113143" cy="83377"/>
            </a:xfrm>
            <a:prstGeom prst="rect">
              <a:avLst/>
            </a:prstGeom>
          </p:spPr>
        </p:pic>
        <p:pic>
          <p:nvPicPr>
            <p:cNvPr id="118" name="Picture 597" descr="accesspoint.wmf"/>
            <p:cNvPicPr>
              <a:picLocks noChangeAspect="1"/>
            </p:cNvPicPr>
            <p:nvPr/>
          </p:nvPicPr>
          <p:blipFill>
            <a:blip r:embed="rId20" cstate="print"/>
            <a:stretch>
              <a:fillRect/>
            </a:stretch>
          </p:blipFill>
          <p:spPr>
            <a:xfrm>
              <a:off x="6307338" y="5070386"/>
              <a:ext cx="166099" cy="122401"/>
            </a:xfrm>
            <a:prstGeom prst="rect">
              <a:avLst/>
            </a:prstGeom>
          </p:spPr>
        </p:pic>
        <p:pic>
          <p:nvPicPr>
            <p:cNvPr id="119" name="Picture 598" descr="accesspoint.wmf"/>
            <p:cNvPicPr>
              <a:picLocks noChangeAspect="1"/>
            </p:cNvPicPr>
            <p:nvPr/>
          </p:nvPicPr>
          <p:blipFill>
            <a:blip r:embed="rId20" cstate="print"/>
            <a:stretch>
              <a:fillRect/>
            </a:stretch>
          </p:blipFill>
          <p:spPr>
            <a:xfrm>
              <a:off x="6446961" y="4821067"/>
              <a:ext cx="139621" cy="102889"/>
            </a:xfrm>
            <a:prstGeom prst="rect">
              <a:avLst/>
            </a:prstGeom>
          </p:spPr>
        </p:pic>
        <p:pic>
          <p:nvPicPr>
            <p:cNvPr id="120" name="Picture 599" descr="accesspoint.wmf"/>
            <p:cNvPicPr>
              <a:picLocks noChangeAspect="1"/>
            </p:cNvPicPr>
            <p:nvPr/>
          </p:nvPicPr>
          <p:blipFill>
            <a:blip r:embed="rId20" cstate="print"/>
            <a:stretch>
              <a:fillRect/>
            </a:stretch>
          </p:blipFill>
          <p:spPr>
            <a:xfrm>
              <a:off x="6360294" y="4586787"/>
              <a:ext cx="139621" cy="102889"/>
            </a:xfrm>
            <a:prstGeom prst="rect">
              <a:avLst/>
            </a:prstGeom>
          </p:spPr>
        </p:pic>
        <p:sp>
          <p:nvSpPr>
            <p:cNvPr id="121" name="Rectangle 71"/>
            <p:cNvSpPr>
              <a:spLocks noChangeArrowheads="1"/>
            </p:cNvSpPr>
            <p:nvPr/>
          </p:nvSpPr>
          <p:spPr bwMode="auto">
            <a:xfrm>
              <a:off x="7790095" y="3790006"/>
              <a:ext cx="190910" cy="388991"/>
            </a:xfrm>
            <a:prstGeom prst="rect">
              <a:avLst/>
            </a:prstGeom>
            <a:noFill/>
            <a:ln w="9525">
              <a:noFill/>
              <a:miter lim="800000"/>
              <a:headEnd/>
              <a:tailEnd/>
            </a:ln>
            <a:effectLst/>
          </p:spPr>
          <p:txBody>
            <a:bodyPr wrap="none">
              <a:spAutoFit/>
            </a:bodyPr>
            <a:lstStyle/>
            <a:p>
              <a:pPr>
                <a:lnSpc>
                  <a:spcPct val="100000"/>
                </a:lnSpc>
              </a:pPr>
              <a:endParaRPr lang="de-DE" sz="1800" i="1" dirty="0">
                <a:solidFill>
                  <a:schemeClr val="tx1"/>
                </a:solidFill>
                <a:latin typeface="Arial" pitchFamily="34" charset="0"/>
                <a:cs typeface="Arial" pitchFamily="34" charset="0"/>
              </a:endParaRPr>
            </a:p>
          </p:txBody>
        </p:sp>
        <p:pic>
          <p:nvPicPr>
            <p:cNvPr id="122" name="Picture 10" descr="http://images.easy361.com/201209/1348774665536133075.jpg"/>
            <p:cNvPicPr>
              <a:picLocks noChangeAspect="1" noChangeArrowheads="1"/>
            </p:cNvPicPr>
            <p:nvPr/>
          </p:nvPicPr>
          <p:blipFill>
            <a:blip r:embed="rId21" cstate="print"/>
            <a:srcRect/>
            <a:stretch>
              <a:fillRect/>
            </a:stretch>
          </p:blipFill>
          <p:spPr bwMode="auto">
            <a:xfrm>
              <a:off x="8157004" y="3714165"/>
              <a:ext cx="223250" cy="186825"/>
            </a:xfrm>
            <a:prstGeom prst="rect">
              <a:avLst/>
            </a:prstGeom>
            <a:noFill/>
          </p:spPr>
        </p:pic>
        <p:pic>
          <p:nvPicPr>
            <p:cNvPr id="123" name="Picture 10" descr="http://images.easy361.com/201209/1348774665536133075.jpg"/>
            <p:cNvPicPr>
              <a:picLocks noChangeAspect="1" noChangeArrowheads="1"/>
            </p:cNvPicPr>
            <p:nvPr/>
          </p:nvPicPr>
          <p:blipFill>
            <a:blip r:embed="rId22" cstate="print"/>
            <a:srcRect/>
            <a:stretch>
              <a:fillRect/>
            </a:stretch>
          </p:blipFill>
          <p:spPr bwMode="auto">
            <a:xfrm>
              <a:off x="8529087" y="3941688"/>
              <a:ext cx="297667" cy="249100"/>
            </a:xfrm>
            <a:prstGeom prst="rect">
              <a:avLst/>
            </a:prstGeom>
            <a:noFill/>
          </p:spPr>
        </p:pic>
      </p:grpSp>
    </p:spTree>
    <p:extLst>
      <p:ext uri="{BB962C8B-B14F-4D97-AF65-F5344CB8AC3E}">
        <p14:creationId xmlns:p14="http://schemas.microsoft.com/office/powerpoint/2010/main" val="426674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linds(horizont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linds(horizontal)">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blinds(horizontal)">
                                      <p:cBhvr>
                                        <p:cTn id="2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928670"/>
            <a:ext cx="8622045" cy="5392245"/>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trajectory</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Moves along the minus gradient of outage probability</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stable location is collinear with BS and MD</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transmission power</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Larger power when UAV is closer to MD</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Lower power when UAV is closer to the BS</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Extension: OFDMA UAV Relay </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Trajectory design</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Power allocation</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99</a:t>
            </a:fld>
            <a:endParaRPr lang="zh-CN" altLang="en-US" dirty="0"/>
          </a:p>
        </p:txBody>
      </p:sp>
    </p:spTree>
    <p:extLst>
      <p:ext uri="{BB962C8B-B14F-4D97-AF65-F5344CB8AC3E}">
        <p14:creationId xmlns:p14="http://schemas.microsoft.com/office/powerpoint/2010/main" val="1015589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5G Communications and Beyond</a:t>
            </a:r>
          </a:p>
          <a:p>
            <a:pPr lvl="1"/>
            <a:r>
              <a:rPr lang="en-US" altLang="zh-CN" dirty="0"/>
              <a:t>UAV Communication Basics</a:t>
            </a:r>
          </a:p>
          <a:p>
            <a:r>
              <a:rPr lang="en-US" altLang="zh-CN" dirty="0"/>
              <a:t>Mathematical Tools</a:t>
            </a:r>
          </a:p>
          <a:p>
            <a:pPr lvl="1"/>
            <a:r>
              <a:rPr lang="en-US" altLang="zh-CN" dirty="0"/>
              <a:t>Machine Learning</a:t>
            </a:r>
          </a:p>
          <a:p>
            <a:pPr lvl="1"/>
            <a:r>
              <a:rPr lang="en-US" altLang="zh-CN" dirty="0"/>
              <a:t>Game Theory</a:t>
            </a:r>
          </a:p>
          <a:p>
            <a:r>
              <a:rPr lang="en-US" altLang="zh-CN" dirty="0"/>
              <a:t>UAV assisted Cellular Communications</a:t>
            </a:r>
          </a:p>
          <a:p>
            <a:pPr lvl="1"/>
            <a:r>
              <a:rPr lang="en-US" altLang="zh-CN" dirty="0"/>
              <a:t>UAV serving as Base Station</a:t>
            </a:r>
          </a:p>
          <a:p>
            <a:pPr lvl="1"/>
            <a:r>
              <a:rPr lang="en-US" altLang="zh-CN" dirty="0"/>
              <a:t>UAV serving as Relay</a:t>
            </a:r>
          </a:p>
          <a:p>
            <a:r>
              <a:rPr lang="en-US" altLang="zh-CN" dirty="0">
                <a:solidFill>
                  <a:srgbClr val="C00000"/>
                </a:solidFill>
              </a:rPr>
              <a:t>Cellular assisted UAV Sensing</a:t>
            </a:r>
          </a:p>
          <a:p>
            <a:pPr lvl="1"/>
            <a:r>
              <a:rPr lang="en-US" altLang="zh-CN" dirty="0">
                <a:solidFill>
                  <a:srgbClr val="C00000"/>
                </a:solidFill>
              </a:rPr>
              <a:t>Internet of UAVs</a:t>
            </a:r>
          </a:p>
          <a:p>
            <a:pPr lvl="1"/>
            <a:r>
              <a:rPr lang="en-US" altLang="zh-CN" dirty="0">
                <a:solidFill>
                  <a:srgbClr val="C00000"/>
                </a:solidFill>
              </a:rPr>
              <a:t>Cooperative Internet of UAVs</a:t>
            </a:r>
          </a:p>
          <a:p>
            <a:pPr lvl="1"/>
            <a:r>
              <a:rPr lang="en-US" altLang="zh-CN" dirty="0">
                <a:solidFill>
                  <a:srgbClr val="C00000"/>
                </a:solidFill>
              </a:rPr>
              <a:t>UAV-to-X Communications</a:t>
            </a:r>
          </a:p>
          <a:p>
            <a:r>
              <a:rPr lang="en-US" altLang="zh-CN" dirty="0"/>
              <a:t>Applications</a:t>
            </a:r>
          </a:p>
          <a:p>
            <a:pPr lvl="1"/>
            <a:r>
              <a:rPr lang="en-US" altLang="zh-CN" dirty="0"/>
              <a:t>Aerial-Ground </a:t>
            </a:r>
            <a:r>
              <a:rPr lang="en-US" altLang="zh-CN" dirty="0" err="1"/>
              <a:t>IoTs</a:t>
            </a:r>
            <a:r>
              <a:rPr lang="en-US" altLang="zh-CN" dirty="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100</a:t>
            </a:fld>
            <a:endParaRPr lang="zh-CN"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268976"/>
            <a:ext cx="7920047" cy="203132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as aerial users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 mobility</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Various applications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Cellular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Internet of UAVs</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sensing and transmission</a:t>
            </a:r>
          </a:p>
        </p:txBody>
      </p:sp>
      <p:pic>
        <p:nvPicPr>
          <p:cNvPr id="3" name="图片 2"/>
          <p:cNvPicPr>
            <a:picLocks noChangeAspect="1"/>
          </p:cNvPicPr>
          <p:nvPr/>
        </p:nvPicPr>
        <p:blipFill>
          <a:blip r:embed="rId2" cstate="print"/>
          <a:stretch>
            <a:fillRect/>
          </a:stretch>
        </p:blipFill>
        <p:spPr>
          <a:xfrm>
            <a:off x="323528" y="3458968"/>
            <a:ext cx="5760640" cy="2850064"/>
          </a:xfrm>
          <a:prstGeom prst="rect">
            <a:avLst/>
          </a:prstGeom>
        </p:spPr>
      </p:pic>
      <p:grpSp>
        <p:nvGrpSpPr>
          <p:cNvPr id="11" name="组合 10"/>
          <p:cNvGrpSpPr/>
          <p:nvPr/>
        </p:nvGrpSpPr>
        <p:grpSpPr>
          <a:xfrm>
            <a:off x="6192018" y="1628981"/>
            <a:ext cx="2700030" cy="1989349"/>
            <a:chOff x="6192018" y="1628981"/>
            <a:chExt cx="2700030" cy="1989349"/>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18" y="1628981"/>
              <a:ext cx="2700030" cy="1508106"/>
            </a:xfrm>
            <a:prstGeom prst="rect">
              <a:avLst/>
            </a:prstGeom>
          </p:spPr>
        </p:pic>
        <p:sp>
          <p:nvSpPr>
            <p:cNvPr id="10" name="TextBox 10"/>
            <p:cNvSpPr txBox="1"/>
            <p:nvPr/>
          </p:nvSpPr>
          <p:spPr>
            <a:xfrm>
              <a:off x="6192018" y="3248998"/>
              <a:ext cx="270003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dirty="0">
                  <a:latin typeface="Arial" panose="020B0604020202020204" pitchFamily="34" charset="0"/>
                  <a:ea typeface="Arial Unicode MS" pitchFamily="34" charset="-122"/>
                  <a:cs typeface="Arial" panose="020B0604020202020204" pitchFamily="34" charset="0"/>
                </a:rPr>
                <a:t>Precision Agriculture </a:t>
              </a:r>
              <a:endParaRPr lang="zh-CN" altLang="en-US" dirty="0">
                <a:latin typeface="Arial" panose="020B0604020202020204" pitchFamily="34" charset="0"/>
                <a:ea typeface="Arial Unicode MS" pitchFamily="34" charset="-122"/>
                <a:cs typeface="Arial" panose="020B0604020202020204" pitchFamily="34" charset="0"/>
              </a:endParaRPr>
            </a:p>
          </p:txBody>
        </p:sp>
      </p:grpSp>
      <p:grpSp>
        <p:nvGrpSpPr>
          <p:cNvPr id="14" name="组合 13"/>
          <p:cNvGrpSpPr/>
          <p:nvPr/>
        </p:nvGrpSpPr>
        <p:grpSpPr>
          <a:xfrm>
            <a:off x="6192018" y="3969006"/>
            <a:ext cx="2700030" cy="1989350"/>
            <a:chOff x="6192018" y="3969006"/>
            <a:chExt cx="2700030" cy="1989350"/>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018" y="3969006"/>
              <a:ext cx="2700030" cy="1530017"/>
            </a:xfrm>
            <a:prstGeom prst="rect">
              <a:avLst/>
            </a:prstGeom>
          </p:spPr>
        </p:pic>
        <p:sp>
          <p:nvSpPr>
            <p:cNvPr id="13" name="TextBox 10"/>
            <p:cNvSpPr txBox="1"/>
            <p:nvPr/>
          </p:nvSpPr>
          <p:spPr>
            <a:xfrm>
              <a:off x="6192018" y="5589024"/>
              <a:ext cx="270003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CN" dirty="0">
                  <a:latin typeface="Arial" panose="020B0604020202020204" pitchFamily="34" charset="0"/>
                  <a:ea typeface="Arial Unicode MS" pitchFamily="34" charset="-122"/>
                  <a:cs typeface="Arial" panose="020B0604020202020204" pitchFamily="34" charset="0"/>
                </a:rPr>
                <a:t>Wildfire Surveillance</a:t>
              </a:r>
              <a:endParaRPr lang="zh-CN" altLang="en-US" dirty="0">
                <a:latin typeface="Arial" panose="020B0604020202020204" pitchFamily="34" charset="0"/>
                <a:ea typeface="Arial Unicode MS" pitchFamily="34" charset="-122"/>
                <a:cs typeface="Arial" panose="020B0604020202020204" pitchFamily="34" charset="0"/>
              </a:endParaRPr>
            </a:p>
          </p:txBody>
        </p:sp>
      </p:grpSp>
      <p:sp>
        <p:nvSpPr>
          <p:cNvPr id="1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User Equipment: Aerial User </a:t>
            </a:r>
          </a:p>
        </p:txBody>
      </p:sp>
      <p:sp>
        <p:nvSpPr>
          <p:cNvPr id="21" name="灯片编号占位符 20"/>
          <p:cNvSpPr>
            <a:spLocks noGrp="1"/>
          </p:cNvSpPr>
          <p:nvPr>
            <p:ph type="sldNum" sz="quarter" idx="12"/>
          </p:nvPr>
        </p:nvSpPr>
        <p:spPr>
          <a:prstGeom prst="rect">
            <a:avLst/>
          </a:prstGeom>
        </p:spPr>
        <p:txBody>
          <a:bodyPr/>
          <a:lstStyle/>
          <a:p>
            <a:fld id="{97D86083-53EC-4DF4-B0ED-FEB5657A265E}" type="slidenum">
              <a:rPr lang="zh-CN" altLang="en-US" smtClean="0"/>
              <a:pPr/>
              <a:t>101</a:t>
            </a:fld>
            <a:endParaRPr lang="zh-CN" altLang="en-US" dirty="0"/>
          </a:p>
        </p:txBody>
      </p:sp>
    </p:spTree>
    <p:extLst>
      <p:ext uri="{BB962C8B-B14F-4D97-AF65-F5344CB8AC3E}">
        <p14:creationId xmlns:p14="http://schemas.microsoft.com/office/powerpoint/2010/main" val="8231853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192018" y="3090356"/>
            <a:ext cx="2861981" cy="3196164"/>
          </a:xfrm>
          <a:prstGeom prst="rect">
            <a:avLst/>
          </a:prstGeom>
        </p:spPr>
      </p:pic>
      <p:sp>
        <p:nvSpPr>
          <p:cNvPr id="5" name="矩形 4"/>
          <p:cNvSpPr/>
          <p:nvPr/>
        </p:nvSpPr>
        <p:spPr>
          <a:xfrm>
            <a:off x="251952" y="928670"/>
            <a:ext cx="5677370" cy="5734903"/>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Rich sensing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applications</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Camera</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Air-quality sensor</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Thermometer</a:t>
            </a:r>
          </a:p>
          <a:p>
            <a:pPr algn="just">
              <a:lnSpc>
                <a:spcPts val="2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Sensing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point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location</a:t>
            </a:r>
            <a:r>
              <a:rPr lang="en-US" altLang="zh-CN" sz="2000" dirty="0">
                <a:latin typeface="Arial" panose="020B0604020202020204" pitchFamily="34" charset="0"/>
                <a:ea typeface="黑体" panose="02010609060101010101" pitchFamily="49" charset="-122"/>
                <a:cs typeface="Arial" panose="020B0604020202020204" pitchFamily="34" charset="0"/>
              </a:rPr>
              <a:t> of the UAV performing sensing</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Probability of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successful</a:t>
            </a:r>
            <a:r>
              <a:rPr lang="en-US" altLang="zh-CN" sz="2400" dirty="0">
                <a:latin typeface="Arial" panose="020B0604020202020204" pitchFamily="34" charset="0"/>
                <a:ea typeface="黑体" panose="02010609060101010101" pitchFamily="49" charset="-122"/>
                <a:cs typeface="Arial" panose="020B0604020202020204" pitchFamily="34" charset="0"/>
              </a:rPr>
              <a:t> sensing</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Related to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distance</a:t>
            </a:r>
            <a:r>
              <a:rPr lang="en-US" altLang="zh-CN" sz="2000" dirty="0">
                <a:latin typeface="Arial" panose="020B0604020202020204" pitchFamily="34" charset="0"/>
                <a:ea typeface="黑体" panose="02010609060101010101" pitchFamily="49" charset="-122"/>
                <a:cs typeface="Arial" panose="020B0604020202020204" pitchFamily="34" charset="0"/>
              </a:rPr>
              <a:t> between the UAV and the sensing area</a:t>
            </a:r>
          </a:p>
          <a:p>
            <a:pPr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Feasible</a:t>
            </a:r>
            <a:r>
              <a:rPr lang="en-US" altLang="zh-CN" sz="2400" dirty="0">
                <a:latin typeface="Arial" panose="020B0604020202020204" pitchFamily="34" charset="0"/>
                <a:ea typeface="黑体" panose="02010609060101010101" pitchFamily="49" charset="-122"/>
                <a:cs typeface="Arial" panose="020B0604020202020204" pitchFamily="34" charset="0"/>
              </a:rPr>
              <a:t> sensing area</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of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successful</a:t>
            </a:r>
            <a:r>
              <a:rPr lang="en-US" altLang="zh-CN" sz="2000" dirty="0">
                <a:latin typeface="Arial" panose="020B0604020202020204" pitchFamily="34" charset="0"/>
                <a:ea typeface="黑体" panose="02010609060101010101" pitchFamily="49" charset="-122"/>
                <a:cs typeface="Arial" panose="020B0604020202020204" pitchFamily="34" charset="0"/>
              </a:rPr>
              <a:t> sensing is higher than a threshold</a:t>
            </a:r>
          </a:p>
        </p:txBody>
      </p:sp>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UAV Sensing Requirements</a:t>
            </a:r>
          </a:p>
        </p:txBody>
      </p:sp>
      <p:pic>
        <p:nvPicPr>
          <p:cNvPr id="4" name="图片 3"/>
          <p:cNvPicPr>
            <a:picLocks noChangeAspect="1"/>
          </p:cNvPicPr>
          <p:nvPr/>
        </p:nvPicPr>
        <p:blipFill>
          <a:blip r:embed="rId3"/>
          <a:stretch>
            <a:fillRect/>
          </a:stretch>
        </p:blipFill>
        <p:spPr>
          <a:xfrm>
            <a:off x="6045536" y="920243"/>
            <a:ext cx="2712955" cy="2036240"/>
          </a:xfrm>
          <a:prstGeom prst="rect">
            <a:avLst/>
          </a:prstGeom>
        </p:spPr>
      </p:pic>
      <p:sp>
        <p:nvSpPr>
          <p:cNvPr id="20" name="灯片编号占位符 19"/>
          <p:cNvSpPr>
            <a:spLocks noGrp="1"/>
          </p:cNvSpPr>
          <p:nvPr>
            <p:ph type="sldNum" sz="quarter" idx="12"/>
          </p:nvPr>
        </p:nvSpPr>
        <p:spPr>
          <a:prstGeom prst="rect">
            <a:avLst/>
          </a:prstGeom>
        </p:spPr>
        <p:txBody>
          <a:bodyPr/>
          <a:lstStyle/>
          <a:p>
            <a:fld id="{97D86083-53EC-4DF4-B0ED-FEB5657A265E}" type="slidenum">
              <a:rPr lang="zh-CN" altLang="en-US" smtClean="0"/>
              <a:pPr/>
              <a:t>102</a:t>
            </a:fld>
            <a:endParaRPr lang="zh-CN" altLang="en-US" dirty="0"/>
          </a:p>
        </p:txBody>
      </p:sp>
    </p:spTree>
    <p:extLst>
      <p:ext uri="{BB962C8B-B14F-4D97-AF65-F5344CB8AC3E}">
        <p14:creationId xmlns:p14="http://schemas.microsoft.com/office/powerpoint/2010/main" val="140422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linds(horizontal)">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blinds(horizontal)">
                                      <p:cBhvr>
                                        <p:cTn id="15" dur="500"/>
                                        <p:tgtEl>
                                          <p:spTgt spid="5">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blinds(horizontal)">
                                      <p:cBhvr>
                                        <p:cTn id="18" dur="500"/>
                                        <p:tgtEl>
                                          <p:spTgt spid="5">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blinds(horizontal)">
                                      <p:cBhvr>
                                        <p:cTn id="23" dur="500"/>
                                        <p:tgtEl>
                                          <p:spTgt spid="5">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blinds(horizontal)">
                                      <p:cBhvr>
                                        <p:cTn id="2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71546"/>
            <a:ext cx="8460094" cy="2308324"/>
          </a:xfrm>
          <a:prstGeom prst="rect">
            <a:avLst/>
          </a:prstGeom>
        </p:spPr>
        <p:txBody>
          <a:bodyPr wrap="square">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Communication requirements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URLL</a:t>
            </a:r>
            <a:r>
              <a:rPr lang="en-US" altLang="zh-CN" sz="2000" dirty="0">
                <a:latin typeface="Arial" panose="020B0604020202020204" pitchFamily="34" charset="0"/>
                <a:ea typeface="黑体" panose="02010609060101010101" pitchFamily="49" charset="-122"/>
                <a:cs typeface="Arial" panose="020B0604020202020204" pitchFamily="34" charset="0"/>
              </a:rPr>
              <a:t>: e.g. disastrous/traffic monitoring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Strict latency constraint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eMBB</a:t>
            </a:r>
            <a:r>
              <a:rPr lang="en-US" altLang="zh-CN" sz="2000" dirty="0">
                <a:latin typeface="Arial" panose="020B0604020202020204" pitchFamily="34" charset="0"/>
                <a:ea typeface="黑体" panose="02010609060101010101" pitchFamily="49" charset="-122"/>
                <a:cs typeface="Arial" panose="020B0604020202020204" pitchFamily="34" charset="0"/>
              </a:rPr>
              <a:t>: Photographing or filming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 large amount of sensory data</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54" y="3429000"/>
            <a:ext cx="4320000" cy="3072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006" y="3519001"/>
            <a:ext cx="3600000" cy="298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UAV Communication Requirements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103</a:t>
            </a:fld>
            <a:endParaRPr lang="zh-CN" altLang="en-US" dirty="0"/>
          </a:p>
        </p:txBody>
      </p:sp>
    </p:spTree>
    <p:extLst>
      <p:ext uri="{BB962C8B-B14F-4D97-AF65-F5344CB8AC3E}">
        <p14:creationId xmlns:p14="http://schemas.microsoft.com/office/powerpoint/2010/main" val="2245182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3"/>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Research Challenges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5" name="矩形 4"/>
          <p:cNvSpPr/>
          <p:nvPr/>
        </p:nvSpPr>
        <p:spPr>
          <a:xfrm>
            <a:off x="251952" y="1124744"/>
            <a:ext cx="8640096" cy="5170646"/>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Objective</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Guarantee sensing and communication quality</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Sensing:</a:t>
            </a:r>
            <a:r>
              <a:rPr kumimoji="0" lang="zh-CN" altLang="en-US"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a:t>
            </a:r>
            <a:endPar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endParaRP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3-dimentional trajectory optimization</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High successful sensing probability</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Communication </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Frequency allocation</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Interference avoidance, UAV transmission scheduling</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Power control</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Propulsion energy, transmission power</a:t>
            </a:r>
          </a:p>
        </p:txBody>
      </p:sp>
      <p:sp>
        <p:nvSpPr>
          <p:cNvPr id="2" name="灯片编号占位符 1"/>
          <p:cNvSpPr>
            <a:spLocks noGrp="1"/>
          </p:cNvSpPr>
          <p:nvPr>
            <p:ph type="sldNum" sz="quarter" idx="12"/>
          </p:nvPr>
        </p:nvSpPr>
        <p:spPr/>
        <p:txBody>
          <a:bodyPr/>
          <a:lstStyle/>
          <a:p>
            <a:fld id="{97D86083-53EC-4DF4-B0ED-FEB5657A265E}" type="slidenum">
              <a:rPr lang="zh-CN" altLang="en-US" sz="1400" smtClean="0"/>
              <a:pPr/>
              <a:t>104</a:t>
            </a:fld>
            <a:endParaRPr lang="zh-CN" altLang="en-US" sz="1400" dirty="0"/>
          </a:p>
        </p:txBody>
      </p:sp>
    </p:spTree>
    <p:extLst>
      <p:ext uri="{BB962C8B-B14F-4D97-AF65-F5344CB8AC3E}">
        <p14:creationId xmlns:p14="http://schemas.microsoft.com/office/powerpoint/2010/main" val="14420630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628980"/>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B0F0"/>
                </a:solidFill>
                <a:latin typeface="Arial" panose="020B0604020202020204" pitchFamily="34" charset="0"/>
                <a:cs typeface="Arial" panose="020B0604020202020204" pitchFamily="34" charset="0"/>
              </a:rPr>
              <a:t>Joint Trajectory and Power Optimization for UAV Sensing over Cellular Networks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III: Internet of UAVs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105</a:t>
            </a:fld>
            <a:endParaRPr lang="zh-CN" altLang="en-US" dirty="0"/>
          </a:p>
        </p:txBody>
      </p:sp>
      <p:sp>
        <p:nvSpPr>
          <p:cNvPr id="11" name="矩形 10"/>
          <p:cNvSpPr/>
          <p:nvPr/>
        </p:nvSpPr>
        <p:spPr>
          <a:xfrm>
            <a:off x="71950" y="571501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[9] S. Zhang, et al., “Joint Trajectory and  Power Optimization for UAV Sensing over Cellular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 Lett.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22, no. 11, pp. 2382-2385, Nov. 2018.</a:t>
            </a:r>
          </a:p>
        </p:txBody>
      </p:sp>
    </p:spTree>
    <p:extLst>
      <p:ext uri="{BB962C8B-B14F-4D97-AF65-F5344CB8AC3E}">
        <p14:creationId xmlns:p14="http://schemas.microsoft.com/office/powerpoint/2010/main" val="101619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000108"/>
            <a:ext cx="8640095" cy="2616101"/>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cellular Internet of UAVs, the sensory data such as live video streaming and high-resolution images needs to be transmitted to the BS with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limited onboard battery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Therefore, it poses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 uplink rate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low energy consumption </a:t>
            </a:r>
            <a:r>
              <a:rPr lang="en-US" altLang="zh-CN" sz="2400" dirty="0">
                <a:latin typeface="Arial" panose="020B0604020202020204" pitchFamily="34" charset="0"/>
                <a:ea typeface="黑体" panose="02010609060101010101" pitchFamily="49" charset="-122"/>
                <a:cs typeface="Arial" panose="020B0604020202020204" pitchFamily="34" charset="0"/>
              </a:rPr>
              <a:t>requirements</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It is necessary to optimize the system energy efficiency</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Introduction</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106</a:t>
            </a:fld>
            <a:endParaRPr lang="zh-CN" altLang="en-US" dirty="0"/>
          </a:p>
        </p:txBody>
      </p:sp>
      <p:pic>
        <p:nvPicPr>
          <p:cNvPr id="4098" name="Picture 2" descr="Image result for UAV disa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52" y="4059856"/>
            <a:ext cx="4160553" cy="23403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UAV agricul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561" y="4044746"/>
            <a:ext cx="3657488" cy="235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768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460094" cy="544764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Many studies the UAVs as access points to collect the sensory data from sensors</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We consider UAV as aerial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user</a:t>
            </a:r>
            <a:r>
              <a:rPr lang="en-US" altLang="zh-CN" sz="2400" dirty="0">
                <a:latin typeface="Arial" panose="020B0604020202020204" pitchFamily="34" charset="0"/>
                <a:ea typeface="黑体" panose="02010609060101010101" pitchFamily="49" charset="-122"/>
                <a:cs typeface="Arial" panose="020B0604020202020204" pitchFamily="34" charset="0"/>
              </a:rPr>
              <a:t> that perform sensing and transmission, and maximize its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energy efficiency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Define: Energy efficiency=Sensory data/Energy cost</a:t>
            </a:r>
          </a:p>
          <a:p>
            <a:pPr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BS optimizes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trajectory</a:t>
            </a:r>
            <a:r>
              <a:rPr lang="en-US" altLang="zh-CN" sz="2400" dirty="0">
                <a:latin typeface="Arial" panose="020B0604020202020204" pitchFamily="34" charset="0"/>
                <a:ea typeface="黑体" panose="02010609060101010101" pitchFamily="49" charset="-122"/>
                <a:cs typeface="Arial" panose="020B0604020202020204" pitchFamily="34" charset="0"/>
              </a:rPr>
              <a:t> and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power </a:t>
            </a:r>
            <a:r>
              <a:rPr lang="en-US" altLang="zh-CN" sz="2400" dirty="0">
                <a:latin typeface="Arial" panose="020B0604020202020204" pitchFamily="34" charset="0"/>
                <a:ea typeface="黑体" panose="02010609060101010101" pitchFamily="49" charset="-122"/>
                <a:cs typeface="Arial" panose="020B0604020202020204" pitchFamily="34" charset="0"/>
              </a:rPr>
              <a:t>of the UAV according to the locations of the sensing tasks in a centralized way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performs sensing and transmission according to the command of the BS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Motivation</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107</a:t>
            </a:fld>
            <a:endParaRPr lang="zh-CN" altLang="en-US" dirty="0"/>
          </a:p>
        </p:txBody>
      </p:sp>
      <p:grpSp>
        <p:nvGrpSpPr>
          <p:cNvPr id="12" name="组合 11"/>
          <p:cNvGrpSpPr/>
          <p:nvPr/>
        </p:nvGrpSpPr>
        <p:grpSpPr>
          <a:xfrm>
            <a:off x="3023157" y="3143248"/>
            <a:ext cx="5763685" cy="1175276"/>
            <a:chOff x="2345306" y="3143248"/>
            <a:chExt cx="5763685" cy="1175276"/>
          </a:xfrm>
        </p:grpSpPr>
        <p:cxnSp>
          <p:nvCxnSpPr>
            <p:cNvPr id="7" name="直接箭头连接符 6"/>
            <p:cNvCxnSpPr/>
            <p:nvPr/>
          </p:nvCxnSpPr>
          <p:spPr>
            <a:xfrm flipH="1">
              <a:off x="3581989" y="3143248"/>
              <a:ext cx="512514" cy="54337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5922015" y="3156904"/>
              <a:ext cx="360004" cy="52972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15"/>
            <p:cNvSpPr txBox="1"/>
            <p:nvPr/>
          </p:nvSpPr>
          <p:spPr>
            <a:xfrm>
              <a:off x="2345306" y="3673557"/>
              <a:ext cx="1907317" cy="369332"/>
            </a:xfrm>
            <a:prstGeom prst="rect">
              <a:avLst/>
            </a:prstGeom>
            <a:noFill/>
          </p:spPr>
          <p:txBody>
            <a:bodyPr wrap="none" rtlCol="0">
              <a:spAutoFit/>
            </a:bodyPr>
            <a:lstStyle/>
            <a:p>
              <a:r>
                <a:rPr lang="en-US" altLang="zh-CN" dirty="0">
                  <a:solidFill>
                    <a:srgbClr val="C00000"/>
                  </a:solidFill>
                  <a:latin typeface="Arial" panose="020B0604020202020204" pitchFamily="34" charset="0"/>
                  <a:cs typeface="Arial" panose="020B0604020202020204" pitchFamily="34" charset="0"/>
                </a:rPr>
                <a:t>Transmitted data</a:t>
              </a:r>
              <a:endParaRPr lang="zh-CN" altLang="en-US" dirty="0">
                <a:solidFill>
                  <a:srgbClr val="C00000"/>
                </a:solidFill>
                <a:latin typeface="Arial" panose="020B0604020202020204" pitchFamily="34" charset="0"/>
                <a:cs typeface="Arial" panose="020B0604020202020204" pitchFamily="34" charset="0"/>
              </a:endParaRPr>
            </a:p>
          </p:txBody>
        </p:sp>
        <p:sp>
          <p:nvSpPr>
            <p:cNvPr id="11" name="文本框 15"/>
            <p:cNvSpPr txBox="1"/>
            <p:nvPr/>
          </p:nvSpPr>
          <p:spPr>
            <a:xfrm>
              <a:off x="4455046" y="3672193"/>
              <a:ext cx="3653945" cy="646331"/>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Sensing energy + Transmission energy + Flight energy</a:t>
              </a:r>
              <a:endParaRPr lang="zh-CN" altLang="en-US"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30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blinds(horizontal)">
                                      <p:cBhvr>
                                        <p:cTn id="15" dur="500"/>
                                        <p:tgtEl>
                                          <p:spTgt spid="5">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blinds(horizontal)">
                                      <p:cBhvr>
                                        <p:cTn id="1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71546"/>
            <a:ext cx="8820098" cy="522444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 </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UAV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collects</a:t>
            </a:r>
            <a:r>
              <a:rPr lang="en-US" altLang="zh-CN" sz="2000" dirty="0">
                <a:latin typeface="Arial" panose="020B0604020202020204" pitchFamily="34" charset="0"/>
                <a:ea typeface="黑体" panose="02010609060101010101" pitchFamily="49" charset="-122"/>
                <a:cs typeface="Arial" panose="020B0604020202020204" pitchFamily="34" charset="0"/>
              </a:rPr>
              <a:t> data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transmits</a:t>
            </a:r>
            <a:r>
              <a:rPr lang="en-US" altLang="zh-CN" sz="2000" dirty="0">
                <a:latin typeface="Arial" panose="020B0604020202020204" pitchFamily="34" charset="0"/>
                <a:ea typeface="黑体" panose="02010609060101010101" pitchFamily="49" charset="-122"/>
                <a:cs typeface="Arial" panose="020B0604020202020204" pitchFamily="34" charset="0"/>
              </a:rPr>
              <a:t> to the BS</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UAV executes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multiple  sensing </a:t>
            </a:r>
            <a:r>
              <a:rPr lang="en-US" altLang="zh-CN" sz="2000" dirty="0">
                <a:latin typeface="Arial" panose="020B0604020202020204" pitchFamily="34" charset="0"/>
                <a:ea typeface="黑体" panose="02010609060101010101" pitchFamily="49" charset="-122"/>
                <a:cs typeface="Arial" panose="020B0604020202020204" pitchFamily="34" charset="0"/>
              </a:rPr>
              <a:t>tasks in sequence</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Sensory data needs to be sent before </a:t>
            </a:r>
          </a:p>
          <a:p>
            <a:pPr lvl="1" algn="just">
              <a:lnSpc>
                <a:spcPts val="2200"/>
              </a:lnSpc>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  the next sensing tasks</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Sense-and-Send Protocol</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sensing</a:t>
            </a:r>
          </a:p>
          <a:p>
            <a:pPr lvl="2" algn="just">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Located in the feasible sensing area</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lvl="2" algn="just">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Transmission rate should be larger than the sensed data</a:t>
            </a:r>
          </a:p>
          <a:p>
            <a:pPr algn="just">
              <a:lnSpc>
                <a:spcPts val="22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Tasks completion time</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Transmission</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hovering</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flying</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a:t>
            </a:r>
          </a:p>
        </p:txBody>
      </p:sp>
      <p:pic>
        <p:nvPicPr>
          <p:cNvPr id="3" name="图片 2"/>
          <p:cNvPicPr>
            <a:picLocks noChangeAspect="1"/>
          </p:cNvPicPr>
          <p:nvPr/>
        </p:nvPicPr>
        <p:blipFill>
          <a:blip r:embed="rId3" cstate="print"/>
          <a:stretch>
            <a:fillRect/>
          </a:stretch>
        </p:blipFill>
        <p:spPr>
          <a:xfrm>
            <a:off x="5378186" y="2420888"/>
            <a:ext cx="3600000" cy="2360378"/>
          </a:xfrm>
          <a:prstGeom prst="rect">
            <a:avLst/>
          </a:prstGeom>
        </p:spPr>
      </p:pic>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Centralized Cellular Internet of UAVs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108</a:t>
            </a:fld>
            <a:endParaRPr lang="zh-CN" altLang="en-US" dirty="0"/>
          </a:p>
        </p:txBody>
      </p:sp>
    </p:spTree>
    <p:extLst>
      <p:ext uri="{BB962C8B-B14F-4D97-AF65-F5344CB8AC3E}">
        <p14:creationId xmlns:p14="http://schemas.microsoft.com/office/powerpoint/2010/main" val="28314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blinds(horizontal)">
                                      <p:cBhvr>
                                        <p:cTn id="7" dur="500"/>
                                        <p:tgtEl>
                                          <p:spTgt spid="5">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7" end="7"/>
                                            </p:txEl>
                                          </p:spTgt>
                                        </p:tgtEl>
                                        <p:attrNameLst>
                                          <p:attrName>style.visibility</p:attrName>
                                        </p:attrNameLst>
                                      </p:cBhvr>
                                      <p:to>
                                        <p:strVal val="visible"/>
                                      </p:to>
                                    </p:set>
                                    <p:animEffect transition="in" filter="blinds(horizontal)">
                                      <p:cBhvr>
                                        <p:cTn id="10" dur="500"/>
                                        <p:tgtEl>
                                          <p:spTgt spid="5">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Effect transition="in" filter="blinds(horizontal)">
                                      <p:cBhvr>
                                        <p:cTn id="13" dur="500"/>
                                        <p:tgtEl>
                                          <p:spTgt spid="5">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animEffect transition="in" filter="blinds(horizontal)">
                                      <p:cBhvr>
                                        <p:cTn id="16" dur="500"/>
                                        <p:tgtEl>
                                          <p:spTgt spid="5">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Effect transition="in" filter="blinds(horizontal)">
                                      <p:cBhvr>
                                        <p:cTn id="19" dur="500"/>
                                        <p:tgtEl>
                                          <p:spTgt spid="5">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11" end="11"/>
                                            </p:txEl>
                                          </p:spTgt>
                                        </p:tgtEl>
                                        <p:attrNameLst>
                                          <p:attrName>style.visibility</p:attrName>
                                        </p:attrNameLst>
                                      </p:cBhvr>
                                      <p:to>
                                        <p:strVal val="visible"/>
                                      </p:to>
                                    </p:set>
                                    <p:animEffect transition="in" filter="blinds(horizontal)">
                                      <p:cBhvr>
                                        <p:cTn id="22" dur="500"/>
                                        <p:tgtEl>
                                          <p:spTgt spid="5">
                                            <p:txEl>
                                              <p:pRg st="11" end="1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pPr/>
              <a:t>10</a:t>
            </a:fld>
            <a:endParaRPr lang="zh-CN" altLang="en-US" dirty="0"/>
          </a:p>
        </p:txBody>
      </p:sp>
      <p:grpSp>
        <p:nvGrpSpPr>
          <p:cNvPr id="15" name="组合 14"/>
          <p:cNvGrpSpPr/>
          <p:nvPr/>
        </p:nvGrpSpPr>
        <p:grpSpPr>
          <a:xfrm>
            <a:off x="251952" y="928670"/>
            <a:ext cx="8665745" cy="2574767"/>
            <a:chOff x="251952" y="997109"/>
            <a:chExt cx="8665745" cy="2574767"/>
          </a:xfrm>
        </p:grpSpPr>
        <p:pic>
          <p:nvPicPr>
            <p:cNvPr id="654" name="图片 653"/>
            <p:cNvPicPr>
              <a:picLocks noChangeAspect="1"/>
            </p:cNvPicPr>
            <p:nvPr/>
          </p:nvPicPr>
          <p:blipFill>
            <a:blip r:embed="rId3" cstate="print"/>
            <a:stretch>
              <a:fillRect/>
            </a:stretch>
          </p:blipFill>
          <p:spPr>
            <a:xfrm>
              <a:off x="251952" y="1447114"/>
              <a:ext cx="4436057" cy="1594726"/>
            </a:xfrm>
            <a:prstGeom prst="rect">
              <a:avLst/>
            </a:prstGeom>
          </p:spPr>
        </p:pic>
        <p:pic>
          <p:nvPicPr>
            <p:cNvPr id="655" name="图片 654"/>
            <p:cNvPicPr>
              <a:picLocks noChangeAspect="1"/>
            </p:cNvPicPr>
            <p:nvPr/>
          </p:nvPicPr>
          <p:blipFill>
            <a:blip r:embed="rId4" cstate="print"/>
            <a:stretch>
              <a:fillRect/>
            </a:stretch>
          </p:blipFill>
          <p:spPr>
            <a:xfrm>
              <a:off x="4932003" y="1357113"/>
              <a:ext cx="3985694" cy="1593014"/>
            </a:xfrm>
            <a:prstGeom prst="rect">
              <a:avLst/>
            </a:prstGeom>
          </p:spPr>
        </p:pic>
        <p:sp>
          <p:nvSpPr>
            <p:cNvPr id="656" name="矩形 655"/>
            <p:cNvSpPr/>
            <p:nvPr/>
          </p:nvSpPr>
          <p:spPr>
            <a:xfrm>
              <a:off x="251952" y="997109"/>
              <a:ext cx="8640096" cy="4616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itchFamily="34" charset="-122"/>
                  <a:ea typeface="Arial Unicode MS" pitchFamily="34" charset="-122"/>
                  <a:cs typeface="Arial Unicode MS" pitchFamily="34" charset="-122"/>
                </a:rPr>
                <a:t> UAV working as </a:t>
              </a:r>
              <a:r>
                <a:rPr lang="en-US" altLang="zh-CN" sz="2400" dirty="0">
                  <a:solidFill>
                    <a:srgbClr val="FF0000"/>
                  </a:solidFill>
                  <a:latin typeface="Arial Unicode MS" pitchFamily="34" charset="-122"/>
                  <a:ea typeface="Arial Unicode MS" pitchFamily="34" charset="-122"/>
                  <a:cs typeface="Arial Unicode MS" pitchFamily="34" charset="-122"/>
                </a:rPr>
                <a:t>Flying Infrastructure</a:t>
              </a:r>
            </a:p>
          </p:txBody>
        </p:sp>
        <p:sp>
          <p:nvSpPr>
            <p:cNvPr id="659" name="矩形 658"/>
            <p:cNvSpPr/>
            <p:nvPr/>
          </p:nvSpPr>
          <p:spPr>
            <a:xfrm>
              <a:off x="714960" y="2987101"/>
              <a:ext cx="3510039" cy="584775"/>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UAV base station: </a:t>
              </a:r>
              <a:r>
                <a:rPr lang="en-US" altLang="zh-CN" sz="1600" dirty="0">
                  <a:latin typeface="Arial" panose="020B0604020202020204" pitchFamily="34" charset="0"/>
                  <a:cs typeface="Arial" panose="020B0604020202020204" pitchFamily="34" charset="0"/>
                </a:rPr>
                <a:t>data offloading;</a:t>
              </a:r>
            </a:p>
            <a:p>
              <a:r>
                <a:rPr lang="en-US" altLang="zh-CN" sz="1600" dirty="0">
                  <a:latin typeface="Arial" panose="020B0604020202020204" pitchFamily="34" charset="0"/>
                  <a:cs typeface="Arial" panose="020B0604020202020204" pitchFamily="34" charset="0"/>
                </a:rPr>
                <a:t> emergency communications</a:t>
              </a:r>
            </a:p>
          </p:txBody>
        </p:sp>
        <p:sp>
          <p:nvSpPr>
            <p:cNvPr id="660" name="矩形 659"/>
            <p:cNvSpPr/>
            <p:nvPr/>
          </p:nvSpPr>
          <p:spPr>
            <a:xfrm>
              <a:off x="5394833" y="2977131"/>
              <a:ext cx="3060034" cy="584775"/>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UAV relay: </a:t>
              </a:r>
              <a:r>
                <a:rPr lang="en-US" altLang="zh-CN" sz="1600" dirty="0">
                  <a:latin typeface="Arial" panose="020B0604020202020204" pitchFamily="34" charset="0"/>
                  <a:cs typeface="Arial" panose="020B0604020202020204" pitchFamily="34" charset="0"/>
                </a:rPr>
                <a:t>coverage extension; </a:t>
              </a:r>
              <a:r>
                <a:rPr lang="en-US" altLang="zh-CN" sz="1600" dirty="0" err="1">
                  <a:latin typeface="Arial" panose="020B0604020202020204" pitchFamily="34" charset="0"/>
                  <a:cs typeface="Arial" panose="020B0604020202020204" pitchFamily="34" charset="0"/>
                </a:rPr>
                <a:t>QoS</a:t>
              </a:r>
              <a:r>
                <a:rPr lang="en-US" altLang="zh-CN" sz="1600" dirty="0">
                  <a:latin typeface="Arial" panose="020B0604020202020204" pitchFamily="34" charset="0"/>
                  <a:cs typeface="Arial" panose="020B0604020202020204" pitchFamily="34" charset="0"/>
                </a:rPr>
                <a:t> improvement </a:t>
              </a:r>
              <a:endParaRPr lang="zh-CN" altLang="en-US" sz="1600" dirty="0">
                <a:solidFill>
                  <a:srgbClr val="FF0000"/>
                </a:solidFill>
                <a:latin typeface="Arial" panose="020B0604020202020204" pitchFamily="34" charset="0"/>
                <a:cs typeface="Arial" panose="020B0604020202020204" pitchFamily="34" charset="0"/>
              </a:endParaRPr>
            </a:p>
          </p:txBody>
        </p:sp>
      </p:grpSp>
      <p:grpSp>
        <p:nvGrpSpPr>
          <p:cNvPr id="17" name="组合 16"/>
          <p:cNvGrpSpPr/>
          <p:nvPr/>
        </p:nvGrpSpPr>
        <p:grpSpPr>
          <a:xfrm>
            <a:off x="288863" y="3714752"/>
            <a:ext cx="8640096" cy="2857520"/>
            <a:chOff x="288863" y="3714752"/>
            <a:chExt cx="8640096" cy="2857520"/>
          </a:xfrm>
        </p:grpSpPr>
        <p:grpSp>
          <p:nvGrpSpPr>
            <p:cNvPr id="16" name="组合 15"/>
            <p:cNvGrpSpPr/>
            <p:nvPr/>
          </p:nvGrpSpPr>
          <p:grpSpPr>
            <a:xfrm>
              <a:off x="288863" y="3714752"/>
              <a:ext cx="8640096" cy="2654798"/>
              <a:chOff x="288863" y="3789004"/>
              <a:chExt cx="8640096" cy="2654798"/>
            </a:xfrm>
          </p:grpSpPr>
          <p:sp>
            <p:nvSpPr>
              <p:cNvPr id="657" name="矩形 656"/>
              <p:cNvSpPr/>
              <p:nvPr/>
            </p:nvSpPr>
            <p:spPr>
              <a:xfrm>
                <a:off x="288863" y="3789004"/>
                <a:ext cx="8640096" cy="4616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itchFamily="34" charset="-122"/>
                    <a:ea typeface="Arial Unicode MS" pitchFamily="34" charset="-122"/>
                    <a:cs typeface="Arial Unicode MS" pitchFamily="34" charset="-122"/>
                  </a:rPr>
                  <a:t> UAV working as </a:t>
                </a:r>
                <a:r>
                  <a:rPr lang="en-US" altLang="zh-CN" sz="2400" dirty="0">
                    <a:solidFill>
                      <a:srgbClr val="FF0000"/>
                    </a:solidFill>
                    <a:latin typeface="Arial Unicode MS" pitchFamily="34" charset="-122"/>
                    <a:ea typeface="Arial Unicode MS" pitchFamily="34" charset="-122"/>
                    <a:cs typeface="Arial Unicode MS" pitchFamily="34" charset="-122"/>
                  </a:rPr>
                  <a:t>Aerial User</a:t>
                </a:r>
              </a:p>
            </p:txBody>
          </p:sp>
          <p:pic>
            <p:nvPicPr>
              <p:cNvPr id="658" name="图片 657"/>
              <p:cNvPicPr>
                <a:picLocks noChangeAspect="1"/>
              </p:cNvPicPr>
              <p:nvPr/>
            </p:nvPicPr>
            <p:blipFill>
              <a:blip r:embed="rId5" cstate="print"/>
              <a:stretch>
                <a:fillRect/>
              </a:stretch>
            </p:blipFill>
            <p:spPr>
              <a:xfrm>
                <a:off x="1571604" y="4250669"/>
                <a:ext cx="4432829" cy="2193133"/>
              </a:xfrm>
              <a:prstGeom prst="rect">
                <a:avLst/>
              </a:prstGeom>
            </p:spPr>
          </p:pic>
        </p:grpSp>
        <p:sp>
          <p:nvSpPr>
            <p:cNvPr id="661" name="矩形 660"/>
            <p:cNvSpPr/>
            <p:nvPr/>
          </p:nvSpPr>
          <p:spPr>
            <a:xfrm>
              <a:off x="3000364" y="6233718"/>
              <a:ext cx="3510037" cy="338554"/>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Cellular Internet of UAVs</a:t>
              </a:r>
              <a:r>
                <a:rPr lang="en-US" altLang="zh-CN" sz="1600" dirty="0">
                  <a:latin typeface="Arial" panose="020B0604020202020204" pitchFamily="34" charset="0"/>
                  <a:cs typeface="Arial" panose="020B0604020202020204" pitchFamily="34" charset="0"/>
                </a:rPr>
                <a:t>: ULLHR</a:t>
              </a:r>
              <a:endParaRPr lang="zh-CN" altLang="en-US" sz="1600" dirty="0">
                <a:solidFill>
                  <a:srgbClr val="FF0000"/>
                </a:solidFill>
                <a:latin typeface="Arial" panose="020B0604020202020204" pitchFamily="34" charset="0"/>
                <a:cs typeface="Arial" panose="020B0604020202020204" pitchFamily="34" charset="0"/>
              </a:endParaRPr>
            </a:p>
          </p:txBody>
        </p:sp>
      </p:grpSp>
      <p:sp>
        <p:nvSpPr>
          <p:cNvPr id="14" name="矩形 3"/>
          <p:cNvSpPr/>
          <p:nvPr/>
        </p:nvSpPr>
        <p:spPr>
          <a:xfrm>
            <a:off x="161950" y="98963"/>
            <a:ext cx="8730097" cy="75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Cellular UAV Applications</a:t>
            </a:r>
          </a:p>
        </p:txBody>
      </p:sp>
    </p:spTree>
    <p:extLst>
      <p:ext uri="{BB962C8B-B14F-4D97-AF65-F5344CB8AC3E}">
        <p14:creationId xmlns:p14="http://schemas.microsoft.com/office/powerpoint/2010/main" val="77155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973157"/>
            <a:ext cx="8640096" cy="4785926"/>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Energy Consumption</a:t>
            </a:r>
          </a:p>
          <a:p>
            <a:pPr lvl="1" algn="just">
              <a:spcBef>
                <a:spcPts val="12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Transmission </a:t>
            </a:r>
            <a:r>
              <a:rPr lang="en-US" altLang="zh-CN" sz="2000" dirty="0">
                <a:latin typeface="Arial" panose="020B0604020202020204" pitchFamily="34" charset="0"/>
                <a:ea typeface="黑体" panose="02010609060101010101" pitchFamily="49" charset="-122"/>
                <a:cs typeface="Arial" panose="020B0604020202020204" pitchFamily="34" charset="0"/>
              </a:rPr>
              <a:t>energy</a:t>
            </a:r>
          </a:p>
          <a:p>
            <a:pPr lvl="2" algn="just">
              <a:spcBef>
                <a:spcPts val="6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Power times the time length</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Hovering</a:t>
            </a:r>
            <a:r>
              <a:rPr lang="en-US" altLang="zh-CN" sz="2000" dirty="0">
                <a:latin typeface="Arial" panose="020B0604020202020204" pitchFamily="34" charset="0"/>
                <a:ea typeface="黑体" panose="02010609060101010101" pitchFamily="49" charset="-122"/>
                <a:cs typeface="Arial" panose="020B0604020202020204" pitchFamily="34" charset="0"/>
              </a:rPr>
              <a:t> energy</a:t>
            </a:r>
          </a:p>
          <a:p>
            <a:pPr lvl="2" algn="just">
              <a:spcBef>
                <a:spcPts val="6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A constant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Propulsion</a:t>
            </a:r>
            <a:r>
              <a:rPr lang="en-US" altLang="zh-CN" sz="2000" dirty="0">
                <a:latin typeface="Arial" panose="020B0604020202020204" pitchFamily="34" charset="0"/>
                <a:ea typeface="黑体" panose="02010609060101010101" pitchFamily="49" charset="-122"/>
                <a:cs typeface="Arial" panose="020B0604020202020204" pitchFamily="34" charset="0"/>
              </a:rPr>
              <a:t> energy</a:t>
            </a:r>
          </a:p>
          <a:p>
            <a:pPr lvl="2" algn="just">
              <a:spcBef>
                <a:spcPts val="6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Related to velocity and accelerated velocity</a:t>
            </a:r>
          </a:p>
          <a:p>
            <a:pPr lvl="2"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Objective</a:t>
            </a:r>
          </a:p>
          <a:p>
            <a:pPr lvl="1"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Maximize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Energy Efficiency </a:t>
            </a:r>
            <a:r>
              <a:rPr lang="en-US" altLang="zh-CN" sz="2000" dirty="0">
                <a:latin typeface="Arial" panose="020B0604020202020204" pitchFamily="34" charset="0"/>
                <a:ea typeface="黑体" panose="02010609060101010101" pitchFamily="49" charset="-122"/>
                <a:cs typeface="Arial" panose="020B0604020202020204" pitchFamily="34" charset="0"/>
              </a:rPr>
              <a:t>(EE)</a:t>
            </a:r>
          </a:p>
          <a:p>
            <a:pPr lvl="1" algn="just">
              <a:spcBef>
                <a:spcPts val="1200"/>
              </a:spcBef>
              <a:buFont typeface="Arial" pitchFamily="34" charset="0"/>
              <a:buChar char="•"/>
              <a:defRPr/>
            </a:pPr>
            <a:endParaRPr lang="en-US" altLang="zh-CN"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p:txBody>
      </p:sp>
      <p:grpSp>
        <p:nvGrpSpPr>
          <p:cNvPr id="28" name="组合 27"/>
          <p:cNvGrpSpPr/>
          <p:nvPr/>
        </p:nvGrpSpPr>
        <p:grpSpPr>
          <a:xfrm>
            <a:off x="2057579" y="3313183"/>
            <a:ext cx="6454514" cy="1453039"/>
            <a:chOff x="2057579" y="3711055"/>
            <a:chExt cx="6454514" cy="1453039"/>
          </a:xfrm>
        </p:grpSpPr>
        <p:pic>
          <p:nvPicPr>
            <p:cNvPr id="2" name="图片 1"/>
            <p:cNvPicPr>
              <a:picLocks noChangeAspect="1"/>
            </p:cNvPicPr>
            <p:nvPr/>
          </p:nvPicPr>
          <p:blipFill>
            <a:blip r:embed="rId2" cstate="print"/>
            <a:stretch>
              <a:fillRect/>
            </a:stretch>
          </p:blipFill>
          <p:spPr>
            <a:xfrm>
              <a:off x="2057579" y="4239009"/>
              <a:ext cx="5124450" cy="571500"/>
            </a:xfrm>
            <a:prstGeom prst="rect">
              <a:avLst/>
            </a:prstGeom>
          </p:spPr>
        </p:pic>
        <p:sp>
          <p:nvSpPr>
            <p:cNvPr id="6" name="矩形 5"/>
            <p:cNvSpPr/>
            <p:nvPr/>
          </p:nvSpPr>
          <p:spPr>
            <a:xfrm>
              <a:off x="5742014" y="4223261"/>
              <a:ext cx="611162" cy="3011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8" name="矩形 7"/>
            <p:cNvSpPr/>
            <p:nvPr/>
          </p:nvSpPr>
          <p:spPr>
            <a:xfrm>
              <a:off x="4256996" y="4519612"/>
              <a:ext cx="676954" cy="27514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9" name="矩形 8"/>
            <p:cNvSpPr/>
            <p:nvPr/>
          </p:nvSpPr>
          <p:spPr>
            <a:xfrm>
              <a:off x="7025838" y="4366137"/>
              <a:ext cx="180003" cy="28575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cxnSp>
          <p:nvCxnSpPr>
            <p:cNvPr id="10" name="直接箭头连接符 9"/>
            <p:cNvCxnSpPr>
              <a:stCxn id="6" idx="0"/>
            </p:cNvCxnSpPr>
            <p:nvPr/>
          </p:nvCxnSpPr>
          <p:spPr>
            <a:xfrm flipV="1">
              <a:off x="6047595" y="4059009"/>
              <a:ext cx="436926" cy="164252"/>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221081" y="3711055"/>
              <a:ext cx="2291012"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accelerated velocity</a:t>
              </a:r>
              <a:endParaRPr lang="zh-CN" altLang="en-US" dirty="0">
                <a:solidFill>
                  <a:srgbClr val="0070C0"/>
                </a:solidFill>
                <a:latin typeface="Arial" panose="020B0604020202020204" pitchFamily="34" charset="0"/>
                <a:cs typeface="Arial" panose="020B0604020202020204" pitchFamily="34" charset="0"/>
              </a:endParaRPr>
            </a:p>
          </p:txBody>
        </p:sp>
        <p:sp>
          <p:nvSpPr>
            <p:cNvPr id="15" name="文本框 14"/>
            <p:cNvSpPr txBox="1"/>
            <p:nvPr/>
          </p:nvSpPr>
          <p:spPr>
            <a:xfrm>
              <a:off x="4094945" y="4794762"/>
              <a:ext cx="954107"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velocity</a:t>
              </a:r>
              <a:endParaRPr lang="zh-CN" altLang="en-US" dirty="0">
                <a:solidFill>
                  <a:srgbClr val="0070C0"/>
                </a:solidFill>
                <a:latin typeface="Arial" panose="020B0604020202020204" pitchFamily="34" charset="0"/>
                <a:cs typeface="Arial" panose="020B0604020202020204" pitchFamily="34" charset="0"/>
              </a:endParaRPr>
            </a:p>
          </p:txBody>
        </p:sp>
        <p:sp>
          <p:nvSpPr>
            <p:cNvPr id="16" name="文本框 15"/>
            <p:cNvSpPr txBox="1"/>
            <p:nvPr/>
          </p:nvSpPr>
          <p:spPr>
            <a:xfrm>
              <a:off x="7182029" y="4324346"/>
              <a:ext cx="1313180"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time length</a:t>
              </a:r>
              <a:endParaRPr lang="zh-CN" altLang="en-US" dirty="0">
                <a:solidFill>
                  <a:srgbClr val="0070C0"/>
                </a:solidFill>
                <a:latin typeface="Arial" panose="020B0604020202020204" pitchFamily="34" charset="0"/>
                <a:cs typeface="Arial" panose="020B0604020202020204" pitchFamily="34" charset="0"/>
              </a:endParaRPr>
            </a:p>
          </p:txBody>
        </p:sp>
      </p:grpSp>
      <p:grpSp>
        <p:nvGrpSpPr>
          <p:cNvPr id="27" name="组合 26"/>
          <p:cNvGrpSpPr/>
          <p:nvPr/>
        </p:nvGrpSpPr>
        <p:grpSpPr>
          <a:xfrm>
            <a:off x="1961972" y="5279377"/>
            <a:ext cx="5523650" cy="1083565"/>
            <a:chOff x="1961972" y="5677249"/>
            <a:chExt cx="5523650" cy="1083565"/>
          </a:xfrm>
        </p:grpSpPr>
        <p:pic>
          <p:nvPicPr>
            <p:cNvPr id="14" name="图片 13"/>
            <p:cNvPicPr>
              <a:picLocks noChangeAspect="1"/>
            </p:cNvPicPr>
            <p:nvPr/>
          </p:nvPicPr>
          <p:blipFill>
            <a:blip r:embed="rId3" cstate="print"/>
            <a:stretch>
              <a:fillRect/>
            </a:stretch>
          </p:blipFill>
          <p:spPr>
            <a:xfrm>
              <a:off x="1961972" y="5679025"/>
              <a:ext cx="4522549" cy="828072"/>
            </a:xfrm>
            <a:prstGeom prst="rect">
              <a:avLst/>
            </a:prstGeom>
          </p:spPr>
        </p:pic>
        <p:sp>
          <p:nvSpPr>
            <p:cNvPr id="18" name="矩形 17"/>
            <p:cNvSpPr/>
            <p:nvPr/>
          </p:nvSpPr>
          <p:spPr>
            <a:xfrm>
              <a:off x="3626989" y="6129030"/>
              <a:ext cx="630007" cy="32714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19" name="矩形 18"/>
            <p:cNvSpPr/>
            <p:nvPr/>
          </p:nvSpPr>
          <p:spPr>
            <a:xfrm>
              <a:off x="4517931" y="6129029"/>
              <a:ext cx="684076" cy="32714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20" name="矩形 19"/>
            <p:cNvSpPr/>
            <p:nvPr/>
          </p:nvSpPr>
          <p:spPr>
            <a:xfrm>
              <a:off x="5462942" y="6129030"/>
              <a:ext cx="639075" cy="32714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21" name="文本框 20"/>
            <p:cNvSpPr txBox="1"/>
            <p:nvPr/>
          </p:nvSpPr>
          <p:spPr>
            <a:xfrm>
              <a:off x="3263163" y="6420483"/>
              <a:ext cx="1128835"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propulsion</a:t>
              </a:r>
              <a:endParaRPr lang="zh-CN" altLang="en-US" dirty="0">
                <a:solidFill>
                  <a:srgbClr val="0070C0"/>
                </a:solidFill>
                <a:latin typeface="Arial" panose="020B0604020202020204" pitchFamily="34" charset="0"/>
                <a:cs typeface="Arial" panose="020B0604020202020204" pitchFamily="34" charset="0"/>
              </a:endParaRPr>
            </a:p>
          </p:txBody>
        </p:sp>
        <p:sp>
          <p:nvSpPr>
            <p:cNvPr id="22" name="文本框 21"/>
            <p:cNvSpPr txBox="1"/>
            <p:nvPr/>
          </p:nvSpPr>
          <p:spPr>
            <a:xfrm>
              <a:off x="4393116" y="6422260"/>
              <a:ext cx="1393330"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 transmission</a:t>
              </a:r>
              <a:endParaRPr lang="zh-CN" altLang="en-US" sz="1600" dirty="0">
                <a:solidFill>
                  <a:srgbClr val="0070C0"/>
                </a:solidFill>
                <a:latin typeface="Arial" panose="020B0604020202020204" pitchFamily="34" charset="0"/>
                <a:cs typeface="Arial" panose="020B0604020202020204" pitchFamily="34" charset="0"/>
              </a:endParaRPr>
            </a:p>
          </p:txBody>
        </p:sp>
        <p:sp>
          <p:nvSpPr>
            <p:cNvPr id="23" name="文本框 22"/>
            <p:cNvSpPr txBox="1"/>
            <p:nvPr/>
          </p:nvSpPr>
          <p:spPr>
            <a:xfrm>
              <a:off x="5816441" y="6422260"/>
              <a:ext cx="970137"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hovering</a:t>
              </a:r>
              <a:endParaRPr lang="zh-CN" altLang="en-US" dirty="0">
                <a:solidFill>
                  <a:srgbClr val="0070C0"/>
                </a:solidFill>
                <a:latin typeface="Arial" panose="020B0604020202020204" pitchFamily="34" charset="0"/>
                <a:cs typeface="Arial" panose="020B0604020202020204" pitchFamily="34" charset="0"/>
              </a:endParaRPr>
            </a:p>
          </p:txBody>
        </p:sp>
        <p:sp>
          <p:nvSpPr>
            <p:cNvPr id="24" name="矩形 23"/>
            <p:cNvSpPr/>
            <p:nvPr/>
          </p:nvSpPr>
          <p:spPr>
            <a:xfrm>
              <a:off x="3977925" y="5677249"/>
              <a:ext cx="1134081" cy="40086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25" name="文本框 24"/>
            <p:cNvSpPr txBox="1"/>
            <p:nvPr/>
          </p:nvSpPr>
          <p:spPr>
            <a:xfrm>
              <a:off x="5215449" y="5700475"/>
              <a:ext cx="2270173"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received sensory data</a:t>
              </a:r>
              <a:endParaRPr lang="zh-CN" altLang="en-US" sz="1600" dirty="0">
                <a:solidFill>
                  <a:srgbClr val="0070C0"/>
                </a:solidFill>
                <a:latin typeface="Arial" panose="020B0604020202020204" pitchFamily="34" charset="0"/>
                <a:cs typeface="Arial" panose="020B0604020202020204" pitchFamily="34" charset="0"/>
              </a:endParaRPr>
            </a:p>
          </p:txBody>
        </p:sp>
      </p:grpSp>
      <p:sp>
        <p:nvSpPr>
          <p:cNvPr id="2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Energy Efficient Optimization</a:t>
            </a:r>
          </a:p>
        </p:txBody>
      </p:sp>
      <p:pic>
        <p:nvPicPr>
          <p:cNvPr id="29" name="图片 28"/>
          <p:cNvPicPr>
            <a:picLocks noChangeAspect="1"/>
          </p:cNvPicPr>
          <p:nvPr/>
        </p:nvPicPr>
        <p:blipFill>
          <a:blip r:embed="rId4" cstate="print"/>
          <a:stretch>
            <a:fillRect/>
          </a:stretch>
        </p:blipFill>
        <p:spPr>
          <a:xfrm>
            <a:off x="5112006" y="928670"/>
            <a:ext cx="3636810" cy="2384513"/>
          </a:xfrm>
          <a:prstGeom prst="rect">
            <a:avLst/>
          </a:prstGeom>
        </p:spPr>
      </p:pic>
      <p:sp>
        <p:nvSpPr>
          <p:cNvPr id="34" name="灯片编号占位符 33"/>
          <p:cNvSpPr>
            <a:spLocks noGrp="1"/>
          </p:cNvSpPr>
          <p:nvPr>
            <p:ph type="sldNum" sz="quarter" idx="12"/>
          </p:nvPr>
        </p:nvSpPr>
        <p:spPr>
          <a:prstGeom prst="rect">
            <a:avLst/>
          </a:prstGeom>
        </p:spPr>
        <p:txBody>
          <a:bodyPr/>
          <a:lstStyle/>
          <a:p>
            <a:fld id="{97D86083-53EC-4DF4-B0ED-FEB5657A265E}" type="slidenum">
              <a:rPr lang="zh-CN" altLang="en-US" smtClean="0"/>
              <a:pPr/>
              <a:t>109</a:t>
            </a:fld>
            <a:endParaRPr lang="zh-CN" altLang="en-US" dirty="0"/>
          </a:p>
        </p:txBody>
      </p:sp>
    </p:spTree>
    <p:extLst>
      <p:ext uri="{BB962C8B-B14F-4D97-AF65-F5344CB8AC3E}">
        <p14:creationId xmlns:p14="http://schemas.microsoft.com/office/powerpoint/2010/main" val="272299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640096" cy="4616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Problem formulation</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2" cstate="print"/>
          <a:stretch>
            <a:fillRect/>
          </a:stretch>
        </p:blipFill>
        <p:spPr>
          <a:xfrm>
            <a:off x="1061961" y="1512603"/>
            <a:ext cx="5210175" cy="3009900"/>
          </a:xfrm>
          <a:prstGeom prst="rect">
            <a:avLst/>
          </a:prstGeom>
        </p:spPr>
      </p:pic>
      <p:sp>
        <p:nvSpPr>
          <p:cNvPr id="27" name="右大括号 26"/>
          <p:cNvSpPr/>
          <p:nvPr/>
        </p:nvSpPr>
        <p:spPr>
          <a:xfrm>
            <a:off x="4481999" y="2080120"/>
            <a:ext cx="270003" cy="95375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TextBox 20"/>
          <p:cNvSpPr txBox="1"/>
          <p:nvPr/>
        </p:nvSpPr>
        <p:spPr>
          <a:xfrm>
            <a:off x="4842003" y="2182243"/>
            <a:ext cx="3870043" cy="707886"/>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Constraints for altitude, velocity and accelerated velocity</a:t>
            </a:r>
            <a:endParaRPr lang="zh-CN" altLang="en-US" dirty="0">
              <a:solidFill>
                <a:srgbClr val="0070C0"/>
              </a:solidFill>
              <a:latin typeface="Arial" panose="020B0604020202020204" pitchFamily="34" charset="0"/>
              <a:cs typeface="Arial" panose="020B0604020202020204" pitchFamily="34" charset="0"/>
            </a:endParaRPr>
          </a:p>
        </p:txBody>
      </p:sp>
      <p:sp>
        <p:nvSpPr>
          <p:cNvPr id="29" name="TextBox 18"/>
          <p:cNvSpPr txBox="1"/>
          <p:nvPr/>
        </p:nvSpPr>
        <p:spPr>
          <a:xfrm>
            <a:off x="5609560" y="3070131"/>
            <a:ext cx="292248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Feasible sensing area</a:t>
            </a:r>
            <a:endParaRPr lang="zh-CN" altLang="en-US" dirty="0">
              <a:solidFill>
                <a:srgbClr val="0070C0"/>
              </a:solidFill>
              <a:latin typeface="Arial" panose="020B0604020202020204" pitchFamily="34" charset="0"/>
              <a:cs typeface="Arial" panose="020B0604020202020204" pitchFamily="34" charset="0"/>
            </a:endParaRPr>
          </a:p>
        </p:txBody>
      </p:sp>
      <p:sp>
        <p:nvSpPr>
          <p:cNvPr id="30" name="TextBox 18"/>
          <p:cNvSpPr txBox="1"/>
          <p:nvPr/>
        </p:nvSpPr>
        <p:spPr>
          <a:xfrm>
            <a:off x="5159555" y="4020036"/>
            <a:ext cx="292248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Data rate constraint</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31" name="直接箭头连接符 30"/>
          <p:cNvCxnSpPr/>
          <p:nvPr/>
        </p:nvCxnSpPr>
        <p:spPr>
          <a:xfrm flipH="1">
            <a:off x="1961971" y="3814855"/>
            <a:ext cx="692516" cy="51529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2" name="TextBox 18"/>
          <p:cNvSpPr txBox="1"/>
          <p:nvPr/>
        </p:nvSpPr>
        <p:spPr>
          <a:xfrm>
            <a:off x="251952" y="4360822"/>
            <a:ext cx="2767710" cy="707886"/>
          </a:xfrm>
          <a:prstGeom prst="rect">
            <a:avLst/>
          </a:prstGeom>
          <a:noFill/>
        </p:spPr>
        <p:txBody>
          <a:bodyPr wrap="square" rtlCol="0">
            <a:spAutoFit/>
          </a:bodyPr>
          <a:lstStyle/>
          <a:p>
            <a:pPr algn="ctr"/>
            <a:r>
              <a:rPr lang="en-US" altLang="zh-CN" sz="2000" dirty="0">
                <a:solidFill>
                  <a:srgbClr val="0070C0"/>
                </a:solidFill>
                <a:latin typeface="Arial" panose="020B0604020202020204" pitchFamily="34" charset="0"/>
                <a:cs typeface="Arial" panose="020B0604020202020204" pitchFamily="34" charset="0"/>
              </a:rPr>
              <a:t>UAV’s speed is zero when performing tasks</a:t>
            </a:r>
            <a:endParaRPr lang="zh-CN" altLang="en-US" dirty="0">
              <a:solidFill>
                <a:srgbClr val="0070C0"/>
              </a:solidFill>
              <a:latin typeface="Arial" panose="020B0604020202020204" pitchFamily="34" charset="0"/>
              <a:cs typeface="Arial" panose="020B0604020202020204" pitchFamily="34" charset="0"/>
            </a:endParaRPr>
          </a:p>
        </p:txBody>
      </p:sp>
      <p:sp>
        <p:nvSpPr>
          <p:cNvPr id="33" name="矩形 32"/>
          <p:cNvSpPr/>
          <p:nvPr/>
        </p:nvSpPr>
        <p:spPr>
          <a:xfrm>
            <a:off x="251952" y="5050153"/>
            <a:ext cx="8640096" cy="138499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Decomposition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Non-convex</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sensing optimization and UAV transmission optimization</a:t>
            </a:r>
          </a:p>
        </p:txBody>
      </p:sp>
      <p:sp>
        <p:nvSpPr>
          <p:cNvPr id="13"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Formulation and Decomposition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110</a:t>
            </a:fld>
            <a:endParaRPr lang="zh-CN" altLang="en-US" dirty="0"/>
          </a:p>
        </p:txBody>
      </p:sp>
    </p:spTree>
    <p:extLst>
      <p:ext uri="{BB962C8B-B14F-4D97-AF65-F5344CB8AC3E}">
        <p14:creationId xmlns:p14="http://schemas.microsoft.com/office/powerpoint/2010/main" val="285466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linds(horizontal)">
                                      <p:cBhvr>
                                        <p:cTn id="7" dur="500"/>
                                        <p:tgtEl>
                                          <p:spTgt spid="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3">
                                            <p:txEl>
                                              <p:pRg st="1" end="1"/>
                                            </p:txEl>
                                          </p:spTgt>
                                        </p:tgtEl>
                                        <p:attrNameLst>
                                          <p:attrName>style.visibility</p:attrName>
                                        </p:attrNameLst>
                                      </p:cBhvr>
                                      <p:to>
                                        <p:strVal val="visible"/>
                                      </p:to>
                                    </p:set>
                                    <p:animEffect transition="in" filter="blinds(horizontal)">
                                      <p:cBhvr>
                                        <p:cTn id="10" dur="500"/>
                                        <p:tgtEl>
                                          <p:spTgt spid="3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blinds(horizontal)">
                                      <p:cBhvr>
                                        <p:cTn id="13"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928670"/>
            <a:ext cx="8640096" cy="581697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sensing optimization</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Given transmission power in UAV transmission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Trajectory optimization</a:t>
            </a:r>
            <a:endParaRPr lang="en-US" altLang="zh-CN"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Minimizing the energy is equivalent to minimize the length of trajectory</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trajectory between two successive tasks is a line segment</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end point of the line segment should be in the feasible sensing area</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problem is a convex problem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Speed optimization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The initial and final speed along the trajectory is 0 (Symmetric)</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We only need to optimize the speed in the first half of the trajectory</a:t>
            </a:r>
          </a:p>
          <a:p>
            <a:pPr lvl="3"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UAV will accelerate  with            to approach the optimal speed </a:t>
            </a:r>
          </a:p>
          <a:p>
            <a:pPr lvl="3"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Then the UAV keeps the optimal speed</a:t>
            </a:r>
          </a:p>
          <a:p>
            <a:pPr lvl="3" algn="just">
              <a:spcBef>
                <a:spcPts val="1200"/>
              </a:spcBef>
              <a:defRPr/>
            </a:pPr>
            <a:endPar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 I</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111</a:t>
            </a:fld>
            <a:endParaRPr lang="zh-CN" altLang="en-US" dirty="0"/>
          </a:p>
        </p:txBody>
      </p:sp>
      <p:pic>
        <p:nvPicPr>
          <p:cNvPr id="2" name="图片 1"/>
          <p:cNvPicPr>
            <a:picLocks noChangeAspect="1"/>
          </p:cNvPicPr>
          <p:nvPr/>
        </p:nvPicPr>
        <p:blipFill>
          <a:blip r:embed="rId2"/>
          <a:stretch>
            <a:fillRect/>
          </a:stretch>
        </p:blipFill>
        <p:spPr>
          <a:xfrm>
            <a:off x="4932040" y="5517232"/>
            <a:ext cx="600075" cy="323850"/>
          </a:xfrm>
          <a:prstGeom prst="rect">
            <a:avLst/>
          </a:prstGeom>
        </p:spPr>
      </p:pic>
    </p:spTree>
    <p:extLst>
      <p:ext uri="{BB962C8B-B14F-4D97-AF65-F5344CB8AC3E}">
        <p14:creationId xmlns:p14="http://schemas.microsoft.com/office/powerpoint/2010/main" val="1884095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952" y="964622"/>
            <a:ext cx="8640096" cy="348813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transmission optimization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speed in UAV sensing</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Define data rate as R</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0</a:t>
            </a:r>
            <a:r>
              <a:rPr lang="en-US" altLang="zh-CN" sz="2000" dirty="0">
                <a:latin typeface="Arial" panose="020B0604020202020204" pitchFamily="34" charset="0"/>
                <a:ea typeface="黑体" panose="02010609060101010101" pitchFamily="49" charset="-122"/>
                <a:cs typeface="Arial" panose="020B0604020202020204" pitchFamily="34" charset="0"/>
              </a:rPr>
              <a:t> when the maximum EE is achieved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transmission data rate can be obtained by </a:t>
            </a:r>
          </a:p>
          <a:p>
            <a:pPr lvl="1"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Derive the optimal transmit power from the data rate</a:t>
            </a:r>
          </a:p>
          <a:p>
            <a:pPr lvl="1" algn="just">
              <a:spcBef>
                <a:spcPts val="1200"/>
              </a:spcBef>
              <a:buFont typeface="Arial" pitchFamily="34" charset="0"/>
              <a:buChar char="•"/>
              <a:defRPr/>
            </a:pPr>
            <a:endParaRPr lang="en-US" altLang="zh-CN" sz="2000" baseline="-25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endParaRPr lang="en-US" altLang="zh-CN" sz="2000" baseline="-25000" dirty="0">
              <a:latin typeface="Arial" panose="020B0604020202020204" pitchFamily="34" charset="0"/>
              <a:ea typeface="黑体" panose="02010609060101010101" pitchFamily="49" charset="-122"/>
              <a:cs typeface="Arial" panose="020B0604020202020204" pitchFamily="34" charset="0"/>
            </a:endParaRPr>
          </a:p>
        </p:txBody>
      </p:sp>
      <p:pic>
        <p:nvPicPr>
          <p:cNvPr id="3" name="图片 2"/>
          <p:cNvPicPr>
            <a:picLocks noChangeAspect="1"/>
          </p:cNvPicPr>
          <p:nvPr/>
        </p:nvPicPr>
        <p:blipFill>
          <a:blip r:embed="rId2" cstate="print"/>
          <a:stretch>
            <a:fillRect/>
          </a:stretch>
        </p:blipFill>
        <p:spPr>
          <a:xfrm>
            <a:off x="3424237" y="2944644"/>
            <a:ext cx="2295525" cy="352425"/>
          </a:xfrm>
          <a:prstGeom prst="rect">
            <a:avLst/>
          </a:prstGeom>
        </p:spPr>
      </p:pic>
      <p:sp>
        <p:nvSpPr>
          <p:cNvPr id="8" name="矩形 7"/>
          <p:cNvSpPr/>
          <p:nvPr/>
        </p:nvSpPr>
        <p:spPr>
          <a:xfrm>
            <a:off x="251952" y="4615773"/>
            <a:ext cx="8640096" cy="138499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Overall algorithm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above two </a:t>
            </a:r>
            <a:r>
              <a:rPr lang="en-US" altLang="zh-CN" sz="2000" dirty="0" err="1">
                <a:latin typeface="Arial" panose="020B0604020202020204" pitchFamily="34" charset="0"/>
                <a:ea typeface="黑体" panose="02010609060101010101" pitchFamily="49" charset="-122"/>
                <a:cs typeface="Arial" panose="020B0604020202020204" pitchFamily="34" charset="0"/>
              </a:rPr>
              <a:t>subproblems</a:t>
            </a:r>
            <a:r>
              <a:rPr lang="en-US" altLang="zh-CN" sz="2000" dirty="0">
                <a:latin typeface="Arial" panose="020B0604020202020204" pitchFamily="34" charset="0"/>
                <a:ea typeface="黑体" panose="02010609060101010101" pitchFamily="49" charset="-122"/>
                <a:cs typeface="Arial" panose="020B0604020202020204" pitchFamily="34" charset="0"/>
              </a:rPr>
              <a:t> are solved iteratively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Terminates when the EE increment is less than a threshold</a:t>
            </a:r>
            <a:endParaRPr lang="en-US" altLang="zh-CN" sz="2000" baseline="-250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3" cstate="print"/>
          <a:stretch>
            <a:fillRect/>
          </a:stretch>
        </p:blipFill>
        <p:spPr>
          <a:xfrm>
            <a:off x="2771980" y="3856270"/>
            <a:ext cx="4371975" cy="476250"/>
          </a:xfrm>
          <a:prstGeom prst="rect">
            <a:avLst/>
          </a:prstGeom>
        </p:spPr>
      </p:pic>
      <p:cxnSp>
        <p:nvCxnSpPr>
          <p:cNvPr id="10" name="直接连接符 9"/>
          <p:cNvCxnSpPr/>
          <p:nvPr/>
        </p:nvCxnSpPr>
        <p:spPr>
          <a:xfrm>
            <a:off x="5382009" y="4204658"/>
            <a:ext cx="27000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185916" y="4225550"/>
            <a:ext cx="736099"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noise</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14" name="直接连接符 13"/>
          <p:cNvCxnSpPr/>
          <p:nvPr/>
        </p:nvCxnSpPr>
        <p:spPr>
          <a:xfrm>
            <a:off x="6192018" y="4114657"/>
            <a:ext cx="54000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984032" y="4225550"/>
            <a:ext cx="1107996"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path loss</a:t>
            </a:r>
            <a:endParaRPr lang="zh-CN" altLang="en-US" dirty="0">
              <a:solidFill>
                <a:srgbClr val="0070C0"/>
              </a:solidFill>
              <a:latin typeface="Arial" panose="020B0604020202020204" pitchFamily="34" charset="0"/>
              <a:cs typeface="Arial" panose="020B0604020202020204" pitchFamily="34" charset="0"/>
            </a:endParaRPr>
          </a:p>
        </p:txBody>
      </p:sp>
      <p:sp>
        <p:nvSpPr>
          <p:cNvPr id="1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 II</a:t>
            </a:r>
          </a:p>
        </p:txBody>
      </p:sp>
      <p:sp>
        <p:nvSpPr>
          <p:cNvPr id="21" name="灯片编号占位符 20"/>
          <p:cNvSpPr>
            <a:spLocks noGrp="1"/>
          </p:cNvSpPr>
          <p:nvPr>
            <p:ph type="sldNum" sz="quarter" idx="12"/>
          </p:nvPr>
        </p:nvSpPr>
        <p:spPr>
          <a:prstGeom prst="rect">
            <a:avLst/>
          </a:prstGeom>
        </p:spPr>
        <p:txBody>
          <a:bodyPr/>
          <a:lstStyle/>
          <a:p>
            <a:fld id="{97D86083-53EC-4DF4-B0ED-FEB5657A265E}" type="slidenum">
              <a:rPr lang="zh-CN" altLang="en-US" smtClean="0"/>
              <a:pPr/>
              <a:t>112</a:t>
            </a:fld>
            <a:endParaRPr lang="zh-CN" altLang="en-US" dirty="0"/>
          </a:p>
        </p:txBody>
      </p:sp>
    </p:spTree>
    <p:extLst>
      <p:ext uri="{BB962C8B-B14F-4D97-AF65-F5344CB8AC3E}">
        <p14:creationId xmlns:p14="http://schemas.microsoft.com/office/powerpoint/2010/main" val="29191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linds(horizontal)">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62513" y="4240144"/>
            <a:ext cx="4319485"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EE increases when </a:t>
            </a:r>
            <a:r>
              <a:rPr lang="en-US" altLang="zh-CN" sz="2000" dirty="0" err="1">
                <a:latin typeface="Arial" panose="020B0604020202020204" pitchFamily="34" charset="0"/>
                <a:ea typeface="黑体" panose="02010609060101010101" pitchFamily="49" charset="-122"/>
                <a:cs typeface="Arial" panose="020B0604020202020204" pitchFamily="34" charset="0"/>
              </a:rPr>
              <a:t>R</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s</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&lt; 12 Mbps owing to the decreasing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propulsion energy </a:t>
            </a:r>
            <a:r>
              <a:rPr lang="en-US" altLang="zh-CN" sz="2000" dirty="0">
                <a:latin typeface="Arial" panose="020B0604020202020204" pitchFamily="34" charset="0"/>
                <a:ea typeface="黑体" panose="02010609060101010101" pitchFamily="49" charset="-122"/>
                <a:cs typeface="Arial" panose="020B0604020202020204" pitchFamily="34" charset="0"/>
              </a:rPr>
              <a:t>consumption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EE decreases when </a:t>
            </a:r>
            <a:r>
              <a:rPr lang="en-US" altLang="zh-CN" sz="2000" dirty="0" err="1">
                <a:latin typeface="Arial" panose="020B0604020202020204" pitchFamily="34" charset="0"/>
                <a:ea typeface="黑体" panose="02010609060101010101" pitchFamily="49" charset="-122"/>
                <a:cs typeface="Arial" panose="020B0604020202020204" pitchFamily="34" charset="0"/>
              </a:rPr>
              <a:t>R</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s</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&gt; 12 Mbps which is affected by the   increasing</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energy</a:t>
            </a:r>
          </a:p>
        </p:txBody>
      </p:sp>
      <p:pic>
        <p:nvPicPr>
          <p:cNvPr id="2" name="图片 1"/>
          <p:cNvPicPr>
            <a:picLocks noChangeAspect="1"/>
          </p:cNvPicPr>
          <p:nvPr/>
        </p:nvPicPr>
        <p:blipFill>
          <a:blip r:embed="rId3" cstate="print"/>
          <a:stretch>
            <a:fillRect/>
          </a:stretch>
        </p:blipFill>
        <p:spPr>
          <a:xfrm>
            <a:off x="71950" y="1004441"/>
            <a:ext cx="4320000" cy="3190705"/>
          </a:xfrm>
          <a:prstGeom prst="rect">
            <a:avLst/>
          </a:prstGeom>
        </p:spPr>
      </p:pic>
      <p:pic>
        <p:nvPicPr>
          <p:cNvPr id="3" name="图片 2"/>
          <p:cNvPicPr>
            <a:picLocks noChangeAspect="1"/>
          </p:cNvPicPr>
          <p:nvPr/>
        </p:nvPicPr>
        <p:blipFill>
          <a:blip r:embed="rId4" cstate="print"/>
          <a:stretch>
            <a:fillRect/>
          </a:stretch>
        </p:blipFill>
        <p:spPr>
          <a:xfrm>
            <a:off x="4650900" y="1000108"/>
            <a:ext cx="4320000" cy="3246998"/>
          </a:xfrm>
          <a:prstGeom prst="rect">
            <a:avLst/>
          </a:prstGeom>
        </p:spPr>
      </p:pic>
      <p:sp>
        <p:nvSpPr>
          <p:cNvPr id="15" name="矩形 14"/>
          <p:cNvSpPr/>
          <p:nvPr/>
        </p:nvSpPr>
        <p:spPr>
          <a:xfrm>
            <a:off x="4662001" y="4240144"/>
            <a:ext cx="4320048"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EE</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increases</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first and then converges to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 stable constant</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EE of the UAMM scheme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decreases</a:t>
            </a:r>
            <a:r>
              <a:rPr lang="en-US" altLang="zh-CN" sz="2000" dirty="0">
                <a:latin typeface="Arial" panose="020B0604020202020204" pitchFamily="34" charset="0"/>
                <a:ea typeface="黑体" panose="02010609060101010101" pitchFamily="49" charset="-122"/>
                <a:cs typeface="Arial" panose="020B0604020202020204" pitchFamily="34" charset="0"/>
              </a:rPr>
              <a:t> after </a:t>
            </a:r>
            <a:r>
              <a:rPr lang="en-US" altLang="zh-CN" sz="2000" dirty="0" err="1">
                <a:latin typeface="Arial" panose="020B0604020202020204" pitchFamily="34" charset="0"/>
                <a:ea typeface="黑体" panose="02010609060101010101" pitchFamily="49" charset="-122"/>
                <a:cs typeface="Arial" panose="020B0604020202020204" pitchFamily="34" charset="0"/>
              </a:rPr>
              <a:t>v</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max</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&gt; 50m/s as a large UAV speed will increase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propulsion energy </a:t>
            </a:r>
            <a:r>
              <a:rPr lang="en-US" altLang="zh-CN" sz="2000" dirty="0">
                <a:latin typeface="Arial" panose="020B0604020202020204" pitchFamily="34" charset="0"/>
                <a:ea typeface="黑体" panose="02010609060101010101" pitchFamily="49" charset="-122"/>
                <a:cs typeface="Arial" panose="020B0604020202020204" pitchFamily="34" charset="0"/>
              </a:rPr>
              <a:t>consumption.</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113</a:t>
            </a:fld>
            <a:endParaRPr lang="zh-CN" altLang="en-US" dirty="0"/>
          </a:p>
        </p:txBody>
      </p:sp>
    </p:spTree>
    <p:extLst>
      <p:ext uri="{BB962C8B-B14F-4D97-AF65-F5344CB8AC3E}">
        <p14:creationId xmlns:p14="http://schemas.microsoft.com/office/powerpoint/2010/main" val="4243566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268976"/>
            <a:ext cx="8622045" cy="45612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Sense-and-send protocol</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Joint optimization of sensing &amp; transmission to maximize EE</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Low sensing rate</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Propulsion energy consumption dominates the EE</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High sensing rate</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Transmission energy consumption dominates the EE</a:t>
            </a:r>
          </a:p>
          <a:p>
            <a:pPr algn="just">
              <a:lnSpc>
                <a:spcPct val="120000"/>
              </a:lnSpc>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114</a:t>
            </a:fld>
            <a:endParaRPr lang="zh-CN" altLang="en-US" dirty="0"/>
          </a:p>
        </p:txBody>
      </p:sp>
    </p:spTree>
    <p:extLst>
      <p:ext uri="{BB962C8B-B14F-4D97-AF65-F5344CB8AC3E}">
        <p14:creationId xmlns:p14="http://schemas.microsoft.com/office/powerpoint/2010/main" val="27313415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98898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Reinforcement Learning for Decentralized Trajectory Design in Cellular UAV Networks with Sense-and-Send Protocol</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III: Internet of UAVs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115</a:t>
            </a:fld>
            <a:endParaRPr lang="zh-CN" altLang="en-US" dirty="0"/>
          </a:p>
        </p:txBody>
      </p:sp>
      <p:sp>
        <p:nvSpPr>
          <p:cNvPr id="11" name="矩形 10"/>
          <p:cNvSpPr/>
          <p:nvPr/>
        </p:nvSpPr>
        <p:spPr>
          <a:xfrm>
            <a:off x="71950" y="571501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[10] J. Hu, et al, “Reinforcement Learning for Decentralized Trajectory Design in Cellular UAV Networks with Sense-and-Send Protocol”, </a:t>
            </a:r>
            <a:r>
              <a:rPr kumimoji="0" lang="en-US" altLang="zh-CN" sz="12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IEEE Internet Things J., </a:t>
            </a:r>
            <a:r>
              <a:rPr lang="en-US" altLang="zh-CN" sz="1200" b="1" noProof="0" dirty="0">
                <a:solidFill>
                  <a:prstClr val="black">
                    <a:lumMod val="75000"/>
                    <a:lumOff val="25000"/>
                  </a:prstClr>
                </a:solidFill>
                <a:latin typeface="Arial" panose="020B0604020202020204" pitchFamily="34" charset="0"/>
                <a:ea typeface="Arial Unicode MS" charset="0"/>
                <a:cs typeface="Arial" panose="020B0604020202020204" pitchFamily="34" charset="0"/>
              </a:rPr>
              <a:t>Apr. 2019.</a:t>
            </a:r>
            <a:endPar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endParaRPr>
          </a:p>
        </p:txBody>
      </p:sp>
    </p:spTree>
    <p:extLst>
      <p:ext uri="{BB962C8B-B14F-4D97-AF65-F5344CB8AC3E}">
        <p14:creationId xmlns:p14="http://schemas.microsoft.com/office/powerpoint/2010/main" val="24145280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3"/>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Introduction</a:t>
            </a:r>
          </a:p>
        </p:txBody>
      </p:sp>
      <p:sp>
        <p:nvSpPr>
          <p:cNvPr id="5" name="矩形 4"/>
          <p:cNvSpPr/>
          <p:nvPr/>
        </p:nvSpPr>
        <p:spPr>
          <a:xfrm>
            <a:off x="251952" y="928670"/>
            <a:ext cx="8531101" cy="3508653"/>
          </a:xfrm>
          <a:prstGeom prst="rect">
            <a:avLst/>
          </a:prstGeom>
        </p:spPr>
        <p:txBody>
          <a:bodyPr wrap="square">
            <a:spAutoFit/>
          </a:bodyPr>
          <a:lstStyle/>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Centralized UAV trajectory design can be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computational expensive</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when the number of UAVs is large.</a:t>
            </a:r>
          </a:p>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Besides, UAVs can be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from different institutions</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which means they are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non-cooperative</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and aim to maximize their own goals instead of following a centralized controller.</a:t>
            </a:r>
          </a:p>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Therefore, there is a significant need to consider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distributed trajectory design approaches</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for cellular Internet of UAVs.</a:t>
            </a:r>
          </a:p>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8" name="图片 7">
            <a:extLst>
              <a:ext uri="{FF2B5EF4-FFF2-40B4-BE49-F238E27FC236}">
                <a16:creationId xmlns:a16="http://schemas.microsoft.com/office/drawing/2014/main" id="{381E1ADF-A380-3A4B-909D-5E13B692B5C1}"/>
              </a:ext>
            </a:extLst>
          </p:cNvPr>
          <p:cNvPicPr>
            <a:picLocks noChangeAspect="1"/>
          </p:cNvPicPr>
          <p:nvPr/>
        </p:nvPicPr>
        <p:blipFill>
          <a:blip r:embed="rId3"/>
          <a:stretch>
            <a:fillRect/>
          </a:stretch>
        </p:blipFill>
        <p:spPr>
          <a:xfrm>
            <a:off x="71950" y="4143380"/>
            <a:ext cx="9072050" cy="1956792"/>
          </a:xfrm>
          <a:prstGeom prst="rect">
            <a:avLst/>
          </a:prstGeom>
        </p:spPr>
      </p:pic>
      <p:sp>
        <p:nvSpPr>
          <p:cNvPr id="6" name="灯片编号占位符 17">
            <a:extLst>
              <a:ext uri="{FF2B5EF4-FFF2-40B4-BE49-F238E27FC236}">
                <a16:creationId xmlns:a16="http://schemas.microsoft.com/office/drawing/2014/main" id="{777BEBC5-56F2-4E45-A5DA-F3BE30ED6389}"/>
              </a:ext>
            </a:extLst>
          </p:cNvPr>
          <p:cNvSpPr txBox="1">
            <a:spLocks/>
          </p:cNvSpPr>
          <p:nvPr/>
        </p:nvSpPr>
        <p:spPr>
          <a:xfrm>
            <a:off x="4218800" y="6572248"/>
            <a:ext cx="857256" cy="285752"/>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itchFamily="34" charset="-122"/>
                <a:ea typeface="Arial Unicode MS" pitchFamily="34" charset="-122"/>
                <a:cs typeface="Arial Unicode MS"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D86083-53EC-4DF4-B0ED-FEB5657A265E}" type="slidenum">
              <a:rPr lang="zh-CN" altLang="en-US" smtClean="0"/>
              <a:pPr/>
              <a:t>116</a:t>
            </a:fld>
            <a:endParaRPr lang="zh-CN" altLang="en-US" dirty="0"/>
          </a:p>
        </p:txBody>
      </p:sp>
    </p:spTree>
    <p:extLst>
      <p:ext uri="{BB962C8B-B14F-4D97-AF65-F5344CB8AC3E}">
        <p14:creationId xmlns:p14="http://schemas.microsoft.com/office/powerpoint/2010/main" val="2838256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268976"/>
            <a:ext cx="8730097" cy="2769989"/>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Cellular Internet of UAVs</a:t>
            </a:r>
          </a:p>
          <a:p>
            <a:pPr lvl="1" algn="just" defTabSz="914400">
              <a:spcBef>
                <a:spcPts val="1200"/>
              </a:spcBef>
              <a:buFont typeface="Arial"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UAVs perform real-time sensing and transmit the sensory data</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UAVs determine their trajectory in distributed manner</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Each UAV associates with one sensing task</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Sensing: probabilistic sensing model</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Transmission:</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received should be larger than a threshold</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System Model</a:t>
            </a:r>
          </a:p>
        </p:txBody>
      </p:sp>
      <p:pic>
        <p:nvPicPr>
          <p:cNvPr id="7" name="图片 6"/>
          <p:cNvPicPr>
            <a:picLocks noChangeAspect="1"/>
          </p:cNvPicPr>
          <p:nvPr/>
        </p:nvPicPr>
        <p:blipFill>
          <a:blip r:embed="rId3"/>
          <a:stretch>
            <a:fillRect/>
          </a:stretch>
        </p:blipFill>
        <p:spPr>
          <a:xfrm>
            <a:off x="4644440" y="4107750"/>
            <a:ext cx="4320048" cy="2091492"/>
          </a:xfrm>
          <a:prstGeom prst="rect">
            <a:avLst/>
          </a:prstGeom>
        </p:spPr>
      </p:pic>
      <p:sp>
        <p:nvSpPr>
          <p:cNvPr id="9" name="矩形 8"/>
          <p:cNvSpPr/>
          <p:nvPr/>
        </p:nvSpPr>
        <p:spPr>
          <a:xfrm>
            <a:off x="701957" y="4049196"/>
            <a:ext cx="4410049" cy="1107996"/>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Limited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subchannels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competition</a:t>
            </a:r>
          </a:p>
          <a:p>
            <a:pPr marL="457200" marR="0" lvl="1" indent="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Priority: UAVs with the </a:t>
            </a: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highest successful transmission probability</a:t>
            </a:r>
          </a:p>
        </p:txBody>
      </p:sp>
      <p:sp>
        <p:nvSpPr>
          <p:cNvPr id="10" name="灯片编号占位符 17">
            <a:extLst>
              <a:ext uri="{FF2B5EF4-FFF2-40B4-BE49-F238E27FC236}">
                <a16:creationId xmlns:a16="http://schemas.microsoft.com/office/drawing/2014/main" id="{9F9D3548-F5E3-4B2F-B99A-1ABF9027BDED}"/>
              </a:ext>
            </a:extLst>
          </p:cNvPr>
          <p:cNvSpPr txBox="1">
            <a:spLocks/>
          </p:cNvSpPr>
          <p:nvPr/>
        </p:nvSpPr>
        <p:spPr>
          <a:xfrm>
            <a:off x="4215812" y="6572248"/>
            <a:ext cx="857256" cy="285752"/>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itchFamily="34" charset="-122"/>
                <a:ea typeface="Arial Unicode MS" pitchFamily="34" charset="-122"/>
                <a:cs typeface="Arial Unicode MS"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D86083-53EC-4DF4-B0ED-FEB5657A265E}" type="slidenum">
              <a:rPr lang="zh-CN" altLang="en-US" smtClean="0"/>
              <a:pPr/>
              <a:t>117</a:t>
            </a:fld>
            <a:endParaRPr lang="zh-CN" altLang="en-US" dirty="0"/>
          </a:p>
        </p:txBody>
      </p:sp>
    </p:spTree>
    <p:extLst>
      <p:ext uri="{BB962C8B-B14F-4D97-AF65-F5344CB8AC3E}">
        <p14:creationId xmlns:p14="http://schemas.microsoft.com/office/powerpoint/2010/main" val="4779081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71546"/>
            <a:ext cx="4914063" cy="5183410"/>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Sense-and-Send Cycle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Beaconing</a:t>
            </a:r>
            <a:r>
              <a:rPr lang="en-US" altLang="zh-CN" sz="2000" dirty="0">
                <a:latin typeface="Arial" panose="020B0604020202020204" pitchFamily="34" charset="0"/>
                <a:ea typeface="黑体" panose="02010609060101010101" pitchFamily="49" charset="-122"/>
                <a:cs typeface="Arial" panose="020B0604020202020204" pitchFamily="34" charset="0"/>
              </a:rPr>
              <a:t> phase</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Control information exchange</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Sensing</a:t>
            </a:r>
            <a:r>
              <a:rPr lang="en-US" altLang="zh-CN" sz="2000" dirty="0">
                <a:latin typeface="Arial" panose="020B0604020202020204" pitchFamily="34" charset="0"/>
                <a:ea typeface="黑体" panose="02010609060101010101" pitchFamily="49" charset="-122"/>
                <a:cs typeface="Arial" panose="020B0604020202020204" pitchFamily="34" charset="0"/>
              </a:rPr>
              <a:t> Phase</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Continuous sensing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Collecting Sensory Data</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a:t>
            </a:r>
            <a:r>
              <a:rPr lang="en-US" altLang="zh-CN" sz="2000" dirty="0">
                <a:latin typeface="Arial" panose="020B0604020202020204" pitchFamily="34" charset="0"/>
                <a:ea typeface="黑体" panose="02010609060101010101" pitchFamily="49" charset="-122"/>
                <a:cs typeface="Arial" panose="020B0604020202020204" pitchFamily="34" charset="0"/>
              </a:rPr>
              <a:t> Phase</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No </a:t>
            </a:r>
            <a:r>
              <a:rPr lang="en-US" altLang="zh-CN" dirty="0" err="1">
                <a:latin typeface="Arial" panose="020B0604020202020204" pitchFamily="34" charset="0"/>
                <a:ea typeface="黑体" panose="02010609060101010101" pitchFamily="49" charset="-122"/>
                <a:cs typeface="Arial" panose="020B0604020202020204" pitchFamily="34" charset="0"/>
              </a:rPr>
              <a:t>subchannel</a:t>
            </a:r>
            <a:r>
              <a:rPr lang="en-US" altLang="zh-CN" dirty="0">
                <a:latin typeface="Arial" panose="020B0604020202020204" pitchFamily="34" charset="0"/>
                <a:ea typeface="黑体" panose="02010609060101010101" pitchFamily="49" charset="-122"/>
                <a:cs typeface="Arial" panose="020B0604020202020204" pitchFamily="34" charset="0"/>
              </a:rPr>
              <a:t> allocated</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Transmission failed</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Transmission succeeded</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Idle</a:t>
            </a:r>
          </a:p>
        </p:txBody>
      </p:sp>
      <p:pic>
        <p:nvPicPr>
          <p:cNvPr id="7" name="图片 6"/>
          <p:cNvPicPr>
            <a:picLocks noChangeAspect="1"/>
          </p:cNvPicPr>
          <p:nvPr/>
        </p:nvPicPr>
        <p:blipFill>
          <a:blip r:embed="rId3"/>
          <a:stretch>
            <a:fillRect/>
          </a:stretch>
        </p:blipFill>
        <p:spPr>
          <a:xfrm>
            <a:off x="4590554" y="1931526"/>
            <a:ext cx="4430492" cy="2529295"/>
          </a:xfrm>
          <a:prstGeom prst="rect">
            <a:avLst/>
          </a:prstGeom>
        </p:spPr>
      </p:pic>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Sense-and-Send Protocol </a:t>
            </a:r>
          </a:p>
        </p:txBody>
      </p:sp>
      <p:sp>
        <p:nvSpPr>
          <p:cNvPr id="3" name="右大括号 2">
            <a:extLst>
              <a:ext uri="{FF2B5EF4-FFF2-40B4-BE49-F238E27FC236}">
                <a16:creationId xmlns:a16="http://schemas.microsoft.com/office/drawing/2014/main" id="{E1BAA589-0545-CD4C-8021-1FD1977AB73F}"/>
              </a:ext>
            </a:extLst>
          </p:cNvPr>
          <p:cNvSpPr/>
          <p:nvPr/>
        </p:nvSpPr>
        <p:spPr>
          <a:xfrm>
            <a:off x="4215538" y="4563088"/>
            <a:ext cx="270003" cy="1655943"/>
          </a:xfrm>
          <a:prstGeom prst="rightBrace">
            <a:avLst>
              <a:gd name="adj1" fmla="val 39120"/>
              <a:gd name="adj2" fmla="val 5000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dirty="0"/>
          </a:p>
        </p:txBody>
      </p:sp>
      <p:sp>
        <p:nvSpPr>
          <p:cNvPr id="4" name="文本框 3">
            <a:extLst>
              <a:ext uri="{FF2B5EF4-FFF2-40B4-BE49-F238E27FC236}">
                <a16:creationId xmlns:a16="http://schemas.microsoft.com/office/drawing/2014/main" id="{CD5F0743-86B4-9D40-9CC7-8B36177C3AE7}"/>
              </a:ext>
            </a:extLst>
          </p:cNvPr>
          <p:cNvSpPr txBox="1"/>
          <p:nvPr/>
        </p:nvSpPr>
        <p:spPr>
          <a:xfrm>
            <a:off x="4350539" y="5085405"/>
            <a:ext cx="4230047" cy="646331"/>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Four </a:t>
            </a:r>
            <a:r>
              <a:rPr lang="en-US" altLang="zh-CN" dirty="0">
                <a:latin typeface="Arial" panose="020B0604020202020204" pitchFamily="34" charset="0"/>
                <a:ea typeface="黑体" panose="02010609060101010101" pitchFamily="49" charset="-122"/>
                <a:cs typeface="Arial" panose="020B0604020202020204" pitchFamily="34" charset="0"/>
              </a:rPr>
              <a:t>possible cases depending on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subchannel allocation</a:t>
            </a:r>
            <a:endParaRPr lang="zh-CN" altLang="en-US"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0" name="任意形状 9">
            <a:extLst>
              <a:ext uri="{FF2B5EF4-FFF2-40B4-BE49-F238E27FC236}">
                <a16:creationId xmlns:a16="http://schemas.microsoft.com/office/drawing/2014/main" id="{3D128290-94FC-5846-BF7D-7B4685A0C288}"/>
              </a:ext>
            </a:extLst>
          </p:cNvPr>
          <p:cNvSpPr/>
          <p:nvPr/>
        </p:nvSpPr>
        <p:spPr>
          <a:xfrm>
            <a:off x="8303491" y="4424218"/>
            <a:ext cx="484194" cy="988291"/>
          </a:xfrm>
          <a:custGeom>
            <a:avLst/>
            <a:gdLst>
              <a:gd name="connsiteX0" fmla="*/ 0 w 484194"/>
              <a:gd name="connsiteY0" fmla="*/ 988291 h 988291"/>
              <a:gd name="connsiteX1" fmla="*/ 461818 w 484194"/>
              <a:gd name="connsiteY1" fmla="*/ 748146 h 988291"/>
              <a:gd name="connsiteX2" fmla="*/ 369454 w 484194"/>
              <a:gd name="connsiteY2" fmla="*/ 0 h 988291"/>
            </a:gdLst>
            <a:ahLst/>
            <a:cxnLst>
              <a:cxn ang="0">
                <a:pos x="connsiteX0" y="connsiteY0"/>
              </a:cxn>
              <a:cxn ang="0">
                <a:pos x="connsiteX1" y="connsiteY1"/>
              </a:cxn>
              <a:cxn ang="0">
                <a:pos x="connsiteX2" y="connsiteY2"/>
              </a:cxn>
            </a:cxnLst>
            <a:rect l="l" t="t" r="r" b="b"/>
            <a:pathLst>
              <a:path w="484194" h="988291">
                <a:moveTo>
                  <a:pt x="0" y="988291"/>
                </a:moveTo>
                <a:cubicBezTo>
                  <a:pt x="200121" y="950576"/>
                  <a:pt x="400242" y="912861"/>
                  <a:pt x="461818" y="748146"/>
                </a:cubicBezTo>
                <a:cubicBezTo>
                  <a:pt x="523394" y="583431"/>
                  <a:pt x="446424" y="291715"/>
                  <a:pt x="369454" y="0"/>
                </a:cubicBezTo>
              </a:path>
            </a:pathLst>
          </a:custGeom>
          <a:noFill/>
          <a:ln w="19050">
            <a:solidFill>
              <a:schemeClr val="tx1">
                <a:lumMod val="95000"/>
                <a:lumOff val="5000"/>
              </a:schemeClr>
            </a:solidFill>
            <a:headEnd type="diamond"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118</a:t>
            </a:fld>
            <a:endParaRPr lang="zh-CN" altLang="en-US" dirty="0"/>
          </a:p>
        </p:txBody>
      </p:sp>
    </p:spTree>
    <p:extLst>
      <p:ext uri="{BB962C8B-B14F-4D97-AF65-F5344CB8AC3E}">
        <p14:creationId xmlns:p14="http://schemas.microsoft.com/office/powerpoint/2010/main" val="639750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0" y="1146651"/>
            <a:ext cx="5220059" cy="513986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During the 1930s, the US Navy began to experiment with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radio-controlled UAV</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a:t>
            </a:r>
          </a:p>
          <a:p>
            <a:pPr algn="just">
              <a:spcBef>
                <a:spcPts val="1200"/>
              </a:spcBef>
              <a:buFont typeface="Arial" pitchFamily="34" charset="0"/>
              <a:buChar char="•"/>
              <a:defRPr/>
            </a:pPr>
            <a:r>
              <a:rPr lang="en-US" altLang="zh-CN" sz="2400" dirty="0">
                <a:latin typeface="Arial Unicode MS" panose="02010600030101010101" charset="-122"/>
                <a:ea typeface="黑体" panose="02010609060101010101" pitchFamily="49" charset="-122"/>
              </a:rPr>
              <a:t> From the 1990s, micro UAVs started to be widely used in </a:t>
            </a:r>
            <a:r>
              <a:rPr lang="en-US" altLang="zh-CN" sz="2400" dirty="0">
                <a:solidFill>
                  <a:srgbClr val="C00000"/>
                </a:solidFill>
                <a:latin typeface="Arial Unicode MS" panose="02010600030101010101" charset="-122"/>
                <a:ea typeface="黑体" panose="02010609060101010101" pitchFamily="49" charset="-122"/>
              </a:rPr>
              <a:t>public and civilian applications</a:t>
            </a:r>
            <a:r>
              <a:rPr lang="en-US" altLang="zh-CN" sz="2400" dirty="0">
                <a:latin typeface="Arial Unicode MS" panose="02010600030101010101" charset="-122"/>
                <a:ea typeface="黑体" panose="02010609060101010101" pitchFamily="49" charset="-122"/>
              </a:rPr>
              <a:t>.</a:t>
            </a:r>
          </a:p>
          <a:p>
            <a:pPr algn="just">
              <a:spcBef>
                <a:spcPts val="1200"/>
              </a:spcBef>
              <a:buFont typeface="Arial" pitchFamily="34" charset="0"/>
              <a:buChar char="•"/>
              <a:defRPr/>
            </a:pPr>
            <a:r>
              <a:rPr lang="en-US" altLang="zh-CN" sz="2400" dirty="0">
                <a:latin typeface="Arial Unicode MS" panose="02010600030101010101" charset="-122"/>
                <a:ea typeface="黑体" panose="02010609060101010101" pitchFamily="49" charset="-122"/>
              </a:rPr>
              <a:t> Recently, UAV communications have been investigated in </a:t>
            </a:r>
            <a:r>
              <a:rPr lang="en-US" altLang="zh-CN" sz="2400" dirty="0">
                <a:solidFill>
                  <a:srgbClr val="C00000"/>
                </a:solidFill>
                <a:latin typeface="Arial Unicode MS" panose="02010600030101010101" charset="-122"/>
                <a:ea typeface="黑体" panose="02010609060101010101" pitchFamily="49" charset="-122"/>
              </a:rPr>
              <a:t>various applications</a:t>
            </a:r>
            <a:r>
              <a:rPr lang="en-US" altLang="zh-CN" sz="2000" dirty="0">
                <a:latin typeface="Arial Unicode MS" panose="02010600030101010101" charset="-122"/>
                <a:ea typeface="黑体" panose="02010609060101010101" pitchFamily="49" charset="-122"/>
              </a:rPr>
              <a:t>.</a:t>
            </a:r>
          </a:p>
          <a:p>
            <a:pPr lvl="1" algn="just">
              <a:spcBef>
                <a:spcPts val="1200"/>
              </a:spcBef>
              <a:buFont typeface="Arial" pitchFamily="34" charset="0"/>
              <a:buChar char="•"/>
              <a:defRPr/>
            </a:pPr>
            <a:r>
              <a:rPr lang="en-US" altLang="zh-CN" sz="2200" dirty="0">
                <a:solidFill>
                  <a:srgbClr val="C00000"/>
                </a:solidFill>
                <a:latin typeface="Arial Unicode MS" panose="02010600030101010101" charset="-122"/>
                <a:ea typeface="黑体" panose="02010609060101010101" pitchFamily="49" charset="-122"/>
              </a:rPr>
              <a:t> </a:t>
            </a:r>
            <a:r>
              <a:rPr lang="en-US" altLang="zh-CN" sz="2400" dirty="0">
                <a:solidFill>
                  <a:srgbClr val="C00000"/>
                </a:solidFill>
                <a:latin typeface="Arial Unicode MS" panose="02010600030101010101" charset="-122"/>
                <a:ea typeface="黑体" panose="02010609060101010101" pitchFamily="49" charset="-122"/>
              </a:rPr>
              <a:t>UAV assisted cellular communications</a:t>
            </a:r>
          </a:p>
          <a:p>
            <a:pPr lvl="1" algn="just">
              <a:spcBef>
                <a:spcPts val="1200"/>
              </a:spcBef>
              <a:buFont typeface="Arial" pitchFamily="34" charset="0"/>
              <a:buChar char="•"/>
              <a:defRPr/>
            </a:pPr>
            <a:r>
              <a:rPr lang="en-US" altLang="zh-CN" sz="2400" dirty="0">
                <a:solidFill>
                  <a:srgbClr val="C00000"/>
                </a:solidFill>
                <a:latin typeface="Arial Unicode MS" panose="02010600030101010101" charset="-122"/>
                <a:ea typeface="黑体" panose="02010609060101010101" pitchFamily="49" charset="-122"/>
              </a:rPr>
              <a:t> Cellular assisted UAV sensing</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565" y="1424240"/>
            <a:ext cx="2771482" cy="200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565" y="3831782"/>
            <a:ext cx="2771482" cy="216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Wireless UAV History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11</a:t>
            </a:fld>
            <a:endParaRPr lang="zh-CN" altLang="en-US" dirty="0"/>
          </a:p>
        </p:txBody>
      </p:sp>
    </p:spTree>
    <p:extLst>
      <p:ext uri="{BB962C8B-B14F-4D97-AF65-F5344CB8AC3E}">
        <p14:creationId xmlns:p14="http://schemas.microsoft.com/office/powerpoint/2010/main" val="302664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blinds(horizontal)">
                                      <p:cBhvr>
                                        <p:cTn id="10" dur="500"/>
                                        <p:tgtEl>
                                          <p:spTgt spid="5">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blinds(horizontal)">
                                      <p:cBhvr>
                                        <p:cTn id="13" dur="500"/>
                                        <p:tgtEl>
                                          <p:spTgt spid="5">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blinds(horizontal)">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51952" y="1025474"/>
                <a:ext cx="8892048" cy="4473019"/>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Markov Decision Process (MDP)</a:t>
                </a:r>
              </a:p>
              <a:p>
                <a:pPr marL="800100" lvl="1" indent="-342900" algn="just">
                  <a:spcBef>
                    <a:spcPts val="800"/>
                  </a:spcBef>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State</a:t>
                </a:r>
                <a:r>
                  <a:rPr lang="en-US" altLang="zh-CN" sz="2000" dirty="0">
                    <a:latin typeface="Arial" panose="020B0604020202020204" pitchFamily="34" charset="0"/>
                    <a:ea typeface="黑体" panose="02010609060101010101" pitchFamily="49" charset="-122"/>
                    <a:cs typeface="Arial" panose="020B0604020202020204" pitchFamily="34" charset="0"/>
                  </a:rPr>
                  <a:t>(</a:t>
                </a:r>
                <a14:m>
                  <m:oMath xmlns:m="http://schemas.openxmlformats.org/officeDocument/2006/math">
                    <m:r>
                      <a:rPr lang="en-US" altLang="zh-CN" sz="2000" b="0" i="1" smtClean="0">
                        <a:latin typeface="Cambria Math" panose="02040503050406030204" pitchFamily="18" charset="0"/>
                        <a:ea typeface="黑体" panose="02010609060101010101" pitchFamily="49" charset="-122"/>
                        <a:cs typeface="Arial" panose="020B0604020202020204" pitchFamily="34" charset="0"/>
                      </a:rPr>
                      <m:t>𝑆</m:t>
                    </m:r>
                  </m:oMath>
                </a14:m>
                <a:r>
                  <a:rPr lang="en-US" altLang="zh-CN" sz="2000" dirty="0">
                    <a:latin typeface="Arial" panose="020B0604020202020204" pitchFamily="34" charset="0"/>
                    <a:ea typeface="黑体" panose="02010609060101010101" pitchFamily="49" charset="-122"/>
                    <a:cs typeface="Arial" panose="020B0604020202020204" pitchFamily="34" charset="0"/>
                  </a:rPr>
                  <a:t>)</a:t>
                </a: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Joint location of all the UAVs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800100" lvl="1" indent="-342900" algn="just">
                  <a:spcBef>
                    <a:spcPts val="800"/>
                  </a:spcBef>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Action</a:t>
                </a:r>
                <a:r>
                  <a:rPr lang="en-US" altLang="zh-CN" sz="2000" dirty="0">
                    <a:latin typeface="Arial" panose="020B0604020202020204" pitchFamily="34" charset="0"/>
                    <a:ea typeface="黑体" panose="02010609060101010101" pitchFamily="49" charset="-122"/>
                    <a:cs typeface="Arial" panose="020B0604020202020204" pitchFamily="34" charset="0"/>
                  </a:rPr>
                  <a:t> (</a:t>
                </a:r>
                <a14:m>
                  <m:oMath xmlns:m="http://schemas.openxmlformats.org/officeDocument/2006/math">
                    <m:r>
                      <a:rPr lang="en-US" altLang="zh-CN" sz="2000" b="0" i="1" smtClean="0">
                        <a:latin typeface="Cambria Math" panose="02040503050406030204" pitchFamily="18" charset="0"/>
                        <a:ea typeface="黑体" panose="02010609060101010101" pitchFamily="49" charset="-122"/>
                        <a:cs typeface="Arial" panose="020B0604020202020204" pitchFamily="34" charset="0"/>
                      </a:rPr>
                      <m:t>𝐴</m:t>
                    </m:r>
                  </m:oMath>
                </a14:m>
                <a:r>
                  <a:rPr lang="en-US" altLang="zh-CN" sz="2000" dirty="0">
                    <a:latin typeface="Arial" panose="020B0604020202020204" pitchFamily="34" charset="0"/>
                    <a:ea typeface="黑体" panose="02010609060101010101" pitchFamily="49" charset="-122"/>
                    <a:cs typeface="Arial" panose="020B0604020202020204" pitchFamily="34" charset="0"/>
                  </a:rPr>
                  <a:t>)</a:t>
                </a:r>
              </a:p>
              <a:p>
                <a:pPr marL="1257300" lvl="2"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f</a:t>
                </a:r>
                <a:r>
                  <a:rPr lang="en-US" altLang="zh-CN" dirty="0">
                    <a:latin typeface="Arial" panose="020B0604020202020204" pitchFamily="34" charset="0"/>
                    <a:ea typeface="黑体" panose="02010609060101010101" pitchFamily="49" charset="-122"/>
                    <a:cs typeface="Arial" panose="020B0604020202020204" pitchFamily="34" charset="0"/>
                  </a:rPr>
                  <a:t>lying trajectory in the cycle</a:t>
                </a: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Simplified to a set of 27 linear trajectories</a:t>
                </a:r>
              </a:p>
              <a:p>
                <a:pPr marL="800100" lvl="1" indent="-342900" algn="just">
                  <a:spcBef>
                    <a:spcPts val="800"/>
                  </a:spcBef>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State Transition </a:t>
                </a:r>
                <a14:m>
                  <m:oMath xmlns:m="http://schemas.openxmlformats.org/officeDocument/2006/math">
                    <m:d>
                      <m:dPr>
                        <m:ctrlPr>
                          <a:rPr lang="en-US" altLang="zh-CN" sz="2000" b="0" i="1" smtClean="0">
                            <a:latin typeface="Cambria Math" panose="02040503050406030204" pitchFamily="18" charset="0"/>
                            <a:ea typeface="黑体" panose="02010609060101010101" pitchFamily="49" charset="-122"/>
                            <a:cs typeface="Arial" panose="020B0604020202020204" pitchFamily="34" charset="0"/>
                          </a:rPr>
                        </m:ctrlPr>
                      </m:dPr>
                      <m:e>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𝒯</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𝑆</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𝐴</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𝑆</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e>
                    </m:d>
                  </m:oMath>
                </a14:m>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Joint location transition between adjacent cycles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800100" lvl="1" indent="-342900" algn="just">
                  <a:spcBef>
                    <a:spcPts val="800"/>
                  </a:spcBef>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Reward</a:t>
                </a:r>
                <a:r>
                  <a:rPr lang="en-US" altLang="zh-CN" sz="2000" dirty="0">
                    <a:latin typeface="Arial" panose="020B0604020202020204" pitchFamily="34" charset="0"/>
                    <a:ea typeface="黑体" panose="02010609060101010101" pitchFamily="49" charset="-122"/>
                    <a:cs typeface="Arial" panose="020B0604020202020204" pitchFamily="34" charset="0"/>
                  </a:rPr>
                  <a:t> (</a:t>
                </a:r>
                <a14:m>
                  <m:oMath xmlns:m="http://schemas.openxmlformats.org/officeDocument/2006/math">
                    <m:r>
                      <a:rPr lang="en-US" altLang="zh-CN" sz="2000" b="0" i="1" smtClean="0">
                        <a:latin typeface="Cambria Math" panose="02040503050406030204" pitchFamily="18" charset="0"/>
                        <a:ea typeface="黑体" panose="02010609060101010101" pitchFamily="49" charset="-122"/>
                        <a:cs typeface="Arial" panose="020B0604020202020204" pitchFamily="34" charset="0"/>
                      </a:rPr>
                      <m:t>𝑅</m:t>
                    </m:r>
                  </m:oMath>
                </a14:m>
                <a:r>
                  <a:rPr lang="en-US" altLang="zh-CN" sz="2000" dirty="0">
                    <a:latin typeface="Arial" panose="020B0604020202020204" pitchFamily="34" charset="0"/>
                    <a:ea typeface="黑体" panose="02010609060101010101" pitchFamily="49" charset="-122"/>
                    <a:cs typeface="Arial" panose="020B0604020202020204" pitchFamily="34" charset="0"/>
                  </a:rPr>
                  <a:t>)</a:t>
                </a:r>
              </a:p>
              <a:p>
                <a:pPr marL="1200150" lvl="2" indent="-285750">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The UAV gets 1 reward for successful sensing and data transmission </a:t>
                </a:r>
              </a:p>
              <a:p>
                <a:pPr marL="1200150" lvl="2" indent="-285750">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UAV gets 0 reward otherwise</a:t>
                </a:r>
              </a:p>
            </p:txBody>
          </p:sp>
        </mc:Choice>
        <mc:Fallback xmlns="">
          <p:sp>
            <p:nvSpPr>
              <p:cNvPr id="5" name="矩形 4"/>
              <p:cNvSpPr>
                <a:spLocks noRot="1" noChangeAspect="1" noMove="1" noResize="1" noEditPoints="1" noAdjustHandles="1" noChangeArrowheads="1" noChangeShapeType="1" noTextEdit="1"/>
              </p:cNvSpPr>
              <p:nvPr/>
            </p:nvSpPr>
            <p:spPr>
              <a:xfrm>
                <a:off x="251952" y="1025474"/>
                <a:ext cx="8892048" cy="4473019"/>
              </a:xfrm>
              <a:prstGeom prst="rect">
                <a:avLst/>
              </a:prstGeom>
              <a:blipFill>
                <a:blip r:embed="rId3"/>
                <a:stretch>
                  <a:fillRect l="-891" t="-954"/>
                </a:stretch>
              </a:blipFill>
            </p:spPr>
            <p:txBody>
              <a:bodyPr/>
              <a:lstStyle/>
              <a:p>
                <a:r>
                  <a:rPr lang="zh-CN" altLang="en-US">
                    <a:noFill/>
                  </a:rPr>
                  <a:t> </a:t>
                </a:r>
              </a:p>
            </p:txBody>
          </p:sp>
        </mc:Fallback>
      </mc:AlternateContent>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Formulation</a:t>
            </a:r>
          </a:p>
        </p:txBody>
      </p:sp>
      <p:pic>
        <p:nvPicPr>
          <p:cNvPr id="11" name="图片 7">
            <a:extLst>
              <a:ext uri="{FF2B5EF4-FFF2-40B4-BE49-F238E27FC236}">
                <a16:creationId xmlns:a16="http://schemas.microsoft.com/office/drawing/2014/main" id="{A0E5608A-8873-984E-995B-281C8B3E9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023" y="1835483"/>
            <a:ext cx="23479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886813C2-198D-EF44-9467-9B074E076DD8}"/>
              </a:ext>
            </a:extLst>
          </p:cNvPr>
          <p:cNvSpPr/>
          <p:nvPr/>
        </p:nvSpPr>
        <p:spPr>
          <a:xfrm>
            <a:off x="161950" y="5395901"/>
            <a:ext cx="8810108" cy="707886"/>
          </a:xfrm>
          <a:prstGeom prst="rect">
            <a:avLst/>
          </a:prstGeom>
        </p:spPr>
        <p:txBody>
          <a:bodyPr wrap="square">
            <a:spAutoFit/>
          </a:bodyPr>
          <a:lstStyle/>
          <a:p>
            <a:pPr marL="800100" lvl="1" indent="-342900">
              <a:spcBef>
                <a:spcPts val="10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UAV aims to maximize the discounted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total rewards </a:t>
            </a:r>
            <a:r>
              <a:rPr lang="en-US" altLang="zh-CN" sz="2000" dirty="0">
                <a:latin typeface="Arial" panose="020B0604020202020204" pitchFamily="34" charset="0"/>
                <a:ea typeface="黑体" panose="02010609060101010101" pitchFamily="49" charset="-122"/>
                <a:cs typeface="Arial" panose="020B0604020202020204" pitchFamily="34" charset="0"/>
              </a:rPr>
              <a:t>in the future </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119</a:t>
            </a:fld>
            <a:endParaRPr lang="zh-CN" altLang="en-US" dirty="0"/>
          </a:p>
        </p:txBody>
      </p:sp>
    </p:spTree>
    <p:extLst>
      <p:ext uri="{BB962C8B-B14F-4D97-AF65-F5344CB8AC3E}">
        <p14:creationId xmlns:p14="http://schemas.microsoft.com/office/powerpoint/2010/main" val="5962475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97093A-D7B4-C840-ADEB-C6ACA62559EB}"/>
              </a:ext>
            </a:extLst>
          </p:cNvPr>
          <p:cNvPicPr>
            <a:picLocks noChangeAspect="1"/>
          </p:cNvPicPr>
          <p:nvPr/>
        </p:nvPicPr>
        <p:blipFill>
          <a:blip r:embed="rId3"/>
          <a:stretch>
            <a:fillRect/>
          </a:stretch>
        </p:blipFill>
        <p:spPr>
          <a:xfrm>
            <a:off x="5447855" y="4262408"/>
            <a:ext cx="3696145" cy="2190928"/>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51952" y="1045737"/>
                <a:ext cx="8550095" cy="4042132"/>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Enhanced Multi-UAV Q-learning Algorithm</a:t>
                </a:r>
              </a:p>
              <a:p>
                <a:pPr marL="800100" lvl="1"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Q-learning</a:t>
                </a: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UAV </a:t>
                </a:r>
                <a14:m>
                  <m:oMath xmlns:m="http://schemas.openxmlformats.org/officeDocument/2006/math">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oMath>
                </a14:m>
                <a:r>
                  <a:rPr lang="en-US" altLang="zh-CN" dirty="0">
                    <a:latin typeface="Arial" panose="020B0604020202020204" pitchFamily="34" charset="0"/>
                    <a:ea typeface="黑体" panose="02010609060101010101" pitchFamily="49" charset="-122"/>
                    <a:cs typeface="Arial" panose="020B0604020202020204" pitchFamily="34" charset="0"/>
                  </a:rPr>
                  <a:t>records Q-value </a:t>
                </a:r>
                <a14:m>
                  <m:oMath xmlns:m="http://schemas.openxmlformats.org/officeDocument/2006/math">
                    <m:sSub>
                      <m:sSubPr>
                        <m:ctrlPr>
                          <a:rPr lang="en-US" altLang="zh-CN" b="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b="0" i="1" smtClean="0">
                            <a:latin typeface="Cambria Math" panose="02040503050406030204" pitchFamily="18" charset="0"/>
                            <a:ea typeface="黑体" panose="02010609060101010101" pitchFamily="49" charset="-122"/>
                            <a:cs typeface="Arial" panose="020B0604020202020204" pitchFamily="34" charset="0"/>
                          </a:rPr>
                          <m:t>𝑄</m:t>
                        </m:r>
                      </m:e>
                      <m:sub>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sub>
                    </m:sSub>
                    <m:r>
                      <a:rPr lang="en-US" altLang="zh-CN" b="0" i="1" smtClean="0">
                        <a:latin typeface="Cambria Math" panose="02040503050406030204" pitchFamily="18" charset="0"/>
                        <a:ea typeface="黑体" panose="02010609060101010101" pitchFamily="49" charset="-122"/>
                        <a:cs typeface="Arial" panose="020B0604020202020204" pitchFamily="34" charset="0"/>
                      </a:rPr>
                      <m:t>(</m:t>
                    </m:r>
                    <m:r>
                      <a:rPr lang="en-US" altLang="zh-CN" b="0" i="1" smtClean="0">
                        <a:latin typeface="Cambria Math" panose="02040503050406030204" pitchFamily="18" charset="0"/>
                        <a:ea typeface="黑体" panose="02010609060101010101" pitchFamily="49" charset="-122"/>
                        <a:cs typeface="Arial" panose="020B0604020202020204" pitchFamily="34" charset="0"/>
                      </a:rPr>
                      <m:t>𝑠</m:t>
                    </m:r>
                    <m:r>
                      <a:rPr lang="en-US" altLang="zh-CN" b="0" i="1" smtClean="0">
                        <a:latin typeface="Cambria Math" panose="02040503050406030204" pitchFamily="18" charset="0"/>
                        <a:ea typeface="黑体" panose="02010609060101010101" pitchFamily="49" charset="-122"/>
                        <a:cs typeface="Arial" panose="020B0604020202020204" pitchFamily="34" charset="0"/>
                      </a:rPr>
                      <m:t>,</m:t>
                    </m:r>
                    <m:sSub>
                      <m:sSubPr>
                        <m:ctrlPr>
                          <a:rPr lang="en-US" altLang="zh-CN" b="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b="0" i="1" smtClean="0">
                            <a:latin typeface="Cambria Math" panose="02040503050406030204" pitchFamily="18" charset="0"/>
                            <a:ea typeface="黑体" panose="02010609060101010101" pitchFamily="49" charset="-122"/>
                            <a:cs typeface="Arial" panose="020B0604020202020204" pitchFamily="34" charset="0"/>
                          </a:rPr>
                          <m:t>𝑎</m:t>
                        </m:r>
                      </m:e>
                      <m:sub>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sub>
                    </m:sSub>
                    <m:r>
                      <a:rPr lang="en-US" altLang="zh-CN" b="0" i="1" smtClean="0">
                        <a:latin typeface="Cambria Math" panose="02040503050406030204" pitchFamily="18" charset="0"/>
                        <a:ea typeface="黑体" panose="02010609060101010101" pitchFamily="49" charset="-122"/>
                        <a:cs typeface="Arial" panose="020B0604020202020204" pitchFamily="34" charset="0"/>
                      </a:rPr>
                      <m:t>)</m:t>
                    </m:r>
                  </m:oMath>
                </a14:m>
                <a:r>
                  <a:rPr lang="en-US" altLang="zh-CN" dirty="0">
                    <a:latin typeface="Arial" panose="020B0604020202020204" pitchFamily="34" charset="0"/>
                    <a:ea typeface="黑体" panose="02010609060101010101" pitchFamily="49" charset="-122"/>
                    <a:cs typeface="Arial" panose="020B0604020202020204" pitchFamily="34" charset="0"/>
                  </a:rPr>
                  <a:t> indicating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expected future reward </a:t>
                </a:r>
                <a:r>
                  <a:rPr lang="en-US" altLang="zh-CN" dirty="0">
                    <a:latin typeface="Arial" panose="020B0604020202020204" pitchFamily="34" charset="0"/>
                    <a:ea typeface="黑体" panose="02010609060101010101" pitchFamily="49" charset="-122"/>
                    <a:cs typeface="Arial" panose="020B0604020202020204" pitchFamily="34" charset="0"/>
                  </a:rPr>
                  <a:t>for after taking action </a:t>
                </a:r>
                <a14:m>
                  <m:oMath xmlns:m="http://schemas.openxmlformats.org/officeDocument/2006/math">
                    <m:sSub>
                      <m:sSubPr>
                        <m:ctrlPr>
                          <a:rPr lang="en-US" altLang="zh-CN" b="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b="0" i="1" smtClean="0">
                            <a:latin typeface="Cambria Math" panose="02040503050406030204" pitchFamily="18" charset="0"/>
                            <a:ea typeface="黑体" panose="02010609060101010101" pitchFamily="49" charset="-122"/>
                            <a:cs typeface="Arial" panose="020B0604020202020204" pitchFamily="34" charset="0"/>
                          </a:rPr>
                          <m:t>𝑎</m:t>
                        </m:r>
                      </m:e>
                      <m:sub>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sub>
                    </m:sSub>
                  </m:oMath>
                </a14:m>
                <a:r>
                  <a:rPr lang="en-US" altLang="zh-CN" dirty="0">
                    <a:latin typeface="Arial" panose="020B0604020202020204" pitchFamily="34" charset="0"/>
                    <a:ea typeface="黑体" panose="02010609060101010101" pitchFamily="49" charset="-122"/>
                    <a:cs typeface="Arial" panose="020B0604020202020204" pitchFamily="34" charset="0"/>
                  </a:rPr>
                  <a:t> at state </a:t>
                </a:r>
                <a14:m>
                  <m:oMath xmlns:m="http://schemas.openxmlformats.org/officeDocument/2006/math">
                    <m:r>
                      <a:rPr lang="en-US" altLang="zh-CN" b="0" i="1" smtClean="0">
                        <a:latin typeface="Cambria Math" panose="02040503050406030204" pitchFamily="18" charset="0"/>
                        <a:ea typeface="黑体" panose="02010609060101010101" pitchFamily="49" charset="-122"/>
                        <a:cs typeface="Arial" panose="020B0604020202020204" pitchFamily="34" charset="0"/>
                      </a:rPr>
                      <m:t>𝑠</m:t>
                    </m:r>
                  </m:oMath>
                </a14:m>
                <a:endParaRPr lang="en-US" altLang="zh-CN" dirty="0">
                  <a:latin typeface="Arial" panose="020B0604020202020204" pitchFamily="34" charset="0"/>
                  <a:ea typeface="黑体" panose="02010609060101010101" pitchFamily="49" charset="-122"/>
                  <a:cs typeface="Arial" panose="020B0604020202020204" pitchFamily="34" charset="0"/>
                </a:endParaRP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UAV </a:t>
                </a:r>
                <a14:m>
                  <m:oMath xmlns:m="http://schemas.openxmlformats.org/officeDocument/2006/math">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oMath>
                </a14:m>
                <a:r>
                  <a:rPr lang="en-US" altLang="zh-CN" dirty="0">
                    <a:latin typeface="Arial" panose="020B0604020202020204" pitchFamily="34" charset="0"/>
                    <a:ea typeface="黑体" panose="02010609060101010101" pitchFamily="49" charset="-122"/>
                    <a:cs typeface="Arial" panose="020B0604020202020204" pitchFamily="34" charset="0"/>
                  </a:rPr>
                  <a:t> selects the action with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maximum Q-value</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800100" lvl="1"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Multi-UAV Q-learning</a:t>
                </a: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Each UAV records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action selection </a:t>
                </a:r>
                <a:r>
                  <a:rPr lang="en-US" altLang="zh-CN" dirty="0">
                    <a:latin typeface="Arial" panose="020B0604020202020204" pitchFamily="34" charset="0"/>
                    <a:ea typeface="黑体" panose="02010609060101010101" pitchFamily="49" charset="-122"/>
                    <a:cs typeface="Arial" panose="020B0604020202020204" pitchFamily="34" charset="0"/>
                  </a:rPr>
                  <a:t>profile of other UAVs at each state.</a:t>
                </a: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The update of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Q-value</a:t>
                </a:r>
                <a:r>
                  <a:rPr lang="en-US" altLang="zh-CN" dirty="0">
                    <a:latin typeface="Arial" panose="020B0604020202020204" pitchFamily="34" charset="0"/>
                    <a:ea typeface="黑体" panose="02010609060101010101" pitchFamily="49" charset="-122"/>
                    <a:cs typeface="Arial" panose="020B0604020202020204" pitchFamily="34" charset="0"/>
                  </a:rPr>
                  <a:t> and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action selection </a:t>
                </a:r>
                <a:r>
                  <a:rPr lang="en-US" altLang="zh-CN" dirty="0">
                    <a:latin typeface="Arial" panose="020B0604020202020204" pitchFamily="34" charset="0"/>
                    <a:ea typeface="黑体" panose="02010609060101010101" pitchFamily="49" charset="-122"/>
                    <a:cs typeface="Arial" panose="020B0604020202020204" pitchFamily="34" charset="0"/>
                  </a:rPr>
                  <a:t>takes other UAVs’ action selection profile into account.</a:t>
                </a:r>
              </a:p>
              <a:p>
                <a:pPr marL="800100" lvl="1"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Enhancement to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speed up convergence</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51952" y="1045737"/>
                <a:ext cx="8550095" cy="4042132"/>
              </a:xfrm>
              <a:prstGeom prst="rect">
                <a:avLst/>
              </a:prstGeom>
              <a:blipFill>
                <a:blip r:embed="rId4"/>
                <a:stretch>
                  <a:fillRect l="-927" t="-1056" r="-570" b="-1810"/>
                </a:stretch>
              </a:blipFill>
            </p:spPr>
            <p:txBody>
              <a:bodyPr/>
              <a:lstStyle/>
              <a:p>
                <a:r>
                  <a:rPr lang="zh-CN" altLang="en-US">
                    <a:noFill/>
                  </a:rPr>
                  <a:t> </a:t>
                </a:r>
              </a:p>
            </p:txBody>
          </p:sp>
        </mc:Fallback>
      </mc:AlternateContent>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Algorithm Design</a:t>
            </a:r>
          </a:p>
        </p:txBody>
      </p:sp>
      <p:sp>
        <p:nvSpPr>
          <p:cNvPr id="3" name="矩形 2">
            <a:extLst>
              <a:ext uri="{FF2B5EF4-FFF2-40B4-BE49-F238E27FC236}">
                <a16:creationId xmlns:a16="http://schemas.microsoft.com/office/drawing/2014/main" id="{9C22D199-9D8D-854A-9A3B-A657B6B60B02}"/>
              </a:ext>
            </a:extLst>
          </p:cNvPr>
          <p:cNvSpPr/>
          <p:nvPr/>
        </p:nvSpPr>
        <p:spPr>
          <a:xfrm>
            <a:off x="257795" y="5093036"/>
            <a:ext cx="5304216" cy="923330"/>
          </a:xfrm>
          <a:prstGeom prst="rect">
            <a:avLst/>
          </a:prstGeom>
        </p:spPr>
        <p:txBody>
          <a:bodyPr wrap="square">
            <a:spAutoFit/>
          </a:bodyPr>
          <a:lstStyle/>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action set of each UAV is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reduced</a:t>
            </a:r>
            <a:r>
              <a:rPr lang="en-US" altLang="zh-CN" dirty="0">
                <a:latin typeface="Arial" panose="020B0604020202020204" pitchFamily="34" charset="0"/>
                <a:ea typeface="黑体" panose="02010609060101010101" pitchFamily="49" charset="-122"/>
                <a:cs typeface="Arial" panose="020B0604020202020204" pitchFamily="34" charset="0"/>
              </a:rPr>
              <a:t> to ensure the UAV close to the plane passing the task and the BS.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120</a:t>
            </a:fld>
            <a:endParaRPr lang="zh-CN" altLang="en-US" dirty="0"/>
          </a:p>
        </p:txBody>
      </p:sp>
      <p:cxnSp>
        <p:nvCxnSpPr>
          <p:cNvPr id="7" name="直接箭头连接符 6"/>
          <p:cNvCxnSpPr/>
          <p:nvPr/>
        </p:nvCxnSpPr>
        <p:spPr>
          <a:xfrm flipH="1" flipV="1">
            <a:off x="7295928" y="5625244"/>
            <a:ext cx="34659" cy="6280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156176" y="6253281"/>
            <a:ext cx="2592287"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Reduced action set</a:t>
            </a:r>
            <a:endParaRPr lang="zh-CN" altLang="en-US" sz="2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4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pic>
        <p:nvPicPr>
          <p:cNvPr id="6" name="图片 2">
            <a:extLst>
              <a:ext uri="{FF2B5EF4-FFF2-40B4-BE49-F238E27FC236}">
                <a16:creationId xmlns:a16="http://schemas.microsoft.com/office/drawing/2014/main" id="{E4914BC3-B243-864E-B83C-9BFDC06F4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59" r="4631" b="1624"/>
          <a:stretch>
            <a:fillRect/>
          </a:stretch>
        </p:blipFill>
        <p:spPr bwMode="auto">
          <a:xfrm>
            <a:off x="125453" y="1074720"/>
            <a:ext cx="42910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a:extLst>
              <a:ext uri="{FF2B5EF4-FFF2-40B4-BE49-F238E27FC236}">
                <a16:creationId xmlns:a16="http://schemas.microsoft.com/office/drawing/2014/main" id="{5813EB77-5C6E-6147-B977-DA60F1E4D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25" r="6609"/>
          <a:stretch>
            <a:fillRect/>
          </a:stretch>
        </p:blipFill>
        <p:spPr bwMode="auto">
          <a:xfrm>
            <a:off x="4416465" y="1000108"/>
            <a:ext cx="429260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E4183EF6-C607-114E-B3D7-15ADDB8D4D51}"/>
              </a:ext>
            </a:extLst>
          </p:cNvPr>
          <p:cNvSpPr/>
          <p:nvPr/>
        </p:nvSpPr>
        <p:spPr>
          <a:xfrm>
            <a:off x="-558058" y="4942812"/>
            <a:ext cx="9630108" cy="1682512"/>
          </a:xfrm>
          <a:prstGeom prst="rect">
            <a:avLst/>
          </a:prstGeom>
        </p:spPr>
        <p:txBody>
          <a:bodyPr wrap="square">
            <a:spAutoFit/>
          </a:bodyPr>
          <a:lstStyle/>
          <a:p>
            <a:pPr marL="1200150" lvl="2" indent="-285750">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Compared with traditional single-agent Q-learning algorithm and multi-agent</a:t>
            </a:r>
            <a:br>
              <a:rPr lang="en-US" altLang="zh-CN" dirty="0">
                <a:latin typeface="Arial" panose="020B0604020202020204" pitchFamily="34" charset="0"/>
                <a:ea typeface="黑体" panose="02010609060101010101" pitchFamily="49" charset="-122"/>
                <a:cs typeface="Arial" panose="020B0604020202020204" pitchFamily="34" charset="0"/>
              </a:rPr>
            </a:br>
            <a:r>
              <a:rPr lang="en-US" altLang="zh-CN" dirty="0">
                <a:latin typeface="Arial" panose="020B0604020202020204" pitchFamily="34" charset="0"/>
                <a:ea typeface="黑体" panose="02010609060101010101" pitchFamily="49" charset="-122"/>
                <a:cs typeface="Arial" panose="020B0604020202020204" pitchFamily="34" charset="0"/>
              </a:rPr>
              <a:t> Q-learning algorithm without action set reduction, the proposed algorithm </a:t>
            </a:r>
          </a:p>
          <a:p>
            <a:pPr marL="1657350" lvl="3"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converges with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higher speed </a:t>
            </a:r>
            <a:r>
              <a:rPr lang="en-US" altLang="zh-CN" dirty="0">
                <a:latin typeface="Arial" panose="020B0604020202020204" pitchFamily="34" charset="0"/>
                <a:ea typeface="黑体" panose="02010609060101010101" pitchFamily="49" charset="-122"/>
                <a:cs typeface="Arial" panose="020B0604020202020204" pitchFamily="34" charset="0"/>
              </a:rPr>
              <a:t>and to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higher rewards </a:t>
            </a:r>
            <a:r>
              <a:rPr lang="en-US" altLang="zh-CN" dirty="0">
                <a:latin typeface="Arial" panose="020B0604020202020204" pitchFamily="34" charset="0"/>
                <a:ea typeface="黑体" panose="02010609060101010101" pitchFamily="49" charset="-122"/>
                <a:cs typeface="Arial" panose="020B0604020202020204" pitchFamily="34" charset="0"/>
              </a:rPr>
              <a:t>for the UAVs.</a:t>
            </a:r>
          </a:p>
          <a:p>
            <a:pPr marL="1657350" lvl="3"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results in less performance degradation due to the increment of task distance. </a:t>
            </a:r>
          </a:p>
        </p:txBody>
      </p:sp>
      <p:sp>
        <p:nvSpPr>
          <p:cNvPr id="12" name="右大括号 11">
            <a:extLst>
              <a:ext uri="{FF2B5EF4-FFF2-40B4-BE49-F238E27FC236}">
                <a16:creationId xmlns:a16="http://schemas.microsoft.com/office/drawing/2014/main" id="{A572D8DE-D769-F74A-A5CD-48C90A024062}"/>
              </a:ext>
            </a:extLst>
          </p:cNvPr>
          <p:cNvSpPr/>
          <p:nvPr/>
        </p:nvSpPr>
        <p:spPr>
          <a:xfrm>
            <a:off x="8575397" y="1290542"/>
            <a:ext cx="225210" cy="1594357"/>
          </a:xfrm>
          <a:prstGeom prst="rightBrace">
            <a:avLst/>
          </a:prstGeom>
          <a:ln>
            <a:solidFill>
              <a:srgbClr val="0432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3" name="右大括号 12">
            <a:extLst>
              <a:ext uri="{FF2B5EF4-FFF2-40B4-BE49-F238E27FC236}">
                <a16:creationId xmlns:a16="http://schemas.microsoft.com/office/drawing/2014/main" id="{7326C7AB-7248-3945-BE51-BD665C8A5ED0}"/>
              </a:ext>
            </a:extLst>
          </p:cNvPr>
          <p:cNvSpPr/>
          <p:nvPr/>
        </p:nvSpPr>
        <p:spPr>
          <a:xfrm>
            <a:off x="8575397" y="2107712"/>
            <a:ext cx="225210" cy="2117043"/>
          </a:xfrm>
          <a:prstGeom prst="rightBrac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E516EA9F-F53D-C941-B118-A70E479AC587}"/>
              </a:ext>
            </a:extLst>
          </p:cNvPr>
          <p:cNvSpPr txBox="1"/>
          <p:nvPr/>
        </p:nvSpPr>
        <p:spPr>
          <a:xfrm>
            <a:off x="8800607" y="1903054"/>
            <a:ext cx="298480" cy="338554"/>
          </a:xfrm>
          <a:prstGeom prst="rect">
            <a:avLst/>
          </a:prstGeom>
          <a:noFill/>
        </p:spPr>
        <p:txBody>
          <a:bodyPr wrap="none" rtlCol="0">
            <a:spAutoFit/>
          </a:bodyPr>
          <a:lstStyle/>
          <a:p>
            <a:r>
              <a:rPr kumimoji="1" lang="en-US" altLang="zh-CN" sz="1600" b="1" dirty="0">
                <a:solidFill>
                  <a:srgbClr val="0432FF"/>
                </a:solidFill>
              </a:rPr>
              <a:t>1</a:t>
            </a:r>
            <a:endParaRPr kumimoji="1" lang="zh-CN" altLang="en-US" sz="1600" b="1" dirty="0">
              <a:solidFill>
                <a:srgbClr val="0432FF"/>
              </a:solidFill>
            </a:endParaRPr>
          </a:p>
        </p:txBody>
      </p:sp>
      <p:sp>
        <p:nvSpPr>
          <p:cNvPr id="15" name="文本框 14">
            <a:extLst>
              <a:ext uri="{FF2B5EF4-FFF2-40B4-BE49-F238E27FC236}">
                <a16:creationId xmlns:a16="http://schemas.microsoft.com/office/drawing/2014/main" id="{7A4D2A4D-C4C5-D24E-BD98-5FA01CDB3863}"/>
              </a:ext>
            </a:extLst>
          </p:cNvPr>
          <p:cNvSpPr txBox="1"/>
          <p:nvPr/>
        </p:nvSpPr>
        <p:spPr>
          <a:xfrm>
            <a:off x="8731678" y="2990443"/>
            <a:ext cx="461986" cy="338554"/>
          </a:xfrm>
          <a:prstGeom prst="rect">
            <a:avLst/>
          </a:prstGeom>
          <a:noFill/>
        </p:spPr>
        <p:txBody>
          <a:bodyPr wrap="none" rtlCol="0">
            <a:spAutoFit/>
          </a:bodyPr>
          <a:lstStyle/>
          <a:p>
            <a:r>
              <a:rPr kumimoji="1" lang="en-US" altLang="zh-CN" sz="1600" b="1" dirty="0">
                <a:solidFill>
                  <a:srgbClr val="FF6600"/>
                </a:solidFill>
              </a:rPr>
              <a:t>1.3</a:t>
            </a:r>
            <a:endParaRPr kumimoji="1" lang="zh-CN" altLang="en-US" sz="1600" b="1" dirty="0">
              <a:solidFill>
                <a:srgbClr val="FF6600"/>
              </a:solidFill>
            </a:endParaRPr>
          </a:p>
        </p:txBody>
      </p:sp>
      <p:sp>
        <p:nvSpPr>
          <p:cNvPr id="20" name="灯片编号占位符 19"/>
          <p:cNvSpPr>
            <a:spLocks noGrp="1"/>
          </p:cNvSpPr>
          <p:nvPr>
            <p:ph type="sldNum" sz="quarter" idx="12"/>
          </p:nvPr>
        </p:nvSpPr>
        <p:spPr>
          <a:prstGeom prst="rect">
            <a:avLst/>
          </a:prstGeom>
        </p:spPr>
        <p:txBody>
          <a:bodyPr/>
          <a:lstStyle/>
          <a:p>
            <a:fld id="{97D86083-53EC-4DF4-B0ED-FEB5657A265E}" type="slidenum">
              <a:rPr lang="zh-CN" altLang="en-US" smtClean="0"/>
              <a:pPr/>
              <a:t>121</a:t>
            </a:fld>
            <a:endParaRPr lang="zh-CN" altLang="en-US" dirty="0"/>
          </a:p>
        </p:txBody>
      </p:sp>
    </p:spTree>
    <p:extLst>
      <p:ext uri="{BB962C8B-B14F-4D97-AF65-F5344CB8AC3E}">
        <p14:creationId xmlns:p14="http://schemas.microsoft.com/office/powerpoint/2010/main" val="4416983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071546"/>
            <a:ext cx="8622045" cy="4696670"/>
          </a:xfrm>
          <a:prstGeom prst="rect">
            <a:avLst/>
          </a:prstGeom>
        </p:spPr>
        <p:txBody>
          <a:bodyPr wrap="square">
            <a:spAutoFit/>
          </a:bodyPr>
          <a:lstStyle/>
          <a:p>
            <a:pPr indent="-342900"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Distributed sense-and-send protocol </a:t>
            </a: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Multiple UAVs perform real-time sensing and transmit the sensory data with limited </a:t>
            </a:r>
            <a:r>
              <a:rPr lang="en-US" altLang="zh-CN" sz="2400" dirty="0" err="1">
                <a:latin typeface="Arial" panose="020B0604020202020204" pitchFamily="34" charset="0"/>
                <a:ea typeface="黑体" panose="02010609060101010101" pitchFamily="49" charset="-122"/>
                <a:cs typeface="Arial" panose="020B0604020202020204" pitchFamily="34" charset="0"/>
              </a:rPr>
              <a:t>subchannels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indent="-342900"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Trajectory design problem: a MDP </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Enhanced multi-UAV Q-learning algorithm </a:t>
            </a:r>
            <a:r>
              <a:rPr lang="en-US" altLang="zh-CN" sz="2400" dirty="0">
                <a:latin typeface="Arial" panose="020B0604020202020204" pitchFamily="34" charset="0"/>
                <a:ea typeface="黑体" panose="02010609060101010101" pitchFamily="49" charset="-122"/>
                <a:cs typeface="Arial" panose="020B0604020202020204" pitchFamily="34" charset="0"/>
              </a:rPr>
              <a:t>is proposed to solve the problem</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Compared with the traditional Q-learning algorithm, the proposed algorithm converges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with higher speed </a:t>
            </a:r>
            <a:r>
              <a:rPr lang="en-US" altLang="zh-CN" sz="2400" dirty="0">
                <a:latin typeface="Arial" panose="020B0604020202020204" pitchFamily="34" charset="0"/>
                <a:ea typeface="黑体" panose="02010609060101010101" pitchFamily="49" charset="-122"/>
                <a:cs typeface="Arial" panose="020B0604020202020204" pitchFamily="34" charset="0"/>
              </a:rPr>
              <a:t>and</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to higher rewards </a:t>
            </a:r>
            <a:r>
              <a:rPr lang="en-US" altLang="zh-CN" sz="2400" dirty="0">
                <a:latin typeface="Arial" panose="020B0604020202020204" pitchFamily="34" charset="0"/>
                <a:ea typeface="黑体" panose="02010609060101010101" pitchFamily="49" charset="-122"/>
                <a:cs typeface="Arial" panose="020B0604020202020204" pitchFamily="34" charset="0"/>
              </a:rPr>
              <a:t>for UAVs.</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122</a:t>
            </a:fld>
            <a:endParaRPr lang="zh-CN" altLang="en-US" dirty="0"/>
          </a:p>
        </p:txBody>
      </p:sp>
    </p:spTree>
    <p:extLst>
      <p:ext uri="{BB962C8B-B14F-4D97-AF65-F5344CB8AC3E}">
        <p14:creationId xmlns:p14="http://schemas.microsoft.com/office/powerpoint/2010/main" val="24426788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0976" y="1628980"/>
            <a:ext cx="8811073"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B0F0"/>
                </a:solidFill>
                <a:latin typeface="Arial" panose="020B0604020202020204" pitchFamily="34" charset="0"/>
                <a:cs typeface="Arial" panose="020B0604020202020204" pitchFamily="34" charset="0"/>
              </a:rPr>
              <a:t>Cellular Cooperative Unmanned Aerial Vehicle Networks with Sense-and-Send Protocol</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123</a:t>
            </a:fld>
            <a:endParaRPr lang="zh-CN" altLang="en-US" dirty="0"/>
          </a:p>
        </p:txBody>
      </p:sp>
      <p:sp>
        <p:nvSpPr>
          <p:cNvPr id="8" name="矩形 7"/>
          <p:cNvSpPr/>
          <p:nvPr/>
        </p:nvSpPr>
        <p:spPr>
          <a:xfrm>
            <a:off x="71950" y="571501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[11] S. Zhang, et al, “Cellular Cooperative Unmanned Aerial Vehicle Networks with Sense-and-Send Protocol”, </a:t>
            </a:r>
            <a:r>
              <a:rPr kumimoji="0" lang="en-US" altLang="zh-CN" sz="12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IEEE Internet Things J., </a:t>
            </a:r>
            <a:r>
              <a:rPr lang="en-US" altLang="zh-CN" sz="1200" b="1" dirty="0">
                <a:solidFill>
                  <a:prstClr val="black">
                    <a:lumMod val="75000"/>
                    <a:lumOff val="25000"/>
                  </a:prstClr>
                </a:solidFill>
                <a:latin typeface="Arial" panose="020B0604020202020204" pitchFamily="34" charset="0"/>
                <a:ea typeface="Arial Unicode MS" charset="0"/>
                <a:cs typeface="Arial" panose="020B0604020202020204" pitchFamily="34" charset="0"/>
              </a:rPr>
              <a:t>vol. 6, no. 2, pp. 1754-1767, Apr. 2019</a:t>
            </a:r>
            <a:r>
              <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a:t>
            </a:r>
          </a:p>
        </p:txBody>
      </p:sp>
      <p:sp>
        <p:nvSpPr>
          <p:cNvPr id="1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IV: Cooperative Internet of UAVs</a:t>
            </a:r>
          </a:p>
        </p:txBody>
      </p:sp>
    </p:spTree>
    <p:extLst>
      <p:ext uri="{BB962C8B-B14F-4D97-AF65-F5344CB8AC3E}">
        <p14:creationId xmlns:p14="http://schemas.microsoft.com/office/powerpoint/2010/main" val="40169649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124</a:t>
            </a:fld>
            <a:endParaRPr lang="zh-CN" altLang="en-US" dirty="0"/>
          </a:p>
        </p:txBody>
      </p:sp>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9030" y="5167653"/>
            <a:ext cx="733003" cy="27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8060" y="4617006"/>
            <a:ext cx="687010" cy="155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GB" altLang="zh-CN" sz="3600" dirty="0">
                <a:solidFill>
                  <a:srgbClr val="0070C0"/>
                </a:solidFill>
                <a:latin typeface="Arial Unicode MS" pitchFamily="34" charset="-122"/>
                <a:ea typeface="Arial Unicode MS" pitchFamily="34" charset="-122"/>
                <a:cs typeface="Arial Unicode MS" pitchFamily="34" charset="-122"/>
              </a:rPr>
              <a:t>Introduction</a:t>
            </a:r>
          </a:p>
        </p:txBody>
      </p:sp>
      <p:sp>
        <p:nvSpPr>
          <p:cNvPr id="12" name="文本框 11"/>
          <p:cNvSpPr txBox="1"/>
          <p:nvPr/>
        </p:nvSpPr>
        <p:spPr>
          <a:xfrm>
            <a:off x="251952" y="979275"/>
            <a:ext cx="8820098" cy="19082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Sensing failure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may occur in practical systems</a:t>
            </a:r>
            <a:endPar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Cooperative sensing</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Multiple UAVs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perform one sensing task</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Improves the performance of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both sensing and transmission</a:t>
            </a:r>
            <a:endPar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960" y="3716996"/>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1978" y="4149519"/>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4989" y="4617006"/>
            <a:ext cx="687010" cy="155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直接箭头连接符 16"/>
          <p:cNvCxnSpPr>
            <a:stCxn id="13" idx="3"/>
            <a:endCxn id="14" idx="1"/>
          </p:cNvCxnSpPr>
          <p:nvPr/>
        </p:nvCxnSpPr>
        <p:spPr>
          <a:xfrm>
            <a:off x="1754009" y="3848943"/>
            <a:ext cx="837969" cy="432523"/>
          </a:xfrm>
          <a:prstGeom prst="straightConnector1">
            <a:avLst/>
          </a:prstGeom>
          <a:ln w="38100">
            <a:solidFill>
              <a:srgbClr val="0070C0"/>
            </a:solidFill>
            <a:prstDash val="dash"/>
            <a:tailEnd type="stealth" w="lg" len="lg"/>
          </a:ln>
        </p:spPr>
        <p:style>
          <a:lnRef idx="1">
            <a:schemeClr val="accent2"/>
          </a:lnRef>
          <a:fillRef idx="0">
            <a:schemeClr val="accent2"/>
          </a:fillRef>
          <a:effectRef idx="0">
            <a:schemeClr val="accent2"/>
          </a:effectRef>
          <a:fontRef idx="minor">
            <a:schemeClr val="tx1"/>
          </a:fontRef>
        </p:style>
      </p:cxnSp>
      <p:pic>
        <p:nvPicPr>
          <p:cNvPr id="1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08578">
            <a:off x="3098228" y="4514113"/>
            <a:ext cx="690362" cy="33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886833" y="4240762"/>
            <a:ext cx="756684" cy="23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750" y="4797008"/>
            <a:ext cx="176213" cy="9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17"/>
          <p:cNvSpPr txBox="1"/>
          <p:nvPr/>
        </p:nvSpPr>
        <p:spPr>
          <a:xfrm>
            <a:off x="1388675" y="4073032"/>
            <a:ext cx="13090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 trajectory</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TextBox 30"/>
          <p:cNvSpPr txBox="1"/>
          <p:nvPr/>
        </p:nvSpPr>
        <p:spPr>
          <a:xfrm>
            <a:off x="161951" y="3970675"/>
            <a:ext cx="1009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 sensing</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TextBox 31"/>
          <p:cNvSpPr txBox="1"/>
          <p:nvPr/>
        </p:nvSpPr>
        <p:spPr>
          <a:xfrm>
            <a:off x="2314765" y="4628923"/>
            <a:ext cx="14802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 transmission</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 name="TextBox 32"/>
          <p:cNvSpPr txBox="1"/>
          <p:nvPr/>
        </p:nvSpPr>
        <p:spPr>
          <a:xfrm>
            <a:off x="414811" y="4870685"/>
            <a:ext cx="1009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Sensing target</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矩形 24"/>
          <p:cNvSpPr/>
          <p:nvPr/>
        </p:nvSpPr>
        <p:spPr>
          <a:xfrm>
            <a:off x="161951" y="3356992"/>
            <a:ext cx="4320048" cy="2700030"/>
          </a:xfrm>
          <a:prstGeom prst="rect">
            <a:avLst/>
          </a:prstGeom>
          <a:noFill/>
          <a:ln w="254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5031" y="3782007"/>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5049" y="4214530"/>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直接箭头连接符 27"/>
          <p:cNvCxnSpPr>
            <a:stCxn id="26" idx="3"/>
            <a:endCxn id="27" idx="1"/>
          </p:cNvCxnSpPr>
          <p:nvPr/>
        </p:nvCxnSpPr>
        <p:spPr>
          <a:xfrm>
            <a:off x="6167080" y="3913954"/>
            <a:ext cx="837969" cy="432523"/>
          </a:xfrm>
          <a:prstGeom prst="straightConnector1">
            <a:avLst/>
          </a:prstGeom>
          <a:ln w="38100">
            <a:solidFill>
              <a:srgbClr val="0070C0"/>
            </a:solidFill>
            <a:prstDash val="dash"/>
            <a:tailEnd type="stealth" w="lg" len="lg"/>
          </a:ln>
        </p:spPr>
        <p:style>
          <a:lnRef idx="1">
            <a:schemeClr val="accent2"/>
          </a:lnRef>
          <a:fillRef idx="0">
            <a:schemeClr val="accent2"/>
          </a:fillRef>
          <a:effectRef idx="0">
            <a:schemeClr val="accent2"/>
          </a:effectRef>
          <a:fontRef idx="minor">
            <a:schemeClr val="tx1"/>
          </a:fontRef>
        </p:style>
      </p:cxnSp>
      <p:pic>
        <p:nvPicPr>
          <p:cNvPr id="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194629">
            <a:off x="5042744" y="4156516"/>
            <a:ext cx="689504" cy="21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04" y="4588628"/>
            <a:ext cx="176213" cy="9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矩形 30"/>
          <p:cNvSpPr/>
          <p:nvPr/>
        </p:nvSpPr>
        <p:spPr>
          <a:xfrm>
            <a:off x="4665023" y="3369348"/>
            <a:ext cx="4320048" cy="2700030"/>
          </a:xfrm>
          <a:prstGeom prst="rect">
            <a:avLst/>
          </a:prstGeom>
          <a:noFill/>
          <a:ln w="254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015" y="5299668"/>
            <a:ext cx="733003" cy="27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25234">
            <a:off x="7516274" y="5077867"/>
            <a:ext cx="690362" cy="33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19319">
            <a:off x="7586046" y="4470714"/>
            <a:ext cx="571140" cy="27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2982192">
            <a:off x="4966713" y="4881828"/>
            <a:ext cx="689504" cy="21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直接箭头连接符 35"/>
          <p:cNvCxnSpPr>
            <a:stCxn id="32" idx="3"/>
            <a:endCxn id="7" idx="1"/>
          </p:cNvCxnSpPr>
          <p:nvPr/>
        </p:nvCxnSpPr>
        <p:spPr>
          <a:xfrm flipV="1">
            <a:off x="6192018" y="5307409"/>
            <a:ext cx="617012" cy="132015"/>
          </a:xfrm>
          <a:prstGeom prst="straightConnector1">
            <a:avLst/>
          </a:prstGeom>
          <a:ln w="38100">
            <a:solidFill>
              <a:srgbClr val="0070C0"/>
            </a:solidFill>
            <a:prstDash val="dash"/>
            <a:tailEnd type="stealth" w="lg" len="lg"/>
          </a:ln>
        </p:spPr>
        <p:style>
          <a:lnRef idx="1">
            <a:schemeClr val="accent2"/>
          </a:lnRef>
          <a:fillRef idx="0">
            <a:schemeClr val="accent2"/>
          </a:fillRef>
          <a:effectRef idx="0">
            <a:schemeClr val="accent2"/>
          </a:effectRef>
          <a:fontRef idx="minor">
            <a:schemeClr val="tx1"/>
          </a:fontRef>
        </p:style>
      </p:cxnSp>
      <p:sp>
        <p:nvSpPr>
          <p:cNvPr id="37" name="TextBox 52"/>
          <p:cNvSpPr txBox="1"/>
          <p:nvPr/>
        </p:nvSpPr>
        <p:spPr>
          <a:xfrm>
            <a:off x="5387496" y="3392365"/>
            <a:ext cx="9240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UAV1</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8" name="TextBox 53"/>
          <p:cNvSpPr txBox="1"/>
          <p:nvPr/>
        </p:nvSpPr>
        <p:spPr>
          <a:xfrm>
            <a:off x="5382009" y="4930336"/>
            <a:ext cx="9240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UAV2</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9" name="TextBox 54"/>
          <p:cNvSpPr txBox="1"/>
          <p:nvPr/>
        </p:nvSpPr>
        <p:spPr>
          <a:xfrm>
            <a:off x="903171" y="3369348"/>
            <a:ext cx="10096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600687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125</a:t>
            </a:fld>
            <a:endParaRPr lang="zh-CN" altLang="en-US" dirty="0"/>
          </a:p>
        </p:txBody>
      </p:sp>
      <p:sp>
        <p:nvSpPr>
          <p:cNvPr id="40" name="矩形 39"/>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itchFamily="34" charset="-122"/>
                <a:ea typeface="Arial Unicode MS" pitchFamily="34" charset="-122"/>
                <a:cs typeface="Arial Unicode MS" pitchFamily="34" charset="-122"/>
              </a:rPr>
              <a:t>Contributions</a:t>
            </a:r>
          </a:p>
        </p:txBody>
      </p:sp>
      <p:sp>
        <p:nvSpPr>
          <p:cNvPr id="41" name="文本框 40"/>
          <p:cNvSpPr txBox="1"/>
          <p:nvPr/>
        </p:nvSpPr>
        <p:spPr>
          <a:xfrm>
            <a:off x="251952" y="1268976"/>
            <a:ext cx="8820098" cy="39087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In most of the existing works, UAV cooperation is considered in either UAV sensing or UAV transmission</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We study the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sensing and transmission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process for multiple cooperative UAVs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jointly</a:t>
            </a:r>
          </a:p>
          <a:p>
            <a:pPr lvl="1" algn="just">
              <a:spcBef>
                <a:spcPts val="1200"/>
              </a:spcBef>
              <a:buFont typeface="Arial" pitchFamily="34" charset="0"/>
              <a:buChar char="•"/>
              <a:defRPr/>
            </a:pPr>
            <a:r>
              <a:rPr kumimoji="0" lang="en-US" altLang="zh-CN" sz="2000" b="0" i="0" u="none" strike="noStrike" kern="120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The sensing and transmission for a UAV are coupled together</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trajectory of a UAV is affected by other cooperative UAVs</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The BS designs the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UAV trajectory, sensing location, and transmission scheduling</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to minimize the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maximum task completion time</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for all the UAVs</a:t>
            </a:r>
          </a:p>
        </p:txBody>
      </p:sp>
    </p:spTree>
    <p:extLst>
      <p:ext uri="{BB962C8B-B14F-4D97-AF65-F5344CB8AC3E}">
        <p14:creationId xmlns:p14="http://schemas.microsoft.com/office/powerpoint/2010/main" val="35244551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126</a:t>
            </a:fld>
            <a:endParaRPr lang="zh-CN" altLang="en-US" dirty="0"/>
          </a:p>
        </p:txBody>
      </p:sp>
      <p:sp>
        <p:nvSpPr>
          <p:cNvPr id="5" name="矩形 4"/>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itchFamily="34" charset="-122"/>
                <a:ea typeface="Arial Unicode MS" pitchFamily="34" charset="-122"/>
                <a:cs typeface="Arial Unicode MS" pitchFamily="34" charset="-122"/>
              </a:rPr>
              <a:t>Model Description</a:t>
            </a:r>
          </a:p>
        </p:txBody>
      </p:sp>
      <p:sp>
        <p:nvSpPr>
          <p:cNvPr id="6" name="文本框 5"/>
          <p:cNvSpPr txBox="1"/>
          <p:nvPr/>
        </p:nvSpPr>
        <p:spPr>
          <a:xfrm>
            <a:off x="251952" y="1000108"/>
            <a:ext cx="8640096"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Cooperative UAV sensing and transmission network</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Each task is sensed by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multiple UAVs</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Successful sensing probability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with</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one UAV:</a:t>
            </a:r>
          </a:p>
          <a:p>
            <a:pPr lvl="1" algn="just">
              <a:spcBef>
                <a:spcPts val="1200"/>
              </a:spcBef>
              <a:buFont typeface="Arial"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Successful sensing probability </a:t>
            </a:r>
            <a:r>
              <a:rPr lang="en-US" altLang="zh-CN" sz="2000" noProof="0" dirty="0">
                <a:solidFill>
                  <a:prstClr val="black"/>
                </a:solidFill>
                <a:latin typeface="Arial" panose="020B0604020202020204" pitchFamily="34" charset="0"/>
                <a:ea typeface="黑体" panose="02010609060101010101" pitchFamily="49" charset="-122"/>
                <a:cs typeface="Arial" panose="020B0604020202020204" pitchFamily="34" charset="0"/>
              </a:rPr>
              <a:t>with</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multi-UAVs:</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101" y="3020023"/>
            <a:ext cx="4625950" cy="32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97923"/>
            <a:ext cx="2070023" cy="34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2420889"/>
            <a:ext cx="2730890" cy="59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本框 9"/>
          <p:cNvSpPr txBox="1"/>
          <p:nvPr/>
        </p:nvSpPr>
        <p:spPr>
          <a:xfrm>
            <a:off x="228125" y="2890129"/>
            <a:ext cx="416387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Transmission Model</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Probabilistic channel model</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Limited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subchannels</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Objectives</a:t>
            </a:r>
          </a:p>
          <a:p>
            <a:pPr marL="457200" marR="0" lvl="1" indent="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Minimize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maximum</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task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completion time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among UAVs</a:t>
            </a:r>
          </a:p>
        </p:txBody>
      </p:sp>
    </p:spTree>
    <p:extLst>
      <p:ext uri="{BB962C8B-B14F-4D97-AF65-F5344CB8AC3E}">
        <p14:creationId xmlns:p14="http://schemas.microsoft.com/office/powerpoint/2010/main" val="16066675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976" y="3000372"/>
            <a:ext cx="7074924" cy="359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矩形 28"/>
          <p:cNvSpPr/>
          <p:nvPr/>
        </p:nvSpPr>
        <p:spPr>
          <a:xfrm>
            <a:off x="161950" y="43618"/>
            <a:ext cx="8370097" cy="742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itchFamily="34" charset="-122"/>
                <a:ea typeface="Arial Unicode MS" pitchFamily="34" charset="-122"/>
                <a:cs typeface="Arial Unicode MS" pitchFamily="34" charset="-122"/>
              </a:rPr>
              <a:t>Cooperative Sense-and-Send Protocol</a:t>
            </a:r>
          </a:p>
        </p:txBody>
      </p:sp>
      <p:sp>
        <p:nvSpPr>
          <p:cNvPr id="10" name="文本框 9"/>
          <p:cNvSpPr txBox="1"/>
          <p:nvPr/>
        </p:nvSpPr>
        <p:spPr>
          <a:xfrm>
            <a:off x="251952" y="836712"/>
            <a:ext cx="8640096" cy="2092881"/>
          </a:xfrm>
          <a:prstGeom prst="rect">
            <a:avLst/>
          </a:prstGeom>
          <a:noFill/>
        </p:spPr>
        <p:txBody>
          <a:bodyPr wrap="square" rtlCol="0">
            <a:spAutoFit/>
          </a:bodyPr>
          <a:lstStyle/>
          <a:p>
            <a:pPr algn="just">
              <a:spcBef>
                <a:spcPts val="1200"/>
              </a:spcBef>
              <a:buClr>
                <a:schemeClr val="tx1"/>
              </a:buClr>
              <a:buFont typeface="Arial" pitchFamily="34" charset="0"/>
              <a:buChar char="•"/>
              <a:defRPr/>
            </a:pPr>
            <a:r>
              <a:rPr lang="en-US" altLang="zh-CN" sz="2200" dirty="0">
                <a:solidFill>
                  <a:srgbClr val="FFC000"/>
                </a:solidFill>
                <a:latin typeface="Arial" panose="020B0604020202020204" pitchFamily="34" charset="0"/>
                <a:ea typeface="黑体" panose="02010609060101010101" pitchFamily="49" charset="-122"/>
                <a:cs typeface="Arial" panose="020B0604020202020204" pitchFamily="34" charset="0"/>
              </a:rPr>
              <a:t>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Sensing time slot: </a:t>
            </a:r>
            <a:r>
              <a:rPr lang="en-US" altLang="zh-CN" sz="2200" dirty="0">
                <a:latin typeface="Arial" panose="020B0604020202020204" pitchFamily="34" charset="0"/>
                <a:ea typeface="黑体" panose="02010609060101010101" pitchFamily="49" charset="-122"/>
                <a:cs typeface="Arial" panose="020B0604020202020204" pitchFamily="34" charset="0"/>
              </a:rPr>
              <a:t>UAVs stop moving and perform cooperative sensing</a:t>
            </a:r>
          </a:p>
          <a:p>
            <a:pPr algn="just">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time slot: </a:t>
            </a:r>
            <a:r>
              <a:rPr lang="en-US" altLang="zh-CN" sz="2200" dirty="0">
                <a:latin typeface="Arial" panose="020B0604020202020204" pitchFamily="34" charset="0"/>
                <a:ea typeface="黑体" panose="02010609060101010101" pitchFamily="49" charset="-122"/>
                <a:cs typeface="Arial" panose="020B0604020202020204" pitchFamily="34" charset="0"/>
              </a:rPr>
              <a:t>UAVs cooperatively transmit data to the BS</a:t>
            </a:r>
          </a:p>
          <a:p>
            <a:pPr algn="just">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Empty time slot: </a:t>
            </a:r>
            <a:r>
              <a:rPr lang="en-US" altLang="zh-CN" sz="2200" dirty="0">
                <a:latin typeface="Arial" panose="020B0604020202020204" pitchFamily="34" charset="0"/>
                <a:ea typeface="黑体" panose="02010609060101010101" pitchFamily="49" charset="-122"/>
                <a:cs typeface="Arial" panose="020B0604020202020204" pitchFamily="34" charset="0"/>
              </a:rPr>
              <a:t>UAVs completed the current task and moves to the next sensing task</a:t>
            </a:r>
          </a:p>
        </p:txBody>
      </p:sp>
      <p:sp>
        <p:nvSpPr>
          <p:cNvPr id="15" name="灯片编号占位符 14"/>
          <p:cNvSpPr>
            <a:spLocks noGrp="1"/>
          </p:cNvSpPr>
          <p:nvPr>
            <p:ph type="sldNum" sz="quarter" idx="12"/>
          </p:nvPr>
        </p:nvSpPr>
        <p:spPr/>
        <p:txBody>
          <a:bodyPr/>
          <a:lstStyle/>
          <a:p>
            <a:fld id="{97D86083-53EC-4DF4-B0ED-FEB5657A265E}" type="slidenum">
              <a:rPr lang="zh-CN" altLang="en-US" smtClean="0"/>
              <a:pPr/>
              <a:t>127</a:t>
            </a:fld>
            <a:endParaRPr lang="zh-CN" altLang="en-US" dirty="0"/>
          </a:p>
        </p:txBody>
      </p:sp>
    </p:spTree>
    <p:extLst>
      <p:ext uri="{BB962C8B-B14F-4D97-AF65-F5344CB8AC3E}">
        <p14:creationId xmlns:p14="http://schemas.microsoft.com/office/powerpoint/2010/main" val="2741843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itchFamily="34" charset="-122"/>
                <a:ea typeface="Arial Unicode MS" pitchFamily="34" charset="-122"/>
                <a:cs typeface="Arial Unicode MS" pitchFamily="34" charset="-122"/>
              </a:rPr>
              <a:t>Problem Formulation</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962" y="928670"/>
            <a:ext cx="5583775" cy="429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右大括号 30"/>
          <p:cNvSpPr/>
          <p:nvPr/>
        </p:nvSpPr>
        <p:spPr>
          <a:xfrm>
            <a:off x="6354118" y="2049435"/>
            <a:ext cx="270003" cy="476875"/>
          </a:xfrm>
          <a:prstGeom prst="rightBrace">
            <a:avLst>
              <a:gd name="adj1" fmla="val 12281"/>
              <a:gd name="adj2" fmla="val 50000"/>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TextBox 31"/>
          <p:cNvSpPr txBox="1"/>
          <p:nvPr/>
        </p:nvSpPr>
        <p:spPr>
          <a:xfrm>
            <a:off x="6802266" y="1541072"/>
            <a:ext cx="2160025" cy="369332"/>
          </a:xfrm>
          <a:prstGeom prst="rect">
            <a:avLst/>
          </a:prstGeom>
          <a:noFill/>
        </p:spPr>
        <p:txBody>
          <a:bodyPr wrap="square" rtlCol="0">
            <a:spAutoFit/>
          </a:bodyPr>
          <a:lstStyle/>
          <a:p>
            <a:pPr algn="ctr"/>
            <a:r>
              <a:rPr lang="en-US" altLang="zh-CN" dirty="0">
                <a:solidFill>
                  <a:srgbClr val="0070C0"/>
                </a:solidFill>
                <a:latin typeface="Arial" panose="020B0604020202020204" pitchFamily="34" charset="0"/>
                <a:cs typeface="Arial" panose="020B0604020202020204" pitchFamily="34" charset="0"/>
              </a:rPr>
              <a:t>Altitude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35" name="TextBox 34"/>
          <p:cNvSpPr txBox="1"/>
          <p:nvPr/>
        </p:nvSpPr>
        <p:spPr>
          <a:xfrm>
            <a:off x="6876256" y="2060848"/>
            <a:ext cx="2070024" cy="369332"/>
          </a:xfrm>
          <a:prstGeom prst="rect">
            <a:avLst/>
          </a:prstGeom>
          <a:noFill/>
        </p:spPr>
        <p:txBody>
          <a:bodyPr wrap="square" rtlCol="0">
            <a:spAutoFit/>
          </a:bodyPr>
          <a:lstStyle/>
          <a:p>
            <a:pPr algn="ctr"/>
            <a:r>
              <a:rPr lang="en-US" altLang="zh-CN" dirty="0">
                <a:solidFill>
                  <a:srgbClr val="0070C0"/>
                </a:solidFill>
                <a:latin typeface="Arial" panose="020B0604020202020204" pitchFamily="34" charset="0"/>
                <a:cs typeface="Arial" panose="020B0604020202020204" pitchFamily="34" charset="0"/>
              </a:rPr>
              <a:t>Speed constraints</a:t>
            </a:r>
            <a:endParaRPr lang="zh-CN" altLang="en-US" dirty="0">
              <a:solidFill>
                <a:srgbClr val="0070C0"/>
              </a:solidFill>
              <a:latin typeface="Arial" panose="020B0604020202020204" pitchFamily="34" charset="0"/>
              <a:cs typeface="Arial" panose="020B0604020202020204" pitchFamily="34" charset="0"/>
            </a:endParaRPr>
          </a:p>
        </p:txBody>
      </p:sp>
      <p:sp>
        <p:nvSpPr>
          <p:cNvPr id="38" name="TextBox 37"/>
          <p:cNvSpPr txBox="1"/>
          <p:nvPr/>
        </p:nvSpPr>
        <p:spPr>
          <a:xfrm>
            <a:off x="6588224" y="3356604"/>
            <a:ext cx="2250026" cy="369332"/>
          </a:xfrm>
          <a:prstGeom prst="rect">
            <a:avLst/>
          </a:prstGeom>
          <a:noFill/>
        </p:spPr>
        <p:txBody>
          <a:bodyPr wrap="square" rtlCol="0">
            <a:spAutoFit/>
          </a:bodyPr>
          <a:lstStyle/>
          <a:p>
            <a:pPr algn="ctr"/>
            <a:r>
              <a:rPr lang="en-US" altLang="zh-CN" dirty="0" err="1">
                <a:solidFill>
                  <a:srgbClr val="0070C0"/>
                </a:solidFill>
                <a:latin typeface="Arial" panose="020B0604020202020204" pitchFamily="34" charset="0"/>
                <a:cs typeface="Arial" panose="020B0604020202020204" pitchFamily="34" charset="0"/>
              </a:rPr>
              <a:t>QoS</a:t>
            </a:r>
            <a:r>
              <a:rPr lang="en-US" altLang="zh-CN" dirty="0">
                <a:solidFill>
                  <a:srgbClr val="0070C0"/>
                </a:solidFill>
                <a:latin typeface="Arial" panose="020B0604020202020204" pitchFamily="34" charset="0"/>
                <a:cs typeface="Arial" panose="020B0604020202020204" pitchFamily="34" charset="0"/>
              </a:rPr>
              <a:t>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39" name="文本框 9"/>
          <p:cNvSpPr txBox="1"/>
          <p:nvPr/>
        </p:nvSpPr>
        <p:spPr>
          <a:xfrm>
            <a:off x="251952" y="5338719"/>
            <a:ext cx="8640096" cy="984885"/>
          </a:xfrm>
          <a:prstGeom prst="rect">
            <a:avLst/>
          </a:prstGeom>
          <a:noFill/>
        </p:spPr>
        <p:txBody>
          <a:bodyPr wrap="square" rtlCol="0">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NP-hard problem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Decompose into 3 sub-problems and solve iteratively</a:t>
            </a:r>
          </a:p>
        </p:txBody>
      </p:sp>
      <p:sp>
        <p:nvSpPr>
          <p:cNvPr id="40" name="矩形 39"/>
          <p:cNvSpPr/>
          <p:nvPr/>
        </p:nvSpPr>
        <p:spPr>
          <a:xfrm>
            <a:off x="2962740" y="987671"/>
            <a:ext cx="631705" cy="35485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41" name="直接箭头连接符 40"/>
          <p:cNvCxnSpPr/>
          <p:nvPr/>
        </p:nvCxnSpPr>
        <p:spPr>
          <a:xfrm>
            <a:off x="3594445" y="1165096"/>
            <a:ext cx="437549" cy="0"/>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031994" y="1009343"/>
            <a:ext cx="4860054" cy="369332"/>
          </a:xfrm>
          <a:prstGeom prst="rect">
            <a:avLst/>
          </a:prstGeom>
          <a:noFill/>
        </p:spPr>
        <p:txBody>
          <a:bodyPr wrap="square" rtlCol="0">
            <a:spAutoFit/>
          </a:bodyPr>
          <a:lstStyle/>
          <a:p>
            <a:pPr algn="ctr"/>
            <a:r>
              <a:rPr lang="en-US" altLang="zh-CN" dirty="0">
                <a:solidFill>
                  <a:srgbClr val="0070C0"/>
                </a:solidFill>
                <a:latin typeface="Arial" panose="020B0604020202020204" pitchFamily="34" charset="0"/>
                <a:cs typeface="Arial" panose="020B0604020202020204" pitchFamily="34" charset="0"/>
              </a:rPr>
              <a:t>Minimize the maximum task completion time</a:t>
            </a:r>
            <a:endParaRPr lang="zh-CN" altLang="en-US" dirty="0">
              <a:solidFill>
                <a:srgbClr val="0070C0"/>
              </a:solidFill>
              <a:latin typeface="Arial" panose="020B0604020202020204" pitchFamily="34" charset="0"/>
              <a:cs typeface="Arial" panose="020B0604020202020204" pitchFamily="34" charset="0"/>
            </a:endParaRPr>
          </a:p>
        </p:txBody>
      </p:sp>
      <p:sp>
        <p:nvSpPr>
          <p:cNvPr id="19" name="灯片编号占位符 18"/>
          <p:cNvSpPr>
            <a:spLocks noGrp="1"/>
          </p:cNvSpPr>
          <p:nvPr>
            <p:ph type="sldNum" sz="quarter" idx="12"/>
          </p:nvPr>
        </p:nvSpPr>
        <p:spPr/>
        <p:txBody>
          <a:bodyPr/>
          <a:lstStyle/>
          <a:p>
            <a:fld id="{97D86083-53EC-4DF4-B0ED-FEB5657A265E}" type="slidenum">
              <a:rPr lang="zh-CN" altLang="en-US" smtClean="0"/>
              <a:pPr/>
              <a:t>128</a:t>
            </a:fld>
            <a:endParaRPr lang="zh-CN" altLang="en-US" dirty="0"/>
          </a:p>
        </p:txBody>
      </p:sp>
      <p:sp>
        <p:nvSpPr>
          <p:cNvPr id="25" name="TextBox 37"/>
          <p:cNvSpPr txBox="1"/>
          <p:nvPr/>
        </p:nvSpPr>
        <p:spPr>
          <a:xfrm>
            <a:off x="6716444" y="4150821"/>
            <a:ext cx="2464068" cy="646331"/>
          </a:xfrm>
          <a:prstGeom prst="rect">
            <a:avLst/>
          </a:prstGeom>
          <a:noFill/>
        </p:spPr>
        <p:txBody>
          <a:bodyPr wrap="square" rtlCol="0">
            <a:spAutoFit/>
          </a:bodyPr>
          <a:lstStyle/>
          <a:p>
            <a:pPr algn="ctr"/>
            <a:r>
              <a:rPr lang="en-US" altLang="zh-CN" dirty="0">
                <a:solidFill>
                  <a:srgbClr val="0070C0"/>
                </a:solidFill>
                <a:latin typeface="Arial" panose="020B0604020202020204" pitchFamily="34" charset="0"/>
                <a:cs typeface="Arial" panose="020B0604020202020204" pitchFamily="34" charset="0"/>
              </a:rPr>
              <a:t>Transmission resource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4" name="TextBox 34"/>
          <p:cNvSpPr txBox="1"/>
          <p:nvPr/>
        </p:nvSpPr>
        <p:spPr>
          <a:xfrm>
            <a:off x="6786345" y="2627620"/>
            <a:ext cx="2322159" cy="646331"/>
          </a:xfrm>
          <a:prstGeom prst="rect">
            <a:avLst/>
          </a:prstGeom>
          <a:noFill/>
        </p:spPr>
        <p:txBody>
          <a:bodyPr wrap="square" rtlCol="0">
            <a:spAutoFit/>
          </a:bodyPr>
          <a:lstStyle/>
          <a:p>
            <a:pPr algn="ctr"/>
            <a:r>
              <a:rPr lang="en-US" altLang="zh-CN" dirty="0">
                <a:solidFill>
                  <a:srgbClr val="0070C0"/>
                </a:solidFill>
                <a:latin typeface="Arial" panose="020B0604020202020204" pitchFamily="34" charset="0"/>
                <a:cs typeface="Arial" panose="020B0604020202020204" pitchFamily="34" charset="0"/>
              </a:rPr>
              <a:t>Successful sensing requirement</a:t>
            </a:r>
            <a:endParaRPr lang="zh-CN"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446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UAV Classification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12</a:t>
            </a:fld>
            <a:endParaRPr lang="zh-CN" altLang="en-US" dirty="0"/>
          </a:p>
        </p:txBody>
      </p:sp>
      <p:graphicFrame>
        <p:nvGraphicFramePr>
          <p:cNvPr id="9" name="表格 8"/>
          <p:cNvGraphicFramePr>
            <a:graphicFrameLocks noGrp="1"/>
          </p:cNvGraphicFramePr>
          <p:nvPr>
            <p:extLst>
              <p:ext uri="{D42A27DB-BD31-4B8C-83A1-F6EECF244321}">
                <p14:modId xmlns:p14="http://schemas.microsoft.com/office/powerpoint/2010/main" val="2035238223"/>
              </p:ext>
            </p:extLst>
          </p:nvPr>
        </p:nvGraphicFramePr>
        <p:xfrm>
          <a:off x="261219" y="1071546"/>
          <a:ext cx="8636201" cy="3606661"/>
        </p:xfrm>
        <a:graphic>
          <a:graphicData uri="http://schemas.openxmlformats.org/drawingml/2006/table">
            <a:tbl>
              <a:tblPr firstRow="1" bandRow="1">
                <a:tableStyleId>{5C22544A-7EE6-4342-B048-85BDC9FD1C3A}</a:tableStyleId>
              </a:tblPr>
              <a:tblGrid>
                <a:gridCol w="1760621">
                  <a:extLst>
                    <a:ext uri="{9D8B030D-6E8A-4147-A177-3AD203B41FA5}">
                      <a16:colId xmlns:a16="http://schemas.microsoft.com/office/drawing/2014/main" val="20000"/>
                    </a:ext>
                  </a:extLst>
                </a:gridCol>
                <a:gridCol w="3540171">
                  <a:extLst>
                    <a:ext uri="{9D8B030D-6E8A-4147-A177-3AD203B41FA5}">
                      <a16:colId xmlns:a16="http://schemas.microsoft.com/office/drawing/2014/main" val="20001"/>
                    </a:ext>
                  </a:extLst>
                </a:gridCol>
                <a:gridCol w="3335409">
                  <a:extLst>
                    <a:ext uri="{9D8B030D-6E8A-4147-A177-3AD203B41FA5}">
                      <a16:colId xmlns:a16="http://schemas.microsoft.com/office/drawing/2014/main" val="20002"/>
                    </a:ext>
                  </a:extLst>
                </a:gridCol>
              </a:tblGrid>
              <a:tr h="509283">
                <a:tc>
                  <a:txBody>
                    <a:bodyPr/>
                    <a:lstStyle/>
                    <a:p>
                      <a:endParaRPr lang="zh-CN" altLang="en-US"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2800" dirty="0">
                          <a:latin typeface="Arial Unicode MS" pitchFamily="34" charset="-122"/>
                          <a:ea typeface="Arial Unicode MS" pitchFamily="34" charset="-122"/>
                          <a:cs typeface="Arial Unicode MS" pitchFamily="34" charset="-122"/>
                        </a:rPr>
                        <a:t>Fixed-wings</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tc>
                  <a:txBody>
                    <a:bodyPr/>
                    <a:lstStyle/>
                    <a:p>
                      <a:pPr algn="ctr"/>
                      <a:r>
                        <a:rPr lang="en-US" altLang="zh-CN" sz="2800" dirty="0">
                          <a:latin typeface="Arial Unicode MS" pitchFamily="34" charset="-122"/>
                          <a:ea typeface="Arial Unicode MS" pitchFamily="34" charset="-122"/>
                          <a:cs typeface="Arial Unicode MS" pitchFamily="34" charset="-122"/>
                        </a:rPr>
                        <a:t>Rotary-wings</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0"/>
                  </a:ext>
                </a:extLst>
              </a:tr>
              <a:tr h="501097">
                <a:tc>
                  <a:txBody>
                    <a:bodyPr/>
                    <a:lstStyle/>
                    <a:p>
                      <a:pPr algn="ctr"/>
                      <a:r>
                        <a:rPr lang="en-US" altLang="zh-CN" sz="2000" dirty="0">
                          <a:latin typeface="Arial Unicode MS" pitchFamily="34" charset="-122"/>
                          <a:ea typeface="Arial Unicode MS" pitchFamily="34" charset="-122"/>
                          <a:cs typeface="Arial Unicode MS" pitchFamily="34" charset="-122"/>
                        </a:rPr>
                        <a:t>Speed</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kern="1200" dirty="0">
                          <a:effectLst/>
                          <a:latin typeface="Arial Unicode MS" pitchFamily="34" charset="-122"/>
                          <a:ea typeface="Arial Unicode MS" pitchFamily="34" charset="-122"/>
                          <a:cs typeface="Arial Unicode MS" pitchFamily="34" charset="-122"/>
                        </a:rPr>
                        <a:t>Up to 500 km/h</a:t>
                      </a:r>
                      <a:endParaRPr lang="en-US" altLang="zh-CN" sz="2000" dirty="0">
                        <a:latin typeface="Arial Unicode MS" pitchFamily="34" charset="-122"/>
                        <a:ea typeface="Arial Unicode MS" pitchFamily="34" charset="-122"/>
                        <a:cs typeface="Arial Unicode MS" pitchFamily="34" charset="-122"/>
                      </a:endParaRPr>
                    </a:p>
                  </a:txBody>
                  <a:tcPr anchor="ctr"/>
                </a:tc>
                <a:tc>
                  <a:txBody>
                    <a:bodyPr/>
                    <a:lstStyle/>
                    <a:p>
                      <a:pPr marL="182563" marR="0" lvl="2" indent="-182563" algn="ctr"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lang="en-US" altLang="zh-CN" sz="2000" dirty="0">
                          <a:latin typeface="Arial Unicode MS" pitchFamily="34" charset="-122"/>
                          <a:ea typeface="Arial Unicode MS" pitchFamily="34" charset="-122"/>
                          <a:cs typeface="Arial Unicode MS" pitchFamily="34" charset="-122"/>
                        </a:rPr>
                        <a:t>Typically</a:t>
                      </a:r>
                      <a:r>
                        <a:rPr lang="en-US" altLang="zh-CN" sz="2000" baseline="0" dirty="0">
                          <a:latin typeface="Arial Unicode MS" pitchFamily="34" charset="-122"/>
                          <a:ea typeface="Arial Unicode MS" pitchFamily="34" charset="-122"/>
                          <a:cs typeface="Arial Unicode MS" pitchFamily="34" charset="-122"/>
                        </a:rPr>
                        <a:t> &lt;</a:t>
                      </a:r>
                      <a:r>
                        <a:rPr lang="en-US" altLang="zh-CN" sz="2000" dirty="0">
                          <a:latin typeface="Arial Unicode MS" pitchFamily="34" charset="-122"/>
                          <a:ea typeface="Arial Unicode MS" pitchFamily="34" charset="-122"/>
                          <a:cs typeface="Arial Unicode MS" pitchFamily="34" charset="-122"/>
                        </a:rPr>
                        <a:t>60 km/h</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1"/>
                  </a:ext>
                </a:extLst>
              </a:tr>
              <a:tr h="501097">
                <a:tc>
                  <a:txBody>
                    <a:bodyPr/>
                    <a:lstStyle/>
                    <a:p>
                      <a:pPr algn="ctr"/>
                      <a:r>
                        <a:rPr lang="en-US" altLang="zh-CN" sz="2000" dirty="0">
                          <a:latin typeface="Arial Unicode MS" pitchFamily="34" charset="-122"/>
                          <a:ea typeface="Arial Unicode MS" pitchFamily="34" charset="-122"/>
                          <a:cs typeface="Arial Unicode MS" pitchFamily="34" charset="-122"/>
                        </a:rPr>
                        <a:t>Altitude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dirty="0">
                          <a:latin typeface="Arial Unicode MS" pitchFamily="34" charset="-122"/>
                          <a:ea typeface="Arial Unicode MS" pitchFamily="34" charset="-122"/>
                          <a:cs typeface="Arial Unicode MS" pitchFamily="34" charset="-122"/>
                        </a:rPr>
                        <a:t>Up to 20 km</a:t>
                      </a:r>
                    </a:p>
                  </a:txBody>
                  <a:tcPr anchor="ctr"/>
                </a:tc>
                <a:tc>
                  <a:txBody>
                    <a:bodyPr/>
                    <a:lstStyle/>
                    <a:p>
                      <a:pPr marL="182563" marR="0" lvl="2" indent="-182563" algn="ctr"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lang="en-US" altLang="zh-CN" sz="2000" dirty="0">
                          <a:latin typeface="Arial Unicode MS" pitchFamily="34" charset="-122"/>
                          <a:ea typeface="Arial Unicode MS" pitchFamily="34" charset="-122"/>
                          <a:cs typeface="Arial Unicode MS" pitchFamily="34" charset="-122"/>
                        </a:rPr>
                        <a:t>Typically</a:t>
                      </a:r>
                      <a:r>
                        <a:rPr lang="en-US" altLang="zh-CN" sz="2000" baseline="0" dirty="0">
                          <a:latin typeface="Arial Unicode MS" pitchFamily="34" charset="-122"/>
                          <a:ea typeface="Arial Unicode MS" pitchFamily="34" charset="-122"/>
                          <a:cs typeface="Arial Unicode MS" pitchFamily="34" charset="-122"/>
                        </a:rPr>
                        <a:t> &lt;1km</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284611541"/>
                  </a:ext>
                </a:extLst>
              </a:tr>
              <a:tr h="700001">
                <a:tc>
                  <a:txBody>
                    <a:bodyPr/>
                    <a:lstStyle/>
                    <a:p>
                      <a:pPr algn="ctr"/>
                      <a:r>
                        <a:rPr lang="en-US" altLang="zh-CN" sz="2000" dirty="0">
                          <a:latin typeface="Arial Unicode MS" pitchFamily="34" charset="-122"/>
                          <a:ea typeface="Arial Unicode MS" pitchFamily="34" charset="-122"/>
                          <a:cs typeface="Arial Unicode MS" pitchFamily="34" charset="-122"/>
                        </a:rPr>
                        <a:t>Flight time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indent="0" algn="ctr">
                        <a:lnSpc>
                          <a:spcPct val="130000"/>
                        </a:lnSpc>
                        <a:buFont typeface="Arial" panose="020B0604020202020204" pitchFamily="34" charset="0"/>
                        <a:buNone/>
                      </a:pPr>
                      <a:r>
                        <a:rPr lang="en-US" altLang="zh-CN" sz="2000" kern="1200" dirty="0">
                          <a:latin typeface="Arial Unicode MS" pitchFamily="34" charset="-122"/>
                          <a:ea typeface="Arial Unicode MS" pitchFamily="34" charset="-122"/>
                          <a:cs typeface="Arial Unicode MS" pitchFamily="34" charset="-122"/>
                        </a:rPr>
                        <a:t>Up </a:t>
                      </a:r>
                      <a:r>
                        <a:rPr lang="en-US" altLang="zh-CN" sz="2000" kern="1200" baseline="0" dirty="0">
                          <a:latin typeface="Arial Unicode MS" pitchFamily="34" charset="-122"/>
                          <a:ea typeface="Arial Unicode MS" pitchFamily="34" charset="-122"/>
                          <a:cs typeface="Arial Unicode MS" pitchFamily="34" charset="-122"/>
                        </a:rPr>
                        <a:t>to several hours</a:t>
                      </a:r>
                      <a:endParaRPr lang="zh-CN" altLang="en-US" sz="2000" kern="1200" dirty="0">
                        <a:solidFill>
                          <a:schemeClr val="dk1"/>
                        </a:solidFill>
                        <a:latin typeface="Arial Unicode MS" pitchFamily="34" charset="-122"/>
                        <a:ea typeface="Arial Unicode MS" pitchFamily="34" charset="-122"/>
                        <a:cs typeface="Arial Unicode MS" pitchFamily="34" charset="-122"/>
                      </a:endParaRPr>
                    </a:p>
                  </a:txBody>
                  <a:tcPr anchor="ctr"/>
                </a:tc>
                <a:tc>
                  <a:txBody>
                    <a:bodyPr/>
                    <a:lstStyle/>
                    <a:p>
                      <a:pPr algn="ctr">
                        <a:lnSpc>
                          <a:spcPct val="130000"/>
                        </a:lnSpc>
                      </a:pPr>
                      <a:r>
                        <a:rPr lang="en-US" altLang="zh-CN" sz="2000" kern="1200" dirty="0">
                          <a:effectLst/>
                          <a:latin typeface="Arial Unicode MS" pitchFamily="34" charset="-122"/>
                          <a:ea typeface="Arial Unicode MS" pitchFamily="34" charset="-122"/>
                          <a:cs typeface="Arial Unicode MS" pitchFamily="34" charset="-122"/>
                        </a:rPr>
                        <a:t> Typically &lt;</a:t>
                      </a:r>
                      <a:r>
                        <a:rPr lang="en-US" altLang="zh-CN" sz="2000" kern="1200" baseline="0" dirty="0">
                          <a:effectLst/>
                          <a:latin typeface="Arial Unicode MS" pitchFamily="34" charset="-122"/>
                          <a:ea typeface="Arial Unicode MS" pitchFamily="34" charset="-122"/>
                          <a:cs typeface="Arial Unicode MS" pitchFamily="34" charset="-122"/>
                        </a:rPr>
                        <a:t>30 min</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2"/>
                  </a:ext>
                </a:extLst>
              </a:tr>
              <a:tr h="1386306">
                <a:tc>
                  <a:txBody>
                    <a:bodyPr/>
                    <a:lstStyle/>
                    <a:p>
                      <a:pPr algn="ctr"/>
                      <a:r>
                        <a:rPr lang="en-US" altLang="zh-CN" sz="2000" dirty="0">
                          <a:latin typeface="Arial Unicode MS" pitchFamily="34" charset="-122"/>
                          <a:ea typeface="Arial Unicode MS" pitchFamily="34" charset="-122"/>
                          <a:cs typeface="Arial Unicode MS" pitchFamily="34" charset="-122"/>
                        </a:rPr>
                        <a:t>Applications</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Airborne</a:t>
                      </a:r>
                      <a:r>
                        <a:rPr lang="en-US" altLang="zh-CN" sz="2000" baseline="0" dirty="0">
                          <a:latin typeface="Arial Unicode MS" pitchFamily="34" charset="-122"/>
                          <a:ea typeface="Arial Unicode MS" pitchFamily="34" charset="-122"/>
                          <a:cs typeface="Arial Unicode MS" pitchFamily="34" charset="-122"/>
                        </a:rPr>
                        <a:t> surveillance</a:t>
                      </a:r>
                      <a:endParaRPr lang="en-US" altLang="zh-CN" sz="2000" dirty="0">
                        <a:latin typeface="Arial Unicode MS" pitchFamily="34" charset="-122"/>
                        <a:ea typeface="Arial Unicode MS" pitchFamily="34" charset="-122"/>
                        <a:cs typeface="Arial Unicode MS" pitchFamily="34" charset="-122"/>
                      </a:endParaRP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Carry</a:t>
                      </a:r>
                      <a:r>
                        <a:rPr lang="en-US" altLang="zh-CN" sz="2000" baseline="0" dirty="0">
                          <a:latin typeface="Arial Unicode MS" pitchFamily="34" charset="-122"/>
                          <a:ea typeface="Arial Unicode MS" pitchFamily="34" charset="-122"/>
                          <a:cs typeface="Arial Unicode MS" pitchFamily="34" charset="-122"/>
                        </a:rPr>
                        <a:t> cellular infrastructure</a:t>
                      </a:r>
                      <a:endParaRPr lang="zh-CN" altLang="en-US" sz="1050" dirty="0">
                        <a:latin typeface="Arial Unicode MS" pitchFamily="34" charset="-122"/>
                        <a:ea typeface="Arial Unicode MS" pitchFamily="34" charset="-122"/>
                        <a:cs typeface="Arial Unicode MS" pitchFamily="34" charset="-122"/>
                      </a:endParaRPr>
                    </a:p>
                  </a:txBody>
                  <a:tcPr anchor="ctr"/>
                </a:tc>
                <a:tc>
                  <a:txBody>
                    <a:bodyPr/>
                    <a:lstStyle/>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Recreation</a:t>
                      </a:r>
                    </a:p>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Sensing</a:t>
                      </a:r>
                    </a:p>
                  </a:txBody>
                  <a:tcPr anchor="ctr"/>
                </a:tc>
                <a:extLst>
                  <a:ext uri="{0D108BD9-81ED-4DB2-BD59-A6C34878D82A}">
                    <a16:rowId xmlns:a16="http://schemas.microsoft.com/office/drawing/2014/main" val="10003"/>
                  </a:ext>
                </a:extLst>
              </a:tr>
            </a:tbl>
          </a:graphicData>
        </a:graphic>
      </p:graphicFrame>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32" y="4678207"/>
            <a:ext cx="3571900" cy="1793397"/>
          </a:xfrm>
          <a:prstGeom prst="rect">
            <a:avLst/>
          </a:prstGeom>
        </p:spPr>
      </p:pic>
      <p:pic>
        <p:nvPicPr>
          <p:cNvPr id="10" name="Picture 10">
            <a:extLst>
              <a:ext uri="{FF2B5EF4-FFF2-40B4-BE49-F238E27FC236}">
                <a16:creationId xmlns:a16="http://schemas.microsoft.com/office/drawing/2014/main" id="{67F4C4E5-305D-4229-900F-DA260F809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2132" y="4671584"/>
            <a:ext cx="3357586" cy="1800020"/>
          </a:xfrm>
          <a:prstGeom prst="rect">
            <a:avLst/>
          </a:prstGeom>
        </p:spPr>
      </p:pic>
    </p:spTree>
    <p:extLst>
      <p:ext uri="{BB962C8B-B14F-4D97-AF65-F5344CB8AC3E}">
        <p14:creationId xmlns:p14="http://schemas.microsoft.com/office/powerpoint/2010/main" val="23165907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zh-CN" sz="3600" b="0" i="0" u="none" strike="noStrike" kern="1200" cap="none" spc="0" normalizeH="0" baseline="0" noProof="0" dirty="0">
                <a:ln>
                  <a:noFill/>
                </a:ln>
                <a:solidFill>
                  <a:srgbClr val="0070C0"/>
                </a:solidFill>
                <a:effectLst/>
                <a:uLnTx/>
                <a:uFillTx/>
                <a:latin typeface="Arial Unicode MS" pitchFamily="34" charset="-122"/>
                <a:ea typeface="Arial Unicode MS" pitchFamily="34" charset="-122"/>
                <a:cs typeface="Arial Unicode MS" pitchFamily="34" charset="-122"/>
              </a:rPr>
              <a:t>Cooperative Sensing Optimization</a:t>
            </a:r>
          </a:p>
        </p:txBody>
      </p:sp>
      <p:sp>
        <p:nvSpPr>
          <p:cNvPr id="16" name="灯片编号占位符 1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200" b="1" i="0" u="none" strike="noStrike" kern="1200" cap="none" spc="0" normalizeH="0" baseline="0" noProof="0" smtClean="0">
                <a:ln>
                  <a:noFill/>
                </a:ln>
                <a:solidFill>
                  <a:srgbClr val="0070C0"/>
                </a:solidFill>
                <a:effectLst/>
                <a:uLnTx/>
                <a:uFillTx/>
                <a:latin typeface="Arial Unicode MS" pitchFamily="34" charset="-122"/>
                <a:ea typeface="Arial Unicode MS" pitchFamily="34" charset="-122"/>
                <a:cs typeface="Arial Unicode MS" pitchFamily="34" charset="-122"/>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zh-CN" altLang="en-US" sz="1200" b="1" i="0" u="none" strike="noStrike" kern="1200" cap="none" spc="0" normalizeH="0" baseline="0" noProof="0" dirty="0">
              <a:ln>
                <a:noFill/>
              </a:ln>
              <a:solidFill>
                <a:srgbClr val="0070C0"/>
              </a:solidFill>
              <a:effectLst/>
              <a:uLnTx/>
              <a:uFillTx/>
              <a:latin typeface="Arial Unicode MS" pitchFamily="34" charset="-122"/>
              <a:ea typeface="Arial Unicode MS" pitchFamily="34" charset="-122"/>
              <a:cs typeface="Arial Unicode MS" pitchFamily="34" charset="-122"/>
            </a:endParaRPr>
          </a:p>
        </p:txBody>
      </p:sp>
      <p:sp>
        <p:nvSpPr>
          <p:cNvPr id="9" name="文本框 9"/>
          <p:cNvSpPr txBox="1"/>
          <p:nvPr/>
        </p:nvSpPr>
        <p:spPr>
          <a:xfrm>
            <a:off x="251952" y="1071546"/>
            <a:ext cx="8712536"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UAV trajectory optimization</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speed: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maximum speed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is the optimal solution</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Reduce the flying time</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moving direction</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Move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towards the next task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if the transmission can be completed</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Otherwise,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detour</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to the BS for a larger transmission rate</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Sensing location optimization</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Given an initial feasible solution for the cooperative UAVs</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For each task, adjust the sensing locations of the cooperative UAVs  to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reduce the maximum completion time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among these UAVs</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scheduling</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UAVs with a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larger completion time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will be scheduled first</a:t>
            </a:r>
          </a:p>
        </p:txBody>
      </p:sp>
    </p:spTree>
    <p:extLst>
      <p:ext uri="{BB962C8B-B14F-4D97-AF65-F5344CB8AC3E}">
        <p14:creationId xmlns:p14="http://schemas.microsoft.com/office/powerpoint/2010/main" val="5778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62513" y="4509012"/>
            <a:ext cx="4319485" cy="1631216"/>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Cooperative sensing can cut down the </a:t>
            </a:r>
            <a:r>
              <a:rPr lang="en-US" altLang="zh-CN" sz="2000" dirty="0">
                <a:solidFill>
                  <a:srgbClr val="9A0000"/>
                </a:solidFill>
                <a:latin typeface="Arial" panose="020B0604020202020204" pitchFamily="34" charset="0"/>
                <a:ea typeface="黑体" panose="02010609060101010101" pitchFamily="49" charset="-122"/>
                <a:cs typeface="Arial" panose="020B0604020202020204" pitchFamily="34" charset="0"/>
              </a:rPr>
              <a:t>completion time </a:t>
            </a:r>
            <a:r>
              <a:rPr lang="en-US" altLang="zh-CN" sz="2000" dirty="0">
                <a:latin typeface="Arial" panose="020B0604020202020204" pitchFamily="34" charset="0"/>
                <a:ea typeface="黑体" panose="02010609060101010101" pitchFamily="49" charset="-122"/>
                <a:cs typeface="Arial" panose="020B0604020202020204" pitchFamily="34" charset="0"/>
              </a:rPr>
              <a:t>for all the tasks because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sensing quality required </a:t>
            </a:r>
            <a:r>
              <a:rPr lang="en-US" altLang="zh-CN" sz="2000" dirty="0">
                <a:latin typeface="Arial" panose="020B0604020202020204" pitchFamily="34" charset="0"/>
                <a:ea typeface="黑体" panose="02010609060101010101" pitchFamily="49" charset="-122"/>
                <a:cs typeface="Arial" panose="020B0604020202020204" pitchFamily="34" charset="0"/>
              </a:rPr>
              <a:t>for each UAV is reduced.</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矩形 14"/>
          <p:cNvSpPr/>
          <p:nvPr/>
        </p:nvSpPr>
        <p:spPr>
          <a:xfrm>
            <a:off x="4662001" y="4509012"/>
            <a:ext cx="4320048"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 transmission </a:t>
            </a:r>
            <a:r>
              <a:rPr lang="en-US" altLang="zh-CN" sz="2000" dirty="0">
                <a:latin typeface="Arial" panose="020B0604020202020204" pitchFamily="34" charset="0"/>
                <a:ea typeface="黑体" panose="02010609060101010101" pitchFamily="49" charset="-122"/>
                <a:cs typeface="Arial" panose="020B0604020202020204" pitchFamily="34" charset="0"/>
              </a:rPr>
              <a:t>determines the completion time when the spectrum resource is scarce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 sensing </a:t>
            </a:r>
            <a:r>
              <a:rPr lang="en-US" altLang="zh-CN" sz="2000" dirty="0">
                <a:latin typeface="Arial" panose="020B0604020202020204" pitchFamily="34" charset="0"/>
                <a:ea typeface="黑体" panose="02010609060101010101" pitchFamily="49" charset="-122"/>
                <a:cs typeface="Arial" panose="020B0604020202020204" pitchFamily="34" charset="0"/>
              </a:rPr>
              <a:t>determines the completion time  when the data size is large</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54" y="1019664"/>
            <a:ext cx="3889743" cy="334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219" y="998973"/>
            <a:ext cx="3911827" cy="336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130</a:t>
            </a:fld>
            <a:endParaRPr lang="zh-CN" altLang="en-US" dirty="0"/>
          </a:p>
        </p:txBody>
      </p:sp>
    </p:spTree>
    <p:extLst>
      <p:ext uri="{BB962C8B-B14F-4D97-AF65-F5344CB8AC3E}">
        <p14:creationId xmlns:p14="http://schemas.microsoft.com/office/powerpoint/2010/main" val="25123265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268976"/>
            <a:ext cx="8622045" cy="3964162"/>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Cooperative Sense-and-Send Protocol</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Joint optimization of </a:t>
            </a:r>
            <a:r>
              <a:rPr lang="en-US" altLang="zh-CN" sz="2400" dirty="0">
                <a:solidFill>
                  <a:srgbClr val="9A0000"/>
                </a:solidFill>
                <a:latin typeface="Arial" panose="020B0604020202020204" pitchFamily="34" charset="0"/>
                <a:ea typeface="黑体" panose="02010609060101010101" pitchFamily="49" charset="-122"/>
                <a:cs typeface="Arial" panose="020B0604020202020204" pitchFamily="34" charset="0"/>
              </a:rPr>
              <a:t>sensing location, trajectory, and scheduling </a:t>
            </a:r>
            <a:r>
              <a:rPr lang="en-US" altLang="zh-CN" sz="2400" dirty="0">
                <a:latin typeface="Arial" panose="020B0604020202020204" pitchFamily="34" charset="0"/>
                <a:ea typeface="黑体" panose="02010609060101010101" pitchFamily="49" charset="-122"/>
                <a:cs typeface="Arial" panose="020B0604020202020204" pitchFamily="34" charset="0"/>
              </a:rPr>
              <a:t>to minimize the maximum completion time</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When the spectrum resource is limited</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transmission dominates the completion time</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When the task’s size is large</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sensing dominates the </a:t>
            </a:r>
            <a:r>
              <a:rPr lang="en-US" altLang="zh-CN" sz="2400">
                <a:latin typeface="Arial" panose="020B0604020202020204" pitchFamily="34" charset="0"/>
                <a:ea typeface="黑体" panose="02010609060101010101" pitchFamily="49" charset="-122"/>
                <a:cs typeface="Arial" panose="020B0604020202020204" pitchFamily="34" charset="0"/>
              </a:rPr>
              <a:t>completion time</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131</a:t>
            </a:fld>
            <a:endParaRPr lang="zh-CN" altLang="en-US" dirty="0"/>
          </a:p>
        </p:txBody>
      </p:sp>
    </p:spTree>
    <p:extLst>
      <p:ext uri="{BB962C8B-B14F-4D97-AF65-F5344CB8AC3E}">
        <p14:creationId xmlns:p14="http://schemas.microsoft.com/office/powerpoint/2010/main" val="13703056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98898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Cellular UAV-to-X Communications: Design and Optimization for Multi-UAV Networks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V: U2X Communications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132</a:t>
            </a:fld>
            <a:endParaRPr lang="zh-CN" altLang="en-US" dirty="0"/>
          </a:p>
        </p:txBody>
      </p:sp>
      <p:sp>
        <p:nvSpPr>
          <p:cNvPr id="11" name="矩形 10"/>
          <p:cNvSpPr/>
          <p:nvPr/>
        </p:nvSpPr>
        <p:spPr>
          <a:xfrm>
            <a:off x="71950" y="5643578"/>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[12] S. Zhang, et al, “Cellular UAV-to-X Communications: Design and Optimization for Multi-UAV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Trans. Wireless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18, no. 2, pp. 1346-1359, Feb. 2019. </a:t>
            </a:r>
          </a:p>
        </p:txBody>
      </p:sp>
    </p:spTree>
    <p:extLst>
      <p:ext uri="{BB962C8B-B14F-4D97-AF65-F5344CB8AC3E}">
        <p14:creationId xmlns:p14="http://schemas.microsoft.com/office/powerpoint/2010/main" val="6529763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000108"/>
            <a:ext cx="8550095" cy="2985433"/>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are capable to provide sensing service for a large area due to its high mobility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When a UAV is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remote</a:t>
            </a:r>
            <a:r>
              <a:rPr lang="en-US" altLang="zh-CN" sz="2400" dirty="0">
                <a:latin typeface="Arial" panose="020B0604020202020204" pitchFamily="34" charset="0"/>
                <a:ea typeface="黑体" panose="02010609060101010101" pitchFamily="49" charset="-122"/>
                <a:cs typeface="Arial" panose="020B0604020202020204" pitchFamily="34" charset="0"/>
              </a:rPr>
              <a:t> from the BS, the SNR of the UAV to BS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(U2N) </a:t>
            </a:r>
            <a:r>
              <a:rPr lang="en-US" altLang="zh-CN" sz="2400" dirty="0">
                <a:latin typeface="Arial" panose="020B0604020202020204" pitchFamily="34" charset="0"/>
                <a:ea typeface="黑体" panose="02010609060101010101" pitchFamily="49" charset="-122"/>
                <a:cs typeface="Arial" panose="020B0604020202020204" pitchFamily="34" charset="0"/>
              </a:rPr>
              <a:t>link is low, which may not satisfy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the data rate requirement</a:t>
            </a:r>
          </a:p>
          <a:p>
            <a:pPr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UAV-to-UAV (U2U) transmission </a:t>
            </a:r>
            <a:r>
              <a:rPr lang="en-US" altLang="zh-CN" sz="2400" dirty="0">
                <a:latin typeface="Arial" panose="020B0604020202020204" pitchFamily="34" charset="0"/>
                <a:ea typeface="黑体" panose="02010609060101010101" pitchFamily="49" charset="-122"/>
                <a:cs typeface="Arial" panose="020B0604020202020204" pitchFamily="34" charset="0"/>
              </a:rPr>
              <a:t>can be utilized to improve the transmission quality of the remote UAVs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Motivation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133</a:t>
            </a:fld>
            <a:endParaRPr lang="zh-CN" altLang="en-US" dirty="0"/>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26" y="4317414"/>
            <a:ext cx="4115362" cy="154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179" y="4450151"/>
            <a:ext cx="4184868" cy="142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970541" y="6007882"/>
            <a:ext cx="646331" cy="369332"/>
          </a:xfrm>
          <a:prstGeom prst="rect">
            <a:avLst/>
          </a:prstGeom>
        </p:spPr>
        <p:txBody>
          <a:bodyPr wrap="none">
            <a:spAutoFit/>
          </a:bodyPr>
          <a:lstStyle/>
          <a:p>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U2N</a:t>
            </a:r>
            <a:endParaRPr lang="zh-CN" altLang="en-US" dirty="0"/>
          </a:p>
        </p:txBody>
      </p:sp>
      <p:sp>
        <p:nvSpPr>
          <p:cNvPr id="3" name="矩形 2"/>
          <p:cNvSpPr/>
          <p:nvPr/>
        </p:nvSpPr>
        <p:spPr>
          <a:xfrm>
            <a:off x="6799613" y="6042242"/>
            <a:ext cx="646331" cy="369332"/>
          </a:xfrm>
          <a:prstGeom prst="rect">
            <a:avLst/>
          </a:prstGeom>
        </p:spPr>
        <p:txBody>
          <a:bodyPr wrap="none">
            <a:spAutoFit/>
          </a:bodyPr>
          <a:lstStyle/>
          <a:p>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U2U</a:t>
            </a:r>
            <a:endParaRPr lang="zh-CN" altLang="en-US" dirty="0"/>
          </a:p>
        </p:txBody>
      </p:sp>
    </p:spTree>
    <p:extLst>
      <p:ext uri="{BB962C8B-B14F-4D97-AF65-F5344CB8AC3E}">
        <p14:creationId xmlns:p14="http://schemas.microsoft.com/office/powerpoint/2010/main" val="20757139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980728"/>
            <a:ext cx="8550095" cy="513986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most of the existing works, U2U transmission is discussed in the network where UAVs work as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BSs or relays</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We consider the UAVs as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 users </a:t>
            </a:r>
            <a:r>
              <a:rPr lang="en-US" altLang="zh-CN" sz="2400" dirty="0">
                <a:latin typeface="Arial" panose="020B0604020202020204" pitchFamily="34" charset="0"/>
                <a:ea typeface="黑体" panose="02010609060101010101" pitchFamily="49" charset="-122"/>
                <a:cs typeface="Arial" panose="020B0604020202020204" pitchFamily="34" charset="0"/>
              </a:rPr>
              <a:t>that are capable to relay the data from other UAVs to the BS</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UAV transmits the sensory data to either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BS</a:t>
            </a:r>
            <a:r>
              <a:rPr lang="en-US" altLang="zh-CN" sz="2400" dirty="0">
                <a:latin typeface="Arial" panose="020B0604020202020204" pitchFamily="34" charset="0"/>
                <a:ea typeface="黑体" panose="02010609060101010101" pitchFamily="49" charset="-122"/>
                <a:cs typeface="Arial" panose="020B0604020202020204" pitchFamily="34" charset="0"/>
              </a:rPr>
              <a:t> or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another UAV</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link, spectrum resource, and</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UAV speed</a:t>
            </a:r>
            <a:r>
              <a:rPr lang="en-US" altLang="zh-CN" sz="2400" dirty="0">
                <a:latin typeface="Arial" panose="020B0604020202020204" pitchFamily="34" charset="0"/>
                <a:ea typeface="黑体" panose="02010609060101010101" pitchFamily="49" charset="-122"/>
                <a:cs typeface="Arial" panose="020B0604020202020204" pitchFamily="34" charset="0"/>
              </a:rPr>
              <a:t> are optimized by the BS jointly</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objective is to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maximize the sensory data rate </a:t>
            </a:r>
            <a:r>
              <a:rPr lang="en-US" altLang="zh-CN" sz="2400" dirty="0">
                <a:latin typeface="Arial" panose="020B0604020202020204" pitchFamily="34" charset="0"/>
                <a:ea typeface="黑体" panose="02010609060101010101" pitchFamily="49" charset="-122"/>
                <a:cs typeface="Arial" panose="020B0604020202020204" pitchFamily="34" charset="0"/>
              </a:rPr>
              <a:t>received at the BS side</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Contributions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134</a:t>
            </a:fld>
            <a:endParaRPr lang="zh-CN" altLang="en-US" dirty="0"/>
          </a:p>
        </p:txBody>
      </p:sp>
    </p:spTree>
    <p:extLst>
      <p:ext uri="{BB962C8B-B14F-4D97-AF65-F5344CB8AC3E}">
        <p14:creationId xmlns:p14="http://schemas.microsoft.com/office/powerpoint/2010/main" val="41975808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264692"/>
            <a:ext cx="8550095" cy="184665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collect data and transmit to the BS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have two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communication modes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U2N</a:t>
            </a:r>
            <a:r>
              <a:rPr lang="en-US" altLang="zh-CN" sz="2000" dirty="0">
                <a:latin typeface="Arial" panose="020B0604020202020204" pitchFamily="34" charset="0"/>
                <a:ea typeface="黑体" panose="02010609060101010101" pitchFamily="49" charset="-122"/>
                <a:cs typeface="Arial" panose="020B0604020202020204" pitchFamily="34" charset="0"/>
              </a:rPr>
              <a:t> transmission: UAVs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high</a:t>
            </a:r>
            <a:r>
              <a:rPr lang="en-US" altLang="zh-CN" sz="2000" dirty="0">
                <a:latin typeface="Arial" panose="020B0604020202020204" pitchFamily="34" charset="0"/>
                <a:ea typeface="黑体" panose="02010609060101010101" pitchFamily="49" charset="-122"/>
                <a:cs typeface="Arial" panose="020B0604020202020204" pitchFamily="34" charset="0"/>
              </a:rPr>
              <a:t> SNR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BS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U2U</a:t>
            </a:r>
            <a:r>
              <a:rPr lang="en-US" altLang="zh-CN" sz="2000" dirty="0">
                <a:latin typeface="Arial" panose="020B0604020202020204" pitchFamily="34" charset="0"/>
                <a:ea typeface="黑体" panose="02010609060101010101" pitchFamily="49" charset="-122"/>
                <a:cs typeface="Arial" panose="020B0604020202020204" pitchFamily="34" charset="0"/>
              </a:rPr>
              <a:t> transmission: UAVs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low</a:t>
            </a:r>
            <a:r>
              <a:rPr lang="en-US" altLang="zh-CN" sz="2000" dirty="0">
                <a:latin typeface="Arial" panose="020B0604020202020204" pitchFamily="34" charset="0"/>
                <a:ea typeface="黑体" panose="02010609060101010101" pitchFamily="49" charset="-122"/>
                <a:cs typeface="Arial" panose="020B0604020202020204" pitchFamily="34" charset="0"/>
              </a:rPr>
              <a:t> SNR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 relay</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UAV-to-X Communications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59" y="3248998"/>
            <a:ext cx="7750713" cy="287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135</a:t>
            </a:fld>
            <a:endParaRPr lang="zh-CN" altLang="en-US" dirty="0"/>
          </a:p>
        </p:txBody>
      </p:sp>
    </p:spTree>
    <p:extLst>
      <p:ext uri="{BB962C8B-B14F-4D97-AF65-F5344CB8AC3E}">
        <p14:creationId xmlns:p14="http://schemas.microsoft.com/office/powerpoint/2010/main" val="25014345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071546"/>
            <a:ext cx="8550095" cy="5170646"/>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Objective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Maximize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sum-rate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by optimizing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subchannel</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allocation and the UAV speed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Constraints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QoS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requirements should be satisfied</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 UAV may stop to satisfy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QoS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of U2U communications</a:t>
            </a:r>
          </a:p>
          <a:p>
            <a:pPr lvl="3"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Task completion time for each UAV is constrained</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Assumptions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UAV moves along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given trajectory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U2N transmissions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overlay</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spectrum of cellular users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U2U links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share</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spectrum with U2N or cellular links </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U2X Communications Objectives </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136</a:t>
            </a:fld>
            <a:endParaRPr lang="zh-CN" altLang="en-US" dirty="0"/>
          </a:p>
        </p:txBody>
      </p:sp>
    </p:spTree>
    <p:extLst>
      <p:ext uri="{BB962C8B-B14F-4D97-AF65-F5344CB8AC3E}">
        <p14:creationId xmlns:p14="http://schemas.microsoft.com/office/powerpoint/2010/main" val="403410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26688"/>
            <a:ext cx="6039693" cy="4991797"/>
          </a:xfrm>
          <a:prstGeom prst="rect">
            <a:avLst/>
          </a:prstGeom>
        </p:spPr>
      </p:pic>
      <p:sp>
        <p:nvSpPr>
          <p:cNvPr id="17" name="TextBox 16"/>
          <p:cNvSpPr txBox="1"/>
          <p:nvPr/>
        </p:nvSpPr>
        <p:spPr>
          <a:xfrm>
            <a:off x="4391998" y="1553879"/>
            <a:ext cx="126916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Sum-rate</a:t>
            </a:r>
            <a:endParaRPr lang="zh-CN" altLang="en-US" dirty="0">
              <a:solidFill>
                <a:srgbClr val="0070C0"/>
              </a:solidFill>
              <a:latin typeface="Arial" panose="020B0604020202020204" pitchFamily="34" charset="0"/>
              <a:cs typeface="Arial" panose="020B0604020202020204" pitchFamily="34" charset="0"/>
            </a:endParaRPr>
          </a:p>
        </p:txBody>
      </p:sp>
      <p:sp>
        <p:nvSpPr>
          <p:cNvPr id="19" name="TextBox 18"/>
          <p:cNvSpPr txBox="1"/>
          <p:nvPr/>
        </p:nvSpPr>
        <p:spPr>
          <a:xfrm>
            <a:off x="5562011" y="2242021"/>
            <a:ext cx="2250025" cy="400110"/>
          </a:xfrm>
          <a:prstGeom prst="rect">
            <a:avLst/>
          </a:prstGeom>
          <a:noFill/>
        </p:spPr>
        <p:txBody>
          <a:bodyPr wrap="square" rtlCol="0">
            <a:spAutoFit/>
          </a:bodyPr>
          <a:lstStyle/>
          <a:p>
            <a:pPr algn="ctr"/>
            <a:r>
              <a:rPr lang="en-US" altLang="zh-CN" sz="2000" dirty="0" err="1">
                <a:solidFill>
                  <a:srgbClr val="0070C0"/>
                </a:solidFill>
                <a:latin typeface="Arial" panose="020B0604020202020204" pitchFamily="34" charset="0"/>
                <a:cs typeface="Arial" panose="020B0604020202020204" pitchFamily="34" charset="0"/>
              </a:rPr>
              <a:t>QoS</a:t>
            </a:r>
            <a:r>
              <a:rPr lang="en-US" altLang="zh-CN" sz="2000" dirty="0">
                <a:solidFill>
                  <a:srgbClr val="0070C0"/>
                </a:solidFill>
                <a:latin typeface="Arial" panose="020B0604020202020204" pitchFamily="34" charset="0"/>
                <a:cs typeface="Arial" panose="020B0604020202020204" pitchFamily="34" charset="0"/>
              </a:rPr>
              <a:t> requirement</a:t>
            </a:r>
            <a:endParaRPr lang="zh-CN" altLang="en-US" dirty="0">
              <a:solidFill>
                <a:srgbClr val="0070C0"/>
              </a:solidFill>
              <a:latin typeface="Arial" panose="020B0604020202020204" pitchFamily="34" charset="0"/>
              <a:cs typeface="Arial" panose="020B0604020202020204" pitchFamily="34" charset="0"/>
            </a:endParaRPr>
          </a:p>
        </p:txBody>
      </p:sp>
      <p:sp>
        <p:nvSpPr>
          <p:cNvPr id="15" name="右大括号 14"/>
          <p:cNvSpPr/>
          <p:nvPr/>
        </p:nvSpPr>
        <p:spPr>
          <a:xfrm>
            <a:off x="4842111" y="4186237"/>
            <a:ext cx="539898" cy="144016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TextBox 20"/>
          <p:cNvSpPr txBox="1"/>
          <p:nvPr/>
        </p:nvSpPr>
        <p:spPr>
          <a:xfrm>
            <a:off x="5292008" y="4398485"/>
            <a:ext cx="1852306" cy="1015663"/>
          </a:xfrm>
          <a:prstGeom prst="rect">
            <a:avLst/>
          </a:prstGeom>
          <a:noFill/>
        </p:spPr>
        <p:txBody>
          <a:bodyPr wrap="square" rtlCol="0">
            <a:spAutoFit/>
          </a:bodyPr>
          <a:lstStyle/>
          <a:p>
            <a:pPr algn="ctr"/>
            <a:r>
              <a:rPr lang="en-US" altLang="zh-CN" sz="2000" dirty="0">
                <a:solidFill>
                  <a:srgbClr val="0070C0"/>
                </a:solidFill>
                <a:latin typeface="Arial" panose="020B0604020202020204" pitchFamily="34" charset="0"/>
                <a:cs typeface="Arial" panose="020B0604020202020204" pitchFamily="34" charset="0"/>
              </a:rPr>
              <a:t>Transmission resource constraints</a:t>
            </a:r>
            <a:endParaRPr lang="zh-CN" altLang="en-US" dirty="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4301997" y="2800128"/>
            <a:ext cx="298460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UAV speed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6" name="矩形 15"/>
          <p:cNvSpPr/>
          <p:nvPr/>
        </p:nvSpPr>
        <p:spPr>
          <a:xfrm>
            <a:off x="251952" y="1000108"/>
            <a:ext cx="8550095" cy="461665"/>
          </a:xfrm>
          <a:prstGeom prst="rect">
            <a:avLst/>
          </a:prstGeom>
        </p:spPr>
        <p:txBody>
          <a:bodyPr wrap="square">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Problem formulation</a:t>
            </a:r>
          </a:p>
        </p:txBody>
      </p:sp>
      <p:sp>
        <p:nvSpPr>
          <p:cNvPr id="13" name="矩形 12"/>
          <p:cNvSpPr/>
          <p:nvPr/>
        </p:nvSpPr>
        <p:spPr>
          <a:xfrm>
            <a:off x="1835696" y="1420674"/>
            <a:ext cx="2304256" cy="7078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TextBox 21"/>
          <p:cNvSpPr txBox="1"/>
          <p:nvPr/>
        </p:nvSpPr>
        <p:spPr>
          <a:xfrm>
            <a:off x="4301997" y="3354079"/>
            <a:ext cx="396004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Task completion time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4"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U2X Communication Optimization</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137</a:t>
            </a:fld>
            <a:endParaRPr lang="zh-CN" altLang="en-US" dirty="0"/>
          </a:p>
        </p:txBody>
      </p:sp>
    </p:spTree>
    <p:extLst>
      <p:ext uri="{BB962C8B-B14F-4D97-AF65-F5344CB8AC3E}">
        <p14:creationId xmlns:p14="http://schemas.microsoft.com/office/powerpoint/2010/main" val="8872373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268976"/>
            <a:ext cx="8820099" cy="4462760"/>
          </a:xfrm>
          <a:prstGeom prst="rect">
            <a:avLst/>
          </a:prstGeom>
        </p:spPr>
        <p:txBody>
          <a:bodyPr wrap="square">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NP-Hard </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Decompose into three sub-problems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U2N resource allocation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Relax to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convex</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continuous variable problem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U2U resource allocation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branch-and-bound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method to search the solution efficiently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 speed optimization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Solve successively over different time slots: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convex</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Solve the three sub-problems iteratively</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138</a:t>
            </a:fld>
            <a:endParaRPr lang="zh-CN" altLang="en-US" dirty="0"/>
          </a:p>
        </p:txBody>
      </p:sp>
    </p:spTree>
    <p:extLst>
      <p:ext uri="{BB962C8B-B14F-4D97-AF65-F5344CB8AC3E}">
        <p14:creationId xmlns:p14="http://schemas.microsoft.com/office/powerpoint/2010/main" val="22291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142984"/>
            <a:ext cx="8640094" cy="2369880"/>
          </a:xfrm>
          <a:prstGeom prst="rect">
            <a:avLst/>
          </a:prstGeom>
        </p:spPr>
        <p:txBody>
          <a:bodyPr wrap="square">
            <a:spAutoFit/>
          </a:bodyPr>
          <a:lstStyle/>
          <a:p>
            <a:pPr algn="just">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Existing Projects</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Nokia’s flying-cell (F-Cell) and Facebook’s Aquila</a:t>
            </a: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Facebook’s Aquila</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with solar panels sent 18-27km into the stratosphere</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To provide widespread Internet coverage (40-80 square kilometers) </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UAV Assisted Cellular Communication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13</a:t>
            </a:fld>
            <a:endParaRPr lang="zh-CN" altLang="en-US" dirty="0"/>
          </a:p>
        </p:txBody>
      </p:sp>
      <p:grpSp>
        <p:nvGrpSpPr>
          <p:cNvPr id="14" name="组合 13"/>
          <p:cNvGrpSpPr/>
          <p:nvPr/>
        </p:nvGrpSpPr>
        <p:grpSpPr>
          <a:xfrm>
            <a:off x="357158" y="3786190"/>
            <a:ext cx="3786214" cy="2726786"/>
            <a:chOff x="357158" y="3786190"/>
            <a:chExt cx="3786214" cy="2726786"/>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8" y="3786190"/>
              <a:ext cx="3786214" cy="2301866"/>
            </a:xfrm>
            <a:prstGeom prst="rect">
              <a:avLst/>
            </a:prstGeom>
          </p:spPr>
        </p:pic>
        <p:sp>
          <p:nvSpPr>
            <p:cNvPr id="10" name="文本框 9"/>
            <p:cNvSpPr txBox="1"/>
            <p:nvPr/>
          </p:nvSpPr>
          <p:spPr>
            <a:xfrm>
              <a:off x="571472" y="6143644"/>
              <a:ext cx="3150036"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Nokia’s F-Cell</a:t>
              </a:r>
              <a:endParaRPr lang="zh-CN" altLang="en-US" b="1" dirty="0">
                <a:latin typeface="Arial" panose="020B0604020202020204" pitchFamily="34" charset="0"/>
                <a:cs typeface="Arial" panose="020B0604020202020204" pitchFamily="34" charset="0"/>
              </a:endParaRPr>
            </a:p>
          </p:txBody>
        </p:sp>
      </p:grpSp>
      <p:grpSp>
        <p:nvGrpSpPr>
          <p:cNvPr id="16" name="组合 15"/>
          <p:cNvGrpSpPr/>
          <p:nvPr/>
        </p:nvGrpSpPr>
        <p:grpSpPr>
          <a:xfrm>
            <a:off x="4572001" y="3826257"/>
            <a:ext cx="4095044" cy="2686719"/>
            <a:chOff x="4572001" y="3826257"/>
            <a:chExt cx="4095044" cy="2686719"/>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3826257"/>
              <a:ext cx="4095044" cy="2261798"/>
            </a:xfrm>
            <a:prstGeom prst="rect">
              <a:avLst/>
            </a:prstGeom>
          </p:spPr>
        </p:pic>
        <p:sp>
          <p:nvSpPr>
            <p:cNvPr id="12" name="文本框 11"/>
            <p:cNvSpPr txBox="1"/>
            <p:nvPr/>
          </p:nvSpPr>
          <p:spPr>
            <a:xfrm>
              <a:off x="4764993" y="6143644"/>
              <a:ext cx="3902051"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Facebook’s Aquila</a:t>
              </a:r>
              <a:endParaRPr lang="zh-CN" alt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47946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4397231"/>
            <a:ext cx="4317193" cy="240065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uplink sum-rate increases and then becomes saturated when the number of U2N links increases</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Proposed subcarrier allocation improves uplink sum-rate for about 10%</a:t>
            </a:r>
          </a:p>
        </p:txBody>
      </p:sp>
      <p:sp>
        <p:nvSpPr>
          <p:cNvPr id="8" name="矩形 7"/>
          <p:cNvSpPr/>
          <p:nvPr/>
        </p:nvSpPr>
        <p:spPr>
          <a:xfrm>
            <a:off x="4569145" y="4397231"/>
            <a:ext cx="4398680"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sum-rate increases with task completion time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UAV with a higher</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altitude can provide a higher data rate  due to a higher probability of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LoS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U2N transmission</a:t>
            </a:r>
          </a:p>
        </p:txBody>
      </p:sp>
      <p:pic>
        <p:nvPicPr>
          <p:cNvPr id="9" name="图片 8"/>
          <p:cNvPicPr>
            <a:picLocks noChangeAspect="1"/>
          </p:cNvPicPr>
          <p:nvPr/>
        </p:nvPicPr>
        <p:blipFill>
          <a:blip r:embed="rId3"/>
          <a:stretch>
            <a:fillRect/>
          </a:stretch>
        </p:blipFill>
        <p:spPr>
          <a:xfrm>
            <a:off x="4662049" y="1000051"/>
            <a:ext cx="4320000" cy="3253013"/>
          </a:xfrm>
          <a:prstGeom prst="rect">
            <a:avLst/>
          </a:prstGeom>
        </p:spPr>
      </p:pic>
      <p:pic>
        <p:nvPicPr>
          <p:cNvPr id="11" name="图片 10"/>
          <p:cNvPicPr>
            <a:picLocks noChangeAspect="1"/>
          </p:cNvPicPr>
          <p:nvPr/>
        </p:nvPicPr>
        <p:blipFill>
          <a:blip r:embed="rId4"/>
          <a:stretch>
            <a:fillRect/>
          </a:stretch>
        </p:blipFill>
        <p:spPr>
          <a:xfrm>
            <a:off x="161951" y="928670"/>
            <a:ext cx="4320000" cy="3401418"/>
          </a:xfrm>
          <a:prstGeom prst="rect">
            <a:avLst/>
          </a:prstGeom>
        </p:spPr>
      </p:pic>
      <p:sp>
        <p:nvSpPr>
          <p:cNvPr id="1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139</a:t>
            </a:fld>
            <a:endParaRPr lang="zh-CN" altLang="en-US" dirty="0"/>
          </a:p>
        </p:txBody>
      </p:sp>
    </p:spTree>
    <p:extLst>
      <p:ext uri="{BB962C8B-B14F-4D97-AF65-F5344CB8AC3E}">
        <p14:creationId xmlns:p14="http://schemas.microsoft.com/office/powerpoint/2010/main" val="6750772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268976"/>
            <a:ext cx="8622045" cy="4407360"/>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U2U transmission</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Improve spectrum efficiency</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Provide high transmission rate for remote UAVs</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Time consumption and uplink rate trade-off</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Tight completion time constraint </a:t>
            </a:r>
            <a:r>
              <a:rPr lang="en-US" altLang="zh-CN" sz="2400" dirty="0">
                <a:latin typeface="Arial" panose="020B0604020202020204" pitchFamily="34" charset="0"/>
                <a:ea typeface="黑体" panose="02010609060101010101" pitchFamily="49" charset="-122"/>
                <a:cs typeface="Arial" panose="020B0604020202020204" pitchFamily="34" charset="0"/>
              </a:rPr>
              <a:t>corresponds to low uplink sum-rate</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Higher data rate </a:t>
            </a:r>
            <a:r>
              <a:rPr lang="en-US" altLang="zh-CN" sz="2400" dirty="0">
                <a:latin typeface="Arial" panose="020B0604020202020204" pitchFamily="34" charset="0"/>
                <a:ea typeface="黑体" panose="02010609060101010101" pitchFamily="49" charset="-122"/>
                <a:cs typeface="Arial" panose="020B0604020202020204" pitchFamily="34" charset="0"/>
              </a:rPr>
              <a:t>requires longer transmission time, leading to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higher task completion latency</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140</a:t>
            </a:fld>
            <a:endParaRPr lang="zh-CN" altLang="en-US" dirty="0"/>
          </a:p>
        </p:txBody>
      </p:sp>
    </p:spTree>
    <p:extLst>
      <p:ext uri="{BB962C8B-B14F-4D97-AF65-F5344CB8AC3E}">
        <p14:creationId xmlns:p14="http://schemas.microsoft.com/office/powerpoint/2010/main" val="32237340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5G Communications and Beyond</a:t>
            </a:r>
          </a:p>
          <a:p>
            <a:pPr lvl="1"/>
            <a:r>
              <a:rPr lang="en-US" altLang="zh-CN" dirty="0"/>
              <a:t>UAV Communication Basics</a:t>
            </a:r>
          </a:p>
          <a:p>
            <a:r>
              <a:rPr lang="en-US" altLang="zh-CN" dirty="0"/>
              <a:t>Mathematical Tools</a:t>
            </a:r>
          </a:p>
          <a:p>
            <a:pPr lvl="1"/>
            <a:r>
              <a:rPr lang="en-US" altLang="zh-CN" dirty="0"/>
              <a:t>Machine Learning</a:t>
            </a:r>
          </a:p>
          <a:p>
            <a:pPr lvl="1"/>
            <a:r>
              <a:rPr lang="en-US" altLang="zh-CN" dirty="0"/>
              <a:t>Game Theory</a:t>
            </a:r>
          </a:p>
          <a:p>
            <a:r>
              <a:rPr lang="en-US" altLang="zh-CN" dirty="0"/>
              <a:t>UAV assisted Cellular Communications</a:t>
            </a:r>
          </a:p>
          <a:p>
            <a:pPr lvl="1"/>
            <a:r>
              <a:rPr lang="en-US" altLang="zh-CN" dirty="0"/>
              <a:t>UAV serving as Base Station</a:t>
            </a:r>
          </a:p>
          <a:p>
            <a:pPr lvl="1"/>
            <a:r>
              <a:rPr lang="en-US" altLang="zh-CN" dirty="0"/>
              <a:t>UAV serving as Relay</a:t>
            </a:r>
          </a:p>
          <a:p>
            <a:r>
              <a:rPr lang="en-US" altLang="zh-CN" dirty="0"/>
              <a:t>Cellular assisted UAV Sensing</a:t>
            </a:r>
          </a:p>
          <a:p>
            <a:pPr lvl="1"/>
            <a:r>
              <a:rPr lang="en-US" altLang="zh-CN" dirty="0"/>
              <a:t>Internet of UAVs</a:t>
            </a:r>
          </a:p>
          <a:p>
            <a:pPr lvl="1"/>
            <a:r>
              <a:rPr lang="en-US" altLang="zh-CN" dirty="0"/>
              <a:t>Cooperative Internet of UAVs</a:t>
            </a:r>
          </a:p>
          <a:p>
            <a:pPr lvl="1"/>
            <a:r>
              <a:rPr lang="en-US" altLang="zh-CN" dirty="0"/>
              <a:t>UAV-to-X Communications</a:t>
            </a:r>
          </a:p>
          <a:p>
            <a:r>
              <a:rPr lang="en-US" altLang="zh-CN" dirty="0">
                <a:solidFill>
                  <a:srgbClr val="C00000"/>
                </a:solidFill>
              </a:rPr>
              <a:t>Applications</a:t>
            </a:r>
          </a:p>
          <a:p>
            <a:pPr lvl="1"/>
            <a:r>
              <a:rPr lang="en-US" altLang="zh-CN" dirty="0">
                <a:solidFill>
                  <a:srgbClr val="C00000"/>
                </a:solidFill>
              </a:rPr>
              <a:t>Aerial-Ground </a:t>
            </a:r>
            <a:r>
              <a:rPr lang="en-US" altLang="zh-CN" dirty="0" err="1">
                <a:solidFill>
                  <a:srgbClr val="C00000"/>
                </a:solidFill>
              </a:rPr>
              <a:t>IoTs</a:t>
            </a:r>
            <a:r>
              <a:rPr lang="en-US" altLang="zh-CN" dirty="0">
                <a:solidFill>
                  <a:srgbClr val="C00000"/>
                </a:solidFill>
              </a:rPr>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141</a:t>
            </a:fld>
            <a:endParaRPr lang="zh-CN" alt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ltLang="zh-CN" sz="4000"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5"/>
          <p:cNvSpPr/>
          <p:nvPr/>
        </p:nvSpPr>
        <p:spPr>
          <a:xfrm>
            <a:off x="260976" y="150017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altLang="zh-CN" sz="4000" b="1" dirty="0">
                <a:solidFill>
                  <a:srgbClr val="00B0F0"/>
                </a:solidFill>
                <a:latin typeface="Arial" panose="020B0604020202020204" pitchFamily="34" charset="0"/>
                <a:cs typeface="Arial" panose="020B0604020202020204" pitchFamily="34" charset="0"/>
              </a:rPr>
              <a:t>UAV aided Aerial-Ground </a:t>
            </a:r>
            <a:r>
              <a:rPr lang="en-US" altLang="zh-CN" sz="4000" b="1" dirty="0" err="1">
                <a:solidFill>
                  <a:srgbClr val="00B0F0"/>
                </a:solidFill>
                <a:latin typeface="Arial" panose="020B0604020202020204" pitchFamily="34" charset="0"/>
                <a:cs typeface="Arial" panose="020B0604020202020204" pitchFamily="34" charset="0"/>
              </a:rPr>
              <a:t>IoTs</a:t>
            </a:r>
            <a:r>
              <a:rPr lang="en-US" altLang="zh-CN" sz="4000" b="1" dirty="0">
                <a:solidFill>
                  <a:srgbClr val="00B0F0"/>
                </a:solidFill>
                <a:latin typeface="Arial" panose="020B0604020202020204" pitchFamily="34" charset="0"/>
                <a:cs typeface="Arial" panose="020B0604020202020204" pitchFamily="34" charset="0"/>
              </a:rPr>
              <a:t> for Air Quality Monitoring </a:t>
            </a:r>
          </a:p>
          <a:p>
            <a:pPr marL="0" lvl="1" algn="ctr"/>
            <a:r>
              <a:rPr lang="en-US" altLang="zh-CN" sz="4000" b="1" dirty="0">
                <a:solidFill>
                  <a:srgbClr val="00B0F0"/>
                </a:solidFill>
                <a:latin typeface="Arial" panose="020B0604020202020204" pitchFamily="34" charset="0"/>
                <a:cs typeface="Arial" panose="020B0604020202020204" pitchFamily="34" charset="0"/>
              </a:rPr>
              <a:t>in Smart City</a:t>
            </a:r>
          </a:p>
          <a:p>
            <a:pPr algn="ctr"/>
            <a:endParaRPr lang="en-US" altLang="zh-CN" sz="4000" b="1" dirty="0">
              <a:solidFill>
                <a:srgbClr val="00B0F0"/>
              </a:solidFill>
              <a:latin typeface="Arial" panose="020B0604020202020204" pitchFamily="34" charset="0"/>
              <a:cs typeface="Arial" panose="020B0604020202020204" pitchFamily="34" charset="0"/>
            </a:endParaRPr>
          </a:p>
        </p:txBody>
      </p:sp>
      <p:grpSp>
        <p:nvGrpSpPr>
          <p:cNvPr id="3" name="组合 2"/>
          <p:cNvGrpSpPr/>
          <p:nvPr/>
        </p:nvGrpSpPr>
        <p:grpSpPr>
          <a:xfrm>
            <a:off x="2051972" y="3629264"/>
            <a:ext cx="5040056" cy="1800000"/>
            <a:chOff x="2051972" y="3519001"/>
            <a:chExt cx="5040056" cy="1800000"/>
          </a:xfrm>
        </p:grpSpPr>
        <p:sp>
          <p:nvSpPr>
            <p:cNvPr id="2" name="矩形 1"/>
            <p:cNvSpPr/>
            <p:nvPr/>
          </p:nvSpPr>
          <p:spPr>
            <a:xfrm>
              <a:off x="2051972" y="3969006"/>
              <a:ext cx="5040056" cy="1080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990" y="3519001"/>
              <a:ext cx="1800000" cy="1800000"/>
            </a:xfrm>
            <a:prstGeom prst="rect">
              <a:avLst/>
            </a:prstGeom>
          </p:spPr>
        </p:pic>
      </p:grpSp>
      <p:sp>
        <p:nvSpPr>
          <p:cNvPr id="19" name="灯片编号占位符 18"/>
          <p:cNvSpPr>
            <a:spLocks noGrp="1"/>
          </p:cNvSpPr>
          <p:nvPr>
            <p:ph type="sldNum" sz="quarter" idx="12"/>
          </p:nvPr>
        </p:nvSpPr>
        <p:spPr>
          <a:prstGeom prst="rect">
            <a:avLst/>
          </a:prstGeom>
        </p:spPr>
        <p:txBody>
          <a:bodyPr/>
          <a:lstStyle/>
          <a:p>
            <a:fld id="{97D86083-53EC-4DF4-B0ED-FEB5657A265E}" type="slidenum">
              <a:rPr lang="zh-CN" altLang="en-US" smtClean="0"/>
              <a:pPr/>
              <a:t>142</a:t>
            </a:fld>
            <a:endParaRPr lang="zh-CN" altLang="en-US" dirty="0"/>
          </a:p>
        </p:txBody>
      </p:sp>
      <p:sp>
        <p:nvSpPr>
          <p:cNvPr id="11" name="矩形 3"/>
          <p:cNvSpPr/>
          <p:nvPr/>
        </p:nvSpPr>
        <p:spPr>
          <a:xfrm>
            <a:off x="161951"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VI</a:t>
            </a:r>
          </a:p>
        </p:txBody>
      </p:sp>
      <p:pic>
        <p:nvPicPr>
          <p:cNvPr id="10" name="Picture 2"/>
          <p:cNvPicPr>
            <a:picLocks noChangeAspect="1" noChangeArrowheads="1"/>
          </p:cNvPicPr>
          <p:nvPr/>
        </p:nvPicPr>
        <p:blipFill rotWithShape="1">
          <a:blip r:embed="rId4"/>
          <a:srcRect t="24515" b="31637"/>
          <a:stretch/>
        </p:blipFill>
        <p:spPr bwMode="auto">
          <a:xfrm>
            <a:off x="18051" y="8962"/>
            <a:ext cx="9144000" cy="900010"/>
          </a:xfrm>
          <a:prstGeom prst="rect">
            <a:avLst/>
          </a:prstGeom>
          <a:noFill/>
          <a:ln w="9525">
            <a:noFill/>
            <a:miter lim="800000"/>
            <a:headEnd/>
            <a:tailEnd/>
          </a:ln>
          <a:effectLst/>
        </p:spPr>
      </p:pic>
      <p:sp>
        <p:nvSpPr>
          <p:cNvPr id="15" name="矩形 14"/>
          <p:cNvSpPr/>
          <p:nvPr/>
        </p:nvSpPr>
        <p:spPr>
          <a:xfrm>
            <a:off x="71950" y="5681979"/>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[13] Z. Hu, </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et al.</a:t>
            </a:r>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“UAV Aided Aerial-Ground </a:t>
            </a:r>
            <a:r>
              <a:rPr lang="en-US" sz="1200" b="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IoT</a:t>
            </a:r>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for Air Quality Sensing in Smart City: Architecture, Technologies, and Implementation”, </a:t>
            </a:r>
            <a:r>
              <a:rPr lang="en-US"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Network</a:t>
            </a:r>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33, no. 2, pp. 14-22,  Mar. 2019.</a:t>
            </a:r>
          </a:p>
        </p:txBody>
      </p:sp>
    </p:spTree>
    <p:extLst>
      <p:ext uri="{BB962C8B-B14F-4D97-AF65-F5344CB8AC3E}">
        <p14:creationId xmlns:p14="http://schemas.microsoft.com/office/powerpoint/2010/main" val="270919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Air Pollution Problem</a:t>
            </a:r>
          </a:p>
        </p:txBody>
      </p:sp>
      <p:pic>
        <p:nvPicPr>
          <p:cNvPr id="31" name="Picture 5" descr="A schoolboy walks through smoke and fumes emitted from a waste dump in the Nigerian city of Port Harcourt"/>
          <p:cNvPicPr>
            <a:picLocks noChangeAspect="1" noChangeArrowheads="1"/>
          </p:cNvPicPr>
          <p:nvPr/>
        </p:nvPicPr>
        <p:blipFill rotWithShape="1">
          <a:blip r:embed="rId3">
            <a:extLst>
              <a:ext uri="{28A0092B-C50C-407E-A947-70E740481C1C}">
                <a14:useLocalDpi xmlns:a14="http://schemas.microsoft.com/office/drawing/2010/main" val="0"/>
              </a:ext>
            </a:extLst>
          </a:blip>
          <a:srcRect l="5629" t="-737" r="14881" b="737"/>
          <a:stretch/>
        </p:blipFill>
        <p:spPr bwMode="auto">
          <a:xfrm>
            <a:off x="733157" y="2641719"/>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How to Reduce Air Pollution from Industries"/>
          <p:cNvPicPr>
            <a:picLocks noChangeAspect="1" noChangeArrowheads="1"/>
          </p:cNvPicPr>
          <p:nvPr/>
        </p:nvPicPr>
        <p:blipFill rotWithShape="1">
          <a:blip r:embed="rId4">
            <a:extLst>
              <a:ext uri="{28A0092B-C50C-407E-A947-70E740481C1C}">
                <a14:useLocalDpi xmlns:a14="http://schemas.microsoft.com/office/drawing/2010/main" val="0"/>
              </a:ext>
            </a:extLst>
          </a:blip>
          <a:srcRect l="7823" r="13951"/>
          <a:stretch/>
        </p:blipFill>
        <p:spPr bwMode="auto">
          <a:xfrm>
            <a:off x="733157" y="4625578"/>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descr="https://cdn-images-1.medium.com/max/800/1*XUKRQjkwr_1YLecfCAVlEw.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739" t="167" r="979" b="-167"/>
          <a:stretch/>
        </p:blipFill>
        <p:spPr bwMode="auto">
          <a:xfrm>
            <a:off x="6403220" y="4625578"/>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air pollu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00" t="18004" r="15500" b="1996"/>
          <a:stretch/>
        </p:blipFill>
        <p:spPr bwMode="auto">
          <a:xfrm>
            <a:off x="6403220" y="2638689"/>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 result for air pollu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385" r="15385"/>
          <a:stretch/>
        </p:blipFill>
        <p:spPr bwMode="auto">
          <a:xfrm>
            <a:off x="3581989" y="2638689"/>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Image result for air polluti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39" t="-339" r="22018" b="339"/>
          <a:stretch/>
        </p:blipFill>
        <p:spPr bwMode="auto">
          <a:xfrm>
            <a:off x="3581989" y="4625578"/>
            <a:ext cx="2051365" cy="1641092"/>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p:cNvSpPr txBox="1"/>
          <p:nvPr/>
        </p:nvSpPr>
        <p:spPr>
          <a:xfrm>
            <a:off x="251952" y="928670"/>
            <a:ext cx="8640096" cy="1615827"/>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Air pollution </a:t>
            </a:r>
          </a:p>
          <a:p>
            <a:pPr lvl="1" algn="just">
              <a:spcBef>
                <a:spcPts val="6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Respiratory</a:t>
            </a:r>
            <a:r>
              <a:rPr lang="en-US" altLang="zh-CN" sz="2000" dirty="0">
                <a:latin typeface="Arial" panose="020B0604020202020204" pitchFamily="34" charset="0"/>
                <a:ea typeface="黑体" panose="02010609060101010101" pitchFamily="49" charset="-122"/>
                <a:cs typeface="Arial" panose="020B0604020202020204" pitchFamily="34" charset="0"/>
              </a:rPr>
              <a:t> diseases</a:t>
            </a:r>
          </a:p>
          <a:p>
            <a:pPr lvl="1" algn="just">
              <a:spcBef>
                <a:spcPts val="6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1/8 global deaths </a:t>
            </a:r>
            <a:r>
              <a:rPr lang="en-US" altLang="zh-CN" sz="2000" dirty="0">
                <a:latin typeface="Arial" panose="020B0604020202020204" pitchFamily="34" charset="0"/>
                <a:ea typeface="黑体" panose="02010609060101010101" pitchFamily="49" charset="-122"/>
                <a:cs typeface="Arial" panose="020B0604020202020204" pitchFamily="34" charset="0"/>
              </a:rPr>
              <a:t>each year</a:t>
            </a:r>
          </a:p>
          <a:p>
            <a:pPr lvl="1" algn="just">
              <a:spcBef>
                <a:spcPts val="6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Caused by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industries</a:t>
            </a:r>
            <a:r>
              <a:rPr lang="en-US" altLang="zh-CN" sz="2000" dirty="0">
                <a:latin typeface="Arial" panose="020B0604020202020204" pitchFamily="34" charset="0"/>
                <a:ea typeface="黑体" panose="02010609060101010101" pitchFamily="49" charset="-122"/>
                <a:cs typeface="Arial" panose="020B0604020202020204" pitchFamily="34" charset="0"/>
              </a:rPr>
              <a:t>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daily activities </a:t>
            </a:r>
            <a:endParaRPr lang="en-US" altLang="zh-CN" sz="20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2" name="灯片编号占位符 11"/>
          <p:cNvSpPr>
            <a:spLocks noGrp="1"/>
          </p:cNvSpPr>
          <p:nvPr>
            <p:ph type="sldNum" sz="quarter" idx="12"/>
          </p:nvPr>
        </p:nvSpPr>
        <p:spPr>
          <a:prstGeom prst="rect">
            <a:avLst/>
          </a:prstGeom>
        </p:spPr>
        <p:txBody>
          <a:bodyPr/>
          <a:lstStyle/>
          <a:p>
            <a:fld id="{97D86083-53EC-4DF4-B0ED-FEB5657A265E}" type="slidenum">
              <a:rPr lang="zh-CN" altLang="en-US" smtClean="0"/>
              <a:pPr/>
              <a:t>143</a:t>
            </a:fld>
            <a:endParaRPr lang="zh-CN" altLang="en-US" dirty="0"/>
          </a:p>
        </p:txBody>
      </p:sp>
    </p:spTree>
    <p:extLst>
      <p:ext uri="{BB962C8B-B14F-4D97-AF65-F5344CB8AC3E}">
        <p14:creationId xmlns:p14="http://schemas.microsoft.com/office/powerpoint/2010/main" val="8936075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Air Quality Index</a:t>
            </a:r>
          </a:p>
        </p:txBody>
      </p:sp>
      <p:sp>
        <p:nvSpPr>
          <p:cNvPr id="12" name="文本框 11"/>
          <p:cNvSpPr txBox="1"/>
          <p:nvPr/>
        </p:nvSpPr>
        <p:spPr>
          <a:xfrm>
            <a:off x="251952" y="1054661"/>
            <a:ext cx="8640096" cy="1615827"/>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Air quality index (AQI) </a:t>
            </a:r>
          </a:p>
          <a:p>
            <a:pPr lvl="1" algn="just">
              <a:spcBef>
                <a:spcPts val="6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Showing how polluted the air is </a:t>
            </a:r>
          </a:p>
          <a:p>
            <a:pPr lvl="1" algn="just">
              <a:spcBef>
                <a:spcPts val="600"/>
              </a:spcBef>
              <a:buClr>
                <a:schemeClr val="tx1"/>
              </a:buClr>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Calculated based on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air </a:t>
            </a:r>
          </a:p>
          <a:p>
            <a:pPr lvl="1" algn="just">
              <a:spcBef>
                <a:spcPts val="6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Pollutants (e.g., PM</a:t>
            </a:r>
            <a:r>
              <a:rPr lang="en-US" altLang="zh-CN" sz="2000" baseline="-25000" dirty="0">
                <a:solidFill>
                  <a:srgbClr val="C00000"/>
                </a:solidFill>
                <a:latin typeface="Arial" panose="020B0604020202020204" pitchFamily="34" charset="0"/>
                <a:ea typeface="黑体" panose="02010609060101010101" pitchFamily="49" charset="-122"/>
                <a:cs typeface="Arial" panose="020B0604020202020204" pitchFamily="34" charset="0"/>
              </a:rPr>
              <a:t>2.5</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graphicFrame>
        <p:nvGraphicFramePr>
          <p:cNvPr id="13" name="表格 12"/>
          <p:cNvGraphicFramePr>
            <a:graphicFrameLocks noGrp="1"/>
          </p:cNvGraphicFramePr>
          <p:nvPr>
            <p:extLst>
              <p:ext uri="{D42A27DB-BD31-4B8C-83A1-F6EECF244321}">
                <p14:modId xmlns:p14="http://schemas.microsoft.com/office/powerpoint/2010/main" val="3288769057"/>
              </p:ext>
            </p:extLst>
          </p:nvPr>
        </p:nvGraphicFramePr>
        <p:xfrm>
          <a:off x="4932004" y="1000108"/>
          <a:ext cx="3960044" cy="3815586"/>
        </p:xfrm>
        <a:graphic>
          <a:graphicData uri="http://schemas.openxmlformats.org/drawingml/2006/table">
            <a:tbl>
              <a:tblPr firstRow="1" bandRow="1">
                <a:tableStyleId>{5C22544A-7EE6-4342-B048-85BDC9FD1C3A}</a:tableStyleId>
              </a:tblPr>
              <a:tblGrid>
                <a:gridCol w="950411">
                  <a:extLst>
                    <a:ext uri="{9D8B030D-6E8A-4147-A177-3AD203B41FA5}">
                      <a16:colId xmlns:a16="http://schemas.microsoft.com/office/drawing/2014/main" val="3756250688"/>
                    </a:ext>
                  </a:extLst>
                </a:gridCol>
                <a:gridCol w="3009633">
                  <a:extLst>
                    <a:ext uri="{9D8B030D-6E8A-4147-A177-3AD203B41FA5}">
                      <a16:colId xmlns:a16="http://schemas.microsoft.com/office/drawing/2014/main" val="3684531481"/>
                    </a:ext>
                  </a:extLst>
                </a:gridCol>
              </a:tblGrid>
              <a:tr h="418422">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AQI</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Description</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411992844"/>
                  </a:ext>
                </a:extLst>
              </a:tr>
              <a:tr h="418422">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0-50</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CC00"/>
                    </a:solidFill>
                  </a:tcPr>
                </a:tc>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Good</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CC00"/>
                    </a:solidFill>
                  </a:tcPr>
                </a:tc>
                <a:extLst>
                  <a:ext uri="{0D108BD9-81ED-4DB2-BD59-A6C34878D82A}">
                    <a16:rowId xmlns:a16="http://schemas.microsoft.com/office/drawing/2014/main" val="9108796"/>
                  </a:ext>
                </a:extLst>
              </a:tr>
              <a:tr h="418422">
                <a:tc>
                  <a:txBody>
                    <a:bodyPr/>
                    <a:lstStyle/>
                    <a:p>
                      <a:pPr algn="ctr"/>
                      <a:r>
                        <a:rPr lang="en-US" altLang="zh-CN" b="1">
                          <a:latin typeface="Arial" panose="020B0604020202020204" pitchFamily="34" charset="0"/>
                          <a:ea typeface="等线" panose="02010600030101010101" pitchFamily="2" charset="-122"/>
                          <a:cs typeface="Arial" panose="020B0604020202020204" pitchFamily="34" charset="0"/>
                        </a:rPr>
                        <a:t>51-100</a:t>
                      </a:r>
                      <a:endParaRPr lang="zh-CN" altLang="en-US" b="1">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Moderate</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2534699484"/>
                  </a:ext>
                </a:extLst>
              </a:tr>
              <a:tr h="418422">
                <a:tc>
                  <a:txBody>
                    <a:bodyPr/>
                    <a:lstStyle/>
                    <a:p>
                      <a:pPr algn="ctr"/>
                      <a:r>
                        <a:rPr lang="en-US" altLang="zh-CN" b="1">
                          <a:solidFill>
                            <a:schemeClr val="tx1"/>
                          </a:solidFill>
                          <a:latin typeface="Arial" panose="020B0604020202020204" pitchFamily="34" charset="0"/>
                          <a:ea typeface="等线" panose="02010600030101010101" pitchFamily="2" charset="-122"/>
                          <a:cs typeface="Arial" panose="020B0604020202020204" pitchFamily="34" charset="0"/>
                        </a:rPr>
                        <a:t>101-195</a:t>
                      </a:r>
                      <a:endParaRPr lang="zh-CN" altLang="en-US" b="1" dirty="0">
                        <a:solidFill>
                          <a:schemeClr val="tx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altLang="zh-CN" b="1" dirty="0">
                          <a:solidFill>
                            <a:schemeClr val="tx1"/>
                          </a:solidFill>
                          <a:latin typeface="Arial" panose="020B0604020202020204" pitchFamily="34" charset="0"/>
                          <a:ea typeface="等线" panose="02010600030101010101" pitchFamily="2" charset="-122"/>
                          <a:cs typeface="Arial" panose="020B0604020202020204" pitchFamily="34" charset="0"/>
                        </a:rPr>
                        <a:t>Unhealthy</a:t>
                      </a:r>
                      <a:r>
                        <a:rPr lang="en-US" altLang="zh-CN" b="1" baseline="0" dirty="0">
                          <a:solidFill>
                            <a:schemeClr val="tx1"/>
                          </a:solidFill>
                          <a:latin typeface="Arial" panose="020B0604020202020204" pitchFamily="34" charset="0"/>
                          <a:ea typeface="等线" panose="02010600030101010101" pitchFamily="2" charset="-122"/>
                          <a:cs typeface="Arial" panose="020B0604020202020204" pitchFamily="34" charset="0"/>
                        </a:rPr>
                        <a:t> for Sensitive Groups</a:t>
                      </a:r>
                      <a:endParaRPr lang="zh-CN" altLang="en-US" b="1" dirty="0">
                        <a:solidFill>
                          <a:schemeClr val="tx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2240515630"/>
                  </a:ext>
                </a:extLst>
              </a:tr>
              <a:tr h="418422">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151-200</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Unhealthy</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1018823954"/>
                  </a:ext>
                </a:extLst>
              </a:tr>
              <a:tr h="418422">
                <a:tc>
                  <a:txBody>
                    <a:bodyPr/>
                    <a:lstStyle/>
                    <a:p>
                      <a:pPr algn="ctr"/>
                      <a:r>
                        <a:rPr lang="en-US" altLang="zh-CN" b="1">
                          <a:solidFill>
                            <a:schemeClr val="bg1"/>
                          </a:solidFill>
                          <a:latin typeface="Arial" panose="020B0604020202020204" pitchFamily="34" charset="0"/>
                          <a:ea typeface="等线" panose="02010600030101010101" pitchFamily="2" charset="-122"/>
                          <a:cs typeface="Arial" panose="020B0604020202020204" pitchFamily="34" charset="0"/>
                        </a:rPr>
                        <a:t>201-300</a:t>
                      </a:r>
                      <a:endParaRPr lang="zh-CN" altLang="en-US" b="1">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00000"/>
                    </a:solidFill>
                  </a:tcPr>
                </a:tc>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Very Unhealthy</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00000"/>
                    </a:solidFill>
                  </a:tcPr>
                </a:tc>
                <a:extLst>
                  <a:ext uri="{0D108BD9-81ED-4DB2-BD59-A6C34878D82A}">
                    <a16:rowId xmlns:a16="http://schemas.microsoft.com/office/drawing/2014/main" val="286393691"/>
                  </a:ext>
                </a:extLst>
              </a:tr>
              <a:tr h="418422">
                <a:tc>
                  <a:txBody>
                    <a:bodyPr/>
                    <a:lstStyle/>
                    <a:p>
                      <a:pPr algn="ctr"/>
                      <a:r>
                        <a:rPr lang="en-US" altLang="zh-CN" b="1">
                          <a:solidFill>
                            <a:schemeClr val="bg1"/>
                          </a:solidFill>
                          <a:latin typeface="Arial" panose="020B0604020202020204" pitchFamily="34" charset="0"/>
                          <a:ea typeface="等线" panose="02010600030101010101" pitchFamily="2" charset="-122"/>
                          <a:cs typeface="Arial" panose="020B0604020202020204" pitchFamily="34" charset="0"/>
                        </a:rPr>
                        <a:t>301-500</a:t>
                      </a:r>
                      <a:endParaRPr lang="zh-CN" altLang="en-US" b="1">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93366"/>
                    </a:solidFill>
                  </a:tcPr>
                </a:tc>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Hazardous</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93366"/>
                    </a:solidFill>
                  </a:tcPr>
                </a:tc>
                <a:extLst>
                  <a:ext uri="{0D108BD9-81ED-4DB2-BD59-A6C34878D82A}">
                    <a16:rowId xmlns:a16="http://schemas.microsoft.com/office/drawing/2014/main" val="1194781184"/>
                  </a:ext>
                </a:extLst>
              </a:tr>
            </a:tbl>
          </a:graphicData>
        </a:graphic>
      </p:graphicFrame>
      <p:pic>
        <p:nvPicPr>
          <p:cNvPr id="14" name="Picture 2"/>
          <p:cNvPicPr>
            <a:picLocks noChangeAspect="1" noChangeArrowheads="1"/>
          </p:cNvPicPr>
          <p:nvPr/>
        </p:nvPicPr>
        <p:blipFill>
          <a:blip r:embed="rId3" cstate="print"/>
          <a:srcRect/>
          <a:stretch>
            <a:fillRect/>
          </a:stretch>
        </p:blipFill>
        <p:spPr bwMode="auto">
          <a:xfrm>
            <a:off x="857224" y="2764680"/>
            <a:ext cx="2571768" cy="3643338"/>
          </a:xfrm>
          <a:prstGeom prst="rect">
            <a:avLst/>
          </a:prstGeom>
          <a:noFill/>
          <a:ln w="9525">
            <a:noFill/>
            <a:miter lim="800000"/>
            <a:headEnd/>
            <a:tailEnd/>
          </a:ln>
          <a:effectLst/>
        </p:spPr>
      </p:pic>
      <p:pic>
        <p:nvPicPr>
          <p:cNvPr id="15" name="Picture 2"/>
          <p:cNvPicPr>
            <a:picLocks noChangeAspect="1" noChangeArrowheads="1"/>
          </p:cNvPicPr>
          <p:nvPr/>
        </p:nvPicPr>
        <p:blipFill>
          <a:blip r:embed="rId4"/>
          <a:srcRect/>
          <a:stretch>
            <a:fillRect/>
          </a:stretch>
        </p:blipFill>
        <p:spPr bwMode="auto">
          <a:xfrm>
            <a:off x="3835699" y="4143379"/>
            <a:ext cx="4786346" cy="2286016"/>
          </a:xfrm>
          <a:prstGeom prst="rect">
            <a:avLst/>
          </a:prstGeom>
          <a:noFill/>
          <a:ln w="9525">
            <a:noFill/>
            <a:miter lim="800000"/>
            <a:headEnd/>
            <a:tailEnd/>
          </a:ln>
          <a:effectLst/>
        </p:spPr>
      </p:pic>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144</a:t>
            </a:fld>
            <a:endParaRPr lang="zh-CN" altLang="en-US" dirty="0"/>
          </a:p>
        </p:txBody>
      </p:sp>
    </p:spTree>
    <p:extLst>
      <p:ext uri="{BB962C8B-B14F-4D97-AF65-F5344CB8AC3E}">
        <p14:creationId xmlns:p14="http://schemas.microsoft.com/office/powerpoint/2010/main" val="266666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Motivations and Contributions</a:t>
            </a:r>
          </a:p>
        </p:txBody>
      </p:sp>
      <p:sp>
        <p:nvSpPr>
          <p:cNvPr id="10" name="文本框 9"/>
          <p:cNvSpPr txBox="1"/>
          <p:nvPr/>
        </p:nvSpPr>
        <p:spPr>
          <a:xfrm>
            <a:off x="214282" y="1071546"/>
            <a:ext cx="8640096" cy="5139869"/>
          </a:xfrm>
          <a:prstGeom prst="rect">
            <a:avLst/>
          </a:prstGeom>
          <a:noFill/>
        </p:spPr>
        <p:txBody>
          <a:bodyPr wrap="square" rtlCol="0">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Motivations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Official monitoring stations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2D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map without height profiling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Coarse-grained </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Static</a:t>
            </a:r>
            <a:r>
              <a:rPr lang="en-US" altLang="zh-CN" sz="2000" dirty="0">
                <a:latin typeface="Arial" panose="020B0604020202020204" pitchFamily="34" charset="0"/>
                <a:ea typeface="黑体" panose="02010609060101010101" pitchFamily="49" charset="-122"/>
                <a:cs typeface="Arial" panose="020B0604020202020204" pitchFamily="34" charset="0"/>
              </a:rPr>
              <a:t> stations</a:t>
            </a:r>
          </a:p>
          <a:p>
            <a:pPr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Our contributions</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3D </a:t>
            </a:r>
            <a:r>
              <a:rPr lang="en-US" altLang="zh-CN" sz="2000" dirty="0">
                <a:latin typeface="Arial" panose="020B0604020202020204" pitchFamily="34" charset="0"/>
                <a:ea typeface="黑体" panose="02010609060101010101" pitchFamily="49" charset="-122"/>
                <a:cs typeface="Arial" panose="020B0604020202020204" pitchFamily="34" charset="0"/>
              </a:rPr>
              <a:t>AQI map</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Fine-grained </a:t>
            </a:r>
            <a:r>
              <a:rPr lang="en-US" altLang="zh-CN" sz="2000" dirty="0">
                <a:latin typeface="Arial" panose="020B0604020202020204" pitchFamily="34" charset="0"/>
                <a:ea typeface="黑体" panose="02010609060101010101" pitchFamily="49" charset="-122"/>
                <a:cs typeface="Arial" panose="020B0604020202020204" pitchFamily="34" charset="0"/>
              </a:rPr>
              <a:t>monitoring</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Real-time </a:t>
            </a:r>
            <a:r>
              <a:rPr lang="en-US" altLang="zh-CN" sz="2000" dirty="0">
                <a:latin typeface="Arial" panose="020B0604020202020204" pitchFamily="34" charset="0"/>
                <a:ea typeface="黑体" panose="02010609060101010101" pitchFamily="49" charset="-122"/>
                <a:cs typeface="Arial" panose="020B0604020202020204" pitchFamily="34" charset="0"/>
              </a:rPr>
              <a:t>profiling</a:t>
            </a:r>
          </a:p>
          <a:p>
            <a:pPr lvl="1"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16" name="图片 15"/>
          <p:cNvPicPr>
            <a:picLocks noChangeAspect="1"/>
          </p:cNvPicPr>
          <p:nvPr/>
        </p:nvPicPr>
        <p:blipFill>
          <a:blip r:embed="rId3" cstate="print"/>
          <a:stretch>
            <a:fillRect/>
          </a:stretch>
        </p:blipFill>
        <p:spPr>
          <a:xfrm>
            <a:off x="5475744" y="1177021"/>
            <a:ext cx="3341302" cy="2414723"/>
          </a:xfrm>
          <a:prstGeom prst="rect">
            <a:avLst/>
          </a:prstGeom>
        </p:spPr>
      </p:pic>
      <p:pic>
        <p:nvPicPr>
          <p:cNvPr id="17" name="图片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0462"/>
          <a:stretch/>
        </p:blipFill>
        <p:spPr bwMode="auto">
          <a:xfrm>
            <a:off x="6105966" y="4017388"/>
            <a:ext cx="2874962" cy="19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5" cstate="print"/>
          <a:srcRect/>
          <a:stretch>
            <a:fillRect/>
          </a:stretch>
        </p:blipFill>
        <p:spPr bwMode="auto">
          <a:xfrm>
            <a:off x="3748512" y="2452513"/>
            <a:ext cx="2286016" cy="3929092"/>
          </a:xfrm>
          <a:prstGeom prst="rect">
            <a:avLst/>
          </a:prstGeom>
          <a:noFill/>
          <a:ln w="9525">
            <a:noFill/>
            <a:miter lim="800000"/>
            <a:headEnd/>
            <a:tailEnd/>
          </a:ln>
          <a:effec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145</a:t>
            </a:fld>
            <a:endParaRPr lang="zh-CN" altLang="en-US" dirty="0"/>
          </a:p>
        </p:txBody>
      </p:sp>
    </p:spTree>
    <p:extLst>
      <p:ext uri="{BB962C8B-B14F-4D97-AF65-F5344CB8AC3E}">
        <p14:creationId xmlns:p14="http://schemas.microsoft.com/office/powerpoint/2010/main" val="273597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3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3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Effect transition="in" filter="wipe(left)">
                                      <p:cBhvr>
                                        <p:cTn id="13" dur="300"/>
                                        <p:tgtEl>
                                          <p:spTgt spid="10">
                                            <p:txEl>
                                              <p:pRg st="6" end="6"/>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xEl>
                                              <p:pRg st="7" end="7"/>
                                            </p:txEl>
                                          </p:spTgt>
                                        </p:tgtEl>
                                        <p:attrNameLst>
                                          <p:attrName>style.visibility</p:attrName>
                                        </p:attrNameLst>
                                      </p:cBhvr>
                                      <p:to>
                                        <p:strVal val="visible"/>
                                      </p:to>
                                    </p:set>
                                    <p:animEffect transition="in" filter="wipe(left)">
                                      <p:cBhvr>
                                        <p:cTn id="16" dur="300"/>
                                        <p:tgtEl>
                                          <p:spTgt spid="10">
                                            <p:txEl>
                                              <p:pRg st="7" end="7"/>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animEffect transition="in" filter="wipe(left)">
                                      <p:cBhvr>
                                        <p:cTn id="19" dur="300"/>
                                        <p:tgtEl>
                                          <p:spTgt spid="10">
                                            <p:txEl>
                                              <p:pRg st="8" end="8"/>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xEl>
                                              <p:pRg st="9" end="9"/>
                                            </p:txEl>
                                          </p:spTgt>
                                        </p:tgtEl>
                                        <p:attrNameLst>
                                          <p:attrName>style.visibility</p:attrName>
                                        </p:attrNameLst>
                                      </p:cBhvr>
                                      <p:to>
                                        <p:strVal val="visible"/>
                                      </p:to>
                                    </p:set>
                                    <p:animEffect transition="in" filter="wipe(left)">
                                      <p:cBhvr>
                                        <p:cTn id="22" dur="3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System Design</a:t>
            </a:r>
          </a:p>
        </p:txBody>
      </p:sp>
      <p:sp>
        <p:nvSpPr>
          <p:cNvPr id="14" name="文本框 13"/>
          <p:cNvSpPr txBox="1"/>
          <p:nvPr/>
        </p:nvSpPr>
        <p:spPr>
          <a:xfrm>
            <a:off x="251951" y="1268976"/>
            <a:ext cx="3600097" cy="3447098"/>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aerial-ground</a:t>
            </a:r>
            <a:r>
              <a:rPr lang="en-US" altLang="zh-CN" sz="2400" dirty="0">
                <a:latin typeface="Arial" panose="020B0604020202020204" pitchFamily="34" charset="0"/>
                <a:ea typeface="黑体" panose="02010609060101010101" pitchFamily="49" charset="-122"/>
                <a:cs typeface="Arial" panose="020B0604020202020204" pitchFamily="34" charset="0"/>
              </a:rPr>
              <a:t> air quality sensing system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Four-layer architecture</a:t>
            </a: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Sensing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Processing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Presentation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pic>
        <p:nvPicPr>
          <p:cNvPr id="15" name="图片 14"/>
          <p:cNvPicPr>
            <a:picLocks noChangeAspect="1"/>
          </p:cNvPicPr>
          <p:nvPr/>
        </p:nvPicPr>
        <p:blipFill>
          <a:blip r:embed="rId3"/>
          <a:stretch>
            <a:fillRect/>
          </a:stretch>
        </p:blipFill>
        <p:spPr>
          <a:xfrm>
            <a:off x="3852048" y="1268976"/>
            <a:ext cx="5040000" cy="4860054"/>
          </a:xfrm>
          <a:prstGeom prst="rect">
            <a:avLst/>
          </a:prstGeom>
        </p:spPr>
      </p:pic>
      <p:sp>
        <p:nvSpPr>
          <p:cNvPr id="12" name="灯片编号占位符 11"/>
          <p:cNvSpPr>
            <a:spLocks noGrp="1"/>
          </p:cNvSpPr>
          <p:nvPr>
            <p:ph type="sldNum" sz="quarter" idx="12"/>
          </p:nvPr>
        </p:nvSpPr>
        <p:spPr>
          <a:prstGeom prst="rect">
            <a:avLst/>
          </a:prstGeom>
        </p:spPr>
        <p:txBody>
          <a:bodyPr/>
          <a:lstStyle/>
          <a:p>
            <a:fld id="{97D86083-53EC-4DF4-B0ED-FEB5657A265E}" type="slidenum">
              <a:rPr lang="zh-CN" altLang="en-US" smtClean="0"/>
              <a:pPr/>
              <a:t>146</a:t>
            </a:fld>
            <a:endParaRPr lang="zh-CN" altLang="en-US" dirty="0"/>
          </a:p>
        </p:txBody>
      </p:sp>
    </p:spTree>
    <p:extLst>
      <p:ext uri="{BB962C8B-B14F-4D97-AF65-F5344CB8AC3E}">
        <p14:creationId xmlns:p14="http://schemas.microsoft.com/office/powerpoint/2010/main" val="30539453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Sensing Layer</a:t>
            </a:r>
          </a:p>
        </p:txBody>
      </p:sp>
      <p:sp>
        <p:nvSpPr>
          <p:cNvPr id="4" name="文本框 3"/>
          <p:cNvSpPr txBox="1"/>
          <p:nvPr/>
        </p:nvSpPr>
        <p:spPr>
          <a:xfrm>
            <a:off x="251952" y="1000108"/>
            <a:ext cx="8640096" cy="3754874"/>
          </a:xfrm>
          <a:prstGeom prst="rect">
            <a:avLst/>
          </a:prstGeom>
          <a:noFill/>
        </p:spPr>
        <p:txBody>
          <a:bodyPr wrap="square" rtlCol="0">
            <a:spAutoFit/>
          </a:bodyPr>
          <a:lstStyle/>
          <a:p>
            <a:pPr algn="just">
              <a:spcBef>
                <a:spcPts val="12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Ground sensing</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Internet-of-Things</a:t>
            </a: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sensors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Air quality sensor (A3-IG)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Micro-controller unit (ATmega128A)</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Wireless</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transmission</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module</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(SIM7000C)</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Battery (13600mAh)</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Monitoring period: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90 days</a:t>
            </a:r>
            <a:r>
              <a:rPr lang="zh-CN" altLang="en-US"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without charging</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Instrumental error: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Below 5%</a:t>
            </a:r>
            <a:r>
              <a:rPr lang="en-US" altLang="zh-CN" sz="2000" dirty="0">
                <a:latin typeface="Arial" panose="020B0604020202020204" pitchFamily="34" charset="0"/>
                <a:ea typeface="黑体" panose="02010609060101010101" pitchFamily="49" charset="-122"/>
                <a:cs typeface="Arial" panose="020B0604020202020204" pitchFamily="34" charset="0"/>
              </a:rPr>
              <a:t> after calibration</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802" y="1185183"/>
            <a:ext cx="1795300" cy="2393733"/>
          </a:xfrm>
          <a:prstGeom prst="rect">
            <a:avLst/>
          </a:prstGeom>
        </p:spPr>
      </p:pic>
      <p:grpSp>
        <p:nvGrpSpPr>
          <p:cNvPr id="6" name="组合 5"/>
          <p:cNvGrpSpPr/>
          <p:nvPr/>
        </p:nvGrpSpPr>
        <p:grpSpPr>
          <a:xfrm>
            <a:off x="1871970" y="4400796"/>
            <a:ext cx="7020078" cy="2133913"/>
            <a:chOff x="2015613" y="4536692"/>
            <a:chExt cx="7020078" cy="2133913"/>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708026" y="4777228"/>
              <a:ext cx="2447952" cy="1835964"/>
            </a:xfrm>
            <a:prstGeom prst="rect">
              <a:avLst/>
            </a:prstGeom>
          </p:spPr>
        </p:pic>
        <p:sp>
          <p:nvSpPr>
            <p:cNvPr id="8" name="线形标注 1(无边框) 7"/>
            <p:cNvSpPr/>
            <p:nvPr/>
          </p:nvSpPr>
          <p:spPr>
            <a:xfrm rot="10800000">
              <a:off x="2501974" y="4934766"/>
              <a:ext cx="810009" cy="474255"/>
            </a:xfrm>
            <a:prstGeom prst="callout1">
              <a:avLst>
                <a:gd name="adj1" fmla="val 18750"/>
                <a:gd name="adj2" fmla="val -8333"/>
                <a:gd name="adj3" fmla="val -34165"/>
                <a:gd name="adj4" fmla="val -73928"/>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 name="文本框 8"/>
            <p:cNvSpPr txBox="1"/>
            <p:nvPr/>
          </p:nvSpPr>
          <p:spPr>
            <a:xfrm>
              <a:off x="2285616" y="5007116"/>
              <a:ext cx="1134387"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Sensor</a:t>
              </a:r>
              <a:endParaRPr lang="zh-CN" altLang="en-US" sz="2000" dirty="0">
                <a:latin typeface="Arial" panose="020B0604020202020204" pitchFamily="34" charset="0"/>
                <a:cs typeface="Arial" panose="020B0604020202020204" pitchFamily="34" charset="0"/>
              </a:endParaRPr>
            </a:p>
          </p:txBody>
        </p:sp>
        <p:sp>
          <p:nvSpPr>
            <p:cNvPr id="10" name="文本框 9"/>
            <p:cNvSpPr txBox="1"/>
            <p:nvPr/>
          </p:nvSpPr>
          <p:spPr>
            <a:xfrm>
              <a:off x="6372018" y="4987227"/>
              <a:ext cx="1080014" cy="400110"/>
            </a:xfrm>
            <a:prstGeom prst="rect">
              <a:avLst/>
            </a:prstGeom>
            <a:noFill/>
          </p:spPr>
          <p:txBody>
            <a:bodyPr wrap="square" rtlCol="0">
              <a:spAutoFit/>
            </a:bodyPr>
            <a:lstStyle/>
            <a:p>
              <a:r>
                <a:rPr lang="en-US" altLang="zh-CN" sz="2000">
                  <a:latin typeface="Arial" panose="020B0604020202020204" pitchFamily="34" charset="0"/>
                  <a:cs typeface="Arial" panose="020B0604020202020204" pitchFamily="34" charset="0"/>
                </a:rPr>
                <a:t>Battery</a:t>
              </a:r>
              <a:endParaRPr lang="zh-CN" altLang="en-US" sz="2000">
                <a:latin typeface="Arial" panose="020B0604020202020204" pitchFamily="34" charset="0"/>
                <a:cs typeface="Arial" panose="020B0604020202020204" pitchFamily="34" charset="0"/>
              </a:endParaRPr>
            </a:p>
          </p:txBody>
        </p:sp>
        <p:sp>
          <p:nvSpPr>
            <p:cNvPr id="11" name="线形标注 1(无边框) 10"/>
            <p:cNvSpPr/>
            <p:nvPr/>
          </p:nvSpPr>
          <p:spPr>
            <a:xfrm rot="10800000">
              <a:off x="2699995" y="6196350"/>
              <a:ext cx="810009" cy="474255"/>
            </a:xfrm>
            <a:prstGeom prst="callout1">
              <a:avLst>
                <a:gd name="adj1" fmla="val 138941"/>
                <a:gd name="adj2" fmla="val -136619"/>
                <a:gd name="adj3" fmla="val 63194"/>
                <a:gd name="adj4" fmla="val 14247"/>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 name="线形标注 1(无边框) 11"/>
            <p:cNvSpPr/>
            <p:nvPr/>
          </p:nvSpPr>
          <p:spPr>
            <a:xfrm>
              <a:off x="5652012" y="5755260"/>
              <a:ext cx="2250026" cy="383679"/>
            </a:xfrm>
            <a:prstGeom prst="callout1">
              <a:avLst>
                <a:gd name="adj1" fmla="val -4599"/>
                <a:gd name="adj2" fmla="val -31958"/>
                <a:gd name="adj3" fmla="val 74497"/>
                <a:gd name="adj4" fmla="val 34781"/>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 name="文本框 12"/>
            <p:cNvSpPr txBox="1"/>
            <p:nvPr/>
          </p:nvSpPr>
          <p:spPr>
            <a:xfrm>
              <a:off x="6452805" y="5839606"/>
              <a:ext cx="2582886" cy="400110"/>
            </a:xfrm>
            <a:prstGeom prst="rect">
              <a:avLst/>
            </a:prstGeom>
            <a:noFill/>
          </p:spPr>
          <p:txBody>
            <a:bodyPr wrap="square" rtlCol="0">
              <a:spAutoFit/>
            </a:bodyPr>
            <a:lstStyle/>
            <a:p>
              <a:r>
                <a:rPr lang="en-US" altLang="zh-CN" sz="2000">
                  <a:latin typeface="Arial" panose="020B0604020202020204" pitchFamily="34" charset="0"/>
                  <a:cs typeface="Arial" panose="020B0604020202020204" pitchFamily="34" charset="0"/>
                </a:rPr>
                <a:t>Micro-controller unit</a:t>
              </a:r>
              <a:endParaRPr lang="zh-CN" altLang="en-US" sz="2000">
                <a:latin typeface="Arial" panose="020B0604020202020204" pitchFamily="34" charset="0"/>
                <a:cs typeface="Arial" panose="020B0604020202020204" pitchFamily="34" charset="0"/>
              </a:endParaRPr>
            </a:p>
          </p:txBody>
        </p:sp>
        <p:sp>
          <p:nvSpPr>
            <p:cNvPr id="14" name="文本框 13"/>
            <p:cNvSpPr txBox="1"/>
            <p:nvPr/>
          </p:nvSpPr>
          <p:spPr>
            <a:xfrm>
              <a:off x="2015613" y="5636054"/>
              <a:ext cx="1980022" cy="954107"/>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Wireless </a:t>
              </a:r>
              <a:r>
                <a:rPr lang="en-US" altLang="zh-CN" sz="2000" dirty="0">
                  <a:latin typeface="Arial" panose="020B0604020202020204" pitchFamily="34" charset="0"/>
                  <a:cs typeface="Arial" panose="020B0604020202020204" pitchFamily="34" charset="0"/>
                </a:rPr>
                <a:t>transmission</a:t>
              </a:r>
              <a:r>
                <a:rPr lang="en-US" altLang="zh-CN" dirty="0">
                  <a:latin typeface="Arial" panose="020B0604020202020204" pitchFamily="34" charset="0"/>
                  <a:cs typeface="Arial" panose="020B0604020202020204" pitchFamily="34" charset="0"/>
                </a:rPr>
                <a:t> module</a:t>
              </a:r>
              <a:endParaRPr lang="zh-CN" altLang="en-US" dirty="0">
                <a:latin typeface="Arial" panose="020B0604020202020204" pitchFamily="34" charset="0"/>
                <a:cs typeface="Arial" panose="020B0604020202020204" pitchFamily="34" charset="0"/>
              </a:endParaRPr>
            </a:p>
          </p:txBody>
        </p:sp>
        <p:sp>
          <p:nvSpPr>
            <p:cNvPr id="15" name="线形标注 1(无边框) 14"/>
            <p:cNvSpPr/>
            <p:nvPr/>
          </p:nvSpPr>
          <p:spPr>
            <a:xfrm>
              <a:off x="5791365" y="4536692"/>
              <a:ext cx="2250026" cy="383679"/>
            </a:xfrm>
            <a:prstGeom prst="callout1">
              <a:avLst>
                <a:gd name="adj1" fmla="val 233726"/>
                <a:gd name="adj2" fmla="val -1817"/>
                <a:gd name="adj3" fmla="val 165854"/>
                <a:gd name="adj4" fmla="val 23943"/>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4" name="灯片编号占位符 23"/>
          <p:cNvSpPr>
            <a:spLocks noGrp="1"/>
          </p:cNvSpPr>
          <p:nvPr>
            <p:ph type="sldNum" sz="quarter" idx="12"/>
          </p:nvPr>
        </p:nvSpPr>
        <p:spPr>
          <a:prstGeom prst="rect">
            <a:avLst/>
          </a:prstGeom>
        </p:spPr>
        <p:txBody>
          <a:bodyPr/>
          <a:lstStyle/>
          <a:p>
            <a:fld id="{97D86083-53EC-4DF4-B0ED-FEB5657A265E}" type="slidenum">
              <a:rPr lang="zh-CN" altLang="en-US" smtClean="0"/>
              <a:pPr/>
              <a:t>147</a:t>
            </a:fld>
            <a:endParaRPr lang="zh-CN" altLang="en-US" dirty="0"/>
          </a:p>
        </p:txBody>
      </p:sp>
    </p:spTree>
    <p:extLst>
      <p:ext uri="{BB962C8B-B14F-4D97-AF65-F5344CB8AC3E}">
        <p14:creationId xmlns:p14="http://schemas.microsoft.com/office/powerpoint/2010/main" val="29074008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Sensing Layer</a:t>
            </a:r>
          </a:p>
        </p:txBody>
      </p:sp>
      <p:sp>
        <p:nvSpPr>
          <p:cNvPr id="16" name="文本框 15"/>
          <p:cNvSpPr txBox="1"/>
          <p:nvPr/>
        </p:nvSpPr>
        <p:spPr>
          <a:xfrm>
            <a:off x="251952" y="1016432"/>
            <a:ext cx="8640096" cy="3354765"/>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 Sensing</a:t>
            </a:r>
            <a:r>
              <a:rPr lang="en-US" altLang="zh-CN" sz="2400" dirty="0">
                <a:latin typeface="Arial" panose="020B0604020202020204" pitchFamily="34" charset="0"/>
                <a:ea typeface="黑体" panose="02010609060101010101" pitchFamily="49" charset="-122"/>
                <a:cs typeface="Arial" panose="020B0604020202020204" pitchFamily="34" charset="0"/>
              </a:rPr>
              <a:t> </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Attaching the device to a UAV</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Ground sensing </a:t>
            </a:r>
            <a:r>
              <a:rPr lang="en-US" altLang="zh-CN" sz="2400" dirty="0" err="1">
                <a:latin typeface="Arial" panose="020B0604020202020204" pitchFamily="34" charset="0"/>
                <a:ea typeface="黑体" panose="02010609060101010101" pitchFamily="49" charset="-122"/>
                <a:cs typeface="Arial" panose="020B0604020202020204" pitchFamily="34" charset="0"/>
              </a:rPr>
              <a:t>vs</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 sensing</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AQI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on/off the ground</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In/continuously</a:t>
            </a:r>
            <a:r>
              <a:rPr lang="en-US" altLang="zh-CN" sz="2000" dirty="0">
                <a:latin typeface="Arial" panose="020B0604020202020204" pitchFamily="34" charset="0"/>
                <a:ea typeface="黑体" panose="02010609060101010101" pitchFamily="49" charset="-122"/>
                <a:cs typeface="Arial" panose="020B0604020202020204" pitchFamily="34" charset="0"/>
              </a:rPr>
              <a:t> sensing</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Deployment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Peking University and </a:t>
            </a:r>
            <a:r>
              <a:rPr lang="en-US" altLang="zh-CN" sz="2000" dirty="0" err="1">
                <a:latin typeface="Arial" panose="020B0604020202020204" pitchFamily="34" charset="0"/>
                <a:ea typeface="黑体" panose="02010609060101010101" pitchFamily="49" charset="-122"/>
                <a:cs typeface="Arial" panose="020B0604020202020204" pitchFamily="34" charset="0"/>
              </a:rPr>
              <a:t>Xidian</a:t>
            </a:r>
            <a:r>
              <a:rPr lang="en-US" altLang="zh-CN" sz="2000" dirty="0">
                <a:latin typeface="Arial" panose="020B0604020202020204" pitchFamily="34" charset="0"/>
                <a:ea typeface="黑体" panose="02010609060101010101" pitchFamily="49" charset="-122"/>
                <a:cs typeface="Arial" panose="020B0604020202020204" pitchFamily="34" charset="0"/>
              </a:rPr>
              <a:t> University</a:t>
            </a:r>
          </a:p>
        </p:txBody>
      </p:sp>
      <p:pic>
        <p:nvPicPr>
          <p:cNvPr id="17" name="图片 16"/>
          <p:cNvPicPr>
            <a:picLocks noChangeAspect="1"/>
          </p:cNvPicPr>
          <p:nvPr/>
        </p:nvPicPr>
        <p:blipFill>
          <a:blip r:embed="rId3" cstate="print"/>
          <a:stretch>
            <a:fillRect/>
          </a:stretch>
        </p:blipFill>
        <p:spPr>
          <a:xfrm>
            <a:off x="5517051" y="1000108"/>
            <a:ext cx="2654988" cy="1989878"/>
          </a:xfrm>
          <a:prstGeom prst="rect">
            <a:avLst/>
          </a:prstGeom>
        </p:spPr>
      </p:pic>
      <p:pic>
        <p:nvPicPr>
          <p:cNvPr id="18" name="图片 17"/>
          <p:cNvPicPr>
            <a:picLocks noChangeAspect="1"/>
          </p:cNvPicPr>
          <p:nvPr/>
        </p:nvPicPr>
        <p:blipFill>
          <a:blip r:embed="rId4" cstate="print"/>
          <a:stretch>
            <a:fillRect/>
          </a:stretch>
        </p:blipFill>
        <p:spPr>
          <a:xfrm>
            <a:off x="5517051" y="4346468"/>
            <a:ext cx="3240036" cy="1833983"/>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9999" t="6334" r="6667" b="6624"/>
          <a:stretch/>
        </p:blipFill>
        <p:spPr>
          <a:xfrm>
            <a:off x="1511966" y="4346468"/>
            <a:ext cx="2320065" cy="2134459"/>
          </a:xfrm>
          <a:prstGeom prst="rect">
            <a:avLst/>
          </a:prstGeom>
        </p:spPr>
      </p:pic>
      <p:sp>
        <p:nvSpPr>
          <p:cNvPr id="12" name="灯片编号占位符 11"/>
          <p:cNvSpPr>
            <a:spLocks noGrp="1"/>
          </p:cNvSpPr>
          <p:nvPr>
            <p:ph type="sldNum" sz="quarter" idx="12"/>
          </p:nvPr>
        </p:nvSpPr>
        <p:spPr>
          <a:prstGeom prst="rect">
            <a:avLst/>
          </a:prstGeom>
        </p:spPr>
        <p:txBody>
          <a:bodyPr/>
          <a:lstStyle/>
          <a:p>
            <a:fld id="{97D86083-53EC-4DF4-B0ED-FEB5657A265E}" type="slidenum">
              <a:rPr lang="zh-CN" altLang="en-US" smtClean="0"/>
              <a:pPr/>
              <a:t>148</a:t>
            </a:fld>
            <a:endParaRPr lang="zh-CN" altLang="en-US" dirty="0"/>
          </a:p>
        </p:txBody>
      </p:sp>
    </p:spTree>
    <p:extLst>
      <p:ext uri="{BB962C8B-B14F-4D97-AF65-F5344CB8AC3E}">
        <p14:creationId xmlns:p14="http://schemas.microsoft.com/office/powerpoint/2010/main" val="50736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14</a:t>
            </a:fld>
            <a:endParaRPr lang="zh-CN" altLang="en-US" dirty="0"/>
          </a:p>
        </p:txBody>
      </p:sp>
      <p:sp>
        <p:nvSpPr>
          <p:cNvPr id="11" name="矩形 10"/>
          <p:cNvSpPr/>
          <p:nvPr/>
        </p:nvSpPr>
        <p:spPr>
          <a:xfrm>
            <a:off x="251953" y="1268976"/>
            <a:ext cx="4971859" cy="4413516"/>
          </a:xfrm>
          <a:prstGeom prst="rect">
            <a:avLst/>
          </a:prstGeom>
        </p:spPr>
        <p:txBody>
          <a:bodyPr wrap="square">
            <a:spAutoFit/>
          </a:bodyPr>
          <a:lstStyle/>
          <a:p>
            <a:pPr algn="just">
              <a:lnSpc>
                <a:spcPct val="120000"/>
              </a:lnSpc>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Air-to-ground (A2G) channel</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Different from ground communication</a:t>
            </a:r>
          </a:p>
          <a:p>
            <a:pPr lvl="2">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Altitudes and elevation angles</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model [1]</a:t>
            </a:r>
          </a:p>
          <a:p>
            <a:pPr lvl="2">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and </a:t>
            </a:r>
            <a:r>
              <a:rPr lang="en-US" altLang="zh-CN" sz="2000" dirty="0" err="1">
                <a:latin typeface="Arial" panose="020B0604020202020204" pitchFamily="34" charset="0"/>
                <a:ea typeface="黑体" panose="02010609060101010101" pitchFamily="49" charset="-122"/>
                <a:cs typeface="Arial" panose="020B0604020202020204" pitchFamily="34" charset="0"/>
              </a:rPr>
              <a:t>NLoS</a:t>
            </a:r>
            <a:r>
              <a:rPr lang="en-US" altLang="zh-CN" sz="2000" dirty="0">
                <a:latin typeface="Arial" panose="020B0604020202020204" pitchFamily="34" charset="0"/>
                <a:ea typeface="黑体" panose="02010609060101010101" pitchFamily="49" charset="-122"/>
                <a:cs typeface="Arial" panose="020B0604020202020204" pitchFamily="34" charset="0"/>
              </a:rPr>
              <a:t>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different probabilities </a:t>
            </a:r>
            <a:r>
              <a:rPr lang="en-US" altLang="zh-CN" sz="2000" dirty="0">
                <a:latin typeface="Arial" panose="020B0604020202020204" pitchFamily="34" charset="0"/>
                <a:ea typeface="黑体" panose="02010609060101010101" pitchFamily="49" charset="-122"/>
                <a:cs typeface="Arial" panose="020B0604020202020204" pitchFamily="34" charset="0"/>
              </a:rPr>
              <a:t>of occurrence</a:t>
            </a:r>
          </a:p>
          <a:p>
            <a:pPr lvl="3">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Propagation environment and elevation angels </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Small-scale fading: Rican</a:t>
            </a:r>
          </a:p>
        </p:txBody>
      </p:sp>
      <p:sp>
        <p:nvSpPr>
          <p:cNvPr id="13"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Channel Models</a:t>
            </a:r>
          </a:p>
        </p:txBody>
      </p:sp>
      <p:grpSp>
        <p:nvGrpSpPr>
          <p:cNvPr id="17" name="组合 16"/>
          <p:cNvGrpSpPr/>
          <p:nvPr/>
        </p:nvGrpSpPr>
        <p:grpSpPr>
          <a:xfrm>
            <a:off x="4842003" y="1214422"/>
            <a:ext cx="4301998" cy="4803924"/>
            <a:chOff x="4842003" y="1595109"/>
            <a:chExt cx="4301998" cy="4803924"/>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003" y="3181728"/>
              <a:ext cx="4301997" cy="3217305"/>
            </a:xfrm>
            <a:prstGeom prst="rect">
              <a:avLst/>
            </a:prstGeom>
          </p:spPr>
        </p:pic>
        <p:sp>
          <p:nvSpPr>
            <p:cNvPr id="19" name="矩形 18"/>
            <p:cNvSpPr/>
            <p:nvPr/>
          </p:nvSpPr>
          <p:spPr>
            <a:xfrm>
              <a:off x="6094999" y="1595109"/>
              <a:ext cx="2977051" cy="427746"/>
            </a:xfrm>
            <a:prstGeom prst="rect">
              <a:avLst/>
            </a:prstGeom>
          </p:spPr>
          <p:txBody>
            <a:bodyPr wrap="square">
              <a:spAutoFit/>
            </a:bodyPr>
            <a:lstStyle/>
            <a:p>
              <a:pPr algn="just">
                <a:lnSpc>
                  <a:spcPct val="120000"/>
                </a:lnSpc>
                <a:spcBef>
                  <a:spcPts val="1200"/>
                </a:spcBef>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Probability of </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LoS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0" name="矩形 19"/>
                <p:cNvSpPr/>
                <p:nvPr/>
              </p:nvSpPr>
              <p:spPr>
                <a:xfrm>
                  <a:off x="5382009" y="1921242"/>
                  <a:ext cx="3761991" cy="851708"/>
                </a:xfrm>
                <a:prstGeom prst="rect">
                  <a:avLst/>
                </a:prstGeom>
              </p:spPr>
              <p:txBody>
                <a:bodyPr wrap="square">
                  <a:spAutoFit/>
                </a:bodyPr>
                <a:lstStyle/>
                <a:p>
                  <a:pPr algn="just">
                    <a:lnSpc>
                      <a:spcPct val="120000"/>
                    </a:lnSpc>
                    <a:spcBef>
                      <a:spcPts val="1200"/>
                    </a:spcBef>
                    <a:defRPr/>
                  </a:pPr>
                  <a14:m>
                    <m:oMathPara xmlns:m="http://schemas.openxmlformats.org/officeDocument/2006/math">
                      <m:oMathParaPr>
                        <m:jc m:val="centerGroup"/>
                      </m:oMathParaPr>
                      <m:oMath xmlns:m="http://schemas.openxmlformats.org/officeDocument/2006/math">
                        <m:sSub>
                          <m:sSubPr>
                            <m:ctrlPr>
                              <a:rPr lang="en-US" altLang="zh-CN" sz="2000" i="1" dirty="0"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𝑃</m:t>
                            </m:r>
                          </m:e>
                          <m:sub>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𝐿𝑜𝑆</m:t>
                            </m:r>
                          </m:sub>
                        </m:sSub>
                        <m:d>
                          <m:dPr>
                            <m:ctrlP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ctrlPr>
                          </m:dPr>
                          <m:e>
                            <m:r>
                              <a:rPr lang="zh-CN" altLang="en-US" sz="2000" b="0" i="1" dirty="0" smtClean="0">
                                <a:latin typeface="Cambria Math" panose="02040503050406030204" pitchFamily="18" charset="0"/>
                                <a:ea typeface="黑体" panose="02010609060101010101" pitchFamily="49" charset="-122"/>
                                <a:cs typeface="Arial" panose="020B0604020202020204" pitchFamily="34" charset="0"/>
                              </a:rPr>
                              <m:t>𝜃</m:t>
                            </m:r>
                          </m:e>
                        </m:d>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m:t>
                        </m:r>
                        <m:f>
                          <m:fPr>
                            <m:ctrlP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ctrlPr>
                          </m:fPr>
                          <m:num>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1</m:t>
                            </m:r>
                          </m:num>
                          <m:den>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1+</m:t>
                            </m:r>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𝑎</m:t>
                            </m:r>
                            <m:r>
                              <m:rPr>
                                <m:sty m:val="p"/>
                              </m:rP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exp</m:t>
                            </m:r>
                            <m: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m:t>
                            </m:r>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m:t>
                            </m:r>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𝑏</m:t>
                            </m:r>
                            <m: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m:t>
                            </m:r>
                            <m:r>
                              <m:rPr>
                                <m:sty m:val="p"/>
                              </m:rPr>
                              <a:rPr lang="el-GR" altLang="zh-CN" sz="2000" b="0" i="1" dirty="0" smtClean="0">
                                <a:latin typeface="Cambria Math" panose="02040503050406030204" pitchFamily="18" charset="0"/>
                                <a:ea typeface="Cambria Math" panose="02040503050406030204" pitchFamily="18" charset="0"/>
                                <a:cs typeface="Arial" panose="020B0604020202020204" pitchFamily="34" charset="0"/>
                              </a:rPr>
                              <m:t>θ</m:t>
                            </m:r>
                            <m:r>
                              <a:rPr lang="en-US" altLang="zh-CN" sz="2000" b="0" i="1" dirty="0"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dirty="0" smtClean="0">
                                <a:latin typeface="Cambria Math" panose="02040503050406030204" pitchFamily="18" charset="0"/>
                                <a:ea typeface="Cambria Math" panose="02040503050406030204" pitchFamily="18" charset="0"/>
                                <a:cs typeface="Arial" panose="020B0604020202020204" pitchFamily="34" charset="0"/>
                              </a:rPr>
                              <m:t>𝑎</m:t>
                            </m:r>
                            <m: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m:t>
                            </m:r>
                          </m:den>
                        </m:f>
                      </m:oMath>
                    </m:oMathPara>
                  </a14:m>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382009" y="1921242"/>
                  <a:ext cx="3761991" cy="851708"/>
                </a:xfrm>
                <a:prstGeom prst="rect">
                  <a:avLst/>
                </a:prstGeom>
                <a:blipFill>
                  <a:blip r:embed="rId3"/>
                  <a:stretch>
                    <a:fillRect/>
                  </a:stretch>
                </a:blipFill>
              </p:spPr>
              <p:txBody>
                <a:bodyPr/>
                <a:lstStyle/>
                <a:p>
                  <a:r>
                    <a:rPr lang="zh-CN" altLang="en-US">
                      <a:noFill/>
                    </a:rPr>
                    <a:t> </a:t>
                  </a:r>
                </a:p>
              </p:txBody>
            </p:sp>
          </mc:Fallback>
        </mc:AlternateContent>
        <p:cxnSp>
          <p:nvCxnSpPr>
            <p:cNvPr id="21" name="直接连接符 20"/>
            <p:cNvCxnSpPr/>
            <p:nvPr/>
          </p:nvCxnSpPr>
          <p:spPr>
            <a:xfrm>
              <a:off x="8172040" y="2708992"/>
              <a:ext cx="18000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182029" y="2826686"/>
              <a:ext cx="1961972" cy="461665"/>
            </a:xfrm>
            <a:prstGeom prst="rect">
              <a:avLst/>
            </a:prstGeom>
          </p:spPr>
          <p:txBody>
            <a:bodyPr wrap="square">
              <a:spAutoFit/>
            </a:bodyPr>
            <a:lstStyle/>
            <a:p>
              <a:pPr algn="just">
                <a:lnSpc>
                  <a:spcPct val="120000"/>
                </a:lnSpc>
                <a:spcBef>
                  <a:spcPts val="1200"/>
                </a:spcBef>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elevation angle</a:t>
              </a:r>
            </a:p>
          </p:txBody>
        </p:sp>
        <p:cxnSp>
          <p:nvCxnSpPr>
            <p:cNvPr id="23" name="直接箭头连接符 22"/>
            <p:cNvCxnSpPr/>
            <p:nvPr/>
          </p:nvCxnSpPr>
          <p:spPr>
            <a:xfrm flipV="1">
              <a:off x="8182813" y="2750875"/>
              <a:ext cx="90001" cy="2076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539553" y="6110607"/>
            <a:ext cx="7992888" cy="461665"/>
          </a:xfrm>
          <a:prstGeom prst="rect">
            <a:avLst/>
          </a:prstGeom>
        </p:spPr>
        <p:txBody>
          <a:bodyPr wrap="square">
            <a:spAutoFit/>
          </a:bodyPr>
          <a:lstStyle/>
          <a:p>
            <a:r>
              <a:rPr lang="en-US" altLang="zh-CN" sz="1200" dirty="0">
                <a:latin typeface="Arial" panose="020B0604020202020204" pitchFamily="34" charset="0"/>
              </a:rPr>
              <a:t>[1] A. Al-</a:t>
            </a:r>
            <a:r>
              <a:rPr lang="en-US" altLang="zh-CN" sz="1200" dirty="0" err="1">
                <a:latin typeface="Arial" panose="020B0604020202020204" pitchFamily="34" charset="0"/>
              </a:rPr>
              <a:t>Hourani</a:t>
            </a:r>
            <a:r>
              <a:rPr lang="en-US" altLang="zh-CN" sz="1200" dirty="0">
                <a:latin typeface="Arial" panose="020B0604020202020204" pitchFamily="34" charset="0"/>
              </a:rPr>
              <a:t>, S. </a:t>
            </a:r>
            <a:r>
              <a:rPr lang="en-US" altLang="zh-CN" sz="1200" dirty="0" err="1">
                <a:latin typeface="Arial" panose="020B0604020202020204" pitchFamily="34" charset="0"/>
              </a:rPr>
              <a:t>Kandeepan</a:t>
            </a:r>
            <a:r>
              <a:rPr lang="en-US" altLang="zh-CN" sz="1200" dirty="0">
                <a:latin typeface="Arial" panose="020B0604020202020204" pitchFamily="34" charset="0"/>
              </a:rPr>
              <a:t>, and S. Lardner, “Optimal LAP altitude for maximum coverage,” </a:t>
            </a:r>
            <a:r>
              <a:rPr lang="en-US" altLang="zh-CN" sz="1200" i="1" dirty="0">
                <a:latin typeface="Arial" panose="020B0604020202020204" pitchFamily="34" charset="0"/>
              </a:rPr>
              <a:t>IEEE Wireless </a:t>
            </a:r>
            <a:r>
              <a:rPr lang="en-US" altLang="zh-CN" sz="1200" i="1" dirty="0" err="1">
                <a:latin typeface="Arial" panose="020B0604020202020204" pitchFamily="34" charset="0"/>
              </a:rPr>
              <a:t>Commun</a:t>
            </a:r>
            <a:r>
              <a:rPr lang="en-US" altLang="zh-CN" sz="1200" i="1" dirty="0">
                <a:latin typeface="Arial" panose="020B0604020202020204" pitchFamily="34" charset="0"/>
              </a:rPr>
              <a:t>. Lett.</a:t>
            </a:r>
            <a:r>
              <a:rPr lang="en-US" altLang="zh-CN" sz="1200" dirty="0">
                <a:latin typeface="Arial" panose="020B0604020202020204" pitchFamily="34" charset="0"/>
              </a:rPr>
              <a:t>, vol. 3, no. 6, pp. 569-572, Dec. 2014.</a:t>
            </a:r>
            <a:endParaRPr lang="zh-CN" altLang="en-US" sz="1200" dirty="0"/>
          </a:p>
        </p:txBody>
      </p:sp>
    </p:spTree>
    <p:extLst>
      <p:ext uri="{BB962C8B-B14F-4D97-AF65-F5344CB8AC3E}">
        <p14:creationId xmlns:p14="http://schemas.microsoft.com/office/powerpoint/2010/main" val="14083041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Presentation Layer</a:t>
            </a:r>
          </a:p>
        </p:txBody>
      </p:sp>
      <p:pic>
        <p:nvPicPr>
          <p:cNvPr id="4" name="图片 3"/>
          <p:cNvPicPr>
            <a:picLocks noChangeAspect="1"/>
          </p:cNvPicPr>
          <p:nvPr/>
        </p:nvPicPr>
        <p:blipFill>
          <a:blip r:embed="rId3"/>
          <a:stretch>
            <a:fillRect/>
          </a:stretch>
        </p:blipFill>
        <p:spPr>
          <a:xfrm>
            <a:off x="737651" y="2039551"/>
            <a:ext cx="7694151" cy="4265669"/>
          </a:xfrm>
          <a:prstGeom prst="rect">
            <a:avLst/>
          </a:prstGeom>
        </p:spPr>
      </p:pic>
      <p:pic>
        <p:nvPicPr>
          <p:cNvPr id="5" name="图片 4"/>
          <p:cNvPicPr>
            <a:picLocks noChangeAspect="1"/>
          </p:cNvPicPr>
          <p:nvPr/>
        </p:nvPicPr>
        <p:blipFill>
          <a:blip r:embed="rId4"/>
          <a:stretch>
            <a:fillRect/>
          </a:stretch>
        </p:blipFill>
        <p:spPr>
          <a:xfrm>
            <a:off x="161951" y="2627475"/>
            <a:ext cx="8815900" cy="2900797"/>
          </a:xfrm>
          <a:prstGeom prst="rect">
            <a:avLst/>
          </a:prstGeom>
        </p:spPr>
      </p:pic>
      <p:sp>
        <p:nvSpPr>
          <p:cNvPr id="6" name="文本框 5"/>
          <p:cNvSpPr txBox="1"/>
          <p:nvPr/>
        </p:nvSpPr>
        <p:spPr>
          <a:xfrm>
            <a:off x="251952" y="1000108"/>
            <a:ext cx="8640096" cy="2893100"/>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Graphical User Interfaces (GUIs)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Website</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Wechat</a:t>
            </a:r>
            <a:r>
              <a:rPr lang="en-US" altLang="zh-CN" sz="2000" dirty="0">
                <a:latin typeface="Arial" panose="020B0604020202020204" pitchFamily="34" charset="0"/>
                <a:ea typeface="黑体" panose="02010609060101010101" pitchFamily="49" charset="-122"/>
                <a:cs typeface="Arial" panose="020B0604020202020204" pitchFamily="34" charset="0"/>
              </a:rPr>
              <a:t> official account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System management </a:t>
            </a:r>
          </a:p>
          <a:p>
            <a:pPr lvl="2"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59" y="2710127"/>
            <a:ext cx="3060034" cy="3060034"/>
          </a:xfrm>
          <a:prstGeom prst="rect">
            <a:avLst/>
          </a:prstGeom>
        </p:spPr>
      </p:pic>
      <p:pic>
        <p:nvPicPr>
          <p:cNvPr id="8" name="图片 7"/>
          <p:cNvPicPr>
            <a:picLocks noChangeAspect="1"/>
          </p:cNvPicPr>
          <p:nvPr/>
        </p:nvPicPr>
        <p:blipFill>
          <a:blip r:embed="rId6"/>
          <a:stretch>
            <a:fillRect/>
          </a:stretch>
        </p:blipFill>
        <p:spPr>
          <a:xfrm>
            <a:off x="4647714" y="1506713"/>
            <a:ext cx="3668688" cy="4763607"/>
          </a:xfrm>
          <a:prstGeom prst="rect">
            <a:avLst/>
          </a:prstGeom>
        </p:spPr>
      </p:pic>
      <p:pic>
        <p:nvPicPr>
          <p:cNvPr id="9" name="图片 8"/>
          <p:cNvPicPr>
            <a:picLocks noChangeAspect="1"/>
          </p:cNvPicPr>
          <p:nvPr/>
        </p:nvPicPr>
        <p:blipFill>
          <a:blip r:embed="rId7"/>
          <a:stretch>
            <a:fillRect/>
          </a:stretch>
        </p:blipFill>
        <p:spPr>
          <a:xfrm>
            <a:off x="125976" y="3131246"/>
            <a:ext cx="8892048" cy="2940746"/>
          </a:xfrm>
          <a:prstGeom prst="rect">
            <a:avLst/>
          </a:prstGeom>
        </p:spPr>
      </p:pic>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149</a:t>
            </a:fld>
            <a:endParaRPr lang="zh-CN" altLang="en-US" dirty="0"/>
          </a:p>
        </p:txBody>
      </p:sp>
    </p:spTree>
    <p:extLst>
      <p:ext uri="{BB962C8B-B14F-4D97-AF65-F5344CB8AC3E}">
        <p14:creationId xmlns:p14="http://schemas.microsoft.com/office/powerpoint/2010/main" val="193999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nodeType="clickEffect">
                                  <p:stCondLst>
                                    <p:cond delay="0"/>
                                  </p:stCondLst>
                                  <p:childTnLst>
                                    <p:animEffect transition="out" filter="wipe(left)">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par>
                                <p:cTn id="22" presetID="22" presetClass="exit" presetSubtype="8" fill="hold" nodeType="withEffect">
                                  <p:stCondLst>
                                    <p:cond delay="0"/>
                                  </p:stCondLst>
                                  <p:childTnLst>
                                    <p:animEffect transition="out" filter="wipe(left)">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par>
                                <p:cTn id="36" presetID="22" presetClass="exit" presetSubtype="8" fill="hold" nodeType="withEffect">
                                  <p:stCondLst>
                                    <p:cond delay="0"/>
                                  </p:stCondLst>
                                  <p:childTnLst>
                                    <p:animEffect transition="out" filter="wipe(lef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UAV Sensing Location Selection</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4" name="矩形 3"/>
          <p:cNvSpPr/>
          <p:nvPr/>
        </p:nvSpPr>
        <p:spPr>
          <a:xfrm>
            <a:off x="251952" y="1010773"/>
            <a:ext cx="8640096" cy="2215991"/>
          </a:xfrm>
          <a:prstGeom prst="rect">
            <a:avLst/>
          </a:prstGeom>
        </p:spPr>
        <p:txBody>
          <a:bodyPr wrap="square">
            <a:spAutoFit/>
          </a:bodyPr>
          <a:lstStyle/>
          <a:p>
            <a:pPr algn="just">
              <a:spcBef>
                <a:spcPts val="1200"/>
              </a:spcBef>
              <a:buFont typeface="Arial" pitchFamily="34" charset="0"/>
              <a:buChar cha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Complete</a:t>
            </a:r>
            <a:r>
              <a:rPr lang="en-US" altLang="zh-CN" sz="2400" dirty="0">
                <a:latin typeface="Arial" panose="020B0604020202020204" pitchFamily="34" charset="0"/>
                <a:cs typeface="Arial" panose="020B0604020202020204" pitchFamily="34" charset="0"/>
              </a:rPr>
              <a:t> monitoring</a:t>
            </a:r>
          </a:p>
          <a:p>
            <a:pPr lvl="1" algn="just">
              <a:spcBef>
                <a:spcPts val="600"/>
              </a:spcBef>
              <a:buFont typeface="Arial" pitchFamily="34" charset="0"/>
              <a:buChar char="•"/>
            </a:pPr>
            <a:r>
              <a:rPr lang="en-US" altLang="zh-CN" sz="2000" dirty="0">
                <a:latin typeface="Arial" panose="020B0604020202020204" pitchFamily="34" charset="0"/>
                <a:cs typeface="Arial" panose="020B0604020202020204" pitchFamily="34" charset="0"/>
              </a:rPr>
              <a:t> Measure </a:t>
            </a:r>
            <a:r>
              <a:rPr lang="en-US" altLang="zh-CN" sz="2000" dirty="0">
                <a:solidFill>
                  <a:srgbClr val="C00000"/>
                </a:solidFill>
                <a:latin typeface="Arial" panose="020B0604020202020204" pitchFamily="34" charset="0"/>
                <a:cs typeface="Arial" panose="020B0604020202020204" pitchFamily="34" charset="0"/>
              </a:rPr>
              <a:t>all</a:t>
            </a:r>
            <a:r>
              <a:rPr lang="en-US" altLang="zh-CN" sz="2000" dirty="0">
                <a:latin typeface="Arial" panose="020B0604020202020204" pitchFamily="34" charset="0"/>
                <a:cs typeface="Arial" panose="020B0604020202020204" pitchFamily="34" charset="0"/>
              </a:rPr>
              <a:t> cubes (not realizable due to UAV </a:t>
            </a:r>
            <a:r>
              <a:rPr lang="en-US" altLang="zh-CN" sz="2000" dirty="0">
                <a:solidFill>
                  <a:srgbClr val="C00000"/>
                </a:solidFill>
                <a:latin typeface="Arial" panose="020B0604020202020204" pitchFamily="34" charset="0"/>
                <a:cs typeface="Arial" panose="020B0604020202020204" pitchFamily="34" charset="0"/>
              </a:rPr>
              <a:t>battery</a:t>
            </a:r>
            <a:r>
              <a:rPr lang="en-US" altLang="zh-CN"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constraint</a:t>
            </a:r>
            <a:r>
              <a:rPr lang="en-US" altLang="zh-CN" sz="2000" dirty="0">
                <a:latin typeface="Arial" panose="020B0604020202020204" pitchFamily="34" charset="0"/>
                <a:cs typeface="Arial" panose="020B0604020202020204" pitchFamily="34" charset="0"/>
              </a:rPr>
              <a:t>)</a:t>
            </a:r>
          </a:p>
          <a:p>
            <a:pPr algn="just">
              <a:spcBef>
                <a:spcPts val="1200"/>
              </a:spcBef>
              <a:buClr>
                <a:schemeClr val="tx1"/>
              </a:buClr>
              <a:buFont typeface="Arial" pitchFamily="34" charset="0"/>
              <a:buChar char="•"/>
            </a:pPr>
            <a:r>
              <a:rPr lang="en-US" altLang="zh-CN" sz="2400" dirty="0">
                <a:solidFill>
                  <a:srgbClr val="C00000"/>
                </a:solidFill>
                <a:latin typeface="Arial" panose="020B0604020202020204" pitchFamily="34" charset="0"/>
                <a:cs typeface="Arial" panose="020B0604020202020204" pitchFamily="34" charset="0"/>
              </a:rPr>
              <a:t> Selective </a:t>
            </a:r>
            <a:r>
              <a:rPr lang="en-US" altLang="zh-CN" sz="2400" dirty="0">
                <a:latin typeface="Arial" panose="020B0604020202020204" pitchFamily="34" charset="0"/>
                <a:cs typeface="Arial" panose="020B0604020202020204" pitchFamily="34" charset="0"/>
              </a:rPr>
              <a:t>monitoring</a:t>
            </a:r>
          </a:p>
          <a:p>
            <a:pPr lvl="1" algn="just">
              <a:spcBef>
                <a:spcPts val="600"/>
              </a:spcBef>
              <a:buFont typeface="Arial" pitchFamily="34" charset="0"/>
              <a:buChar char="•"/>
            </a:pPr>
            <a:r>
              <a:rPr lang="en-US" altLang="zh-CN" sz="2000" dirty="0">
                <a:latin typeface="Arial" panose="020B0604020202020204" pitchFamily="34" charset="0"/>
                <a:cs typeface="Arial" panose="020B0604020202020204" pitchFamily="34" charset="0"/>
              </a:rPr>
              <a:t> Measure a </a:t>
            </a:r>
            <a:r>
              <a:rPr lang="en-US" altLang="zh-CN" sz="2000" dirty="0">
                <a:solidFill>
                  <a:srgbClr val="C00000"/>
                </a:solidFill>
                <a:latin typeface="Arial" panose="020B0604020202020204" pitchFamily="34" charset="0"/>
                <a:cs typeface="Arial" panose="020B0604020202020204" pitchFamily="34" charset="0"/>
              </a:rPr>
              <a:t>few</a:t>
            </a:r>
            <a:r>
              <a:rPr lang="en-US" altLang="zh-CN" sz="2000" dirty="0">
                <a:latin typeface="Arial" panose="020B0604020202020204" pitchFamily="34" charset="0"/>
                <a:cs typeface="Arial" panose="020B0604020202020204" pitchFamily="34" charset="0"/>
              </a:rPr>
              <a:t> locations and estimate the </a:t>
            </a:r>
            <a:r>
              <a:rPr lang="en-US" altLang="zh-CN" sz="2000" dirty="0">
                <a:solidFill>
                  <a:srgbClr val="C00000"/>
                </a:solidFill>
                <a:latin typeface="Arial" panose="020B0604020202020204" pitchFamily="34" charset="0"/>
                <a:cs typeface="Arial" panose="020B0604020202020204" pitchFamily="34" charset="0"/>
              </a:rPr>
              <a:t>unmeasured</a:t>
            </a:r>
            <a:r>
              <a:rPr lang="en-US" altLang="zh-CN"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locations</a:t>
            </a:r>
          </a:p>
          <a:p>
            <a:pPr lvl="1" algn="just">
              <a:spcBef>
                <a:spcPts val="600"/>
              </a:spcBef>
              <a:buClr>
                <a:schemeClr val="tx1"/>
              </a:buClr>
              <a:buFont typeface="Arial" pitchFamily="34" charset="0"/>
              <a:buChar char="•"/>
            </a:pPr>
            <a:r>
              <a:rPr lang="en-US" altLang="zh-CN" sz="2000" dirty="0">
                <a:solidFill>
                  <a:srgbClr val="C00000"/>
                </a:solidFill>
                <a:latin typeface="Arial" panose="020B0604020202020204" pitchFamily="34" charset="0"/>
                <a:cs typeface="Arial" panose="020B0604020202020204" pitchFamily="34" charset="0"/>
              </a:rPr>
              <a:t> Location selection </a:t>
            </a:r>
            <a:r>
              <a:rPr lang="en-US" altLang="zh-CN" sz="2000" dirty="0">
                <a:latin typeface="Arial" panose="020B0604020202020204" pitchFamily="34" charset="0"/>
                <a:cs typeface="Arial" panose="020B0604020202020204" pitchFamily="34" charset="0"/>
              </a:rPr>
              <a:t>and </a:t>
            </a:r>
            <a:r>
              <a:rPr lang="en-US" altLang="zh-CN" sz="2000" dirty="0">
                <a:solidFill>
                  <a:srgbClr val="C00000"/>
                </a:solidFill>
                <a:latin typeface="Arial" panose="020B0604020202020204" pitchFamily="34" charset="0"/>
                <a:cs typeface="Arial" panose="020B0604020202020204" pitchFamily="34" charset="0"/>
              </a:rPr>
              <a:t>path planning </a:t>
            </a:r>
            <a:r>
              <a:rPr lang="en-US" altLang="zh-CN" sz="2000" dirty="0">
                <a:latin typeface="Arial" panose="020B0604020202020204" pitchFamily="34" charset="0"/>
                <a:cs typeface="Arial" panose="020B0604020202020204" pitchFamily="34" charset="0"/>
              </a:rPr>
              <a:t>are necessary</a:t>
            </a:r>
          </a:p>
        </p:txBody>
      </p:sp>
      <p:pic>
        <p:nvPicPr>
          <p:cNvPr id="5" name="Picture 6" descr="https://yyzharry.github.io/static/monitoring.jpg"/>
          <p:cNvPicPr>
            <a:picLocks noChangeAspect="1" noChangeArrowheads="1"/>
          </p:cNvPicPr>
          <p:nvPr/>
        </p:nvPicPr>
        <p:blipFill>
          <a:blip r:embed="rId3" cstate="print">
            <a:extLst>
              <a:ext uri="{28A0092B-C50C-407E-A947-70E740481C1C}">
                <a14:useLocalDpi xmlns:a14="http://schemas.microsoft.com/office/drawing/2010/main" val="0"/>
              </a:ext>
            </a:extLst>
          </a:blip>
          <a:srcRect l="8870" t="7130" r="10313" b="15778"/>
          <a:stretch>
            <a:fillRect/>
          </a:stretch>
        </p:blipFill>
        <p:spPr bwMode="auto">
          <a:xfrm>
            <a:off x="2052028" y="3170797"/>
            <a:ext cx="5040000" cy="270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71950" y="6039169"/>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[14] </a:t>
            </a:r>
            <a:r>
              <a:rPr lang="en-US"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Yuzhe</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Yang, et al. “</a:t>
            </a:r>
            <a:r>
              <a:rPr lang="en-US"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Realtime</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Profiling of Fine-Grained Air Quality Index Distribution using UAV Sensing,” </a:t>
            </a:r>
            <a:r>
              <a:rPr lang="en-US"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Internet Things J., </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vol. 5, no. 1, pp. 186-198, Feb. 2018.</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150</a:t>
            </a:fld>
            <a:endParaRPr lang="zh-CN" altLang="en-US" dirty="0"/>
          </a:p>
        </p:txBody>
      </p:sp>
    </p:spTree>
    <p:extLst>
      <p:ext uri="{BB962C8B-B14F-4D97-AF65-F5344CB8AC3E}">
        <p14:creationId xmlns:p14="http://schemas.microsoft.com/office/powerpoint/2010/main" val="17412471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UAV Sensing Location Selection</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0108"/>
            <a:ext cx="8640096" cy="1384995"/>
          </a:xfrm>
          <a:prstGeom prst="rect">
            <a:avLst/>
          </a:prstGeom>
        </p:spPr>
        <p:txBody>
          <a:bodyPr wrap="square">
            <a:spAutoFit/>
          </a:bodyPr>
          <a:lstStyle/>
          <a:p>
            <a:pPr algn="just">
              <a:spcBef>
                <a:spcPts val="1200"/>
              </a:spcBef>
              <a:buFont typeface="Arial" pitchFamily="34" charset="0"/>
              <a:buChar char="•"/>
            </a:pPr>
            <a:r>
              <a:rPr lang="en-US" altLang="zh-CN" sz="2400" dirty="0">
                <a:latin typeface="Arial" panose="020B0604020202020204" pitchFamily="34" charset="0"/>
                <a:cs typeface="Arial" panose="020B0604020202020204" pitchFamily="34" charset="0"/>
              </a:rPr>
              <a:t> Estimation: Hybrid </a:t>
            </a:r>
            <a:r>
              <a:rPr lang="en-US" altLang="zh-CN" sz="2400" dirty="0">
                <a:solidFill>
                  <a:srgbClr val="C00000"/>
                </a:solidFill>
                <a:latin typeface="Arial" panose="020B0604020202020204" pitchFamily="34" charset="0"/>
                <a:cs typeface="Arial" panose="020B0604020202020204" pitchFamily="34" charset="0"/>
              </a:rPr>
              <a:t>Gaussian Plume-</a:t>
            </a:r>
            <a:r>
              <a:rPr lang="en-US" altLang="zh-CN" sz="2400" dirty="0" err="1">
                <a:solidFill>
                  <a:srgbClr val="C00000"/>
                </a:solidFill>
                <a:latin typeface="Arial" panose="020B0604020202020204" pitchFamily="34" charset="0"/>
                <a:cs typeface="Arial" panose="020B0604020202020204" pitchFamily="34" charset="0"/>
              </a:rPr>
              <a:t>Nerual</a:t>
            </a:r>
            <a:r>
              <a:rPr lang="en-US" altLang="zh-CN" sz="2400" dirty="0">
                <a:solidFill>
                  <a:srgbClr val="C00000"/>
                </a:solidFill>
                <a:latin typeface="Arial" panose="020B0604020202020204" pitchFamily="34" charset="0"/>
                <a:cs typeface="Arial" panose="020B0604020202020204" pitchFamily="34" charset="0"/>
              </a:rPr>
              <a:t> Network </a:t>
            </a:r>
            <a:r>
              <a:rPr lang="en-US" altLang="zh-CN" sz="2400" dirty="0">
                <a:latin typeface="Arial" panose="020B0604020202020204" pitchFamily="34" charset="0"/>
                <a:cs typeface="Arial" panose="020B0604020202020204" pitchFamily="34" charset="0"/>
              </a:rPr>
              <a:t>model</a:t>
            </a:r>
          </a:p>
          <a:p>
            <a:pPr lvl="1" algn="just">
              <a:spcBef>
                <a:spcPts val="1200"/>
              </a:spcBef>
              <a:buFont typeface="Arial" pitchFamily="34" charset="0"/>
              <a:buChar char="•"/>
            </a:pPr>
            <a:r>
              <a:rPr lang="en-US" altLang="zh-CN" sz="2000" dirty="0">
                <a:latin typeface="Arial" panose="020B0604020202020204" pitchFamily="34" charset="0"/>
                <a:cs typeface="Arial" panose="020B0604020202020204" pitchFamily="34" charset="0"/>
              </a:rPr>
              <a:t> Input: </a:t>
            </a:r>
            <a:r>
              <a:rPr lang="en-US" altLang="zh-CN" sz="2000" dirty="0">
                <a:solidFill>
                  <a:srgbClr val="C00000"/>
                </a:solidFill>
                <a:latin typeface="Arial" panose="020B0604020202020204" pitchFamily="34" charset="0"/>
                <a:cs typeface="Arial" panose="020B0604020202020204" pitchFamily="34" charset="0"/>
              </a:rPr>
              <a:t>features </a:t>
            </a:r>
            <a:r>
              <a:rPr lang="en-US" altLang="zh-CN" sz="2000" dirty="0">
                <a:latin typeface="Arial" panose="020B0604020202020204" pitchFamily="34" charset="0"/>
                <a:cs typeface="Arial" panose="020B0604020202020204" pitchFamily="34" charset="0"/>
              </a:rPr>
              <a:t>(wind, 3D location, weather condition)</a:t>
            </a:r>
          </a:p>
          <a:p>
            <a:pPr lvl="1" algn="just">
              <a:spcBef>
                <a:spcPts val="1200"/>
              </a:spcBef>
              <a:buFont typeface="Arial" pitchFamily="34" charset="0"/>
              <a:buChar char="•"/>
            </a:pPr>
            <a:r>
              <a:rPr lang="en-US" altLang="zh-CN" sz="2000" dirty="0">
                <a:latin typeface="Arial" panose="020B0604020202020204" pitchFamily="34" charset="0"/>
                <a:cs typeface="Arial" panose="020B0604020202020204" pitchFamily="34" charset="0"/>
              </a:rPr>
              <a:t> Output: </a:t>
            </a:r>
            <a:r>
              <a:rPr lang="en-US" altLang="zh-CN" sz="2000" dirty="0">
                <a:solidFill>
                  <a:srgbClr val="C00000"/>
                </a:solidFill>
                <a:latin typeface="Arial" panose="020B0604020202020204" pitchFamily="34" charset="0"/>
                <a:cs typeface="Arial" panose="020B0604020202020204" pitchFamily="34" charset="0"/>
              </a:rPr>
              <a:t>estimated AQI </a:t>
            </a:r>
            <a:r>
              <a:rPr lang="en-US" altLang="zh-CN" sz="2000" dirty="0">
                <a:latin typeface="Arial" panose="020B0604020202020204" pitchFamily="34" charset="0"/>
                <a:cs typeface="Arial" panose="020B0604020202020204" pitchFamily="34" charset="0"/>
              </a:rPr>
              <a:t>value at unmeasured locations </a:t>
            </a:r>
            <a:endParaRPr lang="en-US" altLang="zh-CN" dirty="0">
              <a:latin typeface="Arial" panose="020B0604020202020204" pitchFamily="34" charset="0"/>
              <a:cs typeface="Arial" panose="020B0604020202020204" pitchFamily="34" charset="0"/>
            </a:endParaRPr>
          </a:p>
        </p:txBody>
      </p:sp>
      <p:grpSp>
        <p:nvGrpSpPr>
          <p:cNvPr id="2" name="组合 1"/>
          <p:cNvGrpSpPr/>
          <p:nvPr/>
        </p:nvGrpSpPr>
        <p:grpSpPr>
          <a:xfrm>
            <a:off x="251952" y="2440124"/>
            <a:ext cx="8658983" cy="3960026"/>
            <a:chOff x="251952" y="2708992"/>
            <a:chExt cx="8658983" cy="3960026"/>
          </a:xfrm>
        </p:grpSpPr>
        <p:pic>
          <p:nvPicPr>
            <p:cNvPr id="10"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956" y="5049018"/>
              <a:ext cx="4239215"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003" y="5049018"/>
              <a:ext cx="398987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51952" y="2708992"/>
              <a:ext cx="3600040" cy="2616101"/>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Applications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Generating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real-time</a:t>
              </a:r>
              <a:r>
                <a:rPr lang="en-US" altLang="zh-CN" sz="2000" dirty="0">
                  <a:latin typeface="Arial" panose="020B0604020202020204" pitchFamily="34" charset="0"/>
                  <a:ea typeface="黑体" panose="02010609060101010101" pitchFamily="49" charset="-122"/>
                  <a:cs typeface="Arial" panose="020B0604020202020204" pitchFamily="34" charset="0"/>
                </a:rPr>
                <a:t> AQI maps (2D &amp; 3D)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Instructions on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mask wearing </a:t>
              </a:r>
              <a:r>
                <a:rPr lang="en-US" altLang="zh-CN" sz="2000" dirty="0">
                  <a:latin typeface="Arial" panose="020B0604020202020204" pitchFamily="34" charset="0"/>
                  <a:ea typeface="黑体" panose="02010609060101010101" pitchFamily="49" charset="-122"/>
                  <a:cs typeface="Arial" panose="020B0604020202020204" pitchFamily="34" charset="0"/>
                </a:rPr>
                <a:t>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Ventilation</a:t>
              </a: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system</a:t>
              </a:r>
              <a:r>
                <a:rPr lang="en-US" altLang="zh-CN" sz="2000" dirty="0">
                  <a:latin typeface="Arial" panose="020B0604020202020204" pitchFamily="34" charset="0"/>
                  <a:ea typeface="黑体" panose="02010609060101010101" pitchFamily="49" charset="-122"/>
                  <a:cs typeface="Arial" panose="020B0604020202020204" pitchFamily="34" charset="0"/>
                </a:rPr>
                <a:t> design for large buildings</a:t>
              </a:r>
            </a:p>
          </p:txBody>
        </p:sp>
        <p:pic>
          <p:nvPicPr>
            <p:cNvPr id="8" name="图片 6"/>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bwMode="auto">
            <a:xfrm>
              <a:off x="4031994" y="2978995"/>
              <a:ext cx="2520028" cy="123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732024" y="2708992"/>
              <a:ext cx="2178911" cy="172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灯片编号占位符 18"/>
          <p:cNvSpPr>
            <a:spLocks noGrp="1"/>
          </p:cNvSpPr>
          <p:nvPr>
            <p:ph type="sldNum" sz="quarter" idx="12"/>
          </p:nvPr>
        </p:nvSpPr>
        <p:spPr>
          <a:prstGeom prst="rect">
            <a:avLst/>
          </a:prstGeom>
        </p:spPr>
        <p:txBody>
          <a:bodyPr/>
          <a:lstStyle/>
          <a:p>
            <a:fld id="{97D86083-53EC-4DF4-B0ED-FEB5657A265E}" type="slidenum">
              <a:rPr lang="zh-CN" altLang="en-US" smtClean="0"/>
              <a:pPr/>
              <a:t>151</a:t>
            </a:fld>
            <a:endParaRPr lang="zh-CN" altLang="en-US" dirty="0"/>
          </a:p>
        </p:txBody>
      </p:sp>
    </p:spTree>
    <p:extLst>
      <p:ext uri="{BB962C8B-B14F-4D97-AF65-F5344CB8AC3E}">
        <p14:creationId xmlns:p14="http://schemas.microsoft.com/office/powerpoint/2010/main" val="41634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Ground Sensing Network Optimization</a:t>
            </a:r>
          </a:p>
        </p:txBody>
      </p:sp>
      <p:sp>
        <p:nvSpPr>
          <p:cNvPr id="4" name="矩形 3"/>
          <p:cNvSpPr/>
          <p:nvPr/>
        </p:nvSpPr>
        <p:spPr>
          <a:xfrm>
            <a:off x="251952" y="1540114"/>
            <a:ext cx="5220058" cy="4462760"/>
          </a:xfrm>
          <a:prstGeom prst="rect">
            <a:avLst/>
          </a:prstGeom>
        </p:spPr>
        <p:txBody>
          <a:bodyPr wrap="square">
            <a:spAutoFit/>
          </a:bodyPr>
          <a:lstStyle/>
          <a:p>
            <a:pPr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Inference for unmeasured time or space could lead to:</a:t>
            </a:r>
          </a:p>
          <a:p>
            <a:pPr lvl="1"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Inference error </a:t>
            </a:r>
            <a:r>
              <a:rPr lang="en-US" altLang="zh-CN" sz="2400" dirty="0">
                <a:latin typeface="Arial" panose="020B0604020202020204" pitchFamily="34" charset="0"/>
                <a:ea typeface="黑体" panose="02010609060101010101" pitchFamily="49" charset="-122"/>
                <a:cs typeface="Arial" panose="020B0604020202020204" pitchFamily="34" charset="0"/>
              </a:rPr>
              <a:t>depends on node relation &amp; weather condition</a:t>
            </a:r>
          </a:p>
          <a:p>
            <a:pPr lvl="1"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Power control</a:t>
            </a:r>
            <a:r>
              <a:rPr lang="en-US" altLang="zh-CN" sz="2400" dirty="0">
                <a:latin typeface="Arial" panose="020B0604020202020204" pitchFamily="34" charset="0"/>
                <a:ea typeface="黑体" panose="02010609060101010101" pitchFamily="49" charset="-122"/>
                <a:cs typeface="Arial" panose="020B0604020202020204" pitchFamily="34" charset="0"/>
              </a:rPr>
              <a:t> problem: When to turn on the sensors?</a:t>
            </a:r>
          </a:p>
          <a:p>
            <a:pPr lvl="1" algn="just">
              <a:spcBef>
                <a:spcPts val="6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Location selection </a:t>
            </a:r>
            <a:r>
              <a:rPr lang="en-US" altLang="zh-CN" sz="2400" dirty="0">
                <a:latin typeface="Arial" panose="020B0604020202020204" pitchFamily="34" charset="0"/>
                <a:ea typeface="黑体" panose="02010609060101010101" pitchFamily="49" charset="-122"/>
                <a:cs typeface="Arial" panose="020B0604020202020204" pitchFamily="34" charset="0"/>
              </a:rPr>
              <a:t>problem: Where to deploy the sensors?</a:t>
            </a:r>
          </a:p>
          <a:p>
            <a:pPr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Objective: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Minimize the average inference error </a:t>
            </a:r>
            <a:r>
              <a:rPr lang="en-US" altLang="zh-CN" sz="2400" dirty="0">
                <a:latin typeface="Arial" panose="020B0604020202020204" pitchFamily="34" charset="0"/>
                <a:ea typeface="黑体" panose="02010609060101010101" pitchFamily="49" charset="-122"/>
                <a:cs typeface="Arial" panose="020B0604020202020204" pitchFamily="34" charset="0"/>
              </a:rPr>
              <a:t>in a given period of time (with random future weather)</a:t>
            </a:r>
          </a:p>
        </p:txBody>
      </p:sp>
      <p:pic>
        <p:nvPicPr>
          <p:cNvPr id="5" name="图片 4"/>
          <p:cNvPicPr>
            <a:picLocks noChangeAspect="1"/>
          </p:cNvPicPr>
          <p:nvPr/>
        </p:nvPicPr>
        <p:blipFill rotWithShape="1">
          <a:blip r:embed="rId3">
            <a:clrChange>
              <a:clrFrom>
                <a:srgbClr val="FFFFFF"/>
              </a:clrFrom>
              <a:clrTo>
                <a:srgbClr val="FFFFFF">
                  <a:alpha val="0"/>
                </a:srgbClr>
              </a:clrTo>
            </a:clrChange>
          </a:blip>
          <a:srcRect l="5266" t="4908" r="8286" b="136"/>
          <a:stretch/>
        </p:blipFill>
        <p:spPr>
          <a:xfrm>
            <a:off x="5292050" y="1900118"/>
            <a:ext cx="3780000" cy="3860840"/>
          </a:xfrm>
          <a:prstGeom prst="rect">
            <a:avLst/>
          </a:prstGeom>
        </p:spPr>
      </p:pic>
      <p:sp>
        <p:nvSpPr>
          <p:cNvPr id="6" name="矩形 5"/>
          <p:cNvSpPr/>
          <p:nvPr/>
        </p:nvSpPr>
        <p:spPr>
          <a:xfrm>
            <a:off x="71950" y="6028504"/>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[15] </a:t>
            </a:r>
            <a:r>
              <a:rPr lang="en-US"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Zhiwen</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Hu, et al. “Real-Time Fine-Grained Air Quality Sensing Networks in Smart City: Design, Implementation and Optimization,” </a:t>
            </a:r>
            <a:r>
              <a:rPr lang="en-US"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 IEEE Internet of Things J., </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vol. 6, no. 5, pp. 7526 – 7542, Oct. 2019.</a:t>
            </a:r>
          </a:p>
        </p:txBody>
      </p:sp>
      <p:sp>
        <p:nvSpPr>
          <p:cNvPr id="7" name="矩形 6"/>
          <p:cNvSpPr/>
          <p:nvPr/>
        </p:nvSpPr>
        <p:spPr>
          <a:xfrm>
            <a:off x="251952" y="1000108"/>
            <a:ext cx="8640095" cy="461665"/>
          </a:xfrm>
          <a:prstGeom prst="rect">
            <a:avLst/>
          </a:prstGeom>
        </p:spPr>
        <p:txBody>
          <a:bodyPr wrap="square">
            <a:spAutoFit/>
          </a:bodyPr>
          <a:lstStyle/>
          <a:p>
            <a:pPr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Constraints: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limited battery capacity</a:t>
            </a:r>
            <a:r>
              <a:rPr lang="en-US" altLang="zh-CN" sz="2400" dirty="0">
                <a:latin typeface="Arial" panose="020B0604020202020204" pitchFamily="34" charset="0"/>
                <a:ea typeface="黑体" panose="02010609060101010101" pitchFamily="49" charset="-122"/>
                <a:cs typeface="Arial" panose="020B0604020202020204" pitchFamily="34" charset="0"/>
              </a:rPr>
              <a:t> &amp;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number of sensors</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152</a:t>
            </a:fld>
            <a:endParaRPr lang="zh-CN" altLang="en-US" dirty="0"/>
          </a:p>
        </p:txBody>
      </p:sp>
    </p:spTree>
    <p:extLst>
      <p:ext uri="{BB962C8B-B14F-4D97-AF65-F5344CB8AC3E}">
        <p14:creationId xmlns:p14="http://schemas.microsoft.com/office/powerpoint/2010/main" val="316251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Ground Sensing Network Optimization</a:t>
            </a:r>
          </a:p>
        </p:txBody>
      </p:sp>
      <mc:AlternateContent xmlns:mc="http://schemas.openxmlformats.org/markup-compatibility/2006" xmlns:a14="http://schemas.microsoft.com/office/drawing/2010/main">
        <mc:Choice Requires="a14">
          <p:sp>
            <p:nvSpPr>
              <p:cNvPr id="4" name="矩形 3"/>
              <p:cNvSpPr/>
              <p:nvPr/>
            </p:nvSpPr>
            <p:spPr>
              <a:xfrm>
                <a:off x="251952" y="1268976"/>
                <a:ext cx="8640096" cy="539840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b="1" dirty="0">
                    <a:latin typeface="Arial" panose="020B0604020202020204" pitchFamily="34" charset="0"/>
                    <a:ea typeface="黑体" panose="02010609060101010101" pitchFamily="49" charset="-122"/>
                    <a:cs typeface="Arial" panose="020B0604020202020204" pitchFamily="34" charset="0"/>
                  </a:rPr>
                  <a:t>power control problem</a:t>
                </a: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Markov Decision Process</a:t>
                </a:r>
              </a:p>
              <a:p>
                <a:pPr marL="800100" lvl="1"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14:m>
                  <m:oMath xmlns:m="http://schemas.openxmlformats.org/officeDocument/2006/math">
                    <m:r>
                      <a:rPr lang="en-US" altLang="zh-CN" sz="2400" i="1">
                        <a:latin typeface="Cambria Math" panose="02040503050406030204" pitchFamily="18" charset="0"/>
                        <a:ea typeface="黑体" panose="02010609060101010101" pitchFamily="49" charset="-122"/>
                        <a:cs typeface="Arial" panose="020B0604020202020204" pitchFamily="34" charset="0"/>
                      </a:rPr>
                      <m:t>𝑖</m:t>
                    </m:r>
                  </m:oMath>
                </a14:m>
                <a:r>
                  <a:rPr lang="en-US" altLang="zh-CN" sz="2400" dirty="0">
                    <a:latin typeface="Arial" panose="020B0604020202020204" pitchFamily="34" charset="0"/>
                    <a:ea typeface="黑体" panose="02010609060101010101" pitchFamily="49" charset="-122"/>
                    <a:cs typeface="Arial" panose="020B0604020202020204" pitchFamily="34" charset="0"/>
                  </a:rPr>
                  <a:t>-</a:t>
                </a:r>
                <a:r>
                  <a:rPr lang="en-US" altLang="zh-CN" sz="2400" dirty="0" err="1">
                    <a:latin typeface="Arial" panose="020B0604020202020204" pitchFamily="34" charset="0"/>
                    <a:ea typeface="黑体" panose="02010609060101010101" pitchFamily="49" charset="-122"/>
                    <a:cs typeface="Arial" panose="020B0604020202020204" pitchFamily="34" charset="0"/>
                  </a:rPr>
                  <a:t>th</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system state:</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Dynamic programming</a:t>
                </a:r>
              </a:p>
              <a:p>
                <a:pPr marL="800100" lvl="1"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Optimal but high complexity</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Solved by offline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Deep Q-learning </a:t>
                </a:r>
                <a:r>
                  <a:rPr lang="en-US" altLang="zh-CN" sz="2400" dirty="0">
                    <a:latin typeface="Arial" panose="020B0604020202020204" pitchFamily="34" charset="0"/>
                    <a:ea typeface="黑体" panose="02010609060101010101" pitchFamily="49" charset="-122"/>
                    <a:cs typeface="Arial" panose="020B0604020202020204" pitchFamily="34" charset="0"/>
                  </a:rPr>
                  <a:t>instead</a:t>
                </a:r>
              </a:p>
              <a:p>
                <a:pPr marL="800100" lvl="1"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Online “state-action” strategy can be applied</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For the </a:t>
                </a:r>
                <a:r>
                  <a:rPr lang="en-US" altLang="zh-CN" sz="2400" b="1" dirty="0">
                    <a:latin typeface="Arial" panose="020B0604020202020204" pitchFamily="34" charset="0"/>
                    <a:ea typeface="黑体" panose="02010609060101010101" pitchFamily="49" charset="-122"/>
                    <a:cs typeface="Arial" panose="020B0604020202020204" pitchFamily="34" charset="0"/>
                  </a:rPr>
                  <a:t>location selection problem</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Apply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k-means algorithm</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to choose k initial locations</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Improve the performance</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iteratively by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genetic algorithm</a:t>
                </a:r>
              </a:p>
            </p:txBody>
          </p:sp>
        </mc:Choice>
        <mc:Fallback xmlns="">
          <p:sp>
            <p:nvSpPr>
              <p:cNvPr id="4" name="矩形 3"/>
              <p:cNvSpPr>
                <a:spLocks noRot="1" noChangeAspect="1" noMove="1" noResize="1" noEditPoints="1" noAdjustHandles="1" noChangeArrowheads="1" noChangeShapeType="1" noTextEdit="1"/>
              </p:cNvSpPr>
              <p:nvPr/>
            </p:nvSpPr>
            <p:spPr>
              <a:xfrm>
                <a:off x="251952" y="1268976"/>
                <a:ext cx="8640096" cy="5398401"/>
              </a:xfrm>
              <a:prstGeom prst="rect">
                <a:avLst/>
              </a:prstGeom>
              <a:blipFill>
                <a:blip r:embed="rId3"/>
                <a:stretch>
                  <a:fillRect l="-917" t="-790" b="-1693"/>
                </a:stretch>
              </a:blipFill>
            </p:spPr>
            <p:txBody>
              <a:bodyPr/>
              <a:lstStyle/>
              <a:p>
                <a:r>
                  <a:rPr lang="zh-CN" altLang="en-US">
                    <a:noFill/>
                  </a:rPr>
                  <a:t> </a:t>
                </a:r>
              </a:p>
            </p:txBody>
          </p:sp>
        </mc:Fallback>
      </mc:AlternateContent>
      <p:pic>
        <p:nvPicPr>
          <p:cNvPr id="6" name="图片 5"/>
          <p:cNvPicPr>
            <a:picLocks noChangeAspect="1"/>
          </p:cNvPicPr>
          <p:nvPr/>
        </p:nvPicPr>
        <p:blipFill>
          <a:blip r:embed="rId4">
            <a:clrChange>
              <a:clrFrom>
                <a:srgbClr val="FFFFFF"/>
              </a:clrFrom>
              <a:clrTo>
                <a:srgbClr val="FFFFFF">
                  <a:alpha val="0"/>
                </a:srgbClr>
              </a:clrTo>
            </a:clrChange>
          </a:blip>
          <a:stretch>
            <a:fillRect/>
          </a:stretch>
        </p:blipFill>
        <p:spPr>
          <a:xfrm>
            <a:off x="4121995" y="1702657"/>
            <a:ext cx="3826951" cy="545714"/>
          </a:xfrm>
          <a:prstGeom prst="rect">
            <a:avLst/>
          </a:prstGeom>
        </p:spPr>
      </p:pic>
      <p:sp>
        <p:nvSpPr>
          <p:cNvPr id="7" name="文本框 6"/>
          <p:cNvSpPr txBox="1"/>
          <p:nvPr/>
        </p:nvSpPr>
        <p:spPr>
          <a:xfrm>
            <a:off x="4215692" y="2512666"/>
            <a:ext cx="620683"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time</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8" name="直接连接符 7"/>
          <p:cNvCxnSpPr>
            <a:endCxn id="7" idx="0"/>
          </p:cNvCxnSpPr>
          <p:nvPr/>
        </p:nvCxnSpPr>
        <p:spPr>
          <a:xfrm flipH="1">
            <a:off x="4526034" y="2283360"/>
            <a:ext cx="686193" cy="229306"/>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sp>
        <p:nvSpPr>
          <p:cNvPr id="9" name="文本框 8"/>
          <p:cNvSpPr txBox="1"/>
          <p:nvPr/>
        </p:nvSpPr>
        <p:spPr>
          <a:xfrm>
            <a:off x="4798022" y="2512666"/>
            <a:ext cx="813043" cy="369332"/>
          </a:xfrm>
          <a:prstGeom prst="rect">
            <a:avLst/>
          </a:prstGeom>
          <a:noFill/>
        </p:spPr>
        <p:txBody>
          <a:bodyPr wrap="none" rtlCol="0">
            <a:spAutoFit/>
          </a:bodyPr>
          <a:lstStyle/>
          <a:p>
            <a:r>
              <a:rPr lang="en-US" altLang="zh-CN">
                <a:solidFill>
                  <a:srgbClr val="0070C0"/>
                </a:solidFill>
                <a:latin typeface="Arial" panose="020B0604020202020204" pitchFamily="34" charset="0"/>
                <a:ea typeface="黑体" panose="02010609060101010101" pitchFamily="49" charset="-122"/>
                <a:cs typeface="Arial" panose="020B0604020202020204" pitchFamily="34" charset="0"/>
              </a:rPr>
              <a:t>power</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10" name="直接连接符 9"/>
          <p:cNvCxnSpPr/>
          <p:nvPr/>
        </p:nvCxnSpPr>
        <p:spPr>
          <a:xfrm flipH="1">
            <a:off x="5338203" y="2302304"/>
            <a:ext cx="343098" cy="229306"/>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sp>
        <p:nvSpPr>
          <p:cNvPr id="11" name="文本框 10"/>
          <p:cNvSpPr txBox="1"/>
          <p:nvPr/>
        </p:nvSpPr>
        <p:spPr>
          <a:xfrm>
            <a:off x="5562011" y="2512666"/>
            <a:ext cx="736099"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delay</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12" name="直接连接符 11"/>
          <p:cNvCxnSpPr/>
          <p:nvPr/>
        </p:nvCxnSpPr>
        <p:spPr>
          <a:xfrm flipH="1">
            <a:off x="6102017" y="2332664"/>
            <a:ext cx="163096" cy="180002"/>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flipH="1">
            <a:off x="6642023" y="2332664"/>
            <a:ext cx="90001" cy="196326"/>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flipH="1" flipV="1">
            <a:off x="7272030" y="2348988"/>
            <a:ext cx="180002" cy="900011"/>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flipH="1" flipV="1">
            <a:off x="7812037" y="2242663"/>
            <a:ext cx="360003" cy="270003"/>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sp>
        <p:nvSpPr>
          <p:cNvPr id="16" name="文本框 15"/>
          <p:cNvSpPr txBox="1"/>
          <p:nvPr/>
        </p:nvSpPr>
        <p:spPr>
          <a:xfrm>
            <a:off x="6282019" y="2512666"/>
            <a:ext cx="1129735" cy="646331"/>
          </a:xfrm>
          <a:prstGeom prst="rect">
            <a:avLst/>
          </a:prstGeom>
          <a:noFill/>
        </p:spPr>
        <p:txBody>
          <a:bodyPr wrap="squar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last-time AQIs</a:t>
            </a:r>
            <a:endParaRPr lang="zh-CN" altLang="en-US" dirty="0">
              <a:solidFill>
                <a:srgbClr val="0070C0"/>
              </a:solidFill>
              <a:latin typeface="Arial" panose="020B0604020202020204" pitchFamily="34" charset="0"/>
              <a:cs typeface="Arial" panose="020B0604020202020204" pitchFamily="34" charset="0"/>
            </a:endParaRPr>
          </a:p>
        </p:txBody>
      </p:sp>
      <p:sp>
        <p:nvSpPr>
          <p:cNvPr id="17" name="文本框 16"/>
          <p:cNvSpPr txBox="1"/>
          <p:nvPr/>
        </p:nvSpPr>
        <p:spPr>
          <a:xfrm>
            <a:off x="6642023" y="3158997"/>
            <a:ext cx="2430028"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current average AQI</a:t>
            </a:r>
            <a:endParaRPr lang="zh-CN" altLang="en-US" dirty="0">
              <a:solidFill>
                <a:srgbClr val="0070C0"/>
              </a:solidFill>
              <a:latin typeface="Arial" panose="020B0604020202020204" pitchFamily="34" charset="0"/>
              <a:cs typeface="Arial" panose="020B0604020202020204" pitchFamily="34" charset="0"/>
            </a:endParaRPr>
          </a:p>
        </p:txBody>
      </p:sp>
      <p:sp>
        <p:nvSpPr>
          <p:cNvPr id="18" name="文本框 17"/>
          <p:cNvSpPr txBox="1"/>
          <p:nvPr/>
        </p:nvSpPr>
        <p:spPr>
          <a:xfrm>
            <a:off x="7362031" y="2496342"/>
            <a:ext cx="1710020" cy="646331"/>
          </a:xfrm>
          <a:prstGeom prst="rect">
            <a:avLst/>
          </a:prstGeom>
          <a:noFill/>
        </p:spPr>
        <p:txBody>
          <a:bodyPr wrap="square" rtlCol="0">
            <a:spAutoFit/>
          </a:bodyPr>
          <a:lstStyle/>
          <a:p>
            <a:pPr algn="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who’s turn to take the action</a:t>
            </a:r>
            <a:endParaRPr lang="zh-CN" altLang="en-US" dirty="0">
              <a:solidFill>
                <a:srgbClr val="0070C0"/>
              </a:solidFill>
              <a:latin typeface="Arial" panose="020B0604020202020204" pitchFamily="34" charset="0"/>
              <a:cs typeface="Arial" panose="020B0604020202020204" pitchFamily="34" charset="0"/>
            </a:endParaRPr>
          </a:p>
        </p:txBody>
      </p:sp>
      <p:pic>
        <p:nvPicPr>
          <p:cNvPr id="34" name="图片 33"/>
          <p:cNvPicPr>
            <a:picLocks noChangeAspect="1"/>
          </p:cNvPicPr>
          <p:nvPr/>
        </p:nvPicPr>
        <p:blipFill rotWithShape="1">
          <a:blip r:embed="rId5">
            <a:clrChange>
              <a:clrFrom>
                <a:srgbClr val="FFFFFF"/>
              </a:clrFrom>
              <a:clrTo>
                <a:srgbClr val="FFFFFF">
                  <a:alpha val="0"/>
                </a:srgbClr>
              </a:clrTo>
            </a:clrChange>
          </a:blip>
          <a:srcRect l="3352" t="16775" r="3594"/>
          <a:stretch/>
        </p:blipFill>
        <p:spPr>
          <a:xfrm>
            <a:off x="4932040" y="4925131"/>
            <a:ext cx="4126370" cy="1294133"/>
          </a:xfrm>
          <a:prstGeom prst="rect">
            <a:avLst/>
          </a:prstGeom>
        </p:spPr>
      </p:pic>
      <p:sp>
        <p:nvSpPr>
          <p:cNvPr id="26" name="灯片编号占位符 25"/>
          <p:cNvSpPr>
            <a:spLocks noGrp="1"/>
          </p:cNvSpPr>
          <p:nvPr>
            <p:ph type="sldNum" sz="quarter" idx="12"/>
          </p:nvPr>
        </p:nvSpPr>
        <p:spPr>
          <a:prstGeom prst="rect">
            <a:avLst/>
          </a:prstGeom>
        </p:spPr>
        <p:txBody>
          <a:bodyPr/>
          <a:lstStyle/>
          <a:p>
            <a:fld id="{97D86083-53EC-4DF4-B0ED-FEB5657A265E}" type="slidenum">
              <a:rPr lang="zh-CN" altLang="en-US" smtClean="0"/>
              <a:pPr/>
              <a:t>153</a:t>
            </a:fld>
            <a:endParaRPr lang="zh-CN" altLang="en-US" dirty="0"/>
          </a:p>
        </p:txBody>
      </p:sp>
    </p:spTree>
    <p:extLst>
      <p:ext uri="{BB962C8B-B14F-4D97-AF65-F5344CB8AC3E}">
        <p14:creationId xmlns:p14="http://schemas.microsoft.com/office/powerpoint/2010/main" val="19540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Image </a:t>
            </a:r>
            <a:r>
              <a:rPr lang="en-GB" altLang="zh-CN" sz="3600" dirty="0">
                <a:solidFill>
                  <a:srgbClr val="0070C0"/>
                </a:solidFill>
                <a:latin typeface="Arial Unicode MS" pitchFamily="34" charset="-122"/>
                <a:ea typeface="Arial Unicode MS" pitchFamily="34" charset="-122"/>
                <a:cs typeface="Arial Unicode MS" pitchFamily="34" charset="-122"/>
              </a:rPr>
              <a:t>&amp; Sensor Combination</a:t>
            </a:r>
          </a:p>
        </p:txBody>
      </p:sp>
      <p:pic>
        <p:nvPicPr>
          <p:cNvPr id="4" name="图片 3"/>
          <p:cNvPicPr>
            <a:picLocks noChangeAspect="1"/>
          </p:cNvPicPr>
          <p:nvPr/>
        </p:nvPicPr>
        <p:blipFill>
          <a:blip r:embed="rId3">
            <a:clrChange>
              <a:clrFrom>
                <a:srgbClr val="FFFFFF"/>
              </a:clrFrom>
              <a:clrTo>
                <a:srgbClr val="FFFFFF">
                  <a:alpha val="0"/>
                </a:srgbClr>
              </a:clrTo>
            </a:clrChange>
          </a:blip>
          <a:stretch>
            <a:fillRect/>
          </a:stretch>
        </p:blipFill>
        <p:spPr>
          <a:xfrm>
            <a:off x="2051972" y="3970141"/>
            <a:ext cx="5104932" cy="2253932"/>
          </a:xfrm>
          <a:prstGeom prst="rect">
            <a:avLst/>
          </a:prstGeom>
        </p:spPr>
      </p:pic>
      <p:sp>
        <p:nvSpPr>
          <p:cNvPr id="5" name="文本框 4"/>
          <p:cNvSpPr txBox="1"/>
          <p:nvPr/>
        </p:nvSpPr>
        <p:spPr>
          <a:xfrm>
            <a:off x="251952" y="1000108"/>
            <a:ext cx="8640096" cy="3200876"/>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Two categories of AQI monitoring approaches:</a:t>
            </a:r>
          </a:p>
          <a:p>
            <a:pPr lvl="1" algn="just">
              <a:spcBef>
                <a:spcPts val="1200"/>
              </a:spcBef>
              <a:buFont typeface="Arial"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Sensor-based</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lvl="2" algn="just">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Monitoring stations: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Coarse-grained, 2D, high cost</a:t>
            </a:r>
            <a:r>
              <a:rPr lang="en-US" altLang="zh-CN" sz="2000" dirty="0">
                <a:latin typeface="Arial" panose="020B0604020202020204" pitchFamily="34" charset="0"/>
                <a:ea typeface="黑体" panose="02010609060101010101" pitchFamily="49" charset="-122"/>
                <a:cs typeface="Arial" panose="020B0604020202020204" pitchFamily="34" charset="0"/>
              </a:rPr>
              <a:t>.</a:t>
            </a:r>
          </a:p>
          <a:p>
            <a:pPr lvl="2">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IoT</a:t>
            </a:r>
            <a:r>
              <a:rPr lang="en-US" altLang="zh-CN" sz="2000" dirty="0">
                <a:latin typeface="Arial" panose="020B0604020202020204" pitchFamily="34" charset="0"/>
                <a:ea typeface="黑体" panose="02010609060101010101" pitchFamily="49" charset="-122"/>
                <a:cs typeface="Arial" panose="020B0604020202020204" pitchFamily="34" charset="0"/>
              </a:rPr>
              <a:t> sensors: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High energy consumption</a:t>
            </a:r>
            <a:r>
              <a:rPr lang="en-US" altLang="zh-CN" sz="2000" dirty="0">
                <a:latin typeface="Arial" panose="020B0604020202020204" pitchFamily="34" charset="0"/>
                <a:ea typeface="黑体" panose="02010609060101010101" pitchFamily="49" charset="-122"/>
                <a:cs typeface="Arial" panose="020B0604020202020204" pitchFamily="34" charset="0"/>
              </a:rPr>
              <a:t>.</a:t>
            </a:r>
          </a:p>
          <a:p>
            <a:pPr lvl="1" algn="just">
              <a:spcBef>
                <a:spcPts val="1200"/>
              </a:spcBef>
              <a:buFont typeface="Arial"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Vision-based</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lvl="2" algn="just">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Image-based AQI monitoring stations: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Static stations</a:t>
            </a:r>
            <a:r>
              <a:rPr lang="en-US" altLang="zh-CN" sz="2000" dirty="0">
                <a:latin typeface="Arial" panose="020B0604020202020204" pitchFamily="34" charset="0"/>
                <a:ea typeface="黑体" panose="02010609060101010101" pitchFamily="49" charset="-122"/>
                <a:cs typeface="Arial" panose="020B0604020202020204" pitchFamily="34" charset="0"/>
              </a:rPr>
              <a:t>.</a:t>
            </a:r>
          </a:p>
          <a:p>
            <a:pPr lvl="2" algn="just">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Crowd-sourced photos by mobile phones: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Low quality photos</a:t>
            </a:r>
            <a:r>
              <a:rPr lang="en-US" altLang="zh-CN" sz="2000" dirty="0">
                <a:latin typeface="Arial" panose="020B0604020202020204" pitchFamily="34" charset="0"/>
                <a:ea typeface="黑体" panose="02010609060101010101" pitchFamily="49" charset="-122"/>
                <a:cs typeface="Arial" panose="020B0604020202020204" pitchFamily="34" charset="0"/>
              </a:rPr>
              <a:t>.</a:t>
            </a:r>
          </a:p>
        </p:txBody>
      </p:sp>
      <p:grpSp>
        <p:nvGrpSpPr>
          <p:cNvPr id="6" name="组合 5"/>
          <p:cNvGrpSpPr/>
          <p:nvPr/>
        </p:nvGrpSpPr>
        <p:grpSpPr>
          <a:xfrm>
            <a:off x="2180372" y="4571073"/>
            <a:ext cx="4848132" cy="1813066"/>
            <a:chOff x="4510369" y="4532857"/>
            <a:chExt cx="4381679" cy="1434090"/>
          </a:xfrm>
        </p:grpSpPr>
        <p:pic>
          <p:nvPicPr>
            <p:cNvPr id="7" name="图片 6"/>
            <p:cNvPicPr>
              <a:picLocks noChangeAspect="1"/>
            </p:cNvPicPr>
            <p:nvPr/>
          </p:nvPicPr>
          <p:blipFill>
            <a:blip r:embed="rId4"/>
            <a:stretch>
              <a:fillRect/>
            </a:stretch>
          </p:blipFill>
          <p:spPr>
            <a:xfrm>
              <a:off x="4510369" y="4532858"/>
              <a:ext cx="2178876" cy="1434089"/>
            </a:xfrm>
            <a:prstGeom prst="rect">
              <a:avLst/>
            </a:prstGeom>
          </p:spPr>
        </p:pic>
        <p:pic>
          <p:nvPicPr>
            <p:cNvPr id="8" name="图片 7"/>
            <p:cNvPicPr>
              <a:picLocks noChangeAspect="1"/>
            </p:cNvPicPr>
            <p:nvPr/>
          </p:nvPicPr>
          <p:blipFill>
            <a:blip r:embed="rId5" cstate="print"/>
            <a:stretch>
              <a:fillRect/>
            </a:stretch>
          </p:blipFill>
          <p:spPr>
            <a:xfrm>
              <a:off x="6756755" y="4532857"/>
              <a:ext cx="2135293" cy="1434089"/>
            </a:xfrm>
            <a:prstGeom prst="rect">
              <a:avLst/>
            </a:prstGeom>
          </p:spPr>
        </p:pic>
      </p:gr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154</a:t>
            </a:fld>
            <a:endParaRPr lang="zh-CN" altLang="en-US" dirty="0"/>
          </a:p>
        </p:txBody>
      </p:sp>
    </p:spTree>
    <p:extLst>
      <p:ext uri="{BB962C8B-B14F-4D97-AF65-F5344CB8AC3E}">
        <p14:creationId xmlns:p14="http://schemas.microsoft.com/office/powerpoint/2010/main" val="357240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22" presetClass="exit" presetSubtype="8" fill="hold" nodeType="withEffect">
                                  <p:stCondLst>
                                    <p:cond delay="0"/>
                                  </p:stCondLst>
                                  <p:childTnLst>
                                    <p:animEffect transition="out" filter="wipe(left)">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1952" y="1000108"/>
            <a:ext cx="8640096" cy="1046440"/>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Six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haze-relevant</a:t>
            </a:r>
            <a:r>
              <a:rPr lang="en-US" altLang="zh-CN" sz="2400" dirty="0">
                <a:latin typeface="Arial" panose="020B0604020202020204" pitchFamily="34" charset="0"/>
                <a:ea typeface="黑体" panose="02010609060101010101" pitchFamily="49" charset="-122"/>
                <a:cs typeface="Arial" panose="020B0604020202020204" pitchFamily="34" charset="0"/>
              </a:rPr>
              <a:t> features extraction (vision-based)</a:t>
            </a:r>
          </a:p>
          <a:p>
            <a:pPr algn="just">
              <a:spcBef>
                <a:spcPts val="1200"/>
              </a:spcBef>
              <a:defRPr/>
            </a:pPr>
            <a:endParaRPr lang="en-US" altLang="zh-CN" sz="28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2">
            <a:clrChange>
              <a:clrFrom>
                <a:srgbClr val="FFFFFF"/>
              </a:clrFrom>
              <a:clrTo>
                <a:srgbClr val="FFFFFF">
                  <a:alpha val="0"/>
                </a:srgbClr>
              </a:clrTo>
            </a:clrChange>
          </a:blip>
          <a:stretch>
            <a:fillRect/>
          </a:stretch>
        </p:blipFill>
        <p:spPr>
          <a:xfrm>
            <a:off x="252048" y="3818889"/>
            <a:ext cx="8640000" cy="2418423"/>
          </a:xfrm>
          <a:prstGeom prst="rect">
            <a:avLst/>
          </a:prstGeom>
        </p:spPr>
      </p:pic>
      <p:sp>
        <p:nvSpPr>
          <p:cNvPr id="8" name="矩形 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Image </a:t>
            </a:r>
            <a:r>
              <a:rPr lang="en-GB" altLang="zh-CN" sz="3600" dirty="0">
                <a:solidFill>
                  <a:srgbClr val="0070C0"/>
                </a:solidFill>
                <a:latin typeface="Arial Unicode MS" pitchFamily="34" charset="-122"/>
                <a:ea typeface="Arial Unicode MS" pitchFamily="34" charset="-122"/>
                <a:cs typeface="Arial Unicode MS" pitchFamily="34" charset="-122"/>
              </a:rPr>
              <a:t>&amp; Sensor Combination</a:t>
            </a:r>
          </a:p>
        </p:txBody>
      </p:sp>
      <p:sp>
        <p:nvSpPr>
          <p:cNvPr id="10" name="矩形 9"/>
          <p:cNvSpPr/>
          <p:nvPr/>
        </p:nvSpPr>
        <p:spPr>
          <a:xfrm>
            <a:off x="71950" y="6207695"/>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1200"/>
              </a:spcBef>
              <a:defRPr/>
            </a:pPr>
            <a:r>
              <a:rPr lang="en-US" altLang="zh-CN" sz="1200"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[16] Y. Yang, et al, “</a:t>
            </a:r>
            <a:r>
              <a:rPr lang="en-US" altLang="zh-CN" sz="1200" dirty="0" err="1">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ImgSensingNet</a:t>
            </a:r>
            <a:r>
              <a:rPr lang="en-US" altLang="zh-CN" sz="1200"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 UAV Vision Guided Aerial-Ground Air Quality Sensing System”, in</a:t>
            </a:r>
            <a:r>
              <a:rPr lang="en-US" altLang="zh-CN" sz="1200" i="1"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 Proc. IEEE INFOCOM, </a:t>
            </a:r>
            <a:r>
              <a:rPr lang="en-US" altLang="zh-CN" sz="1200"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Paris, France, May 2019.</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155</a:t>
            </a:fld>
            <a:endParaRPr lang="zh-CN" altLang="en-US" dirty="0"/>
          </a:p>
        </p:txBody>
      </p:sp>
      <p:sp>
        <p:nvSpPr>
          <p:cNvPr id="17" name="文本框 16"/>
          <p:cNvSpPr txBox="1"/>
          <p:nvPr/>
        </p:nvSpPr>
        <p:spPr>
          <a:xfrm>
            <a:off x="251952" y="2681044"/>
            <a:ext cx="8640096" cy="1107996"/>
          </a:xfrm>
          <a:prstGeom prst="rect">
            <a:avLst/>
          </a:prstGeom>
          <a:noFill/>
        </p:spPr>
        <p:txBody>
          <a:bodyPr wrap="square" rtlCol="0">
            <a:spAutoFit/>
          </a:bodyPr>
          <a:lstStyle/>
          <a:p>
            <a:pPr algn="just">
              <a:spcBef>
                <a:spcPts val="1200"/>
              </a:spcBef>
              <a:defRPr/>
            </a:pPr>
            <a:endParaRPr lang="en-US" altLang="zh-CN" sz="32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3D CNN-based Learning </a:t>
            </a:r>
            <a:r>
              <a:rPr lang="en-US" altLang="zh-CN" sz="2400" dirty="0">
                <a:latin typeface="Arial" panose="020B0604020202020204" pitchFamily="34" charset="0"/>
                <a:ea typeface="黑体" panose="02010609060101010101" pitchFamily="49" charset="-122"/>
                <a:cs typeface="Arial" panose="020B0604020202020204" pitchFamily="34" charset="0"/>
              </a:rPr>
              <a:t>for AQI Scale Inference</a:t>
            </a:r>
          </a:p>
        </p:txBody>
      </p:sp>
      <p:grpSp>
        <p:nvGrpSpPr>
          <p:cNvPr id="19" name="组合 18"/>
          <p:cNvGrpSpPr/>
          <p:nvPr/>
        </p:nvGrpSpPr>
        <p:grpSpPr>
          <a:xfrm>
            <a:off x="251952" y="1383790"/>
            <a:ext cx="8640097" cy="1973202"/>
            <a:chOff x="251952" y="1742125"/>
            <a:chExt cx="8640097" cy="1973202"/>
          </a:xfrm>
        </p:grpSpPr>
        <p:pic>
          <p:nvPicPr>
            <p:cNvPr id="20" name="图片 19"/>
            <p:cNvPicPr>
              <a:picLocks noChangeAspect="1"/>
            </p:cNvPicPr>
            <p:nvPr/>
          </p:nvPicPr>
          <p:blipFill>
            <a:blip r:embed="rId3"/>
            <a:stretch>
              <a:fillRect/>
            </a:stretch>
          </p:blipFill>
          <p:spPr>
            <a:xfrm>
              <a:off x="252048" y="1742125"/>
              <a:ext cx="8640000" cy="1247605"/>
            </a:xfrm>
            <a:prstGeom prst="rect">
              <a:avLst/>
            </a:prstGeom>
          </p:spPr>
        </p:pic>
        <p:sp>
          <p:nvSpPr>
            <p:cNvPr id="21" name="文本框 20"/>
            <p:cNvSpPr txBox="1"/>
            <p:nvPr/>
          </p:nvSpPr>
          <p:spPr>
            <a:xfrm>
              <a:off x="251953" y="3068996"/>
              <a:ext cx="8640096" cy="646331"/>
            </a:xfrm>
            <a:prstGeom prst="rect">
              <a:avLst/>
            </a:prstGeom>
            <a:noFill/>
          </p:spPr>
          <p:txBody>
            <a:bodyPr wrap="square" rtlCol="0">
              <a:spAutoFit/>
            </a:bodyPr>
            <a:lstStyle/>
            <a:p>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(a) </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Original image</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 (b) </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Refined Dark Channel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(c)</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Max Local Contrast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(d)</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Max Local Saturation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(e)</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Min Local Color Attenuation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(f)</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Hue Disparity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(g) </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Chroma</a:t>
              </a:r>
              <a:endParaRPr lang="zh-CN" altLang="en-US" dirty="0">
                <a:solidFill>
                  <a:srgbClr val="0070C0"/>
                </a:solidFill>
                <a:latin typeface="Arial Unicode MS" panose="02010600030101010101" charset="-122"/>
                <a:cs typeface="Arial Unicode MS" panose="02010600030101010101" charset="-122"/>
              </a:endParaRPr>
            </a:p>
          </p:txBody>
        </p:sp>
        <p:sp>
          <p:nvSpPr>
            <p:cNvPr id="22" name="矩形 21"/>
            <p:cNvSpPr/>
            <p:nvPr/>
          </p:nvSpPr>
          <p:spPr>
            <a:xfrm>
              <a:off x="251952" y="2798993"/>
              <a:ext cx="8640096" cy="18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(a)               (b)               (c)               (d)               (e)               (f)               (g)</a:t>
              </a:r>
              <a:endParaRPr lang="zh-CN" altLang="en-US"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47150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1952" y="928670"/>
            <a:ext cx="8640096" cy="1200329"/>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Ground sensors wake up only when the images are not accurate for estimation/inference, evaluated by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the degree of bias and the degree of variance</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Image </a:t>
            </a:r>
            <a:r>
              <a:rPr lang="en-GB" altLang="zh-CN" sz="3600" dirty="0">
                <a:solidFill>
                  <a:srgbClr val="0070C0"/>
                </a:solidFill>
                <a:latin typeface="Arial Unicode MS" pitchFamily="34" charset="-122"/>
                <a:ea typeface="Arial Unicode MS" pitchFamily="34" charset="-122"/>
                <a:cs typeface="Arial Unicode MS" pitchFamily="34" charset="-122"/>
              </a:rPr>
              <a:t>&amp; Sensor Combination</a:t>
            </a:r>
          </a:p>
        </p:txBody>
      </p:sp>
      <p:pic>
        <p:nvPicPr>
          <p:cNvPr id="9" name="图片 8"/>
          <p:cNvPicPr>
            <a:picLocks noChangeAspect="1"/>
          </p:cNvPicPr>
          <p:nvPr/>
        </p:nvPicPr>
        <p:blipFill>
          <a:blip r:embed="rId2">
            <a:clrChange>
              <a:clrFrom>
                <a:srgbClr val="FFFFFF"/>
              </a:clrFrom>
              <a:clrTo>
                <a:srgbClr val="FFFFFF">
                  <a:alpha val="0"/>
                </a:srgbClr>
              </a:clrTo>
            </a:clrChange>
          </a:blip>
          <a:stretch>
            <a:fillRect/>
          </a:stretch>
        </p:blipFill>
        <p:spPr>
          <a:xfrm>
            <a:off x="3941993" y="2098683"/>
            <a:ext cx="5040000" cy="1303449"/>
          </a:xfrm>
          <a:prstGeom prst="rect">
            <a:avLst/>
          </a:prstGeom>
        </p:spPr>
      </p:pic>
      <p:pic>
        <p:nvPicPr>
          <p:cNvPr id="2" name="图片 1"/>
          <p:cNvPicPr>
            <a:picLocks noChangeAspect="1"/>
          </p:cNvPicPr>
          <p:nvPr/>
        </p:nvPicPr>
        <p:blipFill>
          <a:blip r:embed="rId3"/>
          <a:stretch>
            <a:fillRect/>
          </a:stretch>
        </p:blipFill>
        <p:spPr>
          <a:xfrm>
            <a:off x="4031994" y="3808702"/>
            <a:ext cx="5040000" cy="2475043"/>
          </a:xfrm>
          <a:prstGeom prst="rect">
            <a:avLst/>
          </a:prstGeom>
        </p:spPr>
      </p:pic>
      <p:pic>
        <p:nvPicPr>
          <p:cNvPr id="3" name="图片 2"/>
          <p:cNvPicPr>
            <a:picLocks noChangeAspect="1"/>
          </p:cNvPicPr>
          <p:nvPr/>
        </p:nvPicPr>
        <p:blipFill>
          <a:blip r:embed="rId4"/>
          <a:stretch>
            <a:fillRect/>
          </a:stretch>
        </p:blipFill>
        <p:spPr>
          <a:xfrm>
            <a:off x="251952" y="2098683"/>
            <a:ext cx="3600000" cy="2470396"/>
          </a:xfrm>
          <a:prstGeom prst="rect">
            <a:avLst/>
          </a:prstGeom>
        </p:spPr>
      </p:pic>
      <p:sp>
        <p:nvSpPr>
          <p:cNvPr id="11" name="文本框 10"/>
          <p:cNvSpPr txBox="1"/>
          <p:nvPr/>
        </p:nvSpPr>
        <p:spPr>
          <a:xfrm>
            <a:off x="251952" y="4618711"/>
            <a:ext cx="3600040" cy="1938992"/>
          </a:xfrm>
          <a:prstGeom prst="rect">
            <a:avLst/>
          </a:prstGeom>
          <a:noFill/>
        </p:spPr>
        <p:txBody>
          <a:bodyPr wrap="square" rtlCol="0">
            <a:spAutoFit/>
          </a:bodyPr>
          <a:lstStyle/>
          <a:p>
            <a:pPr algn="just">
              <a:spcBef>
                <a:spcPts val="12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Wake-up mechanism</a:t>
            </a:r>
            <a:r>
              <a:rPr lang="en-US" altLang="zh-CN" sz="2400" dirty="0">
                <a:latin typeface="Arial" panose="020B0604020202020204" pitchFamily="34" charset="0"/>
                <a:ea typeface="黑体" panose="02010609060101010101" pitchFamily="49" charset="-122"/>
                <a:cs typeface="Arial" panose="020B0604020202020204" pitchFamily="34" charset="0"/>
              </a:rPr>
              <a:t>: Finding the minimum</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point domination set </a:t>
            </a:r>
            <a:r>
              <a:rPr lang="en-US" altLang="zh-CN" sz="2400" dirty="0">
                <a:latin typeface="Arial" panose="020B0604020202020204" pitchFamily="34" charset="0"/>
                <a:ea typeface="黑体" panose="02010609060101010101" pitchFamily="49" charset="-122"/>
                <a:cs typeface="Arial" panose="020B0604020202020204" pitchFamily="34" charset="0"/>
              </a:rPr>
              <a:t>from the sensors in the target regions</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156</a:t>
            </a:fld>
            <a:endParaRPr lang="zh-CN" altLang="en-US" dirty="0"/>
          </a:p>
        </p:txBody>
      </p:sp>
    </p:spTree>
    <p:extLst>
      <p:ext uri="{BB962C8B-B14F-4D97-AF65-F5344CB8AC3E}">
        <p14:creationId xmlns:p14="http://schemas.microsoft.com/office/powerpoint/2010/main" val="34095630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51902" y="1142984"/>
            <a:ext cx="8820098" cy="4904223"/>
          </a:xfrm>
          <a:prstGeom prst="rect">
            <a:avLst/>
          </a:prstGeom>
          <a:noFill/>
        </p:spPr>
        <p:txBody>
          <a:bodyPr wrap="square" rtlCol="0">
            <a:spAutoFit/>
          </a:bodyPr>
          <a:lstStyle/>
          <a:p>
            <a:pPr algn="just">
              <a:spcBef>
                <a:spcPts val="1200"/>
              </a:spcBef>
              <a:buFont typeface="Arial" pitchFamily="34" charset="0"/>
              <a:buChar char="•"/>
            </a:pPr>
            <a:r>
              <a:rPr lang="en-US" altLang="zh-CN" sz="2400" dirty="0">
                <a:solidFill>
                  <a:srgbClr val="000000"/>
                </a:solidFill>
                <a:latin typeface="Arial" panose="020B0604020202020204" pitchFamily="34" charset="0"/>
                <a:cs typeface="Arial" panose="020B0604020202020204" pitchFamily="34" charset="0"/>
              </a:rPr>
              <a:t> Dataset</a:t>
            </a:r>
            <a:endParaRPr lang="en-US" altLang="zh-CN" sz="2000" dirty="0">
              <a:solidFill>
                <a:srgbClr val="000000"/>
              </a:solidFill>
              <a:latin typeface="Arial" panose="020B0604020202020204" pitchFamily="34" charset="0"/>
              <a:cs typeface="Arial" panose="020B0604020202020204" pitchFamily="34" charset="0"/>
            </a:endParaRP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Both 2D and 3D fine-grained </a:t>
            </a:r>
            <a:r>
              <a:rPr lang="en-US" altLang="zh-CN" sz="2000" dirty="0">
                <a:latin typeface="Arial" panose="020B0604020202020204" pitchFamily="34" charset="0"/>
                <a:cs typeface="Arial" panose="020B0604020202020204" pitchFamily="34" charset="0"/>
              </a:rPr>
              <a:t>AQI</a:t>
            </a:r>
            <a:r>
              <a:rPr lang="en-US" altLang="zh-CN" sz="2000" dirty="0">
                <a:solidFill>
                  <a:srgbClr val="000000"/>
                </a:solidFill>
                <a:latin typeface="Arial" panose="020B0604020202020204" pitchFamily="34" charset="0"/>
                <a:cs typeface="Arial" panose="020B0604020202020204" pitchFamily="34" charset="0"/>
              </a:rPr>
              <a:t> data</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hlinkClick r:id="rId2"/>
              </a:rPr>
              <a:t>https://github.com/pku-bzx/pku-air</a:t>
            </a:r>
            <a:r>
              <a:rPr lang="en-US" altLang="zh-CN" sz="2000" dirty="0">
                <a:solidFill>
                  <a:srgbClr val="000000"/>
                </a:solidFill>
                <a:latin typeface="Arial" panose="020B0604020202020204" pitchFamily="34" charset="0"/>
                <a:cs typeface="Arial" panose="020B0604020202020204" pitchFamily="34" charset="0"/>
              </a:rPr>
              <a:t> </a:t>
            </a:r>
            <a:endParaRPr lang="en-US" altLang="zh-CN" sz="2400" dirty="0">
              <a:solidFill>
                <a:srgbClr val="000000"/>
              </a:solidFill>
              <a:latin typeface="Arial" panose="020B0604020202020204" pitchFamily="34" charset="0"/>
              <a:cs typeface="Arial" panose="020B0604020202020204" pitchFamily="34" charset="0"/>
            </a:endParaRPr>
          </a:p>
          <a:p>
            <a:pPr algn="just">
              <a:spcBef>
                <a:spcPts val="1500"/>
              </a:spcBef>
              <a:buFont typeface="Arial" pitchFamily="34" charset="0"/>
              <a:buChar char="•"/>
            </a:pPr>
            <a:r>
              <a:rPr lang="en-US" altLang="zh-CN" sz="2400" dirty="0">
                <a:solidFill>
                  <a:srgbClr val="000000"/>
                </a:solidFill>
                <a:latin typeface="Arial" panose="020B0604020202020204" pitchFamily="34" charset="0"/>
                <a:cs typeface="Arial" panose="020B0604020202020204" pitchFamily="34" charset="0"/>
              </a:rPr>
              <a:t> User Interface </a:t>
            </a:r>
          </a:p>
          <a:p>
            <a:pPr lvl="1" algn="just">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Webpage:</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CDFFFF"/>
                </a:solidFill>
                <a:latin typeface="Arial" panose="020B0604020202020204" pitchFamily="34" charset="0"/>
                <a:cs typeface="Arial" panose="020B0604020202020204" pitchFamily="34" charset="0"/>
                <a:hlinkClick r:id="rId3"/>
              </a:rPr>
              <a:t>http://aqimaps.com/</a:t>
            </a:r>
            <a:r>
              <a:rPr lang="en-US" altLang="zh-CN" sz="2000" dirty="0">
                <a:solidFill>
                  <a:srgbClr val="CDFFFF"/>
                </a:solidFill>
                <a:latin typeface="Arial" panose="020B0604020202020204" pitchFamily="34" charset="0"/>
                <a:cs typeface="Arial" panose="020B0604020202020204" pitchFamily="34" charset="0"/>
              </a:rPr>
              <a:t> </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err="1">
                <a:solidFill>
                  <a:srgbClr val="000000"/>
                </a:solidFill>
                <a:latin typeface="Arial" panose="020B0604020202020204" pitchFamily="34" charset="0"/>
                <a:cs typeface="Arial" panose="020B0604020202020204" pitchFamily="34" charset="0"/>
              </a:rPr>
              <a:t>Wechat</a:t>
            </a:r>
            <a:r>
              <a:rPr lang="en-US" altLang="zh-CN" sz="2000" dirty="0">
                <a:solidFill>
                  <a:srgbClr val="000000"/>
                </a:solidFill>
                <a:latin typeface="Arial" panose="020B0604020202020204" pitchFamily="34" charset="0"/>
                <a:cs typeface="Arial" panose="020B0604020202020204" pitchFamily="34" charset="0"/>
              </a:rPr>
              <a:t> official account: </a:t>
            </a:r>
            <a:r>
              <a:rPr lang="zh-CN" altLang="en-US" sz="2000" dirty="0">
                <a:solidFill>
                  <a:srgbClr val="000000"/>
                </a:solidFill>
                <a:latin typeface="黑体" panose="02010609060101010101" pitchFamily="49" charset="-122"/>
                <a:ea typeface="黑体" panose="02010609060101010101" pitchFamily="49" charset="-122"/>
                <a:cs typeface="Arial" panose="020B0604020202020204" pitchFamily="34" charset="0"/>
              </a:rPr>
              <a:t>未名蓝天</a:t>
            </a:r>
            <a:endParaRPr lang="en-US" altLang="zh-CN" sz="2000" dirty="0">
              <a:solidFill>
                <a:srgbClr val="000000"/>
              </a:solidFill>
              <a:latin typeface="黑体" panose="02010609060101010101" pitchFamily="49" charset="-122"/>
              <a:ea typeface="黑体" panose="02010609060101010101" pitchFamily="49" charset="-122"/>
              <a:cs typeface="Arial" panose="020B0604020202020204" pitchFamily="34" charset="0"/>
            </a:endParaRPr>
          </a:p>
          <a:p>
            <a:pPr algn="just">
              <a:spcBef>
                <a:spcPts val="1500"/>
              </a:spcBef>
              <a:buFont typeface="Arial" pitchFamily="34" charset="0"/>
              <a:buChar char="•"/>
            </a:pPr>
            <a:r>
              <a:rPr lang="en-US" altLang="zh-CN" sz="2400" dirty="0">
                <a:solidFill>
                  <a:srgbClr val="000000"/>
                </a:solidFill>
                <a:latin typeface="Arial" panose="020B0604020202020204" pitchFamily="34" charset="0"/>
                <a:cs typeface="Arial" panose="020B0604020202020204" pitchFamily="34" charset="0"/>
              </a:rPr>
              <a:t> Demo Video</a:t>
            </a:r>
            <a:endParaRPr lang="en-US" altLang="zh-CN" sz="2000" dirty="0">
              <a:solidFill>
                <a:srgbClr val="000000"/>
              </a:solidFill>
              <a:latin typeface="Arial" panose="020B0604020202020204" pitchFamily="34" charset="0"/>
              <a:cs typeface="Arial" panose="020B0604020202020204" pitchFamily="34" charset="0"/>
            </a:endParaRP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hlinkClick r:id="rId4"/>
              </a:rPr>
              <a:t>https://youtu.be/POX-kazz_Ec</a:t>
            </a:r>
            <a:r>
              <a:rPr lang="en-US" altLang="zh-CN" sz="2000" dirty="0">
                <a:solidFill>
                  <a:srgbClr val="000000"/>
                </a:solidFill>
                <a:latin typeface="Arial" panose="020B0604020202020204" pitchFamily="34" charset="0"/>
                <a:cs typeface="Arial" panose="020B0604020202020204" pitchFamily="34" charset="0"/>
              </a:rPr>
              <a:t>   (3D UAV)</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hlinkClick r:id="rId5"/>
              </a:rPr>
              <a:t>https://youtu.be/VUn4e-oP0xk</a:t>
            </a: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err="1">
                <a:solidFill>
                  <a:srgbClr val="000000"/>
                </a:solidFill>
                <a:latin typeface="Arial" panose="020B0604020202020204" pitchFamily="34" charset="0"/>
                <a:cs typeface="Arial" panose="020B0604020202020204" pitchFamily="34" charset="0"/>
              </a:rPr>
              <a:t>ImgSensingNet</a:t>
            </a:r>
            <a:r>
              <a:rPr lang="en-US" altLang="zh-CN" sz="2000" dirty="0">
                <a:solidFill>
                  <a:srgbClr val="000000"/>
                </a:solidFill>
                <a:latin typeface="Arial" panose="020B0604020202020204" pitchFamily="34" charset="0"/>
                <a:cs typeface="Arial" panose="020B0604020202020204" pitchFamily="34" charset="0"/>
              </a:rPr>
              <a:t>)</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System project won </a:t>
            </a:r>
            <a:r>
              <a:rPr lang="en-US" altLang="zh-CN" sz="2000" b="1" dirty="0">
                <a:solidFill>
                  <a:srgbClr val="C00000"/>
                </a:solidFill>
                <a:latin typeface="Arial" panose="020B0604020202020204" pitchFamily="34" charset="0"/>
                <a:cs typeface="Arial" panose="020B0604020202020204" pitchFamily="34" charset="0"/>
              </a:rPr>
              <a:t>First Prize </a:t>
            </a:r>
            <a:r>
              <a:rPr lang="en-US" altLang="zh-CN" sz="2000" b="1" dirty="0">
                <a:solidFill>
                  <a:srgbClr val="000000"/>
                </a:solidFill>
                <a:latin typeface="Arial" panose="020B0604020202020204" pitchFamily="34" charset="0"/>
                <a:cs typeface="Arial" panose="020B0604020202020204" pitchFamily="34" charset="0"/>
              </a:rPr>
              <a:t>(1st out of 23 finalist),</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in </a:t>
            </a:r>
            <a:r>
              <a:rPr lang="en-US" altLang="zh-CN" sz="2000" b="1" dirty="0">
                <a:solidFill>
                  <a:srgbClr val="000000"/>
                </a:solidFill>
                <a:latin typeface="Arial" panose="020B0604020202020204" pitchFamily="34" charset="0"/>
                <a:cs typeface="Arial" panose="020B0604020202020204" pitchFamily="34" charset="0"/>
              </a:rPr>
              <a:t>IEEE </a:t>
            </a:r>
            <a:r>
              <a:rPr lang="en-US" altLang="zh-CN" sz="2000" b="1" dirty="0" err="1">
                <a:solidFill>
                  <a:srgbClr val="000000"/>
                </a:solidFill>
                <a:latin typeface="Arial" panose="020B0604020202020204" pitchFamily="34" charset="0"/>
                <a:cs typeface="Arial" panose="020B0604020202020204" pitchFamily="34" charset="0"/>
              </a:rPr>
              <a:t>ComSoc</a:t>
            </a:r>
            <a:r>
              <a:rPr lang="en-US" altLang="zh-CN" sz="2000" b="1" dirty="0">
                <a:solidFill>
                  <a:srgbClr val="000000"/>
                </a:solidFill>
                <a:latin typeface="Arial" panose="020B0604020202020204" pitchFamily="34" charset="0"/>
                <a:cs typeface="Arial" panose="020B0604020202020204" pitchFamily="34" charset="0"/>
              </a:rPr>
              <a:t> Student Competition 2017</a:t>
            </a:r>
          </a:p>
        </p:txBody>
      </p:sp>
      <p:pic>
        <p:nvPicPr>
          <p:cNvPr id="2" name="图片 1"/>
          <p:cNvPicPr>
            <a:picLocks noChangeAspect="1"/>
          </p:cNvPicPr>
          <p:nvPr/>
        </p:nvPicPr>
        <p:blipFill>
          <a:blip r:embed="rId6" cstate="print"/>
          <a:stretch>
            <a:fillRect/>
          </a:stretch>
        </p:blipFill>
        <p:spPr>
          <a:xfrm>
            <a:off x="6732024" y="1628980"/>
            <a:ext cx="2160000" cy="2149036"/>
          </a:xfrm>
          <a:prstGeom prst="rect">
            <a:avLst/>
          </a:prstGeom>
        </p:spPr>
      </p:pic>
      <p:sp>
        <p:nvSpPr>
          <p:cNvPr id="11" name="Rectangle 4"/>
          <p:cNvSpPr/>
          <p:nvPr/>
        </p:nvSpPr>
        <p:spPr>
          <a:xfrm>
            <a:off x="6732024" y="3789004"/>
            <a:ext cx="2160024" cy="338554"/>
          </a:xfrm>
          <a:prstGeom prst="rect">
            <a:avLst/>
          </a:prstGeom>
        </p:spPr>
        <p:txBody>
          <a:bodyPr wrap="square">
            <a:spAutoFit/>
          </a:bodyPr>
          <a:lstStyle/>
          <a:p>
            <a:pPr algn="ctr" eaLnBrk="0" fontAlgn="base" hangingPunct="0">
              <a:spcBef>
                <a:spcPct val="0"/>
              </a:spcBef>
              <a:spcAft>
                <a:spcPct val="0"/>
              </a:spcAft>
            </a:pPr>
            <a:r>
              <a:rPr lang="en-US" altLang="zh-CN" sz="1600" b="1" dirty="0" err="1">
                <a:solidFill>
                  <a:srgbClr val="C00000"/>
                </a:solidFill>
                <a:latin typeface="Arial Unicode MS" panose="02010600030101010101" charset="-122"/>
                <a:ea typeface="宋体" panose="02010600030101010101" pitchFamily="2" charset="-122"/>
                <a:cs typeface="Arial Unicode MS" panose="02010600030101010101" charset="-122"/>
              </a:rPr>
              <a:t>Wechat</a:t>
            </a:r>
            <a:r>
              <a:rPr lang="en-US" altLang="zh-CN" sz="1600" b="1" dirty="0">
                <a:solidFill>
                  <a:srgbClr val="C00000"/>
                </a:solidFill>
                <a:latin typeface="Arial Unicode MS" panose="02010600030101010101" charset="-122"/>
                <a:ea typeface="宋体" panose="02010600030101010101" pitchFamily="2" charset="-122"/>
                <a:cs typeface="Arial Unicode MS" panose="02010600030101010101" charset="-122"/>
              </a:rPr>
              <a:t> official </a:t>
            </a:r>
            <a:r>
              <a:rPr lang="en-US" altLang="zh-CN" sz="1600" b="1" dirty="0">
                <a:solidFill>
                  <a:srgbClr val="C00000"/>
                </a:solidFill>
                <a:latin typeface="Arial" panose="020B0604020202020204" pitchFamily="34" charset="0"/>
                <a:ea typeface="宋体" panose="02010600030101010101" pitchFamily="2" charset="-122"/>
                <a:cs typeface="Arial" panose="020B0604020202020204" pitchFamily="34" charset="0"/>
              </a:rPr>
              <a:t>QR</a:t>
            </a:r>
            <a:endParaRPr lang="zh-CN" altLang="en-US" sz="1600" b="1" dirty="0">
              <a:solidFill>
                <a:srgbClr val="C00000"/>
              </a:solidFill>
              <a:latin typeface="Arial" panose="020B0604020202020204" pitchFamily="34" charset="0"/>
              <a:ea typeface="宋体" panose="02010600030101010101" pitchFamily="2" charset="-122"/>
              <a:cs typeface="Arial" panose="020B0604020202020204" pitchFamily="34" charset="0"/>
            </a:endParaRPr>
          </a:p>
        </p:txBody>
      </p:sp>
      <p:sp>
        <p:nvSpPr>
          <p:cNvPr id="12" name="矩形 11"/>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Deliverables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157</a:t>
            </a:fld>
            <a:endParaRPr lang="zh-CN" altLang="en-US" dirty="0"/>
          </a:p>
        </p:txBody>
      </p:sp>
    </p:spTree>
    <p:extLst>
      <p:ext uri="{BB962C8B-B14F-4D97-AF65-F5344CB8AC3E}">
        <p14:creationId xmlns:p14="http://schemas.microsoft.com/office/powerpoint/2010/main" val="16205095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normAutofit/>
          </a:bodyPr>
          <a:lstStyle/>
          <a:p>
            <a:r>
              <a:rPr lang="en-US" altLang="zh-CN" dirty="0">
                <a:solidFill>
                  <a:srgbClr val="0070C0"/>
                </a:solidFill>
              </a:rPr>
              <a:t>Open Problems for an Internet of UAVs</a:t>
            </a:r>
            <a:endParaRPr lang="zh-CN" altLang="en-US" dirty="0">
              <a:solidFill>
                <a:srgbClr val="0070C0"/>
              </a:solidFill>
            </a:endParaRPr>
          </a:p>
        </p:txBody>
      </p:sp>
      <p:sp>
        <p:nvSpPr>
          <p:cNvPr id="3" name="内容占位符 2"/>
          <p:cNvSpPr>
            <a:spLocks noGrp="1"/>
          </p:cNvSpPr>
          <p:nvPr>
            <p:ph idx="1"/>
          </p:nvPr>
        </p:nvSpPr>
        <p:spPr>
          <a:xfrm>
            <a:off x="457200" y="764704"/>
            <a:ext cx="8229600" cy="6000768"/>
          </a:xfrm>
        </p:spPr>
        <p:txBody>
          <a:bodyPr>
            <a:normAutofit/>
          </a:bodyPr>
          <a:lstStyle/>
          <a:p>
            <a:r>
              <a:rPr lang="en-US" altLang="zh-CN" dirty="0"/>
              <a:t>Trajectory Control</a:t>
            </a:r>
          </a:p>
          <a:p>
            <a:pPr lvl="1"/>
            <a:r>
              <a:rPr lang="en-US" altLang="zh-CN" dirty="0"/>
              <a:t>Low-latency high reliability for CNPC</a:t>
            </a:r>
          </a:p>
          <a:p>
            <a:pPr lvl="1"/>
            <a:r>
              <a:rPr lang="en-US" altLang="zh-CN" dirty="0"/>
              <a:t>Inter-UAV collision problems</a:t>
            </a:r>
          </a:p>
          <a:p>
            <a:r>
              <a:rPr lang="en-US" altLang="zh-CN" dirty="0"/>
              <a:t>Learning</a:t>
            </a:r>
          </a:p>
          <a:p>
            <a:pPr lvl="1"/>
            <a:r>
              <a:rPr lang="en-US" altLang="zh-CN" dirty="0"/>
              <a:t>Distributed on-line algorithms</a:t>
            </a:r>
          </a:p>
          <a:p>
            <a:pPr lvl="1"/>
            <a:r>
              <a:rPr lang="en-US" altLang="zh-CN" dirty="0"/>
              <a:t>Various application datasets</a:t>
            </a:r>
          </a:p>
          <a:p>
            <a:r>
              <a:rPr lang="en-US" altLang="zh-CN" dirty="0"/>
              <a:t>UAV-to-X Communications</a:t>
            </a:r>
          </a:p>
          <a:p>
            <a:pPr lvl="1"/>
            <a:r>
              <a:rPr lang="en-US" altLang="zh-CN" dirty="0"/>
              <a:t>Co-channel interference among UAVs, BSs, and UEs</a:t>
            </a:r>
          </a:p>
          <a:p>
            <a:pPr lvl="1"/>
            <a:r>
              <a:rPr lang="en-US" altLang="zh-CN" dirty="0"/>
              <a:t>Enabling transmission technology for both UAVs and BSs</a:t>
            </a:r>
          </a:p>
          <a:p>
            <a:r>
              <a:rPr lang="en-US" altLang="zh-CN" dirty="0"/>
              <a:t>Energy Efficiency</a:t>
            </a:r>
          </a:p>
          <a:p>
            <a:pPr lvl="1"/>
            <a:r>
              <a:rPr lang="en-US" altLang="zh-CN" dirty="0"/>
              <a:t>Energy efficient algorithm design</a:t>
            </a:r>
          </a:p>
          <a:p>
            <a:pPr lvl="1"/>
            <a:r>
              <a:rPr lang="en-US" altLang="zh-CN" dirty="0"/>
              <a:t>Tradeoffs among propulsion, communications and learning </a:t>
            </a:r>
          </a:p>
          <a:p>
            <a:r>
              <a:rPr lang="en-US" altLang="zh-CN" dirty="0"/>
              <a:t>Integration of UAV with Terrestrial Networks</a:t>
            </a:r>
          </a:p>
          <a:p>
            <a:pPr lvl="1"/>
            <a:r>
              <a:rPr lang="en-US" altLang="zh-CN" dirty="0"/>
              <a:t>Interference management, dual connection, etc</a:t>
            </a:r>
          </a:p>
          <a:p>
            <a:pPr lvl="1"/>
            <a:r>
              <a:rPr lang="en-US" altLang="zh-CN" dirty="0"/>
              <a:t>Cross-operator spectrum leasing issues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158</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Effect transition="in" filter="blinds(horizontal)">
                                      <p:cBhvr>
                                        <p:cTn id="7" dur="500"/>
                                        <p:tgtEl>
                                          <p:spTgt spid="3">
                                            <p:txEl>
                                              <p:pRg st="12" end="1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3" end="13"/>
                                            </p:txEl>
                                          </p:spTgt>
                                        </p:tgtEl>
                                        <p:attrNameLst>
                                          <p:attrName>style.visibility</p:attrName>
                                        </p:attrNameLst>
                                      </p:cBhvr>
                                      <p:to>
                                        <p:strVal val="visible"/>
                                      </p:to>
                                    </p:set>
                                    <p:animEffect transition="in" filter="blinds(horizontal)">
                                      <p:cBhvr>
                                        <p:cTn id="10" dur="500"/>
                                        <p:tgtEl>
                                          <p:spTgt spid="3">
                                            <p:txEl>
                                              <p:pRg st="13" end="1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animEffect transition="in" filter="blinds(horizontal)">
                                      <p:cBhvr>
                                        <p:cTn id="1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15</a:t>
            </a:fld>
            <a:endParaRPr lang="zh-CN" altLang="en-US" dirty="0"/>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722" y="1714488"/>
            <a:ext cx="4768278" cy="3983049"/>
          </a:xfrm>
          <a:prstGeom prst="rect">
            <a:avLst/>
          </a:prstGeom>
        </p:spPr>
      </p:pic>
      <p:sp>
        <p:nvSpPr>
          <p:cNvPr id="16" name="矩形 15"/>
          <p:cNvSpPr/>
          <p:nvPr/>
        </p:nvSpPr>
        <p:spPr>
          <a:xfrm>
            <a:off x="251952" y="1000108"/>
            <a:ext cx="4320047" cy="5072158"/>
          </a:xfrm>
          <a:prstGeom prst="rect">
            <a:avLst/>
          </a:prstGeom>
        </p:spPr>
        <p:txBody>
          <a:bodyPr wrap="square">
            <a:spAutoFit/>
          </a:bodyPr>
          <a:lstStyle/>
          <a:p>
            <a:pPr>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Notations</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2D</a:t>
            </a:r>
            <a:r>
              <a:rPr lang="en-US" altLang="zh-CN" sz="2000" dirty="0">
                <a:latin typeface="Arial" panose="020B0604020202020204" pitchFamily="34" charset="0"/>
                <a:ea typeface="黑体" panose="02010609060101010101" pitchFamily="49" charset="-122"/>
                <a:cs typeface="Arial" panose="020B0604020202020204" pitchFamily="34" charset="0"/>
              </a:rPr>
              <a:t>: horizontal distance between the UAV and the user</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h</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UAV</a:t>
            </a:r>
            <a:r>
              <a:rPr lang="en-US" altLang="zh-CN" sz="2000" dirty="0">
                <a:latin typeface="Arial" panose="020B0604020202020204" pitchFamily="34" charset="0"/>
                <a:ea typeface="黑体" panose="02010609060101010101" pitchFamily="49" charset="-122"/>
                <a:cs typeface="Arial" panose="020B0604020202020204" pitchFamily="34" charset="0"/>
              </a:rPr>
              <a:t>: the altitude of the UAV</a:t>
            </a:r>
          </a:p>
          <a:p>
            <a:pPr>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As the UAV altitude grows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Expected channel power increases first because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probability of </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increases </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Expected channel power then decreases because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transmission distance </a:t>
            </a:r>
            <a:r>
              <a:rPr lang="en-US" altLang="zh-CN" sz="2000" dirty="0">
                <a:latin typeface="Arial" panose="020B0604020202020204" pitchFamily="34" charset="0"/>
                <a:ea typeface="黑体" panose="02010609060101010101" pitchFamily="49" charset="-122"/>
                <a:cs typeface="Arial" panose="020B0604020202020204" pitchFamily="34" charset="0"/>
              </a:rPr>
              <a:t>increases </a:t>
            </a:r>
          </a:p>
        </p:txBody>
      </p:sp>
      <p:sp>
        <p:nvSpPr>
          <p:cNvPr id="2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Channel Models</a:t>
            </a:r>
          </a:p>
        </p:txBody>
      </p:sp>
    </p:spTree>
    <p:extLst>
      <p:ext uri="{BB962C8B-B14F-4D97-AF65-F5344CB8AC3E}">
        <p14:creationId xmlns:p14="http://schemas.microsoft.com/office/powerpoint/2010/main" val="31712575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951" y="928670"/>
            <a:ext cx="8820099" cy="5442516"/>
          </a:xfrm>
          <a:prstGeom prst="rect">
            <a:avLst/>
          </a:prstGeom>
        </p:spPr>
        <p:txBody>
          <a:bodyPr wrap="square">
            <a:spAutoFit/>
          </a:bodyPr>
          <a:lstStyle/>
          <a:p>
            <a:pPr>
              <a:spcBef>
                <a:spcPts val="10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Basic Theoretical Background</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Communications</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Learning Methods</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Game Theory</a:t>
            </a:r>
          </a:p>
          <a:p>
            <a:pPr>
              <a:spcBef>
                <a:spcPts val="10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Assisted Cellular Communications</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working as BS: data offloading</a:t>
            </a:r>
          </a:p>
          <a:p>
            <a:pPr lvl="1">
              <a:spcBef>
                <a:spcPts val="1000"/>
              </a:spcBef>
              <a:buFont typeface="Arial" pitchFamily="34" charset="0"/>
              <a:buChar char="•"/>
              <a:defRPr/>
            </a:pP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UAV working as relay: </a:t>
            </a:r>
            <a:r>
              <a:rPr lang="en-US" altLang="zh-CN" sz="2000" dirty="0" err="1">
                <a:latin typeface="Arial" panose="020B0604020202020204" pitchFamily="34" charset="0"/>
                <a:ea typeface="黑体" panose="02010609060101010101" pitchFamily="49" charset="-122"/>
                <a:cs typeface="Arial" panose="020B0604020202020204" pitchFamily="34" charset="0"/>
              </a:rPr>
              <a:t>QoS</a:t>
            </a:r>
            <a:r>
              <a:rPr lang="en-US" altLang="zh-CN" sz="2000" dirty="0">
                <a:latin typeface="Arial" panose="020B0604020202020204" pitchFamily="34" charset="0"/>
                <a:ea typeface="黑体" panose="02010609060101010101" pitchFamily="49" charset="-122"/>
                <a:cs typeface="Arial" panose="020B0604020202020204" pitchFamily="34" charset="0"/>
              </a:rPr>
              <a:t> improvement</a:t>
            </a:r>
          </a:p>
          <a:p>
            <a:pPr>
              <a:spcBef>
                <a:spcPts val="10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Cellular Assisted UAV Sensing</a:t>
            </a:r>
          </a:p>
          <a:p>
            <a:pPr lvl="1">
              <a:spcBef>
                <a:spcPts val="10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Centralized/decentralized cellular Internet of UAVs</a:t>
            </a:r>
          </a:p>
          <a:p>
            <a:pPr lvl="1">
              <a:spcBef>
                <a:spcPts val="10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Cooperative cellular Internet of UAVs for successful sensing </a:t>
            </a:r>
          </a:p>
          <a:p>
            <a:pPr lvl="1">
              <a:spcBef>
                <a:spcPts val="10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U2X communications to provide a high data rate </a:t>
            </a:r>
          </a:p>
          <a:p>
            <a:pPr>
              <a:spcBef>
                <a:spcPts val="10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Application: An aerial-ground air quality sensing system</a:t>
            </a:r>
          </a:p>
        </p:txBody>
      </p:sp>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Conclusions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159</a:t>
            </a:fld>
            <a:endParaRPr lang="zh-CN" altLang="en-US" dirty="0"/>
          </a:p>
        </p:txBody>
      </p:sp>
    </p:spTree>
    <p:extLst>
      <p:ext uri="{BB962C8B-B14F-4D97-AF65-F5344CB8AC3E}">
        <p14:creationId xmlns:p14="http://schemas.microsoft.com/office/powerpoint/2010/main" val="6523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blinds(horizontal)">
                                      <p:cBhvr>
                                        <p:cTn id="7" dur="500"/>
                                        <p:tgtEl>
                                          <p:spTgt spid="6">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8" end="8"/>
                                            </p:txEl>
                                          </p:spTgt>
                                        </p:tgtEl>
                                        <p:attrNameLst>
                                          <p:attrName>style.visibility</p:attrName>
                                        </p:attrNameLst>
                                      </p:cBhvr>
                                      <p:to>
                                        <p:strVal val="visible"/>
                                      </p:to>
                                    </p:set>
                                    <p:animEffect transition="in" filter="blinds(horizontal)">
                                      <p:cBhvr>
                                        <p:cTn id="10" dur="500"/>
                                        <p:tgtEl>
                                          <p:spTgt spid="6">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animEffect transition="in" filter="blinds(horizontal)">
                                      <p:cBhvr>
                                        <p:cTn id="13" dur="500"/>
                                        <p:tgtEl>
                                          <p:spTgt spid="6">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0" end="10"/>
                                            </p:txEl>
                                          </p:spTgt>
                                        </p:tgtEl>
                                        <p:attrNameLst>
                                          <p:attrName>style.visibility</p:attrName>
                                        </p:attrNameLst>
                                      </p:cBhvr>
                                      <p:to>
                                        <p:strVal val="visible"/>
                                      </p:to>
                                    </p:set>
                                    <p:animEffect transition="in" filter="blinds(horizontal)">
                                      <p:cBhvr>
                                        <p:cTn id="16" dur="500"/>
                                        <p:tgtEl>
                                          <p:spTgt spid="6">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animEffect transition="in" filter="blinds(horizontal)">
                                      <p:cBhvr>
                                        <p:cTn id="19"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24"/>
            <a:ext cx="8229600" cy="725470"/>
          </a:xfrm>
        </p:spPr>
        <p:txBody>
          <a:bodyPr>
            <a:normAutofit/>
          </a:bodyPr>
          <a:lstStyle/>
          <a:p>
            <a:r>
              <a:rPr lang="en-US" altLang="zh-CN" dirty="0">
                <a:solidFill>
                  <a:srgbClr val="0070C0"/>
                </a:solidFill>
              </a:rPr>
              <a:t>Publications (1)</a:t>
            </a:r>
            <a:endParaRPr lang="zh-CN" altLang="en-US" dirty="0"/>
          </a:p>
        </p:txBody>
      </p:sp>
      <p:sp>
        <p:nvSpPr>
          <p:cNvPr id="4" name="内容占位符 3"/>
          <p:cNvSpPr>
            <a:spLocks noGrp="1"/>
          </p:cNvSpPr>
          <p:nvPr>
            <p:ph idx="1"/>
          </p:nvPr>
        </p:nvSpPr>
        <p:spPr>
          <a:xfrm>
            <a:off x="457200" y="785794"/>
            <a:ext cx="8229600" cy="5857916"/>
          </a:xfrm>
        </p:spPr>
        <p:txBody>
          <a:bodyPr>
            <a:normAutofit fontScale="77500" lnSpcReduction="20000"/>
          </a:bodyPr>
          <a:lstStyle/>
          <a:p>
            <a:pPr>
              <a:lnSpc>
                <a:spcPct val="90000"/>
              </a:lnSpc>
              <a:spcBef>
                <a:spcPts val="1000"/>
              </a:spcBef>
              <a:buNone/>
              <a:defRPr/>
            </a:pPr>
            <a:r>
              <a:rPr lang="en-US" altLang="zh-CN" sz="2800" b="1" dirty="0">
                <a:latin typeface="Arial" panose="020B0604020202020204" pitchFamily="34" charset="0"/>
                <a:ea typeface="黑体" panose="02010609060101010101" pitchFamily="49" charset="-122"/>
                <a:cs typeface="Arial" panose="020B0604020202020204" pitchFamily="34" charset="0"/>
              </a:rPr>
              <a:t>UAV assisted Cellular Communications</a:t>
            </a:r>
          </a:p>
          <a:p>
            <a:pPr lvl="1">
              <a:spcBef>
                <a:spcPts val="1000"/>
              </a:spcBef>
              <a:buFont typeface="Arial"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UAV Base Station</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L. Song. T. Wang, X. Li, “UAV Offloading: Spectrum Trading Contract Design for UAV-Assisted Cellular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17, no. 9, pp. 6093-6107, Sep. 2018.</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T. Wang, L. Song, “Spectrum Trading Contract Design for UAV Assisted Offloading in Cellular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ICC</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Kansas City, USA, May 2018.</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J. Wang, C. Jiang, Z. Han, Y.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Ren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H. Lajos, “Taking Drones to the Next Level: Cooperative Distributed Unmanned-Aerial-Vehicular Networks for Small and Mini Drones,"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Veh</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Technol. Mag.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12, no. 3, pp. 73-82, Sep. 2017.</a:t>
            </a:r>
          </a:p>
          <a:p>
            <a:pPr lvl="1">
              <a:spcBef>
                <a:spcPts val="1000"/>
              </a:spcBef>
              <a:buFont typeface="Arial" pitchFamily="34" charset="0"/>
              <a:buChar char="•"/>
              <a:defRPr/>
            </a:pPr>
            <a:endParaRPr lang="en-US" altLang="zh-CN" sz="800" dirty="0">
              <a:latin typeface="Arial" panose="020B0604020202020204" pitchFamily="34" charset="0"/>
              <a:ea typeface="黑体" panose="02010609060101010101" pitchFamily="49" charset="-122"/>
              <a:cs typeface="Arial" panose="020B0604020202020204" pitchFamily="34" charset="0"/>
            </a:endParaRPr>
          </a:p>
          <a:p>
            <a:pPr lvl="1">
              <a:spcBef>
                <a:spcPts val="1000"/>
              </a:spcBef>
              <a:buFont typeface="Arial"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UAV Relay</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S. Zhang, H. Zhang, Q. He, K. </a:t>
            </a:r>
            <a:r>
              <a:rPr lang="en-US" altLang="zh-CN" sz="1800" dirty="0" err="1">
                <a:latin typeface="Arial" panose="020B0604020202020204" pitchFamily="34" charset="0"/>
                <a:ea typeface="黑体" panose="02010609060101010101" pitchFamily="49" charset="-122"/>
                <a:cs typeface="Arial" panose="020B0604020202020204" pitchFamily="34" charset="0"/>
              </a:rPr>
              <a:t>Bian</a:t>
            </a:r>
            <a:r>
              <a:rPr lang="en-US" altLang="zh-CN" sz="1800" dirty="0">
                <a:latin typeface="Arial" panose="020B0604020202020204" pitchFamily="34" charset="0"/>
                <a:ea typeface="黑体" panose="02010609060101010101" pitchFamily="49" charset="-122"/>
                <a:cs typeface="Arial" panose="020B0604020202020204" pitchFamily="34" charset="0"/>
              </a:rPr>
              <a:t>, and L. Song, “Power and Trajectory Optimization for UAV Relay Networks,” </a:t>
            </a:r>
            <a:r>
              <a:rPr lang="en-US" altLang="zh-CN" sz="1800" i="1" dirty="0">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latin typeface="Arial" panose="020B0604020202020204" pitchFamily="34" charset="0"/>
                <a:ea typeface="黑体" panose="02010609060101010101" pitchFamily="49" charset="-122"/>
                <a:cs typeface="Arial" panose="020B0604020202020204" pitchFamily="34" charset="0"/>
              </a:rPr>
              <a:t>Commun</a:t>
            </a:r>
            <a:r>
              <a:rPr lang="en-US" altLang="zh-CN" sz="1800" i="1" dirty="0">
                <a:latin typeface="Arial" panose="020B0604020202020204" pitchFamily="34" charset="0"/>
                <a:ea typeface="黑体" panose="02010609060101010101" pitchFamily="49" charset="-122"/>
                <a:cs typeface="Arial" panose="020B0604020202020204" pitchFamily="34" charset="0"/>
              </a:rPr>
              <a:t>. </a:t>
            </a:r>
            <a:r>
              <a:rPr lang="en-US" altLang="zh-CN" sz="1800" i="1" dirty="0" err="1">
                <a:latin typeface="Arial" panose="020B0604020202020204" pitchFamily="34" charset="0"/>
                <a:ea typeface="黑体" panose="02010609060101010101" pitchFamily="49" charset="-122"/>
                <a:cs typeface="Arial" panose="020B0604020202020204" pitchFamily="34" charset="0"/>
              </a:rPr>
              <a:t>Lett</a:t>
            </a:r>
            <a:r>
              <a:rPr lang="en-US" altLang="zh-CN" sz="1800" i="1" dirty="0">
                <a:latin typeface="Arial" panose="020B0604020202020204" pitchFamily="34" charset="0"/>
                <a:ea typeface="黑体" panose="02010609060101010101" pitchFamily="49" charset="-122"/>
                <a:cs typeface="Arial" panose="020B0604020202020204" pitchFamily="34" charset="0"/>
              </a:rPr>
              <a:t>.</a:t>
            </a:r>
            <a:r>
              <a:rPr lang="en-US" altLang="zh-CN" sz="1800" dirty="0">
                <a:latin typeface="Arial" panose="020B0604020202020204" pitchFamily="34" charset="0"/>
                <a:ea typeface="黑体" panose="02010609060101010101" pitchFamily="49" charset="-122"/>
                <a:cs typeface="Arial" panose="020B0604020202020204" pitchFamily="34" charset="0"/>
              </a:rPr>
              <a:t>,</a:t>
            </a:r>
            <a:r>
              <a:rPr lang="en-US" altLang="zh-CN" sz="1800" i="1" dirty="0">
                <a:latin typeface="Arial" panose="020B0604020202020204" pitchFamily="34" charset="0"/>
                <a:ea typeface="黑体" panose="02010609060101010101" pitchFamily="49" charset="-122"/>
                <a:cs typeface="Arial" panose="020B0604020202020204" pitchFamily="34" charset="0"/>
              </a:rPr>
              <a:t> </a:t>
            </a:r>
            <a:r>
              <a:rPr lang="en-US" altLang="zh-CN" sz="1800" dirty="0">
                <a:latin typeface="Arial" panose="020B0604020202020204" pitchFamily="34" charset="0"/>
                <a:ea typeface="黑体" panose="02010609060101010101" pitchFamily="49" charset="-122"/>
                <a:cs typeface="Arial" panose="020B0604020202020204" pitchFamily="34" charset="0"/>
              </a:rPr>
              <a:t>vol. 22, no. 1, pp. 161-164, Jan. 2018. </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S. </a:t>
            </a:r>
            <a:r>
              <a:rPr lang="en-US" altLang="zh-CN" sz="1800" dirty="0" err="1">
                <a:latin typeface="Arial" panose="020B0604020202020204" pitchFamily="34" charset="0"/>
                <a:ea typeface="黑体" panose="02010609060101010101" pitchFamily="49" charset="-122"/>
                <a:cs typeface="Arial" panose="020B0604020202020204" pitchFamily="34" charset="0"/>
              </a:rPr>
              <a:t>Zeng</a:t>
            </a:r>
            <a:r>
              <a:rPr lang="en-US" altLang="zh-CN" sz="1800" dirty="0">
                <a:latin typeface="Arial" panose="020B0604020202020204" pitchFamily="34" charset="0"/>
                <a:ea typeface="黑体" panose="02010609060101010101" pitchFamily="49" charset="-122"/>
                <a:cs typeface="Arial" panose="020B0604020202020204" pitchFamily="34" charset="0"/>
              </a:rPr>
              <a:t>, H. Zhang, K. </a:t>
            </a:r>
            <a:r>
              <a:rPr lang="en-US" altLang="zh-CN" sz="1800" dirty="0" err="1">
                <a:latin typeface="Arial" panose="020B0604020202020204" pitchFamily="34" charset="0"/>
                <a:ea typeface="黑体" panose="02010609060101010101" pitchFamily="49" charset="-122"/>
                <a:cs typeface="Arial" panose="020B0604020202020204" pitchFamily="34" charset="0"/>
              </a:rPr>
              <a:t>Bian</a:t>
            </a:r>
            <a:r>
              <a:rPr lang="en-US" altLang="zh-CN" sz="1800" dirty="0">
                <a:latin typeface="Arial" panose="020B0604020202020204" pitchFamily="34" charset="0"/>
                <a:ea typeface="黑体" panose="02010609060101010101" pitchFamily="49" charset="-122"/>
                <a:cs typeface="Arial" panose="020B0604020202020204" pitchFamily="34" charset="0"/>
              </a:rPr>
              <a:t>, and L. Song, “UAV Relaying: Power Allocation and Trajectory Optimization using Decode-and-Forward Protocol”, in </a:t>
            </a:r>
            <a:r>
              <a:rPr lang="en-US" altLang="zh-CN" sz="1800" i="1" dirty="0">
                <a:latin typeface="Arial" panose="020B0604020202020204" pitchFamily="34" charset="0"/>
                <a:ea typeface="黑体" panose="02010609060101010101" pitchFamily="49" charset="-122"/>
                <a:cs typeface="Arial" panose="020B0604020202020204" pitchFamily="34" charset="0"/>
              </a:rPr>
              <a:t>Proc. IEEE ICC WKHPS</a:t>
            </a:r>
            <a:r>
              <a:rPr lang="en-US" altLang="zh-CN" sz="1800" dirty="0">
                <a:latin typeface="Arial" panose="020B0604020202020204" pitchFamily="34" charset="0"/>
                <a:ea typeface="黑体" panose="02010609060101010101" pitchFamily="49" charset="-122"/>
                <a:cs typeface="Arial" panose="020B0604020202020204" pitchFamily="34" charset="0"/>
              </a:rPr>
              <a:t>, Kansas City, USA, May 2018.</a:t>
            </a:r>
          </a:p>
          <a:p>
            <a:pPr marL="857250" lvl="1" indent="-342900" algn="just">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S.</a:t>
            </a:r>
            <a:r>
              <a:rPr lang="zh-CN" altLang="en-US" sz="1800" dirty="0">
                <a:latin typeface="Arial" panose="020B0604020202020204" pitchFamily="34" charset="0"/>
                <a:ea typeface="黑体" panose="02010609060101010101" pitchFamily="49" charset="-122"/>
                <a:cs typeface="Arial" panose="020B0604020202020204" pitchFamily="34" charset="0"/>
              </a:rPr>
              <a:t> </a:t>
            </a:r>
            <a:r>
              <a:rPr lang="en-US" altLang="zh-CN" sz="1800" dirty="0">
                <a:latin typeface="Arial" panose="020B0604020202020204" pitchFamily="34" charset="0"/>
                <a:ea typeface="黑体" panose="02010609060101010101" pitchFamily="49" charset="-122"/>
                <a:cs typeface="Arial" panose="020B0604020202020204" pitchFamily="34" charset="0"/>
              </a:rPr>
              <a:t>Zeng, H. Zhang, L. Song, “Trajectory Optimization and Resource Allocation for Multi-user OFDMA UAV Relay Networks,” in </a:t>
            </a:r>
            <a:r>
              <a:rPr lang="en-US" altLang="zh-CN" sz="1800" i="1" dirty="0">
                <a:latin typeface="Arial" panose="020B0604020202020204" pitchFamily="34" charset="0"/>
                <a:ea typeface="黑体" panose="02010609060101010101" pitchFamily="49" charset="-122"/>
                <a:cs typeface="Arial" panose="020B0604020202020204" pitchFamily="34" charset="0"/>
              </a:rPr>
              <a:t>Proc. IEEE GLOBECOM</a:t>
            </a:r>
            <a:r>
              <a:rPr lang="en-US" altLang="zh-CN" sz="1800" dirty="0">
                <a:latin typeface="Arial" panose="020B0604020202020204" pitchFamily="34" charset="0"/>
                <a:ea typeface="黑体" panose="02010609060101010101" pitchFamily="49" charset="-122"/>
                <a:cs typeface="Arial" panose="020B0604020202020204" pitchFamily="34" charset="0"/>
              </a:rPr>
              <a:t>, Waikoloa, HI, USA, Dec. 2019.</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H. Wang, J. Wang, J. Chen, G. Ding, Y. Li, and Z. Han, “Spectrum Sharing Planning for Full Duplex UAV Relaying Systems with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Underlaid</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D2D Communications,"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J. Sel. Area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36, no. 9, pp. 1986-1999, Sep. 2018.</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160</a:t>
            </a:fld>
            <a:endParaRPr lang="zh-CN" alt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(2)</a:t>
            </a:r>
            <a:endParaRPr lang="zh-CN" altLang="en-US" dirty="0"/>
          </a:p>
        </p:txBody>
      </p:sp>
      <p:sp>
        <p:nvSpPr>
          <p:cNvPr id="4" name="内容占位符 3"/>
          <p:cNvSpPr>
            <a:spLocks noGrp="1"/>
          </p:cNvSpPr>
          <p:nvPr>
            <p:ph idx="1"/>
          </p:nvPr>
        </p:nvSpPr>
        <p:spPr>
          <a:xfrm>
            <a:off x="457200" y="928670"/>
            <a:ext cx="8363272" cy="5500726"/>
          </a:xfrm>
        </p:spPr>
        <p:txBody>
          <a:bodyPr>
            <a:normAutofit fontScale="70000" lnSpcReduction="20000"/>
          </a:bodyPr>
          <a:lstStyle/>
          <a:p>
            <a:pPr>
              <a:lnSpc>
                <a:spcPct val="90000"/>
              </a:lnSpc>
              <a:spcBef>
                <a:spcPts val="1000"/>
              </a:spcBef>
              <a:buNone/>
              <a:defRPr/>
            </a:pPr>
            <a:r>
              <a:rPr lang="en-US" altLang="zh-CN" b="1" dirty="0">
                <a:latin typeface="Arial" panose="020B0604020202020204" pitchFamily="34" charset="0"/>
                <a:ea typeface="黑体" panose="02010609060101010101" pitchFamily="49" charset="-122"/>
                <a:cs typeface="Arial" panose="020B0604020202020204" pitchFamily="34" charset="0"/>
              </a:rPr>
              <a:t>Cellular assisted UAV Sensing</a:t>
            </a:r>
          </a:p>
          <a:p>
            <a:pPr lvl="1">
              <a:lnSpc>
                <a:spcPct val="90000"/>
              </a:lnSpc>
              <a:spcBef>
                <a:spcPts val="1000"/>
              </a:spcBef>
              <a:buFont typeface="Arial" pitchFamily="34" charset="0"/>
              <a:buChar char="•"/>
              <a:defRPr/>
            </a:pPr>
            <a:r>
              <a:rPr lang="en-US" altLang="zh-CN" b="1" dirty="0">
                <a:latin typeface="Arial" panose="020B0604020202020204" pitchFamily="34" charset="0"/>
                <a:ea typeface="黑体" panose="02010609060101010101" pitchFamily="49" charset="-122"/>
                <a:cs typeface="Arial" panose="020B0604020202020204" pitchFamily="34" charset="0"/>
              </a:rPr>
              <a:t>Internet of UAVs</a:t>
            </a:r>
          </a:p>
          <a:p>
            <a:pPr marL="914400" lvl="1" indent="-457200">
              <a:spcBef>
                <a:spcPts val="1000"/>
              </a:spcBef>
              <a:buFont typeface="+mj-lt"/>
              <a:buAutoNum type="arabicPeriod"/>
              <a:defRPr/>
            </a:pPr>
            <a:r>
              <a:rPr lang="en-US" altLang="zh-CN" dirty="0">
                <a:latin typeface="Arial" panose="020B0604020202020204" pitchFamily="34" charset="0"/>
                <a:ea typeface="黑体" panose="02010609060101010101" pitchFamily="49" charset="-122"/>
                <a:cs typeface="Arial" panose="020B0604020202020204" pitchFamily="34" charset="0"/>
              </a:rPr>
              <a:t>S. Zhang, H. Zhang, B. Di, and L. Song, “Joint Trajectory and  Power Optimization for UAV Sensing over Cellular Networks,” </a:t>
            </a:r>
            <a:r>
              <a:rPr lang="en-US" altLang="zh-CN" i="1" dirty="0">
                <a:latin typeface="Arial" panose="020B0604020202020204" pitchFamily="34" charset="0"/>
                <a:ea typeface="黑体" panose="02010609060101010101" pitchFamily="49" charset="-122"/>
                <a:cs typeface="Arial" panose="020B0604020202020204" pitchFamily="34" charset="0"/>
              </a:rPr>
              <a:t>IEEE </a:t>
            </a:r>
            <a:r>
              <a:rPr lang="en-US" altLang="zh-CN" i="1" dirty="0" err="1">
                <a:latin typeface="Arial" panose="020B0604020202020204" pitchFamily="34" charset="0"/>
                <a:ea typeface="黑体" panose="02010609060101010101" pitchFamily="49" charset="-122"/>
                <a:cs typeface="Arial" panose="020B0604020202020204" pitchFamily="34" charset="0"/>
              </a:rPr>
              <a:t>Commun</a:t>
            </a:r>
            <a:r>
              <a:rPr lang="en-US" altLang="zh-CN" i="1" dirty="0">
                <a:latin typeface="Arial" panose="020B0604020202020204" pitchFamily="34" charset="0"/>
                <a:ea typeface="黑体" panose="02010609060101010101" pitchFamily="49" charset="-122"/>
                <a:cs typeface="Arial" panose="020B0604020202020204" pitchFamily="34" charset="0"/>
              </a:rPr>
              <a:t>. </a:t>
            </a:r>
            <a:r>
              <a:rPr lang="en-US" altLang="zh-CN" i="1" dirty="0" err="1">
                <a:latin typeface="Arial" panose="020B0604020202020204" pitchFamily="34" charset="0"/>
                <a:ea typeface="黑体" panose="02010609060101010101" pitchFamily="49" charset="-122"/>
                <a:cs typeface="Arial" panose="020B0604020202020204" pitchFamily="34" charset="0"/>
              </a:rPr>
              <a:t>Lett</a:t>
            </a:r>
            <a:r>
              <a:rPr lang="en-US" altLang="zh-CN" i="1" dirty="0">
                <a:latin typeface="Arial" panose="020B0604020202020204" pitchFamily="34" charset="0"/>
                <a:ea typeface="黑体" panose="02010609060101010101" pitchFamily="49" charset="-122"/>
                <a:cs typeface="Arial" panose="020B0604020202020204" pitchFamily="34" charset="0"/>
              </a:rPr>
              <a:t>.</a:t>
            </a:r>
            <a:r>
              <a:rPr lang="en-US" altLang="zh-CN" dirty="0">
                <a:latin typeface="Arial" panose="020B0604020202020204" pitchFamily="34" charset="0"/>
                <a:ea typeface="黑体" panose="02010609060101010101" pitchFamily="49" charset="-122"/>
                <a:cs typeface="Arial" panose="020B0604020202020204" pitchFamily="34" charset="0"/>
              </a:rPr>
              <a:t>,</a:t>
            </a:r>
            <a:r>
              <a:rPr lang="en-US" altLang="zh-CN" i="1"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vol. 22, no. 11, pp. 2382 – 2385, Nov. 2018.</a:t>
            </a:r>
          </a:p>
          <a:p>
            <a:pPr marL="914400" lvl="1" indent="-457200">
              <a:spcBef>
                <a:spcPts val="1000"/>
              </a:spcBef>
              <a:buFont typeface="+mj-lt"/>
              <a:buAutoNum type="arabicPeriod"/>
              <a:defRPr/>
            </a:pPr>
            <a:r>
              <a:rPr lang="en-US" altLang="zh-CN" dirty="0">
                <a:latin typeface="Arial" panose="020B0604020202020204" pitchFamily="34" charset="0"/>
                <a:ea typeface="黑体" panose="02010609060101010101" pitchFamily="49" charset="-122"/>
                <a:cs typeface="Arial" panose="020B0604020202020204" pitchFamily="34" charset="0"/>
              </a:rPr>
              <a:t>S. Zhang, H. Zhang, B. Di, and L. Song, “Cooperative Sensing and Transmission for Cellular Network Controlled Unmanned Aerial Vehicles”, in Proc. IEEE GLOBECOM, Abu Dhabi, UAE, Dec. 2018.</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B. Di, and L. Song, “Cellular Controlled Cooperative Unmanned Aerial Vehicle Networks with Sense-and-Send Protocol”,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Journal,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6, no. 2, pp. 1754-1767, Apr. 2019. </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S. Zhang, J. Yang, H. Zhang, and L. Song, “Dual Trajectory Optimization for a Cooperative Internet of UAVs”,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Lett.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23, no. 6, pp. 1093-1096, Apr. 2019.</a:t>
            </a:r>
            <a:endPar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J.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H. Zhang, and L. Song, “Reinforcement Learning for Decentralized Trajectory Design in Cellular UAV Networks with Sense-and-Send Protocol”,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IoT Journal</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6, no. 4, pp. 6177-6189, Aug. 2019.</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J. Hu, H. Zhang, K.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L. Song, and Z. Han, “Distributed Trajectory Design for Cooperative Internet of UAVs Using Deep Reinforcement Learning”, in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Proc. IEEE GLOBECOM</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fi-FI" altLang="zh-CN" dirty="0">
                <a:solidFill>
                  <a:prstClr val="black"/>
                </a:solidFill>
                <a:latin typeface="Arial" panose="020B0604020202020204" pitchFamily="34" charset="0"/>
                <a:ea typeface="黑体" panose="02010609060101010101" pitchFamily="49" charset="-122"/>
                <a:cs typeface="Arial" panose="020B0604020202020204" pitchFamily="34" charset="0"/>
              </a:rPr>
              <a:t> Waikoloa, HI, USA, Dec. 2019.</a:t>
            </a:r>
          </a:p>
          <a:p>
            <a:pPr marL="914400" lvl="1" indent="-457200">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J. Hu, H. Zhang, L. Song, Z. Han, and H. V. Poor, “Reinforcement Learning for a Cellular Internet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of Unmanned Aerial Vehicles”,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27, no. 1, pp. 116-123, Feb. 2020.</a:t>
            </a:r>
          </a:p>
          <a:p>
            <a:pPr marL="914400" lvl="1" indent="-457200">
              <a:spcBef>
                <a:spcPts val="10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L. Song, Z. Han, and H. V. Poor, “Sensing and Communication Tradeoff Design for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AoI</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Minimization in a Cellular Internet of UAVs,”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ICC</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Dublin, Ireland, Jun. 2020.</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161</a:t>
            </a:fld>
            <a:endParaRPr lang="zh-CN" alt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(3)</a:t>
            </a:r>
            <a:endParaRPr lang="zh-CN" altLang="en-US" dirty="0"/>
          </a:p>
        </p:txBody>
      </p:sp>
      <p:sp>
        <p:nvSpPr>
          <p:cNvPr id="4" name="内容占位符 3"/>
          <p:cNvSpPr>
            <a:spLocks noGrp="1"/>
          </p:cNvSpPr>
          <p:nvPr>
            <p:ph idx="1"/>
          </p:nvPr>
        </p:nvSpPr>
        <p:spPr>
          <a:xfrm>
            <a:off x="457200" y="1000108"/>
            <a:ext cx="8229600" cy="5572164"/>
          </a:xfrm>
        </p:spPr>
        <p:txBody>
          <a:bodyPr>
            <a:normAutofit fontScale="92500" lnSpcReduction="20000"/>
          </a:bodyPr>
          <a:lstStyle/>
          <a:p>
            <a:pPr>
              <a:lnSpc>
                <a:spcPct val="90000"/>
              </a:lnSpc>
              <a:spcBef>
                <a:spcPts val="1000"/>
              </a:spcBef>
              <a:buNone/>
              <a:defRPr/>
            </a:pPr>
            <a:r>
              <a:rPr lang="en-US" altLang="zh-CN" b="1" dirty="0">
                <a:latin typeface="Arial" panose="020B0604020202020204" pitchFamily="34" charset="0"/>
                <a:ea typeface="黑体" panose="02010609060101010101" pitchFamily="49" charset="-122"/>
                <a:cs typeface="Arial" panose="020B0604020202020204" pitchFamily="34" charset="0"/>
              </a:rPr>
              <a:t>Cellular assisted UAV Sensing</a:t>
            </a:r>
            <a:endParaRPr lang="en-US" altLang="zh-CN" dirty="0">
              <a:latin typeface="Arial" panose="020B0604020202020204" pitchFamily="34" charset="0"/>
              <a:ea typeface="黑体" panose="02010609060101010101" pitchFamily="49" charset="-122"/>
              <a:cs typeface="Arial" panose="020B0604020202020204" pitchFamily="34" charset="0"/>
            </a:endParaRPr>
          </a:p>
          <a:p>
            <a:pPr lvl="1">
              <a:lnSpc>
                <a:spcPct val="90000"/>
              </a:lnSpc>
              <a:spcBef>
                <a:spcPts val="1000"/>
              </a:spcBef>
              <a:buFont typeface="Arial" pitchFamily="34" charset="0"/>
              <a:buChar char="•"/>
              <a:defRPr/>
            </a:pPr>
            <a:r>
              <a:rPr lang="en-US" altLang="zh-CN" b="1" dirty="0">
                <a:latin typeface="Arial" panose="020B0604020202020204" pitchFamily="34" charset="0"/>
                <a:ea typeface="黑体" panose="02010609060101010101" pitchFamily="49" charset="-122"/>
                <a:cs typeface="Arial" panose="020B0604020202020204" pitchFamily="34" charset="0"/>
              </a:rPr>
              <a:t>Cellular UAV-to-X Communications</a:t>
            </a:r>
          </a:p>
          <a:p>
            <a:pPr marL="857250" lvl="1" indent="-342900"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B. Di, and L. Song, “Cellular UAV-to-X Communications: Design and Optimization for Multi-UAV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18, no. 2, pp. 1346-1359, Feb. 2019.</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B. Di, and L. Song, “Resource Allocation and Trajectory Design for Cellular UAV-to-X Communication Networks in 5G”,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GLOBECOM</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Abu Dhabi, UAE, Dec. 2018.</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F. Wu, H. Zhang, J. Wu, and L. Song, “Trajectory Design for Overlay UAV-to-Device Communications by Deep Reinforcement Learning,”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GLOBECOM</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fi-FI"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Waikoloa, HI, USA, Dec. 2019.</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H. Zhang, L. Song, Z. Han, and H. V. Poor, “Cooperation Techniques for a Cellular Internet of Unmanned Aerial Vehicles”,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26, no. 5, pp. 167-173, Oct. 2019.</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F. Wu, H. Zhang, J. Wu, and L. Song, “UAV-to-Device Communications Overlaying Cellular Networks by Multi-agent Deep Reinforcement Learning,”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to be published.</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and L. Song, “Beyond D2D: Full Dimension UAV-to-Everything Communications in 6G,”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Veh</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Technol.,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to be published.</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162</a:t>
            </a:fld>
            <a:endParaRPr lang="zh-CN" alt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(4)</a:t>
            </a:r>
            <a:endParaRPr lang="zh-CN" altLang="en-US" dirty="0"/>
          </a:p>
        </p:txBody>
      </p:sp>
      <p:sp>
        <p:nvSpPr>
          <p:cNvPr id="4" name="内容占位符 3"/>
          <p:cNvSpPr>
            <a:spLocks noGrp="1"/>
          </p:cNvSpPr>
          <p:nvPr>
            <p:ph idx="1"/>
          </p:nvPr>
        </p:nvSpPr>
        <p:spPr>
          <a:xfrm>
            <a:off x="457200" y="1000108"/>
            <a:ext cx="8229600" cy="5500726"/>
          </a:xfrm>
        </p:spPr>
        <p:txBody>
          <a:bodyPr>
            <a:normAutofit/>
          </a:bodyPr>
          <a:lstStyle/>
          <a:p>
            <a:pPr>
              <a:lnSpc>
                <a:spcPct val="90000"/>
              </a:lnSpc>
              <a:spcBef>
                <a:spcPts val="1000"/>
              </a:spcBef>
              <a:buNone/>
              <a:defRPr/>
            </a:pPr>
            <a:r>
              <a:rPr lang="en-US" altLang="zh-CN" b="1" dirty="0">
                <a:latin typeface="Arial" panose="020B0604020202020204" pitchFamily="34" charset="0"/>
                <a:ea typeface="黑体" panose="02010609060101010101" pitchFamily="49" charset="-122"/>
                <a:cs typeface="Arial" panose="020B0604020202020204" pitchFamily="34" charset="0"/>
              </a:rPr>
              <a:t>Internet of UAV Applications</a:t>
            </a:r>
          </a:p>
          <a:p>
            <a:pPr lvl="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“3D Air Pollution Monitoring System in Urban Areas using UAV”,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Society Student Competition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Best Student Project Award, 2017. </a:t>
            </a:r>
          </a:p>
          <a:p>
            <a:pPr lvl="0">
              <a:lnSpc>
                <a:spcPct val="90000"/>
              </a:lnSpc>
              <a:spcBef>
                <a:spcPts val="10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Bai</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L. Song, “Aerial-Ground Air Quality Sensing: Architecture, Technologies and Implementation”,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Network Magazine</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33, no. 2, pp. 14-22, Apr. 2019.</a:t>
            </a:r>
          </a:p>
          <a:p>
            <a:pPr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Bai</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T. Wang, and L. Song, “Real-time Fine-grained Air Quality Sensing Networks in Smart City: Design, Implementation and Optimization”,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IoT Journal</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6, no. 5, pp. 7526-7542, Oct. 2019.</a:t>
            </a:r>
          </a:p>
          <a:p>
            <a:pPr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L. Song,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ImgSensingNet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UAV Vision Guided Aerial-Ground Air Quality Sensing System”, in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Proc. IEEE INFOCOM</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Paris, France, Apr. 2019.</a:t>
            </a:r>
          </a:p>
          <a:p>
            <a:pPr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L. Song, and Z. Han,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Realtime</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Profiling of Fine-Grained Air Quality Index Distribution using UAV Sensing,”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Journal</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5, no. 1, pp. 186-198, Feb. 2018.</a:t>
            </a: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163</a:t>
            </a:fld>
            <a:endParaRPr lang="zh-CN" alt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8596" y="1071546"/>
            <a:ext cx="8249138" cy="5392245"/>
          </a:xfrm>
          <a:prstGeom prst="rect">
            <a:avLst/>
          </a:prstGeom>
        </p:spPr>
        <p:txBody>
          <a:bodyPr wrap="square">
            <a:spAutoFit/>
          </a:bodyPr>
          <a:lstStyle/>
          <a:p>
            <a:pPr marL="342900" lvl="0" indent="-342900">
              <a:lnSpc>
                <a:spcPct val="90000"/>
              </a:lnSpc>
              <a:spcBef>
                <a:spcPts val="10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Game-theoretical Methods</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W. Saad, Z. Han, T. </a:t>
            </a:r>
            <a:r>
              <a:rPr lang="en-US" altLang="zh-CN" sz="1700" dirty="0" err="1">
                <a:latin typeface="Arial" panose="020B0604020202020204" pitchFamily="34" charset="0"/>
                <a:ea typeface="黑体" panose="02010609060101010101" pitchFamily="49" charset="-122"/>
                <a:cs typeface="Arial" panose="020B0604020202020204" pitchFamily="34" charset="0"/>
              </a:rPr>
              <a:t>Basar</a:t>
            </a:r>
            <a:r>
              <a:rPr lang="en-US" altLang="zh-CN" sz="1700" dirty="0">
                <a:latin typeface="Arial" panose="020B0604020202020204" pitchFamily="34" charset="0"/>
                <a:ea typeface="黑体" panose="02010609060101010101" pitchFamily="49" charset="-122"/>
                <a:cs typeface="Arial" panose="020B0604020202020204" pitchFamily="34" charset="0"/>
              </a:rPr>
              <a:t>, Me. </a:t>
            </a:r>
            <a:r>
              <a:rPr lang="en-US" altLang="zh-CN" sz="1700" dirty="0" err="1">
                <a:latin typeface="Arial" panose="020B0604020202020204" pitchFamily="34" charset="0"/>
                <a:ea typeface="黑体" panose="02010609060101010101" pitchFamily="49" charset="-122"/>
                <a:cs typeface="Arial" panose="020B0604020202020204" pitchFamily="34" charset="0"/>
              </a:rPr>
              <a:t>Debbah</a:t>
            </a:r>
            <a:r>
              <a:rPr lang="en-US" altLang="zh-CN" sz="1700" dirty="0">
                <a:latin typeface="Arial" panose="020B0604020202020204" pitchFamily="34" charset="0"/>
                <a:ea typeface="黑体" panose="02010609060101010101" pitchFamily="49" charset="-122"/>
                <a:cs typeface="Arial" panose="020B0604020202020204" pitchFamily="34" charset="0"/>
              </a:rPr>
              <a:t>, and A. </a:t>
            </a:r>
            <a:r>
              <a:rPr lang="en-US" altLang="zh-CN" sz="1700" dirty="0" err="1">
                <a:latin typeface="Arial" panose="020B0604020202020204" pitchFamily="34" charset="0"/>
                <a:ea typeface="黑体" panose="02010609060101010101" pitchFamily="49" charset="-122"/>
                <a:cs typeface="Arial" panose="020B0604020202020204" pitchFamily="34" charset="0"/>
              </a:rPr>
              <a:t>Hjorungnes</a:t>
            </a:r>
            <a:r>
              <a:rPr lang="en-US" altLang="zh-CN" sz="1700" dirty="0">
                <a:latin typeface="Arial" panose="020B0604020202020204" pitchFamily="34" charset="0"/>
                <a:ea typeface="黑体" panose="02010609060101010101" pitchFamily="49" charset="-122"/>
                <a:cs typeface="Arial" panose="020B0604020202020204" pitchFamily="34" charset="0"/>
              </a:rPr>
              <a:t>, “Hedonic Coalition Formation for Distributed Task Allocation among Wireless Agents," IEEE Trans. Mobile </a:t>
            </a:r>
            <a:r>
              <a:rPr lang="en-US" altLang="zh-CN" sz="1700" dirty="0" err="1">
                <a:latin typeface="Arial" panose="020B0604020202020204" pitchFamily="34" charset="0"/>
                <a:ea typeface="黑体" panose="02010609060101010101" pitchFamily="49" charset="-122"/>
                <a:cs typeface="Arial" panose="020B0604020202020204" pitchFamily="34" charset="0"/>
              </a:rPr>
              <a:t>Comput</a:t>
            </a:r>
            <a:r>
              <a:rPr lang="en-US" altLang="zh-CN" sz="1700" dirty="0">
                <a:latin typeface="Arial" panose="020B0604020202020204" pitchFamily="34" charset="0"/>
                <a:ea typeface="黑体" panose="02010609060101010101" pitchFamily="49" charset="-122"/>
                <a:cs typeface="Arial" panose="020B0604020202020204" pitchFamily="34" charset="0"/>
              </a:rPr>
              <a:t>., vol. 10, no.9, pp.1327-1344, Sep. 2011.</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Z. Han, A. L. </a:t>
            </a:r>
            <a:r>
              <a:rPr lang="en-US" altLang="zh-CN" sz="1700" dirty="0" err="1">
                <a:latin typeface="Arial" panose="020B0604020202020204" pitchFamily="34" charset="0"/>
                <a:ea typeface="黑体" panose="02010609060101010101" pitchFamily="49" charset="-122"/>
                <a:cs typeface="Arial" panose="020B0604020202020204" pitchFamily="34" charset="0"/>
              </a:rPr>
              <a:t>Swindlehurst</a:t>
            </a:r>
            <a:r>
              <a:rPr lang="en-US" altLang="zh-CN" sz="1700" dirty="0">
                <a:latin typeface="Arial" panose="020B0604020202020204" pitchFamily="34" charset="0"/>
                <a:ea typeface="黑体" panose="02010609060101010101" pitchFamily="49" charset="-122"/>
                <a:cs typeface="Arial" panose="020B0604020202020204" pitchFamily="34" charset="0"/>
              </a:rPr>
              <a:t>, and K. J. Ray Liu, “Optimization of MANET Connectivity Via Smart Deployment/Movement of Unmanned Air Vehicles," IEEE Trans.  </a:t>
            </a:r>
            <a:r>
              <a:rPr lang="en-US" altLang="zh-CN" sz="1700" dirty="0" err="1">
                <a:latin typeface="Arial" panose="020B0604020202020204" pitchFamily="34" charset="0"/>
                <a:ea typeface="黑体" panose="02010609060101010101" pitchFamily="49" charset="-122"/>
                <a:cs typeface="Arial" panose="020B0604020202020204" pitchFamily="34" charset="0"/>
              </a:rPr>
              <a:t>Veh</a:t>
            </a:r>
            <a:r>
              <a:rPr lang="en-US" altLang="zh-CN" sz="1700" dirty="0">
                <a:latin typeface="Arial" panose="020B0604020202020204" pitchFamily="34" charset="0"/>
                <a:ea typeface="黑体" panose="02010609060101010101" pitchFamily="49" charset="-122"/>
                <a:cs typeface="Arial" panose="020B0604020202020204" pitchFamily="34" charset="0"/>
              </a:rPr>
              <a:t>. Technol., vol.58, no.7, pp.3533-3546, Sep. 2009.</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Z. Hu, Z. Zheng, L. Song. T. Wang, X. Li, “UAV Offloading: Spectrum Trading Contract Design for UAV-Assisted Cellular Networks”, IEEE Trans. Wireless </a:t>
            </a:r>
            <a:r>
              <a:rPr lang="en-US" altLang="zh-CN" sz="1700" dirty="0" err="1">
                <a:latin typeface="Arial" panose="020B0604020202020204" pitchFamily="34" charset="0"/>
                <a:ea typeface="黑体" panose="02010609060101010101" pitchFamily="49" charset="-122"/>
                <a:cs typeface="Arial" panose="020B0604020202020204" pitchFamily="34" charset="0"/>
              </a:rPr>
              <a:t>Commun</a:t>
            </a:r>
            <a:r>
              <a:rPr lang="en-US" altLang="zh-CN" sz="1700" dirty="0">
                <a:latin typeface="Arial" panose="020B0604020202020204" pitchFamily="34" charset="0"/>
                <a:ea typeface="黑体" panose="02010609060101010101" pitchFamily="49" charset="-122"/>
                <a:cs typeface="Arial" panose="020B0604020202020204" pitchFamily="34" charset="0"/>
              </a:rPr>
              <a:t>., vol. 17, no. 9, pp. 6093-6107, Sep. 2018.</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Z. Zhang, L. Li, X. Liu, W. Liang, Z. Han, “Matching-Based Resource Allocation and Distributed Power Control Using Mean Field Game in the NOMA-Based UAV Networks," in Proc. APSIPA  ASC, Honolulu, Hawaii, Nov. 2018.</a:t>
            </a:r>
          </a:p>
          <a:p>
            <a:pPr marL="40005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 Y. Xu, L. Li, Z. Zhang, K. </a:t>
            </a:r>
            <a:r>
              <a:rPr lang="en-US" altLang="zh-CN" sz="1700" dirty="0" err="1">
                <a:latin typeface="Arial" panose="020B0604020202020204" pitchFamily="34" charset="0"/>
                <a:ea typeface="黑体" panose="02010609060101010101" pitchFamily="49" charset="-122"/>
                <a:cs typeface="Arial" panose="020B0604020202020204" pitchFamily="34" charset="0"/>
              </a:rPr>
              <a:t>Xue</a:t>
            </a:r>
            <a:r>
              <a:rPr lang="en-US" altLang="zh-CN" sz="1700" dirty="0">
                <a:latin typeface="Arial" panose="020B0604020202020204" pitchFamily="34" charset="0"/>
                <a:ea typeface="黑体" panose="02010609060101010101" pitchFamily="49" charset="-122"/>
                <a:cs typeface="Arial" panose="020B0604020202020204" pitchFamily="34" charset="0"/>
              </a:rPr>
              <a:t>, and Z. Han, “A Discrete-Time Mean Field Game in Multi-UAV Wireless Communication System," in Proc. IEEE/CIC ICCC, Beijing, China, August 2018.</a:t>
            </a:r>
          </a:p>
          <a:p>
            <a:pPr lvl="0" algn="just">
              <a:lnSpc>
                <a:spcPct val="90000"/>
              </a:lnSpc>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Book</a:t>
            </a:r>
          </a:p>
          <a:p>
            <a:pPr marL="400050" lvl="0" indent="-342900" algn="just">
              <a:lnSpc>
                <a:spcPct val="80000"/>
              </a:lnSpc>
              <a:spcBef>
                <a:spcPts val="1200"/>
              </a:spcBef>
              <a:buFont typeface="+mj-lt"/>
              <a:buAutoNum type="arabicPeriod"/>
              <a:defRPr/>
            </a:pPr>
            <a:r>
              <a:rPr lang="en-US" altLang="zh-CN" sz="1700" dirty="0">
                <a:latin typeface="Arial" panose="020B0604020202020204" pitchFamily="34" charset="0"/>
                <a:ea typeface="黑体" panose="02010609060101010101" pitchFamily="49" charset="-122"/>
                <a:cs typeface="Arial" panose="020B0604020202020204" pitchFamily="34" charset="0"/>
              </a:rPr>
              <a:t>H. Zhang, L. Song, and Z. Han, “Unmanned Aerial Vehicle Applications over Cellular Networks for 5G and Beyond,” Springer, 2020.</a:t>
            </a:r>
          </a:p>
        </p:txBody>
      </p:sp>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Publications (5)</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164</a:t>
            </a:fld>
            <a:endParaRPr lang="zh-CN" altLang="en-US" dirty="0"/>
          </a:p>
        </p:txBody>
      </p:sp>
      <p:pic>
        <p:nvPicPr>
          <p:cNvPr id="3" name="图片 2">
            <a:extLst>
              <a:ext uri="{FF2B5EF4-FFF2-40B4-BE49-F238E27FC236}">
                <a16:creationId xmlns:a16="http://schemas.microsoft.com/office/drawing/2014/main" id="{B30B59AA-C628-45D0-9AC4-A6A5F839A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084" y="1238250"/>
            <a:ext cx="2914650" cy="4381500"/>
          </a:xfrm>
          <a:prstGeom prst="rect">
            <a:avLst/>
          </a:prstGeom>
        </p:spPr>
      </p:pic>
    </p:spTree>
    <p:extLst>
      <p:ext uri="{BB962C8B-B14F-4D97-AF65-F5344CB8AC3E}">
        <p14:creationId xmlns:p14="http://schemas.microsoft.com/office/powerpoint/2010/main" val="13246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251952" y="1988984"/>
            <a:ext cx="8640096" cy="1710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800" b="1" dirty="0">
                <a:solidFill>
                  <a:srgbClr val="C00000"/>
                </a:solidFill>
                <a:latin typeface="Arial" panose="020B0604020202020204" pitchFamily="34" charset="0"/>
                <a:ea typeface="Arial Unicode MS" charset="0"/>
                <a:cs typeface="Arial" panose="020B0604020202020204" pitchFamily="34" charset="0"/>
              </a:rPr>
              <a:t>Thanks for your attending</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1977" y="3851655"/>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972004" y="3429000"/>
            <a:ext cx="7200036" cy="90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9" name="Picture 4"/>
          <p:cNvPicPr>
            <a:picLocks noChangeAspect="1"/>
          </p:cNvPicPr>
          <p:nvPr/>
        </p:nvPicPr>
        <p:blipFill>
          <a:blip r:embed="rId3" cstate="print"/>
          <a:stretch>
            <a:fillRect/>
          </a:stretch>
        </p:blipFill>
        <p:spPr>
          <a:xfrm>
            <a:off x="5652012" y="3954371"/>
            <a:ext cx="1398653" cy="929268"/>
          </a:xfrm>
          <a:prstGeom prst="rect">
            <a:avLst/>
          </a:prstGeom>
        </p:spPr>
      </p:pic>
    </p:spTree>
    <p:extLst>
      <p:ext uri="{BB962C8B-B14F-4D97-AF65-F5344CB8AC3E}">
        <p14:creationId xmlns:p14="http://schemas.microsoft.com/office/powerpoint/2010/main" val="103534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16</a:t>
            </a:fld>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518" y="1538979"/>
            <a:ext cx="4848482" cy="4050045"/>
          </a:xfrm>
          <a:prstGeom prst="rect">
            <a:avLst/>
          </a:prstGeom>
        </p:spPr>
      </p:pic>
      <p:sp>
        <p:nvSpPr>
          <p:cNvPr id="7" name="矩形 6"/>
          <p:cNvSpPr/>
          <p:nvPr/>
        </p:nvSpPr>
        <p:spPr>
          <a:xfrm>
            <a:off x="251953" y="857232"/>
            <a:ext cx="4140045" cy="5072158"/>
          </a:xfrm>
          <a:prstGeom prst="rect">
            <a:avLst/>
          </a:prstGeom>
        </p:spPr>
        <p:txBody>
          <a:bodyPr wrap="square">
            <a:spAutoFit/>
          </a:bodyPr>
          <a:lstStyle/>
          <a:p>
            <a:pPr>
              <a:lnSpc>
                <a:spcPct val="120000"/>
              </a:lnSpc>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UAV BS</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received SNR should be larger than a threshold (0 dB)</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Only consider the </a:t>
            </a:r>
            <a:r>
              <a:rPr lang="en-US" altLang="zh-CN" sz="2000" dirty="0" err="1">
                <a:latin typeface="Arial" panose="020B0604020202020204" pitchFamily="34" charset="0"/>
                <a:ea typeface="黑体" panose="02010609060101010101" pitchFamily="49" charset="-122"/>
                <a:cs typeface="Arial" panose="020B0604020202020204" pitchFamily="34" charset="0"/>
              </a:rPr>
              <a:t>pathloss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Remarks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UAV cell radius increases with the transmit power</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radius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increases first and then decreases </a:t>
            </a:r>
            <a:r>
              <a:rPr lang="en-US" altLang="zh-CN" sz="2000" dirty="0">
                <a:latin typeface="Arial" panose="020B0604020202020204" pitchFamily="34" charset="0"/>
                <a:ea typeface="黑体" panose="02010609060101010101" pitchFamily="49" charset="-122"/>
                <a:cs typeface="Arial" panose="020B0604020202020204" pitchFamily="34" charset="0"/>
              </a:rPr>
              <a:t>as the altitude of UAV increases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UAV BS</a:t>
            </a:r>
          </a:p>
        </p:txBody>
      </p:sp>
      <p:sp>
        <p:nvSpPr>
          <p:cNvPr id="9" name="矩形 8"/>
          <p:cNvSpPr/>
          <p:nvPr/>
        </p:nvSpPr>
        <p:spPr>
          <a:xfrm>
            <a:off x="686379" y="5857892"/>
            <a:ext cx="8010089" cy="797078"/>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radius will be 0 when the altitude of the UAV is larger than a threshold due to the large </a:t>
            </a:r>
            <a:r>
              <a:rPr lang="en-US" altLang="zh-CN" sz="2000" dirty="0" err="1">
                <a:latin typeface="Arial" panose="020B0604020202020204" pitchFamily="34" charset="0"/>
                <a:ea typeface="黑体" panose="02010609060101010101" pitchFamily="49" charset="-122"/>
                <a:cs typeface="Arial" panose="020B0604020202020204" pitchFamily="34" charset="0"/>
              </a:rPr>
              <a:t>pathloss</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196234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230" y="1538979"/>
            <a:ext cx="4428770" cy="3699450"/>
          </a:xfrm>
          <a:prstGeom prst="rect">
            <a:avLst/>
          </a:prstGeom>
        </p:spPr>
      </p:pic>
      <p:sp>
        <p:nvSpPr>
          <p:cNvPr id="5" name="矩形 4"/>
          <p:cNvSpPr/>
          <p:nvPr/>
        </p:nvSpPr>
        <p:spPr>
          <a:xfrm>
            <a:off x="251953" y="1080374"/>
            <a:ext cx="4770052" cy="4848956"/>
          </a:xfrm>
          <a:prstGeom prst="rect">
            <a:avLst/>
          </a:prstGeom>
        </p:spPr>
        <p:txBody>
          <a:bodyPr wrap="square">
            <a:spAutoFit/>
          </a:bodyPr>
          <a:lstStyle/>
          <a:p>
            <a:pPr>
              <a:lnSpc>
                <a:spcPct val="110000"/>
              </a:lnSpc>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UAV Relay</a:t>
            </a: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AF relay</a:t>
            </a: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Distance from user to BS: 165 m</a:t>
            </a: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Data rate is defined as the minimum one </a:t>
            </a:r>
          </a:p>
          <a:p>
            <a:pPr>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Remarks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data rate increases with the altitude of the UAV</a:t>
            </a: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data rate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increases first and then decreases </a:t>
            </a:r>
            <a:r>
              <a:rPr lang="en-US" altLang="zh-CN" sz="2000" dirty="0">
                <a:latin typeface="Arial" panose="020B0604020202020204" pitchFamily="34" charset="0"/>
                <a:ea typeface="黑体" panose="02010609060101010101" pitchFamily="49" charset="-122"/>
                <a:cs typeface="Arial" panose="020B0604020202020204" pitchFamily="34" charset="0"/>
              </a:rPr>
              <a:t>as the distance from the BS increases</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UAV Relay</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17</a:t>
            </a:fld>
            <a:endParaRPr lang="zh-CN" altLang="en-US" dirty="0"/>
          </a:p>
        </p:txBody>
      </p:sp>
      <p:sp>
        <p:nvSpPr>
          <p:cNvPr id="9" name="矩形 8"/>
          <p:cNvSpPr/>
          <p:nvPr/>
        </p:nvSpPr>
        <p:spPr>
          <a:xfrm>
            <a:off x="686379" y="5929330"/>
            <a:ext cx="8243339" cy="461665"/>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influence is more significant when the UAV altitude is moderate</a:t>
            </a:r>
          </a:p>
        </p:txBody>
      </p:sp>
    </p:spTree>
    <p:extLst>
      <p:ext uri="{BB962C8B-B14F-4D97-AF65-F5344CB8AC3E}">
        <p14:creationId xmlns:p14="http://schemas.microsoft.com/office/powerpoint/2010/main" val="212321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857232"/>
            <a:ext cx="8640094" cy="3600986"/>
          </a:xfrm>
          <a:prstGeom prst="rect">
            <a:avLst/>
          </a:prstGeom>
        </p:spPr>
        <p:txBody>
          <a:bodyPr wrap="square">
            <a:spAutoFit/>
          </a:bodyPr>
          <a:lstStyle/>
          <a:p>
            <a:pPr>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Key Components in UAS</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typically </a:t>
            </a:r>
            <a:r>
              <a:rPr lang="en-US" altLang="zh-CN" sz="2000" dirty="0">
                <a:latin typeface="Arial Unicode MS" pitchFamily="34" charset="-122"/>
                <a:ea typeface="Arial Unicode MS" pitchFamily="34" charset="-122"/>
                <a:cs typeface="Arial Unicode MS" pitchFamily="34" charset="-122"/>
              </a:rPr>
              <a:t>rotary-wings UAVs</a:t>
            </a:r>
            <a:endParaRPr lang="zh-CN" altLang="en-US" sz="2000" b="1" dirty="0">
              <a:latin typeface="Arial Unicode MS" pitchFamily="34" charset="-122"/>
              <a:ea typeface="Arial Unicode MS" pitchFamily="34" charset="-122"/>
              <a:cs typeface="Arial Unicode MS" pitchFamily="34" charset="-122"/>
            </a:endParaRP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Payload: camera, thermometer, AQI sensor, etc…</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Applications: real-time sensing</a:t>
            </a: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Wireless Communications for UAS</a:t>
            </a:r>
          </a:p>
          <a:p>
            <a:pPr lvl="1">
              <a:spcBef>
                <a:spcPts val="12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Payload Communication (PC): </a:t>
            </a:r>
            <a:r>
              <a:rPr lang="en-US" altLang="zh-CN" sz="2000" dirty="0">
                <a:latin typeface="Arial" panose="020B0604020202020204" pitchFamily="34" charset="0"/>
                <a:ea typeface="黑体" panose="02010609060101010101" pitchFamily="49" charset="-122"/>
                <a:cs typeface="Arial" panose="020B0604020202020204" pitchFamily="34" charset="0"/>
              </a:rPr>
              <a:t>Sensory data transmission</a:t>
            </a:r>
          </a:p>
          <a:p>
            <a:pPr lvl="1">
              <a:spcBef>
                <a:spcPts val="12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Control and Non-payload Communication (CNPC) : </a:t>
            </a:r>
            <a:r>
              <a:rPr lang="en-US" altLang="zh-CN" sz="2000" dirty="0">
                <a:latin typeface="Arial" panose="020B0604020202020204" pitchFamily="34" charset="0"/>
                <a:ea typeface="黑体" panose="02010609060101010101" pitchFamily="49" charset="-122"/>
                <a:cs typeface="Arial" panose="020B0604020202020204" pitchFamily="34" charset="0"/>
              </a:rPr>
              <a:t>Command/Control signals transmission</a:t>
            </a:r>
          </a:p>
        </p:txBody>
      </p:sp>
      <p:sp>
        <p:nvSpPr>
          <p:cNvPr id="6" name="矩形 3"/>
          <p:cNvSpPr/>
          <p:nvPr/>
        </p:nvSpPr>
        <p:spPr>
          <a:xfrm>
            <a:off x="161950" y="-24"/>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Unmanned Aircraft System (UAS) </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18</a:t>
            </a:fld>
            <a:endParaRPr lang="zh-CN" altLang="en-US" dirty="0"/>
          </a:p>
        </p:txBody>
      </p:sp>
      <p:grpSp>
        <p:nvGrpSpPr>
          <p:cNvPr id="18" name="组合 17"/>
          <p:cNvGrpSpPr/>
          <p:nvPr/>
        </p:nvGrpSpPr>
        <p:grpSpPr>
          <a:xfrm>
            <a:off x="431954" y="4339104"/>
            <a:ext cx="8222443" cy="2035672"/>
            <a:chOff x="431954" y="4339104"/>
            <a:chExt cx="8222443" cy="2035672"/>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31954" y="4607931"/>
              <a:ext cx="3136409" cy="1766844"/>
            </a:xfrm>
            <a:prstGeom prst="rect">
              <a:avLst/>
            </a:prstGeom>
          </p:spPr>
        </p:pic>
        <p:pic>
          <p:nvPicPr>
            <p:cNvPr id="8" name="图片 7"/>
            <p:cNvPicPr>
              <a:picLocks noChangeAspect="1"/>
            </p:cNvPicPr>
            <p:nvPr/>
          </p:nvPicPr>
          <p:blipFill>
            <a:blip r:embed="rId3" cstate="print"/>
            <a:stretch>
              <a:fillRect/>
            </a:stretch>
          </p:blipFill>
          <p:spPr>
            <a:xfrm>
              <a:off x="5938309" y="4339104"/>
              <a:ext cx="2716088" cy="2035672"/>
            </a:xfrm>
            <a:prstGeom prst="rect">
              <a:avLst/>
            </a:prstGeom>
          </p:spPr>
        </p:pic>
        <p:grpSp>
          <p:nvGrpSpPr>
            <p:cNvPr id="9" name="组合 8"/>
            <p:cNvGrpSpPr/>
            <p:nvPr/>
          </p:nvGrpSpPr>
          <p:grpSpPr>
            <a:xfrm>
              <a:off x="2058282" y="5823662"/>
              <a:ext cx="4634407" cy="543785"/>
              <a:chOff x="2261693" y="6092530"/>
              <a:chExt cx="4634407" cy="543785"/>
            </a:xfrm>
          </p:grpSpPr>
          <p:sp>
            <p:nvSpPr>
              <p:cNvPr id="10" name="文本框 9"/>
              <p:cNvSpPr txBox="1"/>
              <p:nvPr/>
            </p:nvSpPr>
            <p:spPr>
              <a:xfrm>
                <a:off x="4246627" y="6174650"/>
                <a:ext cx="1356138" cy="461665"/>
              </a:xfrm>
              <a:prstGeom prst="rect">
                <a:avLst/>
              </a:prstGeom>
              <a:noFill/>
            </p:spPr>
            <p:txBody>
              <a:bodyPr wrap="square" rtlCol="0">
                <a:spAutoFit/>
              </a:bodyPr>
              <a:lstStyle/>
              <a:p>
                <a:pPr algn="ctr"/>
                <a:r>
                  <a:rPr lang="en-US" altLang="zh-CN" sz="2400" b="1" dirty="0">
                    <a:solidFill>
                      <a:schemeClr val="accent1"/>
                    </a:solidFill>
                    <a:latin typeface="Arial" panose="020B0604020202020204" pitchFamily="34" charset="0"/>
                    <a:cs typeface="Arial" panose="020B0604020202020204" pitchFamily="34" charset="0"/>
                  </a:rPr>
                  <a:t>Payload</a:t>
                </a:r>
                <a:endParaRPr lang="zh-CN" altLang="en-US" sz="2400" b="1" dirty="0">
                  <a:solidFill>
                    <a:schemeClr val="accent1"/>
                  </a:solidFill>
                  <a:latin typeface="Arial" panose="020B0604020202020204" pitchFamily="34" charset="0"/>
                  <a:cs typeface="Arial" panose="020B0604020202020204" pitchFamily="34" charset="0"/>
                </a:endParaRPr>
              </a:p>
            </p:txBody>
          </p:sp>
          <p:cxnSp>
            <p:nvCxnSpPr>
              <p:cNvPr id="11" name="直接箭头连接符 10"/>
              <p:cNvCxnSpPr>
                <a:stCxn id="10" idx="3"/>
              </p:cNvCxnSpPr>
              <p:nvPr/>
            </p:nvCxnSpPr>
            <p:spPr>
              <a:xfrm flipV="1">
                <a:off x="5602765" y="6343650"/>
                <a:ext cx="1293335" cy="6183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10" idx="1"/>
              </p:cNvCxnSpPr>
              <p:nvPr/>
            </p:nvCxnSpPr>
            <p:spPr>
              <a:xfrm flipH="1" flipV="1">
                <a:off x="2261693" y="6092530"/>
                <a:ext cx="1984934" cy="3129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2793789" y="4729892"/>
              <a:ext cx="3405255" cy="461665"/>
              <a:chOff x="2997200" y="4998760"/>
              <a:chExt cx="3405255" cy="461665"/>
            </a:xfrm>
          </p:grpSpPr>
          <p:sp>
            <p:nvSpPr>
              <p:cNvPr id="14" name="文本框 13"/>
              <p:cNvSpPr txBox="1"/>
              <p:nvPr/>
            </p:nvSpPr>
            <p:spPr>
              <a:xfrm>
                <a:off x="4476640" y="4998760"/>
                <a:ext cx="807720" cy="461665"/>
              </a:xfrm>
              <a:prstGeom prst="rect">
                <a:avLst/>
              </a:prstGeom>
              <a:noFill/>
            </p:spPr>
            <p:txBody>
              <a:bodyPr wrap="square" rtlCol="0">
                <a:spAutoFit/>
              </a:bodyPr>
              <a:lstStyle/>
              <a:p>
                <a:pPr algn="ctr"/>
                <a:r>
                  <a:rPr lang="en-US" altLang="zh-CN" sz="2400" b="1" dirty="0">
                    <a:solidFill>
                      <a:schemeClr val="accent6"/>
                    </a:solidFill>
                    <a:latin typeface="Arial" panose="020B0604020202020204" pitchFamily="34" charset="0"/>
                    <a:cs typeface="Arial" panose="020B0604020202020204" pitchFamily="34" charset="0"/>
                  </a:rPr>
                  <a:t>UAV</a:t>
                </a:r>
                <a:endParaRPr lang="zh-CN" altLang="en-US" sz="2400" b="1" dirty="0">
                  <a:solidFill>
                    <a:schemeClr val="accent6"/>
                  </a:solidFill>
                  <a:latin typeface="Arial" panose="020B0604020202020204" pitchFamily="34" charset="0"/>
                  <a:cs typeface="Arial" panose="020B0604020202020204" pitchFamily="34" charset="0"/>
                </a:endParaRPr>
              </a:p>
            </p:txBody>
          </p:sp>
          <p:cxnSp>
            <p:nvCxnSpPr>
              <p:cNvPr id="16" name="直接箭头连接符 15"/>
              <p:cNvCxnSpPr>
                <a:stCxn id="14" idx="3"/>
              </p:cNvCxnSpPr>
              <p:nvPr/>
            </p:nvCxnSpPr>
            <p:spPr>
              <a:xfrm>
                <a:off x="5284360" y="5229593"/>
                <a:ext cx="1118095" cy="17794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4" idx="1"/>
              </p:cNvCxnSpPr>
              <p:nvPr/>
            </p:nvCxnSpPr>
            <p:spPr>
              <a:xfrm flipH="1">
                <a:off x="2997200" y="5229593"/>
                <a:ext cx="1479440" cy="125066"/>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4536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linds(horizontal)">
                                      <p:cBhvr>
                                        <p:cTn id="10" dur="500"/>
                                        <p:tgtEl>
                                          <p:spTgt spid="5">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blinds(horizontal)">
                                      <p:cBhvr>
                                        <p:cTn id="13" dur="500"/>
                                        <p:tgtEl>
                                          <p:spTgt spid="5">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矩形 4"/>
          <p:cNvSpPr/>
          <p:nvPr/>
        </p:nvSpPr>
        <p:spPr>
          <a:xfrm>
            <a:off x="251951" y="928670"/>
            <a:ext cx="8640095" cy="5601533"/>
          </a:xfrm>
          <a:prstGeom prst="rect">
            <a:avLst/>
          </a:prstGeom>
        </p:spPr>
        <p:txBody>
          <a:bodyPr wrap="square">
            <a:spAutoFit/>
          </a:bodyPr>
          <a:lstStyle/>
          <a:p>
            <a:pPr algn="just">
              <a:spcBef>
                <a:spcPts val="1200"/>
              </a:spcBef>
              <a:buFont typeface="Arial" pitchFamily="34" charset="0"/>
              <a:buChar char="•"/>
              <a:defRPr/>
            </a:pPr>
            <a:r>
              <a:rPr lang="en-US" altLang="zh-CN" sz="2800" dirty="0">
                <a:latin typeface="Arial" panose="020B0604020202020204" pitchFamily="34" charset="0"/>
                <a:ea typeface="Arial Unicode MS" panose="020B0604020202020204" pitchFamily="34" charset="-122"/>
                <a:cs typeface="Arial" panose="020B0604020202020204" pitchFamily="34" charset="0"/>
              </a:rPr>
              <a:t> To introduce UAV basics and applications into cellular networks</a:t>
            </a:r>
          </a:p>
          <a:p>
            <a:pPr lvl="2" indent="-457200"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Access point/aerial user</a:t>
            </a:r>
          </a:p>
          <a:p>
            <a:pPr algn="just">
              <a:spcBef>
                <a:spcPts val="1200"/>
              </a:spcBef>
              <a:buFont typeface="Arial" pitchFamily="34" charset="0"/>
              <a:buChar char="•"/>
              <a:defRPr/>
            </a:pPr>
            <a:r>
              <a:rPr lang="en-US" altLang="zh-CN" sz="2800" dirty="0">
                <a:latin typeface="Arial" panose="020B0604020202020204" pitchFamily="34" charset="0"/>
                <a:ea typeface="黑体" panose="02010609060101010101" pitchFamily="49" charset="-122"/>
                <a:cs typeface="Arial" panose="020B0604020202020204" pitchFamily="34" charset="0"/>
              </a:rPr>
              <a:t> To learn related mathematical tools to integrate UAV into cellular networks</a:t>
            </a:r>
          </a:p>
          <a:p>
            <a:pPr lvl="2" indent="-457200"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Machine learning and game theory</a:t>
            </a:r>
          </a:p>
          <a:p>
            <a:pPr algn="just">
              <a:spcBef>
                <a:spcPts val="1200"/>
              </a:spcBef>
              <a:buFont typeface="Arial" pitchFamily="34" charset="0"/>
              <a:buChar char="•"/>
              <a:defRPr/>
            </a:pPr>
            <a:r>
              <a:rPr lang="en-US" altLang="zh-CN" sz="2800" dirty="0">
                <a:latin typeface="Arial" panose="020B0604020202020204" pitchFamily="34" charset="0"/>
                <a:ea typeface="黑体" panose="02010609060101010101" pitchFamily="49" charset="-122"/>
                <a:cs typeface="Arial" panose="020B0604020202020204" pitchFamily="34" charset="0"/>
              </a:rPr>
              <a:t> To understand how to optimize UAV enabled communication networks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Communication: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UAV-to-X Communications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Control: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Trajectory design</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Learning: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Internet of UAVs applications</a:t>
            </a:r>
            <a:endParaRPr lang="zh-CN" altLang="en-US"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7" name="矩形 3"/>
          <p:cNvSpPr/>
          <p:nvPr/>
        </p:nvSpPr>
        <p:spPr>
          <a:xfrm>
            <a:off x="161950" y="-24"/>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B0F0"/>
                </a:solidFill>
                <a:latin typeface="Arial" panose="020B0604020202020204" pitchFamily="34" charset="0"/>
                <a:ea typeface="黑体" panose="02010609060101010101" pitchFamily="49" charset="-122"/>
                <a:cs typeface="Arial" panose="020B0604020202020204" pitchFamily="34" charset="0"/>
              </a:rPr>
              <a:t>Objectives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a:t>
            </a:fld>
            <a:endParaRPr lang="zh-CN" altLang="en-US" dirty="0"/>
          </a:p>
        </p:txBody>
      </p:sp>
    </p:spTree>
    <p:extLst>
      <p:ext uri="{BB962C8B-B14F-4D97-AF65-F5344CB8AC3E}">
        <p14:creationId xmlns:p14="http://schemas.microsoft.com/office/powerpoint/2010/main" val="32746615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CNPC </a:t>
            </a:r>
            <a:r>
              <a:rPr lang="en-US" altLang="zh-CN" sz="3600" dirty="0" err="1">
                <a:solidFill>
                  <a:srgbClr val="0070C0"/>
                </a:solidFill>
                <a:latin typeface="Arial" panose="020B0604020202020204" pitchFamily="34" charset="0"/>
                <a:ea typeface="黑体" panose="02010609060101010101" pitchFamily="49" charset="-122"/>
                <a:cs typeface="Arial" panose="020B0604020202020204" pitchFamily="34" charset="0"/>
              </a:rPr>
              <a:t>v.s</a:t>
            </a: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 PC</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19</a:t>
            </a:fld>
            <a:endParaRPr lang="zh-CN" altLang="en-US" dirty="0"/>
          </a:p>
        </p:txBody>
      </p:sp>
      <p:graphicFrame>
        <p:nvGraphicFramePr>
          <p:cNvPr id="18" name="表格 17"/>
          <p:cNvGraphicFramePr>
            <a:graphicFrameLocks noGrp="1"/>
          </p:cNvGraphicFramePr>
          <p:nvPr>
            <p:extLst>
              <p:ext uri="{D42A27DB-BD31-4B8C-83A1-F6EECF244321}">
                <p14:modId xmlns:p14="http://schemas.microsoft.com/office/powerpoint/2010/main" val="4133261503"/>
              </p:ext>
            </p:extLst>
          </p:nvPr>
        </p:nvGraphicFramePr>
        <p:xfrm>
          <a:off x="261219" y="1142984"/>
          <a:ext cx="8636201" cy="5151120"/>
        </p:xfrm>
        <a:graphic>
          <a:graphicData uri="http://schemas.openxmlformats.org/drawingml/2006/table">
            <a:tbl>
              <a:tblPr firstRow="1" bandRow="1">
                <a:tableStyleId>{5C22544A-7EE6-4342-B048-85BDC9FD1C3A}</a:tableStyleId>
              </a:tblPr>
              <a:tblGrid>
                <a:gridCol w="1760621">
                  <a:extLst>
                    <a:ext uri="{9D8B030D-6E8A-4147-A177-3AD203B41FA5}">
                      <a16:colId xmlns:a16="http://schemas.microsoft.com/office/drawing/2014/main" val="20000"/>
                    </a:ext>
                  </a:extLst>
                </a:gridCol>
                <a:gridCol w="4173477">
                  <a:extLst>
                    <a:ext uri="{9D8B030D-6E8A-4147-A177-3AD203B41FA5}">
                      <a16:colId xmlns:a16="http://schemas.microsoft.com/office/drawing/2014/main" val="20001"/>
                    </a:ext>
                  </a:extLst>
                </a:gridCol>
                <a:gridCol w="2702103">
                  <a:extLst>
                    <a:ext uri="{9D8B030D-6E8A-4147-A177-3AD203B41FA5}">
                      <a16:colId xmlns:a16="http://schemas.microsoft.com/office/drawing/2014/main" val="20002"/>
                    </a:ext>
                  </a:extLst>
                </a:gridCol>
              </a:tblGrid>
              <a:tr h="731520">
                <a:tc>
                  <a:txBody>
                    <a:bodyPr/>
                    <a:lstStyle/>
                    <a:p>
                      <a:endParaRPr lang="zh-CN" altLang="en-US"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2800" dirty="0">
                          <a:latin typeface="Arial Unicode MS" pitchFamily="34" charset="-122"/>
                          <a:ea typeface="Arial Unicode MS" pitchFamily="34" charset="-122"/>
                          <a:cs typeface="Arial Unicode MS" pitchFamily="34" charset="-122"/>
                        </a:rPr>
                        <a:t>CNPC</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tc>
                  <a:txBody>
                    <a:bodyPr/>
                    <a:lstStyle/>
                    <a:p>
                      <a:pPr algn="ctr"/>
                      <a:r>
                        <a:rPr lang="en-US" altLang="zh-CN" sz="2800" dirty="0">
                          <a:latin typeface="Arial Unicode MS" pitchFamily="34" charset="-122"/>
                          <a:ea typeface="Arial Unicode MS" pitchFamily="34" charset="-122"/>
                          <a:cs typeface="Arial Unicode MS" pitchFamily="34" charset="-122"/>
                        </a:rPr>
                        <a:t>PC</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0"/>
                  </a:ext>
                </a:extLst>
              </a:tr>
              <a:tr h="1046480">
                <a:tc>
                  <a:txBody>
                    <a:bodyPr/>
                    <a:lstStyle/>
                    <a:p>
                      <a:pPr algn="ctr"/>
                      <a:r>
                        <a:rPr lang="en-US" altLang="zh-CN" sz="2000" dirty="0">
                          <a:latin typeface="Arial Unicode MS" pitchFamily="34" charset="-122"/>
                          <a:ea typeface="Arial Unicode MS" pitchFamily="34" charset="-122"/>
                          <a:cs typeface="Arial Unicode MS" pitchFamily="34" charset="-122"/>
                        </a:rPr>
                        <a:t>Objective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kern="1200" dirty="0">
                          <a:effectLst/>
                          <a:latin typeface="Arial Unicode MS" pitchFamily="34" charset="-122"/>
                          <a:ea typeface="Arial Unicode MS" pitchFamily="34" charset="-122"/>
                          <a:cs typeface="Arial Unicode MS" pitchFamily="34" charset="-122"/>
                        </a:rPr>
                        <a:t>ensure safe, reliable, and </a:t>
                      </a:r>
                    </a:p>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kern="1200" dirty="0">
                          <a:effectLst/>
                          <a:latin typeface="Arial Unicode MS" pitchFamily="34" charset="-122"/>
                          <a:ea typeface="Arial Unicode MS" pitchFamily="34" charset="-122"/>
                          <a:cs typeface="Arial Unicode MS" pitchFamily="34" charset="-122"/>
                        </a:rPr>
                        <a:t>effective flight operation</a:t>
                      </a:r>
                      <a:r>
                        <a:rPr lang="en-US" altLang="zh-CN" sz="2000" dirty="0">
                          <a:latin typeface="Arial Unicode MS" pitchFamily="34" charset="-122"/>
                          <a:ea typeface="Arial Unicode MS" pitchFamily="34" charset="-122"/>
                          <a:cs typeface="Arial Unicode MS" pitchFamily="34" charset="-122"/>
                        </a:rPr>
                        <a:t> </a:t>
                      </a:r>
                    </a:p>
                  </a:txBody>
                  <a:tcPr anchor="ctr"/>
                </a:tc>
                <a:tc>
                  <a:txBody>
                    <a:bodyPr/>
                    <a:lstStyle/>
                    <a:p>
                      <a:pPr marL="182563" marR="0" lvl="2" indent="-182563" algn="ctr"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lang="en-US" altLang="zh-CN" sz="2000" dirty="0">
                          <a:latin typeface="Arial Unicode MS" pitchFamily="34" charset="-122"/>
                          <a:ea typeface="Arial Unicode MS" pitchFamily="34" charset="-122"/>
                          <a:cs typeface="Arial Unicode MS" pitchFamily="34" charset="-122"/>
                        </a:rPr>
                        <a:t>transmit mission-related  information</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1"/>
                  </a:ext>
                </a:extLst>
              </a:tr>
              <a:tr h="1056640">
                <a:tc>
                  <a:txBody>
                    <a:bodyPr/>
                    <a:lstStyle/>
                    <a:p>
                      <a:pPr algn="ctr"/>
                      <a:r>
                        <a:rPr lang="en-US" altLang="zh-CN" sz="2000" dirty="0">
                          <a:latin typeface="Arial Unicode MS" pitchFamily="34" charset="-122"/>
                          <a:ea typeface="Arial Unicode MS" pitchFamily="34" charset="-122"/>
                          <a:cs typeface="Arial Unicode MS" pitchFamily="34" charset="-122"/>
                        </a:rPr>
                        <a:t>Requirement</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indent="0" algn="ctr">
                        <a:lnSpc>
                          <a:spcPct val="130000"/>
                        </a:lnSpc>
                        <a:buFont typeface="Arial" panose="020B0604020202020204" pitchFamily="34" charset="0"/>
                        <a:buNone/>
                      </a:pPr>
                      <a:r>
                        <a:rPr lang="en-US" altLang="zh-CN" sz="2000" kern="1200" dirty="0">
                          <a:latin typeface="Arial Unicode MS" pitchFamily="34" charset="-122"/>
                          <a:ea typeface="Arial Unicode MS" pitchFamily="34" charset="-122"/>
                          <a:cs typeface="Arial Unicode MS" pitchFamily="34" charset="-122"/>
                        </a:rPr>
                        <a:t>low data rate, ultra-reliability,</a:t>
                      </a:r>
                      <a:r>
                        <a:rPr lang="en-US" altLang="zh-CN" sz="2000" kern="1200" baseline="0" dirty="0">
                          <a:latin typeface="Arial Unicode MS" pitchFamily="34" charset="-122"/>
                          <a:ea typeface="Arial Unicode MS" pitchFamily="34" charset="-122"/>
                          <a:cs typeface="Arial Unicode MS" pitchFamily="34" charset="-122"/>
                        </a:rPr>
                        <a:t> </a:t>
                      </a:r>
                    </a:p>
                    <a:p>
                      <a:pPr marL="0" indent="0" algn="ctr">
                        <a:lnSpc>
                          <a:spcPct val="130000"/>
                        </a:lnSpc>
                        <a:buFont typeface="Arial" panose="020B0604020202020204" pitchFamily="34" charset="0"/>
                        <a:buNone/>
                      </a:pPr>
                      <a:r>
                        <a:rPr lang="en-US" altLang="zh-CN" sz="2000" kern="1200" dirty="0">
                          <a:latin typeface="Arial Unicode MS" pitchFamily="34" charset="-122"/>
                          <a:ea typeface="Arial Unicode MS" pitchFamily="34" charset="-122"/>
                          <a:cs typeface="Arial Unicode MS" pitchFamily="34" charset="-122"/>
                        </a:rPr>
                        <a:t>high security,</a:t>
                      </a:r>
                      <a:r>
                        <a:rPr lang="en-US" altLang="zh-CN" sz="2000" kern="1200" baseline="0" dirty="0">
                          <a:latin typeface="Arial Unicode MS" pitchFamily="34" charset="-122"/>
                          <a:ea typeface="Arial Unicode MS" pitchFamily="34" charset="-122"/>
                          <a:cs typeface="Arial Unicode MS" pitchFamily="34" charset="-122"/>
                        </a:rPr>
                        <a:t> </a:t>
                      </a:r>
                      <a:r>
                        <a:rPr lang="en-US" altLang="zh-CN" sz="2000" kern="1200" dirty="0">
                          <a:latin typeface="Arial Unicode MS" pitchFamily="34" charset="-122"/>
                          <a:ea typeface="Arial Unicode MS" pitchFamily="34" charset="-122"/>
                          <a:cs typeface="Arial Unicode MS" pitchFamily="34" charset="-122"/>
                        </a:rPr>
                        <a:t>low latency. </a:t>
                      </a:r>
                      <a:endParaRPr lang="zh-CN" altLang="en-US" sz="2000" kern="1200" dirty="0">
                        <a:solidFill>
                          <a:schemeClr val="dk1"/>
                        </a:solidFill>
                        <a:latin typeface="Arial Unicode MS" pitchFamily="34" charset="-122"/>
                        <a:ea typeface="Arial Unicode MS" pitchFamily="34" charset="-122"/>
                        <a:cs typeface="Arial Unicode MS" pitchFamily="34" charset="-122"/>
                      </a:endParaRPr>
                    </a:p>
                  </a:txBody>
                  <a:tcPr anchor="ctr"/>
                </a:tc>
                <a:tc>
                  <a:txBody>
                    <a:bodyPr/>
                    <a:lstStyle/>
                    <a:p>
                      <a:pPr algn="ctr">
                        <a:lnSpc>
                          <a:spcPct val="130000"/>
                        </a:lnSpc>
                      </a:pPr>
                      <a:r>
                        <a:rPr lang="en-US" altLang="zh-CN" sz="2000" kern="1200" dirty="0">
                          <a:effectLst/>
                          <a:latin typeface="Arial Unicode MS" pitchFamily="34" charset="-122"/>
                          <a:ea typeface="Arial Unicode MS" pitchFamily="34" charset="-122"/>
                          <a:cs typeface="Arial Unicode MS" pitchFamily="34" charset="-122"/>
                        </a:rPr>
                        <a:t>high data rate</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2"/>
                  </a:ext>
                </a:extLst>
              </a:tr>
              <a:tr h="2316480">
                <a:tc>
                  <a:txBody>
                    <a:bodyPr/>
                    <a:lstStyle/>
                    <a:p>
                      <a:pPr algn="ctr"/>
                      <a:r>
                        <a:rPr lang="en-US" altLang="zh-CN" sz="2000" dirty="0">
                          <a:latin typeface="Arial Unicode MS" pitchFamily="34" charset="-122"/>
                          <a:ea typeface="Arial Unicode MS" pitchFamily="34" charset="-122"/>
                          <a:cs typeface="Arial Unicode MS" pitchFamily="34" charset="-122"/>
                        </a:rPr>
                        <a:t>Example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telemetry (UAV status reporting);</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command and control;</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navigation aids;</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sense and avoid (S&amp;A);</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air traffic control (ATC) relay.</a:t>
                      </a:r>
                      <a:endParaRPr lang="zh-CN" altLang="en-US" sz="1050" dirty="0">
                        <a:latin typeface="Arial Unicode MS" pitchFamily="34" charset="-122"/>
                        <a:ea typeface="Arial Unicode MS" pitchFamily="34" charset="-122"/>
                        <a:cs typeface="Arial Unicode MS" pitchFamily="34" charset="-122"/>
                      </a:endParaRPr>
                    </a:p>
                  </a:txBody>
                  <a:tcPr anchor="ctr"/>
                </a:tc>
                <a:tc>
                  <a:txBody>
                    <a:bodyPr/>
                    <a:lstStyle/>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real-time video;</a:t>
                      </a:r>
                    </a:p>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image;</a:t>
                      </a:r>
                    </a:p>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temperature;</a:t>
                      </a:r>
                    </a:p>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relaying data.</a:t>
                      </a:r>
                      <a:endParaRPr lang="zh-CN" altLang="en-US" sz="2000" kern="1200" dirty="0">
                        <a:solidFill>
                          <a:schemeClr val="dk1"/>
                        </a:solidFill>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218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09"/>
            <a:ext cx="5490060" cy="5572164"/>
          </a:xfrm>
          <a:prstGeom prst="rect">
            <a:avLst/>
          </a:prstGeom>
        </p:spPr>
        <p:txBody>
          <a:bodyPr wrap="square">
            <a:spAutoFit/>
          </a:bodyPr>
          <a:lstStyle/>
          <a:p>
            <a:pPr algn="just">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Direct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point-to-point </a:t>
            </a:r>
            <a:r>
              <a:rPr lang="en-US" altLang="zh-CN" sz="2400" dirty="0">
                <a:latin typeface="Arial" panose="020B0604020202020204" pitchFamily="34" charset="0"/>
                <a:ea typeface="黑体" panose="02010609060101010101" pitchFamily="49" charset="-122"/>
                <a:cs typeface="Arial" panose="020B0604020202020204" pitchFamily="34" charset="0"/>
              </a:rPr>
              <a:t>communication links with their ground pilots or ground control stations</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Use the unlicensed spectrum (e.g., ISM Band) for CNPC &amp; PC</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E.g., DJI Phantom 4 Pro</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Working Bands:</a:t>
            </a:r>
          </a:p>
          <a:p>
            <a:pPr lvl="2">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2.400 ~ 2.483 GHz</a:t>
            </a:r>
          </a:p>
          <a:p>
            <a:pPr lvl="2">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5.725 ~ 5.825 GHz</a:t>
            </a: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9A0000"/>
                </a:solidFill>
                <a:latin typeface="Arial" panose="020B0604020202020204" pitchFamily="34" charset="0"/>
                <a:ea typeface="黑体" panose="02010609060101010101" pitchFamily="49" charset="-122"/>
                <a:cs typeface="Arial" panose="020B0604020202020204" pitchFamily="34" charset="0"/>
              </a:rPr>
              <a:t>Limitations</a:t>
            </a:r>
          </a:p>
          <a:p>
            <a:pPr lvl="1">
              <a:spcBef>
                <a:spcPts val="1200"/>
              </a:spcBef>
              <a:buFont typeface="Arial" pitchFamily="34" charset="0"/>
              <a:buChar char="•"/>
              <a:defRPr/>
            </a:pPr>
            <a:r>
              <a:rPr lang="en-US" altLang="zh-CN" sz="2000" b="1" dirty="0">
                <a:solidFill>
                  <a:srgbClr val="9A0000"/>
                </a:solidFill>
                <a:latin typeface="Arial" panose="020B0604020202020204" pitchFamily="34" charset="0"/>
                <a:ea typeface="黑体" panose="02010609060101010101" pitchFamily="49" charset="-122"/>
                <a:cs typeface="Arial" panose="020B0604020202020204" pitchFamily="34" charset="0"/>
              </a:rPr>
              <a:t> </a:t>
            </a:r>
            <a:r>
              <a:rPr lang="en-US" altLang="zh-CN" sz="2000" b="1" dirty="0" err="1">
                <a:solidFill>
                  <a:srgbClr val="9A0000"/>
                </a:solidFill>
                <a:latin typeface="Arial" panose="020B0604020202020204" pitchFamily="34" charset="0"/>
                <a:ea typeface="黑体" panose="02010609060101010101" pitchFamily="49" charset="-122"/>
                <a:cs typeface="Arial" panose="020B0604020202020204" pitchFamily="34" charset="0"/>
              </a:rPr>
              <a:t>QoS</a:t>
            </a:r>
            <a:r>
              <a:rPr lang="en-US" altLang="zh-CN" sz="2000" b="1" dirty="0">
                <a:solidFill>
                  <a:srgbClr val="9A0000"/>
                </a:solidFill>
                <a:latin typeface="Arial" panose="020B0604020202020204" pitchFamily="34" charset="0"/>
                <a:ea typeface="黑体" panose="02010609060101010101" pitchFamily="49" charset="-122"/>
                <a:cs typeface="Arial" panose="020B0604020202020204" pitchFamily="34" charset="0"/>
              </a:rPr>
              <a:t> is not guaranteed in the ISM band</a:t>
            </a:r>
          </a:p>
          <a:p>
            <a:pPr lvl="1">
              <a:spcBef>
                <a:spcPts val="1200"/>
              </a:spcBef>
              <a:buFont typeface="Arial" pitchFamily="34" charset="0"/>
              <a:buChar char="•"/>
              <a:defRPr/>
            </a:pPr>
            <a:r>
              <a:rPr lang="en-US" altLang="zh-CN" sz="2000" b="1" dirty="0">
                <a:solidFill>
                  <a:srgbClr val="9A0000"/>
                </a:solidFill>
                <a:latin typeface="Arial" panose="020B0604020202020204" pitchFamily="34" charset="0"/>
                <a:ea typeface="黑体" panose="02010609060101010101" pitchFamily="49" charset="-122"/>
                <a:cs typeface="Arial" panose="020B0604020202020204" pitchFamily="34" charset="0"/>
              </a:rPr>
              <a:t> Limited communication range</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Existing Systems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20</a:t>
            </a:fld>
            <a:endParaRPr lang="zh-CN" altLang="en-US" dirty="0"/>
          </a:p>
        </p:txBody>
      </p:sp>
      <p:grpSp>
        <p:nvGrpSpPr>
          <p:cNvPr id="18" name="组合 17"/>
          <p:cNvGrpSpPr/>
          <p:nvPr/>
        </p:nvGrpSpPr>
        <p:grpSpPr>
          <a:xfrm>
            <a:off x="5840013" y="3716677"/>
            <a:ext cx="3202752" cy="2567476"/>
            <a:chOff x="5217112" y="3010907"/>
            <a:chExt cx="3926888" cy="296085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112" y="3010907"/>
              <a:ext cx="3926888" cy="2614186"/>
            </a:xfrm>
            <a:prstGeom prst="rect">
              <a:avLst/>
            </a:prstGeom>
          </p:spPr>
        </p:pic>
        <p:sp>
          <p:nvSpPr>
            <p:cNvPr id="20" name="矩形 19"/>
            <p:cNvSpPr/>
            <p:nvPr/>
          </p:nvSpPr>
          <p:spPr>
            <a:xfrm>
              <a:off x="5688317" y="5510344"/>
              <a:ext cx="3054826" cy="461413"/>
            </a:xfrm>
            <a:prstGeom prst="rect">
              <a:avLst/>
            </a:prstGeom>
          </p:spPr>
          <p:txBody>
            <a:bodyPr wrap="square">
              <a:spAutoFit/>
            </a:bodyPr>
            <a:lstStyle/>
            <a:p>
              <a:r>
                <a:rPr lang="en-US" altLang="zh-CN" sz="2000" b="1" dirty="0">
                  <a:solidFill>
                    <a:srgbClr val="333333"/>
                  </a:solidFill>
                  <a:latin typeface="arial" panose="020B0604020202020204" pitchFamily="34" charset="0"/>
                </a:rPr>
                <a:t>DJI Phantom 4 Pro</a:t>
              </a:r>
            </a:p>
          </p:txBody>
        </p:sp>
      </p:gr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458" y="1509646"/>
            <a:ext cx="3121862" cy="2066673"/>
          </a:xfrm>
          <a:prstGeom prst="rect">
            <a:avLst/>
          </a:prstGeom>
        </p:spPr>
      </p:pic>
      <p:grpSp>
        <p:nvGrpSpPr>
          <p:cNvPr id="22" name="组合 21"/>
          <p:cNvGrpSpPr/>
          <p:nvPr/>
        </p:nvGrpSpPr>
        <p:grpSpPr>
          <a:xfrm>
            <a:off x="3671990" y="3929066"/>
            <a:ext cx="2148612" cy="1107996"/>
            <a:chOff x="3554746" y="5176157"/>
            <a:chExt cx="2148612" cy="1107996"/>
          </a:xfrm>
        </p:grpSpPr>
        <p:sp>
          <p:nvSpPr>
            <p:cNvPr id="23" name="文本框 22"/>
            <p:cNvSpPr txBox="1"/>
            <p:nvPr/>
          </p:nvSpPr>
          <p:spPr>
            <a:xfrm>
              <a:off x="3554746" y="5176157"/>
              <a:ext cx="436880" cy="1107996"/>
            </a:xfrm>
            <a:prstGeom prst="rect">
              <a:avLst/>
            </a:prstGeom>
            <a:noFill/>
          </p:spPr>
          <p:txBody>
            <a:bodyPr wrap="square" rtlCol="0">
              <a:spAutoFit/>
            </a:bodyPr>
            <a:lstStyle/>
            <a:p>
              <a:r>
                <a:rPr lang="en-US" altLang="zh-CN" sz="6600" dirty="0">
                  <a:solidFill>
                    <a:schemeClr val="accent1"/>
                  </a:solidFill>
                </a:rPr>
                <a:t>}</a:t>
              </a:r>
              <a:endParaRPr lang="zh-CN" altLang="en-US" sz="6600" dirty="0">
                <a:solidFill>
                  <a:schemeClr val="accent1"/>
                </a:solidFill>
              </a:endParaRPr>
            </a:p>
          </p:txBody>
        </p:sp>
        <p:sp>
          <p:nvSpPr>
            <p:cNvPr id="24" name="文本框 23"/>
            <p:cNvSpPr txBox="1"/>
            <p:nvPr/>
          </p:nvSpPr>
          <p:spPr>
            <a:xfrm>
              <a:off x="3933612" y="5566120"/>
              <a:ext cx="1769746" cy="461665"/>
            </a:xfrm>
            <a:prstGeom prst="rect">
              <a:avLst/>
            </a:prstGeom>
            <a:noFill/>
          </p:spPr>
          <p:txBody>
            <a:bodyPr wrap="square" rtlCol="0">
              <a:spAutoFit/>
            </a:bodyPr>
            <a:lstStyle/>
            <a:p>
              <a:r>
                <a:rPr lang="en-US" altLang="zh-CN" sz="2400" b="1" dirty="0">
                  <a:solidFill>
                    <a:schemeClr val="accent1"/>
                  </a:solidFill>
                  <a:latin typeface="Arial" panose="020B0604020202020204" pitchFamily="34" charset="0"/>
                  <a:cs typeface="Arial" panose="020B0604020202020204" pitchFamily="34" charset="0"/>
                </a:rPr>
                <a:t>ISM Band</a:t>
              </a:r>
              <a:endParaRPr lang="zh-CN" altLang="en-US" sz="2400" b="1"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434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08"/>
            <a:ext cx="8640094" cy="4616648"/>
          </a:xfrm>
          <a:prstGeom prst="rect">
            <a:avLst/>
          </a:prstGeom>
        </p:spPr>
        <p:txBody>
          <a:bodyPr wrap="square">
            <a:spAutoFit/>
          </a:bodyPr>
          <a:lstStyle/>
          <a:p>
            <a:pPr algn="just">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Future cellular network is able to support UAV sensing applications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(cellular Internet of UAVs)</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Larger coverage</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More reliable and flexible</a:t>
            </a:r>
          </a:p>
          <a:p>
            <a:pPr algn="just">
              <a:spcBef>
                <a:spcPts val="12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In cellular Internet of UAVs, the UAVs transmit the sensory data to the BS by</a:t>
            </a:r>
          </a:p>
          <a:p>
            <a:pPr lvl="1" algn="just">
              <a:spcBef>
                <a:spcPts val="1200"/>
              </a:spcBef>
              <a:buClr>
                <a:schemeClr val="tx1"/>
              </a:buClr>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Air-to-ground (A2G) channels</a:t>
            </a:r>
          </a:p>
          <a:p>
            <a:pPr lvl="2" algn="just">
              <a:spcBef>
                <a:spcPts val="1200"/>
              </a:spcBef>
              <a:buClr>
                <a:schemeClr val="tx1"/>
              </a:buClr>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model</a:t>
            </a:r>
          </a:p>
          <a:p>
            <a:pPr lvl="1">
              <a:spcBef>
                <a:spcPts val="1200"/>
              </a:spcBef>
              <a:buClr>
                <a:schemeClr val="tx1"/>
              </a:buClr>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Air-to-air (A2A) channels</a:t>
            </a:r>
          </a:p>
          <a:p>
            <a:pPr lvl="2">
              <a:spcBef>
                <a:spcPts val="1200"/>
              </a:spcBef>
              <a:buClr>
                <a:schemeClr val="tx1"/>
              </a:buClr>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dominated</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Cellular assisted UAV Sensing</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21</a:t>
            </a:fld>
            <a:endParaRPr lang="zh-CN" altLang="en-US" dirty="0"/>
          </a:p>
        </p:txBody>
      </p:sp>
      <p:pic>
        <p:nvPicPr>
          <p:cNvPr id="7" name="图片 6"/>
          <p:cNvPicPr>
            <a:picLocks noChangeAspect="1"/>
          </p:cNvPicPr>
          <p:nvPr/>
        </p:nvPicPr>
        <p:blipFill>
          <a:blip r:embed="rId3" cstate="print"/>
          <a:stretch>
            <a:fillRect/>
          </a:stretch>
        </p:blipFill>
        <p:spPr>
          <a:xfrm>
            <a:off x="5072066" y="3423543"/>
            <a:ext cx="3934784" cy="2934415"/>
          </a:xfrm>
          <a:prstGeom prst="rect">
            <a:avLst/>
          </a:prstGeom>
        </p:spPr>
      </p:pic>
    </p:spTree>
    <p:extLst>
      <p:ext uri="{BB962C8B-B14F-4D97-AF65-F5344CB8AC3E}">
        <p14:creationId xmlns:p14="http://schemas.microsoft.com/office/powerpoint/2010/main" val="230203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blinds(horizontal)">
                                      <p:cBhvr>
                                        <p:cTn id="10" dur="500"/>
                                        <p:tgtEl>
                                          <p:spTgt spid="5">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blinds(horizontal)">
                                      <p:cBhvr>
                                        <p:cTn id="13" dur="500"/>
                                        <p:tgtEl>
                                          <p:spTgt spid="5">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blinds(horizontal)">
                                      <p:cBhvr>
                                        <p:cTn id="16" dur="500"/>
                                        <p:tgtEl>
                                          <p:spTgt spid="5">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blinds(horizontal)">
                                      <p:cBhvr>
                                        <p:cTn id="1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1953" y="5000636"/>
            <a:ext cx="8820097" cy="1477328"/>
          </a:xfrm>
          <a:prstGeom prst="rect">
            <a:avLst/>
          </a:prstGeom>
        </p:spPr>
        <p:txBody>
          <a:bodyPr wrap="square">
            <a:spAutoFit/>
          </a:bodyPr>
          <a:lstStyle/>
          <a:p>
            <a:pPr algn="just">
              <a:spcBef>
                <a:spcPts val="1200"/>
              </a:spcBef>
              <a:buFont typeface="Arial" pitchFamily="34" charset="0"/>
              <a:buChar char="•"/>
              <a:defRPr/>
            </a:pP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The uplink data rate increases first when the UAV altitude grows because the probability of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increases</a:t>
            </a:r>
          </a:p>
          <a:p>
            <a:pPr>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uplink data rate decreases when the UAV altitude grows because the transmission distance increases</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22</a:t>
            </a:fld>
            <a:endParaRPr lang="zh-CN" altLang="en-US"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 y="1161547"/>
            <a:ext cx="4377571" cy="354483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060" y="1071546"/>
            <a:ext cx="4636940" cy="3873339"/>
          </a:xfrm>
          <a:prstGeom prst="rect">
            <a:avLst/>
          </a:prstGeom>
        </p:spPr>
      </p:pic>
    </p:spTree>
    <p:extLst>
      <p:ext uri="{BB962C8B-B14F-4D97-AF65-F5344CB8AC3E}">
        <p14:creationId xmlns:p14="http://schemas.microsoft.com/office/powerpoint/2010/main" val="1630288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820097" cy="2154436"/>
          </a:xfrm>
          <a:prstGeom prst="rect">
            <a:avLst/>
          </a:prstGeom>
        </p:spPr>
        <p:txBody>
          <a:bodyPr wrap="square">
            <a:spAutoFit/>
          </a:bodyPr>
          <a:lstStyle/>
          <a:p>
            <a:pPr algn="just">
              <a:spcBef>
                <a:spcPts val="9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Severe interference between UAVs and terrestrial networks</a:t>
            </a:r>
          </a:p>
          <a:p>
            <a:pPr lvl="1">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Uplink Transmission</a:t>
            </a:r>
          </a:p>
          <a:p>
            <a:pPr lvl="2">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Interference from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a:t>
            </a:r>
            <a:r>
              <a:rPr lang="en-US" altLang="zh-CN" sz="2000" dirty="0">
                <a:latin typeface="Arial" panose="020B0604020202020204" pitchFamily="34" charset="0"/>
                <a:ea typeface="黑体" panose="02010609060101010101" pitchFamily="49" charset="-122"/>
                <a:cs typeface="Arial" panose="020B0604020202020204" pitchFamily="34" charset="0"/>
              </a:rPr>
              <a:t> to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neighboring BS</a:t>
            </a:r>
          </a:p>
          <a:p>
            <a:pPr lvl="1">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Downlink Transmission</a:t>
            </a:r>
          </a:p>
          <a:p>
            <a:pPr lvl="2">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Interference from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neighboring BS </a:t>
            </a:r>
            <a:r>
              <a:rPr lang="en-US" altLang="zh-CN" sz="2000" dirty="0">
                <a:latin typeface="Arial" panose="020B0604020202020204" pitchFamily="34" charset="0"/>
                <a:ea typeface="黑体" panose="02010609060101010101" pitchFamily="49" charset="-122"/>
                <a:cs typeface="Arial" panose="020B0604020202020204" pitchFamily="34" charset="0"/>
              </a:rPr>
              <a:t>to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23</a:t>
            </a:fld>
            <a:endParaRPr lang="zh-CN" altLang="en-US" dirty="0"/>
          </a:p>
        </p:txBody>
      </p:sp>
      <p:grpSp>
        <p:nvGrpSpPr>
          <p:cNvPr id="14" name="组合 13"/>
          <p:cNvGrpSpPr/>
          <p:nvPr/>
        </p:nvGrpSpPr>
        <p:grpSpPr>
          <a:xfrm>
            <a:off x="251952" y="3544158"/>
            <a:ext cx="8640096" cy="2742362"/>
            <a:chOff x="251952" y="4026003"/>
            <a:chExt cx="8640096" cy="2742362"/>
          </a:xfrm>
        </p:grpSpPr>
        <p:pic>
          <p:nvPicPr>
            <p:cNvPr id="9" name="图片 8"/>
            <p:cNvPicPr>
              <a:picLocks noChangeAspect="1"/>
            </p:cNvPicPr>
            <p:nvPr/>
          </p:nvPicPr>
          <p:blipFill>
            <a:blip r:embed="rId3"/>
            <a:stretch>
              <a:fillRect/>
            </a:stretch>
          </p:blipFill>
          <p:spPr>
            <a:xfrm>
              <a:off x="251952" y="4026003"/>
              <a:ext cx="4076345" cy="2463031"/>
            </a:xfrm>
            <a:prstGeom prst="rect">
              <a:avLst/>
            </a:prstGeom>
          </p:spPr>
        </p:pic>
        <p:pic>
          <p:nvPicPr>
            <p:cNvPr id="10" name="图片 9"/>
            <p:cNvPicPr>
              <a:picLocks noChangeAspect="1"/>
            </p:cNvPicPr>
            <p:nvPr/>
          </p:nvPicPr>
          <p:blipFill>
            <a:blip r:embed="rId4"/>
            <a:stretch>
              <a:fillRect/>
            </a:stretch>
          </p:blipFill>
          <p:spPr>
            <a:xfrm>
              <a:off x="4566635" y="4029585"/>
              <a:ext cx="4145412" cy="2459449"/>
            </a:xfrm>
            <a:prstGeom prst="rect">
              <a:avLst/>
            </a:prstGeom>
          </p:spPr>
        </p:pic>
        <p:sp>
          <p:nvSpPr>
            <p:cNvPr id="2" name="文本框 1"/>
            <p:cNvSpPr txBox="1"/>
            <p:nvPr/>
          </p:nvSpPr>
          <p:spPr>
            <a:xfrm>
              <a:off x="251952" y="6399033"/>
              <a:ext cx="4076345"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Uplink</a:t>
              </a:r>
              <a:endParaRPr lang="zh-CN" altLang="en-US" b="1" dirty="0">
                <a:latin typeface="Arial" panose="020B0604020202020204" pitchFamily="34" charset="0"/>
                <a:cs typeface="Arial" panose="020B0604020202020204" pitchFamily="34" charset="0"/>
              </a:endParaRPr>
            </a:p>
          </p:txBody>
        </p:sp>
        <p:sp>
          <p:nvSpPr>
            <p:cNvPr id="11" name="文本框 10"/>
            <p:cNvSpPr txBox="1"/>
            <p:nvPr/>
          </p:nvSpPr>
          <p:spPr>
            <a:xfrm>
              <a:off x="4566636" y="6399033"/>
              <a:ext cx="4325412"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Downlink</a:t>
              </a:r>
              <a:endParaRPr lang="zh-CN" alt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7531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1950" y="4725144"/>
            <a:ext cx="8910099" cy="1600438"/>
          </a:xfrm>
          <a:prstGeom prst="rect">
            <a:avLst/>
          </a:prstGeom>
        </p:spPr>
        <p:txBody>
          <a:bodyPr wrap="square">
            <a:spAutoFit/>
          </a:bodyPr>
          <a:lstStyle/>
          <a:p>
            <a:pPr algn="just">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The data rate of terrestrial users in neighboring cells decreases when the UAV altitude grows</a:t>
            </a:r>
          </a:p>
          <a:p>
            <a:pPr algn="just">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The interference from the UAV increases first and then decreases as the UAV altitude grows</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 Uplink UAV</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24</a:t>
            </a:fld>
            <a:endParaRPr lang="zh-CN" altLang="en-US" dirty="0"/>
          </a:p>
        </p:txBody>
      </p:sp>
      <p:pic>
        <p:nvPicPr>
          <p:cNvPr id="9" name="图片 8"/>
          <p:cNvPicPr>
            <a:picLocks noChangeAspect="1"/>
          </p:cNvPicPr>
          <p:nvPr/>
        </p:nvPicPr>
        <p:blipFill>
          <a:blip r:embed="rId3"/>
          <a:stretch>
            <a:fillRect/>
          </a:stretch>
        </p:blipFill>
        <p:spPr>
          <a:xfrm>
            <a:off x="71950" y="1387595"/>
            <a:ext cx="5122980" cy="309543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20" y="1214422"/>
            <a:ext cx="3949069" cy="3298745"/>
          </a:xfrm>
          <a:prstGeom prst="rect">
            <a:avLst/>
          </a:prstGeom>
        </p:spPr>
      </p:pic>
    </p:spTree>
    <p:extLst>
      <p:ext uri="{BB962C8B-B14F-4D97-AF65-F5344CB8AC3E}">
        <p14:creationId xmlns:p14="http://schemas.microsoft.com/office/powerpoint/2010/main" val="1459141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4282" y="4643446"/>
            <a:ext cx="8820097" cy="1600438"/>
          </a:xfrm>
          <a:prstGeom prst="rect">
            <a:avLst/>
          </a:prstGeom>
        </p:spPr>
        <p:txBody>
          <a:bodyPr wrap="square">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200" dirty="0">
                <a:latin typeface="Arial" panose="020B0604020202020204" pitchFamily="34" charset="0"/>
                <a:ea typeface="黑体" panose="02010609060101010101" pitchFamily="49" charset="-122"/>
                <a:cs typeface="Arial" panose="020B0604020202020204" pitchFamily="34" charset="0"/>
              </a:rPr>
              <a:t>The data rate of the UAV increases first and then decreases when the UAV altitude  grows</a:t>
            </a:r>
          </a:p>
          <a:p>
            <a:pPr>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The interference from the neighboring BS/users is more significant when the UAV altitude is higher</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 Downlink UAV</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25</a:t>
            </a:fld>
            <a:endParaRPr lang="zh-CN" altLang="en-US" dirty="0"/>
          </a:p>
        </p:txBody>
      </p:sp>
      <p:pic>
        <p:nvPicPr>
          <p:cNvPr id="8" name="图片 7"/>
          <p:cNvPicPr>
            <a:picLocks noChangeAspect="1"/>
          </p:cNvPicPr>
          <p:nvPr/>
        </p:nvPicPr>
        <p:blipFill>
          <a:blip r:embed="rId3"/>
          <a:stretch>
            <a:fillRect/>
          </a:stretch>
        </p:blipFill>
        <p:spPr>
          <a:xfrm>
            <a:off x="44309" y="1308480"/>
            <a:ext cx="5061740" cy="300310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206" y="1071546"/>
            <a:ext cx="4036793" cy="3372022"/>
          </a:xfrm>
          <a:prstGeom prst="rect">
            <a:avLst/>
          </a:prstGeom>
        </p:spPr>
      </p:pic>
    </p:spTree>
    <p:extLst>
      <p:ext uri="{BB962C8B-B14F-4D97-AF65-F5344CB8AC3E}">
        <p14:creationId xmlns:p14="http://schemas.microsoft.com/office/powerpoint/2010/main" val="3210265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Mobility and Propulsion Energy Models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26</a:t>
            </a:fld>
            <a:endParaRPr lang="zh-CN" altLang="en-US" dirty="0"/>
          </a:p>
        </p:txBody>
      </p:sp>
      <p:sp>
        <p:nvSpPr>
          <p:cNvPr id="25" name="矩形 24"/>
          <p:cNvSpPr/>
          <p:nvPr/>
        </p:nvSpPr>
        <p:spPr>
          <a:xfrm>
            <a:off x="214282" y="908720"/>
            <a:ext cx="8820097" cy="4493538"/>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trajectory of a UAV is a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line segment </a:t>
            </a:r>
            <a:r>
              <a:rPr lang="en-US" altLang="zh-CN" sz="2400" dirty="0">
                <a:latin typeface="Arial" panose="020B0604020202020204" pitchFamily="34" charset="0"/>
                <a:ea typeface="黑体" panose="02010609060101010101" pitchFamily="49" charset="-122"/>
                <a:cs typeface="Arial" panose="020B0604020202020204" pitchFamily="34" charset="0"/>
              </a:rPr>
              <a:t>in two successive time slots</a:t>
            </a: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Define         as the 3D location of the UAV, where the</a:t>
            </a:r>
          </a:p>
          <a:p>
            <a:pPr lvl="1">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velocity</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lvl="1">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accelerated velocity </a:t>
            </a:r>
          </a:p>
          <a:p>
            <a:pPr algn="just">
              <a:spcBef>
                <a:spcPts val="1200"/>
              </a:spcBef>
              <a:buClr>
                <a:schemeClr val="tx1"/>
              </a:buClr>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Clr>
                <a:schemeClr val="tx1"/>
              </a:buClr>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propulsion energy </a:t>
            </a:r>
            <a:r>
              <a:rPr lang="en-US" altLang="zh-CN" sz="2400" dirty="0">
                <a:latin typeface="Arial" panose="020B0604020202020204" pitchFamily="34" charset="0"/>
                <a:ea typeface="黑体" panose="02010609060101010101" pitchFamily="49" charset="-122"/>
                <a:cs typeface="Arial" panose="020B0604020202020204" pitchFamily="34" charset="0"/>
              </a:rPr>
              <a:t>(velocity is larger than a threshold)</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[2]</a:t>
            </a:r>
          </a:p>
          <a:p>
            <a:pPr algn="just">
              <a:spcBef>
                <a:spcPts val="1200"/>
              </a:spcBef>
              <a:buClr>
                <a:schemeClr val="tx1"/>
              </a:buClr>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26" name="矩形 25"/>
          <p:cNvSpPr/>
          <p:nvPr/>
        </p:nvSpPr>
        <p:spPr>
          <a:xfrm>
            <a:off x="539552" y="6093296"/>
            <a:ext cx="7992888" cy="461665"/>
          </a:xfrm>
          <a:prstGeom prst="rect">
            <a:avLst/>
          </a:prstGeom>
        </p:spPr>
        <p:txBody>
          <a:bodyPr wrap="square">
            <a:spAutoFit/>
          </a:bodyPr>
          <a:lstStyle/>
          <a:p>
            <a:r>
              <a:rPr lang="en-US" altLang="zh-CN" sz="1200" dirty="0">
                <a:latin typeface="Arial" panose="020B0604020202020204" pitchFamily="34" charset="0"/>
              </a:rPr>
              <a:t>[2] G. J. Leishman, </a:t>
            </a:r>
            <a:r>
              <a:rPr lang="en-US" altLang="zh-CN" sz="1200" i="1" dirty="0">
                <a:latin typeface="Arial" panose="020B0604020202020204" pitchFamily="34" charset="0"/>
              </a:rPr>
              <a:t>Principles of Helicopter Aerodynamics</a:t>
            </a:r>
            <a:r>
              <a:rPr lang="en-US" altLang="zh-CN" sz="1200" dirty="0">
                <a:latin typeface="Arial" panose="020B0604020202020204" pitchFamily="34" charset="0"/>
              </a:rPr>
              <a:t>. Cambridge, U.K.: Cambridge Univ. Press, 2006, pp. 159–193.</a:t>
            </a:r>
            <a:endParaRPr lang="zh-CN" altLang="en-US" sz="1200" dirty="0"/>
          </a:p>
        </p:txBody>
      </p:sp>
      <p:pic>
        <p:nvPicPr>
          <p:cNvPr id="4" name="图片 3"/>
          <p:cNvPicPr>
            <a:picLocks noChangeAspect="1"/>
          </p:cNvPicPr>
          <p:nvPr/>
        </p:nvPicPr>
        <p:blipFill>
          <a:blip r:embed="rId3"/>
          <a:stretch>
            <a:fillRect/>
          </a:stretch>
        </p:blipFill>
        <p:spPr>
          <a:xfrm>
            <a:off x="1403648" y="1844824"/>
            <a:ext cx="774259" cy="493819"/>
          </a:xfrm>
          <a:prstGeom prst="rect">
            <a:avLst/>
          </a:prstGeom>
        </p:spPr>
      </p:pic>
      <p:grpSp>
        <p:nvGrpSpPr>
          <p:cNvPr id="5" name="组合 4"/>
          <p:cNvGrpSpPr/>
          <p:nvPr/>
        </p:nvGrpSpPr>
        <p:grpSpPr>
          <a:xfrm>
            <a:off x="1547664" y="3429000"/>
            <a:ext cx="6552728" cy="954048"/>
            <a:chOff x="2051720" y="4923223"/>
            <a:chExt cx="5400600" cy="1314089"/>
          </a:xfrm>
        </p:grpSpPr>
        <p:cxnSp>
          <p:nvCxnSpPr>
            <p:cNvPr id="3" name="直接连接符 2"/>
            <p:cNvCxnSpPr/>
            <p:nvPr/>
          </p:nvCxnSpPr>
          <p:spPr>
            <a:xfrm flipV="1">
              <a:off x="2483768" y="5354816"/>
              <a:ext cx="720080" cy="43204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203848" y="5251793"/>
              <a:ext cx="930324" cy="10302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134172" y="5251793"/>
              <a:ext cx="1654631"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88803" y="5253020"/>
              <a:ext cx="1087453" cy="56233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6833890" y="5786221"/>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447764" y="5742134"/>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156933" y="5327313"/>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091806" y="5217349"/>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759161" y="5217349"/>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4"/>
            <a:stretch>
              <a:fillRect/>
            </a:stretch>
          </p:blipFill>
          <p:spPr>
            <a:xfrm>
              <a:off x="2771800" y="4941168"/>
              <a:ext cx="993734" cy="377985"/>
            </a:xfrm>
            <a:prstGeom prst="rect">
              <a:avLst/>
            </a:prstGeom>
          </p:spPr>
        </p:pic>
        <p:pic>
          <p:nvPicPr>
            <p:cNvPr id="12" name="图片 11"/>
            <p:cNvPicPr>
              <a:picLocks noChangeAspect="1"/>
            </p:cNvPicPr>
            <p:nvPr/>
          </p:nvPicPr>
          <p:blipFill>
            <a:blip r:embed="rId5"/>
            <a:stretch>
              <a:fillRect/>
            </a:stretch>
          </p:blipFill>
          <p:spPr>
            <a:xfrm>
              <a:off x="2051720" y="5805264"/>
              <a:ext cx="993734" cy="377985"/>
            </a:xfrm>
            <a:prstGeom prst="rect">
              <a:avLst/>
            </a:prstGeom>
          </p:spPr>
        </p:pic>
        <p:pic>
          <p:nvPicPr>
            <p:cNvPr id="27" name="图片 26"/>
            <p:cNvPicPr>
              <a:picLocks noChangeAspect="1"/>
            </p:cNvPicPr>
            <p:nvPr/>
          </p:nvPicPr>
          <p:blipFill>
            <a:blip r:embed="rId6"/>
            <a:stretch>
              <a:fillRect/>
            </a:stretch>
          </p:blipFill>
          <p:spPr>
            <a:xfrm>
              <a:off x="3851920" y="5301208"/>
              <a:ext cx="591363" cy="377985"/>
            </a:xfrm>
            <a:prstGeom prst="rect">
              <a:avLst/>
            </a:prstGeom>
          </p:spPr>
        </p:pic>
        <p:pic>
          <p:nvPicPr>
            <p:cNvPr id="28" name="图片 27"/>
            <p:cNvPicPr>
              <a:picLocks noChangeAspect="1"/>
            </p:cNvPicPr>
            <p:nvPr/>
          </p:nvPicPr>
          <p:blipFill>
            <a:blip r:embed="rId7"/>
            <a:stretch>
              <a:fillRect/>
            </a:stretch>
          </p:blipFill>
          <p:spPr>
            <a:xfrm>
              <a:off x="5292080" y="4923223"/>
              <a:ext cx="993734" cy="377985"/>
            </a:xfrm>
            <a:prstGeom prst="rect">
              <a:avLst/>
            </a:prstGeom>
          </p:spPr>
        </p:pic>
        <p:pic>
          <p:nvPicPr>
            <p:cNvPr id="30" name="图片 29"/>
            <p:cNvPicPr>
              <a:picLocks noChangeAspect="1"/>
            </p:cNvPicPr>
            <p:nvPr/>
          </p:nvPicPr>
          <p:blipFill>
            <a:blip r:embed="rId8"/>
            <a:stretch>
              <a:fillRect/>
            </a:stretch>
          </p:blipFill>
          <p:spPr>
            <a:xfrm>
              <a:off x="6458586" y="5859327"/>
              <a:ext cx="993734" cy="377985"/>
            </a:xfrm>
            <a:prstGeom prst="rect">
              <a:avLst/>
            </a:prstGeom>
          </p:spPr>
        </p:pic>
      </p:grpSp>
      <p:pic>
        <p:nvPicPr>
          <p:cNvPr id="29" name="图片 28"/>
          <p:cNvPicPr>
            <a:picLocks noChangeAspect="1"/>
          </p:cNvPicPr>
          <p:nvPr/>
        </p:nvPicPr>
        <p:blipFill>
          <a:blip r:embed="rId9"/>
          <a:stretch>
            <a:fillRect/>
          </a:stretch>
        </p:blipFill>
        <p:spPr>
          <a:xfrm>
            <a:off x="1979712" y="4941168"/>
            <a:ext cx="5734990" cy="978507"/>
          </a:xfrm>
          <a:prstGeom prst="rect">
            <a:avLst/>
          </a:prstGeom>
        </p:spPr>
      </p:pic>
      <p:grpSp>
        <p:nvGrpSpPr>
          <p:cNvPr id="31" name="组合 30"/>
          <p:cNvGrpSpPr/>
          <p:nvPr/>
        </p:nvGrpSpPr>
        <p:grpSpPr>
          <a:xfrm>
            <a:off x="4476064" y="2348880"/>
            <a:ext cx="3048264" cy="936104"/>
            <a:chOff x="3827992" y="2348880"/>
            <a:chExt cx="3048264" cy="936104"/>
          </a:xfrm>
        </p:grpSpPr>
        <p:pic>
          <p:nvPicPr>
            <p:cNvPr id="32" name="图片 31"/>
            <p:cNvPicPr>
              <a:picLocks noChangeAspect="1"/>
            </p:cNvPicPr>
            <p:nvPr/>
          </p:nvPicPr>
          <p:blipFill>
            <a:blip r:embed="rId10"/>
            <a:stretch>
              <a:fillRect/>
            </a:stretch>
          </p:blipFill>
          <p:spPr>
            <a:xfrm>
              <a:off x="3852378" y="2348880"/>
              <a:ext cx="3023878" cy="365792"/>
            </a:xfrm>
            <a:prstGeom prst="rect">
              <a:avLst/>
            </a:prstGeom>
          </p:spPr>
        </p:pic>
        <p:pic>
          <p:nvPicPr>
            <p:cNvPr id="33" name="图片 32"/>
            <p:cNvPicPr>
              <a:picLocks noChangeAspect="1"/>
            </p:cNvPicPr>
            <p:nvPr/>
          </p:nvPicPr>
          <p:blipFill>
            <a:blip r:embed="rId11"/>
            <a:stretch>
              <a:fillRect/>
            </a:stretch>
          </p:blipFill>
          <p:spPr>
            <a:xfrm>
              <a:off x="3827992" y="2919192"/>
              <a:ext cx="3048264" cy="365792"/>
            </a:xfrm>
            <a:prstGeom prst="rect">
              <a:avLst/>
            </a:prstGeom>
          </p:spPr>
        </p:pic>
      </p:grpSp>
    </p:spTree>
    <p:extLst>
      <p:ext uri="{BB962C8B-B14F-4D97-AF65-F5344CB8AC3E}">
        <p14:creationId xmlns:p14="http://schemas.microsoft.com/office/powerpoint/2010/main" val="7765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Research Challenges</a:t>
            </a:r>
            <a:endParaRPr lang="zh-CN" altLang="en-US" dirty="0">
              <a:solidFill>
                <a:srgbClr val="0070C0"/>
              </a:solidFill>
            </a:endParaRPr>
          </a:p>
        </p:txBody>
      </p:sp>
      <p:sp>
        <p:nvSpPr>
          <p:cNvPr id="3" name="内容占位符 2"/>
          <p:cNvSpPr>
            <a:spLocks noGrp="1"/>
          </p:cNvSpPr>
          <p:nvPr>
            <p:ph idx="1"/>
          </p:nvPr>
        </p:nvSpPr>
        <p:spPr>
          <a:xfrm>
            <a:off x="457200" y="857232"/>
            <a:ext cx="8229600" cy="5572164"/>
          </a:xfrm>
        </p:spPr>
        <p:txBody>
          <a:bodyPr>
            <a:normAutofit/>
          </a:bodyPr>
          <a:lstStyle/>
          <a:p>
            <a:pPr>
              <a:lnSpc>
                <a:spcPct val="110000"/>
              </a:lnSpc>
            </a:pPr>
            <a:r>
              <a:rPr lang="en-US" altLang="zh-CN" dirty="0"/>
              <a:t>UAV BS/Relay as a Flying Cell (Fixed-wing) </a:t>
            </a:r>
          </a:p>
          <a:p>
            <a:pPr lvl="1">
              <a:lnSpc>
                <a:spcPct val="110000"/>
              </a:lnSpc>
            </a:pPr>
            <a:r>
              <a:rPr lang="en-US" altLang="zh-CN" dirty="0"/>
              <a:t>Co-channel Interference cancelation </a:t>
            </a:r>
          </a:p>
          <a:p>
            <a:pPr lvl="1">
              <a:lnSpc>
                <a:spcPct val="110000"/>
              </a:lnSpc>
            </a:pPr>
            <a:r>
              <a:rPr lang="en-US" altLang="zh-CN" dirty="0"/>
              <a:t>Radio Resource Management (RRM)</a:t>
            </a:r>
          </a:p>
          <a:p>
            <a:pPr lvl="1">
              <a:lnSpc>
                <a:spcPct val="110000"/>
              </a:lnSpc>
            </a:pPr>
            <a:r>
              <a:rPr lang="en-US" altLang="zh-CN" dirty="0"/>
              <a:t>Self-organizing Networks (SON)</a:t>
            </a:r>
          </a:p>
          <a:p>
            <a:pPr lvl="1">
              <a:lnSpc>
                <a:spcPct val="110000"/>
              </a:lnSpc>
            </a:pPr>
            <a:r>
              <a:rPr lang="en-US" altLang="zh-CN" dirty="0"/>
              <a:t>Backhauling</a:t>
            </a:r>
          </a:p>
          <a:p>
            <a:pPr lvl="1">
              <a:lnSpc>
                <a:spcPct val="110000"/>
              </a:lnSpc>
            </a:pPr>
            <a:r>
              <a:rPr lang="en-US" altLang="zh-CN" dirty="0">
                <a:solidFill>
                  <a:srgbClr val="C00000"/>
                </a:solidFill>
              </a:rPr>
              <a:t>Spectrum-leasing issues</a:t>
            </a:r>
            <a:endParaRPr lang="en-US" altLang="zh-CN" dirty="0"/>
          </a:p>
          <a:p>
            <a:pPr>
              <a:lnSpc>
                <a:spcPct val="110000"/>
              </a:lnSpc>
            </a:pPr>
            <a:endParaRPr lang="en-US" altLang="zh-CN" dirty="0"/>
          </a:p>
          <a:p>
            <a:pPr>
              <a:lnSpc>
                <a:spcPct val="110000"/>
              </a:lnSpc>
            </a:pPr>
            <a:r>
              <a:rPr lang="en-US" altLang="zh-CN" dirty="0">
                <a:solidFill>
                  <a:srgbClr val="C00000"/>
                </a:solidFill>
              </a:rPr>
              <a:t>UAV as Flying Users (Rotary-wing)</a:t>
            </a:r>
          </a:p>
          <a:p>
            <a:pPr lvl="1">
              <a:lnSpc>
                <a:spcPct val="110000"/>
              </a:lnSpc>
            </a:pPr>
            <a:r>
              <a:rPr lang="en-US" altLang="zh-CN" dirty="0">
                <a:solidFill>
                  <a:srgbClr val="C00000"/>
                </a:solidFill>
              </a:rPr>
              <a:t>Co-channel Interference </a:t>
            </a:r>
          </a:p>
          <a:p>
            <a:pPr lvl="1">
              <a:lnSpc>
                <a:spcPct val="110000"/>
              </a:lnSpc>
            </a:pPr>
            <a:r>
              <a:rPr lang="en-US" altLang="zh-CN" dirty="0">
                <a:solidFill>
                  <a:srgbClr val="C00000"/>
                </a:solidFill>
              </a:rPr>
              <a:t>Trajectory Design</a:t>
            </a:r>
          </a:p>
          <a:p>
            <a:pPr lvl="1">
              <a:lnSpc>
                <a:spcPct val="110000"/>
              </a:lnSpc>
            </a:pPr>
            <a:r>
              <a:rPr lang="en-US" altLang="zh-CN" dirty="0">
                <a:solidFill>
                  <a:srgbClr val="C00000"/>
                </a:solidFill>
              </a:rPr>
              <a:t>Communication Protocol Design</a:t>
            </a:r>
          </a:p>
          <a:p>
            <a:pPr lvl="1">
              <a:lnSpc>
                <a:spcPct val="110000"/>
              </a:lnSpc>
            </a:pPr>
            <a:r>
              <a:rPr lang="en-US" altLang="zh-CN" dirty="0">
                <a:solidFill>
                  <a:srgbClr val="C00000"/>
                </a:solidFill>
              </a:rPr>
              <a:t>Distributed Learning Algorithms</a:t>
            </a:r>
          </a:p>
          <a:p>
            <a:pPr lvl="1">
              <a:lnSpc>
                <a:spcPct val="110000"/>
              </a:lnSpc>
            </a:pPr>
            <a:r>
              <a:rPr lang="en-US" altLang="zh-CN" dirty="0">
                <a:solidFill>
                  <a:srgbClr val="C00000"/>
                </a:solidFill>
              </a:rPr>
              <a:t>Network optimization with terrestrial users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27</a:t>
            </a:fld>
            <a:endParaRPr lang="zh-CN" altLang="en-US"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7884" y="1500174"/>
            <a:ext cx="2952037" cy="1814411"/>
          </a:xfrm>
          <a:prstGeom prst="rect">
            <a:avLst/>
          </a:prstGeom>
        </p:spPr>
      </p:pic>
      <p:pic>
        <p:nvPicPr>
          <p:cNvPr id="14" name="Picture 2" descr="Image result for UAV disa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221" y="4071942"/>
            <a:ext cx="2996059" cy="1785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blinds(horizontal)">
                                      <p:cBhvr>
                                        <p:cTn id="10" dur="500"/>
                                        <p:tgtEl>
                                          <p:spTgt spid="3">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blinds(horizontal)">
                                      <p:cBhvr>
                                        <p:cTn id="13" dur="500"/>
                                        <p:tgtEl>
                                          <p:spTgt spid="3">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blinds(horizontal)">
                                      <p:cBhvr>
                                        <p:cTn id="16" dur="500"/>
                                        <p:tgtEl>
                                          <p:spTgt spid="3">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blinds(horizontal)">
                                      <p:cBhvr>
                                        <p:cTn id="19" dur="500"/>
                                        <p:tgtEl>
                                          <p:spTgt spid="3">
                                            <p:txEl>
                                              <p:pRg st="11" end="1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blinds(horizontal)">
                                      <p:cBhvr>
                                        <p:cTn id="22" dur="500"/>
                                        <p:tgtEl>
                                          <p:spTgt spid="3">
                                            <p:txEl>
                                              <p:pRg st="12" end="1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5G Communications and Beyond</a:t>
            </a:r>
          </a:p>
          <a:p>
            <a:pPr lvl="1"/>
            <a:r>
              <a:rPr lang="en-US" altLang="zh-CN" dirty="0"/>
              <a:t>UAV Communication Basics</a:t>
            </a:r>
          </a:p>
          <a:p>
            <a:r>
              <a:rPr lang="en-US" altLang="zh-CN" dirty="0">
                <a:solidFill>
                  <a:srgbClr val="C00000"/>
                </a:solidFill>
              </a:rPr>
              <a:t>Mathematical Tools</a:t>
            </a:r>
          </a:p>
          <a:p>
            <a:pPr lvl="1"/>
            <a:r>
              <a:rPr lang="en-US" altLang="zh-CN" dirty="0">
                <a:solidFill>
                  <a:srgbClr val="C00000"/>
                </a:solidFill>
              </a:rPr>
              <a:t>Machine Learning</a:t>
            </a:r>
          </a:p>
          <a:p>
            <a:pPr lvl="1"/>
            <a:r>
              <a:rPr lang="en-US" altLang="zh-CN" dirty="0">
                <a:solidFill>
                  <a:srgbClr val="C00000"/>
                </a:solidFill>
              </a:rPr>
              <a:t>Game Theory</a:t>
            </a:r>
          </a:p>
          <a:p>
            <a:r>
              <a:rPr lang="en-US" altLang="zh-CN" dirty="0"/>
              <a:t>UAV assisted Cellular Communications</a:t>
            </a:r>
          </a:p>
          <a:p>
            <a:pPr lvl="1"/>
            <a:r>
              <a:rPr lang="en-US" altLang="zh-CN" dirty="0"/>
              <a:t>UAV serving as Base Station</a:t>
            </a:r>
          </a:p>
          <a:p>
            <a:pPr lvl="1"/>
            <a:r>
              <a:rPr lang="en-US" altLang="zh-CN" dirty="0"/>
              <a:t>UAV serving as Relay</a:t>
            </a:r>
          </a:p>
          <a:p>
            <a:r>
              <a:rPr lang="en-US" altLang="zh-CN" dirty="0"/>
              <a:t>Cellular assisted UAV Sensing</a:t>
            </a:r>
          </a:p>
          <a:p>
            <a:pPr lvl="1"/>
            <a:r>
              <a:rPr lang="en-US" altLang="zh-CN" dirty="0"/>
              <a:t>Internet of UAVs</a:t>
            </a:r>
          </a:p>
          <a:p>
            <a:pPr lvl="1"/>
            <a:r>
              <a:rPr lang="en-US" altLang="zh-CN" dirty="0"/>
              <a:t>Cooperative Internet of UAVs</a:t>
            </a:r>
          </a:p>
          <a:p>
            <a:pPr lvl="1"/>
            <a:r>
              <a:rPr lang="en-US" altLang="zh-CN" dirty="0"/>
              <a:t>UAV-to-X Communications</a:t>
            </a:r>
          </a:p>
          <a:p>
            <a:r>
              <a:rPr lang="en-US" altLang="zh-CN" dirty="0"/>
              <a:t>Applications</a:t>
            </a:r>
          </a:p>
          <a:p>
            <a:pPr lvl="1"/>
            <a:r>
              <a:rPr lang="en-US" altLang="zh-CN" dirty="0"/>
              <a:t>Aerial-Ground </a:t>
            </a:r>
            <a:r>
              <a:rPr lang="en-US" altLang="zh-CN" dirty="0" err="1"/>
              <a:t>IoTs</a:t>
            </a:r>
            <a:r>
              <a:rPr lang="en-US" altLang="zh-CN" dirty="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28</a:t>
            </a:fld>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solidFill>
                  <a:srgbClr val="C00000"/>
                </a:solidFill>
              </a:rPr>
              <a:t>Background</a:t>
            </a:r>
          </a:p>
          <a:p>
            <a:pPr lvl="1"/>
            <a:r>
              <a:rPr lang="en-US" altLang="zh-CN" dirty="0">
                <a:solidFill>
                  <a:srgbClr val="C00000"/>
                </a:solidFill>
              </a:rPr>
              <a:t>5G Communications and Beyond</a:t>
            </a:r>
          </a:p>
          <a:p>
            <a:pPr lvl="1"/>
            <a:r>
              <a:rPr lang="en-US" altLang="zh-CN" dirty="0">
                <a:solidFill>
                  <a:srgbClr val="C00000"/>
                </a:solidFill>
              </a:rPr>
              <a:t>UAV Communication Basics</a:t>
            </a:r>
          </a:p>
          <a:p>
            <a:r>
              <a:rPr lang="en-US" altLang="zh-CN" dirty="0"/>
              <a:t>Mathematical Tools</a:t>
            </a:r>
          </a:p>
          <a:p>
            <a:pPr lvl="1"/>
            <a:r>
              <a:rPr lang="en-US" altLang="zh-CN" dirty="0"/>
              <a:t>Machine Learning</a:t>
            </a:r>
          </a:p>
          <a:p>
            <a:pPr lvl="1"/>
            <a:r>
              <a:rPr lang="en-US" altLang="zh-CN" dirty="0"/>
              <a:t>Game Theory</a:t>
            </a:r>
          </a:p>
          <a:p>
            <a:r>
              <a:rPr lang="en-US" altLang="zh-CN" dirty="0"/>
              <a:t>UAV assisted Cellular Communications</a:t>
            </a:r>
          </a:p>
          <a:p>
            <a:pPr lvl="1"/>
            <a:r>
              <a:rPr lang="en-US" altLang="zh-CN" dirty="0"/>
              <a:t>UAV serving as Base Station</a:t>
            </a:r>
          </a:p>
          <a:p>
            <a:pPr lvl="1"/>
            <a:r>
              <a:rPr lang="en-US" altLang="zh-CN" dirty="0"/>
              <a:t>UAV serving as Relay</a:t>
            </a:r>
          </a:p>
          <a:p>
            <a:r>
              <a:rPr lang="en-US" altLang="zh-CN" dirty="0"/>
              <a:t>Cellular assisted UAV Sensing</a:t>
            </a:r>
          </a:p>
          <a:p>
            <a:pPr lvl="1"/>
            <a:r>
              <a:rPr lang="en-US" altLang="zh-CN" dirty="0"/>
              <a:t>Internet of UAVs</a:t>
            </a:r>
          </a:p>
          <a:p>
            <a:pPr lvl="1"/>
            <a:r>
              <a:rPr lang="en-US" altLang="zh-CN" dirty="0"/>
              <a:t>Cooperative Internet of UAVs</a:t>
            </a:r>
          </a:p>
          <a:p>
            <a:pPr lvl="1"/>
            <a:r>
              <a:rPr lang="en-US" altLang="zh-CN" dirty="0"/>
              <a:t>UAV-to-X Communications</a:t>
            </a:r>
          </a:p>
          <a:p>
            <a:r>
              <a:rPr lang="en-US" altLang="zh-CN" dirty="0"/>
              <a:t>Applications</a:t>
            </a:r>
          </a:p>
          <a:p>
            <a:pPr lvl="1"/>
            <a:r>
              <a:rPr lang="en-US" altLang="zh-CN" dirty="0"/>
              <a:t>Aerial-Ground </a:t>
            </a:r>
            <a:r>
              <a:rPr lang="en-US" altLang="zh-CN" dirty="0" err="1"/>
              <a:t>IoTs</a:t>
            </a:r>
            <a:r>
              <a:rPr lang="en-US" altLang="zh-CN" dirty="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2</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blinds(horizontal)">
                                      <p:cBhvr>
                                        <p:cTn id="29" dur="500"/>
                                        <p:tgtEl>
                                          <p:spTgt spid="3">
                                            <p:txEl>
                                              <p:pRg st="9" end="9"/>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linds(horizontal)">
                                      <p:cBhvr>
                                        <p:cTn id="32" dur="500"/>
                                        <p:tgtEl>
                                          <p:spTgt spid="3">
                                            <p:txEl>
                                              <p:pRg st="10" end="10"/>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linds(horizontal)">
                                      <p:cBhvr>
                                        <p:cTn id="35" dur="500"/>
                                        <p:tgtEl>
                                          <p:spTgt spid="3">
                                            <p:txEl>
                                              <p:pRg st="11" end="11"/>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linds(horizontal)">
                                      <p:cBhvr>
                                        <p:cTn id="38" dur="500"/>
                                        <p:tgtEl>
                                          <p:spTgt spid="3">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blinds(horizontal)">
                                      <p:cBhvr>
                                        <p:cTn id="43" dur="500"/>
                                        <p:tgtEl>
                                          <p:spTgt spid="3">
                                            <p:txEl>
                                              <p:pRg st="13" end="13"/>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blinds(horizontal)">
                                      <p:cBhvr>
                                        <p:cTn id="4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Learning Methods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268976"/>
            <a:ext cx="8640095" cy="1951303"/>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Classical Machine Learning</a:t>
            </a:r>
            <a:endParaRPr lang="en-US" altLang="zh-CN" sz="2800" dirty="0">
              <a:latin typeface="Arial" panose="020B0604020202020204" pitchFamily="34" charset="0"/>
              <a:ea typeface="等线" panose="02010600030101010101" pitchFamily="2" charset="-122"/>
              <a:cs typeface="Arial" panose="020B0604020202020204" pitchFamily="34" charset="0"/>
            </a:endParaRPr>
          </a:p>
          <a:p>
            <a:pPr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Deep Learning </a:t>
            </a:r>
          </a:p>
          <a:p>
            <a:pPr lvl="0"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Reinforcement Learning</a:t>
            </a:r>
            <a:endParaRPr lang="en-US" altLang="zh-CN" sz="2800" dirty="0">
              <a:latin typeface="Arial" panose="020B0604020202020204" pitchFamily="34" charset="0"/>
              <a:ea typeface="等线" panose="02010600030101010101" pitchFamily="2" charset="-122"/>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29</a:t>
            </a:fld>
            <a:endParaRPr lang="zh-CN" altLang="en-US" dirty="0"/>
          </a:p>
        </p:txBody>
      </p:sp>
    </p:spTree>
    <p:extLst>
      <p:ext uri="{BB962C8B-B14F-4D97-AF65-F5344CB8AC3E}">
        <p14:creationId xmlns:p14="http://schemas.microsoft.com/office/powerpoint/2010/main" val="238740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Classical Machine Learning</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000108"/>
            <a:ext cx="8640095" cy="5530745"/>
          </a:xfrm>
          <a:prstGeom prst="rect">
            <a:avLst/>
          </a:prstGeom>
        </p:spPr>
        <p:txBody>
          <a:bodyPr wrap="square">
            <a:spAutoFit/>
          </a:bodyPr>
          <a:lstStyle/>
          <a:p>
            <a:pPr lvl="0" algn="just">
              <a:lnSpc>
                <a:spcPct val="120000"/>
              </a:lnSpc>
              <a:spcBef>
                <a:spcPts val="1200"/>
              </a:spcBef>
              <a:defRPr/>
            </a:pPr>
            <a:r>
              <a:rPr lang="en-US" altLang="zh-CN" sz="2400" dirty="0">
                <a:latin typeface="Arial" panose="020B0604020202020204" pitchFamily="34" charset="0"/>
                <a:cs typeface="Arial" panose="020B0604020202020204" pitchFamily="34" charset="0"/>
              </a:rPr>
              <a:t>“</a:t>
            </a:r>
            <a:r>
              <a:rPr lang="en-US" altLang="zh-CN" sz="2400" dirty="0">
                <a:solidFill>
                  <a:srgbClr val="C00000"/>
                </a:solidFill>
                <a:latin typeface="Arial" panose="020B0604020202020204" pitchFamily="34" charset="0"/>
                <a:cs typeface="Arial" panose="020B0604020202020204" pitchFamily="34" charset="0"/>
              </a:rPr>
              <a:t>Computers: learn without being explicitly programmed</a:t>
            </a:r>
            <a:r>
              <a:rPr lang="en-US" altLang="zh-CN" sz="2400" dirty="0">
                <a:latin typeface="Arial" panose="020B0604020202020204" pitchFamily="34" charset="0"/>
                <a:cs typeface="Arial" panose="020B0604020202020204" pitchFamily="34" charset="0"/>
              </a:rPr>
              <a:t>”</a:t>
            </a:r>
            <a:endParaRPr lang="en-US" altLang="zh-CN" sz="2400" dirty="0">
              <a:latin typeface="Arial" panose="020B0604020202020204" pitchFamily="34" charset="0"/>
              <a:ea typeface="等线" panose="02010600030101010101" pitchFamily="2" charset="-122"/>
              <a:cs typeface="Arial" panose="020B0604020202020204" pitchFamily="34" charset="0"/>
            </a:endParaRPr>
          </a:p>
          <a:p>
            <a:pPr lvl="0" algn="just">
              <a:lnSpc>
                <a:spcPct val="12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Types:</a:t>
            </a:r>
          </a:p>
          <a:p>
            <a:pPr lvl="1" algn="just">
              <a:lnSpc>
                <a:spcPct val="120000"/>
              </a:lnSpc>
              <a:spcBef>
                <a:spcPts val="900"/>
              </a:spcBef>
              <a:buFont typeface="Arial" pitchFamily="34" charset="0"/>
              <a:buChar char="•"/>
              <a:defRPr/>
            </a:pPr>
            <a:r>
              <a:rPr lang="en-US" altLang="zh-CN" sz="2200" dirty="0">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Supervised Learning:</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ea typeface="等线" panose="02010600030101010101" pitchFamily="2" charset="-122"/>
                <a:cs typeface="Arial" panose="020B0604020202020204" pitchFamily="34" charset="0"/>
              </a:rPr>
              <a:t> </a:t>
            </a:r>
            <a:r>
              <a:rPr lang="en-US" altLang="zh-CN" sz="2000" dirty="0">
                <a:latin typeface="Arial" panose="020B0604020202020204" pitchFamily="34" charset="0"/>
                <a:cs typeface="Arial" panose="020B0604020202020204" pitchFamily="34" charset="0"/>
              </a:rPr>
              <a:t>Example inputs (features) and their desired outputs (labels)</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Goal: learn a general rule that maps inputs to outputs</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SVM, neural networks, etc. </a:t>
            </a:r>
          </a:p>
          <a:p>
            <a:pPr lvl="1" algn="just">
              <a:lnSpc>
                <a:spcPct val="120000"/>
              </a:lnSpc>
              <a:spcBef>
                <a:spcPts val="900"/>
              </a:spcBef>
              <a:buFont typeface="Arial" pitchFamily="34" charset="0"/>
              <a:buChar char="•"/>
              <a:defRPr/>
            </a:pPr>
            <a:r>
              <a:rPr lang="en-US" altLang="zh-CN" sz="2200" dirty="0">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Unsupervised Learning:</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No labels </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Find structure in its input</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Goal: discover hidden patterns in data</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Clustering, K-means, etc.</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30</a:t>
            </a:fld>
            <a:endParaRPr lang="zh-CN" altLang="en-US" dirty="0"/>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821" y="3519001"/>
            <a:ext cx="1430438" cy="1229467"/>
          </a:xfrm>
          <a:prstGeom prst="rect">
            <a:avLst/>
          </a:prstGeom>
        </p:spPr>
      </p:pic>
      <p:pic>
        <p:nvPicPr>
          <p:cNvPr id="8"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611" y="5201604"/>
            <a:ext cx="1332857" cy="1147222"/>
          </a:xfrm>
          <a:prstGeom prst="rect">
            <a:avLst/>
          </a:prstGeom>
        </p:spPr>
      </p:pic>
    </p:spTree>
    <p:extLst>
      <p:ext uri="{BB962C8B-B14F-4D97-AF65-F5344CB8AC3E}">
        <p14:creationId xmlns:p14="http://schemas.microsoft.com/office/powerpoint/2010/main" val="374061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3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3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up)">
                                      <p:cBhvr>
                                        <p:cTn id="17" dur="3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up)">
                                      <p:cBhvr>
                                        <p:cTn id="22" dur="3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up)">
                                      <p:cBhvr>
                                        <p:cTn id="27" dur="3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up)">
                                      <p:cBhvr>
                                        <p:cTn id="32" dur="3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up)">
                                      <p:cBhvr>
                                        <p:cTn id="37" dur="3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wipe(up)">
                                      <p:cBhvr>
                                        <p:cTn id="42" dur="3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wipe(up)">
                                      <p:cBhvr>
                                        <p:cTn id="47" dur="3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wipe(up)">
                                      <p:cBhvr>
                                        <p:cTn id="52" dur="3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Supervised Learning: SVM</a:t>
            </a:r>
          </a:p>
        </p:txBody>
      </p:sp>
      <p:sp>
        <p:nvSpPr>
          <p:cNvPr id="6" name="矩形 5"/>
          <p:cNvSpPr/>
          <p:nvPr/>
        </p:nvSpPr>
        <p:spPr>
          <a:xfrm>
            <a:off x="251951" y="1071546"/>
            <a:ext cx="8640095" cy="232679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Distance from sample </a:t>
            </a:r>
            <a:r>
              <a:rPr lang="en-US" altLang="zh-CN" sz="2400" i="1" dirty="0">
                <a:latin typeface="Arial" panose="020B0604020202020204" pitchFamily="34" charset="0"/>
                <a:cs typeface="Arial" panose="020B0604020202020204" pitchFamily="34" charset="0"/>
              </a:rPr>
              <a:t>x</a:t>
            </a:r>
            <a:r>
              <a:rPr lang="en-US" altLang="zh-CN" sz="2400" i="1" baseline="-25000" dirty="0">
                <a:latin typeface="Arial" panose="020B0604020202020204" pitchFamily="34" charset="0"/>
                <a:cs typeface="Arial" panose="020B0604020202020204" pitchFamily="34" charset="0"/>
              </a:rPr>
              <a:t>i</a:t>
            </a:r>
            <a:r>
              <a:rPr lang="en-US" altLang="zh-CN" sz="2400" dirty="0">
                <a:latin typeface="Arial" panose="020B0604020202020204" pitchFamily="34" charset="0"/>
                <a:cs typeface="Arial" panose="020B0604020202020204" pitchFamily="34" charset="0"/>
              </a:rPr>
              <a:t> to the separator: </a:t>
            </a:r>
            <a:r>
              <a:rPr lang="en-US" altLang="zh-CN" sz="2400" i="1" dirty="0">
                <a:latin typeface="Arial" panose="020B0604020202020204" pitchFamily="34" charset="0"/>
                <a:cs typeface="Arial" panose="020B0604020202020204" pitchFamily="34" charset="0"/>
              </a:rPr>
              <a:t>r</a:t>
            </a:r>
            <a:r>
              <a:rPr lang="en-US" altLang="zh-CN" sz="2400" dirty="0">
                <a:latin typeface="Arial" panose="020B0604020202020204" pitchFamily="34" charset="0"/>
                <a:cs typeface="Arial" panose="020B0604020202020204" pitchFamily="34" charset="0"/>
              </a:rPr>
              <a:t> </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Support vectors: samples closest to the hyperplane </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Margin </a:t>
            </a:r>
            <a:r>
              <a:rPr lang="en-US" altLang="zh-CN" sz="2400" i="1" dirty="0">
                <a:latin typeface="Arial" panose="020B0604020202020204" pitchFamily="34" charset="0"/>
                <a:cs typeface="Arial" panose="020B0604020202020204" pitchFamily="34" charset="0"/>
              </a:rPr>
              <a:t>ρ</a:t>
            </a:r>
            <a:r>
              <a:rPr lang="en-US" altLang="zh-CN" sz="2400" dirty="0">
                <a:latin typeface="Arial" panose="020B0604020202020204" pitchFamily="34" charset="0"/>
                <a:cs typeface="Arial" panose="020B0604020202020204" pitchFamily="34" charset="0"/>
              </a:rPr>
              <a:t>: the distance between support vectors</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Objective: maximize the margin </a:t>
            </a:r>
            <a:r>
              <a:rPr lang="en-US" altLang="zh-CN" sz="2400" i="1" dirty="0">
                <a:latin typeface="Arial" panose="020B0604020202020204" pitchFamily="34" charset="0"/>
                <a:cs typeface="Arial" panose="020B0604020202020204" pitchFamily="34" charset="0"/>
              </a:rPr>
              <a:t>ρ</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31</a:t>
            </a:fld>
            <a:endParaRPr lang="zh-CN" altLang="en-US" dirty="0"/>
          </a:p>
        </p:txBody>
      </p:sp>
      <p:grpSp>
        <p:nvGrpSpPr>
          <p:cNvPr id="7" name="组合 6"/>
          <p:cNvGrpSpPr/>
          <p:nvPr/>
        </p:nvGrpSpPr>
        <p:grpSpPr>
          <a:xfrm>
            <a:off x="1122577" y="3492729"/>
            <a:ext cx="3474475" cy="2905640"/>
            <a:chOff x="3151793" y="3020875"/>
            <a:chExt cx="4081462" cy="3562350"/>
          </a:xfrm>
        </p:grpSpPr>
        <p:sp>
          <p:nvSpPr>
            <p:cNvPr id="8" name="Line 4"/>
            <p:cNvSpPr>
              <a:spLocks noChangeShapeType="1"/>
            </p:cNvSpPr>
            <p:nvPr/>
          </p:nvSpPr>
          <p:spPr bwMode="auto">
            <a:xfrm flipV="1">
              <a:off x="3299256" y="3541575"/>
              <a:ext cx="0" cy="3041650"/>
            </a:xfrm>
            <a:prstGeom prst="line">
              <a:avLst/>
            </a:prstGeom>
            <a:noFill/>
            <a:ln w="25400">
              <a:solidFill>
                <a:schemeClr val="tx1"/>
              </a:solidFill>
              <a:rou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9" name="Line 5"/>
            <p:cNvSpPr>
              <a:spLocks noChangeShapeType="1"/>
            </p:cNvSpPr>
            <p:nvPr/>
          </p:nvSpPr>
          <p:spPr bwMode="auto">
            <a:xfrm flipV="1">
              <a:off x="3151793" y="6467338"/>
              <a:ext cx="4081462" cy="0"/>
            </a:xfrm>
            <a:prstGeom prst="line">
              <a:avLst/>
            </a:prstGeom>
            <a:noFill/>
            <a:ln w="25400">
              <a:solidFill>
                <a:schemeClr val="tx1"/>
              </a:solidFill>
              <a:rou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0" name="AutoShape 6"/>
            <p:cNvSpPr>
              <a:spLocks noChangeArrowheads="1"/>
            </p:cNvSpPr>
            <p:nvPr/>
          </p:nvSpPr>
          <p:spPr bwMode="auto">
            <a:xfrm>
              <a:off x="4326543" y="4297225"/>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1" name="AutoShape 7"/>
            <p:cNvSpPr>
              <a:spLocks noChangeArrowheads="1"/>
            </p:cNvSpPr>
            <p:nvPr/>
          </p:nvSpPr>
          <p:spPr bwMode="auto">
            <a:xfrm>
              <a:off x="3751868" y="46544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2" name="AutoShape 8"/>
            <p:cNvSpPr>
              <a:spLocks noChangeArrowheads="1"/>
            </p:cNvSpPr>
            <p:nvPr/>
          </p:nvSpPr>
          <p:spPr bwMode="auto">
            <a:xfrm>
              <a:off x="3904268" y="52005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3" name="AutoShape 9"/>
            <p:cNvSpPr>
              <a:spLocks noChangeArrowheads="1"/>
            </p:cNvSpPr>
            <p:nvPr/>
          </p:nvSpPr>
          <p:spPr bwMode="auto">
            <a:xfrm>
              <a:off x="3523268" y="56577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4" name="AutoShape 10"/>
            <p:cNvSpPr>
              <a:spLocks noChangeArrowheads="1"/>
            </p:cNvSpPr>
            <p:nvPr/>
          </p:nvSpPr>
          <p:spPr bwMode="auto">
            <a:xfrm>
              <a:off x="4056668" y="40575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5" name="AutoShape 11"/>
            <p:cNvSpPr>
              <a:spLocks noChangeArrowheads="1"/>
            </p:cNvSpPr>
            <p:nvPr/>
          </p:nvSpPr>
          <p:spPr bwMode="auto">
            <a:xfrm>
              <a:off x="3523268" y="49719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6" name="AutoShape 12"/>
            <p:cNvSpPr>
              <a:spLocks noChangeArrowheads="1"/>
            </p:cNvSpPr>
            <p:nvPr/>
          </p:nvSpPr>
          <p:spPr bwMode="auto">
            <a:xfrm>
              <a:off x="3675668" y="51243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7" name="AutoShape 13"/>
            <p:cNvSpPr>
              <a:spLocks noChangeArrowheads="1"/>
            </p:cNvSpPr>
            <p:nvPr/>
          </p:nvSpPr>
          <p:spPr bwMode="auto">
            <a:xfrm>
              <a:off x="4437668" y="47433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8" name="AutoShape 14"/>
            <p:cNvSpPr>
              <a:spLocks noChangeArrowheads="1"/>
            </p:cNvSpPr>
            <p:nvPr/>
          </p:nvSpPr>
          <p:spPr bwMode="auto">
            <a:xfrm>
              <a:off x="5339368" y="47306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9" name="AutoShape 15"/>
            <p:cNvSpPr>
              <a:spLocks noChangeArrowheads="1"/>
            </p:cNvSpPr>
            <p:nvPr/>
          </p:nvSpPr>
          <p:spPr bwMode="auto">
            <a:xfrm>
              <a:off x="4971068" y="56577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0" name="AutoShape 16"/>
            <p:cNvSpPr>
              <a:spLocks noChangeArrowheads="1"/>
            </p:cNvSpPr>
            <p:nvPr/>
          </p:nvSpPr>
          <p:spPr bwMode="auto">
            <a:xfrm>
              <a:off x="5961668" y="56577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1" name="AutoShape 17"/>
            <p:cNvSpPr>
              <a:spLocks noChangeArrowheads="1"/>
            </p:cNvSpPr>
            <p:nvPr/>
          </p:nvSpPr>
          <p:spPr bwMode="auto">
            <a:xfrm>
              <a:off x="4653568" y="61784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2" name="AutoShape 18"/>
            <p:cNvSpPr>
              <a:spLocks noChangeArrowheads="1"/>
            </p:cNvSpPr>
            <p:nvPr/>
          </p:nvSpPr>
          <p:spPr bwMode="auto">
            <a:xfrm>
              <a:off x="5275868" y="50481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3" name="AutoShape 19"/>
            <p:cNvSpPr>
              <a:spLocks noChangeArrowheads="1"/>
            </p:cNvSpPr>
            <p:nvPr/>
          </p:nvSpPr>
          <p:spPr bwMode="auto">
            <a:xfrm>
              <a:off x="4707543" y="5541825"/>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4" name="AutoShape 20"/>
            <p:cNvSpPr>
              <a:spLocks noChangeArrowheads="1"/>
            </p:cNvSpPr>
            <p:nvPr/>
          </p:nvSpPr>
          <p:spPr bwMode="auto">
            <a:xfrm>
              <a:off x="5352068" y="58863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5" name="AutoShape 21"/>
            <p:cNvSpPr>
              <a:spLocks noChangeArrowheads="1"/>
            </p:cNvSpPr>
            <p:nvPr/>
          </p:nvSpPr>
          <p:spPr bwMode="auto">
            <a:xfrm>
              <a:off x="6037868" y="49719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6" name="AutoShape 23"/>
            <p:cNvSpPr>
              <a:spLocks noChangeArrowheads="1"/>
            </p:cNvSpPr>
            <p:nvPr/>
          </p:nvSpPr>
          <p:spPr bwMode="auto">
            <a:xfrm>
              <a:off x="4523393" y="3459025"/>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8" name="AutoShape 24"/>
            <p:cNvSpPr>
              <a:spLocks noChangeArrowheads="1"/>
            </p:cNvSpPr>
            <p:nvPr/>
          </p:nvSpPr>
          <p:spPr bwMode="auto">
            <a:xfrm>
              <a:off x="5132993" y="3535225"/>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9" name="AutoShape 25"/>
            <p:cNvSpPr>
              <a:spLocks noChangeArrowheads="1"/>
            </p:cNvSpPr>
            <p:nvPr/>
          </p:nvSpPr>
          <p:spPr bwMode="auto">
            <a:xfrm>
              <a:off x="6199793" y="4297225"/>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0" name="Line 26"/>
            <p:cNvSpPr>
              <a:spLocks noChangeShapeType="1"/>
            </p:cNvSpPr>
            <p:nvPr/>
          </p:nvSpPr>
          <p:spPr bwMode="auto">
            <a:xfrm flipV="1">
              <a:off x="3751868" y="3459025"/>
              <a:ext cx="2143125" cy="2884488"/>
            </a:xfrm>
            <a:prstGeom prst="line">
              <a:avLst/>
            </a:prstGeom>
            <a:noFill/>
            <a:ln w="19050">
              <a:solidFill>
                <a:schemeClr val="tx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1" name="Line 33"/>
            <p:cNvSpPr>
              <a:spLocks noChangeShapeType="1"/>
            </p:cNvSpPr>
            <p:nvPr/>
          </p:nvSpPr>
          <p:spPr bwMode="auto">
            <a:xfrm>
              <a:off x="4604355" y="3541575"/>
              <a:ext cx="762000" cy="615950"/>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2" name="Line 34"/>
            <p:cNvSpPr>
              <a:spLocks noChangeShapeType="1"/>
            </p:cNvSpPr>
            <p:nvPr/>
          </p:nvSpPr>
          <p:spPr bwMode="auto">
            <a:xfrm flipH="1" flipV="1">
              <a:off x="5086955" y="4563925"/>
              <a:ext cx="254000" cy="184150"/>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3" name="Text Box 37"/>
            <p:cNvSpPr txBox="1">
              <a:spLocks noChangeArrowheads="1"/>
            </p:cNvSpPr>
            <p:nvPr/>
          </p:nvSpPr>
          <p:spPr bwMode="auto">
            <a:xfrm>
              <a:off x="4709130" y="3678100"/>
              <a:ext cx="495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i="1"/>
                <a:t>r</a:t>
              </a:r>
            </a:p>
          </p:txBody>
        </p:sp>
        <p:sp>
          <p:nvSpPr>
            <p:cNvPr id="34" name="Oval 38"/>
            <p:cNvSpPr>
              <a:spLocks noChangeArrowheads="1"/>
            </p:cNvSpPr>
            <p:nvPr/>
          </p:nvSpPr>
          <p:spPr bwMode="auto">
            <a:xfrm>
              <a:off x="4363055" y="4678225"/>
              <a:ext cx="228600" cy="219075"/>
            </a:xfrm>
            <a:prstGeom prst="ellipse">
              <a:avLst/>
            </a:prstGeom>
            <a:noFill/>
            <a:ln w="19050" algn="ctr">
              <a:solidFill>
                <a:srgbClr val="FF0000"/>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5" name="Oval 39"/>
            <p:cNvSpPr>
              <a:spLocks noChangeArrowheads="1"/>
            </p:cNvSpPr>
            <p:nvPr/>
          </p:nvSpPr>
          <p:spPr bwMode="auto">
            <a:xfrm>
              <a:off x="4636105" y="5473563"/>
              <a:ext cx="228600" cy="219075"/>
            </a:xfrm>
            <a:prstGeom prst="ellipse">
              <a:avLst/>
            </a:prstGeom>
            <a:noFill/>
            <a:ln w="19050" algn="ctr">
              <a:solidFill>
                <a:schemeClr val="accent2"/>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6" name="Oval 40"/>
            <p:cNvSpPr>
              <a:spLocks noChangeArrowheads="1"/>
            </p:cNvSpPr>
            <p:nvPr/>
          </p:nvSpPr>
          <p:spPr bwMode="auto">
            <a:xfrm>
              <a:off x="5269518" y="4660763"/>
              <a:ext cx="228600" cy="219075"/>
            </a:xfrm>
            <a:prstGeom prst="ellipse">
              <a:avLst/>
            </a:prstGeom>
            <a:noFill/>
            <a:ln w="19050" algn="ctr">
              <a:solidFill>
                <a:srgbClr val="0000FF"/>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7" name="Line 41"/>
            <p:cNvSpPr>
              <a:spLocks noChangeShapeType="1"/>
            </p:cNvSpPr>
            <p:nvPr/>
          </p:nvSpPr>
          <p:spPr bwMode="auto">
            <a:xfrm flipH="1" flipV="1">
              <a:off x="4463068" y="5378313"/>
              <a:ext cx="244475" cy="174625"/>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8" name="Line 42"/>
            <p:cNvSpPr>
              <a:spLocks noChangeShapeType="1"/>
            </p:cNvSpPr>
            <p:nvPr/>
          </p:nvSpPr>
          <p:spPr bwMode="auto">
            <a:xfrm flipH="1" flipV="1">
              <a:off x="4515455" y="4816338"/>
              <a:ext cx="234950" cy="179387"/>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9" name="Line 43"/>
            <p:cNvSpPr>
              <a:spLocks noChangeShapeType="1"/>
            </p:cNvSpPr>
            <p:nvPr/>
          </p:nvSpPr>
          <p:spPr bwMode="auto">
            <a:xfrm flipV="1">
              <a:off x="4190018" y="3640000"/>
              <a:ext cx="2009775" cy="2693988"/>
            </a:xfrm>
            <a:prstGeom prst="line">
              <a:avLst/>
            </a:prstGeom>
            <a:noFill/>
            <a:ln w="9525" cap="rnd">
              <a:solidFill>
                <a:schemeClr val="tx2"/>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40" name="Line 44"/>
            <p:cNvSpPr>
              <a:spLocks noChangeShapeType="1"/>
            </p:cNvSpPr>
            <p:nvPr/>
          </p:nvSpPr>
          <p:spPr bwMode="auto">
            <a:xfrm flipV="1">
              <a:off x="3542318" y="3278050"/>
              <a:ext cx="2066925" cy="2770188"/>
            </a:xfrm>
            <a:prstGeom prst="line">
              <a:avLst/>
            </a:prstGeom>
            <a:noFill/>
            <a:ln w="9525" cap="rnd">
              <a:solidFill>
                <a:schemeClr val="tx2"/>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41" name="Line 45"/>
            <p:cNvSpPr>
              <a:spLocks noChangeShapeType="1"/>
            </p:cNvSpPr>
            <p:nvPr/>
          </p:nvSpPr>
          <p:spPr bwMode="auto">
            <a:xfrm>
              <a:off x="5556855" y="3344725"/>
              <a:ext cx="552450" cy="419100"/>
            </a:xfrm>
            <a:prstGeom prst="line">
              <a:avLst/>
            </a:prstGeom>
            <a:noFill/>
            <a:ln w="9525">
              <a:solidFill>
                <a:srgbClr val="3399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42" name="Text Box 46"/>
            <p:cNvSpPr txBox="1">
              <a:spLocks noChangeArrowheads="1"/>
            </p:cNvSpPr>
            <p:nvPr/>
          </p:nvSpPr>
          <p:spPr bwMode="auto">
            <a:xfrm>
              <a:off x="5633055" y="3020875"/>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l-GR" altLang="en-US" i="1"/>
                <a:t>ρ</a:t>
              </a:r>
              <a:endParaRPr lang="en-US" altLang="en-US" i="1"/>
            </a:p>
          </p:txBody>
        </p:sp>
      </p:grpSp>
      <p:graphicFrame>
        <p:nvGraphicFramePr>
          <p:cNvPr id="43" name="对象 42"/>
          <p:cNvGraphicFramePr>
            <a:graphicFrameLocks noChangeAspect="1"/>
          </p:cNvGraphicFramePr>
          <p:nvPr>
            <p:extLst>
              <p:ext uri="{D42A27DB-BD31-4B8C-83A1-F6EECF244321}">
                <p14:modId xmlns:p14="http://schemas.microsoft.com/office/powerpoint/2010/main" val="769291954"/>
              </p:ext>
            </p:extLst>
          </p:nvPr>
        </p:nvGraphicFramePr>
        <p:xfrm>
          <a:off x="5367553" y="3573069"/>
          <a:ext cx="2291962" cy="1458521"/>
        </p:xfrm>
        <a:graphic>
          <a:graphicData uri="http://schemas.openxmlformats.org/presentationml/2006/ole">
            <mc:AlternateContent xmlns:mc="http://schemas.openxmlformats.org/markup-compatibility/2006">
              <mc:Choice xmlns:v="urn:schemas-microsoft-com:vml" Requires="v">
                <p:oleObj spid="_x0000_s1452" name="Equation" r:id="rId3" imgW="1397000" imgH="889000" progId="">
                  <p:embed/>
                </p:oleObj>
              </mc:Choice>
              <mc:Fallback>
                <p:oleObj name="Equation" r:id="rId3" imgW="1397000" imgH="889000" progId="">
                  <p:embed/>
                  <p:pic>
                    <p:nvPicPr>
                      <p:cNvPr id="0" name="Picture 4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553" y="3573069"/>
                        <a:ext cx="2291962" cy="14585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对象 43"/>
          <p:cNvGraphicFramePr>
            <a:graphicFrameLocks noChangeAspect="1"/>
          </p:cNvGraphicFramePr>
          <p:nvPr>
            <p:extLst>
              <p:ext uri="{D42A27DB-BD31-4B8C-83A1-F6EECF244321}">
                <p14:modId xmlns:p14="http://schemas.microsoft.com/office/powerpoint/2010/main" val="1727016328"/>
              </p:ext>
            </p:extLst>
          </p:nvPr>
        </p:nvGraphicFramePr>
        <p:xfrm>
          <a:off x="5399088" y="5121591"/>
          <a:ext cx="2228850" cy="1284288"/>
        </p:xfrm>
        <a:graphic>
          <a:graphicData uri="http://schemas.openxmlformats.org/presentationml/2006/ole">
            <mc:AlternateContent xmlns:mc="http://schemas.openxmlformats.org/markup-compatibility/2006">
              <mc:Choice xmlns:v="urn:schemas-microsoft-com:vml" Requires="v">
                <p:oleObj spid="_x0000_s1453" name="Equation" r:id="rId5" imgW="1358310" imgH="812447" progId="">
                  <p:embed/>
                </p:oleObj>
              </mc:Choice>
              <mc:Fallback>
                <p:oleObj name="Equation" r:id="rId5" imgW="1358310" imgH="812447" progId="">
                  <p:embed/>
                  <p:pic>
                    <p:nvPicPr>
                      <p:cNvPr id="0" name="Picture 4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088" y="5121591"/>
                        <a:ext cx="2228850" cy="1284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40301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Supervised Learning: Applications</a:t>
            </a:r>
          </a:p>
        </p:txBody>
      </p:sp>
      <p:sp>
        <p:nvSpPr>
          <p:cNvPr id="6" name="矩形 5"/>
          <p:cNvSpPr/>
          <p:nvPr/>
        </p:nvSpPr>
        <p:spPr>
          <a:xfrm>
            <a:off x="251951" y="1071546"/>
            <a:ext cx="8640095" cy="5491187"/>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The best performers for a number of classification tasks ranging from text to genomic data.</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Complex data types beyond feature vectors (e.g. graphs, sequences, relational data) by designing kernel functions for such data.</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Extend to a number of tasks such as regression [</a:t>
            </a:r>
            <a:r>
              <a:rPr lang="en-US" altLang="zh-CN" sz="2400" dirty="0" err="1">
                <a:latin typeface="Arial" panose="020B0604020202020204" pitchFamily="34" charset="0"/>
                <a:cs typeface="Arial" panose="020B0604020202020204" pitchFamily="34" charset="0"/>
              </a:rPr>
              <a:t>Vapnik</a:t>
            </a:r>
            <a:r>
              <a:rPr lang="en-US" altLang="zh-CN" sz="2400" dirty="0">
                <a:latin typeface="Arial" panose="020B0604020202020204" pitchFamily="34" charset="0"/>
                <a:cs typeface="Arial" panose="020B0604020202020204" pitchFamily="34" charset="0"/>
              </a:rPr>
              <a:t> et al. ’97], principal component analysis [</a:t>
            </a:r>
            <a:r>
              <a:rPr lang="en-US" altLang="zh-CN" sz="2400" dirty="0" err="1">
                <a:latin typeface="Arial" panose="020B0604020202020204" pitchFamily="34" charset="0"/>
                <a:cs typeface="Arial" panose="020B0604020202020204" pitchFamily="34" charset="0"/>
              </a:rPr>
              <a:t>Schölkopf</a:t>
            </a:r>
            <a:r>
              <a:rPr lang="en-US" altLang="zh-CN" sz="2400" dirty="0">
                <a:latin typeface="Arial" panose="020B0604020202020204" pitchFamily="34" charset="0"/>
                <a:cs typeface="Arial" panose="020B0604020202020204" pitchFamily="34" charset="0"/>
              </a:rPr>
              <a:t> et al. ’99], etc. </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32</a:t>
            </a:fld>
            <a:endParaRPr lang="zh-CN" altLang="en-US" dirty="0"/>
          </a:p>
        </p:txBody>
      </p:sp>
    </p:spTree>
    <p:extLst>
      <p:ext uri="{BB962C8B-B14F-4D97-AF65-F5344CB8AC3E}">
        <p14:creationId xmlns:p14="http://schemas.microsoft.com/office/powerpoint/2010/main" val="1632988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Unsupervised Learning: K-Means</a:t>
            </a:r>
          </a:p>
        </p:txBody>
      </p:sp>
      <p:sp>
        <p:nvSpPr>
          <p:cNvPr id="6" name="矩形 5"/>
          <p:cNvSpPr/>
          <p:nvPr/>
        </p:nvSpPr>
        <p:spPr>
          <a:xfrm>
            <a:off x="251951" y="1071546"/>
            <a:ext cx="4491461" cy="5491187"/>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Ask user how many clusters they’d like. (e.g. </a:t>
            </a:r>
            <a:r>
              <a:rPr lang="en-US" altLang="zh-CN" sz="2400" i="1" dirty="0">
                <a:latin typeface="Arial" panose="020B0604020202020204" pitchFamily="34" charset="0"/>
                <a:cs typeface="Arial" panose="020B0604020202020204" pitchFamily="34" charset="0"/>
              </a:rPr>
              <a:t>k</a:t>
            </a:r>
            <a:r>
              <a:rPr lang="en-US" altLang="zh-CN" sz="2400" dirty="0">
                <a:latin typeface="Arial" panose="020B0604020202020204" pitchFamily="34" charset="0"/>
                <a:cs typeface="Arial" panose="020B0604020202020204" pitchFamily="34" charset="0"/>
              </a:rPr>
              <a:t>=5) </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Randomly guess </a:t>
            </a:r>
            <a:r>
              <a:rPr lang="en-US" altLang="zh-CN" sz="2400" i="1" dirty="0">
                <a:latin typeface="Arial" panose="020B0604020202020204" pitchFamily="34" charset="0"/>
                <a:cs typeface="Arial" panose="020B0604020202020204" pitchFamily="34" charset="0"/>
              </a:rPr>
              <a:t>k</a:t>
            </a:r>
            <a:r>
              <a:rPr lang="en-US" altLang="zh-CN" sz="2400" dirty="0">
                <a:latin typeface="Arial" panose="020B0604020202020204" pitchFamily="34" charset="0"/>
                <a:cs typeface="Arial" panose="020B0604020202020204" pitchFamily="34" charset="0"/>
              </a:rPr>
              <a:t> cluster center locations</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Each data point: find out which center it’s closest to</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Each center: find the centroid of the points it owns</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Change center</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Repeat until terminated</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33</a:t>
            </a:fld>
            <a:endParaRPr lang="zh-CN" altLang="en-US" dirty="0"/>
          </a:p>
        </p:txBody>
      </p:sp>
      <p:pic>
        <p:nvPicPr>
          <p:cNvPr id="45" name="图片 44"/>
          <p:cNvPicPr>
            <a:picLocks noChangeAspect="1"/>
          </p:cNvPicPr>
          <p:nvPr/>
        </p:nvPicPr>
        <p:blipFill>
          <a:blip r:embed="rId2"/>
          <a:stretch>
            <a:fillRect/>
          </a:stretch>
        </p:blipFill>
        <p:spPr>
          <a:xfrm>
            <a:off x="5013459" y="1785926"/>
            <a:ext cx="3968590" cy="3934304"/>
          </a:xfrm>
          <a:prstGeom prst="rect">
            <a:avLst/>
          </a:prstGeom>
        </p:spPr>
      </p:pic>
    </p:spTree>
    <p:extLst>
      <p:ext uri="{BB962C8B-B14F-4D97-AF65-F5344CB8AC3E}">
        <p14:creationId xmlns:p14="http://schemas.microsoft.com/office/powerpoint/2010/main" val="429080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Unsupervised Learning: Applications</a:t>
            </a:r>
          </a:p>
        </p:txBody>
      </p:sp>
      <p:sp>
        <p:nvSpPr>
          <p:cNvPr id="6" name="矩形 5"/>
          <p:cNvSpPr/>
          <p:nvPr/>
        </p:nvSpPr>
        <p:spPr>
          <a:xfrm>
            <a:off x="251951" y="1268976"/>
            <a:ext cx="8640096" cy="485055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Data mining</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Acoustic data in speech understanding to convert waveforms into one of k categories (known as Vector Quantization or Image Segmentation)</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Also used for choosing color palettes on old fashioned graphical display devices and Image Quantization</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34</a:t>
            </a:fld>
            <a:endParaRPr lang="zh-CN" altLang="en-US" dirty="0"/>
          </a:p>
        </p:txBody>
      </p:sp>
    </p:spTree>
    <p:extLst>
      <p:ext uri="{BB962C8B-B14F-4D97-AF65-F5344CB8AC3E}">
        <p14:creationId xmlns:p14="http://schemas.microsoft.com/office/powerpoint/2010/main" val="3263417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Deep Learning: Motivations</a:t>
            </a:r>
          </a:p>
        </p:txBody>
      </p:sp>
      <p:sp>
        <p:nvSpPr>
          <p:cNvPr id="6" name="矩形 5"/>
          <p:cNvSpPr/>
          <p:nvPr/>
        </p:nvSpPr>
        <p:spPr>
          <a:xfrm>
            <a:off x="251951" y="1000108"/>
            <a:ext cx="8640096" cy="4241161"/>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Classic Methods </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Do not have a lot of data, or </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Training data have categorical features</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 more explainable model</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 high run-time speed</a:t>
            </a:r>
          </a:p>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Deep Learning </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 lot of training data of the same or related domain</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Improve Domain Adaptation</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Appropriate scaling and normalization have to be done</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Much slower</a:t>
            </a:r>
          </a:p>
          <a:p>
            <a:pPr lvl="1" algn="just">
              <a:spcBef>
                <a:spcPts val="900"/>
              </a:spcBef>
              <a:buBlip>
                <a:blip r:embed="rId2"/>
              </a:buBlip>
              <a:defRPr/>
            </a:pPr>
            <a:endParaRPr lang="en-US" altLang="zh-CN" sz="20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35</a:t>
            </a:fld>
            <a:endParaRPr lang="zh-CN" altLang="en-US" dirty="0"/>
          </a:p>
        </p:txBody>
      </p:sp>
      <p:pic>
        <p:nvPicPr>
          <p:cNvPr id="1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050" y="4467379"/>
            <a:ext cx="5701068" cy="1962017"/>
          </a:xfrm>
          <a:prstGeom prst="rect">
            <a:avLst/>
          </a:prstGeom>
        </p:spPr>
      </p:pic>
    </p:spTree>
    <p:extLst>
      <p:ext uri="{BB962C8B-B14F-4D97-AF65-F5344CB8AC3E}">
        <p14:creationId xmlns:p14="http://schemas.microsoft.com/office/powerpoint/2010/main" val="695843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Deep Learning: Basic Idea</a:t>
            </a:r>
          </a:p>
        </p:txBody>
      </p:sp>
      <p:sp>
        <p:nvSpPr>
          <p:cNvPr id="6" name="矩形 5"/>
          <p:cNvSpPr/>
          <p:nvPr/>
        </p:nvSpPr>
        <p:spPr>
          <a:xfrm>
            <a:off x="251951" y="1268976"/>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Add Hidden Layers in Neural Networks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36</a:t>
            </a:fld>
            <a:endParaRPr lang="zh-CN" altLang="en-US" dirty="0"/>
          </a:p>
        </p:txBody>
      </p:sp>
      <p:pic>
        <p:nvPicPr>
          <p:cNvPr id="7" name="Picture 2" descr="Image result for fully connected feedforward neural network"/>
          <p:cNvPicPr>
            <a:picLocks noChangeAspect="1" noChangeArrowheads="1"/>
          </p:cNvPicPr>
          <p:nvPr/>
        </p:nvPicPr>
        <p:blipFill>
          <a:blip r:embed="rId2" cstate="print"/>
          <a:srcRect/>
          <a:stretch>
            <a:fillRect/>
          </a:stretch>
        </p:blipFill>
        <p:spPr bwMode="auto">
          <a:xfrm>
            <a:off x="1763151" y="3996162"/>
            <a:ext cx="4574380" cy="1682863"/>
          </a:xfrm>
          <a:prstGeom prst="rect">
            <a:avLst/>
          </a:prstGeom>
          <a:noFill/>
        </p:spPr>
      </p:pic>
      <p:grpSp>
        <p:nvGrpSpPr>
          <p:cNvPr id="8" name="Group 28"/>
          <p:cNvGrpSpPr/>
          <p:nvPr/>
        </p:nvGrpSpPr>
        <p:grpSpPr>
          <a:xfrm>
            <a:off x="1763151" y="2139985"/>
            <a:ext cx="7123154" cy="1534821"/>
            <a:chOff x="1676400" y="4343400"/>
            <a:chExt cx="8869863" cy="2561790"/>
          </a:xfrm>
        </p:grpSpPr>
        <p:sp>
          <p:nvSpPr>
            <p:cNvPr id="9" name="TextBox 17"/>
            <p:cNvSpPr txBox="1"/>
            <p:nvPr/>
          </p:nvSpPr>
          <p:spPr>
            <a:xfrm>
              <a:off x="5823709" y="5723648"/>
              <a:ext cx="4722554" cy="118154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Linear transformation followed by non-linear rectification</a:t>
              </a:r>
            </a:p>
          </p:txBody>
        </p:sp>
        <p:pic>
          <p:nvPicPr>
            <p:cNvPr id="10" name="Picture 8"/>
            <p:cNvPicPr>
              <a:picLocks noChangeAspect="1" noChangeArrowheads="1"/>
            </p:cNvPicPr>
            <p:nvPr/>
          </p:nvPicPr>
          <p:blipFill>
            <a:blip r:embed="rId3" cstate="print"/>
            <a:srcRect/>
            <a:stretch>
              <a:fillRect/>
            </a:stretch>
          </p:blipFill>
          <p:spPr bwMode="auto">
            <a:xfrm>
              <a:off x="1676400" y="4343400"/>
              <a:ext cx="3448050" cy="2047875"/>
            </a:xfrm>
            <a:prstGeom prst="rect">
              <a:avLst/>
            </a:prstGeom>
            <a:noFill/>
            <a:ln w="9525">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5181600" y="4953000"/>
              <a:ext cx="2362200" cy="742725"/>
            </a:xfrm>
            <a:prstGeom prst="rect">
              <a:avLst/>
            </a:prstGeom>
            <a:noFill/>
            <a:ln w="9525">
              <a:noFill/>
              <a:miter lim="800000"/>
              <a:headEnd/>
              <a:tailEnd/>
            </a:ln>
          </p:spPr>
        </p:pic>
        <p:pic>
          <p:nvPicPr>
            <p:cNvPr id="12" name="Picture 13"/>
            <p:cNvPicPr>
              <a:picLocks noChangeAspect="1" noChangeArrowheads="1"/>
            </p:cNvPicPr>
            <p:nvPr/>
          </p:nvPicPr>
          <p:blipFill>
            <a:blip r:embed="rId5" cstate="print"/>
            <a:srcRect/>
            <a:stretch>
              <a:fillRect/>
            </a:stretch>
          </p:blipFill>
          <p:spPr bwMode="auto">
            <a:xfrm>
              <a:off x="2438400" y="6019800"/>
              <a:ext cx="947737" cy="405543"/>
            </a:xfrm>
            <a:prstGeom prst="rect">
              <a:avLst/>
            </a:prstGeom>
            <a:noFill/>
            <a:ln w="9525">
              <a:noFill/>
              <a:miter lim="800000"/>
              <a:headEnd/>
              <a:tailEnd/>
            </a:ln>
          </p:spPr>
        </p:pic>
      </p:grpSp>
      <p:sp>
        <p:nvSpPr>
          <p:cNvPr id="13" name="Curved Right Arrow 30"/>
          <p:cNvSpPr/>
          <p:nvPr/>
        </p:nvSpPr>
        <p:spPr>
          <a:xfrm>
            <a:off x="304800" y="2763653"/>
            <a:ext cx="1219200" cy="2209800"/>
          </a:xfrm>
          <a:prstGeom prst="curv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矩形 13"/>
          <p:cNvSpPr/>
          <p:nvPr/>
        </p:nvSpPr>
        <p:spPr>
          <a:xfrm>
            <a:off x="5292008" y="5705395"/>
            <a:ext cx="3594297" cy="707886"/>
          </a:xfrm>
          <a:prstGeom prst="rect">
            <a:avLst/>
          </a:prstGeom>
        </p:spPr>
        <p:txBody>
          <a:bodyPr wrap="square">
            <a:spAutoFit/>
          </a:bodyPr>
          <a:lstStyle/>
          <a:p>
            <a:pPr marL="285750" indent="-285750">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More parameters</a:t>
            </a:r>
          </a:p>
          <a:p>
            <a:pPr marL="285750" indent="-285750">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More non-linear parts</a:t>
            </a:r>
          </a:p>
        </p:txBody>
      </p:sp>
    </p:spTree>
    <p:extLst>
      <p:ext uri="{BB962C8B-B14F-4D97-AF65-F5344CB8AC3E}">
        <p14:creationId xmlns:p14="http://schemas.microsoft.com/office/powerpoint/2010/main" val="346505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Typical Deep Neural Networks</a:t>
            </a:r>
          </a:p>
        </p:txBody>
      </p:sp>
      <p:sp>
        <p:nvSpPr>
          <p:cNvPr id="6" name="矩形 5"/>
          <p:cNvSpPr/>
          <p:nvPr/>
        </p:nvSpPr>
        <p:spPr>
          <a:xfrm>
            <a:off x="251951" y="1268976"/>
            <a:ext cx="8640096" cy="2399118"/>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Convolutional Neural Networks (CNNs)</a:t>
            </a:r>
          </a:p>
          <a:p>
            <a:pPr lvl="0"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Recurrent Neural Networks (RNNs)</a:t>
            </a:r>
          </a:p>
          <a:p>
            <a:pPr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Deep Belief Networks</a:t>
            </a:r>
          </a:p>
          <a:p>
            <a:pPr lvl="0" algn="just">
              <a:lnSpc>
                <a:spcPct val="90000"/>
              </a:lnSpc>
              <a:spcBef>
                <a:spcPts val="900"/>
              </a:spcBef>
              <a:buBlip>
                <a:blip r:embed="rId2"/>
              </a:buBlip>
              <a:defRPr/>
            </a:pPr>
            <a:endParaRPr lang="en-US" altLang="zh-CN" sz="24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37</a:t>
            </a:fld>
            <a:endParaRPr lang="zh-CN" altLang="en-US" dirty="0"/>
          </a:p>
        </p:txBody>
      </p:sp>
    </p:spTree>
    <p:extLst>
      <p:ext uri="{BB962C8B-B14F-4D97-AF65-F5344CB8AC3E}">
        <p14:creationId xmlns:p14="http://schemas.microsoft.com/office/powerpoint/2010/main" val="2802490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Convolutional Neural Networks (CNNs)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38</a:t>
            </a:fld>
            <a:endParaRPr lang="zh-CN" altLang="en-US" dirty="0"/>
          </a:p>
        </p:txBody>
      </p:sp>
      <p:pic>
        <p:nvPicPr>
          <p:cNvPr id="12" name="Picture 5"/>
          <p:cNvPicPr>
            <a:picLocks noChangeAspect="1" noChangeArrowheads="1"/>
          </p:cNvPicPr>
          <p:nvPr/>
        </p:nvPicPr>
        <p:blipFill>
          <a:blip r:embed="rId2" cstate="print"/>
          <a:srcRect/>
          <a:stretch>
            <a:fillRect/>
          </a:stretch>
        </p:blipFill>
        <p:spPr bwMode="auto">
          <a:xfrm>
            <a:off x="429418" y="4086601"/>
            <a:ext cx="8517635" cy="1781104"/>
          </a:xfrm>
          <a:prstGeom prst="rect">
            <a:avLst/>
          </a:prstGeom>
          <a:noFill/>
          <a:ln w="9525">
            <a:noFill/>
            <a:miter lim="800000"/>
            <a:headEnd/>
            <a:tailEnd/>
          </a:ln>
        </p:spPr>
      </p:pic>
      <p:sp>
        <p:nvSpPr>
          <p:cNvPr id="13" name="Rounded Rectangle 3"/>
          <p:cNvSpPr/>
          <p:nvPr/>
        </p:nvSpPr>
        <p:spPr>
          <a:xfrm>
            <a:off x="856790" y="1071546"/>
            <a:ext cx="2743200" cy="6858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INPUT IMAGE</a:t>
            </a:r>
          </a:p>
        </p:txBody>
      </p:sp>
      <p:sp>
        <p:nvSpPr>
          <p:cNvPr id="14" name="Rounded Rectangle 4"/>
          <p:cNvSpPr/>
          <p:nvPr/>
        </p:nvSpPr>
        <p:spPr>
          <a:xfrm>
            <a:off x="1945035" y="1569410"/>
            <a:ext cx="27432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CONVOLUTION (LEARNED)</a:t>
            </a:r>
          </a:p>
        </p:txBody>
      </p:sp>
      <p:sp>
        <p:nvSpPr>
          <p:cNvPr id="15" name="Rounded Rectangle 5"/>
          <p:cNvSpPr/>
          <p:nvPr/>
        </p:nvSpPr>
        <p:spPr>
          <a:xfrm>
            <a:off x="3033280" y="2162379"/>
            <a:ext cx="2743200" cy="6858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NON-LINEAR RECTIFIER</a:t>
            </a:r>
          </a:p>
        </p:txBody>
      </p:sp>
      <p:sp>
        <p:nvSpPr>
          <p:cNvPr id="16" name="Rounded Rectangle 6"/>
          <p:cNvSpPr/>
          <p:nvPr/>
        </p:nvSpPr>
        <p:spPr>
          <a:xfrm>
            <a:off x="4121525" y="2660243"/>
            <a:ext cx="2743200" cy="6858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POOLING</a:t>
            </a:r>
          </a:p>
        </p:txBody>
      </p:sp>
      <p:sp>
        <p:nvSpPr>
          <p:cNvPr id="17" name="Rounded Rectangle 7"/>
          <p:cNvSpPr/>
          <p:nvPr/>
        </p:nvSpPr>
        <p:spPr>
          <a:xfrm>
            <a:off x="5493125" y="3124490"/>
            <a:ext cx="2743200" cy="6858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FEATURE MAPS</a:t>
            </a:r>
          </a:p>
        </p:txBody>
      </p:sp>
      <p:sp>
        <p:nvSpPr>
          <p:cNvPr id="18" name="文本框 17"/>
          <p:cNvSpPr txBox="1"/>
          <p:nvPr/>
        </p:nvSpPr>
        <p:spPr>
          <a:xfrm>
            <a:off x="856790" y="3441148"/>
            <a:ext cx="3807650" cy="369332"/>
          </a:xfrm>
          <a:prstGeom prst="rect">
            <a:avLst/>
          </a:prstGeom>
          <a:noFill/>
        </p:spPr>
        <p:txBody>
          <a:bodyPr wrap="square" rtlCol="0">
            <a:spAutoFit/>
          </a:bodyPr>
          <a:lstStyle/>
          <a:p>
            <a:r>
              <a:rPr lang="en-US" altLang="zh-CN" b="1" dirty="0">
                <a:solidFill>
                  <a:srgbClr val="C00000"/>
                </a:solidFill>
                <a:latin typeface="Arial" panose="020B0604020202020204" pitchFamily="34" charset="0"/>
                <a:cs typeface="Arial" panose="020B0604020202020204" pitchFamily="34" charset="0"/>
              </a:rPr>
              <a:t>Work well in image processing!</a:t>
            </a:r>
            <a:endParaRPr lang="zh-CN" altLang="en-US" b="1" dirty="0">
              <a:solidFill>
                <a:srgbClr val="C00000"/>
              </a:solidFill>
              <a:latin typeface="Arial" panose="020B0604020202020204" pitchFamily="34" charset="0"/>
              <a:cs typeface="Arial" panose="020B0604020202020204" pitchFamily="34" charset="0"/>
            </a:endParaRPr>
          </a:p>
        </p:txBody>
      </p:sp>
      <p:sp>
        <p:nvSpPr>
          <p:cNvPr id="19" name="矩形 18"/>
          <p:cNvSpPr/>
          <p:nvPr/>
        </p:nvSpPr>
        <p:spPr>
          <a:xfrm>
            <a:off x="571472" y="6223835"/>
            <a:ext cx="6553200" cy="276999"/>
          </a:xfrm>
          <a:prstGeom prst="rect">
            <a:avLst/>
          </a:prstGeom>
        </p:spPr>
        <p:txBody>
          <a:bodyPr wrap="square">
            <a:spAutoFit/>
          </a:bodyPr>
          <a:lstStyle/>
          <a:p>
            <a:r>
              <a:rPr lang="en-US" altLang="zh-CN" sz="1200" dirty="0">
                <a:latin typeface="Arial" panose="020B0604020202020204" pitchFamily="34" charset="0"/>
              </a:rPr>
              <a:t>[3] </a:t>
            </a:r>
            <a:r>
              <a:rPr lang="en-US" altLang="zh-CN" sz="1200" dirty="0" err="1">
                <a:latin typeface="Arial" panose="020B0604020202020204" pitchFamily="34" charset="0"/>
              </a:rPr>
              <a:t>LeCun</a:t>
            </a:r>
            <a:r>
              <a:rPr lang="en-US" altLang="zh-CN" sz="1200" dirty="0">
                <a:latin typeface="Arial" panose="020B0604020202020204" pitchFamily="34" charset="0"/>
              </a:rPr>
              <a:t>, Yann. "LeNet-5, convolutional neural networks". Retrieved Nov. 2013.</a:t>
            </a:r>
            <a:endParaRPr lang="zh-CN" altLang="en-US" sz="1200" dirty="0"/>
          </a:p>
        </p:txBody>
      </p:sp>
    </p:spTree>
    <p:extLst>
      <p:ext uri="{BB962C8B-B14F-4D97-AF65-F5344CB8AC3E}">
        <p14:creationId xmlns:p14="http://schemas.microsoft.com/office/powerpoint/2010/main" val="1050905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71414"/>
            <a:ext cx="8730097" cy="6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Mobile Communication Development</a:t>
            </a:r>
          </a:p>
        </p:txBody>
      </p:sp>
      <p:sp>
        <p:nvSpPr>
          <p:cNvPr id="9" name="矩形 8"/>
          <p:cNvSpPr/>
          <p:nvPr/>
        </p:nvSpPr>
        <p:spPr>
          <a:xfrm>
            <a:off x="251952" y="1000108"/>
            <a:ext cx="8640048" cy="461665"/>
          </a:xfrm>
          <a:prstGeom prst="rect">
            <a:avLst/>
          </a:prstGeom>
        </p:spPr>
        <p:txBody>
          <a:bodyPr wrap="square">
            <a:spAutoFit/>
          </a:bodyPr>
          <a:lstStyle/>
          <a:p>
            <a:pPr marL="342900" lvl="0" indent="-342900">
              <a:spcBef>
                <a:spcPct val="20000"/>
              </a:spcBef>
              <a:buFont typeface="Arial" pitchFamily="34" charset="0"/>
              <a:buChar char="•"/>
              <a:defRPr/>
            </a:pPr>
            <a:r>
              <a:rPr lang="en-US" altLang="zh-CN" sz="2400" dirty="0">
                <a:latin typeface="Arial Unicode MS" pitchFamily="34" charset="-122"/>
                <a:ea typeface="Arial Unicode MS" pitchFamily="34" charset="-122"/>
                <a:cs typeface="Arial Unicode MS" pitchFamily="34" charset="-122"/>
              </a:rPr>
              <a:t>A market needs both technology and application</a:t>
            </a:r>
          </a:p>
        </p:txBody>
      </p:sp>
      <p:grpSp>
        <p:nvGrpSpPr>
          <p:cNvPr id="4" name="组合 3"/>
          <p:cNvGrpSpPr/>
          <p:nvPr/>
        </p:nvGrpSpPr>
        <p:grpSpPr>
          <a:xfrm>
            <a:off x="251952" y="1714488"/>
            <a:ext cx="3240036" cy="3240036"/>
            <a:chOff x="251952" y="1808982"/>
            <a:chExt cx="3240036" cy="3240036"/>
          </a:xfrm>
        </p:grpSpPr>
        <p:pic>
          <p:nvPicPr>
            <p:cNvPr id="24" name="Picture 5" descr="L. R. Johnstone transmitting messages in Morse Code to Clifden, Ireland, on the official opening day of the transatlantic service, 17 Oct 1907"/>
            <p:cNvPicPr>
              <a:picLocks noChangeAspect="1" noChangeArrowheads="1"/>
            </p:cNvPicPr>
            <p:nvPr>
              <p:custDataLst>
                <p:tags r:id="rId5"/>
              </p:custDataLst>
            </p:nvPr>
          </p:nvPicPr>
          <p:blipFill>
            <a:blip r:embed="rId8" cstate="print"/>
            <a:srcRect/>
            <a:stretch>
              <a:fillRect/>
            </a:stretch>
          </p:blipFill>
          <p:spPr bwMode="auto">
            <a:xfrm>
              <a:off x="251952" y="2528990"/>
              <a:ext cx="3240036" cy="2520028"/>
            </a:xfrm>
            <a:prstGeom prst="rect">
              <a:avLst/>
            </a:prstGeom>
            <a:noFill/>
          </p:spPr>
        </p:pic>
        <p:sp>
          <p:nvSpPr>
            <p:cNvPr id="35" name="矩形 34"/>
            <p:cNvSpPr/>
            <p:nvPr/>
          </p:nvSpPr>
          <p:spPr>
            <a:xfrm>
              <a:off x="251952" y="1808982"/>
              <a:ext cx="2880032" cy="461665"/>
            </a:xfrm>
            <a:prstGeom prst="rect">
              <a:avLst/>
            </a:prstGeom>
          </p:spPr>
          <p:txBody>
            <a:bodyPr wrap="square">
              <a:spAutoFit/>
            </a:bodyPr>
            <a:lstStyle/>
            <a:p>
              <a:pPr lvl="0">
                <a:spcBef>
                  <a:spcPts val="6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From texts …</a:t>
              </a:r>
            </a:p>
          </p:txBody>
        </p:sp>
      </p:grpSp>
      <p:grpSp>
        <p:nvGrpSpPr>
          <p:cNvPr id="5" name="组合 4"/>
          <p:cNvGrpSpPr/>
          <p:nvPr/>
        </p:nvGrpSpPr>
        <p:grpSpPr>
          <a:xfrm>
            <a:off x="2951982" y="1714488"/>
            <a:ext cx="2520028" cy="3690041"/>
            <a:chOff x="2681979" y="1898983"/>
            <a:chExt cx="2520028" cy="3690041"/>
          </a:xfrm>
        </p:grpSpPr>
        <p:sp>
          <p:nvSpPr>
            <p:cNvPr id="36" name="矩形 35"/>
            <p:cNvSpPr/>
            <p:nvPr/>
          </p:nvSpPr>
          <p:spPr>
            <a:xfrm>
              <a:off x="2861981" y="1898983"/>
              <a:ext cx="1800020" cy="461665"/>
            </a:xfrm>
            <a:prstGeom prst="rect">
              <a:avLst/>
            </a:prstGeom>
          </p:spPr>
          <p:txBody>
            <a:bodyPr wrap="square">
              <a:spAutoFit/>
            </a:bodyPr>
            <a:lstStyle/>
            <a:p>
              <a:pPr lvl="0">
                <a:spcBef>
                  <a:spcPts val="6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voice …</a:t>
              </a:r>
            </a:p>
          </p:txBody>
        </p:sp>
        <p:pic>
          <p:nvPicPr>
            <p:cNvPr id="34" name="Picture 21"/>
            <p:cNvPicPr>
              <a:picLocks noChangeAspect="1" noChangeArrowheads="1"/>
            </p:cNvPicPr>
            <p:nvPr>
              <p:custDataLst>
                <p:tags r:id="rId4"/>
              </p:custDataLst>
            </p:nvPr>
          </p:nvPicPr>
          <p:blipFill>
            <a:blip r:embed="rId9" cstate="print"/>
            <a:srcRect/>
            <a:stretch>
              <a:fillRect/>
            </a:stretch>
          </p:blipFill>
          <p:spPr bwMode="auto">
            <a:xfrm>
              <a:off x="2681979" y="3068996"/>
              <a:ext cx="2520028" cy="2520028"/>
            </a:xfrm>
            <a:prstGeom prst="rect">
              <a:avLst/>
            </a:prstGeom>
            <a:noFill/>
            <a:ln w="9525">
              <a:noFill/>
              <a:miter lim="800000"/>
              <a:headEnd/>
              <a:tailEnd/>
            </a:ln>
            <a:effectLst/>
          </p:spPr>
        </p:pic>
      </p:grpSp>
      <p:grpSp>
        <p:nvGrpSpPr>
          <p:cNvPr id="6" name="组合 5"/>
          <p:cNvGrpSpPr/>
          <p:nvPr/>
        </p:nvGrpSpPr>
        <p:grpSpPr>
          <a:xfrm>
            <a:off x="5336867" y="1714488"/>
            <a:ext cx="3807133" cy="4860054"/>
            <a:chOff x="5336867" y="1808982"/>
            <a:chExt cx="3807133" cy="4860054"/>
          </a:xfrm>
        </p:grpSpPr>
        <p:pic>
          <p:nvPicPr>
            <p:cNvPr id="29" name="Picture 11"/>
            <p:cNvPicPr>
              <a:picLocks noChangeAspect="1" noChangeArrowheads="1"/>
            </p:cNvPicPr>
            <p:nvPr>
              <p:custDataLst>
                <p:tags r:id="rId1"/>
              </p:custDataLst>
            </p:nvPr>
          </p:nvPicPr>
          <p:blipFill>
            <a:blip r:embed="rId10" cstate="print"/>
            <a:srcRect/>
            <a:stretch>
              <a:fillRect/>
            </a:stretch>
          </p:blipFill>
          <p:spPr bwMode="auto">
            <a:xfrm>
              <a:off x="5472010" y="2531602"/>
              <a:ext cx="2479675" cy="2157412"/>
            </a:xfrm>
            <a:prstGeom prst="rect">
              <a:avLst/>
            </a:prstGeom>
            <a:noFill/>
            <a:ln w="9525">
              <a:noFill/>
              <a:miter lim="800000"/>
              <a:headEnd/>
              <a:tailEnd/>
            </a:ln>
            <a:effectLst/>
          </p:spPr>
        </p:pic>
        <p:pic>
          <p:nvPicPr>
            <p:cNvPr id="30" name="Picture 13" descr="Picture"/>
            <p:cNvPicPr>
              <a:picLocks noChangeAspect="1" noChangeArrowheads="1"/>
            </p:cNvPicPr>
            <p:nvPr>
              <p:custDataLst>
                <p:tags r:id="rId2"/>
              </p:custDataLst>
            </p:nvPr>
          </p:nvPicPr>
          <p:blipFill>
            <a:blip r:embed="rId11" cstate="print"/>
            <a:srcRect/>
            <a:stretch>
              <a:fillRect/>
            </a:stretch>
          </p:blipFill>
          <p:spPr bwMode="auto">
            <a:xfrm>
              <a:off x="7190248" y="4239009"/>
              <a:ext cx="1701800" cy="2262187"/>
            </a:xfrm>
            <a:prstGeom prst="rect">
              <a:avLst/>
            </a:prstGeom>
            <a:noFill/>
          </p:spPr>
        </p:pic>
        <p:pic>
          <p:nvPicPr>
            <p:cNvPr id="31" name="Picture 6"/>
            <p:cNvPicPr>
              <a:picLocks noChangeAspect="1" noChangeArrowheads="1"/>
            </p:cNvPicPr>
            <p:nvPr>
              <p:custDataLst>
                <p:tags r:id="rId3"/>
              </p:custDataLst>
            </p:nvPr>
          </p:nvPicPr>
          <p:blipFill>
            <a:blip r:embed="rId12" cstate="print"/>
            <a:srcRect/>
            <a:stretch>
              <a:fillRect/>
            </a:stretch>
          </p:blipFill>
          <p:spPr bwMode="auto">
            <a:xfrm>
              <a:off x="5336867" y="4097286"/>
              <a:ext cx="1935163" cy="2571750"/>
            </a:xfrm>
            <a:prstGeom prst="rect">
              <a:avLst/>
            </a:prstGeom>
            <a:noFill/>
            <a:ln w="9525">
              <a:noFill/>
              <a:miter lim="800000"/>
              <a:headEnd/>
              <a:tailEnd/>
            </a:ln>
            <a:effectLst/>
          </p:spPr>
        </p:pic>
        <p:sp>
          <p:nvSpPr>
            <p:cNvPr id="37" name="矩形 36"/>
            <p:cNvSpPr/>
            <p:nvPr/>
          </p:nvSpPr>
          <p:spPr>
            <a:xfrm>
              <a:off x="5382008" y="1808982"/>
              <a:ext cx="3761992" cy="461665"/>
            </a:xfrm>
            <a:prstGeom prst="rect">
              <a:avLst/>
            </a:prstGeom>
          </p:spPr>
          <p:txBody>
            <a:bodyPr wrap="square">
              <a:spAutoFit/>
            </a:bodyPr>
            <a:lstStyle/>
            <a:p>
              <a:pPr lvl="0">
                <a:spcBef>
                  <a:spcPts val="6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data and everything</a:t>
              </a:r>
            </a:p>
          </p:txBody>
        </p:sp>
      </p:gr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3</a:t>
            </a:fld>
            <a:endParaRPr lang="zh-CN" altLang="en-US" dirty="0"/>
          </a:p>
        </p:txBody>
      </p:sp>
    </p:spTree>
    <p:extLst>
      <p:ext uri="{BB962C8B-B14F-4D97-AF65-F5344CB8AC3E}">
        <p14:creationId xmlns:p14="http://schemas.microsoft.com/office/powerpoint/2010/main" val="31076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Recurrent Neural Networks (RNNs)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39</a:t>
            </a:fld>
            <a:endParaRPr lang="zh-CN" altLang="en-US" dirty="0"/>
          </a:p>
        </p:txBody>
      </p:sp>
      <p:sp>
        <p:nvSpPr>
          <p:cNvPr id="20" name="矩形 19"/>
          <p:cNvSpPr/>
          <p:nvPr/>
        </p:nvSpPr>
        <p:spPr>
          <a:xfrm>
            <a:off x="251951" y="1268976"/>
            <a:ext cx="8640096" cy="1149545"/>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Produce an output at each time step and have recurrent connections between hidden units</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Long Short-Term Memory </a:t>
            </a:r>
          </a:p>
        </p:txBody>
      </p:sp>
      <p:sp>
        <p:nvSpPr>
          <p:cNvPr id="21" name="矩形 20"/>
          <p:cNvSpPr/>
          <p:nvPr/>
        </p:nvSpPr>
        <p:spPr>
          <a:xfrm>
            <a:off x="4500562" y="2357430"/>
            <a:ext cx="4353480" cy="3162404"/>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Unconstrained handwriting recognition (Graves et al., 2009),</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Speech recognition (Graves et al., 2013; Graves and </a:t>
            </a:r>
            <a:r>
              <a:rPr lang="en-US" altLang="zh-CN" dirty="0" err="1">
                <a:latin typeface="Arial" panose="020B0604020202020204" pitchFamily="34" charset="0"/>
                <a:cs typeface="Arial" panose="020B0604020202020204" pitchFamily="34" charset="0"/>
              </a:rPr>
              <a:t>Jaitly</a:t>
            </a:r>
            <a:r>
              <a:rPr lang="en-US" altLang="zh-CN" dirty="0">
                <a:latin typeface="Arial" panose="020B0604020202020204" pitchFamily="34" charset="0"/>
                <a:cs typeface="Arial" panose="020B0604020202020204" pitchFamily="34" charset="0"/>
              </a:rPr>
              <a:t>, 2014)</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Handwriting generation (Graves, 2013),</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Machine translation (</a:t>
            </a:r>
            <a:r>
              <a:rPr lang="en-US" altLang="zh-CN" dirty="0" err="1">
                <a:latin typeface="Arial" panose="020B0604020202020204" pitchFamily="34" charset="0"/>
                <a:cs typeface="Arial" panose="020B0604020202020204" pitchFamily="34" charset="0"/>
              </a:rPr>
              <a:t>Sutskever</a:t>
            </a:r>
            <a:r>
              <a:rPr lang="en-US" altLang="zh-CN" dirty="0">
                <a:latin typeface="Arial" panose="020B0604020202020204" pitchFamily="34" charset="0"/>
                <a:cs typeface="Arial" panose="020B0604020202020204" pitchFamily="34" charset="0"/>
              </a:rPr>
              <a:t> et al., 2014) </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Image captioning (</a:t>
            </a:r>
            <a:r>
              <a:rPr lang="en-US" altLang="zh-CN" dirty="0" err="1">
                <a:latin typeface="Arial" panose="020B0604020202020204" pitchFamily="34" charset="0"/>
                <a:cs typeface="Arial" panose="020B0604020202020204" pitchFamily="34" charset="0"/>
              </a:rPr>
              <a:t>Kiros</a:t>
            </a:r>
            <a:r>
              <a:rPr lang="en-US" altLang="zh-CN" dirty="0">
                <a:latin typeface="Arial" panose="020B0604020202020204" pitchFamily="34" charset="0"/>
                <a:cs typeface="Arial" panose="020B0604020202020204" pitchFamily="34" charset="0"/>
              </a:rPr>
              <a:t> et al., 2014;Vinyals et al., 2014; Xu et al., 2015) </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Parsing (</a:t>
            </a:r>
            <a:r>
              <a:rPr lang="en-US" altLang="zh-CN" dirty="0" err="1">
                <a:latin typeface="Arial" panose="020B0604020202020204" pitchFamily="34" charset="0"/>
                <a:cs typeface="Arial" panose="020B0604020202020204" pitchFamily="34" charset="0"/>
              </a:rPr>
              <a:t>Vinyals</a:t>
            </a:r>
            <a:r>
              <a:rPr lang="en-US" altLang="zh-CN" dirty="0">
                <a:latin typeface="Arial" panose="020B0604020202020204" pitchFamily="34" charset="0"/>
                <a:cs typeface="Arial" panose="020B0604020202020204" pitchFamily="34" charset="0"/>
              </a:rPr>
              <a:t> et al., 2014a).</a:t>
            </a:r>
          </a:p>
        </p:txBody>
      </p:sp>
      <p:pic>
        <p:nvPicPr>
          <p:cNvPr id="22" name="图片 21"/>
          <p:cNvPicPr>
            <a:picLocks noChangeAspect="1"/>
          </p:cNvPicPr>
          <p:nvPr/>
        </p:nvPicPr>
        <p:blipFill>
          <a:blip r:embed="rId2"/>
          <a:stretch>
            <a:fillRect/>
          </a:stretch>
        </p:blipFill>
        <p:spPr>
          <a:xfrm>
            <a:off x="-32" y="2715034"/>
            <a:ext cx="4493415" cy="3285734"/>
          </a:xfrm>
          <a:prstGeom prst="rect">
            <a:avLst/>
          </a:prstGeom>
        </p:spPr>
      </p:pic>
    </p:spTree>
    <p:extLst>
      <p:ext uri="{BB962C8B-B14F-4D97-AF65-F5344CB8AC3E}">
        <p14:creationId xmlns:p14="http://schemas.microsoft.com/office/powerpoint/2010/main" val="3708330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Deep Belief Networks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40</a:t>
            </a:fld>
            <a:endParaRPr lang="zh-CN" altLang="en-US" dirty="0"/>
          </a:p>
        </p:txBody>
      </p:sp>
      <p:sp>
        <p:nvSpPr>
          <p:cNvPr id="20" name="矩形 19"/>
          <p:cNvSpPr/>
          <p:nvPr/>
        </p:nvSpPr>
        <p:spPr>
          <a:xfrm>
            <a:off x="251951" y="1142984"/>
            <a:ext cx="8640096" cy="1320361"/>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Each link associates with a probability</a:t>
            </a:r>
          </a:p>
          <a:p>
            <a:pPr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Parametric</a:t>
            </a:r>
          </a:p>
          <a:p>
            <a:pPr lvl="0" algn="just">
              <a:lnSpc>
                <a:spcPct val="90000"/>
              </a:lnSpc>
              <a:spcBef>
                <a:spcPts val="9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p:txBody>
      </p:sp>
      <p:pic>
        <p:nvPicPr>
          <p:cNvPr id="7" name="图片 5"/>
          <p:cNvPicPr>
            <a:picLocks noChangeAspect="1"/>
          </p:cNvPicPr>
          <p:nvPr/>
        </p:nvPicPr>
        <p:blipFill>
          <a:blip r:embed="rId2"/>
          <a:stretch>
            <a:fillRect/>
          </a:stretch>
        </p:blipFill>
        <p:spPr>
          <a:xfrm>
            <a:off x="3815774" y="3987768"/>
            <a:ext cx="4849924" cy="1659647"/>
          </a:xfrm>
          <a:prstGeom prst="rect">
            <a:avLst/>
          </a:prstGeom>
        </p:spPr>
      </p:pic>
      <p:pic>
        <p:nvPicPr>
          <p:cNvPr id="8" name="Picture 5" descr="http://img.my.csdn.net/uploads/201304/10/1365561323_79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799" y="2042994"/>
            <a:ext cx="2892093" cy="184341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13" y="2246437"/>
            <a:ext cx="2634876" cy="278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右箭头 9"/>
          <p:cNvSpPr/>
          <p:nvPr/>
        </p:nvSpPr>
        <p:spPr>
          <a:xfrm>
            <a:off x="3545058" y="2964703"/>
            <a:ext cx="872197" cy="33732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p>
        </p:txBody>
      </p:sp>
      <p:sp>
        <p:nvSpPr>
          <p:cNvPr id="11" name="矩形 10"/>
          <p:cNvSpPr/>
          <p:nvPr/>
        </p:nvSpPr>
        <p:spPr>
          <a:xfrm>
            <a:off x="251952" y="5222683"/>
            <a:ext cx="8640096" cy="424732"/>
          </a:xfrm>
          <a:prstGeom prst="rect">
            <a:avLst/>
          </a:prstGeom>
        </p:spPr>
        <p:txBody>
          <a:bodyPr wrap="square">
            <a:spAutoFit/>
          </a:bodyPr>
          <a:lstStyle/>
          <a:p>
            <a:pPr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Applied in clustering </a:t>
            </a:r>
          </a:p>
        </p:txBody>
      </p:sp>
      <p:sp>
        <p:nvSpPr>
          <p:cNvPr id="13" name="矩形 12"/>
          <p:cNvSpPr/>
          <p:nvPr/>
        </p:nvSpPr>
        <p:spPr>
          <a:xfrm>
            <a:off x="643713" y="6227243"/>
            <a:ext cx="8248333" cy="461665"/>
          </a:xfrm>
          <a:prstGeom prst="rect">
            <a:avLst/>
          </a:prstGeom>
        </p:spPr>
        <p:txBody>
          <a:bodyPr wrap="square">
            <a:spAutoFit/>
          </a:bodyPr>
          <a:lstStyle/>
          <a:p>
            <a:r>
              <a:rPr lang="en-US" altLang="zh-CN" sz="1200" dirty="0">
                <a:solidFill>
                  <a:prstClr val="black"/>
                </a:solidFill>
                <a:latin typeface="Arial" panose="020B0604020202020204"/>
                <a:ea typeface="黑体" panose="02010609060101010101" pitchFamily="49" charset="-122"/>
              </a:rPr>
              <a:t>[4] G. E. Hinton, S.  </a:t>
            </a:r>
            <a:r>
              <a:rPr lang="en-US" altLang="zh-CN" sz="1200" dirty="0" err="1">
                <a:solidFill>
                  <a:prstClr val="black"/>
                </a:solidFill>
                <a:latin typeface="Arial" panose="020B0604020202020204"/>
                <a:ea typeface="黑体" panose="02010609060101010101" pitchFamily="49" charset="-122"/>
              </a:rPr>
              <a:t>Osindero</a:t>
            </a:r>
            <a:r>
              <a:rPr lang="en-US" altLang="zh-CN" sz="1200" dirty="0">
                <a:solidFill>
                  <a:prstClr val="black"/>
                </a:solidFill>
                <a:latin typeface="Arial" panose="020B0604020202020204"/>
                <a:ea typeface="黑体" panose="02010609060101010101" pitchFamily="49" charset="-122"/>
              </a:rPr>
              <a:t>, and Y. W. </a:t>
            </a:r>
            <a:r>
              <a:rPr lang="en-US" altLang="zh-CN" sz="1200" dirty="0" err="1">
                <a:solidFill>
                  <a:prstClr val="black"/>
                </a:solidFill>
                <a:latin typeface="Arial" panose="020B0604020202020204"/>
                <a:ea typeface="黑体" panose="02010609060101010101" pitchFamily="49" charset="-122"/>
              </a:rPr>
              <a:t>Teh</a:t>
            </a:r>
            <a:r>
              <a:rPr lang="en-US" altLang="zh-CN" sz="1200" dirty="0">
                <a:solidFill>
                  <a:prstClr val="black"/>
                </a:solidFill>
                <a:latin typeface="Arial" panose="020B0604020202020204"/>
                <a:ea typeface="黑体" panose="02010609060101010101" pitchFamily="49" charset="-122"/>
              </a:rPr>
              <a:t>,  </a:t>
            </a:r>
            <a:r>
              <a:rPr lang="zh-CN" altLang="en-US" sz="1200" dirty="0">
                <a:solidFill>
                  <a:prstClr val="black"/>
                </a:solidFill>
                <a:latin typeface="Arial" panose="020B0604020202020204"/>
                <a:ea typeface="黑体" panose="02010609060101010101" pitchFamily="49" charset="-122"/>
              </a:rPr>
              <a:t>“</a:t>
            </a:r>
            <a:r>
              <a:rPr lang="en-US" altLang="zh-CN" sz="1200" dirty="0">
                <a:solidFill>
                  <a:prstClr val="black"/>
                </a:solidFill>
                <a:latin typeface="Arial" panose="020B0604020202020204"/>
                <a:ea typeface="黑体" panose="02010609060101010101" pitchFamily="49" charset="-122"/>
              </a:rPr>
              <a:t>A Fast Learning Algorithm for Deep Belief Nets”, </a:t>
            </a:r>
            <a:r>
              <a:rPr lang="en-US" altLang="zh-CN" sz="1200" i="1" dirty="0">
                <a:solidFill>
                  <a:prstClr val="black"/>
                </a:solidFill>
                <a:latin typeface="Arial" panose="020B0604020202020204"/>
                <a:ea typeface="黑体" panose="02010609060101010101" pitchFamily="49" charset="-122"/>
              </a:rPr>
              <a:t>Neural Computation</a:t>
            </a:r>
            <a:r>
              <a:rPr lang="en-US" altLang="zh-CN" sz="1200" dirty="0">
                <a:solidFill>
                  <a:prstClr val="black"/>
                </a:solidFill>
                <a:latin typeface="Arial" panose="020B0604020202020204"/>
                <a:ea typeface="黑体" panose="02010609060101010101" pitchFamily="49" charset="-122"/>
              </a:rPr>
              <a:t>. Vol. 18, No. 7, pp.1527–1554, 2006.</a:t>
            </a:r>
            <a:endParaRPr lang="en-US" altLang="zh-CN" sz="1200" dirty="0">
              <a:solidFill>
                <a:srgbClr val="C00000"/>
              </a:solidFill>
              <a:latin typeface="Arial" panose="020B0604020202020204"/>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832097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Comparison</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41</a:t>
            </a:fld>
            <a:endParaRPr lang="zh-CN" altLang="en-US" dirty="0"/>
          </a:p>
        </p:txBody>
      </p:sp>
      <p:pic>
        <p:nvPicPr>
          <p:cNvPr id="12" name="table"/>
          <p:cNvPicPr>
            <a:picLocks noChangeAspect="1"/>
          </p:cNvPicPr>
          <p:nvPr/>
        </p:nvPicPr>
        <p:blipFill>
          <a:blip r:embed="rId2"/>
          <a:stretch>
            <a:fillRect/>
          </a:stretch>
        </p:blipFill>
        <p:spPr>
          <a:xfrm>
            <a:off x="208695" y="1130142"/>
            <a:ext cx="8792461" cy="4784044"/>
          </a:xfrm>
          <a:prstGeom prst="rect">
            <a:avLst/>
          </a:prstGeom>
        </p:spPr>
      </p:pic>
    </p:spTree>
    <p:extLst>
      <p:ext uri="{BB962C8B-B14F-4D97-AF65-F5344CB8AC3E}">
        <p14:creationId xmlns:p14="http://schemas.microsoft.com/office/powerpoint/2010/main" val="2944131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Reinforcement Learning</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0108"/>
            <a:ext cx="5760064" cy="5583067"/>
          </a:xfrm>
          <a:prstGeom prst="rect">
            <a:avLst/>
          </a:prstGeom>
        </p:spPr>
        <p:txBody>
          <a:bodyPr wrap="square">
            <a:spAutoFit/>
          </a:bodyPr>
          <a:lstStyle/>
          <a:p>
            <a:pPr marL="342900" lvl="0" indent="-342900" algn="just">
              <a:lnSpc>
                <a:spcPct val="120000"/>
              </a:lnSpc>
              <a:spcBef>
                <a:spcPts val="1200"/>
              </a:spcBef>
              <a:buClr>
                <a:schemeClr val="tx1"/>
              </a:buClr>
              <a:buFont typeface="Arial" panose="020B0604020202020204" pitchFamily="34" charset="0"/>
              <a:buChar char="•"/>
              <a:defRPr/>
            </a:pPr>
            <a:r>
              <a:rPr lang="en-US" altLang="zh-CN" sz="2400" b="1" dirty="0">
                <a:solidFill>
                  <a:srgbClr val="C00000"/>
                </a:solidFill>
                <a:latin typeface="Arial" panose="020B0604020202020204" pitchFamily="34" charset="0"/>
                <a:cs typeface="Arial" panose="020B0604020202020204" pitchFamily="34" charset="0"/>
              </a:rPr>
              <a:t>Agent</a:t>
            </a:r>
            <a:r>
              <a:rPr lang="en-US" altLang="zh-CN"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ea typeface="等线" panose="02010600030101010101" pitchFamily="2" charset="-122"/>
                <a:cs typeface="Arial" panose="020B0604020202020204" pitchFamily="34" charset="0"/>
              </a:rPr>
              <a:t>—— An intelligent individual</a:t>
            </a:r>
          </a:p>
          <a:p>
            <a:pPr marL="342900" lvl="0" indent="-342900" algn="just">
              <a:lnSpc>
                <a:spcPct val="120000"/>
              </a:lnSpc>
              <a:spcBef>
                <a:spcPts val="1200"/>
              </a:spcBef>
              <a:buClr>
                <a:schemeClr val="tx1"/>
              </a:buClr>
              <a:buFont typeface="Arial" panose="020B0604020202020204" pitchFamily="34" charset="0"/>
              <a:buChar char="•"/>
              <a:defRPr/>
            </a:pPr>
            <a:r>
              <a:rPr lang="en-US" altLang="zh-CN" sz="2400" b="1" dirty="0">
                <a:solidFill>
                  <a:srgbClr val="C00000"/>
                </a:solidFill>
                <a:latin typeface="Arial" panose="020B0604020202020204" pitchFamily="34" charset="0"/>
                <a:cs typeface="Arial" panose="020B0604020202020204" pitchFamily="34" charset="0"/>
              </a:rPr>
              <a:t>Environment</a:t>
            </a:r>
            <a:r>
              <a:rPr lang="en-US" altLang="zh-CN" sz="2400" dirty="0">
                <a:latin typeface="Arial" panose="020B0604020202020204" pitchFamily="34" charset="0"/>
                <a:ea typeface="等线" panose="02010600030101010101" pitchFamily="2" charset="-122"/>
                <a:cs typeface="Arial" panose="020B0604020202020204" pitchFamily="34" charset="0"/>
              </a:rPr>
              <a:t> —— Changes with the agent’s action, then provides reward</a:t>
            </a:r>
          </a:p>
          <a:p>
            <a:pPr marL="342900" lvl="0" indent="-342900"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ea typeface="等线" panose="02010600030101010101" pitchFamily="2" charset="-122"/>
                <a:cs typeface="Arial" panose="020B0604020202020204" pitchFamily="34" charset="0"/>
              </a:rPr>
              <a:t>The agent observes the environment, takes action, and gets reward</a:t>
            </a:r>
            <a:r>
              <a:rPr lang="en-US" altLang="zh-CN" sz="2400" i="1" dirty="0">
                <a:solidFill>
                  <a:srgbClr val="0070C0"/>
                </a:solidFill>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ea typeface="等线" panose="02010600030101010101" pitchFamily="2" charset="-122"/>
                <a:cs typeface="Arial" panose="020B0604020202020204" pitchFamily="34" charset="0"/>
              </a:rPr>
              <a:t>iteratively</a:t>
            </a:r>
          </a:p>
          <a:p>
            <a:pPr marL="342900" lvl="0" indent="-342900" algn="just">
              <a:lnSpc>
                <a:spcPct val="120000"/>
              </a:lnSpc>
              <a:spcBef>
                <a:spcPts val="1200"/>
              </a:spcBef>
              <a:buClr>
                <a:schemeClr val="tx1"/>
              </a:buClr>
              <a:buFont typeface="Arial" panose="020B0604020202020204" pitchFamily="34" charset="0"/>
              <a:buChar char="•"/>
              <a:defRPr/>
            </a:pPr>
            <a:r>
              <a:rPr lang="en-US" altLang="zh-CN" sz="2400" b="1" dirty="0">
                <a:solidFill>
                  <a:srgbClr val="C00000"/>
                </a:solidFill>
                <a:latin typeface="Arial" panose="020B0604020202020204" pitchFamily="34" charset="0"/>
                <a:cs typeface="Arial" panose="020B0604020202020204" pitchFamily="34" charset="0"/>
              </a:rPr>
              <a:t>Target of the agent </a:t>
            </a:r>
            <a:r>
              <a:rPr lang="en-US" altLang="zh-CN" sz="2400" dirty="0">
                <a:latin typeface="Arial" panose="020B0604020202020204" pitchFamily="34" charset="0"/>
                <a:ea typeface="等线" panose="02010600030101010101" pitchFamily="2" charset="-122"/>
                <a:cs typeface="Arial" panose="020B0604020202020204" pitchFamily="34" charset="0"/>
              </a:rPr>
              <a:t>—— To maximize the total reward in the long run</a:t>
            </a:r>
          </a:p>
          <a:p>
            <a:pPr marL="342900" lvl="0" indent="-342900"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In case of full observation:</a:t>
            </a:r>
          </a:p>
          <a:p>
            <a:pPr marL="800100" lvl="1" indent="-342900" algn="just">
              <a:lnSpc>
                <a:spcPct val="120000"/>
              </a:lnSpc>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System states can be modelled as </a:t>
            </a:r>
            <a:r>
              <a:rPr lang="en-US" altLang="zh-CN" sz="2400" b="1" dirty="0">
                <a:latin typeface="Arial" panose="020B0604020202020204" pitchFamily="34" charset="0"/>
                <a:cs typeface="Arial" panose="020B0604020202020204" pitchFamily="34" charset="0"/>
              </a:rPr>
              <a:t>Markov Decision Process (MDP)</a:t>
            </a: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2706" r="11887"/>
          <a:stretch/>
        </p:blipFill>
        <p:spPr>
          <a:xfrm>
            <a:off x="6557942" y="1000108"/>
            <a:ext cx="2160000" cy="1895334"/>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024" y="4600168"/>
            <a:ext cx="1800000" cy="1800000"/>
          </a:xfrm>
          <a:prstGeom prst="rect">
            <a:avLst/>
          </a:prstGeom>
        </p:spPr>
      </p:pic>
      <p:grpSp>
        <p:nvGrpSpPr>
          <p:cNvPr id="9" name="组合 8"/>
          <p:cNvGrpSpPr/>
          <p:nvPr/>
        </p:nvGrpSpPr>
        <p:grpSpPr>
          <a:xfrm>
            <a:off x="6282019" y="1876338"/>
            <a:ext cx="720008" cy="3552393"/>
            <a:chOff x="6102017" y="2145206"/>
            <a:chExt cx="720008" cy="3552393"/>
          </a:xfrm>
        </p:grpSpPr>
        <p:cxnSp>
          <p:nvCxnSpPr>
            <p:cNvPr id="10" name="肘形连接符 9"/>
            <p:cNvCxnSpPr>
              <a:stCxn id="8" idx="1"/>
              <a:endCxn id="7" idx="1"/>
            </p:cNvCxnSpPr>
            <p:nvPr/>
          </p:nvCxnSpPr>
          <p:spPr>
            <a:xfrm rot="10800000">
              <a:off x="6377940" y="2145206"/>
              <a:ext cx="174082" cy="3552393"/>
            </a:xfrm>
            <a:prstGeom prst="bentConnector3">
              <a:avLst>
                <a:gd name="adj1" fmla="val 231317"/>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rot="16200000">
              <a:off x="5562011" y="3789005"/>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Observation</a:t>
              </a:r>
              <a:endParaRPr lang="zh-CN" altLang="en-US" sz="2000" dirty="0">
                <a:solidFill>
                  <a:srgbClr val="0070C0"/>
                </a:solidFill>
                <a:latin typeface="Arial" panose="020B0604020202020204" pitchFamily="34" charset="0"/>
                <a:cs typeface="Arial" panose="020B0604020202020204" pitchFamily="34" charset="0"/>
              </a:endParaRPr>
            </a:p>
          </p:txBody>
        </p:sp>
      </p:grpSp>
      <p:grpSp>
        <p:nvGrpSpPr>
          <p:cNvPr id="12" name="组合 11"/>
          <p:cNvGrpSpPr/>
          <p:nvPr/>
        </p:nvGrpSpPr>
        <p:grpSpPr>
          <a:xfrm>
            <a:off x="6732024" y="2530125"/>
            <a:ext cx="1800020" cy="1980022"/>
            <a:chOff x="6552022" y="2798993"/>
            <a:chExt cx="1800020" cy="1980022"/>
          </a:xfrm>
        </p:grpSpPr>
        <p:cxnSp>
          <p:nvCxnSpPr>
            <p:cNvPr id="13" name="直接箭头连接符 12"/>
            <p:cNvCxnSpPr/>
            <p:nvPr/>
          </p:nvCxnSpPr>
          <p:spPr>
            <a:xfrm>
              <a:off x="7452032" y="3338999"/>
              <a:ext cx="0" cy="144001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552022" y="2798993"/>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Action</a:t>
              </a:r>
              <a:endParaRPr lang="zh-CN" altLang="en-US" sz="2000" dirty="0">
                <a:solidFill>
                  <a:srgbClr val="0070C0"/>
                </a:solidFill>
                <a:latin typeface="Arial" panose="020B0604020202020204" pitchFamily="34" charset="0"/>
                <a:cs typeface="Arial" panose="020B0604020202020204" pitchFamily="34" charset="0"/>
              </a:endParaRPr>
            </a:p>
          </p:txBody>
        </p:sp>
      </p:grpSp>
      <p:grpSp>
        <p:nvGrpSpPr>
          <p:cNvPr id="15" name="组合 14"/>
          <p:cNvGrpSpPr/>
          <p:nvPr/>
        </p:nvGrpSpPr>
        <p:grpSpPr>
          <a:xfrm>
            <a:off x="8352042" y="1876337"/>
            <a:ext cx="720008" cy="3552393"/>
            <a:chOff x="8172040" y="2145205"/>
            <a:chExt cx="720008" cy="3552393"/>
          </a:xfrm>
        </p:grpSpPr>
        <p:cxnSp>
          <p:nvCxnSpPr>
            <p:cNvPr id="16" name="肘形连接符 15"/>
            <p:cNvCxnSpPr>
              <a:stCxn id="8" idx="3"/>
              <a:endCxn id="7" idx="3"/>
            </p:cNvCxnSpPr>
            <p:nvPr/>
          </p:nvCxnSpPr>
          <p:spPr>
            <a:xfrm flipV="1">
              <a:off x="8352022" y="2145205"/>
              <a:ext cx="185918" cy="3552393"/>
            </a:xfrm>
            <a:prstGeom prst="bentConnector3">
              <a:avLst>
                <a:gd name="adj1" fmla="val 222957"/>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rot="16200000">
              <a:off x="7632034" y="3789004"/>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Reward</a:t>
              </a:r>
              <a:endParaRPr lang="zh-CN" altLang="en-US" sz="2000" dirty="0">
                <a:solidFill>
                  <a:srgbClr val="0070C0"/>
                </a:solidFill>
                <a:latin typeface="Arial" panose="020B0604020202020204" pitchFamily="34" charset="0"/>
                <a:cs typeface="Arial" panose="020B0604020202020204" pitchFamily="34" charset="0"/>
              </a:endParaRPr>
            </a:p>
          </p:txBody>
        </p:sp>
      </p:grpSp>
      <p:sp>
        <p:nvSpPr>
          <p:cNvPr id="18" name="矩形 17"/>
          <p:cNvSpPr/>
          <p:nvPr/>
        </p:nvSpPr>
        <p:spPr>
          <a:xfrm>
            <a:off x="6732024" y="1360112"/>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C00000"/>
                </a:solidFill>
                <a:effectLst>
                  <a:glow rad="127000">
                    <a:schemeClr val="bg1"/>
                  </a:glow>
                </a:effectLst>
                <a:latin typeface="Arial" panose="020B0604020202020204" pitchFamily="34" charset="0"/>
                <a:cs typeface="Arial" panose="020B0604020202020204" pitchFamily="34" charset="0"/>
              </a:rPr>
              <a:t>Agent</a:t>
            </a:r>
            <a:endParaRPr lang="zh-CN" altLang="en-US" sz="2400" b="1" dirty="0">
              <a:solidFill>
                <a:srgbClr val="C00000"/>
              </a:solidFill>
              <a:effectLst>
                <a:glow rad="127000">
                  <a:schemeClr val="bg1"/>
                </a:glow>
              </a:effectLst>
              <a:latin typeface="Arial" panose="020B0604020202020204" pitchFamily="34" charset="0"/>
              <a:cs typeface="Arial" panose="020B0604020202020204" pitchFamily="34" charset="0"/>
            </a:endParaRPr>
          </a:p>
        </p:txBody>
      </p:sp>
      <p:sp>
        <p:nvSpPr>
          <p:cNvPr id="19" name="矩形 18"/>
          <p:cNvSpPr/>
          <p:nvPr/>
        </p:nvSpPr>
        <p:spPr>
          <a:xfrm>
            <a:off x="6192018" y="5500158"/>
            <a:ext cx="2880032"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C00000"/>
                </a:solidFill>
                <a:effectLst>
                  <a:glow rad="127000">
                    <a:schemeClr val="bg1"/>
                  </a:glow>
                </a:effectLst>
                <a:latin typeface="Arial" panose="020B0604020202020204" pitchFamily="34" charset="0"/>
                <a:cs typeface="Arial" panose="020B0604020202020204" pitchFamily="34" charset="0"/>
              </a:rPr>
              <a:t>Environment</a:t>
            </a:r>
            <a:endParaRPr lang="zh-CN" altLang="en-US" sz="2400" b="1" dirty="0">
              <a:solidFill>
                <a:srgbClr val="C00000"/>
              </a:solidFill>
              <a:effectLst>
                <a:glow rad="127000">
                  <a:schemeClr val="bg1"/>
                </a:glow>
              </a:effectLst>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42</a:t>
            </a:fld>
            <a:endParaRPr lang="zh-CN" altLang="en-US" dirty="0"/>
          </a:p>
        </p:txBody>
      </p:sp>
    </p:spTree>
    <p:extLst>
      <p:ext uri="{BB962C8B-B14F-4D97-AF65-F5344CB8AC3E}">
        <p14:creationId xmlns:p14="http://schemas.microsoft.com/office/powerpoint/2010/main" val="249043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3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3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3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200"/>
                                        <p:tgtEl>
                                          <p:spTgt spid="6">
                                            <p:txEl>
                                              <p:pRg st="4" end="4"/>
                                            </p:txEl>
                                          </p:spTgt>
                                        </p:tgtEl>
                                      </p:cBhvr>
                                    </p:animEffect>
                                  </p:childTnLst>
                                </p:cTn>
                              </p:par>
                            </p:childTnLst>
                          </p:cTn>
                        </p:par>
                        <p:par>
                          <p:cTn id="33" fill="hold">
                            <p:stCondLst>
                              <p:cond delay="200"/>
                            </p:stCondLst>
                            <p:childTnLst>
                              <p:par>
                                <p:cTn id="34" presetID="22" presetClass="entr" presetSubtype="1" fill="hold"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up)">
                                      <p:cBhvr>
                                        <p:cTn id="36" dur="2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Markov Decision Process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957898"/>
            <a:ext cx="8640096" cy="2769989"/>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 Markov decision process further includes action in the Markov reward process, written as a tuple </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cs typeface="Arial" panose="020B0604020202020204" pitchFamily="34" charset="0"/>
              </a:rPr>
              <a:t> is a </a:t>
            </a:r>
            <a:r>
              <a:rPr lang="en-US" altLang="zh-CN" sz="2400" b="1" dirty="0">
                <a:solidFill>
                  <a:srgbClr val="C00000"/>
                </a:solidFill>
                <a:latin typeface="Arial" panose="020B0604020202020204" pitchFamily="34" charset="0"/>
                <a:cs typeface="Arial" panose="020B0604020202020204" pitchFamily="34" charset="0"/>
              </a:rPr>
              <a:t>finite set of the states </a:t>
            </a:r>
            <a:r>
              <a:rPr lang="en-US" altLang="zh-CN" sz="2400" dirty="0">
                <a:latin typeface="Arial" panose="020B0604020202020204" pitchFamily="34" charset="0"/>
                <a:cs typeface="Arial" panose="020B0604020202020204" pitchFamily="34" charset="0"/>
              </a:rPr>
              <a:t>that have Markov property:</a:t>
            </a:r>
          </a:p>
          <a:p>
            <a:pPr lvl="1"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1"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Any finite set of discrete states                    Markov states</a:t>
            </a:r>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2017" y="1497904"/>
            <a:ext cx="2160000" cy="396423"/>
          </a:xfrm>
          <a:prstGeom prst="rect">
            <a:avLst/>
          </a:prstGeom>
        </p:spPr>
      </p:pic>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050" y="2096473"/>
            <a:ext cx="257175" cy="396423"/>
          </a:xfrm>
          <a:prstGeom prst="rect">
            <a:avLst/>
          </a:prstGeom>
        </p:spPr>
      </p:pic>
      <p:pic>
        <p:nvPicPr>
          <p:cNvPr id="9" name="图片 8"/>
          <p:cNvPicPr>
            <a:picLocks noChangeAspect="1"/>
          </p:cNvPicPr>
          <p:nvPr/>
        </p:nvPicPr>
        <p:blipFill>
          <a:blip r:embed="rId4"/>
          <a:stretch>
            <a:fillRect/>
          </a:stretch>
        </p:blipFill>
        <p:spPr>
          <a:xfrm>
            <a:off x="1961971" y="2577916"/>
            <a:ext cx="4680000" cy="477404"/>
          </a:xfrm>
          <a:prstGeom prst="rect">
            <a:avLst/>
          </a:prstGeom>
        </p:spPr>
      </p:pic>
      <p:cxnSp>
        <p:nvCxnSpPr>
          <p:cNvPr id="10" name="直接箭头连接符 9"/>
          <p:cNvCxnSpPr/>
          <p:nvPr/>
        </p:nvCxnSpPr>
        <p:spPr>
          <a:xfrm>
            <a:off x="5382009" y="3477926"/>
            <a:ext cx="1350015"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202007" y="3117922"/>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can be</a:t>
            </a:r>
          </a:p>
          <a:p>
            <a:pPr algn="ctr"/>
            <a:r>
              <a:rPr lang="en-US" altLang="zh-CN" sz="2000" dirty="0">
                <a:solidFill>
                  <a:srgbClr val="0070C0"/>
                </a:solidFill>
                <a:latin typeface="Arial" panose="020B0604020202020204" pitchFamily="34" charset="0"/>
                <a:cs typeface="Arial" panose="020B0604020202020204" pitchFamily="34" charset="0"/>
              </a:rPr>
              <a:t>transformed</a:t>
            </a:r>
            <a:endParaRPr lang="zh-CN" altLang="en-US" sz="2000" dirty="0">
              <a:solidFill>
                <a:srgbClr val="0070C0"/>
              </a:solidFill>
              <a:latin typeface="Arial" panose="020B0604020202020204" pitchFamily="34" charset="0"/>
              <a:cs typeface="Arial" panose="020B0604020202020204" pitchFamily="34" charset="0"/>
            </a:endParaRPr>
          </a:p>
        </p:txBody>
      </p:sp>
      <p:grpSp>
        <p:nvGrpSpPr>
          <p:cNvPr id="12" name="组合 11"/>
          <p:cNvGrpSpPr/>
          <p:nvPr/>
        </p:nvGrpSpPr>
        <p:grpSpPr>
          <a:xfrm>
            <a:off x="251952" y="3837930"/>
            <a:ext cx="8640096" cy="937949"/>
            <a:chOff x="251952" y="4149008"/>
            <a:chExt cx="8640096" cy="937949"/>
          </a:xfrm>
        </p:grpSpPr>
        <p:pic>
          <p:nvPicPr>
            <p:cNvPr id="13" name="图片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262" y="4292591"/>
              <a:ext cx="323851" cy="396423"/>
            </a:xfrm>
            <a:prstGeom prst="rect">
              <a:avLst/>
            </a:prstGeom>
          </p:spPr>
        </p:pic>
        <p:sp>
          <p:nvSpPr>
            <p:cNvPr id="14" name="矩形 13"/>
            <p:cNvSpPr/>
            <p:nvPr/>
          </p:nvSpPr>
          <p:spPr>
            <a:xfrm>
              <a:off x="251952" y="4149008"/>
              <a:ext cx="8640096" cy="937949"/>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lang="en-US" altLang="zh-CN" sz="2400" dirty="0">
                  <a:solidFill>
                    <a:prstClr val="black"/>
                  </a:solidFill>
                  <a:latin typeface="Arial" panose="020B0604020202020204" pitchFamily="34" charset="0"/>
                  <a:cs typeface="Arial" panose="020B0604020202020204" pitchFamily="34" charset="0"/>
                </a:rPr>
                <a:t>      is a </a:t>
              </a:r>
              <a:r>
                <a:rPr lang="en-US" altLang="zh-CN" sz="2400" b="1" dirty="0">
                  <a:solidFill>
                    <a:srgbClr val="C00000"/>
                  </a:solidFill>
                  <a:latin typeface="Arial" panose="020B0604020202020204" pitchFamily="34" charset="0"/>
                  <a:cs typeface="Arial" panose="020B0604020202020204" pitchFamily="34" charset="0"/>
                </a:rPr>
                <a:t>finite set of the actions</a:t>
              </a:r>
              <a:r>
                <a:rPr lang="en-US" altLang="zh-CN" sz="2400" dirty="0">
                  <a:solidFill>
                    <a:prstClr val="black"/>
                  </a:solidFill>
                  <a:latin typeface="Arial" panose="020B0604020202020204" pitchFamily="34" charset="0"/>
                  <a:cs typeface="Arial" panose="020B0604020202020204" pitchFamily="34" charset="0"/>
                </a:rPr>
                <a:t>, from which the agent can choose to perform at each current state</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5" name="组合 14"/>
          <p:cNvGrpSpPr/>
          <p:nvPr/>
        </p:nvGrpSpPr>
        <p:grpSpPr>
          <a:xfrm>
            <a:off x="251952" y="4917942"/>
            <a:ext cx="8640096" cy="1440016"/>
            <a:chOff x="251952" y="5229020"/>
            <a:chExt cx="8640096" cy="1440016"/>
          </a:xfrm>
        </p:grpSpPr>
        <p:sp>
          <p:nvSpPr>
            <p:cNvPr id="16" name="矩形 15"/>
            <p:cNvSpPr/>
            <p:nvPr/>
          </p:nvSpPr>
          <p:spPr>
            <a:xfrm>
              <a:off x="251952" y="5229020"/>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is the  </a:t>
              </a:r>
              <a:r>
                <a:rPr lang="en-US" altLang="zh-CN" sz="2400" b="1" dirty="0">
                  <a:solidFill>
                    <a:srgbClr val="C00000"/>
                  </a:solidFill>
                  <a:latin typeface="Arial" panose="020B0604020202020204" pitchFamily="34" charset="0"/>
                  <a:cs typeface="Arial" panose="020B0604020202020204" pitchFamily="34" charset="0"/>
                </a:rPr>
                <a:t>state transition probability matrix</a:t>
              </a:r>
              <a:r>
                <a:rPr lang="en-US" altLang="zh-CN" sz="2400" dirty="0">
                  <a:solidFill>
                    <a:prstClr val="black"/>
                  </a:solidFill>
                  <a:latin typeface="Arial" panose="020B0604020202020204" pitchFamily="34" charset="0"/>
                  <a:cs typeface="Arial" panose="020B0604020202020204" pitchFamily="34" charset="0"/>
                </a:rPr>
                <a:t>, defined as the probability of state transition based on a given action:</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7" name="图片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3346" y="5319021"/>
              <a:ext cx="328613" cy="396423"/>
            </a:xfrm>
            <a:prstGeom prst="rect">
              <a:avLst/>
            </a:prstGeom>
          </p:spPr>
        </p:pic>
        <p:pic>
          <p:nvPicPr>
            <p:cNvPr id="18" name="图片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2029" y="6233050"/>
              <a:ext cx="5040000" cy="435986"/>
            </a:xfrm>
            <a:prstGeom prst="rect">
              <a:avLst/>
            </a:prstGeom>
          </p:spPr>
        </p:pic>
      </p:grpSp>
      <p:sp>
        <p:nvSpPr>
          <p:cNvPr id="26" name="灯片编号占位符 25"/>
          <p:cNvSpPr>
            <a:spLocks noGrp="1"/>
          </p:cNvSpPr>
          <p:nvPr>
            <p:ph type="sldNum" sz="quarter" idx="12"/>
          </p:nvPr>
        </p:nvSpPr>
        <p:spPr/>
        <p:txBody>
          <a:bodyPr/>
          <a:lstStyle/>
          <a:p>
            <a:fld id="{97D86083-53EC-4DF4-B0ED-FEB5657A265E}" type="slidenum">
              <a:rPr lang="zh-CN" altLang="en-US" smtClean="0"/>
              <a:pPr/>
              <a:t>43</a:t>
            </a:fld>
            <a:endParaRPr lang="zh-CN" altLang="en-US" dirty="0"/>
          </a:p>
        </p:txBody>
      </p:sp>
    </p:spTree>
    <p:extLst>
      <p:ext uri="{BB962C8B-B14F-4D97-AF65-F5344CB8AC3E}">
        <p14:creationId xmlns:p14="http://schemas.microsoft.com/office/powerpoint/2010/main" val="268265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Markov Decision Process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0108"/>
            <a:ext cx="8640096" cy="2019014"/>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 Markov decision process further includes action in the Markov reward process, written as a tuple</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     is a </a:t>
            </a:r>
            <a:r>
              <a:rPr lang="en-US" altLang="zh-CN" sz="2400" b="1" dirty="0">
                <a:solidFill>
                  <a:srgbClr val="C00000"/>
                </a:solidFill>
                <a:latin typeface="Arial" panose="020B0604020202020204" pitchFamily="34" charset="0"/>
                <a:cs typeface="Arial" panose="020B0604020202020204" pitchFamily="34" charset="0"/>
              </a:rPr>
              <a:t>reward function</a:t>
            </a:r>
            <a:r>
              <a:rPr lang="en-US" altLang="zh-CN" sz="2400" dirty="0">
                <a:solidFill>
                  <a:prstClr val="black"/>
                </a:solidFill>
                <a:latin typeface="Arial" panose="020B0604020202020204" pitchFamily="34" charset="0"/>
                <a:cs typeface="Arial" panose="020B0604020202020204" pitchFamily="34" charset="0"/>
              </a:rPr>
              <a:t>, showing the average reward of the next step when the current state is      , given as</a:t>
            </a: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2017" y="1540114"/>
            <a:ext cx="2160000" cy="396423"/>
          </a:xfrm>
          <a:prstGeom prst="rect">
            <a:avLst/>
          </a:prstGeom>
        </p:spPr>
      </p:pic>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r="6066"/>
          <a:stretch/>
        </p:blipFill>
        <p:spPr>
          <a:xfrm>
            <a:off x="467544" y="2132856"/>
            <a:ext cx="360000" cy="383247"/>
          </a:xfrm>
          <a:prstGeom prst="rect">
            <a:avLst/>
          </a:prstGeom>
        </p:spPr>
      </p:pic>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1977" y="3073392"/>
            <a:ext cx="3600000" cy="467176"/>
          </a:xfrm>
          <a:prstGeom prst="rect">
            <a:avLst/>
          </a:prstGeom>
        </p:spPr>
      </p:pic>
      <p:pic>
        <p:nvPicPr>
          <p:cNvPr id="10" name="图片 9"/>
          <p:cNvPicPr>
            <a:picLocks noChangeAspect="1"/>
          </p:cNvPicPr>
          <p:nvPr/>
        </p:nvPicPr>
        <p:blipFill>
          <a:blip r:embed="rId5"/>
          <a:stretch>
            <a:fillRect/>
          </a:stretch>
        </p:blipFill>
        <p:spPr>
          <a:xfrm>
            <a:off x="5112006" y="2530125"/>
            <a:ext cx="324000" cy="444558"/>
          </a:xfrm>
          <a:prstGeom prst="rect">
            <a:avLst/>
          </a:prstGeom>
        </p:spPr>
      </p:pic>
      <p:grpSp>
        <p:nvGrpSpPr>
          <p:cNvPr id="11" name="组合 10"/>
          <p:cNvGrpSpPr/>
          <p:nvPr/>
        </p:nvGrpSpPr>
        <p:grpSpPr>
          <a:xfrm>
            <a:off x="251952" y="3700138"/>
            <a:ext cx="8640096" cy="2825206"/>
            <a:chOff x="251952" y="3969006"/>
            <a:chExt cx="8640096" cy="2825206"/>
          </a:xfrm>
        </p:grpSpPr>
        <p:pic>
          <p:nvPicPr>
            <p:cNvPr id="12" name="图片 11"/>
            <p:cNvPicPr>
              <a:picLocks noChangeAspect="1"/>
            </p:cNvPicPr>
            <p:nvPr/>
          </p:nvPicPr>
          <p:blipFill>
            <a:blip r:embed="rId6"/>
            <a:stretch>
              <a:fillRect/>
            </a:stretch>
          </p:blipFill>
          <p:spPr>
            <a:xfrm>
              <a:off x="1601967" y="5871462"/>
              <a:ext cx="5400000" cy="922750"/>
            </a:xfrm>
            <a:prstGeom prst="rect">
              <a:avLst/>
            </a:prstGeom>
          </p:spPr>
        </p:pic>
        <p:sp>
          <p:nvSpPr>
            <p:cNvPr id="13" name="矩形 12"/>
            <p:cNvSpPr/>
            <p:nvPr/>
          </p:nvSpPr>
          <p:spPr>
            <a:xfrm>
              <a:off x="251952" y="3969006"/>
              <a:ext cx="8640096" cy="2019014"/>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is a </a:t>
              </a:r>
              <a:r>
                <a:rPr lang="en-US" altLang="zh-CN" sz="2400" b="1" dirty="0">
                  <a:solidFill>
                    <a:srgbClr val="C00000"/>
                  </a:solidFill>
                  <a:latin typeface="Arial" panose="020B0604020202020204" pitchFamily="34" charset="0"/>
                  <a:cs typeface="Arial" panose="020B0604020202020204" pitchFamily="34" charset="0"/>
                </a:rPr>
                <a:t>discount factor</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which is used to weaken the reward of future, given by                  , avoiding </a:t>
              </a:r>
              <a:r>
                <a:rPr lang="en-US" altLang="zh-CN" sz="2400" dirty="0">
                  <a:solidFill>
                    <a:prstClr val="black"/>
                  </a:solidFill>
                  <a:latin typeface="Arial" panose="020B0604020202020204" pitchFamily="34" charset="0"/>
                  <a:cs typeface="Arial" panose="020B0604020202020204" pitchFamily="34" charset="0"/>
                </a:rPr>
                <a:t>infinite returns in cyclic state transitions</a:t>
              </a:r>
            </a:p>
            <a:p>
              <a:pPr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 Denote </a:t>
              </a:r>
              <a:r>
                <a:rPr lang="en-US" altLang="zh-CN" sz="2400" dirty="0">
                  <a:solidFill>
                    <a:srgbClr val="0070C0"/>
                  </a:solidFill>
                  <a:latin typeface="Arial" panose="020B0604020202020204" pitchFamily="34" charset="0"/>
                  <a:cs typeface="Arial" panose="020B0604020202020204" pitchFamily="34" charset="0"/>
                </a:rPr>
                <a:t>accumulative future reward </a:t>
              </a:r>
              <a:r>
                <a:rPr lang="en-US" altLang="zh-CN" sz="2400" dirty="0">
                  <a:solidFill>
                    <a:prstClr val="black"/>
                  </a:solidFill>
                  <a:latin typeface="Arial" panose="020B0604020202020204" pitchFamily="34" charset="0"/>
                  <a:cs typeface="Arial" panose="020B0604020202020204" pitchFamily="34" charset="0"/>
                </a:rPr>
                <a:t>as: </a:t>
              </a:r>
            </a:p>
          </p:txBody>
        </p:sp>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584" y="3985900"/>
              <a:ext cx="288000" cy="423184"/>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28926" y="4483686"/>
              <a:ext cx="1260000" cy="369730"/>
            </a:xfrm>
            <a:prstGeom prst="rect">
              <a:avLst/>
            </a:prstGeom>
          </p:spPr>
        </p:pic>
      </p:grpSp>
      <p:sp>
        <p:nvSpPr>
          <p:cNvPr id="23" name="灯片编号占位符 22"/>
          <p:cNvSpPr>
            <a:spLocks noGrp="1"/>
          </p:cNvSpPr>
          <p:nvPr>
            <p:ph type="sldNum" sz="quarter" idx="12"/>
          </p:nvPr>
        </p:nvSpPr>
        <p:spPr/>
        <p:txBody>
          <a:bodyPr/>
          <a:lstStyle/>
          <a:p>
            <a:fld id="{97D86083-53EC-4DF4-B0ED-FEB5657A265E}" type="slidenum">
              <a:rPr lang="zh-CN" altLang="en-US" smtClean="0"/>
              <a:pPr/>
              <a:t>44</a:t>
            </a:fld>
            <a:endParaRPr lang="zh-CN" altLang="en-US" dirty="0"/>
          </a:p>
        </p:txBody>
      </p:sp>
    </p:spTree>
    <p:extLst>
      <p:ext uri="{BB962C8B-B14F-4D97-AF65-F5344CB8AC3E}">
        <p14:creationId xmlns:p14="http://schemas.microsoft.com/office/powerpoint/2010/main" val="13070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Markov Decision Process: Example</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976461"/>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Cultivating the </a:t>
            </a:r>
            <a:r>
              <a:rPr lang="en-US" altLang="zh-CN" sz="2400" dirty="0">
                <a:latin typeface="Arial" panose="020B0604020202020204" pitchFamily="34" charset="0"/>
                <a:cs typeface="Arial" panose="020B0604020202020204" pitchFamily="34" charset="0"/>
              </a:rPr>
              <a:t>flower</a:t>
            </a:r>
            <a:r>
              <a:rPr lang="en-US" altLang="zh-CN" sz="2400" dirty="0">
                <a:solidFill>
                  <a:prstClr val="black"/>
                </a:solidFill>
                <a:latin typeface="Arial" panose="020B0604020202020204" pitchFamily="34" charset="0"/>
                <a:cs typeface="Arial" panose="020B0604020202020204" pitchFamily="34" charset="0"/>
              </a:rPr>
              <a:t> by deciding whether to water </a:t>
            </a:r>
            <a:r>
              <a:rPr lang="en-US" altLang="zh-CN" sz="2400" dirty="0">
                <a:latin typeface="Arial" panose="020B0604020202020204" pitchFamily="34" charset="0"/>
                <a:cs typeface="Arial" panose="020B0604020202020204" pitchFamily="34" charset="0"/>
              </a:rPr>
              <a:t>it </a:t>
            </a:r>
            <a:r>
              <a:rPr lang="en-US" altLang="zh-CN" sz="2400" dirty="0">
                <a:solidFill>
                  <a:prstClr val="black"/>
                </a:solidFill>
                <a:latin typeface="Arial" panose="020B0604020202020204" pitchFamily="34" charset="0"/>
                <a:cs typeface="Arial" panose="020B0604020202020204" pitchFamily="34" charset="0"/>
              </a:rPr>
              <a:t>(</a:t>
            </a:r>
            <a:r>
              <a:rPr lang="en-US" altLang="zh-CN" sz="2400" b="1" i="1" dirty="0">
                <a:latin typeface="Arial" panose="020B0604020202020204" pitchFamily="34" charset="0"/>
                <a:cs typeface="Arial" panose="020B0604020202020204" pitchFamily="34" charset="0"/>
              </a:rPr>
              <a:t>a=1</a:t>
            </a:r>
            <a:r>
              <a:rPr lang="en-US" altLang="zh-CN" sz="2400" dirty="0">
                <a:solidFill>
                  <a:srgbClr val="0070C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for watering and </a:t>
            </a:r>
            <a:r>
              <a:rPr lang="en-US" altLang="zh-CN" sz="2400" b="1" i="1" dirty="0">
                <a:latin typeface="Arial" panose="020B0604020202020204" pitchFamily="34" charset="0"/>
                <a:cs typeface="Arial" panose="020B0604020202020204" pitchFamily="34" charset="0"/>
              </a:rPr>
              <a:t>a=0</a:t>
            </a:r>
            <a:r>
              <a:rPr lang="en-US" altLang="zh-CN" sz="2400" dirty="0">
                <a:solidFill>
                  <a:srgbClr val="0070C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for non-watering</a:t>
            </a:r>
            <a:r>
              <a:rPr lang="en-US" altLang="zh-CN" sz="2400" dirty="0">
                <a:solidFill>
                  <a:prstClr val="black"/>
                </a:solidFill>
                <a:latin typeface="Arial" panose="020B0604020202020204" pitchFamily="34" charset="0"/>
                <a:cs typeface="Arial" panose="020B0604020202020204" pitchFamily="34" charset="0"/>
              </a:rPr>
              <a:t>)</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椭圆 6"/>
          <p:cNvSpPr/>
          <p:nvPr/>
        </p:nvSpPr>
        <p:spPr>
          <a:xfrm>
            <a:off x="1421965" y="3226486"/>
            <a:ext cx="180002" cy="1800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871970" y="3586490"/>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Droughty</a:t>
            </a:r>
            <a:endParaRPr lang="zh-CN" altLang="en-US" dirty="0">
              <a:solidFill>
                <a:srgbClr val="C00000"/>
              </a:solidFill>
              <a:latin typeface="Arial" panose="020B0604020202020204" pitchFamily="34" charset="0"/>
              <a:cs typeface="Arial" panose="020B0604020202020204" pitchFamily="34" charset="0"/>
            </a:endParaRPr>
          </a:p>
        </p:txBody>
      </p:sp>
      <p:sp>
        <p:nvSpPr>
          <p:cNvPr id="9" name="椭圆 8"/>
          <p:cNvSpPr/>
          <p:nvPr/>
        </p:nvSpPr>
        <p:spPr>
          <a:xfrm>
            <a:off x="5112006" y="3586490"/>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Waterlogged</a:t>
            </a:r>
            <a:endParaRPr lang="zh-CN" altLang="en-US" dirty="0">
              <a:solidFill>
                <a:srgbClr val="0070C0"/>
              </a:solidFill>
              <a:latin typeface="Arial" panose="020B0604020202020204" pitchFamily="34" charset="0"/>
              <a:cs typeface="Arial" panose="020B0604020202020204" pitchFamily="34" charset="0"/>
            </a:endParaRPr>
          </a:p>
        </p:txBody>
      </p:sp>
      <p:sp>
        <p:nvSpPr>
          <p:cNvPr id="10" name="椭圆 9"/>
          <p:cNvSpPr/>
          <p:nvPr/>
        </p:nvSpPr>
        <p:spPr>
          <a:xfrm>
            <a:off x="3491988" y="4756503"/>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Normal</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11" name="矩形 10"/>
          <p:cNvSpPr/>
          <p:nvPr/>
        </p:nvSpPr>
        <p:spPr>
          <a:xfrm>
            <a:off x="3401987" y="3586489"/>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12" name="矩形 11"/>
          <p:cNvSpPr/>
          <p:nvPr/>
        </p:nvSpPr>
        <p:spPr>
          <a:xfrm>
            <a:off x="1871970" y="3766491"/>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13" name="矩形 12"/>
          <p:cNvSpPr/>
          <p:nvPr/>
        </p:nvSpPr>
        <p:spPr>
          <a:xfrm>
            <a:off x="1871970" y="3946494"/>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14" name="肘形连接符 13"/>
          <p:cNvCxnSpPr>
            <a:stCxn id="34" idx="0"/>
            <a:endCxn id="7" idx="6"/>
          </p:cNvCxnSpPr>
          <p:nvPr/>
        </p:nvCxnSpPr>
        <p:spPr>
          <a:xfrm rot="16200000" flipV="1">
            <a:off x="1961972" y="2956483"/>
            <a:ext cx="270003"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57" idx="6"/>
            <a:endCxn id="9" idx="4"/>
          </p:cNvCxnSpPr>
          <p:nvPr/>
        </p:nvCxnSpPr>
        <p:spPr>
          <a:xfrm flipV="1">
            <a:off x="5202007" y="4306498"/>
            <a:ext cx="990011" cy="1710019"/>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3491988" y="2416477"/>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rgbClr val="7030A0"/>
                </a:solidFill>
                <a:latin typeface="Arial" panose="020B0604020202020204" pitchFamily="34" charset="0"/>
                <a:cs typeface="Arial" panose="020B0604020202020204" pitchFamily="34" charset="0"/>
              </a:rPr>
              <a:t>Dead</a:t>
            </a:r>
            <a:endParaRPr lang="zh-CN" altLang="en-US" dirty="0">
              <a:solidFill>
                <a:srgbClr val="7030A0"/>
              </a:solidFill>
              <a:latin typeface="Arial" panose="020B0604020202020204" pitchFamily="34" charset="0"/>
              <a:cs typeface="Arial" panose="020B0604020202020204" pitchFamily="34" charset="0"/>
            </a:endParaRPr>
          </a:p>
        </p:txBody>
      </p:sp>
      <p:sp>
        <p:nvSpPr>
          <p:cNvPr id="17" name="矩形 16"/>
          <p:cNvSpPr/>
          <p:nvPr/>
        </p:nvSpPr>
        <p:spPr>
          <a:xfrm>
            <a:off x="4842003" y="2416476"/>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18" name="矩形 17"/>
          <p:cNvSpPr/>
          <p:nvPr/>
        </p:nvSpPr>
        <p:spPr>
          <a:xfrm>
            <a:off x="4121995" y="2416476"/>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19" name="肘形连接符 18"/>
          <p:cNvCxnSpPr>
            <a:stCxn id="18" idx="0"/>
            <a:endCxn id="17" idx="0"/>
          </p:cNvCxnSpPr>
          <p:nvPr/>
        </p:nvCxnSpPr>
        <p:spPr>
          <a:xfrm rot="5400000" flipH="1" flipV="1">
            <a:off x="4572000" y="2056472"/>
            <a:ext cx="12700" cy="720008"/>
          </a:xfrm>
          <a:prstGeom prst="bentConnector3">
            <a:avLst>
              <a:gd name="adj1" fmla="val 1800000"/>
            </a:avLst>
          </a:prstGeom>
          <a:ln w="1905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211996" y="1960122"/>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7030A0"/>
                </a:solidFill>
                <a:latin typeface="Arial" panose="020B0604020202020204" pitchFamily="34" charset="0"/>
                <a:cs typeface="Arial" panose="020B0604020202020204" pitchFamily="34" charset="0"/>
              </a:rPr>
              <a:t>1</a:t>
            </a:r>
            <a:endParaRPr lang="zh-CN" altLang="en-US" dirty="0">
              <a:solidFill>
                <a:srgbClr val="7030A0"/>
              </a:solidFill>
              <a:latin typeface="Arial" panose="020B0604020202020204" pitchFamily="34" charset="0"/>
              <a:cs typeface="Arial" panose="020B0604020202020204" pitchFamily="34" charset="0"/>
            </a:endParaRPr>
          </a:p>
        </p:txBody>
      </p:sp>
      <p:sp>
        <p:nvSpPr>
          <p:cNvPr id="21" name="矩形 20"/>
          <p:cNvSpPr/>
          <p:nvPr/>
        </p:nvSpPr>
        <p:spPr>
          <a:xfrm>
            <a:off x="4211996" y="295648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R=0</a:t>
            </a:r>
            <a:endParaRPr kumimoji="0" lang="zh-CN" altLang="en-US" sz="1800" b="1" i="0" u="none"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21"/>
          <p:cNvSpPr/>
          <p:nvPr/>
        </p:nvSpPr>
        <p:spPr>
          <a:xfrm>
            <a:off x="4211996" y="475650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等线" panose="02010600030101010101" pitchFamily="2" charset="-122"/>
                <a:cs typeface="Arial" panose="020B0604020202020204" pitchFamily="34" charset="0"/>
              </a:rPr>
              <a:t>R=5</a:t>
            </a:r>
            <a:endParaRPr kumimoji="0" lang="zh-CN" altLang="en-US" sz="1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矩形 22"/>
          <p:cNvSpPr/>
          <p:nvPr/>
        </p:nvSpPr>
        <p:spPr>
          <a:xfrm>
            <a:off x="3671990" y="385649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R=1</a:t>
            </a:r>
            <a:endParaRPr kumimoji="0" lang="zh-CN" altLang="en-US" sz="18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 name="矩形 23"/>
          <p:cNvSpPr/>
          <p:nvPr/>
        </p:nvSpPr>
        <p:spPr>
          <a:xfrm>
            <a:off x="4752002" y="385649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R=2</a:t>
            </a:r>
            <a:endParaRPr kumimoji="0" lang="zh-CN" altLang="en-US" sz="18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椭圆 24"/>
          <p:cNvSpPr/>
          <p:nvPr/>
        </p:nvSpPr>
        <p:spPr>
          <a:xfrm>
            <a:off x="1421965" y="4486500"/>
            <a:ext cx="180002" cy="1800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肘形连接符 25"/>
          <p:cNvCxnSpPr>
            <a:stCxn id="7" idx="0"/>
            <a:endCxn id="16" idx="2"/>
          </p:cNvCxnSpPr>
          <p:nvPr/>
        </p:nvCxnSpPr>
        <p:spPr>
          <a:xfrm rot="5400000" flipH="1" flipV="1">
            <a:off x="2276975" y="2011473"/>
            <a:ext cx="450005" cy="1980022"/>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肘形连接符 26"/>
          <p:cNvCxnSpPr>
            <a:stCxn id="7" idx="4"/>
            <a:endCxn id="12" idx="1"/>
          </p:cNvCxnSpPr>
          <p:nvPr/>
        </p:nvCxnSpPr>
        <p:spPr>
          <a:xfrm rot="16200000" flipH="1">
            <a:off x="1466966" y="3451488"/>
            <a:ext cx="450005" cy="360004"/>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33" idx="2"/>
            <a:endCxn id="25" idx="6"/>
          </p:cNvCxnSpPr>
          <p:nvPr/>
        </p:nvCxnSpPr>
        <p:spPr>
          <a:xfrm rot="5400000">
            <a:off x="1961972" y="3946495"/>
            <a:ext cx="270002"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肘形连接符 28"/>
          <p:cNvCxnSpPr>
            <a:stCxn id="25" idx="0"/>
            <a:endCxn id="13" idx="1"/>
          </p:cNvCxnSpPr>
          <p:nvPr/>
        </p:nvCxnSpPr>
        <p:spPr>
          <a:xfrm rot="5400000" flipH="1" flipV="1">
            <a:off x="1466966" y="4081496"/>
            <a:ext cx="450004" cy="360004"/>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肘形连接符 29"/>
          <p:cNvCxnSpPr>
            <a:stCxn id="25" idx="4"/>
            <a:endCxn id="10" idx="2"/>
          </p:cNvCxnSpPr>
          <p:nvPr/>
        </p:nvCxnSpPr>
        <p:spPr>
          <a:xfrm rot="16200000" flipH="1">
            <a:off x="2276975" y="3901493"/>
            <a:ext cx="450005" cy="1980022"/>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231974" y="3586490"/>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a=0</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32" name="矩形 31"/>
          <p:cNvSpPr/>
          <p:nvPr/>
        </p:nvSpPr>
        <p:spPr>
          <a:xfrm>
            <a:off x="2231974" y="4126496"/>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a=1</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33" name="矩形 32"/>
          <p:cNvSpPr/>
          <p:nvPr/>
        </p:nvSpPr>
        <p:spPr>
          <a:xfrm>
            <a:off x="2501977" y="4126496"/>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34" name="矩形 33"/>
          <p:cNvSpPr/>
          <p:nvPr/>
        </p:nvSpPr>
        <p:spPr>
          <a:xfrm>
            <a:off x="2501977" y="3586490"/>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35" name="椭圆 34"/>
          <p:cNvSpPr/>
          <p:nvPr/>
        </p:nvSpPr>
        <p:spPr>
          <a:xfrm>
            <a:off x="7542033" y="3226487"/>
            <a:ext cx="180002" cy="180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7092028" y="3766492"/>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37" name="矩形 36"/>
          <p:cNvSpPr/>
          <p:nvPr/>
        </p:nvSpPr>
        <p:spPr>
          <a:xfrm>
            <a:off x="7092028" y="3946495"/>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38" name="肘形连接符 37"/>
          <p:cNvCxnSpPr>
            <a:stCxn id="43" idx="0"/>
            <a:endCxn id="35" idx="2"/>
          </p:cNvCxnSpPr>
          <p:nvPr/>
        </p:nvCxnSpPr>
        <p:spPr>
          <a:xfrm rot="5400000" flipH="1" flipV="1">
            <a:off x="6912026" y="2956485"/>
            <a:ext cx="270003"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7542033" y="4486501"/>
            <a:ext cx="180002" cy="180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肘形连接符 39"/>
          <p:cNvCxnSpPr>
            <a:stCxn id="35" idx="4"/>
            <a:endCxn id="36" idx="3"/>
          </p:cNvCxnSpPr>
          <p:nvPr/>
        </p:nvCxnSpPr>
        <p:spPr>
          <a:xfrm rot="5400000">
            <a:off x="7227030" y="3451489"/>
            <a:ext cx="450005" cy="360004"/>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肘形连接符 40"/>
          <p:cNvCxnSpPr>
            <a:stCxn id="44" idx="2"/>
            <a:endCxn id="39" idx="2"/>
          </p:cNvCxnSpPr>
          <p:nvPr/>
        </p:nvCxnSpPr>
        <p:spPr>
          <a:xfrm rot="16200000" flipH="1">
            <a:off x="6912026" y="3946494"/>
            <a:ext cx="270003"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肘形连接符 41"/>
          <p:cNvCxnSpPr>
            <a:stCxn id="39" idx="0"/>
            <a:endCxn id="37" idx="3"/>
          </p:cNvCxnSpPr>
          <p:nvPr/>
        </p:nvCxnSpPr>
        <p:spPr>
          <a:xfrm rot="16200000" flipV="1">
            <a:off x="7227030" y="4081497"/>
            <a:ext cx="450004" cy="360004"/>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6192018" y="3586491"/>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a=1</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4" name="矩形 43"/>
          <p:cNvSpPr/>
          <p:nvPr/>
        </p:nvSpPr>
        <p:spPr>
          <a:xfrm>
            <a:off x="6192018" y="4126497"/>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a=0</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cxnSp>
        <p:nvCxnSpPr>
          <p:cNvPr id="45" name="肘形连接符 44"/>
          <p:cNvCxnSpPr>
            <a:stCxn id="35" idx="0"/>
            <a:endCxn id="16" idx="6"/>
          </p:cNvCxnSpPr>
          <p:nvPr/>
        </p:nvCxnSpPr>
        <p:spPr>
          <a:xfrm rot="16200000" flipV="1">
            <a:off x="6417020" y="2011473"/>
            <a:ext cx="450006" cy="1980022"/>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肘形连接符 45"/>
          <p:cNvCxnSpPr>
            <a:stCxn id="39" idx="4"/>
            <a:endCxn id="10" idx="6"/>
          </p:cNvCxnSpPr>
          <p:nvPr/>
        </p:nvCxnSpPr>
        <p:spPr>
          <a:xfrm rot="5400000">
            <a:off x="6417021" y="3901494"/>
            <a:ext cx="450004" cy="1980022"/>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881959" y="3496489"/>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0.1</a:t>
            </a:r>
            <a:endParaRPr lang="zh-CN" altLang="en-US" dirty="0">
              <a:solidFill>
                <a:srgbClr val="C00000"/>
              </a:solidFill>
              <a:latin typeface="Arial" panose="020B0604020202020204" pitchFamily="34" charset="0"/>
              <a:cs typeface="Arial" panose="020B0604020202020204" pitchFamily="34" charset="0"/>
            </a:endParaRPr>
          </a:p>
        </p:txBody>
      </p:sp>
      <p:sp>
        <p:nvSpPr>
          <p:cNvPr id="48" name="矩形 47"/>
          <p:cNvSpPr/>
          <p:nvPr/>
        </p:nvSpPr>
        <p:spPr>
          <a:xfrm>
            <a:off x="881959" y="295648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0.9</a:t>
            </a:r>
            <a:endParaRPr lang="zh-CN" altLang="en-US" dirty="0">
              <a:solidFill>
                <a:srgbClr val="C00000"/>
              </a:solidFill>
              <a:latin typeface="Arial" panose="020B0604020202020204" pitchFamily="34" charset="0"/>
              <a:cs typeface="Arial" panose="020B0604020202020204" pitchFamily="34" charset="0"/>
            </a:endParaRPr>
          </a:p>
        </p:txBody>
      </p:sp>
      <p:sp>
        <p:nvSpPr>
          <p:cNvPr id="49" name="矩形 48"/>
          <p:cNvSpPr/>
          <p:nvPr/>
        </p:nvSpPr>
        <p:spPr>
          <a:xfrm>
            <a:off x="881959" y="475650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0.8</a:t>
            </a:r>
            <a:endParaRPr lang="zh-CN" altLang="en-US" dirty="0">
              <a:solidFill>
                <a:srgbClr val="C00000"/>
              </a:solidFill>
              <a:latin typeface="Arial" panose="020B0604020202020204" pitchFamily="34" charset="0"/>
              <a:cs typeface="Arial" panose="020B0604020202020204" pitchFamily="34" charset="0"/>
            </a:endParaRPr>
          </a:p>
        </p:txBody>
      </p:sp>
      <p:sp>
        <p:nvSpPr>
          <p:cNvPr id="50" name="矩形 49"/>
          <p:cNvSpPr/>
          <p:nvPr/>
        </p:nvSpPr>
        <p:spPr>
          <a:xfrm>
            <a:off x="881959" y="4216497"/>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0.2</a:t>
            </a:r>
            <a:endParaRPr lang="zh-CN" altLang="en-US" dirty="0">
              <a:solidFill>
                <a:srgbClr val="C00000"/>
              </a:solidFill>
              <a:latin typeface="Arial" panose="020B0604020202020204" pitchFamily="34" charset="0"/>
              <a:cs typeface="Arial" panose="020B0604020202020204" pitchFamily="34" charset="0"/>
            </a:endParaRPr>
          </a:p>
        </p:txBody>
      </p:sp>
      <p:sp>
        <p:nvSpPr>
          <p:cNvPr id="51" name="矩形 50"/>
          <p:cNvSpPr/>
          <p:nvPr/>
        </p:nvSpPr>
        <p:spPr>
          <a:xfrm>
            <a:off x="7542033" y="3496489"/>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0.1</a:t>
            </a:r>
            <a:endParaRPr lang="zh-CN" altLang="en-US" dirty="0">
              <a:solidFill>
                <a:srgbClr val="0070C0"/>
              </a:solidFill>
              <a:latin typeface="Arial" panose="020B0604020202020204" pitchFamily="34" charset="0"/>
              <a:cs typeface="Arial" panose="020B0604020202020204" pitchFamily="34" charset="0"/>
            </a:endParaRPr>
          </a:p>
        </p:txBody>
      </p:sp>
      <p:sp>
        <p:nvSpPr>
          <p:cNvPr id="52" name="矩形 51"/>
          <p:cNvSpPr/>
          <p:nvPr/>
        </p:nvSpPr>
        <p:spPr>
          <a:xfrm>
            <a:off x="7542033" y="295648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0.9</a:t>
            </a:r>
            <a:endParaRPr lang="zh-CN" altLang="en-US" dirty="0">
              <a:solidFill>
                <a:srgbClr val="0070C0"/>
              </a:solidFill>
              <a:latin typeface="Arial" panose="020B0604020202020204" pitchFamily="34" charset="0"/>
              <a:cs typeface="Arial" panose="020B0604020202020204" pitchFamily="34" charset="0"/>
            </a:endParaRPr>
          </a:p>
        </p:txBody>
      </p:sp>
      <p:sp>
        <p:nvSpPr>
          <p:cNvPr id="53" name="矩形 52"/>
          <p:cNvSpPr/>
          <p:nvPr/>
        </p:nvSpPr>
        <p:spPr>
          <a:xfrm>
            <a:off x="7542033" y="475650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0.8</a:t>
            </a:r>
            <a:endParaRPr lang="zh-CN" altLang="en-US" dirty="0">
              <a:solidFill>
                <a:srgbClr val="0070C0"/>
              </a:solidFill>
              <a:latin typeface="Arial" panose="020B0604020202020204" pitchFamily="34" charset="0"/>
              <a:cs typeface="Arial" panose="020B0604020202020204" pitchFamily="34" charset="0"/>
            </a:endParaRPr>
          </a:p>
        </p:txBody>
      </p:sp>
      <p:sp>
        <p:nvSpPr>
          <p:cNvPr id="54" name="矩形 53"/>
          <p:cNvSpPr/>
          <p:nvPr/>
        </p:nvSpPr>
        <p:spPr>
          <a:xfrm>
            <a:off x="7542033" y="4216497"/>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0.2</a:t>
            </a:r>
            <a:endParaRPr lang="zh-CN" altLang="en-US" dirty="0">
              <a:solidFill>
                <a:srgbClr val="0070C0"/>
              </a:solidFill>
              <a:latin typeface="Arial" panose="020B0604020202020204" pitchFamily="34" charset="0"/>
              <a:cs typeface="Arial" panose="020B0604020202020204" pitchFamily="34" charset="0"/>
            </a:endParaRPr>
          </a:p>
        </p:txBody>
      </p:sp>
      <p:sp>
        <p:nvSpPr>
          <p:cNvPr id="55" name="矩形 54"/>
          <p:cNvSpPr/>
          <p:nvPr/>
        </p:nvSpPr>
        <p:spPr>
          <a:xfrm>
            <a:off x="4752002" y="5386510"/>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a=1</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56" name="矩形 55"/>
          <p:cNvSpPr/>
          <p:nvPr/>
        </p:nvSpPr>
        <p:spPr>
          <a:xfrm>
            <a:off x="3671990" y="5386510"/>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a=0</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57" name="椭圆 56"/>
          <p:cNvSpPr/>
          <p:nvPr/>
        </p:nvSpPr>
        <p:spPr>
          <a:xfrm>
            <a:off x="5022005" y="5926516"/>
            <a:ext cx="180002" cy="18000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941993" y="5926516"/>
            <a:ext cx="180002" cy="18000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箭头连接符 58"/>
          <p:cNvCxnSpPr>
            <a:stCxn id="55" idx="2"/>
          </p:cNvCxnSpPr>
          <p:nvPr/>
        </p:nvCxnSpPr>
        <p:spPr>
          <a:xfrm>
            <a:off x="5112006" y="5566512"/>
            <a:ext cx="0" cy="36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a:stCxn id="56" idx="2"/>
            <a:endCxn id="58" idx="0"/>
          </p:cNvCxnSpPr>
          <p:nvPr/>
        </p:nvCxnSpPr>
        <p:spPr>
          <a:xfrm>
            <a:off x="4031994" y="5566512"/>
            <a:ext cx="0" cy="36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4662001" y="5386510"/>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62" name="矩形 61"/>
          <p:cNvSpPr/>
          <p:nvPr/>
        </p:nvSpPr>
        <p:spPr>
          <a:xfrm>
            <a:off x="4301997" y="5386510"/>
            <a:ext cx="178563"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63" name="肘形连接符 62"/>
          <p:cNvCxnSpPr>
            <a:stCxn id="57" idx="2"/>
            <a:endCxn id="61" idx="2"/>
          </p:cNvCxnSpPr>
          <p:nvPr/>
        </p:nvCxnSpPr>
        <p:spPr>
          <a:xfrm rot="10800000">
            <a:off x="4752003" y="5566513"/>
            <a:ext cx="270003" cy="450004"/>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4" name="肘形连接符 63"/>
          <p:cNvCxnSpPr>
            <a:stCxn id="58" idx="6"/>
            <a:endCxn id="62" idx="2"/>
          </p:cNvCxnSpPr>
          <p:nvPr/>
        </p:nvCxnSpPr>
        <p:spPr>
          <a:xfrm flipV="1">
            <a:off x="4121995" y="5566513"/>
            <a:ext cx="269284" cy="450004"/>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5" name="肘形连接符 64"/>
          <p:cNvCxnSpPr>
            <a:stCxn id="58" idx="2"/>
            <a:endCxn id="8" idx="4"/>
          </p:cNvCxnSpPr>
          <p:nvPr/>
        </p:nvCxnSpPr>
        <p:spPr>
          <a:xfrm rot="10800000">
            <a:off x="2951983" y="4306499"/>
            <a:ext cx="990011" cy="1710019"/>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5022005"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0.3</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67" name="矩形 66"/>
          <p:cNvSpPr/>
          <p:nvPr/>
        </p:nvSpPr>
        <p:spPr>
          <a:xfrm>
            <a:off x="4481999"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0.7</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68" name="矩形 67"/>
          <p:cNvSpPr/>
          <p:nvPr/>
        </p:nvSpPr>
        <p:spPr>
          <a:xfrm>
            <a:off x="3941993"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0.7</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69" name="矩形 68"/>
          <p:cNvSpPr/>
          <p:nvPr/>
        </p:nvSpPr>
        <p:spPr>
          <a:xfrm>
            <a:off x="3401987"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0.3</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77" name="灯片编号占位符 76"/>
          <p:cNvSpPr>
            <a:spLocks noGrp="1"/>
          </p:cNvSpPr>
          <p:nvPr>
            <p:ph type="sldNum" sz="quarter" idx="12"/>
          </p:nvPr>
        </p:nvSpPr>
        <p:spPr/>
        <p:txBody>
          <a:bodyPr/>
          <a:lstStyle/>
          <a:p>
            <a:fld id="{97D86083-53EC-4DF4-B0ED-FEB5657A265E}" type="slidenum">
              <a:rPr lang="zh-CN" altLang="en-US" smtClean="0"/>
              <a:pPr/>
              <a:t>45</a:t>
            </a:fld>
            <a:endParaRPr lang="zh-CN" altLang="en-US" dirty="0"/>
          </a:p>
        </p:txBody>
      </p:sp>
    </p:spTree>
    <p:extLst>
      <p:ext uri="{BB962C8B-B14F-4D97-AF65-F5344CB8AC3E}">
        <p14:creationId xmlns:p14="http://schemas.microsoft.com/office/powerpoint/2010/main" val="1973632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Policy and Value Function</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71546"/>
            <a:ext cx="8640096" cy="1729704"/>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Policy</a:t>
            </a:r>
            <a:r>
              <a:rPr lang="en-US" altLang="zh-CN" sz="2400" dirty="0">
                <a:solidFill>
                  <a:prstClr val="black"/>
                </a:solidFill>
                <a:latin typeface="Arial" panose="020B0604020202020204" pitchFamily="34" charset="0"/>
                <a:cs typeface="Arial" panose="020B0604020202020204" pitchFamily="34" charset="0"/>
              </a:rPr>
              <a:t> is the agent's behavior</a:t>
            </a:r>
          </a:p>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It is </a:t>
            </a:r>
            <a:r>
              <a:rPr lang="en-US" altLang="zh-CN" sz="2400" dirty="0">
                <a:latin typeface="Arial" panose="020B0604020202020204" pitchFamily="34" charset="0"/>
                <a:cs typeface="Arial" panose="020B0604020202020204" pitchFamily="34" charset="0"/>
              </a:rPr>
              <a:t>a </a:t>
            </a:r>
            <a:r>
              <a:rPr lang="en-US" altLang="zh-CN" sz="2400" b="1" i="1" dirty="0">
                <a:latin typeface="Arial" panose="020B0604020202020204" pitchFamily="34" charset="0"/>
                <a:cs typeface="Arial" panose="020B0604020202020204" pitchFamily="34" charset="0"/>
              </a:rPr>
              <a:t>map</a:t>
            </a:r>
            <a:r>
              <a:rPr lang="en-US" altLang="zh-CN" sz="2400" dirty="0">
                <a:latin typeface="Arial" panose="020B0604020202020204" pitchFamily="34" charset="0"/>
                <a:cs typeface="Arial" panose="020B0604020202020204" pitchFamily="34" charset="0"/>
              </a:rPr>
              <a:t> from </a:t>
            </a:r>
            <a:r>
              <a:rPr lang="en-US" altLang="zh-CN" sz="2400" b="1" i="1" dirty="0">
                <a:latin typeface="Arial" panose="020B0604020202020204" pitchFamily="34" charset="0"/>
                <a:cs typeface="Arial" panose="020B0604020202020204" pitchFamily="34" charset="0"/>
              </a:rPr>
              <a:t>state</a:t>
            </a:r>
            <a:r>
              <a:rPr lang="en-US" altLang="zh-CN" sz="2400" dirty="0">
                <a:latin typeface="Arial" panose="020B0604020202020204" pitchFamily="34" charset="0"/>
                <a:cs typeface="Arial" panose="020B0604020202020204" pitchFamily="34" charset="0"/>
              </a:rPr>
              <a:t> to </a:t>
            </a:r>
            <a:r>
              <a:rPr lang="en-US" altLang="zh-CN" sz="2400" b="1" i="1" dirty="0">
                <a:latin typeface="Arial" panose="020B0604020202020204" pitchFamily="34" charset="0"/>
                <a:cs typeface="Arial" panose="020B0604020202020204" pitchFamily="34" charset="0"/>
              </a:rPr>
              <a:t>action</a:t>
            </a:r>
          </a:p>
          <a:p>
            <a:pPr algn="just">
              <a:lnSpc>
                <a:spcPct val="120000"/>
              </a:lnSpc>
              <a:spcBef>
                <a:spcPts val="1200"/>
              </a:spcBef>
              <a:buClr>
                <a:schemeClr val="tx1"/>
              </a:buClr>
              <a:buFont typeface="Arial" pitchFamily="34" charset="0"/>
              <a:buChar char="•"/>
              <a:defRPr/>
            </a:pP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srgbClr val="0070C0"/>
                </a:solidFill>
                <a:latin typeface="Arial" panose="020B0604020202020204" pitchFamily="34" charset="0"/>
                <a:cs typeface="Arial" panose="020B0604020202020204" pitchFamily="34" charset="0"/>
              </a:rPr>
              <a:t>Deterministic:</a:t>
            </a: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schemeClr val="accent6">
                    <a:lumMod val="75000"/>
                  </a:schemeClr>
                </a:solidFill>
                <a:latin typeface="Arial" panose="020B0604020202020204" pitchFamily="34" charset="0"/>
                <a:cs typeface="Arial" panose="020B0604020202020204" pitchFamily="34" charset="0"/>
              </a:rPr>
              <a:t>Stochastic: </a:t>
            </a:r>
            <a:endParaRPr kumimoji="0" lang="en-US" altLang="zh-CN" sz="24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 name="图片 6"/>
          <p:cNvPicPr>
            <a:picLocks noChangeAspect="1"/>
          </p:cNvPicPr>
          <p:nvPr/>
        </p:nvPicPr>
        <p:blipFill>
          <a:blip r:embed="rId2">
            <a:duotone>
              <a:schemeClr val="accent1">
                <a:shade val="45000"/>
                <a:satMod val="135000"/>
              </a:schemeClr>
              <a:prstClr val="white"/>
            </a:duotone>
          </a:blip>
          <a:stretch>
            <a:fillRect/>
          </a:stretch>
        </p:blipFill>
        <p:spPr>
          <a:xfrm>
            <a:off x="2501977" y="2291304"/>
            <a:ext cx="1260000" cy="469594"/>
          </a:xfrm>
          <a:prstGeom prst="rect">
            <a:avLst/>
          </a:prstGeom>
        </p:spPr>
      </p:pic>
      <p:pic>
        <p:nvPicPr>
          <p:cNvPr id="8" name="图片 7"/>
          <p:cNvPicPr>
            <a:picLocks noChangeAspect="1"/>
          </p:cNvPicPr>
          <p:nvPr/>
        </p:nvPicPr>
        <p:blipFill>
          <a:blip r:embed="rId3">
            <a:duotone>
              <a:schemeClr val="accent6">
                <a:shade val="45000"/>
                <a:satMod val="135000"/>
              </a:schemeClr>
              <a:prstClr val="white"/>
            </a:duotone>
          </a:blip>
          <a:stretch>
            <a:fillRect/>
          </a:stretch>
        </p:blipFill>
        <p:spPr>
          <a:xfrm>
            <a:off x="5517330" y="2288626"/>
            <a:ext cx="3600000" cy="508179"/>
          </a:xfrm>
          <a:prstGeom prst="rect">
            <a:avLst/>
          </a:prstGeom>
        </p:spPr>
      </p:pic>
      <p:grpSp>
        <p:nvGrpSpPr>
          <p:cNvPr id="9" name="组合 8"/>
          <p:cNvGrpSpPr/>
          <p:nvPr/>
        </p:nvGrpSpPr>
        <p:grpSpPr>
          <a:xfrm>
            <a:off x="251952" y="2871566"/>
            <a:ext cx="8640096" cy="3367076"/>
            <a:chOff x="251952" y="3068996"/>
            <a:chExt cx="8640096" cy="3367076"/>
          </a:xfrm>
        </p:grpSpPr>
        <p:sp>
          <p:nvSpPr>
            <p:cNvPr id="10" name="矩形 9"/>
            <p:cNvSpPr/>
            <p:nvPr/>
          </p:nvSpPr>
          <p:spPr>
            <a:xfrm>
              <a:off x="251952" y="3068996"/>
              <a:ext cx="8640096" cy="3367076"/>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Value function </a:t>
              </a:r>
              <a:r>
                <a:rPr lang="en-US" altLang="zh-CN" sz="2400" dirty="0">
                  <a:solidFill>
                    <a:prstClr val="black"/>
                  </a:solidFill>
                  <a:latin typeface="Arial" panose="020B0604020202020204" pitchFamily="34" charset="0"/>
                  <a:cs typeface="Arial" panose="020B0604020202020204" pitchFamily="34" charset="0"/>
                </a:rPr>
                <a:t>is a prediction of future reward</a:t>
              </a:r>
            </a:p>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Used to evaluate the </a:t>
              </a:r>
              <a:r>
                <a:rPr lang="en-US" altLang="zh-CN" sz="2400" dirty="0">
                  <a:solidFill>
                    <a:srgbClr val="C00000"/>
                  </a:solidFill>
                  <a:latin typeface="Arial" panose="020B0604020202020204" pitchFamily="34" charset="0"/>
                  <a:cs typeface="Arial" panose="020B0604020202020204" pitchFamily="34" charset="0"/>
                </a:rPr>
                <a:t>goodness/badness of states</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Defined as the average accumulative future reward from the current state based on the given policy    :</a:t>
              </a:r>
            </a:p>
            <a:p>
              <a:pPr lvl="1" algn="just">
                <a:lnSpc>
                  <a:spcPct val="120000"/>
                </a:lnSpc>
                <a:spcBef>
                  <a:spcPts val="1200"/>
                </a:spcBef>
                <a:buFont typeface="Arial" pitchFamily="34" charset="0"/>
                <a:buChar char="•"/>
                <a:defRPr/>
              </a:pPr>
              <a:r>
                <a:rPr lang="en-US" altLang="zh-CN" sz="2400" b="1" dirty="0">
                  <a:solidFill>
                    <a:prstClr val="black"/>
                  </a:solidFill>
                  <a:latin typeface="Arial" panose="020B0604020202020204" pitchFamily="34" charset="0"/>
                  <a:cs typeface="Arial" panose="020B0604020202020204" pitchFamily="34" charset="0"/>
                </a:rPr>
                <a:t> State value function</a:t>
              </a:r>
              <a:r>
                <a:rPr lang="en-US" altLang="zh-CN" sz="2400" dirty="0">
                  <a:solidFill>
                    <a:prstClr val="black"/>
                  </a:solidFill>
                  <a:latin typeface="Arial" panose="020B0604020202020204" pitchFamily="34" charset="0"/>
                  <a:cs typeface="Arial" panose="020B0604020202020204" pitchFamily="34" charset="0"/>
                </a:rPr>
                <a:t>:</a:t>
              </a: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Action value function</a:t>
              </a:r>
              <a:r>
                <a:rPr lang="en-US" altLang="zh-CN" sz="2400" dirty="0">
                  <a:solidFill>
                    <a:prstClr val="black"/>
                  </a:solidFill>
                  <a:latin typeface="Arial" panose="020B0604020202020204" pitchFamily="34" charset="0"/>
                  <a:cs typeface="Arial" panose="020B0604020202020204" pitchFamily="34" charset="0"/>
                </a:rPr>
                <a:t>:</a:t>
              </a:r>
            </a:p>
          </p:txBody>
        </p:sp>
        <p:pic>
          <p:nvPicPr>
            <p:cNvPr id="11" name="图片 10"/>
            <p:cNvPicPr>
              <a:picLocks noChangeAspect="1"/>
            </p:cNvPicPr>
            <p:nvPr/>
          </p:nvPicPr>
          <p:blipFill>
            <a:blip r:embed="rId4"/>
            <a:stretch>
              <a:fillRect/>
            </a:stretch>
          </p:blipFill>
          <p:spPr>
            <a:xfrm>
              <a:off x="4301997" y="5319021"/>
              <a:ext cx="3240000" cy="498461"/>
            </a:xfrm>
            <a:prstGeom prst="rect">
              <a:avLst/>
            </a:prstGeom>
          </p:spPr>
        </p:pic>
        <p:pic>
          <p:nvPicPr>
            <p:cNvPr id="12" name="图片 11"/>
            <p:cNvPicPr>
              <a:picLocks noChangeAspect="1"/>
            </p:cNvPicPr>
            <p:nvPr/>
          </p:nvPicPr>
          <p:blipFill>
            <a:blip r:embed="rId5"/>
            <a:stretch>
              <a:fillRect/>
            </a:stretch>
          </p:blipFill>
          <p:spPr>
            <a:xfrm>
              <a:off x="4391998" y="5949028"/>
              <a:ext cx="4320000" cy="433568"/>
            </a:xfrm>
            <a:prstGeom prst="rect">
              <a:avLst/>
            </a:prstGeom>
          </p:spPr>
        </p:pic>
      </p:grpSp>
      <p:pic>
        <p:nvPicPr>
          <p:cNvPr id="13" name="图片 12"/>
          <p:cNvPicPr>
            <a:picLocks noChangeAspect="1"/>
          </p:cNvPicPr>
          <p:nvPr/>
        </p:nvPicPr>
        <p:blipFill rotWithShape="1">
          <a:blip r:embed="rId2"/>
          <a:srcRect l="47400" t="2" r="32643" b="-3761"/>
          <a:stretch/>
        </p:blipFill>
        <p:spPr>
          <a:xfrm>
            <a:off x="5652012" y="4544334"/>
            <a:ext cx="251460" cy="487256"/>
          </a:xfrm>
          <a:prstGeom prst="rect">
            <a:avLst/>
          </a:prstGeom>
        </p:spPr>
      </p:pic>
      <p:sp>
        <p:nvSpPr>
          <p:cNvPr id="21" name="灯片编号占位符 20"/>
          <p:cNvSpPr>
            <a:spLocks noGrp="1"/>
          </p:cNvSpPr>
          <p:nvPr>
            <p:ph type="sldNum" sz="quarter" idx="12"/>
          </p:nvPr>
        </p:nvSpPr>
        <p:spPr/>
        <p:txBody>
          <a:bodyPr/>
          <a:lstStyle/>
          <a:p>
            <a:fld id="{97D86083-53EC-4DF4-B0ED-FEB5657A265E}" type="slidenum">
              <a:rPr lang="zh-CN" altLang="en-US" smtClean="0"/>
              <a:pPr/>
              <a:t>46</a:t>
            </a:fld>
            <a:endParaRPr lang="zh-CN" altLang="en-US" dirty="0"/>
          </a:p>
        </p:txBody>
      </p:sp>
    </p:spTree>
    <p:extLst>
      <p:ext uri="{BB962C8B-B14F-4D97-AF65-F5344CB8AC3E}">
        <p14:creationId xmlns:p14="http://schemas.microsoft.com/office/powerpoint/2010/main" val="192671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Optimal Policy</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3153"/>
            <a:ext cx="8640096" cy="1132618"/>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What is the optimal policy?</a:t>
            </a: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 policy that leads to the highest value for any state:</a:t>
            </a:r>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1976" y="2173166"/>
            <a:ext cx="3960000" cy="507692"/>
          </a:xfrm>
          <a:prstGeom prst="rect">
            <a:avLst/>
          </a:prstGeom>
        </p:spPr>
      </p:pic>
      <p:grpSp>
        <p:nvGrpSpPr>
          <p:cNvPr id="8" name="组合 7"/>
          <p:cNvGrpSpPr/>
          <p:nvPr/>
        </p:nvGrpSpPr>
        <p:grpSpPr>
          <a:xfrm>
            <a:off x="251952" y="2803173"/>
            <a:ext cx="8640096" cy="2951059"/>
            <a:chOff x="251952" y="3789004"/>
            <a:chExt cx="8640096" cy="2951059"/>
          </a:xfrm>
        </p:grpSpPr>
        <p:sp>
          <p:nvSpPr>
            <p:cNvPr id="9" name="矩形 8"/>
            <p:cNvSpPr/>
            <p:nvPr/>
          </p:nvSpPr>
          <p:spPr>
            <a:xfrm>
              <a:off x="251952" y="3789004"/>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Theorem</a:t>
              </a:r>
              <a:r>
                <a:rPr lang="en-US" altLang="zh-CN" sz="2400" dirty="0">
                  <a:solidFill>
                    <a:prstClr val="black"/>
                  </a:solidFill>
                  <a:latin typeface="Arial" panose="020B0604020202020204" pitchFamily="34" charset="0"/>
                  <a:cs typeface="Arial" panose="020B0604020202020204" pitchFamily="34" charset="0"/>
                </a:rPr>
                <a:t>: For any Markov decision process, there exists an optimal policy       that is </a:t>
              </a:r>
              <a:r>
                <a:rPr lang="en-US" altLang="zh-CN" sz="2400" dirty="0">
                  <a:solidFill>
                    <a:srgbClr val="0070C0"/>
                  </a:solidFill>
                  <a:latin typeface="Arial" panose="020B0604020202020204" pitchFamily="34" charset="0"/>
                  <a:cs typeface="Arial" panose="020B0604020202020204" pitchFamily="34" charset="0"/>
                </a:rPr>
                <a:t>better than / equal to </a:t>
              </a:r>
              <a:r>
                <a:rPr lang="en-US" altLang="zh-CN" sz="2400" dirty="0">
                  <a:solidFill>
                    <a:prstClr val="black"/>
                  </a:solidFill>
                  <a:latin typeface="Arial" panose="020B0604020202020204" pitchFamily="34" charset="0"/>
                  <a:cs typeface="Arial" panose="020B0604020202020204" pitchFamily="34" charset="0"/>
                </a:rPr>
                <a:t>any other policy:</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1979" y="4388030"/>
              <a:ext cx="360000" cy="300984"/>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1989" y="4869016"/>
              <a:ext cx="1440000" cy="314483"/>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1979" y="5769026"/>
              <a:ext cx="4680000" cy="971037"/>
            </a:xfrm>
            <a:prstGeom prst="rect">
              <a:avLst/>
            </a:prstGeom>
          </p:spPr>
        </p:pic>
        <p:sp>
          <p:nvSpPr>
            <p:cNvPr id="13" name="矩形 12"/>
            <p:cNvSpPr/>
            <p:nvPr/>
          </p:nvSpPr>
          <p:spPr>
            <a:xfrm>
              <a:off x="251952" y="5246868"/>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There is always a </a:t>
              </a:r>
              <a:r>
                <a:rPr lang="en-US" altLang="zh-CN" sz="2400" b="1" dirty="0">
                  <a:solidFill>
                    <a:prstClr val="black"/>
                  </a:solidFill>
                  <a:latin typeface="Arial" panose="020B0604020202020204" pitchFamily="34" charset="0"/>
                  <a:cs typeface="Arial" panose="020B0604020202020204" pitchFamily="34" charset="0"/>
                </a:rPr>
                <a:t>deterministic optimal policy </a:t>
              </a:r>
              <a:r>
                <a:rPr lang="en-US" altLang="zh-CN" sz="2400" dirty="0">
                  <a:solidFill>
                    <a:prstClr val="black"/>
                  </a:solidFill>
                  <a:latin typeface="Arial" panose="020B0604020202020204" pitchFamily="34" charset="0"/>
                  <a:cs typeface="Arial" panose="020B0604020202020204" pitchFamily="34" charset="0"/>
                </a:rPr>
                <a:t>for any MDP, given as</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4" name="矩形 13"/>
          <p:cNvSpPr/>
          <p:nvPr/>
        </p:nvSpPr>
        <p:spPr>
          <a:xfrm>
            <a:off x="251952" y="5863207"/>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Non-linear, no closed solution, many iterative methods</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灯片编号占位符 21"/>
          <p:cNvSpPr>
            <a:spLocks noGrp="1"/>
          </p:cNvSpPr>
          <p:nvPr>
            <p:ph type="sldNum" sz="quarter" idx="12"/>
          </p:nvPr>
        </p:nvSpPr>
        <p:spPr/>
        <p:txBody>
          <a:bodyPr/>
          <a:lstStyle/>
          <a:p>
            <a:fld id="{97D86083-53EC-4DF4-B0ED-FEB5657A265E}" type="slidenum">
              <a:rPr lang="zh-CN" altLang="en-US" smtClean="0"/>
              <a:pPr/>
              <a:t>47</a:t>
            </a:fld>
            <a:endParaRPr lang="zh-CN" altLang="en-US" dirty="0"/>
          </a:p>
        </p:txBody>
      </p:sp>
    </p:spTree>
    <p:extLst>
      <p:ext uri="{BB962C8B-B14F-4D97-AF65-F5344CB8AC3E}">
        <p14:creationId xmlns:p14="http://schemas.microsoft.com/office/powerpoint/2010/main" val="11848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961" y="3077188"/>
            <a:ext cx="6840000" cy="778932"/>
          </a:xfrm>
          <a:prstGeom prst="rect">
            <a:avLst/>
          </a:prstGeom>
        </p:spPr>
      </p:pic>
      <p:sp>
        <p:nvSpPr>
          <p:cNvPr id="13" name="矩形 12"/>
          <p:cNvSpPr/>
          <p:nvPr/>
        </p:nvSpPr>
        <p:spPr>
          <a:xfrm>
            <a:off x="251952" y="2627183"/>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 slightly </a:t>
            </a:r>
            <a:r>
              <a:rPr lang="en-US" altLang="zh-CN" sz="2400" dirty="0">
                <a:solidFill>
                  <a:prstClr val="black"/>
                </a:solidFill>
                <a:latin typeface="Arial" panose="020B0604020202020204" pitchFamily="34" charset="0"/>
                <a:cs typeface="Arial" panose="020B0604020202020204" pitchFamily="34" charset="0"/>
              </a:rPr>
              <a:t>different update function</a:t>
            </a:r>
            <a:endParaRPr lang="en-US" altLang="zh-CN" sz="2400" i="1"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26" name="矩形 25"/>
          <p:cNvSpPr/>
          <p:nvPr/>
        </p:nvSpPr>
        <p:spPr>
          <a:xfrm>
            <a:off x="251952" y="4023296"/>
            <a:ext cx="5400060" cy="1421928"/>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Use the </a:t>
            </a:r>
            <a:r>
              <a:rPr lang="en-US" altLang="zh-CN" sz="2400" dirty="0">
                <a:solidFill>
                  <a:prstClr val="black"/>
                </a:solidFill>
                <a:latin typeface="Arial" panose="020B0604020202020204" pitchFamily="34" charset="0"/>
                <a:cs typeface="Arial" panose="020B0604020202020204" pitchFamily="34" charset="0"/>
              </a:rPr>
              <a:t>best successor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action instead</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of the action form the behavior to update the current Q(S,A)</a:t>
            </a:r>
            <a:endParaRPr lang="en-US" altLang="zh-CN" sz="2400" i="1"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Q-Learning</a:t>
            </a:r>
          </a:p>
        </p:txBody>
      </p:sp>
      <p:sp>
        <p:nvSpPr>
          <p:cNvPr id="6" name="矩形 5"/>
          <p:cNvSpPr/>
          <p:nvPr/>
        </p:nvSpPr>
        <p:spPr>
          <a:xfrm>
            <a:off x="251952" y="785794"/>
            <a:ext cx="8640096" cy="1581972"/>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Off-policy learning</a:t>
            </a:r>
            <a:endParaRPr lang="en-US" altLang="zh-CN" sz="2400" noProof="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Experience </a:t>
            </a:r>
            <a:r>
              <a:rPr lang="en-US" altLang="zh-CN" sz="2400" dirty="0">
                <a:solidFill>
                  <a:prstClr val="black"/>
                </a:solidFill>
                <a:latin typeface="Arial" panose="020B0604020202020204" pitchFamily="34" charset="0"/>
                <a:cs typeface="Arial" panose="020B0604020202020204" pitchFamily="34" charset="0"/>
              </a:rPr>
              <a:t>from </a:t>
            </a:r>
            <a:r>
              <a:rPr lang="en-US" altLang="zh-CN" sz="2400" dirty="0">
                <a:solidFill>
                  <a:srgbClr val="C00000"/>
                </a:solidFill>
                <a:latin typeface="Arial" panose="020B0604020202020204" pitchFamily="34" charset="0"/>
                <a:cs typeface="Arial" panose="020B0604020202020204" pitchFamily="34" charset="0"/>
              </a:rPr>
              <a:t>behavior </a:t>
            </a:r>
            <a:r>
              <a:rPr lang="en-US" altLang="zh-CN" sz="2400" dirty="0">
                <a:solidFill>
                  <a:prstClr val="black"/>
                </a:solidFill>
                <a:latin typeface="Arial" panose="020B0604020202020204" pitchFamily="34" charset="0"/>
                <a:cs typeface="Arial" panose="020B0604020202020204" pitchFamily="34" charset="0"/>
              </a:rPr>
              <a:t>            </a:t>
            </a: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E.g., learning from existing chess movement records</a:t>
            </a:r>
          </a:p>
        </p:txBody>
      </p:sp>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415801"/>
            <a:ext cx="900000" cy="452903"/>
          </a:xfrm>
          <a:prstGeom prst="rect">
            <a:avLst/>
          </a:prstGeom>
        </p:spPr>
      </p:pic>
      <p:grpSp>
        <p:nvGrpSpPr>
          <p:cNvPr id="2" name="组合 1">
            <a:extLst>
              <a:ext uri="{FF2B5EF4-FFF2-40B4-BE49-F238E27FC236}">
                <a16:creationId xmlns:a16="http://schemas.microsoft.com/office/drawing/2014/main" id="{9656053F-FF58-4BD8-8829-4FEAA3217C8B}"/>
              </a:ext>
            </a:extLst>
          </p:cNvPr>
          <p:cNvGrpSpPr/>
          <p:nvPr/>
        </p:nvGrpSpPr>
        <p:grpSpPr>
          <a:xfrm>
            <a:off x="5832014" y="4005064"/>
            <a:ext cx="2965948" cy="1940047"/>
            <a:chOff x="5832014" y="3617194"/>
            <a:chExt cx="2965948" cy="1940047"/>
          </a:xfrm>
        </p:grpSpPr>
        <p:sp>
          <p:nvSpPr>
            <p:cNvPr id="10" name="矩形 9"/>
            <p:cNvSpPr/>
            <p:nvPr/>
          </p:nvSpPr>
          <p:spPr>
            <a:xfrm>
              <a:off x="5832014" y="3977198"/>
              <a:ext cx="1710019" cy="720008"/>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11" name="矩形 10"/>
            <p:cNvSpPr/>
            <p:nvPr/>
          </p:nvSpPr>
          <p:spPr>
            <a:xfrm rot="1748689">
              <a:off x="7265410" y="4309448"/>
              <a:ext cx="1532552" cy="720008"/>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14" name="椭圆 13"/>
            <p:cNvSpPr/>
            <p:nvPr/>
          </p:nvSpPr>
          <p:spPr>
            <a:xfrm>
              <a:off x="7992038" y="4517204"/>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buFont typeface="Arial" pitchFamily="34" charset="0"/>
                <a:buChar char="•"/>
              </a:pP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15" name="椭圆 14"/>
            <p:cNvSpPr/>
            <p:nvPr/>
          </p:nvSpPr>
          <p:spPr>
            <a:xfrm>
              <a:off x="6012016" y="4067199"/>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endParaRPr kumimoji="0" lang="zh-CN" altLang="en-US"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椭圆 15"/>
            <p:cNvSpPr/>
            <p:nvPr/>
          </p:nvSpPr>
          <p:spPr>
            <a:xfrm>
              <a:off x="7002027" y="4067199"/>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7" name="直接箭头连接符 16"/>
            <p:cNvCxnSpPr>
              <a:stCxn id="16" idx="5"/>
              <a:endCxn id="14" idx="2"/>
            </p:cNvCxnSpPr>
            <p:nvPr/>
          </p:nvCxnSpPr>
          <p:spPr>
            <a:xfrm>
              <a:off x="7462950" y="4528124"/>
              <a:ext cx="529088" cy="25908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5" idx="6"/>
              <a:endCxn id="16" idx="2"/>
            </p:cNvCxnSpPr>
            <p:nvPr/>
          </p:nvCxnSpPr>
          <p:spPr>
            <a:xfrm>
              <a:off x="6552021" y="4337203"/>
              <a:ext cx="45000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922015" y="4157200"/>
              <a:ext cx="720008"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S,A</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20" name="矩形 19"/>
            <p:cNvSpPr/>
            <p:nvPr/>
          </p:nvSpPr>
          <p:spPr>
            <a:xfrm>
              <a:off x="6642023" y="3977198"/>
              <a:ext cx="180002"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R</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21" name="矩形 20"/>
            <p:cNvSpPr/>
            <p:nvPr/>
          </p:nvSpPr>
          <p:spPr>
            <a:xfrm>
              <a:off x="7002027" y="4157200"/>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bg1"/>
                  </a:solidFill>
                  <a:latin typeface="Arial" panose="020B0604020202020204" pitchFamily="34" charset="0"/>
                  <a:cs typeface="Arial" panose="020B0604020202020204" pitchFamily="34" charset="0"/>
                </a:rPr>
                <a:t>S'</a:t>
              </a:r>
              <a:endParaRPr lang="zh-CN" altLang="en-US" i="1" baseline="-25000" dirty="0">
                <a:solidFill>
                  <a:schemeClr val="bg1"/>
                </a:solidFill>
                <a:latin typeface="Arial" panose="020B0604020202020204" pitchFamily="34" charset="0"/>
                <a:cs typeface="Arial" panose="020B0604020202020204" pitchFamily="34" charset="0"/>
              </a:endParaRPr>
            </a:p>
          </p:txBody>
        </p:sp>
        <p:sp>
          <p:nvSpPr>
            <p:cNvPr id="22" name="矩形 21"/>
            <p:cNvSpPr/>
            <p:nvPr/>
          </p:nvSpPr>
          <p:spPr>
            <a:xfrm>
              <a:off x="7992038" y="4607205"/>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a'</a:t>
              </a:r>
              <a:r>
                <a:rPr lang="en-US" altLang="zh-CN" i="1" baseline="-25000" dirty="0">
                  <a:solidFill>
                    <a:schemeClr val="tx1"/>
                  </a:solidFill>
                  <a:latin typeface="Arial" panose="020B0604020202020204" pitchFamily="34" charset="0"/>
                  <a:cs typeface="Arial" panose="020B0604020202020204" pitchFamily="34" charset="0"/>
                </a:rPr>
                <a:t>2</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23" name="椭圆 22"/>
            <p:cNvSpPr/>
            <p:nvPr/>
          </p:nvSpPr>
          <p:spPr>
            <a:xfrm>
              <a:off x="7992038" y="3617194"/>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buFont typeface="Arial" pitchFamily="34" charset="0"/>
                <a:buChar char="•"/>
              </a:pP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24" name="矩形 23"/>
            <p:cNvSpPr/>
            <p:nvPr/>
          </p:nvSpPr>
          <p:spPr>
            <a:xfrm>
              <a:off x="7992038" y="3707195"/>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a'</a:t>
              </a:r>
              <a:r>
                <a:rPr lang="en-US" altLang="zh-CN" i="1" baseline="-25000" dirty="0">
                  <a:solidFill>
                    <a:schemeClr val="tx1"/>
                  </a:solidFill>
                  <a:latin typeface="Arial" panose="020B0604020202020204" pitchFamily="34" charset="0"/>
                  <a:cs typeface="Arial" panose="020B0604020202020204" pitchFamily="34" charset="0"/>
                </a:rPr>
                <a:t>1</a:t>
              </a:r>
              <a:endParaRPr lang="zh-CN" altLang="en-US" i="1" baseline="-25000" dirty="0">
                <a:solidFill>
                  <a:schemeClr val="tx1"/>
                </a:solidFill>
                <a:latin typeface="Arial" panose="020B0604020202020204" pitchFamily="34" charset="0"/>
                <a:cs typeface="Arial" panose="020B0604020202020204" pitchFamily="34" charset="0"/>
              </a:endParaRPr>
            </a:p>
          </p:txBody>
        </p:sp>
        <p:cxnSp>
          <p:nvCxnSpPr>
            <p:cNvPr id="25" name="直接箭头连接符 24"/>
            <p:cNvCxnSpPr>
              <a:stCxn id="16" idx="7"/>
              <a:endCxn id="24" idx="1"/>
            </p:cNvCxnSpPr>
            <p:nvPr/>
          </p:nvCxnSpPr>
          <p:spPr>
            <a:xfrm flipV="1">
              <a:off x="7462950" y="3887197"/>
              <a:ext cx="529088" cy="25908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rot="1741446">
              <a:off x="7000670" y="5197237"/>
              <a:ext cx="1412414"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accent4">
                      <a:lumMod val="75000"/>
                    </a:schemeClr>
                  </a:solidFill>
                  <a:latin typeface="Arial" panose="020B0604020202020204" pitchFamily="34" charset="0"/>
                  <a:cs typeface="Arial" panose="020B0604020202020204" pitchFamily="34" charset="0"/>
                </a:rPr>
                <a:t>Recorded Behavior</a:t>
              </a:r>
              <a:endParaRPr lang="zh-CN" altLang="en-US" i="1" baseline="-25000" dirty="0">
                <a:solidFill>
                  <a:schemeClr val="accent4">
                    <a:lumMod val="75000"/>
                  </a:schemeClr>
                </a:solidFill>
                <a:latin typeface="Arial" panose="020B0604020202020204" pitchFamily="34" charset="0"/>
                <a:cs typeface="Arial" panose="020B0604020202020204" pitchFamily="34" charset="0"/>
              </a:endParaRPr>
            </a:p>
          </p:txBody>
        </p:sp>
      </p:grpSp>
      <p:sp>
        <p:nvSpPr>
          <p:cNvPr id="38" name="灯片编号占位符 37"/>
          <p:cNvSpPr>
            <a:spLocks noGrp="1"/>
          </p:cNvSpPr>
          <p:nvPr>
            <p:ph type="sldNum" sz="quarter" idx="12"/>
          </p:nvPr>
        </p:nvSpPr>
        <p:spPr>
          <a:xfrm>
            <a:off x="4214810" y="6572272"/>
            <a:ext cx="857256" cy="285752"/>
          </a:xfrm>
        </p:spPr>
        <p:txBody>
          <a:bodyPr/>
          <a:lstStyle/>
          <a:p>
            <a:fld id="{97D86083-53EC-4DF4-B0ED-FEB5657A265E}" type="slidenum">
              <a:rPr lang="zh-CN" altLang="en-US" smtClean="0"/>
              <a:pPr/>
              <a:t>48</a:t>
            </a:fld>
            <a:endParaRPr lang="zh-CN" altLang="en-US" dirty="0"/>
          </a:p>
        </p:txBody>
      </p:sp>
    </p:spTree>
    <p:extLst>
      <p:ext uri="{BB962C8B-B14F-4D97-AF65-F5344CB8AC3E}">
        <p14:creationId xmlns:p14="http://schemas.microsoft.com/office/powerpoint/2010/main" val="3037231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171536"/>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Standardization Facilitates Technology Evolution </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4</a:t>
            </a:fld>
            <a:endParaRPr lang="zh-CN" altLang="en-US" dirty="0"/>
          </a:p>
        </p:txBody>
      </p:sp>
      <p:sp>
        <p:nvSpPr>
          <p:cNvPr id="9" name="矩形 8"/>
          <p:cNvSpPr/>
          <p:nvPr/>
        </p:nvSpPr>
        <p:spPr>
          <a:xfrm>
            <a:off x="251999" y="1228690"/>
            <a:ext cx="8640048" cy="400110"/>
          </a:xfrm>
          <a:prstGeom prst="rect">
            <a:avLst/>
          </a:prstGeom>
        </p:spPr>
        <p:txBody>
          <a:bodyPr wrap="square">
            <a:spAutoFit/>
          </a:bodyPr>
          <a:lstStyle/>
          <a:p>
            <a:pPr lvl="0">
              <a:spcBef>
                <a:spcPts val="600"/>
              </a:spcBef>
              <a:buFont typeface="Arial"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Each new evolution builds on the established market of the previous </a:t>
            </a:r>
          </a:p>
        </p:txBody>
      </p:sp>
      <p:pic>
        <p:nvPicPr>
          <p:cNvPr id="2" name="图片 1">
            <a:extLst>
              <a:ext uri="{FF2B5EF4-FFF2-40B4-BE49-F238E27FC236}">
                <a16:creationId xmlns:a16="http://schemas.microsoft.com/office/drawing/2014/main" id="{179494D9-8633-47B8-ADB7-6824A8D05E10}"/>
              </a:ext>
            </a:extLst>
          </p:cNvPr>
          <p:cNvPicPr>
            <a:picLocks noChangeAspect="1"/>
          </p:cNvPicPr>
          <p:nvPr/>
        </p:nvPicPr>
        <p:blipFill>
          <a:blip r:embed="rId3"/>
          <a:stretch>
            <a:fillRect/>
          </a:stretch>
        </p:blipFill>
        <p:spPr>
          <a:xfrm>
            <a:off x="539552" y="2564904"/>
            <a:ext cx="2952328" cy="3339411"/>
          </a:xfrm>
          <a:prstGeom prst="rect">
            <a:avLst/>
          </a:prstGeom>
        </p:spPr>
      </p:pic>
      <p:sp>
        <p:nvSpPr>
          <p:cNvPr id="4" name="矩形: 圆角 3">
            <a:extLst>
              <a:ext uri="{FF2B5EF4-FFF2-40B4-BE49-F238E27FC236}">
                <a16:creationId xmlns:a16="http://schemas.microsoft.com/office/drawing/2014/main" id="{695549C5-FA1C-40D0-98D6-3854C0FA6F40}"/>
              </a:ext>
            </a:extLst>
          </p:cNvPr>
          <p:cNvSpPr/>
          <p:nvPr/>
        </p:nvSpPr>
        <p:spPr>
          <a:xfrm>
            <a:off x="611560" y="1897668"/>
            <a:ext cx="216024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EB6CB4D0-90E9-486F-B72A-4AF6F4287143}"/>
              </a:ext>
            </a:extLst>
          </p:cNvPr>
          <p:cNvSpPr txBox="1"/>
          <p:nvPr/>
        </p:nvSpPr>
        <p:spPr>
          <a:xfrm>
            <a:off x="611560" y="1897668"/>
            <a:ext cx="2160240"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1G</a:t>
            </a:r>
            <a:endParaRPr lang="zh-CN" altLang="en-US" sz="2800" b="1" dirty="0">
              <a:solidFill>
                <a:srgbClr val="0070C0"/>
              </a:solidFill>
              <a:latin typeface="Arial" panose="020B0604020202020204" pitchFamily="34" charset="0"/>
              <a:cs typeface="Arial" panose="020B0604020202020204" pitchFamily="34" charset="0"/>
            </a:endParaRPr>
          </a:p>
        </p:txBody>
      </p:sp>
      <p:sp>
        <p:nvSpPr>
          <p:cNvPr id="32" name="矩形: 圆角 31">
            <a:extLst>
              <a:ext uri="{FF2B5EF4-FFF2-40B4-BE49-F238E27FC236}">
                <a16:creationId xmlns:a16="http://schemas.microsoft.com/office/drawing/2014/main" id="{76985944-15A5-4A83-89A8-5525ACF86866}"/>
              </a:ext>
            </a:extLst>
          </p:cNvPr>
          <p:cNvSpPr/>
          <p:nvPr/>
        </p:nvSpPr>
        <p:spPr>
          <a:xfrm>
            <a:off x="2843808" y="1907250"/>
            <a:ext cx="108012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7882375B-5E6E-47AA-AD31-C723A41595AA}"/>
              </a:ext>
            </a:extLst>
          </p:cNvPr>
          <p:cNvSpPr txBox="1"/>
          <p:nvPr/>
        </p:nvSpPr>
        <p:spPr>
          <a:xfrm>
            <a:off x="2843808" y="1897668"/>
            <a:ext cx="1080120"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2G</a:t>
            </a:r>
            <a:endParaRPr lang="zh-CN" altLang="en-US" sz="2800" b="1" dirty="0">
              <a:solidFill>
                <a:srgbClr val="0070C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6E7891D9-8746-4AE4-93BA-EB2B1CC995B4}"/>
              </a:ext>
            </a:extLst>
          </p:cNvPr>
          <p:cNvPicPr>
            <a:picLocks noChangeAspect="1"/>
          </p:cNvPicPr>
          <p:nvPr/>
        </p:nvPicPr>
        <p:blipFill>
          <a:blip r:embed="rId4"/>
          <a:stretch>
            <a:fillRect/>
          </a:stretch>
        </p:blipFill>
        <p:spPr>
          <a:xfrm>
            <a:off x="3491880" y="2564904"/>
            <a:ext cx="2659766" cy="3339411"/>
          </a:xfrm>
          <a:prstGeom prst="rect">
            <a:avLst/>
          </a:prstGeom>
        </p:spPr>
      </p:pic>
      <p:pic>
        <p:nvPicPr>
          <p:cNvPr id="7" name="图片 6">
            <a:extLst>
              <a:ext uri="{FF2B5EF4-FFF2-40B4-BE49-F238E27FC236}">
                <a16:creationId xmlns:a16="http://schemas.microsoft.com/office/drawing/2014/main" id="{1898A5B5-FCC9-4635-925E-CF0F22633928}"/>
              </a:ext>
            </a:extLst>
          </p:cNvPr>
          <p:cNvPicPr>
            <a:picLocks noChangeAspect="1"/>
          </p:cNvPicPr>
          <p:nvPr/>
        </p:nvPicPr>
        <p:blipFill>
          <a:blip r:embed="rId5"/>
          <a:stretch>
            <a:fillRect/>
          </a:stretch>
        </p:blipFill>
        <p:spPr>
          <a:xfrm>
            <a:off x="6151647" y="2564904"/>
            <a:ext cx="2473638" cy="3339411"/>
          </a:xfrm>
          <a:prstGeom prst="rect">
            <a:avLst/>
          </a:prstGeom>
        </p:spPr>
      </p:pic>
      <p:sp>
        <p:nvSpPr>
          <p:cNvPr id="36" name="矩形: 圆角 35">
            <a:extLst>
              <a:ext uri="{FF2B5EF4-FFF2-40B4-BE49-F238E27FC236}">
                <a16:creationId xmlns:a16="http://schemas.microsoft.com/office/drawing/2014/main" id="{079645EE-33B8-48E9-9FFE-48BB7DC5EE4E}"/>
              </a:ext>
            </a:extLst>
          </p:cNvPr>
          <p:cNvSpPr/>
          <p:nvPr/>
        </p:nvSpPr>
        <p:spPr>
          <a:xfrm>
            <a:off x="3995936" y="1907250"/>
            <a:ext cx="107613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A4F117DD-8176-42AD-BE70-686F12A10154}"/>
              </a:ext>
            </a:extLst>
          </p:cNvPr>
          <p:cNvSpPr txBox="1"/>
          <p:nvPr/>
        </p:nvSpPr>
        <p:spPr>
          <a:xfrm>
            <a:off x="3995936" y="1897668"/>
            <a:ext cx="1076130"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3G</a:t>
            </a:r>
            <a:endParaRPr lang="zh-CN" altLang="en-US" sz="2800" b="1" dirty="0">
              <a:solidFill>
                <a:srgbClr val="0070C0"/>
              </a:solidFill>
              <a:latin typeface="Arial" panose="020B0604020202020204" pitchFamily="34" charset="0"/>
              <a:cs typeface="Arial" panose="020B0604020202020204" pitchFamily="34" charset="0"/>
            </a:endParaRPr>
          </a:p>
        </p:txBody>
      </p:sp>
      <p:sp>
        <p:nvSpPr>
          <p:cNvPr id="39" name="矩形: 圆角 38">
            <a:extLst>
              <a:ext uri="{FF2B5EF4-FFF2-40B4-BE49-F238E27FC236}">
                <a16:creationId xmlns:a16="http://schemas.microsoft.com/office/drawing/2014/main" id="{8B07DA2E-EF21-4623-987D-C6D0882CD32D}"/>
              </a:ext>
            </a:extLst>
          </p:cNvPr>
          <p:cNvSpPr/>
          <p:nvPr/>
        </p:nvSpPr>
        <p:spPr>
          <a:xfrm>
            <a:off x="5144074" y="1916832"/>
            <a:ext cx="1192591"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BCDC23A4-C616-449D-BB91-0FD7D6CCABA5}"/>
              </a:ext>
            </a:extLst>
          </p:cNvPr>
          <p:cNvSpPr txBox="1"/>
          <p:nvPr/>
        </p:nvSpPr>
        <p:spPr>
          <a:xfrm>
            <a:off x="5144072" y="1907250"/>
            <a:ext cx="1192591" cy="523220"/>
          </a:xfrm>
          <a:prstGeom prst="rect">
            <a:avLst/>
          </a:prstGeom>
          <a:noFill/>
        </p:spPr>
        <p:txBody>
          <a:bodyPr wrap="square" rtlCol="0">
            <a:spAutoFit/>
          </a:bodyPr>
          <a:lstStyle/>
          <a:p>
            <a:pPr algn="ctr"/>
            <a:r>
              <a:rPr lang="en-US" altLang="zh-CN" sz="2800" b="1" dirty="0">
                <a:solidFill>
                  <a:srgbClr val="0070C0"/>
                </a:solidFill>
                <a:latin typeface="Arial" panose="020B0604020202020204" pitchFamily="34" charset="0"/>
                <a:cs typeface="Arial" panose="020B0604020202020204" pitchFamily="34" charset="0"/>
              </a:rPr>
              <a:t>4G</a:t>
            </a:r>
            <a:endParaRPr lang="zh-CN" altLang="en-US" sz="2800" b="1" dirty="0">
              <a:solidFill>
                <a:srgbClr val="0070C0"/>
              </a:solidFill>
              <a:latin typeface="Arial" panose="020B0604020202020204" pitchFamily="34" charset="0"/>
              <a:cs typeface="Arial" panose="020B0604020202020204" pitchFamily="34" charset="0"/>
            </a:endParaRPr>
          </a:p>
        </p:txBody>
      </p:sp>
      <p:sp>
        <p:nvSpPr>
          <p:cNvPr id="41" name="矩形: 圆角 40">
            <a:extLst>
              <a:ext uri="{FF2B5EF4-FFF2-40B4-BE49-F238E27FC236}">
                <a16:creationId xmlns:a16="http://schemas.microsoft.com/office/drawing/2014/main" id="{C82C0AE4-F3A2-4BB8-A1E3-56E094599FD4}"/>
              </a:ext>
            </a:extLst>
          </p:cNvPr>
          <p:cNvSpPr/>
          <p:nvPr/>
        </p:nvSpPr>
        <p:spPr>
          <a:xfrm>
            <a:off x="6408671" y="1926414"/>
            <a:ext cx="1035669"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73992025-01B8-4ACC-B92C-728969904289}"/>
              </a:ext>
            </a:extLst>
          </p:cNvPr>
          <p:cNvSpPr txBox="1"/>
          <p:nvPr/>
        </p:nvSpPr>
        <p:spPr>
          <a:xfrm>
            <a:off x="6408669" y="1916832"/>
            <a:ext cx="1035668" cy="523220"/>
          </a:xfrm>
          <a:prstGeom prst="rect">
            <a:avLst/>
          </a:prstGeom>
          <a:noFill/>
        </p:spPr>
        <p:txBody>
          <a:bodyPr wrap="square" rtlCol="0">
            <a:spAutoFit/>
          </a:bodyPr>
          <a:lstStyle/>
          <a:p>
            <a:pPr algn="ctr"/>
            <a:r>
              <a:rPr lang="en-US" altLang="zh-CN" sz="2800" b="1" dirty="0">
                <a:solidFill>
                  <a:srgbClr val="C00000"/>
                </a:solidFill>
                <a:latin typeface="Arial" panose="020B0604020202020204" pitchFamily="34" charset="0"/>
                <a:cs typeface="Arial" panose="020B0604020202020204" pitchFamily="34" charset="0"/>
              </a:rPr>
              <a:t>5G</a:t>
            </a:r>
            <a:endParaRPr lang="zh-CN" altLang="en-US" sz="2800" b="1" dirty="0">
              <a:solidFill>
                <a:srgbClr val="C00000"/>
              </a:solidFill>
              <a:latin typeface="Arial" panose="020B0604020202020204" pitchFamily="34" charset="0"/>
              <a:cs typeface="Arial" panose="020B0604020202020204" pitchFamily="34" charset="0"/>
            </a:endParaRPr>
          </a:p>
        </p:txBody>
      </p:sp>
      <p:sp>
        <p:nvSpPr>
          <p:cNvPr id="43" name="矩形: 圆角 42">
            <a:extLst>
              <a:ext uri="{FF2B5EF4-FFF2-40B4-BE49-F238E27FC236}">
                <a16:creationId xmlns:a16="http://schemas.microsoft.com/office/drawing/2014/main" id="{09D2E89F-C751-4A19-A340-243C7FC212FB}"/>
              </a:ext>
            </a:extLst>
          </p:cNvPr>
          <p:cNvSpPr/>
          <p:nvPr/>
        </p:nvSpPr>
        <p:spPr>
          <a:xfrm>
            <a:off x="7519766" y="1916832"/>
            <a:ext cx="1035669"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3C5C08C3-4B02-4D2E-87AF-D3B4EBBE2BD5}"/>
              </a:ext>
            </a:extLst>
          </p:cNvPr>
          <p:cNvSpPr txBox="1"/>
          <p:nvPr/>
        </p:nvSpPr>
        <p:spPr>
          <a:xfrm>
            <a:off x="7519765" y="1907250"/>
            <a:ext cx="1035668" cy="523220"/>
          </a:xfrm>
          <a:prstGeom prst="rect">
            <a:avLst/>
          </a:prstGeom>
          <a:noFill/>
        </p:spPr>
        <p:txBody>
          <a:bodyPr wrap="square" rtlCol="0">
            <a:spAutoFit/>
          </a:bodyPr>
          <a:lstStyle/>
          <a:p>
            <a:pPr algn="ctr"/>
            <a:r>
              <a:rPr lang="en-US" altLang="zh-CN" sz="2800" b="1" dirty="0">
                <a:solidFill>
                  <a:srgbClr val="C00000"/>
                </a:solidFill>
                <a:latin typeface="Arial" panose="020B0604020202020204" pitchFamily="34" charset="0"/>
                <a:cs typeface="Arial" panose="020B0604020202020204" pitchFamily="34" charset="0"/>
              </a:rPr>
              <a:t>6G</a:t>
            </a:r>
            <a:endParaRPr lang="zh-CN" alt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38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P spid="37" grpId="0"/>
      <p:bldP spid="40" grpId="0"/>
      <p:bldP spid="42" grpId="0"/>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Game Theory</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268976"/>
            <a:ext cx="8640095" cy="1951303"/>
          </a:xfrm>
          <a:prstGeom prst="rect">
            <a:avLst/>
          </a:prstGeom>
        </p:spPr>
        <p:txBody>
          <a:bodyPr wrap="square">
            <a:spAutoFit/>
          </a:bodyPr>
          <a:lstStyle/>
          <a:p>
            <a:pPr marL="457200" lvl="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Overview of Game Theory</a:t>
            </a:r>
            <a:endParaRPr lang="en-US" altLang="zh-CN" sz="2800" dirty="0">
              <a:latin typeface="Arial" panose="020B0604020202020204" pitchFamily="34" charset="0"/>
              <a:ea typeface="等线" panose="02010600030101010101" pitchFamily="2" charset="-122"/>
              <a:cs typeface="Arial" panose="020B0604020202020204" pitchFamily="34" charset="0"/>
            </a:endParaRPr>
          </a:p>
          <a:p>
            <a:pPr marL="457200" lvl="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Contract Theory</a:t>
            </a:r>
          </a:p>
          <a:p>
            <a:pPr marL="457200" lvl="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Mean Field Game </a:t>
            </a:r>
            <a:endParaRPr lang="en-US" altLang="zh-CN" sz="2800" dirty="0">
              <a:latin typeface="Arial" panose="020B0604020202020204" pitchFamily="34" charset="0"/>
              <a:ea typeface="等线" panose="02010600030101010101" pitchFamily="2" charset="-122"/>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49</a:t>
            </a:fld>
            <a:endParaRPr lang="zh-CN" altLang="en-US" dirty="0"/>
          </a:p>
        </p:txBody>
      </p:sp>
    </p:spTree>
    <p:extLst>
      <p:ext uri="{BB962C8B-B14F-4D97-AF65-F5344CB8AC3E}">
        <p14:creationId xmlns:p14="http://schemas.microsoft.com/office/powerpoint/2010/main" val="9070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3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3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mph" presetSubtype="0" fill="hold" nodeType="clickEffect">
                                  <p:stCondLst>
                                    <p:cond delay="0"/>
                                  </p:stCondLst>
                                  <p:childTnLst>
                                    <p:animClr clrSpc="rgb" dir="cw">
                                      <p:cBhvr override="childStyle">
                                        <p:cTn id="16" dur="500" fill="hold"/>
                                        <p:tgtEl>
                                          <p:spTgt spid="6">
                                            <p:txEl>
                                              <p:pRg st="0" end="0"/>
                                            </p:txEl>
                                          </p:spTgt>
                                        </p:tgtEl>
                                        <p:attrNameLst>
                                          <p:attrName>style.color</p:attrName>
                                        </p:attrNameLst>
                                      </p:cBhvr>
                                      <p:to>
                                        <a:srgbClr val="C00000"/>
                                      </p:to>
                                    </p:animClr>
                                    <p:animClr clrSpc="rgb" dir="cw">
                                      <p:cBhvr>
                                        <p:cTn id="17" dur="500" fill="hold"/>
                                        <p:tgtEl>
                                          <p:spTgt spid="6">
                                            <p:txEl>
                                              <p:pRg st="0" end="0"/>
                                            </p:txEl>
                                          </p:spTgt>
                                        </p:tgtEl>
                                        <p:attrNameLst>
                                          <p:attrName>fillcolor</p:attrName>
                                        </p:attrNameLst>
                                      </p:cBhvr>
                                      <p:to>
                                        <a:srgbClr val="C00000"/>
                                      </p:to>
                                    </p:animClr>
                                    <p:set>
                                      <p:cBhvr>
                                        <p:cTn id="18" dur="500" fill="hold"/>
                                        <p:tgtEl>
                                          <p:spTgt spid="6">
                                            <p:txEl>
                                              <p:pRg st="0" end="0"/>
                                            </p:txEl>
                                          </p:spTgt>
                                        </p:tgtEl>
                                        <p:attrNameLst>
                                          <p:attrName>fill.type</p:attrName>
                                        </p:attrNameLst>
                                      </p:cBhvr>
                                      <p:to>
                                        <p:strVal val="solid"/>
                                      </p:to>
                                    </p:set>
                                    <p:set>
                                      <p:cBhvr>
                                        <p:cTn id="19" dur="500" fill="hold"/>
                                        <p:tgtEl>
                                          <p:spTgt spid="6">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Introduction</a:t>
            </a:r>
          </a:p>
        </p:txBody>
      </p:sp>
      <p:sp>
        <p:nvSpPr>
          <p:cNvPr id="6" name="矩形 5"/>
          <p:cNvSpPr/>
          <p:nvPr/>
        </p:nvSpPr>
        <p:spPr>
          <a:xfrm>
            <a:off x="251952" y="857232"/>
            <a:ext cx="8640096" cy="5570756"/>
          </a:xfrm>
          <a:prstGeom prst="rect">
            <a:avLst/>
          </a:prstGeom>
        </p:spPr>
        <p:txBody>
          <a:bodyPr wrap="square">
            <a:spAutoFit/>
          </a:bodyPr>
          <a:lstStyle/>
          <a:p>
            <a:pPr lvl="0" algn="just" defTabSz="457200">
              <a:lnSpc>
                <a:spcPct val="120000"/>
              </a:lnSpc>
              <a:spcBef>
                <a:spcPts val="1200"/>
              </a:spcBef>
              <a:buFont typeface="Arial" pitchFamily="34" charset="0"/>
              <a:buChar char="•"/>
              <a:defRPr/>
            </a:pPr>
            <a:r>
              <a:rPr kumimoji="0" lang="en-US" altLang="zh-CN" sz="22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Game theory - mathematical models and techniques developed in economics to analyze interactive decision processes, predict the outcomes of interactions, identify optimal strategies </a:t>
            </a:r>
          </a:p>
          <a:p>
            <a:pPr lvl="0" algn="just" defTabSz="457200">
              <a:lnSpc>
                <a:spcPct val="120000"/>
              </a:lnSpc>
              <a:spcBef>
                <a:spcPts val="12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Game theory techniques were adopted to solve many protocol design issues (e.g., resource allocation, power control, cooperation enforcement) in wireless networks.</a:t>
            </a:r>
            <a:endParaRPr kumimoji="0" lang="en-US" altLang="zh-CN" sz="22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algn="just">
              <a:lnSpc>
                <a:spcPct val="120000"/>
              </a:lnSpc>
              <a:spcBef>
                <a:spcPts val="1200"/>
              </a:spcBef>
              <a:buFont typeface="Arial" pitchFamily="34" charset="0"/>
              <a:buChar char="•"/>
              <a:defRPr/>
            </a:pPr>
            <a:r>
              <a:rPr lang="en-US" altLang="zh-CN" sz="2200" baseline="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Fundamental component of game theory is the notion of a </a:t>
            </a:r>
            <a:r>
              <a:rPr lang="en-US" altLang="zh-CN" sz="2200" i="1" dirty="0">
                <a:solidFill>
                  <a:prstClr val="black"/>
                </a:solidFill>
                <a:latin typeface="Arial" panose="020B0604020202020204" pitchFamily="34" charset="0"/>
                <a:cs typeface="Arial" panose="020B0604020202020204" pitchFamily="34" charset="0"/>
              </a:rPr>
              <a:t>game</a:t>
            </a:r>
            <a:r>
              <a:rPr lang="en-US" altLang="zh-CN" sz="2200" dirty="0">
                <a:solidFill>
                  <a:prstClr val="black"/>
                </a:solidFill>
                <a:latin typeface="Arial" panose="020B0604020202020204" pitchFamily="34" charset="0"/>
                <a:cs typeface="Arial" panose="020B0604020202020204" pitchFamily="34" charset="0"/>
              </a:rPr>
              <a:t>.</a:t>
            </a:r>
          </a:p>
          <a:p>
            <a:pPr lvl="1" algn="just">
              <a:lnSpc>
                <a:spcPct val="120000"/>
              </a:lnSpc>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 game is described by a set of rational </a:t>
            </a:r>
            <a:r>
              <a:rPr lang="en-US" altLang="zh-CN" dirty="0">
                <a:solidFill>
                  <a:srgbClr val="C00000"/>
                </a:solidFill>
                <a:latin typeface="Arial" panose="020B0604020202020204" pitchFamily="34" charset="0"/>
                <a:cs typeface="Arial" panose="020B0604020202020204" pitchFamily="34" charset="0"/>
              </a:rPr>
              <a:t>players</a:t>
            </a:r>
            <a:r>
              <a:rPr lang="en-US" altLang="zh-CN" dirty="0">
                <a:solidFill>
                  <a:prstClr val="black"/>
                </a:solidFill>
                <a:latin typeface="Arial" panose="020B0604020202020204" pitchFamily="34" charset="0"/>
                <a:cs typeface="Arial" panose="020B0604020202020204" pitchFamily="34" charset="0"/>
              </a:rPr>
              <a:t>, the </a:t>
            </a:r>
            <a:r>
              <a:rPr lang="en-US" altLang="zh-CN" dirty="0">
                <a:solidFill>
                  <a:srgbClr val="C00000"/>
                </a:solidFill>
                <a:latin typeface="Arial" panose="020B0604020202020204" pitchFamily="34" charset="0"/>
                <a:cs typeface="Arial" panose="020B0604020202020204" pitchFamily="34" charset="0"/>
              </a:rPr>
              <a:t>strategies</a:t>
            </a:r>
            <a:r>
              <a:rPr lang="en-US" altLang="zh-CN" dirty="0">
                <a:solidFill>
                  <a:prstClr val="black"/>
                </a:solidFill>
                <a:latin typeface="Arial" panose="020B0604020202020204" pitchFamily="34" charset="0"/>
                <a:cs typeface="Arial" panose="020B0604020202020204" pitchFamily="34" charset="0"/>
              </a:rPr>
              <a:t> associated with the players, and the </a:t>
            </a:r>
            <a:r>
              <a:rPr lang="en-US" altLang="zh-CN" dirty="0">
                <a:solidFill>
                  <a:srgbClr val="C00000"/>
                </a:solidFill>
                <a:latin typeface="Arial" panose="020B0604020202020204" pitchFamily="34" charset="0"/>
                <a:cs typeface="Arial" panose="020B0604020202020204" pitchFamily="34" charset="0"/>
              </a:rPr>
              <a:t>payoffs</a:t>
            </a:r>
            <a:r>
              <a:rPr lang="en-US" altLang="zh-CN" dirty="0">
                <a:solidFill>
                  <a:prstClr val="black"/>
                </a:solidFill>
                <a:latin typeface="Arial" panose="020B0604020202020204" pitchFamily="34" charset="0"/>
                <a:cs typeface="Arial" panose="020B0604020202020204" pitchFamily="34" charset="0"/>
              </a:rPr>
              <a:t> for the players. A rational player has his own interest, and therefore, will act by choosing an available strategy to achieve his interest.</a:t>
            </a:r>
          </a:p>
          <a:p>
            <a:pPr lvl="1" algn="just">
              <a:lnSpc>
                <a:spcPct val="120000"/>
              </a:lnSpc>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 player is assumed to be able to evaluate exactly or probabilistically the outcome or payoff (usually measured by the utility) of the game which </a:t>
            </a:r>
            <a:r>
              <a:rPr lang="en-US" altLang="zh-CN" dirty="0">
                <a:solidFill>
                  <a:srgbClr val="C00000"/>
                </a:solidFill>
                <a:latin typeface="Arial" panose="020B0604020202020204" pitchFamily="34" charset="0"/>
                <a:cs typeface="Arial" panose="020B0604020202020204" pitchFamily="34" charset="0"/>
              </a:rPr>
              <a:t>depends not only on his action but also on other players’ actions</a:t>
            </a:r>
            <a:r>
              <a:rPr lang="en-US" altLang="zh-CN" dirty="0">
                <a:solidFill>
                  <a:prstClr val="black"/>
                </a:solidFill>
                <a:latin typeface="Arial" panose="020B0604020202020204" pitchFamily="34" charset="0"/>
                <a:cs typeface="Arial" panose="020B0604020202020204" pitchFamily="34" charset="0"/>
              </a:rPr>
              <a:t>.</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50</a:t>
            </a:fld>
            <a:endParaRPr lang="zh-CN" altLang="en-US" dirty="0"/>
          </a:p>
        </p:txBody>
      </p:sp>
    </p:spTree>
    <p:extLst>
      <p:ext uri="{BB962C8B-B14F-4D97-AF65-F5344CB8AC3E}">
        <p14:creationId xmlns:p14="http://schemas.microsoft.com/office/powerpoint/2010/main" val="1029040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Examples: Rich Game Theoretical Approaches</a:t>
            </a:r>
          </a:p>
        </p:txBody>
      </p:sp>
      <p:sp>
        <p:nvSpPr>
          <p:cNvPr id="6" name="矩形 5"/>
          <p:cNvSpPr/>
          <p:nvPr/>
        </p:nvSpPr>
        <p:spPr>
          <a:xfrm>
            <a:off x="251952" y="1071546"/>
            <a:ext cx="8640096" cy="5632311"/>
          </a:xfrm>
          <a:prstGeom prst="rect">
            <a:avLst/>
          </a:prstGeom>
        </p:spPr>
        <p:txBody>
          <a:bodyPr wrap="square">
            <a:spAutoFit/>
          </a:bodyPr>
          <a:lstStyle/>
          <a:p>
            <a:pPr algn="just">
              <a:spcBef>
                <a:spcPts val="600"/>
              </a:spcBef>
              <a:buFont typeface="Arial" pitchFamily="34" charset="0"/>
              <a:buChar char="•"/>
              <a:defRPr/>
            </a:pPr>
            <a:r>
              <a:rPr kumimoji="0" lang="en-US" altLang="zh-CN" sz="22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Non-cooperative Static Game</a:t>
            </a:r>
            <a:r>
              <a:rPr lang="en-US" altLang="zh-CN" sz="2200" dirty="0">
                <a:solidFill>
                  <a:prstClr val="black"/>
                </a:solidFill>
                <a:latin typeface="Arial" panose="020B0604020202020204" pitchFamily="34" charset="0"/>
                <a:cs typeface="Arial" panose="020B0604020202020204" pitchFamily="34" charset="0"/>
              </a:rPr>
              <a:t>: play once</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Prisoner Dilemma</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t>
            </a:r>
            <a:r>
              <a:rPr lang="en-US" altLang="zh-CN" dirty="0" err="1">
                <a:solidFill>
                  <a:prstClr val="black"/>
                </a:solidFill>
                <a:latin typeface="Arial" panose="020B0604020202020204" pitchFamily="34" charset="0"/>
                <a:cs typeface="Arial" panose="020B0604020202020204" pitchFamily="34" charset="0"/>
              </a:rPr>
              <a:t>Mandayam</a:t>
            </a:r>
            <a:r>
              <a:rPr lang="en-US" altLang="zh-CN" dirty="0">
                <a:solidFill>
                  <a:prstClr val="black"/>
                </a:solidFill>
                <a:latin typeface="Arial" panose="020B0604020202020204" pitchFamily="34" charset="0"/>
                <a:cs typeface="Arial" panose="020B0604020202020204" pitchFamily="34" charset="0"/>
              </a:rPr>
              <a:t> and Goodman (2001)</a:t>
            </a:r>
          </a:p>
          <a:p>
            <a:pPr algn="just">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Repeated Game</a:t>
            </a:r>
            <a:r>
              <a:rPr lang="en-US" altLang="zh-CN" sz="2200" dirty="0">
                <a:solidFill>
                  <a:prstClr val="black"/>
                </a:solidFill>
                <a:latin typeface="Arial" panose="020B0604020202020204" pitchFamily="34" charset="0"/>
                <a:cs typeface="Arial" panose="020B0604020202020204" pitchFamily="34" charset="0"/>
              </a:rPr>
              <a:t>: play multiple times</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Threat of punishment by repeated game. MAD: Nobel prize 2005</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Tit-for-Tat (</a:t>
            </a:r>
            <a:r>
              <a:rPr lang="en-US" altLang="zh-CN" dirty="0" err="1">
                <a:solidFill>
                  <a:prstClr val="black"/>
                </a:solidFill>
                <a:latin typeface="Arial" panose="020B0604020202020204" pitchFamily="34" charset="0"/>
                <a:cs typeface="Arial" panose="020B0604020202020204" pitchFamily="34" charset="0"/>
              </a:rPr>
              <a:t>infocom</a:t>
            </a:r>
            <a:r>
              <a:rPr lang="en-US" altLang="zh-CN" dirty="0">
                <a:solidFill>
                  <a:prstClr val="black"/>
                </a:solidFill>
                <a:latin typeface="Arial" panose="020B0604020202020204" pitchFamily="34" charset="0"/>
                <a:cs typeface="Arial" panose="020B0604020202020204" pitchFamily="34" charset="0"/>
              </a:rPr>
              <a:t> 2003)</a:t>
            </a:r>
          </a:p>
          <a:p>
            <a:pPr algn="just">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Dynamic game</a:t>
            </a: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err="1">
                <a:solidFill>
                  <a:prstClr val="black"/>
                </a:solidFill>
                <a:latin typeface="Arial" panose="020B0604020202020204" pitchFamily="34" charset="0"/>
                <a:cs typeface="Arial" panose="020B0604020202020204" pitchFamily="34" charset="0"/>
              </a:rPr>
              <a:t>Basar’s</a:t>
            </a:r>
            <a:r>
              <a:rPr lang="en-US" altLang="zh-CN" sz="2200" dirty="0">
                <a:solidFill>
                  <a:prstClr val="black"/>
                </a:solidFill>
                <a:latin typeface="Arial" panose="020B0604020202020204" pitchFamily="34" charset="0"/>
                <a:cs typeface="Arial" panose="020B0604020202020204" pitchFamily="34" charset="0"/>
              </a:rPr>
              <a:t> book)</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ODE for state</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Optimization utility over time </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HJB and dynamic programming</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Evolutional game (Hossain and </a:t>
            </a:r>
            <a:r>
              <a:rPr lang="en-US" altLang="zh-CN" dirty="0" err="1">
                <a:solidFill>
                  <a:prstClr val="black"/>
                </a:solidFill>
                <a:latin typeface="Arial" panose="020B0604020202020204" pitchFamily="34" charset="0"/>
                <a:cs typeface="Arial" panose="020B0604020202020204" pitchFamily="34" charset="0"/>
              </a:rPr>
              <a:t>Dusit’s</a:t>
            </a:r>
            <a:r>
              <a:rPr lang="en-US" altLang="zh-CN" dirty="0">
                <a:solidFill>
                  <a:prstClr val="black"/>
                </a:solidFill>
                <a:latin typeface="Arial" panose="020B0604020202020204" pitchFamily="34" charset="0"/>
                <a:cs typeface="Arial" panose="020B0604020202020204" pitchFamily="34" charset="0"/>
              </a:rPr>
              <a:t> work)</a:t>
            </a:r>
          </a:p>
          <a:p>
            <a:pPr lvl="0" algn="just" defTabSz="457200">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Stochastic game </a:t>
            </a:r>
            <a:r>
              <a:rPr lang="en-US" altLang="zh-CN" sz="2200" dirty="0">
                <a:solidFill>
                  <a:prstClr val="black"/>
                </a:solidFill>
                <a:latin typeface="Arial" panose="020B0604020202020204" pitchFamily="34" charset="0"/>
                <a:cs typeface="Arial" panose="020B0604020202020204" pitchFamily="34" charset="0"/>
              </a:rPr>
              <a:t>(Altman’s work)</a:t>
            </a:r>
          </a:p>
          <a:p>
            <a:pPr lvl="0" algn="just" defTabSz="457200">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Cooperative Games</a:t>
            </a:r>
            <a:endParaRPr lang="en-US" altLang="zh-CN" sz="2200" dirty="0">
              <a:solidFill>
                <a:prstClr val="black"/>
              </a:solidFill>
              <a:latin typeface="Arial" panose="020B0604020202020204" pitchFamily="34" charset="0"/>
              <a:cs typeface="Arial" panose="020B0604020202020204" pitchFamily="34" charset="0"/>
            </a:endParaRP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Nash Bargaining Solution</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Coalitional Game</a:t>
            </a:r>
          </a:p>
        </p:txBody>
      </p:sp>
      <p:pic>
        <p:nvPicPr>
          <p:cNvPr id="7" name="Picture 3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73278" y="1268976"/>
            <a:ext cx="2534338" cy="2166004"/>
          </a:xfrm>
          <a:prstGeom prst="rect">
            <a:avLst/>
          </a:prstGeom>
        </p:spPr>
      </p:pic>
      <p:sp>
        <p:nvSpPr>
          <p:cNvPr id="37" name="灯片编号占位符 36"/>
          <p:cNvSpPr>
            <a:spLocks noGrp="1"/>
          </p:cNvSpPr>
          <p:nvPr>
            <p:ph type="sldNum" sz="quarter" idx="12"/>
          </p:nvPr>
        </p:nvSpPr>
        <p:spPr/>
        <p:txBody>
          <a:bodyPr/>
          <a:lstStyle/>
          <a:p>
            <a:fld id="{97D86083-53EC-4DF4-B0ED-FEB5657A265E}" type="slidenum">
              <a:rPr lang="zh-CN" altLang="en-US" smtClean="0"/>
              <a:pPr/>
              <a:t>51</a:t>
            </a:fld>
            <a:endParaRPr lang="zh-CN" altLang="en-US" dirty="0"/>
          </a:p>
        </p:txBody>
      </p:sp>
      <p:sp>
        <p:nvSpPr>
          <p:cNvPr id="8" name="Text Box 25"/>
          <p:cNvSpPr txBox="1">
            <a:spLocks noChangeArrowheads="1"/>
          </p:cNvSpPr>
          <p:nvPr/>
        </p:nvSpPr>
        <p:spPr bwMode="auto">
          <a:xfrm>
            <a:off x="5972590" y="3654244"/>
            <a:ext cx="3131984"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tIns="0" bIns="0">
            <a:spAutoFit/>
          </a:bodyPr>
          <a:lstStyle>
            <a:lvl1pPr marL="742950" indent="-28575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latin typeface="Arial" panose="020B0604020202020204" pitchFamily="34" charset="0"/>
                <a:cs typeface="Arial" panose="020B0604020202020204" pitchFamily="34" charset="0"/>
              </a:rPr>
              <a:t>Prisoner Dilemma </a:t>
            </a:r>
          </a:p>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latin typeface="Arial" panose="020B0604020202020204" pitchFamily="34" charset="0"/>
                <a:cs typeface="Arial" panose="020B0604020202020204" pitchFamily="34" charset="0"/>
              </a:rPr>
              <a:t>Payoff: (user1, user2)</a:t>
            </a:r>
          </a:p>
        </p:txBody>
      </p:sp>
    </p:spTree>
    <p:extLst>
      <p:ext uri="{BB962C8B-B14F-4D97-AF65-F5344CB8AC3E}">
        <p14:creationId xmlns:p14="http://schemas.microsoft.com/office/powerpoint/2010/main" val="235669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Games in Strategic (Normal) Form</a:t>
            </a:r>
          </a:p>
        </p:txBody>
      </p:sp>
      <p:sp>
        <p:nvSpPr>
          <p:cNvPr id="6" name="矩形 5"/>
          <p:cNvSpPr/>
          <p:nvPr/>
        </p:nvSpPr>
        <p:spPr>
          <a:xfrm>
            <a:off x="251952" y="1000108"/>
            <a:ext cx="8640096" cy="5401479"/>
          </a:xfrm>
          <a:prstGeom prst="rect">
            <a:avLst/>
          </a:prstGeom>
        </p:spPr>
        <p:txBody>
          <a:bodyPr wrap="square">
            <a:spAutoFit/>
          </a:bodyPr>
          <a:lstStyle/>
          <a:p>
            <a:pPr algn="just">
              <a:spcBef>
                <a:spcPts val="1000"/>
              </a:spcBef>
              <a:buFont typeface="Arial" pitchFamily="34" charset="0"/>
              <a:buChar char="•"/>
              <a:defRPr/>
            </a:pPr>
            <a:r>
              <a:rPr kumimoji="0" lang="en-US" altLang="zh-CN" sz="2400" b="0" i="0" u="none" strike="noStrike" kern="1200" cap="none" spc="0" normalizeH="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cs typeface="Arial" panose="020B0604020202020204" pitchFamily="34" charset="0"/>
              </a:rPr>
              <a:t>A game in strategic (normal) form is represented by three elements:</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 </a:t>
            </a:r>
            <a:r>
              <a:rPr lang="en-US" altLang="zh-CN" sz="2000" dirty="0">
                <a:solidFill>
                  <a:srgbClr val="C00000"/>
                </a:solidFill>
                <a:latin typeface="Arial" panose="020B0604020202020204" pitchFamily="34" charset="0"/>
                <a:cs typeface="Arial" panose="020B0604020202020204" pitchFamily="34" charset="0"/>
              </a:rPr>
              <a:t>set of players </a:t>
            </a:r>
            <a:r>
              <a:rPr lang="en-US" altLang="zh-CN" sz="2000" i="1" dirty="0">
                <a:solidFill>
                  <a:prstClr val="black"/>
                </a:solidFill>
                <a:latin typeface="Arial" panose="020B0604020202020204" pitchFamily="34" charset="0"/>
                <a:cs typeface="Arial" panose="020B0604020202020204" pitchFamily="34" charset="0"/>
              </a:rPr>
              <a:t>N</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Set of </a:t>
            </a:r>
            <a:r>
              <a:rPr lang="en-US" altLang="zh-CN" sz="2000" dirty="0">
                <a:solidFill>
                  <a:srgbClr val="C00000"/>
                </a:solidFill>
                <a:latin typeface="Arial" panose="020B0604020202020204" pitchFamily="34" charset="0"/>
                <a:cs typeface="Arial" panose="020B0604020202020204" pitchFamily="34" charset="0"/>
              </a:rPr>
              <a:t>strategies</a:t>
            </a:r>
            <a:r>
              <a:rPr lang="en-US" altLang="zh-CN" sz="2000" dirty="0">
                <a:solidFill>
                  <a:prstClr val="black"/>
                </a:solidFill>
                <a:latin typeface="Arial" panose="020B0604020202020204" pitchFamily="34" charset="0"/>
                <a:cs typeface="Arial" panose="020B0604020202020204" pitchFamily="34" charset="0"/>
              </a:rPr>
              <a:t> of player </a:t>
            </a:r>
            <a:r>
              <a:rPr lang="en-US" altLang="zh-CN" sz="2000" i="1" dirty="0">
                <a:solidFill>
                  <a:prstClr val="black"/>
                </a:solidFill>
                <a:latin typeface="Arial" panose="020B0604020202020204" pitchFamily="34" charset="0"/>
                <a:cs typeface="Arial" panose="020B0604020202020204" pitchFamily="34" charset="0"/>
              </a:rPr>
              <a:t>S</a:t>
            </a:r>
            <a:r>
              <a:rPr lang="en-US" altLang="zh-CN" sz="2000" i="1" baseline="-25000" dirty="0">
                <a:solidFill>
                  <a:prstClr val="black"/>
                </a:solidFill>
                <a:latin typeface="Arial" panose="020B0604020202020204" pitchFamily="34" charset="0"/>
                <a:cs typeface="Arial" panose="020B0604020202020204" pitchFamily="34" charset="0"/>
              </a:rPr>
              <a:t>i</a:t>
            </a:r>
            <a:r>
              <a:rPr lang="en-US" altLang="zh-CN" sz="2000" dirty="0">
                <a:solidFill>
                  <a:prstClr val="black"/>
                </a:solidFill>
                <a:latin typeface="Arial" panose="020B0604020202020204" pitchFamily="34" charset="0"/>
                <a:cs typeface="Arial" panose="020B0604020202020204" pitchFamily="34" charset="0"/>
              </a:rPr>
              <a:t> </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Set of </a:t>
            </a:r>
            <a:r>
              <a:rPr lang="en-US" altLang="zh-CN" sz="2000" dirty="0">
                <a:solidFill>
                  <a:srgbClr val="C00000"/>
                </a:solidFill>
                <a:latin typeface="Arial" panose="020B0604020202020204" pitchFamily="34" charset="0"/>
                <a:cs typeface="Arial" panose="020B0604020202020204" pitchFamily="34" charset="0"/>
              </a:rPr>
              <a:t>payoffs</a:t>
            </a:r>
            <a:r>
              <a:rPr lang="en-US" altLang="zh-CN" sz="2000" dirty="0">
                <a:solidFill>
                  <a:prstClr val="black"/>
                </a:solidFill>
                <a:latin typeface="Arial" panose="020B0604020202020204" pitchFamily="34" charset="0"/>
                <a:cs typeface="Arial" panose="020B0604020202020204" pitchFamily="34" charset="0"/>
              </a:rPr>
              <a:t> (or payoff functions) </a:t>
            </a:r>
            <a:r>
              <a:rPr lang="en-US" altLang="zh-CN" sz="2000" i="1" dirty="0" err="1">
                <a:solidFill>
                  <a:prstClr val="black"/>
                </a:solidFill>
                <a:latin typeface="Arial" panose="020B0604020202020204" pitchFamily="34" charset="0"/>
                <a:cs typeface="Arial" panose="020B0604020202020204" pitchFamily="34" charset="0"/>
              </a:rPr>
              <a:t>U</a:t>
            </a:r>
            <a:r>
              <a:rPr lang="en-US" altLang="zh-CN" sz="2000" i="1" baseline="-25000" dirty="0" err="1">
                <a:solidFill>
                  <a:prstClr val="black"/>
                </a:solidFill>
                <a:latin typeface="Arial" panose="020B0604020202020204" pitchFamily="34" charset="0"/>
                <a:cs typeface="Arial" panose="020B0604020202020204" pitchFamily="34" charset="0"/>
              </a:rPr>
              <a:t>i</a:t>
            </a:r>
            <a:endParaRPr lang="en-US" altLang="zh-CN" sz="2000" i="1" baseline="-25000" dirty="0">
              <a:solidFill>
                <a:prstClr val="black"/>
              </a:solidFill>
              <a:latin typeface="Arial" panose="020B0604020202020204" pitchFamily="34" charset="0"/>
              <a:cs typeface="Arial" panose="020B0604020202020204" pitchFamily="34" charset="0"/>
            </a:endParaRP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Notation </a:t>
            </a:r>
            <a:r>
              <a:rPr lang="en-US" altLang="zh-CN" sz="2400" i="1" dirty="0">
                <a:solidFill>
                  <a:prstClr val="black"/>
                </a:solidFill>
                <a:latin typeface="Arial" panose="020B0604020202020204" pitchFamily="34" charset="0"/>
                <a:cs typeface="Arial" panose="020B0604020202020204" pitchFamily="34" charset="0"/>
              </a:rPr>
              <a:t>S</a:t>
            </a:r>
            <a:r>
              <a:rPr lang="en-US" altLang="zh-CN" sz="2400" i="1" baseline="-25000" dirty="0">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strategy of a player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while </a:t>
            </a:r>
            <a:r>
              <a:rPr lang="en-US" altLang="zh-CN" sz="2400" b="1" i="1" dirty="0">
                <a:solidFill>
                  <a:prstClr val="black"/>
                </a:solidFill>
                <a:latin typeface="Arial" panose="020B0604020202020204" pitchFamily="34" charset="0"/>
                <a:cs typeface="Arial" panose="020B0604020202020204" pitchFamily="34" charset="0"/>
              </a:rPr>
              <a:t>S</a:t>
            </a:r>
            <a:r>
              <a:rPr lang="en-US" altLang="zh-CN" sz="2400" i="1" baseline="-25000" dirty="0">
                <a:solidFill>
                  <a:prstClr val="black"/>
                </a:solidFill>
                <a:latin typeface="Arial" panose="020B0604020202020204" pitchFamily="34" charset="0"/>
                <a:cs typeface="Arial" panose="020B0604020202020204" pitchFamily="34" charset="0"/>
              </a:rPr>
              <a:t>-</a:t>
            </a:r>
            <a:r>
              <a:rPr lang="en-US" altLang="zh-CN" sz="2400" i="1" baseline="-250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is the strategy profile of all other players.</a:t>
            </a:r>
          </a:p>
          <a:p>
            <a:pPr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Notice that one user’s utility is a function of both this user’s and others’ strategies.</a:t>
            </a:r>
          </a:p>
          <a:p>
            <a:pPr algn="just">
              <a:spcBef>
                <a:spcPts val="1000"/>
              </a:spcBef>
              <a:buClr>
                <a:schemeClr val="tx1"/>
              </a:buClr>
              <a:buFont typeface="Arial" pitchFamily="34" charset="0"/>
              <a:buChar char="•"/>
              <a:defRPr/>
            </a:pPr>
            <a:r>
              <a:rPr lang="en-US" altLang="zh-CN" sz="2200" dirty="0">
                <a:solidFill>
                  <a:srgbClr val="C0000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 game is said to be one with </a:t>
            </a:r>
            <a:r>
              <a:rPr lang="en-US" altLang="zh-CN" sz="2400" dirty="0">
                <a:solidFill>
                  <a:srgbClr val="C00000"/>
                </a:solidFill>
                <a:latin typeface="Arial" panose="020B0604020202020204" pitchFamily="34" charset="0"/>
                <a:cs typeface="Arial" panose="020B0604020202020204" pitchFamily="34" charset="0"/>
              </a:rPr>
              <a:t>complete information </a:t>
            </a:r>
            <a:r>
              <a:rPr lang="en-US" altLang="zh-CN" sz="2400" dirty="0">
                <a:latin typeface="Arial" panose="020B0604020202020204" pitchFamily="34" charset="0"/>
                <a:cs typeface="Arial" panose="020B0604020202020204" pitchFamily="34" charset="0"/>
              </a:rPr>
              <a:t>if all elements of the game are common knowledge. Otherwise, the game is said to be one with incomplete information, or an </a:t>
            </a:r>
            <a:r>
              <a:rPr lang="en-US" altLang="zh-CN" sz="2400" dirty="0">
                <a:solidFill>
                  <a:srgbClr val="C00000"/>
                </a:solidFill>
                <a:latin typeface="Arial" panose="020B0604020202020204" pitchFamily="34" charset="0"/>
                <a:cs typeface="Arial" panose="020B0604020202020204" pitchFamily="34" charset="0"/>
              </a:rPr>
              <a:t>incomplete information </a:t>
            </a:r>
            <a:r>
              <a:rPr lang="en-US" altLang="zh-CN" sz="2400" dirty="0">
                <a:latin typeface="Arial" panose="020B0604020202020204" pitchFamily="34" charset="0"/>
                <a:cs typeface="Arial" panose="020B0604020202020204" pitchFamily="34" charset="0"/>
              </a:rPr>
              <a:t>game.</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52</a:t>
            </a:fld>
            <a:endParaRPr lang="zh-CN" altLang="en-US" dirty="0"/>
          </a:p>
        </p:txBody>
      </p:sp>
    </p:spTree>
    <p:extLst>
      <p:ext uri="{BB962C8B-B14F-4D97-AF65-F5344CB8AC3E}">
        <p14:creationId xmlns:p14="http://schemas.microsoft.com/office/powerpoint/2010/main" val="201058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Nash Equilibrium</a:t>
            </a:r>
          </a:p>
        </p:txBody>
      </p:sp>
      <p:sp>
        <p:nvSpPr>
          <p:cNvPr id="6" name="矩形 5"/>
          <p:cNvSpPr/>
          <p:nvPr/>
        </p:nvSpPr>
        <p:spPr>
          <a:xfrm>
            <a:off x="251952" y="1071546"/>
            <a:ext cx="8640096" cy="492442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Dominant strategy </a:t>
            </a:r>
            <a:r>
              <a:rPr lang="en-US" altLang="zh-CN" sz="2400" dirty="0">
                <a:latin typeface="Arial" panose="020B0604020202020204" pitchFamily="34" charset="0"/>
                <a:cs typeface="Arial" panose="020B0604020202020204" pitchFamily="34" charset="0"/>
              </a:rPr>
              <a:t>is a player's best strategy, i.e., a strategy that yields the highest utility for the player regardless of what strategies the other players choose.</a:t>
            </a:r>
          </a:p>
          <a:p>
            <a:pPr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 </a:t>
            </a:r>
            <a:r>
              <a:rPr lang="en-US" altLang="zh-CN" sz="2400" b="1" dirty="0">
                <a:solidFill>
                  <a:prstClr val="black"/>
                </a:solidFill>
                <a:latin typeface="Arial" panose="020B0604020202020204" pitchFamily="34" charset="0"/>
                <a:cs typeface="Arial" panose="020B0604020202020204" pitchFamily="34" charset="0"/>
              </a:rPr>
              <a:t>Nash equilibrium </a:t>
            </a:r>
            <a:r>
              <a:rPr lang="en-US" altLang="zh-CN" sz="2400" dirty="0">
                <a:solidFill>
                  <a:prstClr val="black"/>
                </a:solidFill>
                <a:latin typeface="Arial" panose="020B0604020202020204" pitchFamily="34" charset="0"/>
                <a:cs typeface="Arial" panose="020B0604020202020204" pitchFamily="34" charset="0"/>
              </a:rPr>
              <a:t>is a strategy profile s* with the property that no player </a:t>
            </a:r>
            <a:r>
              <a:rPr lang="en-US" altLang="zh-CN" sz="24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can do better by choosing a strategy different from s*, given that every other player </a:t>
            </a:r>
            <a:r>
              <a:rPr lang="en-US" altLang="zh-CN" sz="2400" i="1" dirty="0">
                <a:solidFill>
                  <a:prstClr val="black"/>
                </a:solidFill>
                <a:latin typeface="Arial" panose="020B0604020202020204" pitchFamily="34" charset="0"/>
                <a:cs typeface="Arial" panose="020B0604020202020204" pitchFamily="34" charset="0"/>
              </a:rPr>
              <a:t>j ≠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i="1"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 </a:t>
            </a:r>
          </a:p>
          <a:p>
            <a:pPr algn="just">
              <a:spcBef>
                <a:spcPts val="12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In other words, for each player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with payoff function </a:t>
            </a:r>
            <a:r>
              <a:rPr lang="en-US" altLang="zh-CN" sz="2400" i="1" dirty="0" err="1">
                <a:solidFill>
                  <a:prstClr val="black"/>
                </a:solidFill>
                <a:latin typeface="Arial" panose="020B0604020202020204" pitchFamily="34" charset="0"/>
                <a:cs typeface="Arial" panose="020B0604020202020204" pitchFamily="34" charset="0"/>
              </a:rPr>
              <a:t>u</a:t>
            </a:r>
            <a:r>
              <a:rPr lang="en-US" altLang="zh-CN" sz="2400" i="1" baseline="-250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a:t>
            </a:r>
          </a:p>
          <a:p>
            <a:pPr algn="just">
              <a:spcBef>
                <a:spcPts val="1200"/>
              </a:spcBef>
              <a:buFont typeface="Arial"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a:p>
            <a:pPr algn="just">
              <a:spcBef>
                <a:spcPts val="1200"/>
              </a:spcBef>
              <a:buFont typeface="Arial"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No user can change its payoff by </a:t>
            </a:r>
            <a:r>
              <a:rPr lang="en-US" altLang="zh-CN" sz="2400" b="1" dirty="0">
                <a:solidFill>
                  <a:srgbClr val="C00000"/>
                </a:solidFill>
                <a:latin typeface="Arial" panose="020B0604020202020204" pitchFamily="34" charset="0"/>
                <a:cs typeface="Arial" panose="020B0604020202020204" pitchFamily="34" charset="0"/>
              </a:rPr>
              <a:t>unilaterally</a:t>
            </a:r>
            <a:r>
              <a:rPr lang="en-US" altLang="zh-CN" sz="2400" dirty="0">
                <a:solidFill>
                  <a:srgbClr val="C00000"/>
                </a:solidFill>
                <a:latin typeface="Arial" panose="020B0604020202020204" pitchFamily="34" charset="0"/>
                <a:cs typeface="Arial" panose="020B0604020202020204" pitchFamily="34" charset="0"/>
              </a:rPr>
              <a:t> changing its strategy, i.e., changing its strategy while </a:t>
            </a:r>
            <a:r>
              <a:rPr lang="en-US" altLang="zh-CN" sz="2400" b="1" i="1" dirty="0">
                <a:solidFill>
                  <a:srgbClr val="C00000"/>
                </a:solidFill>
                <a:latin typeface="Arial" panose="020B0604020202020204" pitchFamily="34" charset="0"/>
                <a:cs typeface="Arial" panose="020B0604020202020204" pitchFamily="34" charset="0"/>
              </a:rPr>
              <a:t>s</a:t>
            </a:r>
            <a:r>
              <a:rPr lang="en-US" altLang="zh-CN" sz="2400" i="1" baseline="-25000" dirty="0">
                <a:solidFill>
                  <a:srgbClr val="C00000"/>
                </a:solidFill>
                <a:latin typeface="Arial" panose="020B0604020202020204" pitchFamily="34" charset="0"/>
                <a:cs typeface="Arial" panose="020B0604020202020204" pitchFamily="34" charset="0"/>
              </a:rPr>
              <a:t>-</a:t>
            </a:r>
            <a:r>
              <a:rPr lang="en-US" altLang="zh-CN" sz="2400" i="1" baseline="-25000" dirty="0" err="1">
                <a:solidFill>
                  <a:srgbClr val="C00000"/>
                </a:solidFill>
                <a:latin typeface="Arial" panose="020B0604020202020204" pitchFamily="34" charset="0"/>
                <a:cs typeface="Arial" panose="020B0604020202020204" pitchFamily="34" charset="0"/>
              </a:rPr>
              <a:t>i</a:t>
            </a:r>
            <a:r>
              <a:rPr lang="en-US" altLang="zh-CN" sz="2400" dirty="0">
                <a:solidFill>
                  <a:srgbClr val="C00000"/>
                </a:solidFill>
                <a:latin typeface="Arial" panose="020B0604020202020204" pitchFamily="34" charset="0"/>
                <a:cs typeface="Arial" panose="020B0604020202020204" pitchFamily="34" charset="0"/>
              </a:rPr>
              <a:t> is fixed</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53</a:t>
            </a:fld>
            <a:endParaRPr lang="zh-CN" altLang="en-US" dirty="0"/>
          </a:p>
        </p:txBody>
      </p:sp>
      <p:pic>
        <p:nvPicPr>
          <p:cNvPr id="7" name="Picture 4"/>
          <p:cNvPicPr>
            <a:picLocks noChangeAspect="1" noChangeArrowheads="1"/>
          </p:cNvPicPr>
          <p:nvPr/>
        </p:nvPicPr>
        <p:blipFill>
          <a:blip r:embed="rId2" cstate="print"/>
          <a:srcRect/>
          <a:stretch>
            <a:fillRect/>
          </a:stretch>
        </p:blipFill>
        <p:spPr bwMode="auto">
          <a:xfrm>
            <a:off x="2500298" y="4205216"/>
            <a:ext cx="4706947" cy="736373"/>
          </a:xfrm>
          <a:prstGeom prst="rect">
            <a:avLst/>
          </a:prstGeom>
          <a:noFill/>
          <a:ln w="9525">
            <a:noFill/>
            <a:miter lim="800000"/>
            <a:headEnd/>
            <a:tailEnd/>
          </a:ln>
        </p:spPr>
      </p:pic>
    </p:spTree>
    <p:extLst>
      <p:ext uri="{BB962C8B-B14F-4D97-AF65-F5344CB8AC3E}">
        <p14:creationId xmlns:p14="http://schemas.microsoft.com/office/powerpoint/2010/main" val="1777003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The price of Anarchy</a:t>
            </a:r>
          </a:p>
        </p:txBody>
      </p:sp>
      <p:sp>
        <p:nvSpPr>
          <p:cNvPr id="6" name="矩形 5"/>
          <p:cNvSpPr/>
          <p:nvPr/>
        </p:nvSpPr>
        <p:spPr>
          <a:xfrm>
            <a:off x="251952" y="919066"/>
            <a:ext cx="8640096" cy="5724644"/>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Centralized system</a:t>
            </a:r>
            <a:r>
              <a:rPr lang="en-US" altLang="zh-CN" sz="2400" dirty="0">
                <a:latin typeface="Arial" panose="020B0604020202020204" pitchFamily="34" charset="0"/>
                <a:cs typeface="Arial" panose="020B0604020202020204" pitchFamily="34" charset="0"/>
              </a:rPr>
              <a:t>: In a centralized system, one seeks to find the social optimum (i.e., the best operating point of the system), given a global knowledge of the parameters. This point is in many respect efficient but often unfair</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Decentralized: </a:t>
            </a:r>
            <a:r>
              <a:rPr lang="en-US" altLang="zh-CN" sz="2400" dirty="0">
                <a:solidFill>
                  <a:prstClr val="black"/>
                </a:solidFill>
                <a:latin typeface="Arial" panose="020B0604020202020204" pitchFamily="34" charset="0"/>
                <a:cs typeface="Arial" panose="020B0604020202020204" pitchFamily="34" charset="0"/>
              </a:rPr>
              <a:t>When the players act </a:t>
            </a:r>
            <a:r>
              <a:rPr lang="en-US" altLang="zh-CN" sz="2400" dirty="0" err="1">
                <a:solidFill>
                  <a:prstClr val="black"/>
                </a:solidFill>
                <a:latin typeface="Arial" panose="020B0604020202020204" pitchFamily="34" charset="0"/>
                <a:cs typeface="Arial" panose="020B0604020202020204" pitchFamily="34" charset="0"/>
              </a:rPr>
              <a:t>noncooperatively</a:t>
            </a:r>
            <a:r>
              <a:rPr lang="en-US" altLang="zh-CN" sz="2400" dirty="0">
                <a:solidFill>
                  <a:prstClr val="black"/>
                </a:solidFill>
                <a:latin typeface="Arial" panose="020B0604020202020204" pitchFamily="34" charset="0"/>
                <a:cs typeface="Arial" panose="020B0604020202020204" pitchFamily="34" charset="0"/>
              </a:rPr>
              <a:t> and are in competition, one operating point of interest is the Nash equilibrium. This point is often inefficient but stable from the players’ perspective.</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The </a:t>
            </a:r>
            <a:r>
              <a:rPr lang="en-US" altLang="zh-CN" sz="2400" b="1" dirty="0">
                <a:solidFill>
                  <a:prstClr val="black"/>
                </a:solidFill>
                <a:latin typeface="Arial" panose="020B0604020202020204" pitchFamily="34" charset="0"/>
                <a:cs typeface="Arial" panose="020B0604020202020204" pitchFamily="34" charset="0"/>
              </a:rPr>
              <a:t>Price of Anarchy </a:t>
            </a:r>
            <a:r>
              <a:rPr lang="en-US" altLang="zh-CN" sz="2400" dirty="0">
                <a:solidFill>
                  <a:prstClr val="black"/>
                </a:solidFill>
                <a:latin typeface="Arial" panose="020B0604020202020204" pitchFamily="34" charset="0"/>
                <a:cs typeface="Arial" panose="020B0604020202020204" pitchFamily="34" charset="0"/>
              </a:rPr>
              <a:t>(</a:t>
            </a:r>
            <a:r>
              <a:rPr lang="en-US" altLang="zh-CN" sz="2400" dirty="0" err="1">
                <a:solidFill>
                  <a:prstClr val="black"/>
                </a:solidFill>
                <a:latin typeface="Arial" panose="020B0604020202020204" pitchFamily="34" charset="0"/>
                <a:cs typeface="Arial" panose="020B0604020202020204" pitchFamily="34" charset="0"/>
              </a:rPr>
              <a:t>PoA</a:t>
            </a:r>
            <a:r>
              <a:rPr lang="en-US" altLang="zh-CN" sz="2400" dirty="0">
                <a:solidFill>
                  <a:prstClr val="black"/>
                </a:solidFill>
                <a:latin typeface="Arial" panose="020B0604020202020204" pitchFamily="34" charset="0"/>
                <a:cs typeface="Arial" panose="020B0604020202020204" pitchFamily="34" charset="0"/>
              </a:rPr>
              <a:t>), defined as the ratio of the cost (or utility) function at equilibrium with respect to the social optimum case, measures the price of not having a central coordination in the system</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PoA</a:t>
            </a:r>
            <a:r>
              <a:rPr lang="en-US" altLang="zh-CN" sz="2400" dirty="0">
                <a:latin typeface="Arial" panose="020B0604020202020204" pitchFamily="34" charset="0"/>
                <a:cs typeface="Arial" panose="020B0604020202020204" pitchFamily="34" charset="0"/>
              </a:rPr>
              <a:t> is, loosely, a measure of the loss incurred by having a distributed system!</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54</a:t>
            </a:fld>
            <a:endParaRPr lang="zh-CN" altLang="en-US" dirty="0"/>
          </a:p>
        </p:txBody>
      </p:sp>
    </p:spTree>
    <p:extLst>
      <p:ext uri="{BB962C8B-B14F-4D97-AF65-F5344CB8AC3E}">
        <p14:creationId xmlns:p14="http://schemas.microsoft.com/office/powerpoint/2010/main" val="156795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802293" y="3991541"/>
            <a:ext cx="3179756" cy="2717619"/>
          </a:xfrm>
          <a:prstGeom prst="rect">
            <a:avLst/>
          </a:prstGeom>
        </p:spPr>
      </p:pic>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Example: Prisoner’s Dilemma</a:t>
            </a:r>
          </a:p>
        </p:txBody>
      </p:sp>
      <p:sp>
        <p:nvSpPr>
          <p:cNvPr id="6" name="矩形 5"/>
          <p:cNvSpPr/>
          <p:nvPr/>
        </p:nvSpPr>
        <p:spPr>
          <a:xfrm>
            <a:off x="251952" y="1000108"/>
            <a:ext cx="8640096" cy="5350183"/>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Two suspects in a major crime held for interrogation in separate cells</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they both stay quiet, each will be convicted with a minor offence and will spend </a:t>
            </a:r>
            <a:r>
              <a:rPr lang="en-US" altLang="zh-CN" sz="2000" b="1" dirty="0">
                <a:solidFill>
                  <a:prstClr val="black"/>
                </a:solidFill>
                <a:latin typeface="Arial" panose="020B0604020202020204" pitchFamily="34" charset="0"/>
                <a:cs typeface="Arial" panose="020B0604020202020204" pitchFamily="34" charset="0"/>
              </a:rPr>
              <a:t>1 year </a:t>
            </a:r>
            <a:r>
              <a:rPr lang="en-US" altLang="zh-CN" sz="2000" dirty="0">
                <a:solidFill>
                  <a:prstClr val="black"/>
                </a:solidFill>
                <a:latin typeface="Arial" panose="020B0604020202020204" pitchFamily="34" charset="0"/>
                <a:cs typeface="Arial" panose="020B0604020202020204" pitchFamily="34" charset="0"/>
              </a:rPr>
              <a:t>in prison</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one and only one of them finks, he will be freed and used as a witness against the other who will spend </a:t>
            </a:r>
            <a:r>
              <a:rPr lang="en-US" altLang="zh-CN" sz="2000" b="1" dirty="0">
                <a:solidFill>
                  <a:prstClr val="black"/>
                </a:solidFill>
                <a:latin typeface="Arial" panose="020B0604020202020204" pitchFamily="34" charset="0"/>
                <a:cs typeface="Arial" panose="020B0604020202020204" pitchFamily="34" charset="0"/>
              </a:rPr>
              <a:t>4 years </a:t>
            </a:r>
            <a:r>
              <a:rPr lang="en-US" altLang="zh-CN" sz="2000" dirty="0">
                <a:solidFill>
                  <a:prstClr val="black"/>
                </a:solidFill>
                <a:latin typeface="Arial" panose="020B0604020202020204" pitchFamily="34" charset="0"/>
                <a:cs typeface="Arial" panose="020B0604020202020204" pitchFamily="34" charset="0"/>
              </a:rPr>
              <a:t>in prison</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both of them fink, each will spend </a:t>
            </a:r>
            <a:r>
              <a:rPr lang="en-US" altLang="zh-CN" sz="2000" b="1" dirty="0">
                <a:latin typeface="Arial" panose="020B0604020202020204" pitchFamily="34" charset="0"/>
                <a:cs typeface="Arial" panose="020B0604020202020204" pitchFamily="34" charset="0"/>
              </a:rPr>
              <a:t>3 years </a:t>
            </a:r>
            <a:r>
              <a:rPr lang="en-US" altLang="zh-CN" sz="2000" dirty="0">
                <a:solidFill>
                  <a:prstClr val="black"/>
                </a:solidFill>
                <a:latin typeface="Arial" panose="020B0604020202020204" pitchFamily="34" charset="0"/>
                <a:cs typeface="Arial" panose="020B0604020202020204" pitchFamily="34" charset="0"/>
              </a:rPr>
              <a:t>in prison</a:t>
            </a:r>
            <a:endParaRPr lang="en-US" altLang="zh-CN" sz="2000" i="1" baseline="-25000" dirty="0">
              <a:solidFill>
                <a:prstClr val="black"/>
              </a:solidFill>
              <a:latin typeface="Arial" panose="020B0604020202020204" pitchFamily="34" charset="0"/>
              <a:cs typeface="Arial" panose="020B0604020202020204" pitchFamily="34" charset="0"/>
            </a:endParaRP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 Components of the Prisoner’s dilemma</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000" b="1" dirty="0">
                <a:solidFill>
                  <a:prstClr val="black"/>
                </a:solidFill>
                <a:latin typeface="Arial" panose="020B0604020202020204" pitchFamily="34" charset="0"/>
                <a:cs typeface="Arial" panose="020B0604020202020204" pitchFamily="34" charset="0"/>
              </a:rPr>
              <a:t>Rational Players</a:t>
            </a:r>
            <a:r>
              <a:rPr lang="en-US" altLang="zh-CN" sz="2000" dirty="0">
                <a:solidFill>
                  <a:prstClr val="black"/>
                </a:solidFill>
                <a:latin typeface="Arial" panose="020B0604020202020204" pitchFamily="34" charset="0"/>
                <a:cs typeface="Arial" panose="020B0604020202020204" pitchFamily="34" charset="0"/>
              </a:rPr>
              <a:t>: the prisoners</a:t>
            </a:r>
          </a:p>
          <a:p>
            <a:pPr lvl="1" algn="just">
              <a:spcBef>
                <a:spcPts val="800"/>
              </a:spcBef>
              <a:buFont typeface="Arial"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Strategies</a:t>
            </a:r>
            <a:r>
              <a:rPr lang="en-US" altLang="zh-CN" sz="2000" dirty="0">
                <a:solidFill>
                  <a:prstClr val="black"/>
                </a:solidFill>
                <a:latin typeface="Arial" panose="020B0604020202020204" pitchFamily="34" charset="0"/>
                <a:cs typeface="Arial" panose="020B0604020202020204" pitchFamily="34" charset="0"/>
              </a:rPr>
              <a:t>: Stay quiet (Q) or Fink (F) </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000" b="1" dirty="0">
                <a:solidFill>
                  <a:prstClr val="black"/>
                </a:solidFill>
                <a:latin typeface="Arial" panose="020B0604020202020204" pitchFamily="34" charset="0"/>
                <a:cs typeface="Arial" panose="020B0604020202020204" pitchFamily="34" charset="0"/>
              </a:rPr>
              <a:t>Solution</a:t>
            </a:r>
            <a:r>
              <a:rPr lang="en-US" altLang="zh-CN" sz="2000" dirty="0">
                <a:solidFill>
                  <a:prstClr val="black"/>
                </a:solidFill>
                <a:latin typeface="Arial" panose="020B0604020202020204" pitchFamily="34" charset="0"/>
                <a:cs typeface="Arial" panose="020B0604020202020204" pitchFamily="34" charset="0"/>
              </a:rPr>
              <a:t>: What is the Nash equilibrium?</a:t>
            </a:r>
          </a:p>
          <a:p>
            <a:pPr algn="just">
              <a:spcBef>
                <a:spcPts val="8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Representation in Strategic Form</a:t>
            </a:r>
          </a:p>
          <a:p>
            <a:pPr algn="just">
              <a:spcBef>
                <a:spcPts val="800"/>
              </a:spcBef>
              <a:buFont typeface="Arial"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55</a:t>
            </a:fld>
            <a:endParaRPr lang="zh-CN" altLang="en-US" dirty="0"/>
          </a:p>
        </p:txBody>
      </p:sp>
    </p:spTree>
    <p:extLst>
      <p:ext uri="{BB962C8B-B14F-4D97-AF65-F5344CB8AC3E}">
        <p14:creationId xmlns:p14="http://schemas.microsoft.com/office/powerpoint/2010/main" val="1284438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606208" y="2167018"/>
            <a:ext cx="7931583" cy="2523963"/>
          </a:xfrm>
          <a:prstGeom prst="rect">
            <a:avLst/>
          </a:prstGeom>
        </p:spPr>
      </p:pic>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Example: Prisoner’s Dilemma</a:t>
            </a:r>
          </a:p>
        </p:txBody>
      </p:sp>
      <p:sp>
        <p:nvSpPr>
          <p:cNvPr id="6" name="矩形 5"/>
          <p:cNvSpPr/>
          <p:nvPr/>
        </p:nvSpPr>
        <p:spPr>
          <a:xfrm>
            <a:off x="251952" y="1268976"/>
            <a:ext cx="8640096" cy="995144"/>
          </a:xfrm>
          <a:prstGeom prst="rect">
            <a:avLst/>
          </a:prstGeom>
        </p:spPr>
        <p:txBody>
          <a:bodyPr wrap="square">
            <a:spAutoFit/>
          </a:bodyPr>
          <a:lstStyle/>
          <a:p>
            <a:pPr algn="just">
              <a:spcBef>
                <a:spcPts val="1000"/>
              </a:spcBef>
              <a:buFont typeface="Arial" pitchFamily="34" charset="0"/>
              <a:buChar char="•"/>
              <a:defRPr/>
            </a:pPr>
            <a:r>
              <a:rPr lang="en-US" altLang="zh-CN" sz="2800" dirty="0">
                <a:latin typeface="Arial" panose="020B0604020202020204" pitchFamily="34" charset="0"/>
                <a:cs typeface="Arial" panose="020B0604020202020204" pitchFamily="34" charset="0"/>
              </a:rPr>
              <a:t> Price of Anarchy 3</a:t>
            </a:r>
          </a:p>
          <a:p>
            <a:pPr algn="just">
              <a:spcBef>
                <a:spcPts val="800"/>
              </a:spcBef>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56</a:t>
            </a:fld>
            <a:endParaRPr lang="zh-CN" altLang="en-US" dirty="0"/>
          </a:p>
        </p:txBody>
      </p:sp>
      <p:pic>
        <p:nvPicPr>
          <p:cNvPr id="20" name="图片 19"/>
          <p:cNvPicPr>
            <a:picLocks noChangeAspect="1"/>
          </p:cNvPicPr>
          <p:nvPr/>
        </p:nvPicPr>
        <p:blipFill>
          <a:blip r:embed="rId3"/>
          <a:stretch>
            <a:fillRect/>
          </a:stretch>
        </p:blipFill>
        <p:spPr>
          <a:xfrm>
            <a:off x="967713" y="3699003"/>
            <a:ext cx="3529890" cy="2438611"/>
          </a:xfrm>
          <a:prstGeom prst="rect">
            <a:avLst/>
          </a:prstGeom>
        </p:spPr>
      </p:pic>
      <p:pic>
        <p:nvPicPr>
          <p:cNvPr id="21" name="图片 20"/>
          <p:cNvPicPr>
            <a:picLocks noChangeAspect="1"/>
          </p:cNvPicPr>
          <p:nvPr/>
        </p:nvPicPr>
        <p:blipFill>
          <a:blip r:embed="rId4"/>
          <a:stretch>
            <a:fillRect/>
          </a:stretch>
        </p:blipFill>
        <p:spPr>
          <a:xfrm>
            <a:off x="4591004" y="4419011"/>
            <a:ext cx="2591025" cy="1664352"/>
          </a:xfrm>
          <a:prstGeom prst="rect">
            <a:avLst/>
          </a:prstGeom>
        </p:spPr>
      </p:pic>
    </p:spTree>
    <p:extLst>
      <p:ext uri="{BB962C8B-B14F-4D97-AF65-F5344CB8AC3E}">
        <p14:creationId xmlns:p14="http://schemas.microsoft.com/office/powerpoint/2010/main" val="117043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Algorithms for Finding the NE</a:t>
            </a:r>
          </a:p>
        </p:txBody>
      </p:sp>
      <p:sp>
        <p:nvSpPr>
          <p:cNvPr id="6" name="矩形 5"/>
          <p:cNvSpPr/>
          <p:nvPr/>
        </p:nvSpPr>
        <p:spPr>
          <a:xfrm>
            <a:off x="251952" y="1000108"/>
            <a:ext cx="8640096" cy="4934684"/>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For a general </a:t>
            </a:r>
            <a:r>
              <a:rPr lang="en-US" altLang="zh-CN" sz="2400" i="1" dirty="0">
                <a:latin typeface="Arial" panose="020B0604020202020204" pitchFamily="34" charset="0"/>
                <a:cs typeface="Arial" panose="020B0604020202020204" pitchFamily="34" charset="0"/>
              </a:rPr>
              <a:t>N</a:t>
            </a:r>
            <a:r>
              <a:rPr lang="en-US" altLang="zh-CN" sz="2400" dirty="0">
                <a:latin typeface="Arial" panose="020B0604020202020204" pitchFamily="34" charset="0"/>
                <a:cs typeface="Arial" panose="020B0604020202020204" pitchFamily="34" charset="0"/>
              </a:rPr>
              <a:t>-player game, finding the set of NEs is not possible in polynomial time!</a:t>
            </a:r>
          </a:p>
          <a:p>
            <a:pPr lvl="1"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Unless the game has a certain structure</a:t>
            </a:r>
          </a:p>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Some existing algorithms</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Fictitious play (based on empirical probabilities)</a:t>
            </a:r>
          </a:p>
          <a:p>
            <a:pPr lvl="1"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Iterative algorithms (converge for certain classes of games)</a:t>
            </a:r>
          </a:p>
          <a:p>
            <a:pPr lvl="1"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Best response algorithms</a:t>
            </a:r>
          </a:p>
          <a:p>
            <a:pPr lvl="2"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Popular in some games (continuous kernel games for example)</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Useful Reference</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D. </a:t>
            </a:r>
            <a:r>
              <a:rPr lang="en-US" altLang="zh-CN" sz="2200" dirty="0" err="1">
                <a:solidFill>
                  <a:prstClr val="black"/>
                </a:solidFill>
                <a:latin typeface="Arial" panose="020B0604020202020204" pitchFamily="34" charset="0"/>
                <a:cs typeface="Arial" panose="020B0604020202020204" pitchFamily="34" charset="0"/>
              </a:rPr>
              <a:t>Fundenberg</a:t>
            </a:r>
            <a:r>
              <a:rPr lang="en-US" altLang="zh-CN" sz="2200" dirty="0">
                <a:solidFill>
                  <a:prstClr val="black"/>
                </a:solidFill>
                <a:latin typeface="Arial" panose="020B0604020202020204" pitchFamily="34" charset="0"/>
                <a:cs typeface="Arial" panose="020B0604020202020204" pitchFamily="34" charset="0"/>
              </a:rPr>
              <a:t> and D. Levine, The theory of learning in games, the MIT press, 1998.</a:t>
            </a:r>
            <a:endParaRPr lang="en-US" altLang="zh-CN" sz="2400" dirty="0">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57</a:t>
            </a:fld>
            <a:endParaRPr lang="zh-CN" altLang="en-US" dirty="0"/>
          </a:p>
        </p:txBody>
      </p:sp>
    </p:spTree>
    <p:extLst>
      <p:ext uri="{BB962C8B-B14F-4D97-AF65-F5344CB8AC3E}">
        <p14:creationId xmlns:p14="http://schemas.microsoft.com/office/powerpoint/2010/main" val="1450498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Contract Theory</a:t>
            </a:r>
          </a:p>
        </p:txBody>
      </p:sp>
      <p:sp>
        <p:nvSpPr>
          <p:cNvPr id="6" name="矩形 5"/>
          <p:cNvSpPr/>
          <p:nvPr/>
        </p:nvSpPr>
        <p:spPr>
          <a:xfrm>
            <a:off x="218184" y="960103"/>
            <a:ext cx="8640096" cy="5683607"/>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Contract Theory</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How to regulate monopoly with </a:t>
            </a:r>
            <a:r>
              <a:rPr lang="en-US" altLang="zh-CN" sz="2000" dirty="0">
                <a:solidFill>
                  <a:srgbClr val="C00000"/>
                </a:solidFill>
                <a:latin typeface="Arial" panose="020B0604020202020204" pitchFamily="34" charset="0"/>
                <a:cs typeface="Arial" panose="020B0604020202020204" pitchFamily="34" charset="0"/>
              </a:rPr>
              <a:t>asymmetric information </a:t>
            </a:r>
            <a:r>
              <a:rPr lang="en-US" altLang="zh-CN" sz="2000" dirty="0">
                <a:solidFill>
                  <a:prstClr val="black"/>
                </a:solidFill>
                <a:latin typeface="Arial" panose="020B0604020202020204" pitchFamily="34" charset="0"/>
                <a:cs typeface="Arial" panose="020B0604020202020204" pitchFamily="34" charset="0"/>
              </a:rPr>
              <a:t>by introducing cooperation among competitors</a:t>
            </a:r>
          </a:p>
          <a:p>
            <a:pPr lvl="2"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Regulators don’t know everything about how firms are operating</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Employer and employee(s)/Buyer and seller(s)</a:t>
            </a:r>
          </a:p>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Jean </a:t>
            </a:r>
            <a:r>
              <a:rPr lang="en-US" altLang="zh-CN" sz="2400" dirty="0" err="1">
                <a:latin typeface="Arial" panose="020B0604020202020204" pitchFamily="34" charset="0"/>
                <a:cs typeface="Arial" panose="020B0604020202020204" pitchFamily="34" charset="0"/>
              </a:rPr>
              <a:t>Tirole</a:t>
            </a: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Nobel Prize </a:t>
            </a:r>
            <a:r>
              <a:rPr lang="en-US" altLang="zh-CN" sz="2400" dirty="0">
                <a:latin typeface="Arial" panose="020B0604020202020204" pitchFamily="34" charset="0"/>
                <a:cs typeface="Arial" panose="020B0604020202020204" pitchFamily="34" charset="0"/>
              </a:rPr>
              <a:t>winner in economic science of 2014</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Most economic theory before consisted of price caps for monopolists and preventing cooperation among competitors</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 Nobel Prize for Real World Economics” </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Great potential to ensure cooperation in wireless networks</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Two general types of asymmetric information problems</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Hidden-information problem -- </a:t>
            </a:r>
            <a:r>
              <a:rPr lang="en-US" altLang="zh-CN" sz="2000" i="1" dirty="0">
                <a:solidFill>
                  <a:srgbClr val="C00000"/>
                </a:solidFill>
                <a:latin typeface="Arial" panose="020B0604020202020204" pitchFamily="34" charset="0"/>
                <a:cs typeface="Arial" panose="020B0604020202020204" pitchFamily="34" charset="0"/>
              </a:rPr>
              <a:t>Adverse Selection</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Hidden-action problem -- </a:t>
            </a:r>
            <a:r>
              <a:rPr lang="en-US" altLang="zh-CN" sz="2000" i="1" dirty="0">
                <a:solidFill>
                  <a:srgbClr val="C00000"/>
                </a:solidFill>
                <a:latin typeface="Arial" panose="020B0604020202020204" pitchFamily="34" charset="0"/>
                <a:cs typeface="Arial" panose="020B0604020202020204" pitchFamily="34" charset="0"/>
              </a:rPr>
              <a:t>Moral Hazard</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58</a:t>
            </a:fld>
            <a:endParaRPr lang="zh-CN" altLang="en-US" dirty="0"/>
          </a:p>
        </p:txBody>
      </p:sp>
      <p:pic>
        <p:nvPicPr>
          <p:cNvPr id="7" name="Picture 6" descr="https://gallery.axa-research.org/ressources/_thumbnails/8/839-jean-tirole-b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0" y="0"/>
            <a:ext cx="1397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11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Future Network/Communication Society</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5</a:t>
            </a:fld>
            <a:endParaRPr lang="zh-CN" altLang="en-US" dirty="0"/>
          </a:p>
        </p:txBody>
      </p:sp>
      <p:pic>
        <p:nvPicPr>
          <p:cNvPr id="2" name="图片 1">
            <a:extLst>
              <a:ext uri="{FF2B5EF4-FFF2-40B4-BE49-F238E27FC236}">
                <a16:creationId xmlns:a16="http://schemas.microsoft.com/office/drawing/2014/main" id="{CA779B53-2273-45BC-AB6B-925A9F29155A}"/>
              </a:ext>
            </a:extLst>
          </p:cNvPr>
          <p:cNvPicPr>
            <a:picLocks noChangeAspect="1"/>
          </p:cNvPicPr>
          <p:nvPr/>
        </p:nvPicPr>
        <p:blipFill>
          <a:blip r:embed="rId3"/>
          <a:stretch>
            <a:fillRect/>
          </a:stretch>
        </p:blipFill>
        <p:spPr>
          <a:xfrm>
            <a:off x="971600" y="1052736"/>
            <a:ext cx="7070157" cy="5227984"/>
          </a:xfrm>
          <a:prstGeom prst="rect">
            <a:avLst/>
          </a:prstGeom>
        </p:spPr>
      </p:pic>
    </p:spTree>
    <p:extLst>
      <p:ext uri="{BB962C8B-B14F-4D97-AF65-F5344CB8AC3E}">
        <p14:creationId xmlns:p14="http://schemas.microsoft.com/office/powerpoint/2010/main" val="406546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Adverse Selection of PhD Student </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59</a:t>
            </a:fld>
            <a:endParaRPr lang="zh-CN" altLang="en-US" dirty="0"/>
          </a:p>
        </p:txBody>
      </p:sp>
      <p:sp>
        <p:nvSpPr>
          <p:cNvPr id="13" name="Content Placeholder 1"/>
          <p:cNvSpPr txBox="1">
            <a:spLocks/>
          </p:cNvSpPr>
          <p:nvPr/>
        </p:nvSpPr>
        <p:spPr bwMode="auto">
          <a:xfrm>
            <a:off x="251952" y="1600200"/>
            <a:ext cx="2971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The plan you try to find the advisor with financial aid</a:t>
            </a: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The real plan</a:t>
            </a:r>
          </a:p>
          <a:p>
            <a:pPr eaLnBrk="1" hangingPunct="1">
              <a:lnSpc>
                <a:spcPct val="90000"/>
              </a:lnSpc>
              <a:buFont typeface="Arial" panose="020B0604020202020204" pitchFamily="34" charset="0"/>
              <a:buNone/>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The secret plan</a:t>
            </a:r>
          </a:p>
        </p:txBody>
      </p:sp>
      <p:sp>
        <p:nvSpPr>
          <p:cNvPr id="14" name="Content Placeholder 5"/>
          <p:cNvSpPr txBox="1">
            <a:spLocks/>
          </p:cNvSpPr>
          <p:nvPr/>
        </p:nvSpPr>
        <p:spPr bwMode="auto">
          <a:xfrm>
            <a:off x="5433552" y="1600200"/>
            <a:ext cx="3505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ja-JP" altLang="en-US" sz="2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2400" dirty="0">
                <a:latin typeface="Arial" panose="020B0604020202020204" pitchFamily="34" charset="0"/>
                <a:ea typeface="ＭＳ Ｐゴシック" panose="020B0600070205080204" pitchFamily="34" charset="-128"/>
                <a:cs typeface="Arial" panose="020B0604020202020204" pitchFamily="34" charset="0"/>
              </a:rPr>
              <a:t>I am going to be a professor at a major research university after I graduate.</a:t>
            </a:r>
            <a:r>
              <a:rPr lang="ja-JP" altLang="en-US" sz="2400" dirty="0">
                <a:latin typeface="Arial" panose="020B0604020202020204" pitchFamily="34" charset="0"/>
                <a:ea typeface="ＭＳ Ｐゴシック" panose="020B0600070205080204" pitchFamily="34" charset="-128"/>
                <a:cs typeface="Arial" panose="020B0604020202020204" pitchFamily="34" charset="0"/>
              </a:rPr>
              <a:t>”</a:t>
            </a:r>
            <a:endParaRPr lang="en-US" altLang="ja-JP"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Look for career alternatives</a:t>
            </a: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Become a baker/rock star/writer</a:t>
            </a:r>
          </a:p>
        </p:txBody>
      </p:sp>
      <p:pic>
        <p:nvPicPr>
          <p:cNvPr id="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352" y="1524000"/>
            <a:ext cx="2362200" cy="152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352" y="3067050"/>
            <a:ext cx="23622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352" y="4572000"/>
            <a:ext cx="2362200"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7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mph" presetSubtype="0" fill="hold" grpId="1" nodeType="clickEffect">
                                  <p:stCondLst>
                                    <p:cond delay="0"/>
                                  </p:stCondLst>
                                  <p:childTnLst>
                                    <p:animClr clrSpc="hsl" dir="cw">
                                      <p:cBhvr override="childStyle">
                                        <p:cTn id="19" dur="500" fill="hold"/>
                                        <p:tgtEl>
                                          <p:spTgt spid="13">
                                            <p:txEl>
                                              <p:pRg st="0" end="0"/>
                                            </p:txEl>
                                          </p:spTgt>
                                        </p:tgtEl>
                                        <p:attrNameLst>
                                          <p:attrName>style.color</p:attrName>
                                        </p:attrNameLst>
                                      </p:cBhvr>
                                      <p:by>
                                        <p:hsl h="0" s="12549" l="25098"/>
                                      </p:by>
                                    </p:animClr>
                                    <p:animClr clrSpc="hsl" dir="cw">
                                      <p:cBhvr>
                                        <p:cTn id="20" dur="500" fill="hold"/>
                                        <p:tgtEl>
                                          <p:spTgt spid="13">
                                            <p:txEl>
                                              <p:pRg st="0" end="0"/>
                                            </p:txEl>
                                          </p:spTgt>
                                        </p:tgtEl>
                                        <p:attrNameLst>
                                          <p:attrName>fillcolor</p:attrName>
                                        </p:attrNameLst>
                                      </p:cBhvr>
                                      <p:by>
                                        <p:hsl h="0" s="12549" l="25098"/>
                                      </p:by>
                                    </p:animClr>
                                    <p:animClr clrSpc="hsl" dir="cw">
                                      <p:cBhvr>
                                        <p:cTn id="21" dur="500" fill="hold"/>
                                        <p:tgtEl>
                                          <p:spTgt spid="13">
                                            <p:txEl>
                                              <p:pRg st="0" end="0"/>
                                            </p:txEl>
                                          </p:spTgt>
                                        </p:tgtEl>
                                        <p:attrNameLst>
                                          <p:attrName>stroke.color</p:attrName>
                                        </p:attrNameLst>
                                      </p:cBhvr>
                                      <p:by>
                                        <p:hsl h="0" s="12549" l="25098"/>
                                      </p:by>
                                    </p:animClr>
                                    <p:set>
                                      <p:cBhvr>
                                        <p:cTn id="22" dur="500" fill="hold"/>
                                        <p:tgtEl>
                                          <p:spTgt spid="13">
                                            <p:txEl>
                                              <p:pRg st="0" end="0"/>
                                            </p:txEl>
                                          </p:spTgt>
                                        </p:tgtEl>
                                        <p:attrNameLst>
                                          <p:attrName>fill.type</p:attrName>
                                        </p:attrNameLst>
                                      </p:cBhvr>
                                      <p:to>
                                        <p:strVal val="solid"/>
                                      </p:to>
                                    </p:set>
                                  </p:childTnLst>
                                </p:cTn>
                              </p:par>
                              <p:par>
                                <p:cTn id="23" presetID="30" presetClass="emph" presetSubtype="0" fill="hold" grpId="0" nodeType="withEffect">
                                  <p:stCondLst>
                                    <p:cond delay="0"/>
                                  </p:stCondLst>
                                  <p:childTnLst>
                                    <p:animClr clrSpc="hsl" dir="cw">
                                      <p:cBhvr override="childStyle">
                                        <p:cTn id="24" dur="500" fill="hold"/>
                                        <p:tgtEl>
                                          <p:spTgt spid="14">
                                            <p:txEl>
                                              <p:pRg st="0" end="0"/>
                                            </p:txEl>
                                          </p:spTgt>
                                        </p:tgtEl>
                                        <p:attrNameLst>
                                          <p:attrName>style.color</p:attrName>
                                        </p:attrNameLst>
                                      </p:cBhvr>
                                      <p:by>
                                        <p:hsl h="0" s="12549" l="25098"/>
                                      </p:by>
                                    </p:animClr>
                                    <p:animClr clrSpc="hsl" dir="cw">
                                      <p:cBhvr>
                                        <p:cTn id="25" dur="500" fill="hold"/>
                                        <p:tgtEl>
                                          <p:spTgt spid="14">
                                            <p:txEl>
                                              <p:pRg st="0" end="0"/>
                                            </p:txEl>
                                          </p:spTgt>
                                        </p:tgtEl>
                                        <p:attrNameLst>
                                          <p:attrName>fillcolor</p:attrName>
                                        </p:attrNameLst>
                                      </p:cBhvr>
                                      <p:by>
                                        <p:hsl h="0" s="12549" l="25098"/>
                                      </p:by>
                                    </p:animClr>
                                    <p:animClr clrSpc="hsl" dir="cw">
                                      <p:cBhvr>
                                        <p:cTn id="26" dur="500" fill="hold"/>
                                        <p:tgtEl>
                                          <p:spTgt spid="14">
                                            <p:txEl>
                                              <p:pRg st="0" end="0"/>
                                            </p:txEl>
                                          </p:spTgt>
                                        </p:tgtEl>
                                        <p:attrNameLst>
                                          <p:attrName>stroke.color</p:attrName>
                                        </p:attrNameLst>
                                      </p:cBhvr>
                                      <p:by>
                                        <p:hsl h="0" s="12549" l="25098"/>
                                      </p:by>
                                    </p:animClr>
                                    <p:set>
                                      <p:cBhvr>
                                        <p:cTn id="27" dur="500" fill="hold"/>
                                        <p:tgtEl>
                                          <p:spTgt spid="14">
                                            <p:txEl>
                                              <p:pRg st="0" end="0"/>
                                            </p:txEl>
                                          </p:spTgt>
                                        </p:tgtEl>
                                        <p:attrNameLst>
                                          <p:attrName>fill.type</p:attrName>
                                        </p:attrNameLst>
                                      </p:cBhvr>
                                      <p:to>
                                        <p:strVal val="solid"/>
                                      </p:to>
                                    </p:set>
                                  </p:childTnLst>
                                </p:cTn>
                              </p:par>
                              <p:par>
                                <p:cTn id="28" presetID="30" presetClass="emph" presetSubtype="0" fill="hold" nodeType="withEffect">
                                  <p:stCondLst>
                                    <p:cond delay="0"/>
                                  </p:stCondLst>
                                  <p:childTnLst>
                                    <p:animClr clrSpc="hsl" dir="cw">
                                      <p:cBhvr override="childStyle">
                                        <p:cTn id="29" dur="500" fill="hold"/>
                                        <p:tgtEl>
                                          <p:spTgt spid="15"/>
                                        </p:tgtEl>
                                        <p:attrNameLst>
                                          <p:attrName>style.color</p:attrName>
                                        </p:attrNameLst>
                                      </p:cBhvr>
                                      <p:by>
                                        <p:hsl h="0" s="12549" l="25098"/>
                                      </p:by>
                                    </p:animClr>
                                    <p:animClr clrSpc="hsl" dir="cw">
                                      <p:cBhvr>
                                        <p:cTn id="30" dur="500" fill="hold"/>
                                        <p:tgtEl>
                                          <p:spTgt spid="15"/>
                                        </p:tgtEl>
                                        <p:attrNameLst>
                                          <p:attrName>fillcolor</p:attrName>
                                        </p:attrNameLst>
                                      </p:cBhvr>
                                      <p:by>
                                        <p:hsl h="0" s="12549" l="25098"/>
                                      </p:by>
                                    </p:animClr>
                                    <p:animClr clrSpc="hsl" dir="cw">
                                      <p:cBhvr>
                                        <p:cTn id="31" dur="500" fill="hold"/>
                                        <p:tgtEl>
                                          <p:spTgt spid="15"/>
                                        </p:tgtEl>
                                        <p:attrNameLst>
                                          <p:attrName>stroke.color</p:attrName>
                                        </p:attrNameLst>
                                      </p:cBhvr>
                                      <p:by>
                                        <p:hsl h="0" s="12549" l="25098"/>
                                      </p:by>
                                    </p:animClr>
                                    <p:set>
                                      <p:cBhvr>
                                        <p:cTn id="32" dur="500" fill="hold"/>
                                        <p:tgtEl>
                                          <p:spTgt spid="15"/>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500"/>
                                        <p:tgtEl>
                                          <p:spTgt spid="14">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mph" presetSubtype="0" fill="hold" grpId="2" nodeType="clickEffect">
                                  <p:stCondLst>
                                    <p:cond delay="0"/>
                                  </p:stCondLst>
                                  <p:childTnLst>
                                    <p:animClr clrSpc="hsl" dir="cw">
                                      <p:cBhvr override="childStyle">
                                        <p:cTn id="49" dur="500" fill="hold"/>
                                        <p:tgtEl>
                                          <p:spTgt spid="13">
                                            <p:txEl>
                                              <p:pRg st="3" end="3"/>
                                            </p:txEl>
                                          </p:spTgt>
                                        </p:tgtEl>
                                        <p:attrNameLst>
                                          <p:attrName>style.color</p:attrName>
                                        </p:attrNameLst>
                                      </p:cBhvr>
                                      <p:by>
                                        <p:hsl h="0" s="12549" l="25098"/>
                                      </p:by>
                                    </p:animClr>
                                    <p:animClr clrSpc="hsl" dir="cw">
                                      <p:cBhvr>
                                        <p:cTn id="50" dur="500" fill="hold"/>
                                        <p:tgtEl>
                                          <p:spTgt spid="13">
                                            <p:txEl>
                                              <p:pRg st="3" end="3"/>
                                            </p:txEl>
                                          </p:spTgt>
                                        </p:tgtEl>
                                        <p:attrNameLst>
                                          <p:attrName>fillcolor</p:attrName>
                                        </p:attrNameLst>
                                      </p:cBhvr>
                                      <p:by>
                                        <p:hsl h="0" s="12549" l="25098"/>
                                      </p:by>
                                    </p:animClr>
                                    <p:animClr clrSpc="hsl" dir="cw">
                                      <p:cBhvr>
                                        <p:cTn id="51" dur="500" fill="hold"/>
                                        <p:tgtEl>
                                          <p:spTgt spid="13">
                                            <p:txEl>
                                              <p:pRg st="3" end="3"/>
                                            </p:txEl>
                                          </p:spTgt>
                                        </p:tgtEl>
                                        <p:attrNameLst>
                                          <p:attrName>stroke.color</p:attrName>
                                        </p:attrNameLst>
                                      </p:cBhvr>
                                      <p:by>
                                        <p:hsl h="0" s="12549" l="25098"/>
                                      </p:by>
                                    </p:animClr>
                                    <p:set>
                                      <p:cBhvr>
                                        <p:cTn id="52" dur="500" fill="hold"/>
                                        <p:tgtEl>
                                          <p:spTgt spid="13">
                                            <p:txEl>
                                              <p:pRg st="3" end="3"/>
                                            </p:txEl>
                                          </p:spTgt>
                                        </p:tgtEl>
                                        <p:attrNameLst>
                                          <p:attrName>fill.type</p:attrName>
                                        </p:attrNameLst>
                                      </p:cBhvr>
                                      <p:to>
                                        <p:strVal val="solid"/>
                                      </p:to>
                                    </p:set>
                                  </p:childTnLst>
                                </p:cTn>
                              </p:par>
                              <p:par>
                                <p:cTn id="53" presetID="30" presetClass="emph" presetSubtype="0" fill="hold" grpId="1" nodeType="withEffect">
                                  <p:stCondLst>
                                    <p:cond delay="0"/>
                                  </p:stCondLst>
                                  <p:childTnLst>
                                    <p:animClr clrSpc="hsl" dir="cw">
                                      <p:cBhvr override="childStyle">
                                        <p:cTn id="54" dur="500" fill="hold"/>
                                        <p:tgtEl>
                                          <p:spTgt spid="14">
                                            <p:txEl>
                                              <p:pRg st="2" end="2"/>
                                            </p:txEl>
                                          </p:spTgt>
                                        </p:tgtEl>
                                        <p:attrNameLst>
                                          <p:attrName>style.color</p:attrName>
                                        </p:attrNameLst>
                                      </p:cBhvr>
                                      <p:by>
                                        <p:hsl h="0" s="12549" l="25098"/>
                                      </p:by>
                                    </p:animClr>
                                    <p:animClr clrSpc="hsl" dir="cw">
                                      <p:cBhvr>
                                        <p:cTn id="55" dur="500" fill="hold"/>
                                        <p:tgtEl>
                                          <p:spTgt spid="14">
                                            <p:txEl>
                                              <p:pRg st="2" end="2"/>
                                            </p:txEl>
                                          </p:spTgt>
                                        </p:tgtEl>
                                        <p:attrNameLst>
                                          <p:attrName>fillcolor</p:attrName>
                                        </p:attrNameLst>
                                      </p:cBhvr>
                                      <p:by>
                                        <p:hsl h="0" s="12549" l="25098"/>
                                      </p:by>
                                    </p:animClr>
                                    <p:animClr clrSpc="hsl" dir="cw">
                                      <p:cBhvr>
                                        <p:cTn id="56" dur="500" fill="hold"/>
                                        <p:tgtEl>
                                          <p:spTgt spid="14">
                                            <p:txEl>
                                              <p:pRg st="2" end="2"/>
                                            </p:txEl>
                                          </p:spTgt>
                                        </p:tgtEl>
                                        <p:attrNameLst>
                                          <p:attrName>stroke.color</p:attrName>
                                        </p:attrNameLst>
                                      </p:cBhvr>
                                      <p:by>
                                        <p:hsl h="0" s="12549" l="25098"/>
                                      </p:by>
                                    </p:animClr>
                                    <p:set>
                                      <p:cBhvr>
                                        <p:cTn id="57" dur="500" fill="hold"/>
                                        <p:tgtEl>
                                          <p:spTgt spid="14">
                                            <p:txEl>
                                              <p:pRg st="2" end="2"/>
                                            </p:txEl>
                                          </p:spTgt>
                                        </p:tgtEl>
                                        <p:attrNameLst>
                                          <p:attrName>fill.type</p:attrName>
                                        </p:attrNameLst>
                                      </p:cBhvr>
                                      <p:to>
                                        <p:strVal val="solid"/>
                                      </p:to>
                                    </p:set>
                                  </p:childTnLst>
                                </p:cTn>
                              </p:par>
                              <p:par>
                                <p:cTn id="58" presetID="30" presetClass="emph" presetSubtype="0" fill="hold" nodeType="withEffect">
                                  <p:stCondLst>
                                    <p:cond delay="0"/>
                                  </p:stCondLst>
                                  <p:childTnLst>
                                    <p:animClr clrSpc="hsl" dir="cw">
                                      <p:cBhvr override="childStyle">
                                        <p:cTn id="59" dur="500" fill="hold"/>
                                        <p:tgtEl>
                                          <p:spTgt spid="16"/>
                                        </p:tgtEl>
                                        <p:attrNameLst>
                                          <p:attrName>style.color</p:attrName>
                                        </p:attrNameLst>
                                      </p:cBhvr>
                                      <p:by>
                                        <p:hsl h="0" s="12549" l="25098"/>
                                      </p:by>
                                    </p:animClr>
                                    <p:animClr clrSpc="hsl" dir="cw">
                                      <p:cBhvr>
                                        <p:cTn id="60" dur="500" fill="hold"/>
                                        <p:tgtEl>
                                          <p:spTgt spid="16"/>
                                        </p:tgtEl>
                                        <p:attrNameLst>
                                          <p:attrName>fillcolor</p:attrName>
                                        </p:attrNameLst>
                                      </p:cBhvr>
                                      <p:by>
                                        <p:hsl h="0" s="12549" l="25098"/>
                                      </p:by>
                                    </p:animClr>
                                    <p:animClr clrSpc="hsl" dir="cw">
                                      <p:cBhvr>
                                        <p:cTn id="61" dur="500" fill="hold"/>
                                        <p:tgtEl>
                                          <p:spTgt spid="16"/>
                                        </p:tgtEl>
                                        <p:attrNameLst>
                                          <p:attrName>stroke.color</p:attrName>
                                        </p:attrNameLst>
                                      </p:cBhvr>
                                      <p:by>
                                        <p:hsl h="0" s="12549" l="25098"/>
                                      </p:by>
                                    </p:animClr>
                                    <p:set>
                                      <p:cBhvr>
                                        <p:cTn id="62" dur="500" fill="hold"/>
                                        <p:tgtEl>
                                          <p:spTgt spid="16"/>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xEl>
                                              <p:pRg st="7" end="7"/>
                                            </p:txEl>
                                          </p:spTgt>
                                        </p:tgtEl>
                                        <p:attrNameLst>
                                          <p:attrName>style.visibility</p:attrName>
                                        </p:attrNameLst>
                                      </p:cBhvr>
                                      <p:to>
                                        <p:strVal val="visible"/>
                                      </p:to>
                                    </p:set>
                                    <p:animEffect transition="in" filter="fade">
                                      <p:cBhvr>
                                        <p:cTn id="67" dur="500"/>
                                        <p:tgtEl>
                                          <p:spTgt spid="1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xEl>
                                              <p:pRg st="5" end="5"/>
                                            </p:txEl>
                                          </p:spTgt>
                                        </p:tgtEl>
                                        <p:attrNameLst>
                                          <p:attrName>style.visibility</p:attrName>
                                        </p:attrNameLst>
                                      </p:cBhvr>
                                      <p:to>
                                        <p:strVal val="visible"/>
                                      </p:to>
                                    </p:set>
                                    <p:animEffect transition="in" filter="fade">
                                      <p:cBhvr>
                                        <p:cTn id="72" dur="500"/>
                                        <p:tgtEl>
                                          <p:spTgt spid="14">
                                            <p:txEl>
                                              <p:pRg st="5" end="5"/>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build="p"/>
      <p:bldP spid="13" grpId="2" build="p"/>
      <p:bldP spid="14" grpId="0" build="p"/>
      <p:bldP spid="14" grpI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Adverse Selection</a:t>
            </a:r>
          </a:p>
        </p:txBody>
      </p:sp>
      <p:sp>
        <p:nvSpPr>
          <p:cNvPr id="6" name="矩形 5"/>
          <p:cNvSpPr/>
          <p:nvPr/>
        </p:nvSpPr>
        <p:spPr>
          <a:xfrm>
            <a:off x="251952" y="857232"/>
            <a:ext cx="8640096" cy="5765681"/>
          </a:xfrm>
          <a:prstGeom prst="rect">
            <a:avLst/>
          </a:prstGeom>
        </p:spPr>
        <p:txBody>
          <a:bodyPr wrap="square">
            <a:spAutoFit/>
          </a:bodyPr>
          <a:lstStyle/>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i="1" dirty="0">
                <a:solidFill>
                  <a:srgbClr val="C00000"/>
                </a:solidFill>
                <a:latin typeface="Arial" panose="020B0604020202020204" pitchFamily="34" charset="0"/>
                <a:cs typeface="Arial" panose="020B0604020202020204" pitchFamily="34" charset="0"/>
              </a:rPr>
              <a:t>Asymmetric information:</a:t>
            </a:r>
          </a:p>
          <a:p>
            <a:pPr lvl="1"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Relevant characteristics of the employee are hidden from the employer</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Distaste for certain tasks, the level of competence </a:t>
            </a:r>
          </a:p>
          <a:p>
            <a:pPr lvl="1"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Preference/productivity are  private  information of employee, but unavailable to employer</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All employee types would respond by "pretending to be skilled" to get the higher wage</a:t>
            </a:r>
          </a:p>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Employers respond to adverse selection by revelation principle</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Employer offers </a:t>
            </a:r>
            <a:r>
              <a:rPr lang="en-US" altLang="zh-CN" sz="2200" dirty="0">
                <a:solidFill>
                  <a:srgbClr val="C00000"/>
                </a:solidFill>
                <a:latin typeface="Arial" panose="020B0604020202020204" pitchFamily="34" charset="0"/>
                <a:cs typeface="Arial" panose="020B0604020202020204" pitchFamily="34" charset="0"/>
              </a:rPr>
              <a:t>multiple employment contracts</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Different contracts destined to different skill level employees</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Employee selects contract to maximize its benefit but will reveal his skill level</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60</a:t>
            </a:fld>
            <a:endParaRPr lang="zh-CN" altLang="en-US" dirty="0"/>
          </a:p>
        </p:txBody>
      </p:sp>
    </p:spTree>
    <p:extLst>
      <p:ext uri="{BB962C8B-B14F-4D97-AF65-F5344CB8AC3E}">
        <p14:creationId xmlns:p14="http://schemas.microsoft.com/office/powerpoint/2010/main" val="87641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Bilateral Contracting</a:t>
            </a:r>
          </a:p>
        </p:txBody>
      </p:sp>
      <mc:AlternateContent xmlns:mc="http://schemas.openxmlformats.org/markup-compatibility/2006" xmlns:a14="http://schemas.microsoft.com/office/drawing/2010/main">
        <mc:Choice Requires="a14">
          <p:sp>
            <p:nvSpPr>
              <p:cNvPr id="6" name="矩形 5"/>
              <p:cNvSpPr/>
              <p:nvPr/>
            </p:nvSpPr>
            <p:spPr>
              <a:xfrm>
                <a:off x="251951" y="1268976"/>
                <a:ext cx="8640095" cy="4801892"/>
              </a:xfrm>
              <a:prstGeom prst="rect">
                <a:avLst/>
              </a:prstGeom>
            </p:spPr>
            <p:txBody>
              <a:bodyPr wrap="square">
                <a:spAutoFit/>
              </a:bodyPr>
              <a:lstStyle/>
              <a:p>
                <a:pPr marL="342900" indent="-342900" algn="just">
                  <a:spcBef>
                    <a:spcPts val="9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Revelation principle offers  a key simplification</a:t>
                </a:r>
              </a:p>
              <a:p>
                <a:pPr marL="800100" lvl="1" indent="-342900" algn="just">
                  <a:spcBef>
                    <a:spcPts val="9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Type </a:t>
                </a:r>
                <a:r>
                  <a:rPr lang="en-US" altLang="zh-CN" sz="2000" i="1" dirty="0" err="1">
                    <a:solidFill>
                      <a:prstClr val="black"/>
                    </a:solidFill>
                    <a:latin typeface="Symbol" panose="05050102010706020507" pitchFamily="18" charset="2"/>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dirty="0">
                    <a:solidFill>
                      <a:prstClr val="black"/>
                    </a:solidFill>
                    <a:latin typeface="Arial" panose="020B0604020202020204" pitchFamily="34" charset="0"/>
                    <a:cs typeface="Arial" panose="020B0604020202020204" pitchFamily="34" charset="0"/>
                  </a:rPr>
                  <a:t>must prefer contract (</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dirty="0">
                    <a:solidFill>
                      <a:prstClr val="black"/>
                    </a:solidFill>
                    <a:latin typeface="Arial" panose="020B0604020202020204" pitchFamily="34" charset="0"/>
                    <a:cs typeface="Arial" panose="020B0604020202020204" pitchFamily="34" charset="0"/>
                  </a:rPr>
                  <a:t>) over (</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dirty="0">
                    <a:solidFill>
                      <a:prstClr val="black"/>
                    </a:solidFill>
                    <a:latin typeface="Arial" panose="020B0604020202020204" pitchFamily="34" charset="0"/>
                    <a:cs typeface="Arial" panose="020B0604020202020204" pitchFamily="34" charset="0"/>
                  </a:rPr>
                  <a:t>) </a:t>
                </a:r>
                <a:endParaRPr lang="en-US" altLang="zh-CN" sz="2000" i="1" baseline="-25000" dirty="0">
                  <a:solidFill>
                    <a:prstClr val="black"/>
                  </a:solidFill>
                  <a:latin typeface="Symbol" panose="05050102010706020507" pitchFamily="18" charset="2"/>
                  <a:cs typeface="Arial" panose="020B0604020202020204" pitchFamily="34" charset="0"/>
                </a:endParaRPr>
              </a:p>
              <a:p>
                <a:pPr marL="800100" lvl="1" indent="-342900" algn="just">
                  <a:spcBef>
                    <a:spcPts val="9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Type </a:t>
                </a:r>
                <a:r>
                  <a:rPr lang="en-US" altLang="zh-CN" sz="2000" i="1" dirty="0" err="1">
                    <a:solidFill>
                      <a:prstClr val="black"/>
                    </a:solidFill>
                    <a:latin typeface="Symbol" panose="05050102010706020507" pitchFamily="18" charset="2"/>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dirty="0">
                    <a:solidFill>
                      <a:prstClr val="black"/>
                    </a:solidFill>
                    <a:latin typeface="Arial" panose="020B0604020202020204" pitchFamily="34" charset="0"/>
                    <a:cs typeface="Arial" panose="020B0604020202020204" pitchFamily="34" charset="0"/>
                  </a:rPr>
                  <a:t>must prefer contract(</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dirty="0">
                    <a:solidFill>
                      <a:prstClr val="black"/>
                    </a:solidFill>
                    <a:latin typeface="Arial" panose="020B0604020202020204" pitchFamily="34" charset="0"/>
                    <a:cs typeface="Arial" panose="020B0604020202020204" pitchFamily="34" charset="0"/>
                  </a:rPr>
                  <a:t>) over (</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dirty="0">
                    <a:solidFill>
                      <a:prstClr val="black"/>
                    </a:solidFill>
                    <a:latin typeface="Arial" panose="020B0604020202020204" pitchFamily="34" charset="0"/>
                    <a:cs typeface="Arial" panose="020B0604020202020204" pitchFamily="34" charset="0"/>
                  </a:rPr>
                  <a:t>) </a:t>
                </a:r>
              </a:p>
              <a:p>
                <a:pPr marL="342900" indent="-342900" algn="just">
                  <a:spcBef>
                    <a:spcPts val="9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The optimal menu of employment contracts under hidden information</a:t>
                </a:r>
              </a:p>
              <a:p>
                <a:pPr algn="ctr">
                  <a:spcBef>
                    <a:spcPts val="900"/>
                  </a:spcBef>
                  <a:defRPr/>
                </a:pPr>
                <a14:m>
                  <m:oMathPara xmlns:m="http://schemas.openxmlformats.org/officeDocument/2006/math">
                    <m:oMathParaPr>
                      <m:jc m:val="centerGroup"/>
                    </m:oMathParaPr>
                    <m:oMath xmlns:m="http://schemas.openxmlformats.org/officeDocument/2006/math">
                      <m:func>
                        <m:funcPr>
                          <m:ctrlPr>
                            <a:rPr lang="en-US" altLang="zh-CN" sz="2400" i="1" smtClean="0">
                              <a:latin typeface="Cambria Math" panose="02040503050406030204" pitchFamily="18" charset="0"/>
                              <a:cs typeface="Arial" panose="020B0604020202020204" pitchFamily="34" charset="0"/>
                            </a:rPr>
                          </m:ctrlPr>
                        </m:funcPr>
                        <m:fName>
                          <m:limLow>
                            <m:limLowPr>
                              <m:ctrlPr>
                                <a:rPr lang="en-US" altLang="zh-CN" sz="2400" i="1" smtClean="0">
                                  <a:latin typeface="Cambria Math" panose="02040503050406030204" pitchFamily="18" charset="0"/>
                                  <a:cs typeface="Arial" panose="020B0604020202020204" pitchFamily="34" charset="0"/>
                                </a:rPr>
                              </m:ctrlPr>
                            </m:limLowPr>
                            <m:e>
                              <m:r>
                                <m:rPr>
                                  <m:sty m:val="p"/>
                                </m:rPr>
                                <a:rPr lang="en-US" altLang="zh-CN" sz="2400" i="0" smtClean="0">
                                  <a:latin typeface="Cambria Math" panose="02040503050406030204" pitchFamily="18" charset="0"/>
                                  <a:cs typeface="Arial" panose="020B0604020202020204" pitchFamily="34" charset="0"/>
                                </a:rPr>
                                <m:t>max</m:t>
                              </m:r>
                            </m:e>
                            <m:lim>
                              <m:r>
                                <a:rPr lang="en-US" altLang="zh-CN" sz="2400" b="0" i="1" smtClean="0">
                                  <a:latin typeface="Cambria Math" panose="02040503050406030204" pitchFamily="18" charset="0"/>
                                  <a:cs typeface="Arial" panose="020B0604020202020204" pitchFamily="34" charset="0"/>
                                </a:rPr>
                                <m:t>𝑞</m:t>
                              </m:r>
                              <m:r>
                                <a:rPr lang="en-US" altLang="zh-CN" sz="2400" b="0" i="1" smtClean="0">
                                  <a:latin typeface="Cambria Math" panose="02040503050406030204" pitchFamily="18" charset="0"/>
                                  <a:cs typeface="Arial" panose="020B0604020202020204" pitchFamily="34" charset="0"/>
                                </a:rPr>
                                <m:t>,</m:t>
                              </m:r>
                              <m:r>
                                <a:rPr lang="en-US" altLang="zh-CN" sz="2400" b="0" i="1" smtClean="0">
                                  <a:latin typeface="Cambria Math" panose="02040503050406030204" pitchFamily="18" charset="0"/>
                                  <a:cs typeface="Arial" panose="020B0604020202020204" pitchFamily="34" charset="0"/>
                                </a:rPr>
                                <m:t>𝑇</m:t>
                              </m:r>
                            </m:lim>
                          </m:limLow>
                        </m:fName>
                        <m:e>
                          <m:r>
                            <a:rPr lang="zh-CN" altLang="en-US" sz="2400" i="1">
                              <a:latin typeface="Cambria Math" panose="02040503050406030204" pitchFamily="18" charset="0"/>
                              <a:cs typeface="Arial" panose="020B0604020202020204" pitchFamily="34" charset="0"/>
                            </a:rPr>
                            <m:t>𝛽</m:t>
                          </m:r>
                          <m:d>
                            <m:dPr>
                              <m:ctrlPr>
                                <a:rPr lang="en-US" altLang="zh-CN" sz="2400" i="1">
                                  <a:latin typeface="Cambria Math" panose="02040503050406030204" pitchFamily="18" charset="0"/>
                                  <a:cs typeface="Arial" panose="020B0604020202020204" pitchFamily="34" charset="0"/>
                                </a:rPr>
                              </m:ctrlPr>
                            </m:dPr>
                            <m:e>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𝑞</m:t>
                                  </m:r>
                                </m:e>
                                <m:sub>
                                  <m:r>
                                    <a:rPr lang="en-US" altLang="zh-CN" sz="2400" i="1">
                                      <a:latin typeface="Cambria Math" panose="02040503050406030204" pitchFamily="18" charset="0"/>
                                      <a:cs typeface="Arial" panose="020B0604020202020204" pitchFamily="34" charset="0"/>
                                    </a:rPr>
                                    <m:t>𝐻</m:t>
                                  </m:r>
                                </m:sub>
                              </m:sSub>
                              <m:r>
                                <a:rPr lang="en-US" altLang="zh-CN" sz="2400" i="1">
                                  <a:latin typeface="Cambria Math" panose="02040503050406030204" pitchFamily="18" charset="0"/>
                                  <a:cs typeface="Arial" panose="020B0604020202020204" pitchFamily="34" charset="0"/>
                                </a:rPr>
                                <m:t>−</m:t>
                              </m:r>
                              <m:r>
                                <a:rPr lang="en-US" altLang="zh-CN" sz="2400" i="1">
                                  <a:latin typeface="Cambria Math" panose="02040503050406030204" pitchFamily="18" charset="0"/>
                                  <a:cs typeface="Arial" panose="020B0604020202020204" pitchFamily="34" charset="0"/>
                                </a:rPr>
                                <m:t>𝑐</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𝑇</m:t>
                                  </m:r>
                                </m:e>
                                <m:sub>
                                  <m:r>
                                    <a:rPr lang="en-US" altLang="zh-CN" sz="2400" i="1">
                                      <a:latin typeface="Cambria Math" panose="02040503050406030204" pitchFamily="18" charset="0"/>
                                      <a:cs typeface="Arial" panose="020B0604020202020204" pitchFamily="34" charset="0"/>
                                    </a:rPr>
                                    <m:t>𝐻</m:t>
                                  </m:r>
                                </m:sub>
                              </m:sSub>
                            </m:e>
                          </m:d>
                          <m:r>
                            <a:rPr lang="en-US" altLang="zh-CN" sz="2400" i="1">
                              <a:latin typeface="Cambria Math" panose="02040503050406030204" pitchFamily="18" charset="0"/>
                              <a:cs typeface="Arial" panose="020B0604020202020204" pitchFamily="34" charset="0"/>
                            </a:rPr>
                            <m:t>+</m:t>
                          </m:r>
                          <m:d>
                            <m:dPr>
                              <m:ctrlPr>
                                <a:rPr lang="en-US" altLang="zh-CN" sz="2400" i="1">
                                  <a:latin typeface="Cambria Math" panose="02040503050406030204" pitchFamily="18" charset="0"/>
                                  <a:cs typeface="Arial" panose="020B0604020202020204" pitchFamily="34" charset="0"/>
                                </a:rPr>
                              </m:ctrlPr>
                            </m:dPr>
                            <m:e>
                              <m:r>
                                <a:rPr lang="en-US" altLang="zh-CN" sz="2400" i="1">
                                  <a:latin typeface="Cambria Math" panose="02040503050406030204" pitchFamily="18" charset="0"/>
                                  <a:cs typeface="Arial" panose="020B0604020202020204" pitchFamily="34" charset="0"/>
                                </a:rPr>
                                <m:t>1−</m:t>
                              </m:r>
                              <m:r>
                                <a:rPr lang="zh-CN" altLang="en-US" sz="2400" i="1">
                                  <a:latin typeface="Cambria Math" panose="02040503050406030204" pitchFamily="18" charset="0"/>
                                  <a:cs typeface="Arial" panose="020B0604020202020204" pitchFamily="34" charset="0"/>
                                </a:rPr>
                                <m:t>𝛽</m:t>
                              </m:r>
                            </m:e>
                          </m:d>
                          <m:d>
                            <m:dPr>
                              <m:ctrlPr>
                                <a:rPr lang="en-US" altLang="zh-CN" sz="2400" i="1">
                                  <a:latin typeface="Cambria Math" panose="02040503050406030204" pitchFamily="18" charset="0"/>
                                  <a:cs typeface="Arial" panose="020B0604020202020204" pitchFamily="34" charset="0"/>
                                </a:rPr>
                              </m:ctrlPr>
                            </m:dPr>
                            <m:e>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𝑞</m:t>
                                  </m:r>
                                </m:e>
                                <m:sub>
                                  <m:r>
                                    <a:rPr lang="en-US" altLang="zh-CN" sz="2400" i="1">
                                      <a:latin typeface="Cambria Math" panose="02040503050406030204" pitchFamily="18" charset="0"/>
                                      <a:cs typeface="Arial" panose="020B0604020202020204" pitchFamily="34" charset="0"/>
                                    </a:rPr>
                                    <m:t>𝐿</m:t>
                                  </m:r>
                                </m:sub>
                              </m:sSub>
                              <m:r>
                                <a:rPr lang="en-US" altLang="zh-CN" sz="2400" i="1">
                                  <a:latin typeface="Cambria Math" panose="02040503050406030204" pitchFamily="18" charset="0"/>
                                  <a:cs typeface="Arial" panose="020B0604020202020204" pitchFamily="34" charset="0"/>
                                </a:rPr>
                                <m:t>−</m:t>
                              </m:r>
                              <m:r>
                                <a:rPr lang="en-US" altLang="zh-CN" sz="2400" i="1">
                                  <a:latin typeface="Cambria Math" panose="02040503050406030204" pitchFamily="18" charset="0"/>
                                  <a:cs typeface="Arial" panose="020B0604020202020204" pitchFamily="34" charset="0"/>
                                </a:rPr>
                                <m:t>𝑐</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𝑇</m:t>
                                  </m:r>
                                </m:e>
                                <m:sub>
                                  <m:r>
                                    <a:rPr lang="en-US" altLang="zh-CN" sz="2400" i="1">
                                      <a:latin typeface="Cambria Math" panose="02040503050406030204" pitchFamily="18" charset="0"/>
                                      <a:cs typeface="Arial" panose="020B0604020202020204" pitchFamily="34" charset="0"/>
                                    </a:rPr>
                                    <m:t>𝐿</m:t>
                                  </m:r>
                                </m:sub>
                              </m:sSub>
                            </m:e>
                          </m:d>
                        </m:e>
                      </m:func>
                    </m:oMath>
                  </m:oMathPara>
                </a14:m>
                <a:endParaRPr lang="en-US" altLang="zh-CN" sz="2400" dirty="0">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(IRH) </a:t>
                </a:r>
                <a14:m>
                  <m:oMath xmlns:m="http://schemas.openxmlformats.org/officeDocument/2006/math">
                    <m:sSub>
                      <m:sSubPr>
                        <m:ctrlPr>
                          <a:rPr lang="en-US" altLang="zh-CN" sz="2000" i="1" smtClean="0">
                            <a:solidFill>
                              <a:prstClr val="black"/>
                            </a:solidFill>
                            <a:latin typeface="Cambria Math" panose="02040503050406030204" pitchFamily="18" charset="0"/>
                            <a:cs typeface="Arial" panose="020B0604020202020204" pitchFamily="34" charset="0"/>
                          </a:rPr>
                        </m:ctrlPr>
                      </m:sSubPr>
                      <m:e>
                        <m:r>
                          <a:rPr lang="zh-CN" altLang="en-US" sz="2000" b="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𝐻</m:t>
                        </m:r>
                      </m:sub>
                    </m:sSub>
                    <m:r>
                      <a:rPr lang="en-US" altLang="zh-CN" sz="2000" b="0" i="1" smtClean="0">
                        <a:solidFill>
                          <a:prstClr val="black"/>
                        </a:solidFill>
                        <a:latin typeface="Cambria Math" panose="02040503050406030204" pitchFamily="18" charset="0"/>
                        <a:cs typeface="Arial" panose="020B0604020202020204" pitchFamily="34" charset="0"/>
                      </a:rPr>
                      <m:t>𝑣</m:t>
                    </m:r>
                    <m:d>
                      <m:dPr>
                        <m:ctrlPr>
                          <a:rPr lang="en-US" altLang="zh-CN" sz="2000" b="1" i="1" smtClean="0">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i="1">
                                <a:latin typeface="Cambria Math" panose="02040503050406030204" pitchFamily="18" charset="0"/>
                                <a:cs typeface="Arial" panose="020B0604020202020204" pitchFamily="34" charset="0"/>
                              </a:rPr>
                              <m:t>𝐻</m:t>
                            </m:r>
                          </m:sub>
                        </m:sSub>
                      </m:e>
                    </m:d>
                    <m:r>
                      <a:rPr lang="en-US" altLang="zh-CN" sz="2000" b="1" i="0" smtClean="0">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i="1">
                            <a:latin typeface="Cambria Math" panose="02040503050406030204" pitchFamily="18" charset="0"/>
                            <a:cs typeface="Arial" panose="020B0604020202020204" pitchFamily="34" charset="0"/>
                          </a:rPr>
                          <m:t>𝐻</m:t>
                        </m:r>
                      </m:sub>
                    </m:sSub>
                    <m:r>
                      <a:rPr lang="en-US" altLang="zh-CN" sz="200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0</m:t>
                    </m:r>
                  </m:oMath>
                </a14:m>
                <a:endParaRPr lang="en-US" altLang="zh-CN" sz="2000" b="1" dirty="0">
                  <a:solidFill>
                    <a:prstClr val="black"/>
                  </a:solidFill>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(IRL) </a:t>
                </a:r>
                <a14:m>
                  <m:oMath xmlns:m="http://schemas.openxmlformats.org/officeDocument/2006/math">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𝐿</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𝐿</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𝐿</m:t>
                        </m:r>
                      </m:sub>
                    </m:sSub>
                    <m:r>
                      <a:rPr lang="en-US" altLang="zh-CN" sz="2000" i="1">
                        <a:latin typeface="Cambria Math" panose="02040503050406030204" pitchFamily="18" charset="0"/>
                        <a:ea typeface="Cambria Math" panose="02040503050406030204" pitchFamily="18" charset="0"/>
                        <a:cs typeface="Arial" panose="020B0604020202020204" pitchFamily="34" charset="0"/>
                      </a:rPr>
                      <m:t>≥0</m:t>
                    </m:r>
                  </m:oMath>
                </a14:m>
                <a:endParaRPr lang="en-US" altLang="zh-CN" sz="2000" b="1" dirty="0">
                  <a:solidFill>
                    <a:prstClr val="black"/>
                  </a:solidFill>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(ICH) </a:t>
                </a:r>
                <a14:m>
                  <m:oMath xmlns:m="http://schemas.openxmlformats.org/officeDocument/2006/math">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i="1">
                            <a:solidFill>
                              <a:prstClr val="black"/>
                            </a:solidFill>
                            <a:latin typeface="Cambria Math" panose="02040503050406030204" pitchFamily="18" charset="0"/>
                            <a:cs typeface="Arial" panose="020B0604020202020204" pitchFamily="34" charset="0"/>
                          </a:rPr>
                          <m:t>𝐻</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i="1">
                                <a:latin typeface="Cambria Math" panose="02040503050406030204" pitchFamily="18" charset="0"/>
                                <a:cs typeface="Arial" panose="020B0604020202020204" pitchFamily="34" charset="0"/>
                              </a:rPr>
                              <m:t>𝐻</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i="1">
                            <a:latin typeface="Cambria Math" panose="02040503050406030204" pitchFamily="18" charset="0"/>
                            <a:cs typeface="Arial" panose="020B0604020202020204" pitchFamily="34" charset="0"/>
                          </a:rPr>
                          <m:t>𝐻</m:t>
                        </m:r>
                      </m:sub>
                    </m:sSub>
                    <m:r>
                      <a:rPr lang="en-US" altLang="zh-CN"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i="1">
                            <a:solidFill>
                              <a:prstClr val="black"/>
                            </a:solidFill>
                            <a:latin typeface="Cambria Math" panose="02040503050406030204" pitchFamily="18" charset="0"/>
                            <a:cs typeface="Arial" panose="020B0604020202020204" pitchFamily="34" charset="0"/>
                          </a:rPr>
                          <m:t>𝐻</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𝐿</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𝐿</m:t>
                        </m:r>
                      </m:sub>
                    </m:sSub>
                  </m:oMath>
                </a14:m>
                <a:endParaRPr lang="en-US" altLang="zh-CN" sz="2000" b="1" dirty="0">
                  <a:solidFill>
                    <a:prstClr val="black"/>
                  </a:solidFill>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(ICL) </a:t>
                </a:r>
                <a14:m>
                  <m:oMath xmlns:m="http://schemas.openxmlformats.org/officeDocument/2006/math">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𝐿</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𝐿</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𝐿</m:t>
                        </m:r>
                      </m:sub>
                    </m:sSub>
                    <m:r>
                      <a:rPr lang="en-US" altLang="zh-CN"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𝐿</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𝐻</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𝐻</m:t>
                        </m:r>
                      </m:sub>
                    </m:sSub>
                  </m:oMath>
                </a14:m>
                <a:endParaRPr lang="en-US" altLang="zh-CN" sz="2000" b="1" dirty="0">
                  <a:solidFill>
                    <a:prstClr val="black"/>
                  </a:solidFill>
                  <a:latin typeface="Arial" panose="020B0604020202020204" pitchFamily="34" charset="0"/>
                  <a:cs typeface="Arial" panose="020B0604020202020204" pitchFamily="34" charset="0"/>
                </a:endParaRPr>
              </a:p>
              <a:p>
                <a:pPr lvl="1">
                  <a:spcBef>
                    <a:spcPts val="900"/>
                  </a:spcBef>
                  <a:defRPr/>
                </a:pPr>
                <a:endParaRPr lang="en-US" altLang="zh-CN" sz="2000" b="1" dirty="0">
                  <a:solidFill>
                    <a:srgbClr val="C00000"/>
                  </a:solidFill>
                  <a:latin typeface="Arial" panose="020B0604020202020204" pitchFamily="34" charset="0"/>
                  <a:cs typeface="Arial" panose="020B0604020202020204" pitchFamily="34"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51951" y="1268976"/>
                <a:ext cx="8640095" cy="4801892"/>
              </a:xfrm>
              <a:prstGeom prst="rect">
                <a:avLst/>
              </a:prstGeom>
              <a:blipFill>
                <a:blip r:embed="rId2"/>
                <a:stretch>
                  <a:fillRect l="-917" t="-888" r="-1058"/>
                </a:stretch>
              </a:blipFill>
            </p:spPr>
            <p:txBody>
              <a:bodyPr/>
              <a:lstStyle/>
              <a:p>
                <a:r>
                  <a:rPr lang="zh-CN" altLang="en-US">
                    <a:noFill/>
                  </a:rPr>
                  <a:t> </a:t>
                </a:r>
              </a:p>
            </p:txBody>
          </p:sp>
        </mc:Fallback>
      </mc:AlternateContent>
      <p:sp>
        <p:nvSpPr>
          <p:cNvPr id="37" name="灯片编号占位符 36"/>
          <p:cNvSpPr>
            <a:spLocks noGrp="1"/>
          </p:cNvSpPr>
          <p:nvPr>
            <p:ph type="sldNum" sz="quarter" idx="12"/>
          </p:nvPr>
        </p:nvSpPr>
        <p:spPr/>
        <p:txBody>
          <a:bodyPr/>
          <a:lstStyle/>
          <a:p>
            <a:fld id="{97D86083-53EC-4DF4-B0ED-FEB5657A265E}" type="slidenum">
              <a:rPr lang="zh-CN" altLang="en-US" smtClean="0"/>
              <a:pPr/>
              <a:t>61</a:t>
            </a:fld>
            <a:endParaRPr lang="zh-CN" altLang="en-US" dirty="0"/>
          </a:p>
        </p:txBody>
      </p:sp>
      <p:sp>
        <p:nvSpPr>
          <p:cNvPr id="8" name="Rectangle 4"/>
          <p:cNvSpPr>
            <a:spLocks noChangeArrowheads="1"/>
          </p:cNvSpPr>
          <p:nvPr/>
        </p:nvSpPr>
        <p:spPr bwMode="auto">
          <a:xfrm>
            <a:off x="4170465" y="4059007"/>
            <a:ext cx="49915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1800" i="1" dirty="0">
                <a:solidFill>
                  <a:srgbClr val="FF0000"/>
                </a:solidFill>
                <a:latin typeface="Arial" panose="020B0604020202020204" pitchFamily="34" charset="0"/>
                <a:cs typeface="Arial" panose="020B0604020202020204" pitchFamily="34" charset="0"/>
              </a:rPr>
              <a:t>Individual Rationality (IR)</a:t>
            </a:r>
            <a:r>
              <a:rPr lang="en-US" altLang="zh-CN" sz="1800" dirty="0">
                <a:latin typeface="Arial" panose="020B0604020202020204" pitchFamily="34" charset="0"/>
                <a:cs typeface="Arial" panose="020B0604020202020204" pitchFamily="34" charset="0"/>
              </a:rPr>
              <a:t>: The contract that selected should guarantee a nonnegative utility</a:t>
            </a:r>
          </a:p>
        </p:txBody>
      </p:sp>
      <p:sp>
        <p:nvSpPr>
          <p:cNvPr id="9" name="Right Arrow 6"/>
          <p:cNvSpPr/>
          <p:nvPr/>
        </p:nvSpPr>
        <p:spPr>
          <a:xfrm>
            <a:off x="3671990" y="4293096"/>
            <a:ext cx="541338" cy="201613"/>
          </a:xfrm>
          <a:prstGeom prst="rightArrow">
            <a:avLst/>
          </a:prstGeom>
          <a:solidFill>
            <a:srgbClr val="FF0000"/>
          </a:solidFill>
          <a:ln>
            <a:solidFill>
              <a:srgbClr val="FFDF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E6B9B8"/>
              </a:solidFill>
              <a:ea typeface="ＭＳ Ｐゴシック" charset="0"/>
            </a:endParaRPr>
          </a:p>
        </p:txBody>
      </p:sp>
      <p:sp>
        <p:nvSpPr>
          <p:cNvPr id="10" name="Rectangle 5"/>
          <p:cNvSpPr>
            <a:spLocks noChangeArrowheads="1"/>
          </p:cNvSpPr>
          <p:nvPr/>
        </p:nvSpPr>
        <p:spPr bwMode="auto">
          <a:xfrm>
            <a:off x="5472010" y="4779015"/>
            <a:ext cx="38525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1800" i="1" dirty="0">
                <a:solidFill>
                  <a:srgbClr val="FF0000"/>
                </a:solidFill>
                <a:latin typeface="Arial" panose="020B0604020202020204" pitchFamily="34" charset="0"/>
                <a:cs typeface="Arial" panose="020B0604020202020204" pitchFamily="34" charset="0"/>
              </a:rPr>
              <a:t>Incentive Compatible (IC)</a:t>
            </a:r>
            <a:r>
              <a:rPr lang="en-US" altLang="zh-CN" sz="1800" dirty="0">
                <a:latin typeface="Arial" panose="020B0604020202020204" pitchFamily="34" charset="0"/>
                <a:cs typeface="Arial" panose="020B0604020202020204" pitchFamily="34" charset="0"/>
              </a:rPr>
              <a:t>: Each one should prefer the contract designed specifically for its own type</a:t>
            </a:r>
          </a:p>
        </p:txBody>
      </p:sp>
      <p:sp>
        <p:nvSpPr>
          <p:cNvPr id="11" name="Right Arrow 7"/>
          <p:cNvSpPr/>
          <p:nvPr/>
        </p:nvSpPr>
        <p:spPr>
          <a:xfrm>
            <a:off x="4932004" y="5157192"/>
            <a:ext cx="541337" cy="201612"/>
          </a:xfrm>
          <a:prstGeom prst="rightArrow">
            <a:avLst/>
          </a:prstGeom>
          <a:solidFill>
            <a:srgbClr val="FF0000"/>
          </a:solidFill>
          <a:ln>
            <a:solidFill>
              <a:srgbClr val="FFDF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E6B9B8"/>
              </a:solidFill>
              <a:ea typeface="ＭＳ Ｐゴシック" charset="0"/>
            </a:endParaRPr>
          </a:p>
        </p:txBody>
      </p:sp>
    </p:spTree>
    <p:extLst>
      <p:ext uri="{BB962C8B-B14F-4D97-AF65-F5344CB8AC3E}">
        <p14:creationId xmlns:p14="http://schemas.microsoft.com/office/powerpoint/2010/main" val="68512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P spid="10" grpId="0"/>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Moral Hazard of PhD Student </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62</a:t>
            </a:fld>
            <a:endParaRPr lang="zh-CN" altLang="en-US" dirty="0"/>
          </a:p>
        </p:txBody>
      </p:sp>
      <p:sp>
        <p:nvSpPr>
          <p:cNvPr id="9" name="Content Placeholder 2"/>
          <p:cNvSpPr>
            <a:spLocks noGrp="1"/>
          </p:cNvSpPr>
          <p:nvPr>
            <p:ph sz="half" idx="1"/>
          </p:nvPr>
        </p:nvSpPr>
        <p:spPr>
          <a:xfrm>
            <a:off x="133672" y="1052736"/>
            <a:ext cx="4800600" cy="4906963"/>
          </a:xfrm>
        </p:spPr>
        <p:txBody>
          <a:bodyPr/>
          <a:lstStyle/>
          <a:p>
            <a:pPr eaLnBrk="1" hangingPunct="1"/>
            <a:r>
              <a:rPr lang="en-US" altLang="zh-CN" dirty="0">
                <a:ea typeface="ＭＳ Ｐゴシック" panose="020B0600070205080204" pitchFamily="34" charset="-128"/>
              </a:rPr>
              <a:t>What my parents thinks I do</a:t>
            </a:r>
          </a:p>
          <a:p>
            <a:pPr eaLnBrk="1" hangingPunct="1"/>
            <a:endParaRPr lang="en-US" altLang="zh-CN" dirty="0">
              <a:ea typeface="ＭＳ Ｐゴシック" panose="020B0600070205080204" pitchFamily="34" charset="-128"/>
            </a:endParaRPr>
          </a:p>
          <a:p>
            <a:pPr eaLnBrk="1" hangingPunct="1"/>
            <a:endParaRPr lang="en-US" altLang="zh-CN" dirty="0">
              <a:ea typeface="ＭＳ Ｐゴシック" panose="020B0600070205080204" pitchFamily="34" charset="-128"/>
            </a:endParaRPr>
          </a:p>
          <a:p>
            <a:pPr eaLnBrk="1" hangingPunct="1"/>
            <a:endParaRPr lang="en-US" altLang="zh-CN" dirty="0">
              <a:ea typeface="ＭＳ Ｐゴシック" panose="020B0600070205080204" pitchFamily="34" charset="-128"/>
            </a:endParaRPr>
          </a:p>
          <a:p>
            <a:pPr eaLnBrk="1" hangingPunct="1"/>
            <a:endParaRPr lang="en-US" altLang="zh-CN" dirty="0">
              <a:ea typeface="ＭＳ Ｐゴシック" panose="020B0600070205080204" pitchFamily="34" charset="-128"/>
            </a:endParaRPr>
          </a:p>
          <a:p>
            <a:pPr eaLnBrk="1" hangingPunct="1"/>
            <a:endParaRPr lang="en-US" altLang="zh-CN" dirty="0">
              <a:ea typeface="ＭＳ Ｐゴシック" panose="020B0600070205080204" pitchFamily="34" charset="-128"/>
            </a:endParaRPr>
          </a:p>
          <a:p>
            <a:pPr eaLnBrk="1" hangingPunct="1"/>
            <a:r>
              <a:rPr lang="en-US" altLang="zh-CN" dirty="0">
                <a:ea typeface="ＭＳ Ｐゴシック" panose="020B0600070205080204" pitchFamily="34" charset="-128"/>
              </a:rPr>
              <a:t>What my advisor thinks I do</a:t>
            </a:r>
          </a:p>
          <a:p>
            <a:pPr eaLnBrk="1" hangingPunct="1"/>
            <a:endParaRPr lang="en-US" altLang="zh-CN" dirty="0">
              <a:ea typeface="ＭＳ Ｐゴシック" panose="020B0600070205080204" pitchFamily="34" charset="-128"/>
            </a:endParaRPr>
          </a:p>
        </p:txBody>
      </p:sp>
      <p:sp>
        <p:nvSpPr>
          <p:cNvPr id="10" name="Content Placeholder 5"/>
          <p:cNvSpPr txBox="1">
            <a:spLocks/>
          </p:cNvSpPr>
          <p:nvPr/>
        </p:nvSpPr>
        <p:spPr>
          <a:xfrm>
            <a:off x="4781872" y="1052736"/>
            <a:ext cx="4038600" cy="486727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Unicode MS" pitchFamily="34" charset="-122"/>
                <a:ea typeface="Arial Unicode MS" pitchFamily="34" charset="-122"/>
                <a:cs typeface="Arial Unicode MS" pitchFamily="34" charset="-122"/>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ea typeface="ＭＳ Ｐゴシック" panose="020B0600070205080204" pitchFamily="34" charset="-128"/>
              </a:rPr>
              <a:t>What I actually do </a:t>
            </a:r>
          </a:p>
          <a:p>
            <a:pPr lvl="1"/>
            <a:r>
              <a:rPr lang="en-US" altLang="zh-CN" dirty="0">
                <a:ea typeface="ＭＳ Ｐゴシック" panose="020B0600070205080204" pitchFamily="34" charset="-128"/>
              </a:rPr>
              <a:t>When advisor presents</a:t>
            </a:r>
          </a:p>
          <a:p>
            <a:pPr lvl="1"/>
            <a:endParaRPr lang="en-US" altLang="zh-CN" dirty="0">
              <a:ea typeface="ＭＳ Ｐゴシック" panose="020B0600070205080204" pitchFamily="34" charset="-128"/>
            </a:endParaRPr>
          </a:p>
          <a:p>
            <a:pPr lvl="1"/>
            <a:endParaRPr lang="en-US" altLang="zh-CN" dirty="0">
              <a:ea typeface="ＭＳ Ｐゴシック" panose="020B0600070205080204" pitchFamily="34" charset="-128"/>
            </a:endParaRPr>
          </a:p>
          <a:p>
            <a:pPr lvl="1"/>
            <a:endParaRPr lang="en-US" altLang="zh-CN" dirty="0">
              <a:ea typeface="ＭＳ Ｐゴシック" panose="020B0600070205080204" pitchFamily="34" charset="-128"/>
            </a:endParaRPr>
          </a:p>
          <a:p>
            <a:pPr marL="457200" lvl="1" indent="0">
              <a:buNone/>
            </a:pPr>
            <a:endParaRPr lang="en-US" altLang="zh-CN" dirty="0">
              <a:ea typeface="ＭＳ Ｐゴシック" panose="020B0600070205080204" pitchFamily="34" charset="-128"/>
            </a:endParaRPr>
          </a:p>
          <a:p>
            <a:pPr lvl="1"/>
            <a:endParaRPr lang="en-US" altLang="zh-CN" dirty="0">
              <a:ea typeface="ＭＳ Ｐゴシック" panose="020B0600070205080204" pitchFamily="34" charset="-128"/>
            </a:endParaRPr>
          </a:p>
          <a:p>
            <a:pPr lvl="1"/>
            <a:r>
              <a:rPr lang="en-US" altLang="zh-CN" dirty="0">
                <a:ea typeface="ＭＳ Ｐゴシック" panose="020B0600070205080204" pitchFamily="34" charset="-128"/>
              </a:rPr>
              <a:t>When advisor on travel</a:t>
            </a:r>
          </a:p>
          <a:p>
            <a:endParaRPr lang="en-US" altLang="zh-CN" dirty="0">
              <a:ea typeface="ＭＳ Ｐゴシック" panose="020B0600070205080204" pitchFamily="34" charset="-128"/>
            </a:endParaRPr>
          </a:p>
        </p:txBody>
      </p:sp>
      <p:pic>
        <p:nvPicPr>
          <p:cNvPr id="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0072" y="4077072"/>
            <a:ext cx="28908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6110" y="1844824"/>
            <a:ext cx="27051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yzhang88\Dropbox\Doctor\Ph.D3\Ph.D3.c\Proposal\proposal\File\image_p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410" y="1549624"/>
            <a:ext cx="31496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yzhang88\Dropbox\Doctor\Ph.D3\Ph.D3.c\Proposal\proposal\File\advisor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097" y="4137249"/>
            <a:ext cx="20542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57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wipe(left)">
                                      <p:cBhvr>
                                        <p:cTn id="16" dur="500"/>
                                        <p:tgtEl>
                                          <p:spTgt spid="9">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left)">
                                      <p:cBhvr>
                                        <p:cTn id="30" dur="500"/>
                                        <p:tgtEl>
                                          <p:spTgt spid="10">
                                            <p:txEl>
                                              <p:pRg st="1" end="1"/>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Effect transition="in" filter="wipe(left)">
                                      <p:cBhvr>
                                        <p:cTn id="39" dur="500"/>
                                        <p:tgtEl>
                                          <p:spTgt spid="10">
                                            <p:txEl>
                                              <p:pRg st="7" end="7"/>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Moral Hazard</a:t>
            </a:r>
          </a:p>
        </p:txBody>
      </p:sp>
      <p:sp>
        <p:nvSpPr>
          <p:cNvPr id="6" name="矩形 5"/>
          <p:cNvSpPr/>
          <p:nvPr/>
        </p:nvSpPr>
        <p:spPr>
          <a:xfrm>
            <a:off x="251952" y="857232"/>
            <a:ext cx="8784544" cy="5363007"/>
          </a:xfrm>
          <a:prstGeom prst="rect">
            <a:avLst/>
          </a:prstGeom>
        </p:spPr>
        <p:txBody>
          <a:bodyPr wrap="square">
            <a:spAutoFit/>
          </a:bodyPr>
          <a:lstStyle/>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i="1" dirty="0">
                <a:solidFill>
                  <a:srgbClr val="C00000"/>
                </a:solidFill>
                <a:latin typeface="Arial" panose="020B0604020202020204" pitchFamily="34" charset="0"/>
                <a:cs typeface="Arial" panose="020B0604020202020204" pitchFamily="34" charset="0"/>
              </a:rPr>
              <a:t>Asymmetric information:</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Employee's actions that are hidden from the employer</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Whether it works or not, how hard it works, how careful it is</a:t>
            </a:r>
          </a:p>
          <a:p>
            <a:pPr algn="just">
              <a:spcBef>
                <a:spcPts val="9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In contrast to Adverse Selection</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Informational asymmetries </a:t>
            </a:r>
            <a:r>
              <a:rPr lang="en-US" altLang="zh-CN" sz="2200" dirty="0">
                <a:latin typeface="Arial" panose="020B0604020202020204" pitchFamily="34" charset="0"/>
                <a:cs typeface="Arial" panose="020B0604020202020204" pitchFamily="34" charset="0"/>
              </a:rPr>
              <a:t>arising</a:t>
            </a: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after</a:t>
            </a:r>
            <a:r>
              <a:rPr lang="en-US" altLang="zh-CN" sz="2200" dirty="0">
                <a:solidFill>
                  <a:prstClr val="black"/>
                </a:solidFill>
                <a:latin typeface="Arial" panose="020B0604020202020204" pitchFamily="34" charset="0"/>
                <a:cs typeface="Arial" panose="020B0604020202020204" pitchFamily="34" charset="0"/>
              </a:rPr>
              <a:t> the signing of a contract</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Employee is not asked to choose from a menu of contracts</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But from a menu of action-reward pairs</a:t>
            </a:r>
          </a:p>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Employers typically respond to moral hazard by</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Rewarding good performance </a:t>
            </a:r>
            <a:endParaRPr lang="en-US" altLang="zh-CN" sz="2200" dirty="0">
              <a:solidFill>
                <a:srgbClr val="C00000"/>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Through bonus payments, piece rates, efficiency wages, stock options</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And/or punishing bad performance </a:t>
            </a:r>
          </a:p>
          <a:p>
            <a:pPr lvl="2" algn="just">
              <a:spcBef>
                <a:spcPts val="9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Through layoffs</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63</a:t>
            </a:fld>
            <a:endParaRPr lang="zh-CN" altLang="en-US" dirty="0"/>
          </a:p>
        </p:txBody>
      </p:sp>
    </p:spTree>
    <p:extLst>
      <p:ext uri="{BB962C8B-B14F-4D97-AF65-F5344CB8AC3E}">
        <p14:creationId xmlns:p14="http://schemas.microsoft.com/office/powerpoint/2010/main" val="3977866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Bilateral Contracting</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64</a:t>
            </a:fld>
            <a:endParaRPr lang="zh-CN" altLang="en-US" dirty="0"/>
          </a:p>
        </p:txBody>
      </p:sp>
      <mc:AlternateContent xmlns:mc="http://schemas.openxmlformats.org/markup-compatibility/2006" xmlns:a14="http://schemas.microsoft.com/office/drawing/2010/main">
        <mc:Choice Requires="a14">
          <p:sp>
            <p:nvSpPr>
              <p:cNvPr id="31" name="矩形 30"/>
              <p:cNvSpPr/>
              <p:nvPr/>
            </p:nvSpPr>
            <p:spPr>
              <a:xfrm>
                <a:off x="251952" y="857232"/>
                <a:ext cx="4752096" cy="3116109"/>
              </a:xfrm>
              <a:prstGeom prst="rect">
                <a:avLst/>
              </a:prstGeom>
            </p:spPr>
            <p:txBody>
              <a:bodyPr wrap="square">
                <a:spAutoFit/>
              </a:bodyPr>
              <a:lstStyle/>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Employer</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Observe the performance</a:t>
                </a:r>
              </a:p>
              <a:p>
                <a:pPr lvl="2" algn="just">
                  <a:spcBef>
                    <a:spcPts val="900"/>
                  </a:spcBef>
                  <a:buFont typeface="Arial" pitchFamily="34" charset="0"/>
                  <a:buChar char="•"/>
                  <a:defRPr/>
                </a:pPr>
                <a14:m>
                  <m:oMath xmlns:m="http://schemas.openxmlformats.org/officeDocument/2006/math">
                    <m:r>
                      <a:rPr lang="en-US" altLang="zh-CN" sz="2000" b="0" i="1" smtClean="0">
                        <a:solidFill>
                          <a:prstClr val="black"/>
                        </a:solidFill>
                        <a:latin typeface="Cambria Math" panose="02040503050406030204" pitchFamily="18" charset="0"/>
                        <a:cs typeface="Arial" panose="020B0604020202020204" pitchFamily="34" charset="0"/>
                      </a:rPr>
                      <m:t>𝑞</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altLang="zh-CN" sz="2000" dirty="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Offer a reward package</a:t>
                </a:r>
              </a:p>
              <a:p>
                <a:pPr lvl="2" algn="just">
                  <a:spcBef>
                    <a:spcPts val="900"/>
                  </a:spcBef>
                  <a:buFont typeface="Arial" pitchFamily="34" charset="0"/>
                  <a:buChar char="•"/>
                  <a:defRPr/>
                </a:pPr>
                <a14:m>
                  <m:oMath xmlns:m="http://schemas.openxmlformats.org/officeDocument/2006/math">
                    <m:r>
                      <a:rPr lang="en-US" altLang="zh-CN" sz="2200" b="0" i="1" smtClean="0">
                        <a:solidFill>
                          <a:prstClr val="black"/>
                        </a:solidFill>
                        <a:latin typeface="Cambria Math" panose="02040503050406030204" pitchFamily="18" charset="0"/>
                        <a:cs typeface="Arial" panose="020B0604020202020204" pitchFamily="34" charset="0"/>
                      </a:rPr>
                      <m:t>𝑤</m:t>
                    </m:r>
                    <m:d>
                      <m:dPr>
                        <m:ctrlPr>
                          <a:rPr lang="en-US" altLang="zh-CN" sz="2200" b="0" i="1" smtClean="0">
                            <a:solidFill>
                              <a:prstClr val="black"/>
                            </a:solidFill>
                            <a:latin typeface="Cambria Math" panose="02040503050406030204" pitchFamily="18" charset="0"/>
                            <a:cs typeface="Arial" panose="020B0604020202020204" pitchFamily="34" charset="0"/>
                          </a:rPr>
                        </m:ctrlPr>
                      </m:dPr>
                      <m:e>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m:t>
                        </m:r>
                      </m:e>
                    </m:d>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𝑠𝑞</m:t>
                    </m:r>
                  </m:oMath>
                </a14:m>
                <a:endParaRPr lang="en-US" altLang="zh-CN" sz="2200" dirty="0">
                  <a:solidFill>
                    <a:prstClr val="black"/>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14:m>
                  <m:oMath xmlns:m="http://schemas.openxmlformats.org/officeDocument/2006/math">
                    <m:r>
                      <a:rPr lang="en-US" altLang="zh-CN" sz="2200" b="0" i="1" smtClean="0">
                        <a:solidFill>
                          <a:prstClr val="black"/>
                        </a:solidFill>
                        <a:latin typeface="Cambria Math" panose="02040503050406030204" pitchFamily="18" charset="0"/>
                        <a:cs typeface="Arial" panose="020B0604020202020204" pitchFamily="34" charset="0"/>
                      </a:rPr>
                      <m:t>𝑡</m:t>
                    </m:r>
                  </m:oMath>
                </a14:m>
                <a:r>
                  <a:rPr lang="en-US" altLang="zh-CN" sz="2000" dirty="0">
                    <a:solidFill>
                      <a:prstClr val="black"/>
                    </a:solidFill>
                    <a:latin typeface="Arial" panose="020B0604020202020204" pitchFamily="34" charset="0"/>
                    <a:cs typeface="Arial" panose="020B0604020202020204" pitchFamily="34" charset="0"/>
                  </a:rPr>
                  <a:t>: fixed reward</a:t>
                </a:r>
              </a:p>
              <a:p>
                <a:pPr lvl="2" algn="just">
                  <a:spcBef>
                    <a:spcPts val="900"/>
                  </a:spcBef>
                  <a:buFont typeface="Arial" pitchFamily="34" charset="0"/>
                  <a:buChar char="•"/>
                  <a:defRPr/>
                </a:pPr>
                <a14:m>
                  <m:oMath xmlns:m="http://schemas.openxmlformats.org/officeDocument/2006/math">
                    <m:r>
                      <a:rPr lang="en-US" altLang="zh-CN" sz="2000" b="0" i="1" smtClean="0">
                        <a:solidFill>
                          <a:prstClr val="black"/>
                        </a:solidFill>
                        <a:latin typeface="Cambria Math" panose="02040503050406030204" pitchFamily="18" charset="0"/>
                        <a:cs typeface="Arial" panose="020B0604020202020204" pitchFamily="34" charset="0"/>
                      </a:rPr>
                      <m:t>𝑠</m:t>
                    </m:r>
                  </m:oMath>
                </a14:m>
                <a:r>
                  <a:rPr lang="en-US" altLang="zh-CN" sz="2000" dirty="0">
                    <a:solidFill>
                      <a:prstClr val="black"/>
                    </a:solidFill>
                    <a:latin typeface="Arial" panose="020B0604020202020204" pitchFamily="34" charset="0"/>
                    <a:cs typeface="Arial" panose="020B0604020202020204" pitchFamily="34" charset="0"/>
                  </a:rPr>
                  <a:t>: performance related reward</a:t>
                </a:r>
              </a:p>
            </p:txBody>
          </p:sp>
        </mc:Choice>
        <mc:Fallback xmlns="">
          <p:sp>
            <p:nvSpPr>
              <p:cNvPr id="31" name="矩形 30"/>
              <p:cNvSpPr>
                <a:spLocks noRot="1" noChangeAspect="1" noMove="1" noResize="1" noEditPoints="1" noAdjustHandles="1" noChangeArrowheads="1" noChangeShapeType="1" noTextEdit="1"/>
              </p:cNvSpPr>
              <p:nvPr/>
            </p:nvSpPr>
            <p:spPr>
              <a:xfrm>
                <a:off x="251952" y="857232"/>
                <a:ext cx="4752096" cy="3116109"/>
              </a:xfrm>
              <a:prstGeom prst="rect">
                <a:avLst/>
              </a:prstGeom>
              <a:blipFill>
                <a:blip r:embed="rId2"/>
                <a:stretch>
                  <a:fillRect l="-1667" t="-1370" b="-274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4716448" y="857231"/>
                <a:ext cx="4392056" cy="3008516"/>
              </a:xfrm>
              <a:prstGeom prst="rect">
                <a:avLst/>
              </a:prstGeom>
            </p:spPr>
            <p:txBody>
              <a:bodyPr wrap="square">
                <a:spAutoFit/>
              </a:bodyPr>
              <a:lstStyle/>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Employee</a:t>
                </a:r>
                <a:endParaRPr lang="en-US" altLang="zh-CN" sz="2400" i="1" dirty="0">
                  <a:solidFill>
                    <a:srgbClr val="C00000"/>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Exerts an effort</a:t>
                </a:r>
              </a:p>
              <a:p>
                <a:pPr lvl="2" algn="just">
                  <a:spcBef>
                    <a:spcPts val="900"/>
                  </a:spcBef>
                  <a:buFont typeface="Arial" pitchFamily="34" charset="0"/>
                  <a:buChar char="•"/>
                  <a:defRPr/>
                </a:pPr>
                <a14:m>
                  <m:oMath xmlns:m="http://schemas.openxmlformats.org/officeDocument/2006/math">
                    <m:r>
                      <a:rPr lang="en-US" altLang="zh-CN" sz="2000" b="0" i="1" smtClean="0">
                        <a:solidFill>
                          <a:prstClr val="black"/>
                        </a:solidFill>
                        <a:latin typeface="Cambria Math" panose="02040503050406030204" pitchFamily="18" charset="0"/>
                        <a:cs typeface="Arial" panose="020B0604020202020204" pitchFamily="34" charset="0"/>
                      </a:rPr>
                      <m:t>𝑎</m:t>
                    </m:r>
                  </m:oMath>
                </a14:m>
                <a:endParaRPr lang="en-US" altLang="zh-CN" sz="2000" dirty="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endParaRPr lang="en-US" altLang="zh-CN" sz="2000" dirty="0">
                  <a:solidFill>
                    <a:prstClr val="black"/>
                  </a:solidFill>
                  <a:latin typeface="Arial" panose="020B0604020202020204" pitchFamily="34" charset="0"/>
                  <a:cs typeface="Arial" panose="020B0604020202020204" pitchFamily="34" charset="0"/>
                </a:endParaRPr>
              </a:p>
              <a:p>
                <a:pPr lvl="1" algn="just">
                  <a:spcBef>
                    <a:spcPts val="900"/>
                  </a:spcBef>
                  <a:defRPr/>
                </a:pPr>
                <a:endParaRPr lang="en-US" altLang="zh-CN" sz="2200" dirty="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Incentivized by receiving the performance related reward</a:t>
                </a:r>
              </a:p>
            </p:txBody>
          </p:sp>
        </mc:Choice>
        <mc:Fallback xmlns="">
          <p:sp>
            <p:nvSpPr>
              <p:cNvPr id="32" name="矩形 31"/>
              <p:cNvSpPr>
                <a:spLocks noRot="1" noChangeAspect="1" noMove="1" noResize="1" noEditPoints="1" noAdjustHandles="1" noChangeArrowheads="1" noChangeShapeType="1" noTextEdit="1"/>
              </p:cNvSpPr>
              <p:nvPr/>
            </p:nvSpPr>
            <p:spPr>
              <a:xfrm>
                <a:off x="4716448" y="857231"/>
                <a:ext cx="4392056" cy="3008516"/>
              </a:xfrm>
              <a:prstGeom prst="rect">
                <a:avLst/>
              </a:prstGeom>
              <a:blipFill>
                <a:blip r:embed="rId3"/>
                <a:stretch>
                  <a:fillRect l="-1944" t="-1420" r="-1806" b="-3245"/>
                </a:stretch>
              </a:blipFill>
            </p:spPr>
            <p:txBody>
              <a:bodyPr/>
              <a:lstStyle/>
              <a:p>
                <a:r>
                  <a:rPr lang="zh-CN" altLang="en-US">
                    <a:noFill/>
                  </a:rPr>
                  <a:t> </a:t>
                </a:r>
              </a:p>
            </p:txBody>
          </p:sp>
        </mc:Fallback>
      </mc:AlternateContent>
      <p:cxnSp>
        <p:nvCxnSpPr>
          <p:cNvPr id="33" name="Straight Arrow Connector 12"/>
          <p:cNvCxnSpPr/>
          <p:nvPr/>
        </p:nvCxnSpPr>
        <p:spPr>
          <a:xfrm flipV="1">
            <a:off x="3187697" y="3569074"/>
            <a:ext cx="2054225"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11"/>
          <p:cNvCxnSpPr/>
          <p:nvPr/>
        </p:nvCxnSpPr>
        <p:spPr>
          <a:xfrm flipH="1">
            <a:off x="3502267" y="1988840"/>
            <a:ext cx="2049462"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9"/>
          <p:cNvCxnSpPr/>
          <p:nvPr/>
        </p:nvCxnSpPr>
        <p:spPr>
          <a:xfrm flipV="1">
            <a:off x="1888323" y="1190402"/>
            <a:ext cx="2855912"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10"/>
          <p:cNvSpPr txBox="1">
            <a:spLocks noChangeArrowheads="1"/>
          </p:cNvSpPr>
          <p:nvPr/>
        </p:nvSpPr>
        <p:spPr bwMode="auto">
          <a:xfrm>
            <a:off x="2189948" y="836836"/>
            <a:ext cx="3222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2000" dirty="0">
                <a:latin typeface="Arial" panose="020B0604020202020204" pitchFamily="34" charset="0"/>
                <a:cs typeface="Arial" panose="020B0604020202020204" pitchFamily="34" charset="0"/>
              </a:rPr>
              <a:t>Hires</a:t>
            </a:r>
          </a:p>
        </p:txBody>
      </p:sp>
      <mc:AlternateContent xmlns:mc="http://schemas.openxmlformats.org/markup-compatibility/2006" xmlns:a14="http://schemas.microsoft.com/office/drawing/2010/main">
        <mc:Choice Requires="a14">
          <p:sp>
            <p:nvSpPr>
              <p:cNvPr id="38" name="矩形 37"/>
              <p:cNvSpPr/>
              <p:nvPr/>
            </p:nvSpPr>
            <p:spPr>
              <a:xfrm>
                <a:off x="315358" y="3995519"/>
                <a:ext cx="4752096" cy="2345770"/>
              </a:xfrm>
              <a:prstGeom prst="rect">
                <a:avLst/>
              </a:prstGeom>
            </p:spPr>
            <p:txBody>
              <a:bodyPr wrap="square">
                <a:spAutoFit/>
              </a:bodyPr>
              <a:lstStyle/>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Objective function</a:t>
                </a:r>
              </a:p>
              <a:p>
                <a:pPr lvl="1" algn="just">
                  <a:spcBef>
                    <a:spcPts val="900"/>
                  </a:spcBef>
                  <a:buFont typeface="Arial" pitchFamily="34" charset="0"/>
                  <a:buChar char="•"/>
                  <a:defRPr/>
                </a:pPr>
                <a14:m>
                  <m:oMath xmlns:m="http://schemas.openxmlformats.org/officeDocument/2006/math">
                    <m:func>
                      <m:funcPr>
                        <m:ctrlPr>
                          <a:rPr lang="en-US" altLang="zh-CN" sz="2200" i="1" smtClean="0">
                            <a:solidFill>
                              <a:prstClr val="black"/>
                            </a:solidFill>
                            <a:latin typeface="Cambria Math" panose="02040503050406030204" pitchFamily="18" charset="0"/>
                            <a:cs typeface="Arial" panose="020B0604020202020204" pitchFamily="34" charset="0"/>
                          </a:rPr>
                        </m:ctrlPr>
                      </m:funcPr>
                      <m:fName>
                        <m:limLow>
                          <m:limLowPr>
                            <m:ctrlPr>
                              <a:rPr lang="en-US" altLang="zh-CN" sz="2200" i="1" smtClean="0">
                                <a:solidFill>
                                  <a:prstClr val="black"/>
                                </a:solidFill>
                                <a:latin typeface="Cambria Math" panose="02040503050406030204" pitchFamily="18" charset="0"/>
                                <a:cs typeface="Arial" panose="020B0604020202020204" pitchFamily="34" charset="0"/>
                              </a:rPr>
                            </m:ctrlPr>
                          </m:limLowPr>
                          <m:e>
                            <m:r>
                              <m:rPr>
                                <m:sty m:val="p"/>
                              </m:rPr>
                              <a:rPr lang="en-US" altLang="zh-CN" sz="2200" i="0" smtClean="0">
                                <a:solidFill>
                                  <a:prstClr val="black"/>
                                </a:solidFill>
                                <a:latin typeface="Cambria Math" panose="02040503050406030204" pitchFamily="18" charset="0"/>
                                <a:cs typeface="Arial" panose="020B0604020202020204" pitchFamily="34" charset="0"/>
                              </a:rPr>
                              <m:t>max</m:t>
                            </m:r>
                          </m:e>
                          <m:lim>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𝑎</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m:t>
                            </m:r>
                            <m:r>
                              <a:rPr lang="en-US" altLang="zh-CN" sz="2200" b="0" i="1" smtClean="0">
                                <a:solidFill>
                                  <a:prstClr val="black"/>
                                </a:solidFill>
                                <a:latin typeface="Cambria Math" panose="02040503050406030204" pitchFamily="18" charset="0"/>
                                <a:cs typeface="Arial" panose="020B0604020202020204" pitchFamily="34" charset="0"/>
                              </a:rPr>
                              <m:t>)</m:t>
                            </m:r>
                          </m:lim>
                        </m:limLow>
                      </m:fName>
                      <m:e>
                        <m:r>
                          <a:rPr lang="en-US" altLang="zh-CN" sz="2200" b="0" i="1" smtClean="0">
                            <a:solidFill>
                              <a:prstClr val="black"/>
                            </a:solidFill>
                            <a:latin typeface="Cambria Math" panose="02040503050406030204" pitchFamily="18" charset="0"/>
                            <a:cs typeface="Arial" panose="020B0604020202020204" pitchFamily="34" charset="0"/>
                          </a:rPr>
                          <m:t>𝑈</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𝑎</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m:t>
                        </m:r>
                        <m:r>
                          <a:rPr lang="en-US" altLang="zh-CN" sz="2200" b="0" i="1" smtClean="0">
                            <a:solidFill>
                              <a:prstClr val="black"/>
                            </a:solidFill>
                            <a:latin typeface="Cambria Math" panose="02040503050406030204" pitchFamily="18" charset="0"/>
                            <a:cs typeface="Arial" panose="020B0604020202020204" pitchFamily="34" charset="0"/>
                          </a:rPr>
                          <m:t>)</m:t>
                        </m:r>
                      </m:e>
                    </m:func>
                  </m:oMath>
                </a14:m>
                <a:endParaRPr lang="en-US" altLang="zh-CN" sz="2200" dirty="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Subject to</a:t>
                </a:r>
              </a:p>
              <a:p>
                <a:pPr lvl="2" algn="just">
                  <a:spcBef>
                    <a:spcPts val="900"/>
                  </a:spcBef>
                  <a:buFont typeface="Arial" pitchFamily="34" charset="0"/>
                  <a:buChar char="•"/>
                  <a:defRPr/>
                </a:pPr>
                <a:r>
                  <a:rPr lang="en-US" altLang="zh-CN" sz="2000" b="0" dirty="0">
                    <a:solidFill>
                      <a:prstClr val="black"/>
                    </a:solidFill>
                    <a:latin typeface="Arial" panose="020B0604020202020204" pitchFamily="34" charset="0"/>
                    <a:cs typeface="Arial" panose="020B0604020202020204" pitchFamily="34" charset="0"/>
                  </a:rPr>
                  <a:t> (</a:t>
                </a:r>
                <a:r>
                  <a:rPr lang="en-US" altLang="zh-CN" sz="2000" dirty="0">
                    <a:solidFill>
                      <a:prstClr val="black"/>
                    </a:solidFill>
                    <a:latin typeface="Arial" panose="020B0604020202020204" pitchFamily="34" charset="0"/>
                    <a:cs typeface="Arial" panose="020B0604020202020204" pitchFamily="34" charset="0"/>
                  </a:rPr>
                  <a:t>IC) </a:t>
                </a:r>
                <a14:m>
                  <m:oMath xmlns:m="http://schemas.openxmlformats.org/officeDocument/2006/math">
                    <m:sSup>
                      <m:sSupPr>
                        <m:ctrlPr>
                          <a:rPr lang="en-US" altLang="zh-CN" sz="2000" i="1" smtClean="0">
                            <a:solidFill>
                              <a:prstClr val="black"/>
                            </a:solidFill>
                            <a:latin typeface="Cambria Math" panose="02040503050406030204" pitchFamily="18" charset="0"/>
                            <a:cs typeface="Arial" panose="020B0604020202020204" pitchFamily="34" charset="0"/>
                          </a:rPr>
                        </m:ctrlPr>
                      </m:sSupPr>
                      <m:e>
                        <m:r>
                          <a:rPr lang="en-US" altLang="zh-CN" sz="2000" b="0" i="1" smtClean="0">
                            <a:solidFill>
                              <a:prstClr val="black"/>
                            </a:solidFill>
                            <a:latin typeface="Cambria Math" panose="02040503050406030204" pitchFamily="18" charset="0"/>
                            <a:cs typeface="Arial" panose="020B0604020202020204" pitchFamily="34" charset="0"/>
                          </a:rPr>
                          <m:t>𝑎</m:t>
                        </m:r>
                      </m:e>
                      <m:sup>
                        <m:r>
                          <a:rPr lang="en-US" altLang="zh-CN" sz="2000" b="0" i="1" smtClean="0">
                            <a:solidFill>
                              <a:prstClr val="black"/>
                            </a:solidFill>
                            <a:latin typeface="Cambria Math" panose="02040503050406030204" pitchFamily="18" charset="0"/>
                            <a:cs typeface="Arial" panose="020B0604020202020204" pitchFamily="34" charset="0"/>
                          </a:rPr>
                          <m:t>∗</m:t>
                        </m:r>
                      </m:sup>
                    </m:sSup>
                    <m: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unc>
                      <m:funcPr>
                        <m:ctrlP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uncPr>
                      <m:fName>
                        <m:limLow>
                          <m:limLowPr>
                            <m:ctrlP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limLowPr>
                          <m:e>
                            <m:r>
                              <m:rPr>
                                <m:sty m:val="p"/>
                              </m:rPr>
                              <a:rPr lang="en-US" altLang="zh-CN" sz="2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arg</m:t>
                            </m:r>
                            <m:r>
                              <m:rPr>
                                <m:sty m:val="p"/>
                              </m:rPr>
                              <a:rPr lang="en-US" altLang="zh-CN" sz="200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max</m:t>
                            </m:r>
                          </m:e>
                          <m:lim>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𝑎</m:t>
                            </m:r>
                          </m:lim>
                        </m:limLow>
                      </m:fName>
                      <m:e>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𝑎</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𝑡</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oMath>
                </a14:m>
                <a:endParaRPr lang="en-US" altLang="zh-CN" sz="2200" dirty="0">
                  <a:solidFill>
                    <a:prstClr val="black"/>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(IR) </a:t>
                </a:r>
                <a14:m>
                  <m:oMath xmlns:m="http://schemas.openxmlformats.org/officeDocument/2006/math">
                    <m:r>
                      <a:rPr lang="en-US" altLang="zh-CN" sz="2200" b="0" i="1" dirty="0" smtClean="0">
                        <a:solidFill>
                          <a:prstClr val="black"/>
                        </a:solidFill>
                        <a:latin typeface="Cambria Math" panose="02040503050406030204" pitchFamily="18" charset="0"/>
                        <a:cs typeface="Arial" panose="020B0604020202020204" pitchFamily="34" charset="0"/>
                      </a:rPr>
                      <m:t>𝑈</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cs typeface="Arial" panose="020B0604020202020204" pitchFamily="34" charset="0"/>
                      </a:rPr>
                      <m:t>𝑎</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cs typeface="Arial" panose="020B0604020202020204" pitchFamily="34" charset="0"/>
                      </a:rPr>
                      <m:t>𝑡</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cs typeface="Arial" panose="020B0604020202020204" pitchFamily="34" charset="0"/>
                      </a:rPr>
                      <m:t>𝑠</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accPr>
                      <m:e>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𝑤</m:t>
                        </m:r>
                      </m:e>
                    </m:acc>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altLang="zh-CN" sz="2000" dirty="0">
                  <a:solidFill>
                    <a:prstClr val="black"/>
                  </a:solidFill>
                  <a:latin typeface="Arial" panose="020B0604020202020204" pitchFamily="34" charset="0"/>
                  <a:cs typeface="Arial" panose="020B0604020202020204" pitchFamily="34" charset="0"/>
                </a:endParaRPr>
              </a:p>
            </p:txBody>
          </p:sp>
        </mc:Choice>
        <mc:Fallback xmlns="">
          <p:sp>
            <p:nvSpPr>
              <p:cNvPr id="38" name="矩形 37"/>
              <p:cNvSpPr>
                <a:spLocks noRot="1" noChangeAspect="1" noMove="1" noResize="1" noEditPoints="1" noAdjustHandles="1" noChangeArrowheads="1" noChangeShapeType="1" noTextEdit="1"/>
              </p:cNvSpPr>
              <p:nvPr/>
            </p:nvSpPr>
            <p:spPr>
              <a:xfrm>
                <a:off x="315358" y="3995519"/>
                <a:ext cx="4752096" cy="2345770"/>
              </a:xfrm>
              <a:prstGeom prst="rect">
                <a:avLst/>
              </a:prstGeom>
              <a:blipFill>
                <a:blip r:embed="rId4"/>
                <a:stretch>
                  <a:fillRect l="-1797" t="-1818" b="-779"/>
                </a:stretch>
              </a:blipFill>
            </p:spPr>
            <p:txBody>
              <a:bodyPr/>
              <a:lstStyle/>
              <a:p>
                <a:r>
                  <a:rPr lang="zh-CN" altLang="en-US">
                    <a:noFill/>
                  </a:rPr>
                  <a:t> </a:t>
                </a:r>
              </a:p>
            </p:txBody>
          </p:sp>
        </mc:Fallback>
      </mc:AlternateContent>
      <p:pic>
        <p:nvPicPr>
          <p:cNvPr id="39" name="Picture 2" descr="http://cdn2.hubspot.net/hub/81069/file-16118935-jpg/images/results_bonus-wr.jpg?t=1443880755503&amp;width=268&amp;height=1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370" y="4063525"/>
            <a:ext cx="3578550" cy="236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779913" y="4443384"/>
            <a:ext cx="2880320" cy="56979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Employer designs optimal contract to maximizes utility</a:t>
            </a:r>
          </a:p>
        </p:txBody>
      </p:sp>
      <p:cxnSp>
        <p:nvCxnSpPr>
          <p:cNvPr id="4" name="直接连接符 3"/>
          <p:cNvCxnSpPr/>
          <p:nvPr/>
        </p:nvCxnSpPr>
        <p:spPr>
          <a:xfrm>
            <a:off x="2915816" y="4725144"/>
            <a:ext cx="864096" cy="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950653" y="5445224"/>
            <a:ext cx="2789700" cy="57606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Employee chooses optimal effort to maximize utility</a:t>
            </a:r>
          </a:p>
        </p:txBody>
      </p:sp>
      <p:cxnSp>
        <p:nvCxnSpPr>
          <p:cNvPr id="20" name="直接连接符 19"/>
          <p:cNvCxnSpPr>
            <a:endCxn id="19" idx="1"/>
          </p:cNvCxnSpPr>
          <p:nvPr/>
        </p:nvCxnSpPr>
        <p:spPr>
          <a:xfrm>
            <a:off x="4355976" y="5733256"/>
            <a:ext cx="59467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499992" y="6144788"/>
            <a:ext cx="3456384" cy="3085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Employee prefers to work than not</a:t>
            </a:r>
          </a:p>
        </p:txBody>
      </p:sp>
      <p:cxnSp>
        <p:nvCxnSpPr>
          <p:cNvPr id="22" name="直接连接符 21"/>
          <p:cNvCxnSpPr>
            <a:endCxn id="21" idx="1"/>
          </p:cNvCxnSpPr>
          <p:nvPr/>
        </p:nvCxnSpPr>
        <p:spPr>
          <a:xfrm>
            <a:off x="3995936" y="6292882"/>
            <a:ext cx="504056" cy="61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88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animBg="1"/>
      <p:bldP spid="19"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65</a:t>
            </a:fld>
            <a:endParaRPr lang="zh-CN" altLang="en-US" dirty="0"/>
          </a:p>
        </p:txBody>
      </p:sp>
      <p:sp>
        <p:nvSpPr>
          <p:cNvPr id="18" name="矩形 1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Mean Field Games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23" name="矩形 22"/>
          <p:cNvSpPr/>
          <p:nvPr/>
        </p:nvSpPr>
        <p:spPr>
          <a:xfrm>
            <a:off x="251952" y="1000108"/>
            <a:ext cx="8640096" cy="5455340"/>
          </a:xfrm>
          <a:prstGeom prst="rect">
            <a:avLst/>
          </a:prstGeom>
        </p:spPr>
        <p:txBody>
          <a:bodyPr wrap="square">
            <a:spAutoFit/>
          </a:bodyPr>
          <a:lstStyle/>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MFGs study the existence of </a:t>
            </a:r>
            <a:r>
              <a:rPr lang="en-US" sz="2200" dirty="0">
                <a:solidFill>
                  <a:srgbClr val="9A0000"/>
                </a:solidFill>
                <a:latin typeface="Arial" panose="020B0604020202020204" pitchFamily="34" charset="0"/>
                <a:cs typeface="Arial" panose="020B0604020202020204" pitchFamily="34" charset="0"/>
              </a:rPr>
              <a:t>Nash equilibria in games involving a large number of asymptotically negligible agents </a:t>
            </a:r>
            <a:r>
              <a:rPr lang="en-US" sz="2200" dirty="0">
                <a:solidFill>
                  <a:srgbClr val="000000"/>
                </a:solidFill>
                <a:latin typeface="Arial" panose="020B0604020202020204" pitchFamily="34" charset="0"/>
                <a:cs typeface="Arial" panose="020B0604020202020204" pitchFamily="34" charset="0"/>
              </a:rPr>
              <a:t>modeled by controlled stochastic dynamical systems. </a:t>
            </a:r>
          </a:p>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MFGs refer to methods and techniques that study differential games </a:t>
            </a:r>
            <a:r>
              <a:rPr lang="en-US" sz="2200" dirty="0">
                <a:solidFill>
                  <a:srgbClr val="9A0000"/>
                </a:solidFill>
                <a:latin typeface="Arial" panose="020B0604020202020204" pitchFamily="34" charset="0"/>
                <a:cs typeface="Arial" panose="020B0604020202020204" pitchFamily="34" charset="0"/>
              </a:rPr>
              <a:t>with large population of indistinguishable, rational, and heterogeneous agents</a:t>
            </a:r>
          </a:p>
          <a:p>
            <a:pPr lvl="1" algn="just">
              <a:lnSpc>
                <a:spcPct val="80000"/>
              </a:lnSpc>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Indistinguishable - agents share common structure of the model</a:t>
            </a:r>
          </a:p>
          <a:p>
            <a:pPr lvl="1" algn="just">
              <a:lnSpc>
                <a:spcPct val="80000"/>
              </a:lnSpc>
              <a:spcBef>
                <a:spcPts val="1500"/>
              </a:spcBef>
              <a:buFont typeface="Arial" pitchFamily="34" charset="0"/>
              <a:buChar char="•"/>
            </a:pPr>
            <a:r>
              <a:rPr lang="en-US" sz="2000" dirty="0">
                <a:solidFill>
                  <a:srgbClr val="000000"/>
                </a:solidFill>
                <a:latin typeface="Arial" panose="020B0604020202020204" pitchFamily="34" charset="0"/>
                <a:cs typeface="Arial" panose="020B0604020202020204" pitchFamily="34" charset="0"/>
              </a:rPr>
              <a:t> Rationality - agents act optimally (maximize utility / minimize cost)</a:t>
            </a:r>
          </a:p>
          <a:p>
            <a:pPr lvl="1" algn="just">
              <a:lnSpc>
                <a:spcPct val="80000"/>
              </a:lnSpc>
              <a:spcBef>
                <a:spcPts val="1500"/>
              </a:spcBef>
              <a:buFont typeface="Arial" pitchFamily="34" charset="0"/>
              <a:buChar char="•"/>
            </a:pPr>
            <a:r>
              <a:rPr lang="en-US" sz="2000" dirty="0">
                <a:solidFill>
                  <a:srgbClr val="000000"/>
                </a:solidFill>
                <a:latin typeface="Arial" panose="020B0604020202020204" pitchFamily="34" charset="0"/>
                <a:cs typeface="Arial" panose="020B0604020202020204" pitchFamily="34" charset="0"/>
              </a:rPr>
              <a:t> Heterogeneity – agents can have heterogeneous states</a:t>
            </a:r>
          </a:p>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MFGs </a:t>
            </a:r>
            <a:r>
              <a:rPr lang="en-US" sz="2200" dirty="0">
                <a:solidFill>
                  <a:srgbClr val="9A0000"/>
                </a:solidFill>
                <a:latin typeface="Arial" panose="020B0604020202020204" pitchFamily="34" charset="0"/>
                <a:cs typeface="Arial" panose="020B0604020202020204" pitchFamily="34" charset="0"/>
              </a:rPr>
              <a:t>reduce to a standard control problem and an equilibrium</a:t>
            </a:r>
            <a:r>
              <a:rPr lang="en-US" sz="2200" dirty="0">
                <a:solidFill>
                  <a:srgbClr val="000000"/>
                </a:solidFill>
                <a:latin typeface="Arial" panose="020B0604020202020204" pitchFamily="34" charset="0"/>
                <a:cs typeface="Arial" panose="020B0604020202020204" pitchFamily="34" charset="0"/>
              </a:rPr>
              <a:t>.</a:t>
            </a:r>
          </a:p>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Methodologies to solve a MFG</a:t>
            </a:r>
          </a:p>
          <a:p>
            <a:pPr lvl="1" algn="just">
              <a:lnSpc>
                <a:spcPct val="80000"/>
              </a:lnSpc>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Dynamic programming -&gt; leads to HJB/FPK pair</a:t>
            </a:r>
          </a:p>
          <a:p>
            <a:pPr lvl="1" algn="just">
              <a:lnSpc>
                <a:spcPct val="80000"/>
              </a:lnSpc>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Stochastic maximum principle -&gt; for mean field games</a:t>
            </a:r>
          </a:p>
        </p:txBody>
      </p:sp>
    </p:spTree>
    <p:extLst>
      <p:ext uri="{BB962C8B-B14F-4D97-AF65-F5344CB8AC3E}">
        <p14:creationId xmlns:p14="http://schemas.microsoft.com/office/powerpoint/2010/main" val="2610676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66</a:t>
            </a:fld>
            <a:endParaRPr lang="zh-CN" altLang="en-US" dirty="0"/>
          </a:p>
        </p:txBody>
      </p:sp>
      <p:sp>
        <p:nvSpPr>
          <p:cNvPr id="5" name="矩形 4"/>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Classical Game vs Mean Field Game</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32817"/>
            <a:ext cx="8640096" cy="2462213"/>
          </a:xfrm>
          <a:prstGeom prst="rect">
            <a:avLst/>
          </a:prstGeom>
        </p:spPr>
        <p:txBody>
          <a:bodyPr wrap="square">
            <a:spAutoFit/>
          </a:bodyPr>
          <a:lstStyle/>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In classical game theory, a fish reacts to what other fishes nearby do.</a:t>
            </a:r>
          </a:p>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In mean-field game theory, each fish does not care about each of the other fishes. Rather, it cares about how the fishes nearby, as a mass, globally move. In other words, each fish reacts only to the mass. </a:t>
            </a:r>
          </a:p>
        </p:txBody>
      </p:sp>
      <p:pic>
        <p:nvPicPr>
          <p:cNvPr id="7" name="Picture 1"/>
          <p:cNvPicPr>
            <a:picLocks noChangeAspect="1"/>
          </p:cNvPicPr>
          <p:nvPr/>
        </p:nvPicPr>
        <p:blipFill>
          <a:blip r:embed="rId2"/>
          <a:stretch>
            <a:fillRect/>
          </a:stretch>
        </p:blipFill>
        <p:spPr>
          <a:xfrm>
            <a:off x="539552" y="3552846"/>
            <a:ext cx="7848600" cy="2876550"/>
          </a:xfrm>
          <a:prstGeom prst="rect">
            <a:avLst/>
          </a:prstGeom>
        </p:spPr>
      </p:pic>
    </p:spTree>
    <p:extLst>
      <p:ext uri="{BB962C8B-B14F-4D97-AF65-F5344CB8AC3E}">
        <p14:creationId xmlns:p14="http://schemas.microsoft.com/office/powerpoint/2010/main" val="11401848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67</a:t>
            </a:fld>
            <a:endParaRPr lang="zh-CN" altLang="en-US" dirty="0"/>
          </a:p>
        </p:txBody>
      </p:sp>
      <p:sp>
        <p:nvSpPr>
          <p:cNvPr id="8" name="矩形 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Mean Field Game vs Optimal Control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pic>
        <p:nvPicPr>
          <p:cNvPr id="9" name="Picture 1"/>
          <p:cNvPicPr>
            <a:picLocks noChangeAspect="1"/>
          </p:cNvPicPr>
          <p:nvPr/>
        </p:nvPicPr>
        <p:blipFill>
          <a:blip r:embed="rId2"/>
          <a:stretch>
            <a:fillRect/>
          </a:stretch>
        </p:blipFill>
        <p:spPr>
          <a:xfrm>
            <a:off x="0" y="1357298"/>
            <a:ext cx="9144000" cy="3893068"/>
          </a:xfrm>
          <a:prstGeom prst="rect">
            <a:avLst/>
          </a:prstGeom>
        </p:spPr>
      </p:pic>
    </p:spTree>
    <p:extLst>
      <p:ext uri="{BB962C8B-B14F-4D97-AF65-F5344CB8AC3E}">
        <p14:creationId xmlns:p14="http://schemas.microsoft.com/office/powerpoint/2010/main" val="3910262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68</a:t>
            </a:fld>
            <a:endParaRPr lang="zh-CN" altLang="en-US" dirty="0"/>
          </a:p>
        </p:txBody>
      </p:sp>
      <p:sp>
        <p:nvSpPr>
          <p:cNvPr id="5" name="矩形 4"/>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Example: Highway Driving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000108"/>
            <a:ext cx="4587307" cy="2462213"/>
          </a:xfrm>
          <a:prstGeom prst="rect">
            <a:avLst/>
          </a:prstGeom>
        </p:spPr>
        <p:txBody>
          <a:bodyPr wrap="square">
            <a:spAutoFit/>
          </a:bodyPr>
          <a:lstStyle/>
          <a:p>
            <a:pPr indent="-342900">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Consider the state     of the highway (location of vehicles) and its evolution     with time.</a:t>
            </a:r>
          </a:p>
          <a:p>
            <a:pPr indent="-342900">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The driver’s goal is to minimize its driving cost        by controlling driving speed       .</a:t>
            </a:r>
          </a:p>
        </p:txBody>
      </p:sp>
      <p:sp>
        <p:nvSpPr>
          <p:cNvPr id="7" name="矩形 6"/>
          <p:cNvSpPr/>
          <p:nvPr/>
        </p:nvSpPr>
        <p:spPr>
          <a:xfrm>
            <a:off x="245675" y="4489160"/>
            <a:ext cx="4087157" cy="830997"/>
          </a:xfrm>
          <a:prstGeom prst="rect">
            <a:avLst/>
          </a:prstGeom>
        </p:spPr>
        <p:txBody>
          <a:bodyPr wrap="square">
            <a:spAutoFit/>
          </a:bodyPr>
          <a:lstStyle/>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Optimize based on other drivers’ control</a:t>
            </a:r>
          </a:p>
        </p:txBody>
      </p:sp>
      <p:pic>
        <p:nvPicPr>
          <p:cNvPr id="10" name="图片 9"/>
          <p:cNvPicPr>
            <a:picLocks noChangeAspect="1"/>
          </p:cNvPicPr>
          <p:nvPr/>
        </p:nvPicPr>
        <p:blipFill>
          <a:blip r:embed="rId2"/>
          <a:stretch>
            <a:fillRect/>
          </a:stretch>
        </p:blipFill>
        <p:spPr>
          <a:xfrm>
            <a:off x="3221985" y="1098548"/>
            <a:ext cx="270003" cy="261565"/>
          </a:xfrm>
          <a:prstGeom prst="rect">
            <a:avLst/>
          </a:prstGeom>
        </p:spPr>
      </p:pic>
      <p:pic>
        <p:nvPicPr>
          <p:cNvPr id="11" name="图片 10"/>
          <p:cNvPicPr>
            <a:picLocks noChangeAspect="1"/>
          </p:cNvPicPr>
          <p:nvPr/>
        </p:nvPicPr>
        <p:blipFill>
          <a:blip r:embed="rId3"/>
          <a:stretch>
            <a:fillRect/>
          </a:stretch>
        </p:blipFill>
        <p:spPr>
          <a:xfrm>
            <a:off x="2607344" y="1720117"/>
            <a:ext cx="344638" cy="415593"/>
          </a:xfrm>
          <a:prstGeom prst="rect">
            <a:avLst/>
          </a:prstGeom>
        </p:spPr>
      </p:pic>
      <p:pic>
        <p:nvPicPr>
          <p:cNvPr id="12" name="图片 11"/>
          <p:cNvPicPr>
            <a:picLocks noChangeAspect="1"/>
          </p:cNvPicPr>
          <p:nvPr/>
        </p:nvPicPr>
        <p:blipFill rotWithShape="1">
          <a:blip r:embed="rId4"/>
          <a:srcRect t="18377" b="1990"/>
          <a:stretch/>
        </p:blipFill>
        <p:spPr>
          <a:xfrm>
            <a:off x="5025065" y="1540115"/>
            <a:ext cx="3709583" cy="2231734"/>
          </a:xfrm>
          <a:prstGeom prst="rect">
            <a:avLst/>
          </a:prstGeom>
        </p:spPr>
      </p:pic>
      <p:pic>
        <p:nvPicPr>
          <p:cNvPr id="13" name="Picture 2"/>
          <p:cNvPicPr>
            <a:picLocks noChangeAspect="1"/>
          </p:cNvPicPr>
          <p:nvPr/>
        </p:nvPicPr>
        <p:blipFill rotWithShape="1">
          <a:blip r:embed="rId5"/>
          <a:srcRect t="67055" r="52336"/>
          <a:stretch/>
        </p:blipFill>
        <p:spPr>
          <a:xfrm>
            <a:off x="437758" y="3430136"/>
            <a:ext cx="3895074" cy="96852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990" y="2720293"/>
            <a:ext cx="495369" cy="295316"/>
          </a:xfrm>
          <a:prstGeom prst="rect">
            <a:avLst/>
          </a:prstGeom>
        </p:spPr>
      </p:pic>
      <p:pic>
        <p:nvPicPr>
          <p:cNvPr id="15" name="图片 14"/>
          <p:cNvPicPr>
            <a:picLocks noChangeAspect="1"/>
          </p:cNvPicPr>
          <p:nvPr/>
        </p:nvPicPr>
        <p:blipFill>
          <a:blip r:embed="rId7"/>
          <a:stretch>
            <a:fillRect/>
          </a:stretch>
        </p:blipFill>
        <p:spPr>
          <a:xfrm>
            <a:off x="3671990" y="3067515"/>
            <a:ext cx="495300" cy="342900"/>
          </a:xfrm>
          <a:prstGeom prst="rect">
            <a:avLst/>
          </a:prstGeom>
        </p:spPr>
      </p:pic>
      <p:sp>
        <p:nvSpPr>
          <p:cNvPr id="16" name="矩形 15"/>
          <p:cNvSpPr/>
          <p:nvPr/>
        </p:nvSpPr>
        <p:spPr>
          <a:xfrm>
            <a:off x="4350025" y="4510148"/>
            <a:ext cx="4632024" cy="461665"/>
          </a:xfrm>
          <a:prstGeom prst="rect">
            <a:avLst/>
          </a:prstGeom>
        </p:spPr>
        <p:txBody>
          <a:bodyPr wrap="square">
            <a:spAutoFit/>
          </a:bodyPr>
          <a:lstStyle/>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Optimize based on distribution</a:t>
            </a:r>
          </a:p>
        </p:txBody>
      </p:sp>
      <p:pic>
        <p:nvPicPr>
          <p:cNvPr id="17" name="Picture 5"/>
          <p:cNvPicPr>
            <a:picLocks noChangeAspect="1"/>
          </p:cNvPicPr>
          <p:nvPr/>
        </p:nvPicPr>
        <p:blipFill rotWithShape="1">
          <a:blip r:embed="rId8"/>
          <a:srcRect t="38490"/>
          <a:stretch/>
        </p:blipFill>
        <p:spPr>
          <a:xfrm>
            <a:off x="218388" y="5453294"/>
            <a:ext cx="4128610" cy="946875"/>
          </a:xfrm>
          <a:prstGeom prst="rect">
            <a:avLst/>
          </a:prstGeom>
        </p:spPr>
      </p:pic>
      <p:pic>
        <p:nvPicPr>
          <p:cNvPr id="18" name="图片 17"/>
          <p:cNvPicPr>
            <a:picLocks noChangeAspect="1"/>
          </p:cNvPicPr>
          <p:nvPr/>
        </p:nvPicPr>
        <p:blipFill>
          <a:blip r:embed="rId9"/>
          <a:stretch>
            <a:fillRect/>
          </a:stretch>
        </p:blipFill>
        <p:spPr>
          <a:xfrm>
            <a:off x="4621710" y="4960153"/>
            <a:ext cx="4308690" cy="1389899"/>
          </a:xfrm>
          <a:prstGeom prst="rect">
            <a:avLst/>
          </a:prstGeom>
        </p:spPr>
      </p:pic>
    </p:spTree>
    <p:extLst>
      <p:ext uri="{BB962C8B-B14F-4D97-AF65-F5344CB8AC3E}">
        <p14:creationId xmlns:p14="http://schemas.microsoft.com/office/powerpoint/2010/main" val="4252639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22" name="灯片编号占位符 21"/>
          <p:cNvSpPr>
            <a:spLocks noGrp="1"/>
          </p:cNvSpPr>
          <p:nvPr>
            <p:ph type="sldNum" sz="quarter" idx="12"/>
          </p:nvPr>
        </p:nvSpPr>
        <p:spPr>
          <a:prstGeom prst="rect">
            <a:avLst/>
          </a:prstGeom>
        </p:spPr>
        <p:txBody>
          <a:bodyPr/>
          <a:lstStyle/>
          <a:p>
            <a:fld id="{97D86083-53EC-4DF4-B0ED-FEB5657A265E}" type="slidenum">
              <a:rPr lang="zh-CN" altLang="en-US" smtClean="0"/>
              <a:pPr/>
              <a:t>6</a:t>
            </a:fld>
            <a:endParaRPr lang="zh-CN" altLang="en-US" dirty="0"/>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397" y="1293902"/>
            <a:ext cx="2117229" cy="1716156"/>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4380" y="3666132"/>
            <a:ext cx="4061676" cy="284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pku\Desktop\12cd9be85ac54e4e9b32fbd2e36be441_th.jpg"/>
          <p:cNvPicPr>
            <a:picLocks noChangeAspect="1" noChangeArrowheads="1"/>
          </p:cNvPicPr>
          <p:nvPr/>
        </p:nvPicPr>
        <p:blipFill>
          <a:blip r:embed="rId5" cstate="print"/>
          <a:srcRect/>
          <a:stretch>
            <a:fillRect/>
          </a:stretch>
        </p:blipFill>
        <p:spPr bwMode="auto">
          <a:xfrm>
            <a:off x="6571627" y="1293902"/>
            <a:ext cx="2472822" cy="1783285"/>
          </a:xfrm>
          <a:prstGeom prst="rect">
            <a:avLst/>
          </a:prstGeom>
          <a:noFill/>
        </p:spPr>
      </p:pic>
      <p:grpSp>
        <p:nvGrpSpPr>
          <p:cNvPr id="10" name="组合 9"/>
          <p:cNvGrpSpPr/>
          <p:nvPr/>
        </p:nvGrpSpPr>
        <p:grpSpPr>
          <a:xfrm>
            <a:off x="6311406" y="3639887"/>
            <a:ext cx="2812776" cy="2813111"/>
            <a:chOff x="6044106" y="3672759"/>
            <a:chExt cx="2812776" cy="2813111"/>
          </a:xfrm>
        </p:grpSpPr>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106" y="3672759"/>
              <a:ext cx="2812776" cy="2470025"/>
            </a:xfrm>
            <a:prstGeom prst="ellipse">
              <a:avLst/>
            </a:prstGeom>
            <a:ln>
              <a:noFill/>
            </a:ln>
            <a:effectLst>
              <a:softEdge rad="112500"/>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p:cNvSpPr txBox="1"/>
            <p:nvPr/>
          </p:nvSpPr>
          <p:spPr>
            <a:xfrm>
              <a:off x="6341987" y="6116538"/>
              <a:ext cx="2250025" cy="369332"/>
            </a:xfrm>
            <a:prstGeom prst="rect">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altLang="zh-CN" dirty="0">
                  <a:latin typeface="Arial Unicode MS" pitchFamily="34" charset="-122"/>
                  <a:ea typeface="Arial Unicode MS" pitchFamily="34" charset="-122"/>
                  <a:cs typeface="Arial Unicode MS" pitchFamily="34" charset="-122"/>
                </a:rPr>
                <a:t>Smart Planet</a:t>
              </a:r>
              <a:endParaRPr lang="zh-CN" altLang="en-US" dirty="0">
                <a:latin typeface="Arial Unicode MS" pitchFamily="34" charset="-122"/>
                <a:ea typeface="Arial Unicode MS" pitchFamily="34" charset="-122"/>
                <a:cs typeface="Arial Unicode MS" pitchFamily="34" charset="-122"/>
              </a:endParaRPr>
            </a:p>
          </p:txBody>
        </p:sp>
      </p:grpSp>
      <p:sp>
        <p:nvSpPr>
          <p:cNvPr id="13" name="矩形 12"/>
          <p:cNvSpPr/>
          <p:nvPr/>
        </p:nvSpPr>
        <p:spPr>
          <a:xfrm>
            <a:off x="404352" y="1155431"/>
            <a:ext cx="8640096" cy="2354491"/>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itchFamily="34" charset="-122"/>
                <a:ea typeface="Arial Unicode MS" pitchFamily="34" charset="-122"/>
                <a:cs typeface="Arial Unicode MS" pitchFamily="34" charset="-122"/>
              </a:rPr>
              <a:t> Mobile web payments</a:t>
            </a:r>
          </a:p>
          <a:p>
            <a:pPr marL="342900" lvl="1" algn="just">
              <a:spcBef>
                <a:spcPts val="1200"/>
              </a:spcBef>
              <a:buFont typeface="Arial" pitchFamily="34" charset="0"/>
              <a:buChar char="•"/>
              <a:defRPr/>
            </a:pPr>
            <a:r>
              <a:rPr lang="en-US" altLang="zh-CN" sz="2000" dirty="0">
                <a:latin typeface="Arial Unicode MS" pitchFamily="34" charset="-122"/>
                <a:ea typeface="Arial Unicode MS" pitchFamily="34" charset="-122"/>
                <a:cs typeface="Arial Unicode MS" pitchFamily="34" charset="-122"/>
              </a:rPr>
              <a:t> QR Codes</a:t>
            </a:r>
            <a:r>
              <a:rPr lang="zh-CN" altLang="en-US" sz="2000" dirty="0">
                <a:latin typeface="Arial Unicode MS" pitchFamily="34" charset="-122"/>
                <a:ea typeface="Arial Unicode MS" pitchFamily="34" charset="-122"/>
                <a:cs typeface="Arial Unicode MS" pitchFamily="34" charset="-122"/>
              </a:rPr>
              <a:t>：</a:t>
            </a:r>
            <a:r>
              <a:rPr lang="en-US" altLang="zh-CN" sz="2000" dirty="0">
                <a:latin typeface="Arial Unicode MS" pitchFamily="34" charset="-122"/>
                <a:ea typeface="Arial Unicode MS" pitchFamily="34" charset="-122"/>
                <a:cs typeface="Arial Unicode MS" pitchFamily="34" charset="-122"/>
              </a:rPr>
              <a:t>WeChat/Ali Pay</a:t>
            </a:r>
          </a:p>
          <a:p>
            <a:pPr marL="342900" lvl="1" algn="just">
              <a:spcBef>
                <a:spcPts val="1200"/>
              </a:spcBef>
              <a:buBlip>
                <a:blip r:embed="rId7"/>
              </a:buBlip>
              <a:defRPr/>
            </a:pPr>
            <a:endParaRPr lang="en-US" altLang="zh-CN" sz="2000" dirty="0">
              <a:latin typeface="Arial Unicode MS" pitchFamily="34" charset="-122"/>
              <a:ea typeface="Arial Unicode MS" pitchFamily="34" charset="-122"/>
              <a:cs typeface="Arial Unicode MS" pitchFamily="34" charset="-122"/>
            </a:endParaRPr>
          </a:p>
          <a:p>
            <a:pPr algn="just">
              <a:spcBef>
                <a:spcPts val="1200"/>
              </a:spcBef>
              <a:buFont typeface="Arial" pitchFamily="34" charset="0"/>
              <a:buChar char="•"/>
              <a:defRPr/>
            </a:pPr>
            <a:r>
              <a:rPr lang="en-US" altLang="zh-CN" sz="2300" dirty="0">
                <a:latin typeface="Arial Unicode MS" pitchFamily="34" charset="-122"/>
                <a:ea typeface="Arial Unicode MS" pitchFamily="34" charset="-122"/>
                <a:cs typeface="Arial Unicode MS" pitchFamily="34" charset="-122"/>
              </a:rPr>
              <a:t> Internet of Things</a:t>
            </a:r>
          </a:p>
          <a:p>
            <a:pPr marL="342900" lvl="1" algn="just">
              <a:spcBef>
                <a:spcPts val="1200"/>
              </a:spcBef>
              <a:buFont typeface="Arial" pitchFamily="34" charset="0"/>
              <a:buChar char="•"/>
              <a:defRPr/>
            </a:pPr>
            <a:r>
              <a:rPr lang="en-US" altLang="zh-CN" sz="2000" dirty="0">
                <a:latin typeface="Arial Unicode MS" pitchFamily="34" charset="-122"/>
                <a:ea typeface="Arial Unicode MS" pitchFamily="34" charset="-122"/>
                <a:cs typeface="Arial Unicode MS" pitchFamily="34" charset="-122"/>
              </a:rPr>
              <a:t> Connect physical world by sensors</a:t>
            </a:r>
          </a:p>
        </p:txBody>
      </p:sp>
      <p:grpSp>
        <p:nvGrpSpPr>
          <p:cNvPr id="14" name="组合 13"/>
          <p:cNvGrpSpPr/>
          <p:nvPr/>
        </p:nvGrpSpPr>
        <p:grpSpPr>
          <a:xfrm>
            <a:off x="403920" y="3840637"/>
            <a:ext cx="2923744" cy="2612361"/>
            <a:chOff x="251520" y="3954182"/>
            <a:chExt cx="2923744" cy="2612361"/>
          </a:xfrm>
        </p:grpSpPr>
        <p:sp>
          <p:nvSpPr>
            <p:cNvPr id="16" name="TextBox 10"/>
            <p:cNvSpPr txBox="1"/>
            <p:nvPr/>
          </p:nvSpPr>
          <p:spPr>
            <a:xfrm>
              <a:off x="633854" y="6197211"/>
              <a:ext cx="2250025" cy="369332"/>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dirty="0">
                  <a:latin typeface="Arial Unicode MS" pitchFamily="34" charset="-122"/>
                  <a:ea typeface="Arial Unicode MS" pitchFamily="34" charset="-122"/>
                  <a:cs typeface="Arial Unicode MS" pitchFamily="34" charset="-122"/>
                </a:rPr>
                <a:t>Internet of UAVs</a:t>
              </a:r>
              <a:endParaRPr lang="zh-CN" altLang="en-US" dirty="0">
                <a:latin typeface="Arial Unicode MS" pitchFamily="34" charset="-122"/>
                <a:ea typeface="Arial Unicode MS" pitchFamily="34" charset="-122"/>
                <a:cs typeface="Arial Unicode MS" pitchFamily="34" charset="-122"/>
              </a:endParaRPr>
            </a:p>
          </p:txBody>
        </p:sp>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3954182"/>
              <a:ext cx="2923744" cy="2067106"/>
            </a:xfrm>
            <a:prstGeom prst="rect">
              <a:avLst/>
            </a:prstGeom>
          </p:spPr>
        </p:pic>
      </p:grpSp>
      <p:sp>
        <p:nvSpPr>
          <p:cNvPr id="19" name="矩形 3"/>
          <p:cNvSpPr/>
          <p:nvPr/>
        </p:nvSpPr>
        <p:spPr>
          <a:xfrm>
            <a:off x="314350" y="2513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Internet of Things </a:t>
            </a:r>
          </a:p>
        </p:txBody>
      </p:sp>
    </p:spTree>
    <p:extLst>
      <p:ext uri="{BB962C8B-B14F-4D97-AF65-F5344CB8AC3E}">
        <p14:creationId xmlns:p14="http://schemas.microsoft.com/office/powerpoint/2010/main" val="165494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wipe(left)">
                                      <p:cBhvr>
                                        <p:cTn id="7" dur="300"/>
                                        <p:tgtEl>
                                          <p:spTgt spid="1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3">
                                            <p:txEl>
                                              <p:pRg st="4" end="4"/>
                                            </p:txEl>
                                          </p:spTgt>
                                        </p:tgtEl>
                                        <p:attrNameLst>
                                          <p:attrName>style.visibility</p:attrName>
                                        </p:attrNameLst>
                                      </p:cBhvr>
                                      <p:to>
                                        <p:strVal val="visible"/>
                                      </p:to>
                                    </p:set>
                                    <p:animEffect transition="in" filter="wipe(left)">
                                      <p:cBhvr>
                                        <p:cTn id="10" dur="300"/>
                                        <p:tgtEl>
                                          <p:spTgt spid="13">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3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3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69</a:t>
            </a:fld>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994" y="1119337"/>
            <a:ext cx="5060826" cy="3870043"/>
          </a:xfrm>
          <a:prstGeom prst="rect">
            <a:avLst/>
          </a:prstGeom>
        </p:spPr>
      </p:pic>
      <p:sp>
        <p:nvSpPr>
          <p:cNvPr id="6" name="矩形 5"/>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MFG HJB-FPK Solutions: Summary</a:t>
            </a:r>
          </a:p>
        </p:txBody>
      </p:sp>
      <p:pic>
        <p:nvPicPr>
          <p:cNvPr id="7" name="Picture 4"/>
          <p:cNvPicPr>
            <a:picLocks noChangeAspect="1"/>
          </p:cNvPicPr>
          <p:nvPr/>
        </p:nvPicPr>
        <p:blipFill>
          <a:blip r:embed="rId3"/>
          <a:stretch>
            <a:fillRect/>
          </a:stretch>
        </p:blipFill>
        <p:spPr>
          <a:xfrm>
            <a:off x="161950" y="4618433"/>
            <a:ext cx="4545161" cy="1810963"/>
          </a:xfrm>
          <a:prstGeom prst="rect">
            <a:avLst/>
          </a:prstGeom>
        </p:spPr>
      </p:pic>
      <p:sp>
        <p:nvSpPr>
          <p:cNvPr id="8" name="矩形 7"/>
          <p:cNvSpPr/>
          <p:nvPr/>
        </p:nvSpPr>
        <p:spPr>
          <a:xfrm>
            <a:off x="198844" y="1479341"/>
            <a:ext cx="3833150" cy="2277547"/>
          </a:xfrm>
          <a:prstGeom prst="rect">
            <a:avLst/>
          </a:prstGeom>
        </p:spPr>
        <p:txBody>
          <a:bodyPr wrap="square">
            <a:spAutoFit/>
          </a:bodyPr>
          <a:lstStyle/>
          <a:p>
            <a:pPr indent="-342900" algn="just">
              <a:spcBef>
                <a:spcPts val="1200"/>
              </a:spcBef>
              <a:buClr>
                <a:schemeClr val="tx1"/>
              </a:buClr>
              <a:buFont typeface="Arial" pitchFamily="34" charset="0"/>
              <a:buChar char="•"/>
            </a:pPr>
            <a:r>
              <a:rPr lang="en-US" sz="2200" dirty="0">
                <a:solidFill>
                  <a:srgbClr val="C00000"/>
                </a:solidFill>
                <a:latin typeface="Arial" panose="020B0604020202020204" pitchFamily="34" charset="0"/>
                <a:cs typeface="Arial" panose="020B0604020202020204" pitchFamily="34" charset="0"/>
              </a:rPr>
              <a:t>HJB equation </a:t>
            </a:r>
            <a:r>
              <a:rPr lang="en-US" sz="2200" dirty="0">
                <a:solidFill>
                  <a:srgbClr val="000000"/>
                </a:solidFill>
                <a:latin typeface="Arial" panose="020B0604020202020204" pitchFamily="34" charset="0"/>
                <a:cs typeface="Arial" panose="020B0604020202020204" pitchFamily="34" charset="0"/>
              </a:rPr>
              <a:t>governs the </a:t>
            </a:r>
            <a:r>
              <a:rPr lang="en-US" sz="2200" dirty="0">
                <a:solidFill>
                  <a:srgbClr val="C00000"/>
                </a:solidFill>
                <a:latin typeface="Arial" panose="020B0604020202020204" pitchFamily="34" charset="0"/>
                <a:cs typeface="Arial" panose="020B0604020202020204" pitchFamily="34" charset="0"/>
              </a:rPr>
              <a:t>computation of the optimal path of control </a:t>
            </a:r>
            <a:r>
              <a:rPr lang="en-US" sz="2200" dirty="0">
                <a:solidFill>
                  <a:srgbClr val="000000"/>
                </a:solidFill>
                <a:latin typeface="Arial" panose="020B0604020202020204" pitchFamily="34" charset="0"/>
                <a:cs typeface="Arial" panose="020B0604020202020204" pitchFamily="34" charset="0"/>
              </a:rPr>
              <a:t>of the player.</a:t>
            </a:r>
          </a:p>
          <a:p>
            <a:pPr indent="-342900" algn="just">
              <a:spcBef>
                <a:spcPts val="1200"/>
              </a:spcBef>
              <a:buClr>
                <a:schemeClr val="tx1"/>
              </a:buClr>
              <a:buFont typeface="Arial" pitchFamily="34" charset="0"/>
              <a:buChar char="•"/>
            </a:pPr>
            <a:r>
              <a:rPr lang="en-US" sz="2200" dirty="0">
                <a:solidFill>
                  <a:srgbClr val="C00000"/>
                </a:solidFill>
                <a:latin typeface="Arial" panose="020B0604020202020204" pitchFamily="34" charset="0"/>
                <a:cs typeface="Arial" panose="020B0604020202020204" pitchFamily="34" charset="0"/>
              </a:rPr>
              <a:t>FPK equation </a:t>
            </a:r>
            <a:r>
              <a:rPr lang="en-US" sz="2200" dirty="0">
                <a:solidFill>
                  <a:srgbClr val="000000"/>
                </a:solidFill>
                <a:latin typeface="Arial" panose="020B0604020202020204" pitchFamily="34" charset="0"/>
                <a:cs typeface="Arial" panose="020B0604020202020204" pitchFamily="34" charset="0"/>
              </a:rPr>
              <a:t>governs </a:t>
            </a:r>
            <a:r>
              <a:rPr lang="en-US" sz="2200" dirty="0">
                <a:solidFill>
                  <a:srgbClr val="C00000"/>
                </a:solidFill>
                <a:latin typeface="Arial" panose="020B0604020202020204" pitchFamily="34" charset="0"/>
                <a:cs typeface="Arial" panose="020B0604020202020204" pitchFamily="34" charset="0"/>
              </a:rPr>
              <a:t>the evolution of the mean field function </a:t>
            </a:r>
            <a:r>
              <a:rPr lang="en-US" sz="2200" dirty="0">
                <a:solidFill>
                  <a:srgbClr val="000000"/>
                </a:solidFill>
                <a:latin typeface="Arial" panose="020B0604020202020204" pitchFamily="34" charset="0"/>
                <a:cs typeface="Arial" panose="020B0604020202020204" pitchFamily="34" charset="0"/>
              </a:rPr>
              <a:t>of players.</a:t>
            </a:r>
            <a:endParaRPr lang="en-US" sz="2200" dirty="0">
              <a:solidFill>
                <a:srgbClr val="9A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62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70</a:t>
            </a:fld>
            <a:endParaRPr lang="zh-CN" altLang="en-US" dirty="0"/>
          </a:p>
        </p:txBody>
      </p:sp>
      <p:sp>
        <p:nvSpPr>
          <p:cNvPr id="9" name="矩形 8"/>
          <p:cNvSpPr/>
          <p:nvPr/>
        </p:nvSpPr>
        <p:spPr>
          <a:xfrm>
            <a:off x="251951" y="1214422"/>
            <a:ext cx="855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Integrating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drones</a:t>
            </a:r>
            <a:r>
              <a:rPr lang="en-US" altLang="zh-CN" sz="2400" dirty="0">
                <a:latin typeface="Arial" panose="020B0604020202020204" pitchFamily="34" charset="0"/>
                <a:ea typeface="黑体" panose="02010609060101010101" pitchFamily="49" charset="-122"/>
                <a:cs typeface="Arial" panose="020B0604020202020204" pitchFamily="34" charset="0"/>
              </a:rPr>
              <a:t> to overloaded terrestrial networks may offer benefits by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offloading traffic, reducing handovers for highly mobile users</a:t>
            </a:r>
            <a:r>
              <a:rPr lang="en-US" altLang="zh-CN" sz="2000" dirty="0">
                <a:latin typeface="Arial" panose="020B0604020202020204" pitchFamily="34" charset="0"/>
                <a:ea typeface="黑体" panose="02010609060101010101" pitchFamily="49" charset="-122"/>
                <a:cs typeface="Arial" panose="020B0604020202020204" pitchFamily="34" charset="0"/>
              </a:rPr>
              <a:t>. </a:t>
            </a:r>
          </a:p>
        </p:txBody>
      </p:sp>
      <p:sp>
        <p:nvSpPr>
          <p:cNvPr id="1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EX1: Dense Drone Small Cell Networks</a:t>
            </a:r>
          </a:p>
        </p:txBody>
      </p:sp>
      <p:pic>
        <p:nvPicPr>
          <p:cNvPr id="11" name="图片 3"/>
          <p:cNvPicPr>
            <a:picLocks noChangeAspect="1"/>
          </p:cNvPicPr>
          <p:nvPr/>
        </p:nvPicPr>
        <p:blipFill>
          <a:blip r:embed="rId2"/>
          <a:stretch>
            <a:fillRect/>
          </a:stretch>
        </p:blipFill>
        <p:spPr>
          <a:xfrm>
            <a:off x="4752002" y="3648733"/>
            <a:ext cx="4217987" cy="2695575"/>
          </a:xfrm>
          <a:prstGeom prst="rect">
            <a:avLst/>
          </a:prstGeom>
          <a:noFill/>
          <a:ln w="9525">
            <a:noFill/>
          </a:ln>
        </p:spPr>
      </p:pic>
      <p:sp>
        <p:nvSpPr>
          <p:cNvPr id="12" name="矩形 11"/>
          <p:cNvSpPr/>
          <p:nvPr/>
        </p:nvSpPr>
        <p:spPr>
          <a:xfrm>
            <a:off x="251951" y="2538405"/>
            <a:ext cx="855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However, such performance enhancement is largely limited by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mutual interference and energy availability </a:t>
            </a:r>
            <a:r>
              <a:rPr lang="en-US" altLang="zh-CN" sz="2400" dirty="0">
                <a:latin typeface="Arial" panose="020B0604020202020204" pitchFamily="34" charset="0"/>
                <a:ea typeface="黑体" panose="02010609060101010101" pitchFamily="49" charset="-122"/>
                <a:cs typeface="Arial" panose="020B0604020202020204" pitchFamily="34" charset="0"/>
              </a:rPr>
              <a:t>in dense drone networks.</a:t>
            </a:r>
          </a:p>
        </p:txBody>
      </p:sp>
      <p:sp>
        <p:nvSpPr>
          <p:cNvPr id="13" name="矩形 12"/>
          <p:cNvSpPr/>
          <p:nvPr/>
        </p:nvSpPr>
        <p:spPr>
          <a:xfrm>
            <a:off x="247306" y="3862388"/>
            <a:ext cx="4234693" cy="230832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control problem </a:t>
            </a:r>
            <a:r>
              <a:rPr lang="en-US" altLang="zh-CN" sz="2400" dirty="0">
                <a:latin typeface="Arial" panose="020B0604020202020204" pitchFamily="34" charset="0"/>
                <a:ea typeface="黑体" panose="02010609060101010101" pitchFamily="49" charset="-122"/>
                <a:cs typeface="Arial" panose="020B0604020202020204" pitchFamily="34" charset="0"/>
              </a:rPr>
              <a:t>can be mapped to an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altitude control problem</a:t>
            </a:r>
            <a:r>
              <a:rPr lang="en-US" altLang="zh-CN" sz="2400" dirty="0">
                <a:latin typeface="Arial" panose="020B0604020202020204" pitchFamily="34" charset="0"/>
                <a:ea typeface="黑体" panose="02010609060101010101" pitchFamily="49" charset="-122"/>
                <a:cs typeface="Arial" panose="020B0604020202020204" pitchFamily="34" charset="0"/>
              </a:rPr>
              <a:t>. Using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Mean-Field Game </a:t>
            </a:r>
            <a:r>
              <a:rPr lang="en-US" altLang="zh-CN" sz="2400" dirty="0">
                <a:latin typeface="Arial" panose="020B0604020202020204" pitchFamily="34" charset="0"/>
                <a:ea typeface="黑体" panose="02010609060101010101" pitchFamily="49" charset="-122"/>
                <a:cs typeface="Arial" panose="020B0604020202020204" pitchFamily="34" charset="0"/>
              </a:rPr>
              <a:t>to obtain the optimal altitude control strategy.</a:t>
            </a:r>
          </a:p>
        </p:txBody>
      </p:sp>
    </p:spTree>
    <p:extLst>
      <p:ext uri="{BB962C8B-B14F-4D97-AF65-F5344CB8AC3E}">
        <p14:creationId xmlns:p14="http://schemas.microsoft.com/office/powerpoint/2010/main" val="4081328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71</a:t>
            </a:fld>
            <a:endParaRPr lang="zh-CN" altLang="en-US" dirty="0"/>
          </a:p>
        </p:txBody>
      </p:sp>
      <p:sp>
        <p:nvSpPr>
          <p:cNvPr id="8" name="矩形 7"/>
          <p:cNvSpPr/>
          <p:nvPr/>
        </p:nvSpPr>
        <p:spPr>
          <a:xfrm>
            <a:off x="251951" y="1264692"/>
            <a:ext cx="855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wireless powered </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(WP-</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networks</a:t>
            </a:r>
            <a:r>
              <a:rPr lang="en-US" altLang="zh-CN" sz="2400" dirty="0">
                <a:latin typeface="Arial" panose="020B0604020202020204" pitchFamily="34" charset="0"/>
                <a:ea typeface="黑体" panose="02010609060101010101" pitchFamily="49" charset="-122"/>
                <a:cs typeface="Arial" panose="020B0604020202020204" pitchFamily="34" charset="0"/>
              </a:rPr>
              <a:t>, there exists severe interference greatly reducing the energy transmission efficiency. </a:t>
            </a:r>
          </a:p>
        </p:txBody>
      </p:sp>
      <p:sp>
        <p:nvSpPr>
          <p:cNvPr id="14"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EX2: Wireless Powered Internet of Things</a:t>
            </a:r>
          </a:p>
        </p:txBody>
      </p:sp>
      <p:sp>
        <p:nvSpPr>
          <p:cNvPr id="15" name="矩形 14"/>
          <p:cNvSpPr/>
          <p:nvPr/>
        </p:nvSpPr>
        <p:spPr>
          <a:xfrm>
            <a:off x="222953" y="3086284"/>
            <a:ext cx="4169045" cy="2677656"/>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interference mitigation problem </a:t>
            </a:r>
            <a:r>
              <a:rPr lang="en-US" altLang="zh-CN" sz="2400" dirty="0">
                <a:latin typeface="Arial" panose="020B0604020202020204" pitchFamily="34" charset="0"/>
                <a:ea typeface="黑体" panose="02010609060101010101" pitchFamily="49" charset="-122"/>
                <a:cs typeface="Arial" panose="020B0604020202020204" pitchFamily="34" charset="0"/>
              </a:rPr>
              <a:t>in a WP-</a:t>
            </a:r>
            <a:r>
              <a:rPr lang="en-US" altLang="zh-CN" sz="2400" dirty="0" err="1">
                <a:latin typeface="Arial" panose="020B0604020202020204" pitchFamily="34" charset="0"/>
                <a:ea typeface="黑体" panose="02010609060101010101" pitchFamily="49" charset="-122"/>
                <a:cs typeface="Arial" panose="020B0604020202020204" pitchFamily="34" charset="0"/>
              </a:rPr>
              <a:t>IoT</a:t>
            </a:r>
            <a:r>
              <a:rPr lang="en-US" altLang="zh-CN" sz="2400" dirty="0">
                <a:latin typeface="Arial" panose="020B0604020202020204" pitchFamily="34" charset="0"/>
                <a:ea typeface="黑体" panose="02010609060101010101" pitchFamily="49" charset="-122"/>
                <a:cs typeface="Arial" panose="020B0604020202020204" pitchFamily="34" charset="0"/>
              </a:rPr>
              <a:t> can be modeled as a MFG, taking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sensor nodes’ energy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 mutual interference among the sensors </a:t>
            </a:r>
            <a:r>
              <a:rPr lang="en-US" altLang="zh-CN" sz="2400" dirty="0">
                <a:latin typeface="Arial" panose="020B0604020202020204" pitchFamily="34" charset="0"/>
                <a:ea typeface="黑体" panose="02010609060101010101" pitchFamily="49" charset="-122"/>
                <a:cs typeface="Arial" panose="020B0604020202020204" pitchFamily="34" charset="0"/>
              </a:rPr>
              <a:t>into consideration.</a:t>
            </a:r>
          </a:p>
        </p:txBody>
      </p:sp>
      <p:pic>
        <p:nvPicPr>
          <p:cNvPr id="16" name="图片 1"/>
          <p:cNvPicPr>
            <a:picLocks noChangeAspect="1"/>
          </p:cNvPicPr>
          <p:nvPr/>
        </p:nvPicPr>
        <p:blipFill>
          <a:blip r:embed="rId2"/>
          <a:stretch>
            <a:fillRect/>
          </a:stretch>
        </p:blipFill>
        <p:spPr>
          <a:xfrm>
            <a:off x="4662001" y="2708992"/>
            <a:ext cx="4424362" cy="3082925"/>
          </a:xfrm>
          <a:prstGeom prst="rect">
            <a:avLst/>
          </a:prstGeom>
          <a:noFill/>
          <a:ln w="9525">
            <a:noFill/>
          </a:ln>
        </p:spPr>
      </p:pic>
    </p:spTree>
    <p:extLst>
      <p:ext uri="{BB962C8B-B14F-4D97-AF65-F5344CB8AC3E}">
        <p14:creationId xmlns:p14="http://schemas.microsoft.com/office/powerpoint/2010/main" val="3679017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72</a:t>
            </a:fld>
            <a:endParaRPr lang="zh-CN" altLang="en-US" dirty="0"/>
          </a:p>
        </p:txBody>
      </p:sp>
      <p:sp>
        <p:nvSpPr>
          <p:cNvPr id="7" name="矩形 6"/>
          <p:cNvSpPr/>
          <p:nvPr/>
        </p:nvSpPr>
        <p:spPr>
          <a:xfrm>
            <a:off x="251951" y="1264692"/>
            <a:ext cx="8640096" cy="830997"/>
          </a:xfrm>
          <a:prstGeom prst="rect">
            <a:avLst/>
          </a:prstGeom>
        </p:spPr>
        <p:txBody>
          <a:bodyPr wrap="square">
            <a:spAutoFit/>
          </a:bodyPr>
          <a:lstStyle/>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Non-orthogonal Multiple Access (NOMA)-based interference mitigation problem</a:t>
            </a: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EX3: NOMA-Based UAV Networks</a:t>
            </a:r>
          </a:p>
        </p:txBody>
      </p:sp>
      <p:sp>
        <p:nvSpPr>
          <p:cNvPr id="10" name="矩形 9"/>
          <p:cNvSpPr/>
          <p:nvPr/>
        </p:nvSpPr>
        <p:spPr>
          <a:xfrm>
            <a:off x="251952" y="2258987"/>
            <a:ext cx="864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MFG with dominator</a:t>
            </a:r>
            <a:r>
              <a:rPr lang="en-US" altLang="zh-CN" sz="2400" dirty="0">
                <a:latin typeface="Arial" panose="020B0604020202020204" pitchFamily="34" charset="0"/>
                <a:ea typeface="黑体" panose="02010609060101010101" pitchFamily="49" charset="-122"/>
                <a:cs typeface="Arial" panose="020B0604020202020204" pitchFamily="34" charset="0"/>
              </a:rPr>
              <a:t>, there exists at least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one interference dominator</a:t>
            </a:r>
            <a:r>
              <a:rPr lang="en-US" altLang="zh-CN" sz="2400" dirty="0">
                <a:latin typeface="Arial" panose="020B0604020202020204" pitchFamily="34" charset="0"/>
                <a:ea typeface="黑体" panose="02010609060101010101" pitchFamily="49" charset="-122"/>
                <a:cs typeface="Arial" panose="020B0604020202020204" pitchFamily="34" charset="0"/>
              </a:rPr>
              <a:t>, which should not be aggregated in the interference mean field. </a:t>
            </a:r>
          </a:p>
        </p:txBody>
      </p:sp>
      <p:pic>
        <p:nvPicPr>
          <p:cNvPr id="11" name="图片 2"/>
          <p:cNvPicPr>
            <a:picLocks noChangeAspect="1"/>
          </p:cNvPicPr>
          <p:nvPr/>
        </p:nvPicPr>
        <p:blipFill>
          <a:blip r:embed="rId2"/>
          <a:stretch>
            <a:fillRect/>
          </a:stretch>
        </p:blipFill>
        <p:spPr>
          <a:xfrm>
            <a:off x="2051720" y="3689912"/>
            <a:ext cx="5271070" cy="2694454"/>
          </a:xfrm>
          <a:prstGeom prst="rect">
            <a:avLst/>
          </a:prstGeom>
          <a:noFill/>
          <a:ln w="9525">
            <a:noFill/>
          </a:ln>
        </p:spPr>
      </p:pic>
    </p:spTree>
    <p:extLst>
      <p:ext uri="{BB962C8B-B14F-4D97-AF65-F5344CB8AC3E}">
        <p14:creationId xmlns:p14="http://schemas.microsoft.com/office/powerpoint/2010/main" val="40238199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73</a:t>
            </a:fld>
            <a:endParaRPr lang="zh-CN" altLang="en-US" dirty="0"/>
          </a:p>
        </p:txBody>
      </p:sp>
      <p:sp>
        <p:nvSpPr>
          <p:cNvPr id="8" name="矩形 7"/>
          <p:cNvSpPr/>
          <p:nvPr/>
        </p:nvSpPr>
        <p:spPr>
          <a:xfrm>
            <a:off x="251951" y="1142984"/>
            <a:ext cx="8640096" cy="2985433"/>
          </a:xfrm>
          <a:prstGeom prst="rect">
            <a:avLst/>
          </a:prstGeom>
        </p:spPr>
        <p:txBody>
          <a:bodyPr wrap="square">
            <a:spAutoFit/>
          </a:bodyPr>
          <a:lstStyle/>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emergency  communication system, a large number of UAVs replace damaged base stations for air-to-ground service, with</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dense users </a:t>
            </a:r>
            <a:r>
              <a:rPr lang="en-US" altLang="zh-CN" sz="2400" dirty="0">
                <a:latin typeface="Arial" panose="020B0604020202020204" pitchFamily="34" charset="0"/>
                <a:ea typeface="黑体" panose="02010609060101010101" pitchFamily="49" charset="-122"/>
                <a:cs typeface="Arial" panose="020B0604020202020204" pitchFamily="34" charset="0"/>
              </a:rPr>
              <a:t>and</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wide areas</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flight strategy </a:t>
            </a:r>
            <a:r>
              <a:rPr lang="en-US" altLang="zh-CN" sz="2400" dirty="0">
                <a:latin typeface="Arial" panose="020B0604020202020204" pitchFamily="34" charset="0"/>
                <a:ea typeface="黑体" panose="02010609060101010101" pitchFamily="49" charset="-122"/>
                <a:cs typeface="Arial" panose="020B0604020202020204" pitchFamily="34" charset="0"/>
              </a:rPr>
              <a:t>of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multi-UAVs</a:t>
            </a:r>
            <a:r>
              <a:rPr lang="en-US" altLang="zh-CN" sz="2400" dirty="0">
                <a:latin typeface="Arial" panose="020B0604020202020204" pitchFamily="34" charset="0"/>
                <a:ea typeface="黑体" panose="02010609060101010101" pitchFamily="49" charset="-122"/>
                <a:cs typeface="Arial" panose="020B0604020202020204" pitchFamily="34" charset="0"/>
              </a:rPr>
              <a:t> is solved by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discrete time MFG</a:t>
            </a:r>
            <a:r>
              <a:rPr lang="en-US" altLang="zh-CN" sz="2400" dirty="0">
                <a:latin typeface="Arial" panose="020B0604020202020204" pitchFamily="34" charset="0"/>
                <a:ea typeface="黑体" panose="02010609060101010101" pitchFamily="49" charset="-122"/>
                <a:cs typeface="Arial" panose="020B0604020202020204" pitchFamily="34" charset="0"/>
              </a:rPr>
              <a:t>, which consider the number of users covered by each UAV.</a:t>
            </a:r>
          </a:p>
          <a:p>
            <a:pPr>
              <a:spcBef>
                <a:spcPts val="1200"/>
              </a:spcBef>
              <a:buFont typeface="Arial" pitchFamily="34" charset="0"/>
              <a:buChar char="•"/>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EX4: Multi-UAV Emergency Communication Systems</a:t>
            </a:r>
          </a:p>
        </p:txBody>
      </p:sp>
      <p:sp>
        <p:nvSpPr>
          <p:cNvPr id="13" name="矩形 12"/>
          <p:cNvSpPr/>
          <p:nvPr/>
        </p:nvSpPr>
        <p:spPr>
          <a:xfrm>
            <a:off x="251952" y="3757297"/>
            <a:ext cx="3554436" cy="2092881"/>
          </a:xfrm>
          <a:prstGeom prst="rect">
            <a:avLst/>
          </a:prstGeom>
        </p:spPr>
        <p:txBody>
          <a:bodyPr wrap="square">
            <a:spAutoFit/>
          </a:bodyPr>
          <a:lstStyle/>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Meanwhile the MFG model also concludes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energy consumption and User's mobility.</a:t>
            </a:r>
          </a:p>
          <a:p>
            <a:pPr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graphicFrame>
        <p:nvGraphicFramePr>
          <p:cNvPr id="14" name="对象 13">
            <a:hlinkClick r:id="" action="ppaction://ole?verb=0"/>
          </p:cNvPr>
          <p:cNvGraphicFramePr>
            <a:graphicFrameLocks noChangeAspect="1"/>
          </p:cNvGraphicFramePr>
          <p:nvPr>
            <p:extLst>
              <p:ext uri="{D42A27DB-BD31-4B8C-83A1-F6EECF244321}">
                <p14:modId xmlns:p14="http://schemas.microsoft.com/office/powerpoint/2010/main" val="3328997813"/>
              </p:ext>
            </p:extLst>
          </p:nvPr>
        </p:nvGraphicFramePr>
        <p:xfrm>
          <a:off x="4121995" y="3553134"/>
          <a:ext cx="4798060" cy="3084195"/>
        </p:xfrm>
        <a:graphic>
          <a:graphicData uri="http://schemas.openxmlformats.org/presentationml/2006/ole">
            <mc:AlternateContent xmlns:mc="http://schemas.openxmlformats.org/markup-compatibility/2006">
              <mc:Choice xmlns:v="urn:schemas-microsoft-com:vml" Requires="v">
                <p:oleObj spid="_x0000_s3203" r:id="rId3" imgW="9686857" imgH="6219915" progId="">
                  <p:embed/>
                </p:oleObj>
              </mc:Choice>
              <mc:Fallback>
                <p:oleObj r:id="rId3" imgW="9686857" imgH="6219915" progId="">
                  <p:embed/>
                  <p:pic>
                    <p:nvPicPr>
                      <p:cNvPr id="0" name="Pictur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995" y="3553134"/>
                        <a:ext cx="4798060" cy="3084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716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3680093" y="3338999"/>
            <a:ext cx="5302250" cy="3399790"/>
          </a:xfrm>
          <a:prstGeom prst="rect">
            <a:avLst/>
          </a:prstGeom>
        </p:spPr>
      </p:pic>
      <p:sp>
        <p:nvSpPr>
          <p:cNvPr id="37" name="灯片编号占位符 36"/>
          <p:cNvSpPr>
            <a:spLocks noGrp="1"/>
          </p:cNvSpPr>
          <p:nvPr>
            <p:ph type="sldNum" sz="quarter" idx="12"/>
          </p:nvPr>
        </p:nvSpPr>
        <p:spPr/>
        <p:txBody>
          <a:bodyPr/>
          <a:lstStyle/>
          <a:p>
            <a:fld id="{97D86083-53EC-4DF4-B0ED-FEB5657A265E}" type="slidenum">
              <a:rPr lang="zh-CN" altLang="en-US" smtClean="0"/>
              <a:pPr/>
              <a:t>74</a:t>
            </a:fld>
            <a:endParaRPr lang="zh-CN" altLang="en-US" dirty="0"/>
          </a:p>
        </p:txBody>
      </p:sp>
      <p:sp>
        <p:nvSpPr>
          <p:cNvPr id="7" name="矩形 6"/>
          <p:cNvSpPr/>
          <p:nvPr/>
        </p:nvSpPr>
        <p:spPr>
          <a:xfrm>
            <a:off x="251951" y="1264692"/>
            <a:ext cx="8640096" cy="2154436"/>
          </a:xfrm>
          <a:prstGeom prst="rect">
            <a:avLst/>
          </a:prstGeom>
        </p:spPr>
        <p:txBody>
          <a:bodyPr wrap="square">
            <a:spAutoFit/>
          </a:bodyPr>
          <a:lstStyle/>
          <a:p>
            <a:pPr marL="342900" indent="-342900">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D2D communication system </a:t>
            </a:r>
            <a:r>
              <a:rPr lang="en-US" altLang="zh-CN" sz="2400" dirty="0">
                <a:latin typeface="Arial" panose="020B0604020202020204" pitchFamily="34" charset="0"/>
                <a:ea typeface="黑体" panose="02010609060101010101" pitchFamily="49" charset="-122"/>
                <a:cs typeface="Arial" panose="020B0604020202020204" pitchFamily="34" charset="0"/>
              </a:rPr>
              <a:t>with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Ultra-dense</a:t>
            </a:r>
            <a:r>
              <a:rPr lang="en-US" altLang="zh-CN" sz="2400" dirty="0">
                <a:latin typeface="Arial" panose="020B0604020202020204" pitchFamily="34" charset="0"/>
                <a:ea typeface="黑体" panose="02010609060101010101" pitchFamily="49" charset="-122"/>
                <a:cs typeface="Arial" panose="020B0604020202020204" pitchFamily="34" charset="0"/>
              </a:rPr>
              <a:t> UAVs and ground users.</a:t>
            </a:r>
          </a:p>
          <a:p>
            <a:pPr>
              <a:spcBef>
                <a:spcPts val="1200"/>
              </a:spcBef>
              <a:buBlip>
                <a:blip r:embed="rId3"/>
              </a:buBlip>
              <a:defRPr/>
            </a:pPr>
            <a:endParaRPr lang="en-US" altLang="zh-CN" sz="1400" dirty="0">
              <a:latin typeface="Arial" panose="020B0604020202020204" pitchFamily="34" charset="0"/>
              <a:ea typeface="黑体" panose="02010609060101010101" pitchFamily="49" charset="-122"/>
              <a:cs typeface="Arial" panose="020B0604020202020204" pitchFamily="34" charset="0"/>
            </a:endParaRPr>
          </a:p>
          <a:p>
            <a:pPr marL="342900" indent="-342900">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The power control is modeled as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Discrete-Time Mean Field Game system</a:t>
            </a:r>
            <a:r>
              <a:rPr lang="en-US" altLang="zh-CN" sz="2400" dirty="0">
                <a:latin typeface="Arial" panose="020B0604020202020204" pitchFamily="34" charset="0"/>
                <a:ea typeface="黑体" panose="02010609060101010101" pitchFamily="49" charset="-122"/>
                <a:cs typeface="Arial" panose="020B0604020202020204" pitchFamily="34" charset="0"/>
              </a:rPr>
              <a:t>.</a:t>
            </a: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EX5: Multi-UAV Wireless Communication Systems</a:t>
            </a:r>
          </a:p>
        </p:txBody>
      </p:sp>
      <p:sp>
        <p:nvSpPr>
          <p:cNvPr id="10" name="矩形 9"/>
          <p:cNvSpPr/>
          <p:nvPr/>
        </p:nvSpPr>
        <p:spPr>
          <a:xfrm>
            <a:off x="161978" y="3877994"/>
            <a:ext cx="3600013" cy="2462213"/>
          </a:xfrm>
          <a:prstGeom prst="rect">
            <a:avLst/>
          </a:prstGeom>
        </p:spPr>
        <p:txBody>
          <a:bodyPr wrap="square">
            <a:spAutoFit/>
          </a:bodyPr>
          <a:lstStyle/>
          <a:p>
            <a:pPr marL="342900" indent="-342900">
              <a:spcBef>
                <a:spcPts val="1200"/>
              </a:spcBef>
              <a:buClr>
                <a:schemeClr val="tx1"/>
              </a:buClr>
              <a:buFont typeface="Arial" panose="020B0604020202020204" pitchFamily="34" charset="0"/>
              <a:buChar char="•"/>
              <a:defRPr/>
            </a:pP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Meanwhile, the system concludes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from other D2D pairs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 energy constraint</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algn="just">
              <a:spcBef>
                <a:spcPts val="1200"/>
              </a:spcBef>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909724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a:t>5G Communications and Beyond</a:t>
            </a:r>
          </a:p>
          <a:p>
            <a:pPr lvl="1"/>
            <a:r>
              <a:rPr lang="en-US" altLang="zh-CN" dirty="0"/>
              <a:t>UAV Communication Basics</a:t>
            </a:r>
          </a:p>
          <a:p>
            <a:r>
              <a:rPr lang="en-US" altLang="zh-CN" dirty="0"/>
              <a:t>Mathematical Tools</a:t>
            </a:r>
          </a:p>
          <a:p>
            <a:pPr lvl="1"/>
            <a:r>
              <a:rPr lang="en-US" altLang="zh-CN" dirty="0"/>
              <a:t>Machine Learning</a:t>
            </a:r>
          </a:p>
          <a:p>
            <a:pPr lvl="1"/>
            <a:r>
              <a:rPr lang="en-US" altLang="zh-CN" dirty="0"/>
              <a:t>Game Theory</a:t>
            </a:r>
          </a:p>
          <a:p>
            <a:r>
              <a:rPr lang="en-US" altLang="zh-CN" dirty="0">
                <a:solidFill>
                  <a:srgbClr val="C00000"/>
                </a:solidFill>
              </a:rPr>
              <a:t>UAV assisted Cellular Communications</a:t>
            </a:r>
          </a:p>
          <a:p>
            <a:pPr lvl="1"/>
            <a:r>
              <a:rPr lang="en-US" altLang="zh-CN" dirty="0">
                <a:solidFill>
                  <a:srgbClr val="C00000"/>
                </a:solidFill>
              </a:rPr>
              <a:t>UAV serving as Base Station</a:t>
            </a:r>
          </a:p>
          <a:p>
            <a:pPr lvl="1"/>
            <a:r>
              <a:rPr lang="en-US" altLang="zh-CN" dirty="0">
                <a:solidFill>
                  <a:srgbClr val="C00000"/>
                </a:solidFill>
              </a:rPr>
              <a:t>UAV serving as Relay</a:t>
            </a:r>
          </a:p>
          <a:p>
            <a:r>
              <a:rPr lang="en-US" altLang="zh-CN" dirty="0"/>
              <a:t>Cellular assisted UAV Sensing</a:t>
            </a:r>
          </a:p>
          <a:p>
            <a:pPr lvl="1"/>
            <a:r>
              <a:rPr lang="en-US" altLang="zh-CN" dirty="0"/>
              <a:t>Internet of UAVs</a:t>
            </a:r>
          </a:p>
          <a:p>
            <a:pPr lvl="1"/>
            <a:r>
              <a:rPr lang="en-US" altLang="zh-CN" dirty="0"/>
              <a:t>Cooperative Internet of UAVs</a:t>
            </a:r>
          </a:p>
          <a:p>
            <a:pPr lvl="1"/>
            <a:r>
              <a:rPr lang="en-US" altLang="zh-CN" dirty="0"/>
              <a:t>UAV-to-X Communications</a:t>
            </a:r>
          </a:p>
          <a:p>
            <a:r>
              <a:rPr lang="en-US" altLang="zh-CN" dirty="0"/>
              <a:t>Applications</a:t>
            </a:r>
          </a:p>
          <a:p>
            <a:pPr lvl="1"/>
            <a:r>
              <a:rPr lang="en-US" altLang="zh-CN" dirty="0"/>
              <a:t>Aerial-Ground </a:t>
            </a:r>
            <a:r>
              <a:rPr lang="en-US" altLang="zh-CN" dirty="0" err="1"/>
              <a:t>IoTs</a:t>
            </a:r>
            <a:r>
              <a:rPr lang="en-US" altLang="zh-CN" dirty="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75</a:t>
            </a:fld>
            <a:endParaRPr lang="zh-CN"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stretch>
            <a:fillRect/>
          </a:stretch>
        </p:blipFill>
        <p:spPr>
          <a:xfrm>
            <a:off x="252048" y="3394825"/>
            <a:ext cx="8640000" cy="3106009"/>
          </a:xfrm>
          <a:prstGeom prst="rect">
            <a:avLst/>
          </a:prstGeom>
        </p:spPr>
      </p:pic>
      <p:sp>
        <p:nvSpPr>
          <p:cNvPr id="5" name="矩形 4"/>
          <p:cNvSpPr/>
          <p:nvPr/>
        </p:nvSpPr>
        <p:spPr>
          <a:xfrm>
            <a:off x="251952" y="1268976"/>
            <a:ext cx="8753432" cy="203132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UAVs as base stations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Low operational cost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Capacity enhancement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Data offloading</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Emergency communications</a:t>
            </a: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Infrastructure: Base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76</a:t>
            </a:fld>
            <a:endParaRPr lang="zh-CN" altLang="en-US" dirty="0"/>
          </a:p>
        </p:txBody>
      </p:sp>
    </p:spTree>
    <p:extLst>
      <p:ext uri="{BB962C8B-B14F-4D97-AF65-F5344CB8AC3E}">
        <p14:creationId xmlns:p14="http://schemas.microsoft.com/office/powerpoint/2010/main" val="2695491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792042" y="3286124"/>
            <a:ext cx="7560000" cy="3021603"/>
          </a:xfrm>
          <a:prstGeom prst="rect">
            <a:avLst/>
          </a:prstGeom>
        </p:spPr>
      </p:pic>
      <p:sp>
        <p:nvSpPr>
          <p:cNvPr id="5" name="矩形 4"/>
          <p:cNvSpPr/>
          <p:nvPr/>
        </p:nvSpPr>
        <p:spPr>
          <a:xfrm>
            <a:off x="251952" y="1071546"/>
            <a:ext cx="7920047" cy="203132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as relays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Flexible deployment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Coverage extension </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Data aggregation</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Backhauling </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Infrastructure: Relay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77</a:t>
            </a:fld>
            <a:endParaRPr lang="zh-CN" altLang="en-US" dirty="0"/>
          </a:p>
        </p:txBody>
      </p:sp>
    </p:spTree>
    <p:extLst>
      <p:ext uri="{BB962C8B-B14F-4D97-AF65-F5344CB8AC3E}">
        <p14:creationId xmlns:p14="http://schemas.microsoft.com/office/powerpoint/2010/main" val="477465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677766" cy="5170646"/>
          </a:xfrm>
          <a:prstGeom prst="rect">
            <a:avLst/>
          </a:prstGeom>
        </p:spPr>
        <p:txBody>
          <a:bodyPr wrap="square">
            <a:spAutoFit/>
          </a:bodyPr>
          <a:lstStyle/>
          <a:p>
            <a:pPr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Objective</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Guarantee communication quality</a:t>
            </a:r>
          </a:p>
          <a:p>
            <a:pPr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Communication</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Frequency allocation</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Interference avoidance, user scheduling</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control</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Transmission</a:t>
            </a:r>
          </a:p>
          <a:p>
            <a:pPr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Control</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3-dimensional trajectory design/UAV placement</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Trade-off between coverage and data rate</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Research Challenges</a:t>
            </a:r>
          </a:p>
        </p:txBody>
      </p:sp>
      <p:sp>
        <p:nvSpPr>
          <p:cNvPr id="15" name="灯片编号占位符 14"/>
          <p:cNvSpPr>
            <a:spLocks noGrp="1"/>
          </p:cNvSpPr>
          <p:nvPr>
            <p:ph type="sldNum" sz="quarter" idx="12"/>
          </p:nvPr>
        </p:nvSpPr>
        <p:spPr/>
        <p:txBody>
          <a:bodyPr/>
          <a:lstStyle/>
          <a:p>
            <a:fld id="{97D86083-53EC-4DF4-B0ED-FEB5657A265E}" type="slidenum">
              <a:rPr lang="zh-CN" altLang="en-US" smtClean="0"/>
              <a:pPr/>
              <a:t>78</a:t>
            </a:fld>
            <a:endParaRPr lang="zh-CN" altLang="en-US" dirty="0"/>
          </a:p>
        </p:txBody>
      </p:sp>
    </p:spTree>
    <p:extLst>
      <p:ext uri="{BB962C8B-B14F-4D97-AF65-F5344CB8AC3E}">
        <p14:creationId xmlns:p14="http://schemas.microsoft.com/office/powerpoint/2010/main" val="110782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Key Performance Indicators</a:t>
            </a:r>
          </a:p>
        </p:txBody>
      </p:sp>
      <p:grpSp>
        <p:nvGrpSpPr>
          <p:cNvPr id="2" name="组合 1"/>
          <p:cNvGrpSpPr/>
          <p:nvPr/>
        </p:nvGrpSpPr>
        <p:grpSpPr>
          <a:xfrm>
            <a:off x="161951" y="1268976"/>
            <a:ext cx="3186453" cy="1750125"/>
            <a:chOff x="161951" y="1268976"/>
            <a:chExt cx="3186453" cy="1750125"/>
          </a:xfrm>
        </p:grpSpPr>
        <p:grpSp>
          <p:nvGrpSpPr>
            <p:cNvPr id="5" name="组合 29"/>
            <p:cNvGrpSpPr/>
            <p:nvPr/>
          </p:nvGrpSpPr>
          <p:grpSpPr>
            <a:xfrm>
              <a:off x="161951" y="1268976"/>
              <a:ext cx="2970033" cy="1440160"/>
              <a:chOff x="539550" y="980728"/>
              <a:chExt cx="3312368" cy="2088232"/>
            </a:xfrm>
          </p:grpSpPr>
          <p:graphicFrame>
            <p:nvGraphicFramePr>
              <p:cNvPr id="9" name="图表 8"/>
              <p:cNvGraphicFramePr/>
              <p:nvPr>
                <p:extLst/>
              </p:nvPr>
            </p:nvGraphicFramePr>
            <p:xfrm>
              <a:off x="539550" y="980728"/>
              <a:ext cx="3312368" cy="2088232"/>
            </p:xfrm>
            <a:graphic>
              <a:graphicData uri="http://schemas.openxmlformats.org/drawingml/2006/chart">
                <c:chart xmlns:c="http://schemas.openxmlformats.org/drawingml/2006/chart" xmlns:r="http://schemas.openxmlformats.org/officeDocument/2006/relationships" r:id="rId3"/>
              </a:graphicData>
            </a:graphic>
          </p:graphicFrame>
          <p:sp>
            <p:nvSpPr>
              <p:cNvPr id="10" name="右箭头 9"/>
              <p:cNvSpPr/>
              <p:nvPr/>
            </p:nvSpPr>
            <p:spPr>
              <a:xfrm rot="18853647">
                <a:off x="2251425" y="1629135"/>
                <a:ext cx="1091582" cy="278474"/>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latin typeface="Arial" panose="020B0604020202020204" pitchFamily="34" charset="0"/>
                  <a:cs typeface="Arial" panose="020B0604020202020204" pitchFamily="34" charset="0"/>
                </a:endParaRPr>
              </a:p>
            </p:txBody>
          </p:sp>
        </p:grpSp>
        <p:sp>
          <p:nvSpPr>
            <p:cNvPr id="6" name="TextBox 5"/>
            <p:cNvSpPr txBox="1"/>
            <p:nvPr/>
          </p:nvSpPr>
          <p:spPr>
            <a:xfrm>
              <a:off x="251952" y="2618991"/>
              <a:ext cx="3096452" cy="400110"/>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1000</a:t>
              </a:r>
              <a:r>
                <a:rPr lang="en-US" altLang="zh-CN" sz="2000" dirty="0">
                  <a:latin typeface="Arial" panose="020B0604020202020204" pitchFamily="34" charset="0"/>
                  <a:cs typeface="Arial" panose="020B0604020202020204" pitchFamily="34" charset="0"/>
                </a:rPr>
                <a:t>X Capacity</a:t>
              </a:r>
            </a:p>
          </p:txBody>
        </p:sp>
      </p:grpSp>
      <p:grpSp>
        <p:nvGrpSpPr>
          <p:cNvPr id="42" name="组合 41"/>
          <p:cNvGrpSpPr/>
          <p:nvPr/>
        </p:nvGrpSpPr>
        <p:grpSpPr>
          <a:xfrm>
            <a:off x="6479236" y="1124820"/>
            <a:ext cx="2502813" cy="2202057"/>
            <a:chOff x="6479236" y="1124820"/>
            <a:chExt cx="2502813" cy="2202057"/>
          </a:xfrm>
        </p:grpSpPr>
        <p:grpSp>
          <p:nvGrpSpPr>
            <p:cNvPr id="12" name="组合 33"/>
            <p:cNvGrpSpPr/>
            <p:nvPr/>
          </p:nvGrpSpPr>
          <p:grpSpPr>
            <a:xfrm>
              <a:off x="6642023" y="1124820"/>
              <a:ext cx="2016224" cy="1584172"/>
              <a:chOff x="251520" y="3689510"/>
              <a:chExt cx="2952328" cy="2189756"/>
            </a:xfrm>
          </p:grpSpPr>
          <p:pic>
            <p:nvPicPr>
              <p:cNvPr id="14" name="Picture 8" descr="http://en-img-dis.gcimg.net/product/day_20111124/d90cade59cd4d31a5aa5c27e6c6d794c.jpg"/>
              <p:cNvPicPr>
                <a:picLocks noChangeAspect="1" noChangeArrowheads="1"/>
              </p:cNvPicPr>
              <p:nvPr/>
            </p:nvPicPr>
            <p:blipFill>
              <a:blip r:embed="rId4" cstate="print"/>
              <a:srcRect/>
              <a:stretch>
                <a:fillRect/>
              </a:stretch>
            </p:blipFill>
            <p:spPr bwMode="auto">
              <a:xfrm>
                <a:off x="1691680" y="3789040"/>
                <a:ext cx="1512168" cy="2090226"/>
              </a:xfrm>
              <a:prstGeom prst="rect">
                <a:avLst/>
              </a:prstGeom>
              <a:noFill/>
            </p:spPr>
          </p:pic>
          <p:pic>
            <p:nvPicPr>
              <p:cNvPr id="15" name="Picture 10" descr="http://images.easy361.com/201209/1348774665536133075.jpg"/>
              <p:cNvPicPr>
                <a:picLocks noChangeAspect="1" noChangeArrowheads="1"/>
              </p:cNvPicPr>
              <p:nvPr/>
            </p:nvPicPr>
            <p:blipFill>
              <a:blip r:embed="rId5" cstate="print"/>
              <a:srcRect/>
              <a:stretch>
                <a:fillRect/>
              </a:stretch>
            </p:blipFill>
            <p:spPr bwMode="auto">
              <a:xfrm>
                <a:off x="251520" y="4005064"/>
                <a:ext cx="936104" cy="936104"/>
              </a:xfrm>
              <a:prstGeom prst="rect">
                <a:avLst/>
              </a:prstGeom>
              <a:noFill/>
            </p:spPr>
          </p:pic>
          <p:sp>
            <p:nvSpPr>
              <p:cNvPr id="16" name="TextBox 15"/>
              <p:cNvSpPr txBox="1"/>
              <p:nvPr/>
            </p:nvSpPr>
            <p:spPr>
              <a:xfrm>
                <a:off x="567841" y="3689510"/>
                <a:ext cx="1738479" cy="510517"/>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10Gbps</a:t>
                </a:r>
                <a:endParaRPr lang="zh-CN" altLang="en-US" dirty="0">
                  <a:latin typeface="Arial" panose="020B0604020202020204" pitchFamily="34" charset="0"/>
                  <a:cs typeface="Arial" panose="020B0604020202020204" pitchFamily="34" charset="0"/>
                </a:endParaRPr>
              </a:p>
            </p:txBody>
          </p:sp>
          <p:pic>
            <p:nvPicPr>
              <p:cNvPr id="17" name="Picture 11"/>
              <p:cNvPicPr>
                <a:picLocks noChangeAspect="1" noChangeArrowheads="1"/>
              </p:cNvPicPr>
              <p:nvPr/>
            </p:nvPicPr>
            <p:blipFill>
              <a:blip r:embed="rId6" cstate="print"/>
              <a:srcRect/>
              <a:stretch>
                <a:fillRect/>
              </a:stretch>
            </p:blipFill>
            <p:spPr bwMode="auto">
              <a:xfrm rot="20820421">
                <a:off x="1058427" y="4167465"/>
                <a:ext cx="829876" cy="226330"/>
              </a:xfrm>
              <a:prstGeom prst="rect">
                <a:avLst/>
              </a:prstGeom>
              <a:noFill/>
              <a:ln w="9525">
                <a:noFill/>
                <a:miter lim="800000"/>
                <a:headEnd/>
                <a:tailEnd/>
              </a:ln>
            </p:spPr>
          </p:pic>
          <p:pic>
            <p:nvPicPr>
              <p:cNvPr id="18" name="Picture 13" descr="http://t2.baidu.com/it/u=2254232663,17436644&amp;fm=21&amp;gp=0.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59632" y="4509120"/>
                <a:ext cx="516763" cy="720080"/>
              </a:xfrm>
              <a:prstGeom prst="rect">
                <a:avLst/>
              </a:prstGeom>
              <a:noFill/>
            </p:spPr>
          </p:pic>
        </p:grpSp>
        <p:sp>
          <p:nvSpPr>
            <p:cNvPr id="13" name="TextBox 18"/>
            <p:cNvSpPr txBox="1"/>
            <p:nvPr/>
          </p:nvSpPr>
          <p:spPr>
            <a:xfrm>
              <a:off x="6479236" y="2618991"/>
              <a:ext cx="2502813" cy="707886"/>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10</a:t>
              </a:r>
              <a:r>
                <a:rPr lang="en-US" altLang="zh-CN" sz="2000" dirty="0">
                  <a:latin typeface="Arial" panose="020B0604020202020204" pitchFamily="34" charset="0"/>
                  <a:cs typeface="Arial" panose="020B0604020202020204" pitchFamily="34" charset="0"/>
                </a:rPr>
                <a:t>X Peak Data Rate</a:t>
              </a:r>
            </a:p>
            <a:p>
              <a:r>
                <a:rPr lang="en-US" altLang="zh-CN" sz="2000" dirty="0">
                  <a:latin typeface="Arial" panose="020B0604020202020204" pitchFamily="34" charset="0"/>
                  <a:cs typeface="Arial" panose="020B0604020202020204" pitchFamily="34" charset="0"/>
                </a:rPr>
                <a:t>10+Gbps</a:t>
              </a:r>
            </a:p>
          </p:txBody>
        </p:sp>
      </p:grpSp>
      <p:grpSp>
        <p:nvGrpSpPr>
          <p:cNvPr id="3" name="组合 2"/>
          <p:cNvGrpSpPr/>
          <p:nvPr/>
        </p:nvGrpSpPr>
        <p:grpSpPr>
          <a:xfrm>
            <a:off x="3311986" y="1268976"/>
            <a:ext cx="3063916" cy="2057901"/>
            <a:chOff x="3311986" y="1268976"/>
            <a:chExt cx="3063916" cy="2057901"/>
          </a:xfrm>
        </p:grpSpPr>
        <p:sp>
          <p:nvSpPr>
            <p:cNvPr id="20" name="TextBox 19"/>
            <p:cNvSpPr txBox="1"/>
            <p:nvPr/>
          </p:nvSpPr>
          <p:spPr>
            <a:xfrm>
              <a:off x="3311986" y="2618991"/>
              <a:ext cx="3063916" cy="707886"/>
            </a:xfrm>
            <a:prstGeom prst="rect">
              <a:avLst/>
            </a:prstGeom>
            <a:noFill/>
          </p:spPr>
          <p:txBody>
            <a:bodyPr wrap="none" rtlCol="0">
              <a:spAutoFit/>
            </a:bodyPr>
            <a:lstStyle/>
            <a:p>
              <a:r>
                <a:rPr lang="en-US" altLang="zh-CN" sz="2000" b="1" dirty="0">
                  <a:solidFill>
                    <a:srgbClr val="C00000"/>
                  </a:solidFill>
                  <a:latin typeface="Arial" panose="020B0604020202020204" pitchFamily="34" charset="0"/>
                  <a:cs typeface="Arial" panose="020B0604020202020204" pitchFamily="34" charset="0"/>
                </a:rPr>
                <a:t>10</a:t>
              </a:r>
              <a:r>
                <a:rPr lang="en-US" altLang="zh-CN" sz="2000" dirty="0">
                  <a:latin typeface="Arial" panose="020B0604020202020204" pitchFamily="34" charset="0"/>
                  <a:cs typeface="Arial" panose="020B0604020202020204" pitchFamily="34" charset="0"/>
                </a:rPr>
                <a:t>X User Rate Anywhere</a:t>
              </a:r>
            </a:p>
            <a:p>
              <a:r>
                <a:rPr lang="en-US" altLang="zh-CN" sz="2000" dirty="0">
                  <a:latin typeface="Arial" panose="020B0604020202020204" pitchFamily="34" charset="0"/>
                  <a:cs typeface="Arial" panose="020B0604020202020204" pitchFamily="34" charset="0"/>
                </a:rPr>
                <a:t>100M → 1Gbps</a:t>
              </a:r>
              <a:endParaRPr lang="zh-CN" altLang="en-US" sz="2000" dirty="0">
                <a:latin typeface="Arial" panose="020B0604020202020204" pitchFamily="34" charset="0"/>
                <a:cs typeface="Arial" panose="020B0604020202020204" pitchFamily="34" charset="0"/>
              </a:endParaRPr>
            </a:p>
          </p:txBody>
        </p:sp>
        <p:grpSp>
          <p:nvGrpSpPr>
            <p:cNvPr id="21" name="组合 28"/>
            <p:cNvGrpSpPr/>
            <p:nvPr/>
          </p:nvGrpSpPr>
          <p:grpSpPr>
            <a:xfrm>
              <a:off x="3491988" y="1268976"/>
              <a:ext cx="2448272" cy="1296144"/>
              <a:chOff x="4572000" y="1052736"/>
              <a:chExt cx="3888432" cy="2016224"/>
            </a:xfrm>
          </p:grpSpPr>
          <p:pic>
            <p:nvPicPr>
              <p:cNvPr id="22" name="Picture 17" descr="http://pic12.nipic.com/20110228/2457331_222040862000_2.jpg"/>
              <p:cNvPicPr>
                <a:picLocks noChangeAspect="1" noChangeArrowheads="1"/>
              </p:cNvPicPr>
              <p:nvPr/>
            </p:nvPicPr>
            <p:blipFill>
              <a:blip r:embed="rId8" cstate="print"/>
              <a:srcRect/>
              <a:stretch>
                <a:fillRect/>
              </a:stretch>
            </p:blipFill>
            <p:spPr bwMode="auto">
              <a:xfrm>
                <a:off x="4572000" y="1052736"/>
                <a:ext cx="2856316" cy="2016224"/>
              </a:xfrm>
              <a:prstGeom prst="rect">
                <a:avLst/>
              </a:prstGeom>
              <a:noFill/>
            </p:spPr>
          </p:pic>
          <p:pic>
            <p:nvPicPr>
              <p:cNvPr id="23" name="Picture 36"/>
              <p:cNvPicPr>
                <a:picLocks noChangeAspect="1" noChangeArrowheads="1"/>
              </p:cNvPicPr>
              <p:nvPr/>
            </p:nvPicPr>
            <p:blipFill>
              <a:blip r:embed="rId9" cstate="print"/>
              <a:srcRect/>
              <a:stretch>
                <a:fillRect/>
              </a:stretch>
            </p:blipFill>
            <p:spPr bwMode="auto">
              <a:xfrm>
                <a:off x="4860032" y="1268760"/>
                <a:ext cx="653670" cy="993378"/>
              </a:xfrm>
              <a:prstGeom prst="rect">
                <a:avLst/>
              </a:prstGeom>
              <a:noFill/>
              <a:ln w="9525">
                <a:noFill/>
                <a:miter lim="800000"/>
                <a:headEnd/>
                <a:tailEnd/>
              </a:ln>
            </p:spPr>
          </p:pic>
          <p:pic>
            <p:nvPicPr>
              <p:cNvPr id="24" name="Picture 36"/>
              <p:cNvPicPr>
                <a:picLocks noChangeAspect="1" noChangeArrowheads="1"/>
              </p:cNvPicPr>
              <p:nvPr/>
            </p:nvPicPr>
            <p:blipFill>
              <a:blip r:embed="rId9" cstate="print"/>
              <a:srcRect/>
              <a:stretch>
                <a:fillRect/>
              </a:stretch>
            </p:blipFill>
            <p:spPr bwMode="auto">
              <a:xfrm>
                <a:off x="7020272" y="1196752"/>
                <a:ext cx="433914" cy="659417"/>
              </a:xfrm>
              <a:prstGeom prst="rect">
                <a:avLst/>
              </a:prstGeom>
              <a:noFill/>
              <a:ln w="9525">
                <a:noFill/>
                <a:miter lim="800000"/>
                <a:headEnd/>
                <a:tailEnd/>
              </a:ln>
            </p:spPr>
          </p:pic>
          <p:pic>
            <p:nvPicPr>
              <p:cNvPr id="25" name="Picture 5" descr="http://t3.baidu.com/it/u=3977028044,1512185869&amp;fm=15&amp;gp=0.jpg"/>
              <p:cNvPicPr>
                <a:picLocks noChangeAspect="1" noChangeArrowheads="1"/>
              </p:cNvPicPr>
              <p:nvPr/>
            </p:nvPicPr>
            <p:blipFill>
              <a:blip r:embed="rId10" cstate="print"/>
              <a:srcRect/>
              <a:stretch>
                <a:fillRect/>
              </a:stretch>
            </p:blipFill>
            <p:spPr bwMode="auto">
              <a:xfrm>
                <a:off x="7524328" y="1556792"/>
                <a:ext cx="936104" cy="628728"/>
              </a:xfrm>
              <a:prstGeom prst="rect">
                <a:avLst/>
              </a:prstGeom>
              <a:noFill/>
            </p:spPr>
          </p:pic>
          <p:sp>
            <p:nvSpPr>
              <p:cNvPr id="26" name="左右箭头 25"/>
              <p:cNvSpPr/>
              <p:nvPr/>
            </p:nvSpPr>
            <p:spPr>
              <a:xfrm rot="19385321">
                <a:off x="7153619" y="2380197"/>
                <a:ext cx="373869" cy="892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43" name="组合 42"/>
          <p:cNvGrpSpPr/>
          <p:nvPr/>
        </p:nvGrpSpPr>
        <p:grpSpPr>
          <a:xfrm>
            <a:off x="179512" y="4505123"/>
            <a:ext cx="2581986" cy="1985828"/>
            <a:chOff x="179512" y="4505123"/>
            <a:chExt cx="2581986" cy="1985828"/>
          </a:xfrm>
        </p:grpSpPr>
        <p:grpSp>
          <p:nvGrpSpPr>
            <p:cNvPr id="29" name="组合 43"/>
            <p:cNvGrpSpPr/>
            <p:nvPr/>
          </p:nvGrpSpPr>
          <p:grpSpPr>
            <a:xfrm>
              <a:off x="341953" y="4505123"/>
              <a:ext cx="2419545" cy="1893910"/>
              <a:chOff x="427560" y="3933056"/>
              <a:chExt cx="2419545" cy="1893910"/>
            </a:xfrm>
          </p:grpSpPr>
          <p:pic>
            <p:nvPicPr>
              <p:cNvPr id="30" name="Picture 2" descr="http://www.morning.sc.cn/new/tfzb/20100308/m_TF08A16_2.jpg"/>
              <p:cNvPicPr>
                <a:picLocks noChangeAspect="1" noChangeArrowheads="1"/>
              </p:cNvPicPr>
              <p:nvPr/>
            </p:nvPicPr>
            <p:blipFill>
              <a:blip r:embed="rId11" cstate="print"/>
              <a:srcRect/>
              <a:stretch>
                <a:fillRect/>
              </a:stretch>
            </p:blipFill>
            <p:spPr bwMode="auto">
              <a:xfrm>
                <a:off x="427560" y="4012904"/>
                <a:ext cx="2419545" cy="1814062"/>
              </a:xfrm>
              <a:prstGeom prst="rect">
                <a:avLst/>
              </a:prstGeom>
              <a:noFill/>
            </p:spPr>
          </p:pic>
          <p:pic>
            <p:nvPicPr>
              <p:cNvPr id="31" name="Picture 36"/>
              <p:cNvPicPr>
                <a:picLocks noChangeAspect="1" noChangeArrowheads="1"/>
              </p:cNvPicPr>
              <p:nvPr/>
            </p:nvPicPr>
            <p:blipFill>
              <a:blip r:embed="rId9" cstate="print"/>
              <a:srcRect/>
              <a:stretch>
                <a:fillRect/>
              </a:stretch>
            </p:blipFill>
            <p:spPr bwMode="auto">
              <a:xfrm>
                <a:off x="1828338" y="3933056"/>
                <a:ext cx="562250" cy="870593"/>
              </a:xfrm>
              <a:prstGeom prst="rect">
                <a:avLst/>
              </a:prstGeom>
              <a:noFill/>
              <a:ln w="9525">
                <a:noFill/>
                <a:miter lim="800000"/>
                <a:headEnd/>
                <a:tailEnd/>
              </a:ln>
            </p:spPr>
          </p:pic>
          <p:pic>
            <p:nvPicPr>
              <p:cNvPr id="32" name="Picture 36"/>
              <p:cNvPicPr>
                <a:picLocks noChangeAspect="1" noChangeArrowheads="1"/>
              </p:cNvPicPr>
              <p:nvPr/>
            </p:nvPicPr>
            <p:blipFill>
              <a:blip r:embed="rId9" cstate="print"/>
              <a:srcRect/>
              <a:stretch>
                <a:fillRect/>
              </a:stretch>
            </p:blipFill>
            <p:spPr bwMode="auto">
              <a:xfrm>
                <a:off x="2390587" y="3966390"/>
                <a:ext cx="319563" cy="494814"/>
              </a:xfrm>
              <a:prstGeom prst="rect">
                <a:avLst/>
              </a:prstGeom>
              <a:noFill/>
              <a:ln w="9525">
                <a:noFill/>
                <a:miter lim="800000"/>
                <a:headEnd/>
                <a:tailEnd/>
              </a:ln>
            </p:spPr>
          </p:pic>
        </p:grpSp>
        <p:sp>
          <p:nvSpPr>
            <p:cNvPr id="28" name="TextBox 7"/>
            <p:cNvSpPr txBox="1"/>
            <p:nvPr/>
          </p:nvSpPr>
          <p:spPr>
            <a:xfrm>
              <a:off x="179512" y="5783065"/>
              <a:ext cx="2509020" cy="707886"/>
            </a:xfrm>
            <a:prstGeom prst="rect">
              <a:avLst/>
            </a:prstGeom>
            <a:noFill/>
          </p:spPr>
          <p:txBody>
            <a:bodyPr wrap="none" rtlCol="0">
              <a:spAutoFit/>
            </a:bodyPr>
            <a:lstStyle/>
            <a:p>
              <a:r>
                <a:rPr lang="en-US" altLang="zh-CN" sz="2000" b="1" dirty="0">
                  <a:solidFill>
                    <a:srgbClr val="C00000"/>
                  </a:solidFill>
                  <a:latin typeface="Arial" panose="020B0604020202020204" pitchFamily="34" charset="0"/>
                  <a:cs typeface="Arial" panose="020B0604020202020204" pitchFamily="34" charset="0"/>
                </a:rPr>
                <a:t>1000</a:t>
              </a:r>
              <a:r>
                <a:rPr lang="en-US" altLang="zh-CN" sz="2000" dirty="0">
                  <a:latin typeface="Arial" panose="020B0604020202020204" pitchFamily="34" charset="0"/>
                  <a:cs typeface="Arial" panose="020B0604020202020204" pitchFamily="34" charset="0"/>
                </a:rPr>
                <a:t>X </a:t>
              </a:r>
              <a:r>
                <a:rPr lang="en-US" altLang="zh-CN" sz="2000" dirty="0" err="1">
                  <a:latin typeface="Arial" panose="020B0604020202020204" pitchFamily="34" charset="0"/>
                  <a:cs typeface="Arial" panose="020B0604020202020204" pitchFamily="34" charset="0"/>
                </a:rPr>
                <a:t>Energy&amp;Cost</a:t>
              </a:r>
              <a:endParaRPr lang="en-US" altLang="zh-CN" sz="20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Reduce </a:t>
              </a:r>
            </a:p>
          </p:txBody>
        </p:sp>
      </p:grpSp>
      <p:grpSp>
        <p:nvGrpSpPr>
          <p:cNvPr id="44" name="组合 43"/>
          <p:cNvGrpSpPr/>
          <p:nvPr/>
        </p:nvGrpSpPr>
        <p:grpSpPr>
          <a:xfrm>
            <a:off x="3311987" y="4419011"/>
            <a:ext cx="3240036" cy="2071940"/>
            <a:chOff x="3311987" y="4419011"/>
            <a:chExt cx="3240036" cy="2071940"/>
          </a:xfrm>
        </p:grpSpPr>
        <p:sp>
          <p:nvSpPr>
            <p:cNvPr id="34" name="TextBox 30"/>
            <p:cNvSpPr txBox="1"/>
            <p:nvPr/>
          </p:nvSpPr>
          <p:spPr>
            <a:xfrm>
              <a:off x="3311987" y="5783065"/>
              <a:ext cx="3240036" cy="707886"/>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10</a:t>
              </a:r>
              <a:r>
                <a:rPr lang="en-US" altLang="zh-CN" sz="2000" dirty="0">
                  <a:latin typeface="Arial" panose="020B0604020202020204" pitchFamily="34" charset="0"/>
                  <a:cs typeface="Arial" panose="020B0604020202020204" pitchFamily="34" charset="0"/>
                </a:rPr>
                <a:t>X Low Latency, High reliability </a:t>
              </a:r>
              <a:endParaRPr lang="zh-CN" altLang="en-US" sz="2000" dirty="0">
                <a:latin typeface="Arial" panose="020B0604020202020204" pitchFamily="34" charset="0"/>
                <a:cs typeface="Arial" panose="020B0604020202020204" pitchFamily="34" charset="0"/>
              </a:endParaRPr>
            </a:p>
          </p:txBody>
        </p:sp>
        <p:grpSp>
          <p:nvGrpSpPr>
            <p:cNvPr id="35" name="组合 33"/>
            <p:cNvGrpSpPr/>
            <p:nvPr/>
          </p:nvGrpSpPr>
          <p:grpSpPr>
            <a:xfrm>
              <a:off x="3491988" y="4419011"/>
              <a:ext cx="2413936" cy="1391356"/>
              <a:chOff x="-540152" y="2666708"/>
              <a:chExt cx="3150999" cy="1571309"/>
            </a:xfrm>
          </p:grpSpPr>
          <p:pic>
            <p:nvPicPr>
              <p:cNvPr id="36" name="Picture 23" descr="http://www.iot-online.com/uploads/allimg/100622/11_100622000010_1.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0152" y="2971632"/>
                <a:ext cx="1688513" cy="12663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3" cstate="print"/>
              <a:srcRect/>
              <a:stretch>
                <a:fillRect/>
              </a:stretch>
            </p:blipFill>
            <p:spPr bwMode="auto">
              <a:xfrm>
                <a:off x="987109" y="2666708"/>
                <a:ext cx="1623738" cy="1119370"/>
              </a:xfrm>
              <a:prstGeom prst="rect">
                <a:avLst/>
              </a:prstGeom>
              <a:noFill/>
              <a:ln w="9525">
                <a:noFill/>
                <a:miter lim="800000"/>
                <a:headEnd/>
                <a:tailEnd/>
              </a:ln>
            </p:spPr>
          </p:pic>
        </p:grpSp>
      </p:grpSp>
      <p:grpSp>
        <p:nvGrpSpPr>
          <p:cNvPr id="45" name="组合 44"/>
          <p:cNvGrpSpPr/>
          <p:nvPr/>
        </p:nvGrpSpPr>
        <p:grpSpPr>
          <a:xfrm>
            <a:off x="6293865" y="3881930"/>
            <a:ext cx="2850135" cy="2609021"/>
            <a:chOff x="6293865" y="3881930"/>
            <a:chExt cx="2850135" cy="2609021"/>
          </a:xfrm>
        </p:grpSpPr>
        <p:pic>
          <p:nvPicPr>
            <p:cNvPr id="40" name="Picture 2"/>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293865" y="3881930"/>
              <a:ext cx="2635853" cy="1977097"/>
            </a:xfrm>
            <a:prstGeom prst="rect">
              <a:avLst/>
            </a:prstGeom>
            <a:noFill/>
            <a:ln w="9525">
              <a:noFill/>
              <a:miter lim="800000"/>
              <a:headEnd/>
              <a:tailEnd/>
            </a:ln>
            <a:effectLst/>
          </p:spPr>
        </p:pic>
        <p:sp>
          <p:nvSpPr>
            <p:cNvPr id="41" name="TextBox 42"/>
            <p:cNvSpPr txBox="1"/>
            <p:nvPr/>
          </p:nvSpPr>
          <p:spPr>
            <a:xfrm>
              <a:off x="6545356" y="5783065"/>
              <a:ext cx="2598644" cy="707886"/>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5~10</a:t>
              </a:r>
              <a:r>
                <a:rPr lang="en-US" altLang="zh-CN" sz="2000" dirty="0">
                  <a:latin typeface="Arial" panose="020B0604020202020204" pitchFamily="34" charset="0"/>
                  <a:cs typeface="Arial" panose="020B0604020202020204" pitchFamily="34" charset="0"/>
                </a:rPr>
                <a:t>X Spectrum Efficiency</a:t>
              </a:r>
            </a:p>
          </p:txBody>
        </p:sp>
      </p:grpSp>
      <p:sp>
        <p:nvSpPr>
          <p:cNvPr id="38" name="TextBox 34"/>
          <p:cNvSpPr txBox="1"/>
          <p:nvPr/>
        </p:nvSpPr>
        <p:spPr>
          <a:xfrm>
            <a:off x="2771980" y="3548229"/>
            <a:ext cx="3600040" cy="510778"/>
          </a:xfrm>
          <a:prstGeom prst="roundRect">
            <a:avLst>
              <a:gd name="adj" fmla="val 21289"/>
            </a:avLst>
          </a:prstGeom>
          <a:noFill/>
          <a:ln w="25400">
            <a:solidFill>
              <a:srgbClr val="C00000"/>
            </a:solidFill>
          </a:ln>
        </p:spPr>
        <p:txBody>
          <a:bodyPr wrap="square" rtlCol="0">
            <a:spAutoFit/>
          </a:bodyPr>
          <a:lstStyle/>
          <a:p>
            <a:pPr algn="ctr"/>
            <a:r>
              <a:rPr lang="en-US" altLang="zh-CN" sz="2400" b="1" dirty="0">
                <a:solidFill>
                  <a:srgbClr val="C00000"/>
                </a:solidFill>
                <a:latin typeface="Arial" panose="020B0604020202020204" pitchFamily="34" charset="0"/>
                <a:cs typeface="Arial" panose="020B0604020202020204" pitchFamily="34" charset="0"/>
              </a:rPr>
              <a:t>6 Key Requirements</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pPr/>
              <a:t>7</a:t>
            </a:fld>
            <a:endParaRPr lang="zh-CN" altLang="en-US" dirty="0"/>
          </a:p>
        </p:txBody>
      </p:sp>
    </p:spTree>
    <p:extLst>
      <p:ext uri="{BB962C8B-B14F-4D97-AF65-F5344CB8AC3E}">
        <p14:creationId xmlns:p14="http://schemas.microsoft.com/office/powerpoint/2010/main" val="116068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3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3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3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50" y="1988984"/>
            <a:ext cx="9000100"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UAV Offloading: Spectrum Trading Contract Design for UAV-Assisted Cellular Networks </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 UAV Base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79</a:t>
            </a:fld>
            <a:endParaRPr lang="zh-CN" altLang="en-US" dirty="0"/>
          </a:p>
        </p:txBody>
      </p:sp>
      <p:sp>
        <p:nvSpPr>
          <p:cNvPr id="11" name="矩形 10"/>
          <p:cNvSpPr/>
          <p:nvPr/>
        </p:nvSpPr>
        <p:spPr>
          <a:xfrm>
            <a:off x="71950" y="5324789"/>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[5] Z. Hu, et al., “UAV Offloading: Spectrum Trading Contract Design for UAV-Assisted Cellular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Trans. Wireless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17, no. 9, pp. 6093-6107, Sep. 2018.</a:t>
            </a:r>
          </a:p>
        </p:txBody>
      </p:sp>
    </p:spTree>
    <p:extLst>
      <p:ext uri="{BB962C8B-B14F-4D97-AF65-F5344CB8AC3E}">
        <p14:creationId xmlns:p14="http://schemas.microsoft.com/office/powerpoint/2010/main" val="1958775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3"/>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Motivations</a:t>
            </a:r>
          </a:p>
        </p:txBody>
      </p:sp>
      <p:sp>
        <p:nvSpPr>
          <p:cNvPr id="6" name="矩形 5"/>
          <p:cNvSpPr/>
          <p:nvPr/>
        </p:nvSpPr>
        <p:spPr>
          <a:xfrm>
            <a:off x="251952" y="928670"/>
            <a:ext cx="8640096" cy="3293209"/>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No existing studies consider the </a:t>
            </a:r>
            <a:r>
              <a:rPr lang="en-US" altLang="zh-CN" sz="2400" dirty="0">
                <a:solidFill>
                  <a:srgbClr val="C00000"/>
                </a:solidFill>
                <a:latin typeface="Arial" panose="020B0604020202020204" pitchFamily="34" charset="0"/>
                <a:cs typeface="Arial" panose="020B0604020202020204" pitchFamily="34" charset="0"/>
              </a:rPr>
              <a:t>UAV operators as selfish individuals</a:t>
            </a:r>
            <a:r>
              <a:rPr lang="en-US" altLang="zh-CN" sz="2400" dirty="0">
                <a:solidFill>
                  <a:prstClr val="black"/>
                </a:solidFill>
                <a:latin typeface="Arial" panose="020B0604020202020204" pitchFamily="34" charset="0"/>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MBS plays the role of the </a:t>
            </a:r>
            <a:r>
              <a:rPr lang="en-US" altLang="zh-CN" sz="2400" dirty="0">
                <a:solidFill>
                  <a:srgbClr val="C00000"/>
                </a:solidFill>
                <a:latin typeface="Arial" panose="020B0604020202020204" pitchFamily="34" charset="0"/>
                <a:cs typeface="Arial" panose="020B0604020202020204" pitchFamily="34" charset="0"/>
              </a:rPr>
              <a:t>primary user (PU)</a:t>
            </a:r>
            <a:r>
              <a:rPr lang="en-US" altLang="zh-CN" sz="2400" dirty="0">
                <a:latin typeface="Arial" panose="020B0604020202020204" pitchFamily="34" charset="0"/>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UAVs play the roles of the </a:t>
            </a:r>
            <a:r>
              <a:rPr lang="en-US" altLang="zh-CN" sz="2400" dirty="0">
                <a:solidFill>
                  <a:srgbClr val="C00000"/>
                </a:solidFill>
                <a:latin typeface="Arial" panose="020B0604020202020204" pitchFamily="34" charset="0"/>
                <a:cs typeface="Arial" panose="020B0604020202020204" pitchFamily="34" charset="0"/>
              </a:rPr>
              <a:t>secondary users (SUs)</a:t>
            </a:r>
            <a:r>
              <a:rPr lang="en-US" altLang="zh-CN" sz="2400" dirty="0">
                <a:latin typeface="Arial" panose="020B0604020202020204" pitchFamily="34" charset="0"/>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MBS manager authorizes the UAVs to occupy different subsets of the channels in an </a:t>
            </a:r>
            <a:r>
              <a:rPr lang="en-US" altLang="zh-CN" sz="2400" dirty="0">
                <a:solidFill>
                  <a:srgbClr val="C00000"/>
                </a:solidFill>
                <a:latin typeface="Arial" panose="020B0604020202020204" pitchFamily="34" charset="0"/>
                <a:cs typeface="Arial" panose="020B0604020202020204" pitchFamily="34" charset="0"/>
              </a:rPr>
              <a:t>exclusive usage mode</a:t>
            </a:r>
            <a:r>
              <a:rPr lang="en-US" altLang="zh-CN" sz="2400" dirty="0">
                <a:latin typeface="Arial" panose="020B0604020202020204" pitchFamily="34" charset="0"/>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payment depends on the number of channels.</a:t>
            </a:r>
          </a:p>
        </p:txBody>
      </p:sp>
      <p:sp>
        <p:nvSpPr>
          <p:cNvPr id="7" name="矩形 6"/>
          <p:cNvSpPr/>
          <p:nvPr/>
        </p:nvSpPr>
        <p:spPr>
          <a:xfrm>
            <a:off x="251952" y="4258707"/>
            <a:ext cx="6048240"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The MBS manager has to design the </a:t>
            </a:r>
            <a:r>
              <a:rPr lang="en-US" altLang="zh-CN" sz="2400" dirty="0">
                <a:solidFill>
                  <a:srgbClr val="C00000"/>
                </a:solidFill>
                <a:latin typeface="Arial" panose="020B0604020202020204" pitchFamily="34" charset="0"/>
                <a:cs typeface="Arial" panose="020B0604020202020204" pitchFamily="34" charset="0"/>
              </a:rPr>
              <a:t>optimal contract </a:t>
            </a:r>
            <a:r>
              <a:rPr lang="en-US" altLang="zh-CN" sz="2400" dirty="0">
                <a:latin typeface="Arial" panose="020B0604020202020204" pitchFamily="34" charset="0"/>
                <a:cs typeface="Arial" panose="020B0604020202020204" pitchFamily="34" charset="0"/>
              </a:rPr>
              <a:t>to maximize its revenue.</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Each UAV operator only chooses one of the options in the contract, so as to maximize its profit based on its demand.</a:t>
            </a:r>
          </a:p>
        </p:txBody>
      </p:sp>
      <p:sp>
        <p:nvSpPr>
          <p:cNvPr id="2" name="矩形 1"/>
          <p:cNvSpPr/>
          <p:nvPr/>
        </p:nvSpPr>
        <p:spPr>
          <a:xfrm>
            <a:off x="6444207" y="4286256"/>
            <a:ext cx="2537841" cy="1951056"/>
          </a:xfrm>
          <a:prstGeom prst="rect">
            <a:avLst/>
          </a:prstGeom>
          <a:solidFill>
            <a:schemeClr val="accent5">
              <a:lumMod val="20000"/>
              <a:lumOff val="80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accent5">
                    <a:lumMod val="75000"/>
                  </a:schemeClr>
                </a:solidFill>
                <a:latin typeface="Arial" panose="020B0604020202020204" pitchFamily="34" charset="0"/>
                <a:cs typeface="Arial" panose="020B0604020202020204" pitchFamily="34" charset="0"/>
              </a:rPr>
              <a:t>Contract of the MBS</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(An example)</a:t>
            </a:r>
          </a:p>
          <a:p>
            <a:pPr algn="ctr"/>
            <a:endParaRPr lang="en-US" altLang="zh-CN" sz="2000" dirty="0">
              <a:solidFill>
                <a:schemeClr val="accent5">
                  <a:lumMod val="75000"/>
                </a:schemeClr>
              </a:solidFill>
              <a:latin typeface="Arial" panose="020B0604020202020204" pitchFamily="34" charset="0"/>
              <a:cs typeface="Arial" panose="020B0604020202020204" pitchFamily="34" charset="0"/>
            </a:endParaRP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1 channel —— $11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2 channels —— $21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3 channels —— $30</a:t>
            </a:r>
          </a:p>
        </p:txBody>
      </p:sp>
      <p:sp>
        <p:nvSpPr>
          <p:cNvPr id="3" name="灯片编号占位符 2"/>
          <p:cNvSpPr>
            <a:spLocks noGrp="1"/>
          </p:cNvSpPr>
          <p:nvPr>
            <p:ph type="sldNum" sz="quarter" idx="12"/>
          </p:nvPr>
        </p:nvSpPr>
        <p:spPr/>
        <p:txBody>
          <a:bodyPr/>
          <a:lstStyle/>
          <a:p>
            <a:fld id="{97D86083-53EC-4DF4-B0ED-FEB5657A265E}" type="slidenum">
              <a:rPr lang="zh-CN" altLang="en-US" smtClean="0"/>
              <a:pPr/>
              <a:t>80</a:t>
            </a:fld>
            <a:endParaRPr lang="zh-CN" altLang="en-US" dirty="0"/>
          </a:p>
        </p:txBody>
      </p:sp>
    </p:spTree>
    <p:extLst>
      <p:ext uri="{BB962C8B-B14F-4D97-AF65-F5344CB8AC3E}">
        <p14:creationId xmlns:p14="http://schemas.microsoft.com/office/powerpoint/2010/main" val="535241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958" y="966385"/>
            <a:ext cx="7560000" cy="2705164"/>
          </a:xfrm>
          <a:prstGeom prst="rect">
            <a:avLst/>
          </a:prstGeom>
        </p:spPr>
      </p:pic>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System Model</a:t>
            </a:r>
          </a:p>
        </p:txBody>
      </p:sp>
      <p:sp>
        <p:nvSpPr>
          <p:cNvPr id="16" name="灯片编号占位符 15"/>
          <p:cNvSpPr>
            <a:spLocks noGrp="1"/>
          </p:cNvSpPr>
          <p:nvPr>
            <p:ph type="sldNum" sz="quarter" idx="12"/>
          </p:nvPr>
        </p:nvSpPr>
        <p:spPr/>
        <p:txBody>
          <a:bodyPr/>
          <a:lstStyle/>
          <a:p>
            <a:fld id="{97D86083-53EC-4DF4-B0ED-FEB5657A265E}" type="slidenum">
              <a:rPr lang="zh-CN" altLang="en-US" smtClean="0"/>
              <a:pPr/>
              <a:t>81</a:t>
            </a:fld>
            <a:endParaRPr lang="zh-CN" altLang="en-US" dirty="0"/>
          </a:p>
        </p:txBody>
      </p:sp>
      <p:sp>
        <p:nvSpPr>
          <p:cNvPr id="7" name="矩形 6"/>
          <p:cNvSpPr/>
          <p:nvPr/>
        </p:nvSpPr>
        <p:spPr>
          <a:xfrm>
            <a:off x="251952" y="3742987"/>
            <a:ext cx="8640096" cy="240065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One MBS and multiple UAVs</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UAV </a:t>
            </a:r>
            <a:r>
              <a:rPr lang="en-US" altLang="zh-CN" sz="2400" dirty="0">
                <a:solidFill>
                  <a:srgbClr val="C00000"/>
                </a:solidFill>
                <a:latin typeface="Arial" panose="020B0604020202020204" pitchFamily="34" charset="0"/>
                <a:cs typeface="Arial" panose="020B0604020202020204" pitchFamily="34" charset="0"/>
              </a:rPr>
              <a:t>horizontal </a:t>
            </a:r>
            <a:r>
              <a:rPr lang="en-US" altLang="zh-CN" sz="2400" dirty="0">
                <a:latin typeface="Arial" panose="020B0604020202020204" pitchFamily="34" charset="0"/>
                <a:cs typeface="Arial" panose="020B0604020202020204" pitchFamily="34" charset="0"/>
              </a:rPr>
              <a:t>locations: controlled by their own operators</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UAV </a:t>
            </a:r>
            <a:r>
              <a:rPr lang="en-US" altLang="zh-CN" sz="2400" dirty="0">
                <a:solidFill>
                  <a:srgbClr val="C00000"/>
                </a:solidFill>
                <a:latin typeface="Arial" panose="020B0604020202020204" pitchFamily="34" charset="0"/>
                <a:cs typeface="Arial" panose="020B0604020202020204" pitchFamily="34" charset="0"/>
              </a:rPr>
              <a:t>vertical </a:t>
            </a:r>
            <a:r>
              <a:rPr lang="en-US" altLang="zh-CN" sz="2400" dirty="0">
                <a:latin typeface="Arial" panose="020B0604020202020204" pitchFamily="34" charset="0"/>
                <a:cs typeface="Arial" panose="020B0604020202020204" pitchFamily="34" charset="0"/>
              </a:rPr>
              <a:t>locations:  a unified </a:t>
            </a:r>
            <a:r>
              <a:rPr lang="en-US" altLang="zh-CN" sz="2400" dirty="0">
                <a:solidFill>
                  <a:srgbClr val="C00000"/>
                </a:solidFill>
                <a:latin typeface="Arial" panose="020B0604020202020204" pitchFamily="34" charset="0"/>
                <a:cs typeface="Arial" panose="020B0604020202020204" pitchFamily="34" charset="0"/>
              </a:rPr>
              <a:t>height </a:t>
            </a:r>
            <a:r>
              <a:rPr lang="en-US" altLang="zh-CN" sz="2400" dirty="0">
                <a:latin typeface="Arial" panose="020B0604020202020204" pitchFamily="34" charset="0"/>
                <a:cs typeface="Arial" panose="020B0604020202020204" pitchFamily="34" charset="0"/>
              </a:rPr>
              <a:t>assigned by MBS</a:t>
            </a:r>
          </a:p>
          <a:p>
            <a:pPr algn="just">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Cell partition</a:t>
            </a:r>
            <a:r>
              <a:rPr lang="en-US" altLang="zh-CN" sz="2400" dirty="0">
                <a:latin typeface="Arial" panose="020B0604020202020204" pitchFamily="34" charset="0"/>
                <a:cs typeface="Arial" panose="020B0604020202020204" pitchFamily="34" charset="0"/>
              </a:rPr>
              <a:t>: Each user only connects to the UAV/MBS with the best </a:t>
            </a:r>
            <a:r>
              <a:rPr lang="en-US" altLang="zh-CN" sz="2400" dirty="0">
                <a:solidFill>
                  <a:srgbClr val="C00000"/>
                </a:solidFill>
                <a:latin typeface="Arial" panose="020B0604020202020204" pitchFamily="34" charset="0"/>
                <a:cs typeface="Arial" panose="020B0604020202020204" pitchFamily="34" charset="0"/>
              </a:rPr>
              <a:t>average received SNR</a:t>
            </a:r>
            <a:r>
              <a:rPr lang="en-US" altLang="zh-CN"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4565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1952" y="928670"/>
            <a:ext cx="8640096"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User access</a:t>
            </a:r>
            <a:r>
              <a:rPr lang="en-US" altLang="zh-CN" sz="2400" dirty="0">
                <a:latin typeface="Arial" panose="020B0604020202020204" pitchFamily="34" charset="0"/>
                <a:cs typeface="Arial" panose="020B0604020202020204" pitchFamily="34" charset="0"/>
              </a:rPr>
              <a:t>: For a region with </a:t>
            </a:r>
            <a:r>
              <a:rPr lang="en-US" altLang="zh-CN" sz="2400" i="1" dirty="0">
                <a:solidFill>
                  <a:srgbClr val="0070C0"/>
                </a:solidFill>
                <a:latin typeface="Arial" panose="020B0604020202020204" pitchFamily="34" charset="0"/>
                <a:cs typeface="Arial" panose="020B0604020202020204" pitchFamily="34" charset="0"/>
              </a:rPr>
              <a:t>n</a:t>
            </a:r>
            <a:r>
              <a:rPr lang="en-US" altLang="zh-CN" sz="2400" dirty="0">
                <a:latin typeface="Arial" panose="020B0604020202020204" pitchFamily="34" charset="0"/>
                <a:cs typeface="Arial" panose="020B0604020202020204" pitchFamily="34" charset="0"/>
              </a:rPr>
              <a:t> potential users, </a:t>
            </a:r>
            <a:r>
              <a:rPr lang="en-US" altLang="zh-CN" sz="2400" dirty="0">
                <a:solidFill>
                  <a:srgbClr val="C00000"/>
                </a:solidFill>
                <a:latin typeface="Arial" panose="020B0604020202020204" pitchFamily="34" charset="0"/>
                <a:cs typeface="Arial" panose="020B0604020202020204" pitchFamily="34" charset="0"/>
              </a:rPr>
              <a:t>the number of active users</a:t>
            </a:r>
            <a:r>
              <a:rPr lang="en-US" altLang="zh-CN" sz="2400" dirty="0">
                <a:latin typeface="Arial" panose="020B0604020202020204" pitchFamily="34" charset="0"/>
                <a:cs typeface="Arial" panose="020B0604020202020204" pitchFamily="34" charset="0"/>
              </a:rPr>
              <a:t> is approximated as </a:t>
            </a:r>
            <a:r>
              <a:rPr lang="en-US" altLang="zh-CN" sz="2400" dirty="0">
                <a:solidFill>
                  <a:srgbClr val="C00000"/>
                </a:solidFill>
                <a:latin typeface="Arial" panose="020B0604020202020204" pitchFamily="34" charset="0"/>
                <a:cs typeface="Arial" panose="020B0604020202020204" pitchFamily="34" charset="0"/>
              </a:rPr>
              <a:t>Poisson-Distribution</a:t>
            </a:r>
            <a:r>
              <a:rPr lang="en-US" altLang="zh-CN" sz="2400" dirty="0">
                <a:latin typeface="Arial" panose="020B0604020202020204" pitchFamily="34" charset="0"/>
                <a:cs typeface="Arial" panose="020B0604020202020204" pitchFamily="34" charset="0"/>
              </a:rPr>
              <a:t>.</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Spectrum Trading Model</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82</a:t>
            </a:fld>
            <a:endParaRPr lang="zh-CN" altLang="en-US" dirty="0"/>
          </a:p>
        </p:txBody>
      </p:sp>
      <p:sp>
        <p:nvSpPr>
          <p:cNvPr id="9" name="矩形 8"/>
          <p:cNvSpPr/>
          <p:nvPr/>
        </p:nvSpPr>
        <p:spPr>
          <a:xfrm>
            <a:off x="251952" y="1844824"/>
            <a:ext cx="8640096" cy="1381147"/>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UAV type</a:t>
            </a:r>
            <a:r>
              <a:rPr lang="en-US" altLang="zh-CN" sz="2400" dirty="0">
                <a:latin typeface="Arial" panose="020B0604020202020204" pitchFamily="34" charset="0"/>
                <a:cs typeface="Arial" panose="020B0604020202020204" pitchFamily="34" charset="0"/>
              </a:rPr>
              <a:t>: For a UAV, if the average number of the active users in its offloading region equals to </a:t>
            </a:r>
            <a:r>
              <a:rPr lang="el-GR" altLang="zh-CN" sz="2400" i="1" dirty="0">
                <a:solidFill>
                  <a:srgbClr val="0070C0"/>
                </a:solidFill>
                <a:latin typeface="Arial" panose="020B0604020202020204" pitchFamily="34" charset="0"/>
                <a:cs typeface="Arial" panose="020B0604020202020204" pitchFamily="34" charset="0"/>
              </a:rPr>
              <a:t>λ</a:t>
            </a:r>
            <a:r>
              <a:rPr lang="en-US" altLang="zh-CN" sz="2400" dirty="0">
                <a:latin typeface="Arial" panose="020B0604020202020204" pitchFamily="34" charset="0"/>
                <a:cs typeface="Arial" panose="020B0604020202020204" pitchFamily="34" charset="0"/>
              </a:rPr>
              <a:t>, we call this UAV as </a:t>
            </a:r>
            <a:r>
              <a:rPr lang="el-GR" altLang="zh-CN" sz="2400" i="1" dirty="0">
                <a:solidFill>
                  <a:srgbClr val="C00000"/>
                </a:solidFill>
                <a:latin typeface="Arial" panose="020B0604020202020204" pitchFamily="34" charset="0"/>
                <a:cs typeface="Arial" panose="020B0604020202020204" pitchFamily="34" charset="0"/>
              </a:rPr>
              <a:t>λ</a:t>
            </a:r>
            <a:r>
              <a:rPr lang="en-US" altLang="zh-CN" sz="2400" dirty="0">
                <a:solidFill>
                  <a:srgbClr val="C00000"/>
                </a:solidFill>
                <a:latin typeface="Arial" panose="020B0604020202020204" pitchFamily="34" charset="0"/>
                <a:cs typeface="Arial" panose="020B0604020202020204" pitchFamily="34" charset="0"/>
              </a:rPr>
              <a:t>-type</a:t>
            </a:r>
            <a:r>
              <a:rPr lang="en-US" altLang="zh-CN" sz="2400" dirty="0">
                <a:latin typeface="Arial" panose="020B0604020202020204" pitchFamily="34" charset="0"/>
                <a:cs typeface="Arial" panose="020B0604020202020204" pitchFamily="34" charset="0"/>
              </a:rPr>
              <a:t>. </a:t>
            </a:r>
          </a:p>
        </p:txBody>
      </p:sp>
      <p:sp>
        <p:nvSpPr>
          <p:cNvPr id="16" name="矩形 15"/>
          <p:cNvSpPr/>
          <p:nvPr/>
        </p:nvSpPr>
        <p:spPr>
          <a:xfrm>
            <a:off x="251952" y="3211131"/>
            <a:ext cx="8640096"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Other assumptions</a:t>
            </a:r>
            <a:r>
              <a:rPr lang="en-US" altLang="zh-CN" sz="2400" dirty="0">
                <a:latin typeface="Arial" panose="020B0604020202020204" pitchFamily="34" charset="0"/>
                <a:cs typeface="Arial" panose="020B0604020202020204" pitchFamily="34" charset="0"/>
              </a:rPr>
              <a:t>: 1. All channels have the </a:t>
            </a:r>
            <a:r>
              <a:rPr lang="en-US" altLang="zh-CN" sz="2400" dirty="0">
                <a:solidFill>
                  <a:srgbClr val="C00000"/>
                </a:solidFill>
                <a:latin typeface="Arial" panose="020B0604020202020204" pitchFamily="34" charset="0"/>
                <a:cs typeface="Arial" panose="020B0604020202020204" pitchFamily="34" charset="0"/>
              </a:rPr>
              <a:t>same bandwidth</a:t>
            </a:r>
            <a:r>
              <a:rPr lang="en-US" altLang="zh-CN" sz="2400" dirty="0">
                <a:latin typeface="Arial" panose="020B0604020202020204" pitchFamily="34" charset="0"/>
                <a:cs typeface="Arial" panose="020B0604020202020204" pitchFamily="34" charset="0"/>
              </a:rPr>
              <a:t>; 2. Each user </a:t>
            </a:r>
            <a:r>
              <a:rPr lang="en-US" altLang="zh-CN" sz="2400" dirty="0">
                <a:solidFill>
                  <a:srgbClr val="C00000"/>
                </a:solidFill>
                <a:latin typeface="Arial" panose="020B0604020202020204" pitchFamily="34" charset="0"/>
                <a:cs typeface="Arial" panose="020B0604020202020204" pitchFamily="34" charset="0"/>
              </a:rPr>
              <a:t>can only occupy one single channel</a:t>
            </a:r>
            <a:r>
              <a:rPr lang="en-US" altLang="zh-CN" sz="2400" dirty="0">
                <a:latin typeface="Arial" panose="020B0604020202020204" pitchFamily="34" charset="0"/>
                <a:cs typeface="Arial" panose="020B0604020202020204" pitchFamily="34" charset="0"/>
              </a:rPr>
              <a:t>. </a:t>
            </a:r>
          </a:p>
        </p:txBody>
      </p:sp>
      <p:sp>
        <p:nvSpPr>
          <p:cNvPr id="7" name="矩形 6">
            <a:extLst>
              <a:ext uri="{FF2B5EF4-FFF2-40B4-BE49-F238E27FC236}">
                <a16:creationId xmlns:a16="http://schemas.microsoft.com/office/drawing/2014/main" id="{ADCE992E-E388-4274-8C9A-C1A9B01A2018}"/>
              </a:ext>
            </a:extLst>
          </p:cNvPr>
          <p:cNvSpPr/>
          <p:nvPr/>
        </p:nvSpPr>
        <p:spPr>
          <a:xfrm>
            <a:off x="174986" y="4219243"/>
            <a:ext cx="8640096"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The Utility of a </a:t>
            </a:r>
            <a:r>
              <a:rPr lang="el-GR" altLang="zh-CN" sz="2400" b="1" i="1" dirty="0">
                <a:latin typeface="Arial" panose="020B0604020202020204" pitchFamily="34" charset="0"/>
                <a:cs typeface="Arial" panose="020B0604020202020204" pitchFamily="34" charset="0"/>
              </a:rPr>
              <a:t>λ</a:t>
            </a:r>
            <a:r>
              <a:rPr lang="el-GR" altLang="zh-CN" sz="2400" b="1" dirty="0">
                <a:latin typeface="Arial" panose="020B0604020202020204" pitchFamily="34" charset="0"/>
                <a:cs typeface="Arial" panose="020B0604020202020204" pitchFamily="34" charset="0"/>
              </a:rPr>
              <a:t>-</a:t>
            </a:r>
            <a:r>
              <a:rPr lang="en-US" altLang="zh-CN" sz="2400" b="1" dirty="0">
                <a:latin typeface="Arial" panose="020B0604020202020204" pitchFamily="34" charset="0"/>
                <a:cs typeface="Arial" panose="020B0604020202020204" pitchFamily="34" charset="0"/>
              </a:rPr>
              <a:t>type UAV with </a:t>
            </a:r>
            <a:r>
              <a:rPr lang="en-US" altLang="zh-CN" sz="2400" b="1" i="1" dirty="0">
                <a:latin typeface="Arial" panose="020B0604020202020204" pitchFamily="34" charset="0"/>
                <a:cs typeface="Arial" panose="020B0604020202020204" pitchFamily="34" charset="0"/>
              </a:rPr>
              <a:t>w</a:t>
            </a:r>
            <a:r>
              <a:rPr lang="en-US" altLang="zh-CN" sz="2400" b="1" dirty="0">
                <a:latin typeface="Arial" panose="020B0604020202020204" pitchFamily="34" charset="0"/>
                <a:cs typeface="Arial" panose="020B0604020202020204" pitchFamily="34" charset="0"/>
              </a:rPr>
              <a:t> channels </a:t>
            </a:r>
            <a:r>
              <a:rPr lang="en-US" altLang="zh-CN" sz="2400" dirty="0">
                <a:latin typeface="Arial" panose="020B0604020202020204" pitchFamily="34" charset="0"/>
                <a:cs typeface="Arial" panose="020B0604020202020204" pitchFamily="34" charset="0"/>
              </a:rPr>
              <a:t>is defined as </a:t>
            </a:r>
            <a:r>
              <a:rPr lang="en-US" altLang="zh-CN" sz="2400" dirty="0">
                <a:solidFill>
                  <a:srgbClr val="C00000"/>
                </a:solidFill>
                <a:latin typeface="Arial" panose="020B0604020202020204" pitchFamily="34" charset="0"/>
                <a:cs typeface="Arial" panose="020B0604020202020204" pitchFamily="34" charset="0"/>
              </a:rPr>
              <a:t>the average number of users it can serve</a:t>
            </a:r>
            <a:r>
              <a:rPr lang="en-US" altLang="zh-CN" sz="2400" dirty="0">
                <a:latin typeface="Arial" panose="020B0604020202020204" pitchFamily="34" charset="0"/>
                <a:cs typeface="Arial" panose="020B0604020202020204" pitchFamily="34" charset="0"/>
              </a:rPr>
              <a:t> with </a:t>
            </a:r>
            <a:r>
              <a:rPr lang="en-US" altLang="zh-CN" sz="2400" i="1" dirty="0">
                <a:latin typeface="Arial" panose="020B0604020202020204" pitchFamily="34" charset="0"/>
                <a:cs typeface="Arial" panose="020B0604020202020204" pitchFamily="34" charset="0"/>
              </a:rPr>
              <a:t>w</a:t>
            </a:r>
            <a:r>
              <a:rPr lang="en-US" altLang="zh-CN" sz="2400" dirty="0">
                <a:latin typeface="Arial" panose="020B0604020202020204" pitchFamily="34" charset="0"/>
                <a:cs typeface="Arial" panose="020B0604020202020204" pitchFamily="34" charset="0"/>
              </a:rPr>
              <a:t> channels</a:t>
            </a:r>
          </a:p>
        </p:txBody>
      </p:sp>
      <p:sp>
        <p:nvSpPr>
          <p:cNvPr id="11" name="矩形 10">
            <a:extLst>
              <a:ext uri="{FF2B5EF4-FFF2-40B4-BE49-F238E27FC236}">
                <a16:creationId xmlns:a16="http://schemas.microsoft.com/office/drawing/2014/main" id="{07A25686-9519-45A9-A5E3-36D867BFCE11}"/>
              </a:ext>
            </a:extLst>
          </p:cNvPr>
          <p:cNvSpPr/>
          <p:nvPr/>
        </p:nvSpPr>
        <p:spPr>
          <a:xfrm>
            <a:off x="174986" y="5227355"/>
            <a:ext cx="8640096"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The cost of the MBS selling </a:t>
            </a:r>
            <a:r>
              <a:rPr lang="en-US" altLang="zh-CN" sz="2400" b="1" i="1" dirty="0">
                <a:latin typeface="Arial" panose="020B0604020202020204" pitchFamily="34" charset="0"/>
                <a:cs typeface="Arial" panose="020B0604020202020204" pitchFamily="34" charset="0"/>
              </a:rPr>
              <a:t>m</a:t>
            </a:r>
            <a:r>
              <a:rPr lang="en-US" altLang="zh-CN" sz="2400" b="1" dirty="0">
                <a:latin typeface="Arial" panose="020B0604020202020204" pitchFamily="34" charset="0"/>
                <a:cs typeface="Arial" panose="020B0604020202020204" pitchFamily="34" charset="0"/>
              </a:rPr>
              <a:t> channels </a:t>
            </a:r>
            <a:r>
              <a:rPr lang="en-US" altLang="zh-CN" sz="2400" dirty="0">
                <a:latin typeface="Arial" panose="020B0604020202020204" pitchFamily="34" charset="0"/>
                <a:cs typeface="Arial" panose="020B0604020202020204" pitchFamily="34" charset="0"/>
              </a:rPr>
              <a:t>is defined as the </a:t>
            </a:r>
            <a:r>
              <a:rPr lang="en-US" altLang="zh-CN" sz="2400" dirty="0">
                <a:solidFill>
                  <a:srgbClr val="C00000"/>
                </a:solidFill>
                <a:latin typeface="Arial" panose="020B0604020202020204" pitchFamily="34" charset="0"/>
                <a:cs typeface="Arial" panose="020B0604020202020204" pitchFamily="34" charset="0"/>
              </a:rPr>
              <a:t>utility loss of selling </a:t>
            </a:r>
            <a:r>
              <a:rPr lang="en-US" altLang="zh-CN" sz="2400" i="1" dirty="0">
                <a:solidFill>
                  <a:srgbClr val="C00000"/>
                </a:solidFill>
                <a:latin typeface="Arial" panose="020B0604020202020204" pitchFamily="34" charset="0"/>
                <a:cs typeface="Arial" panose="020B0604020202020204" pitchFamily="34" charset="0"/>
              </a:rPr>
              <a:t>m</a:t>
            </a:r>
            <a:r>
              <a:rPr lang="en-US" altLang="zh-CN" sz="2400" dirty="0">
                <a:solidFill>
                  <a:srgbClr val="C00000"/>
                </a:solidFill>
                <a:latin typeface="Arial" panose="020B0604020202020204" pitchFamily="34" charset="0"/>
                <a:cs typeface="Arial" panose="020B0604020202020204" pitchFamily="34" charset="0"/>
              </a:rPr>
              <a:t> channels </a:t>
            </a:r>
            <a:r>
              <a:rPr lang="en-US" altLang="zh-CN" sz="2400" dirty="0">
                <a:latin typeface="Arial" panose="020B0604020202020204" pitchFamily="34" charset="0"/>
                <a:cs typeface="Arial" panose="020B0604020202020204" pitchFamily="34" charset="0"/>
              </a:rPr>
              <a:t>from all its M channels</a:t>
            </a:r>
          </a:p>
        </p:txBody>
      </p:sp>
    </p:spTree>
    <p:extLst>
      <p:ext uri="{BB962C8B-B14F-4D97-AF65-F5344CB8AC3E}">
        <p14:creationId xmlns:p14="http://schemas.microsoft.com/office/powerpoint/2010/main" val="21913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anim calcmode="lin" valueType="num">
                                      <p:cBhvr>
                                        <p:cTn id="8" dur="300" fill="hold"/>
                                        <p:tgtEl>
                                          <p:spTgt spid="16"/>
                                        </p:tgtEl>
                                        <p:attrNameLst>
                                          <p:attrName>ppt_x</p:attrName>
                                        </p:attrNameLst>
                                      </p:cBhvr>
                                      <p:tavLst>
                                        <p:tav tm="0">
                                          <p:val>
                                            <p:strVal val="#ppt_x"/>
                                          </p:val>
                                        </p:tav>
                                        <p:tav tm="100000">
                                          <p:val>
                                            <p:strVal val="#ppt_x"/>
                                          </p:val>
                                        </p:tav>
                                      </p:tavLst>
                                    </p:anim>
                                    <p:anim calcmode="lin" valueType="num">
                                      <p:cBhvr>
                                        <p:cTn id="9" dur="3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631" y="1900127"/>
            <a:ext cx="2513369" cy="504000"/>
          </a:xfrm>
          <a:prstGeom prst="rect">
            <a:avLst/>
          </a:prstGeom>
        </p:spPr>
      </p:pic>
      <p:sp>
        <p:nvSpPr>
          <p:cNvPr id="7" name="矩形 6"/>
          <p:cNvSpPr/>
          <p:nvPr/>
        </p:nvSpPr>
        <p:spPr>
          <a:xfrm>
            <a:off x="251952" y="1000108"/>
            <a:ext cx="5760048" cy="2308324"/>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The MBS manager has to design a </a:t>
            </a:r>
            <a:r>
              <a:rPr lang="en-US" altLang="zh-CN" sz="2400" dirty="0">
                <a:solidFill>
                  <a:srgbClr val="C00000"/>
                </a:solidFill>
                <a:latin typeface="Arial" panose="020B0604020202020204" pitchFamily="34" charset="0"/>
                <a:cs typeface="Arial" panose="020B0604020202020204" pitchFamily="34" charset="0"/>
              </a:rPr>
              <a:t>contract which has many </a:t>
            </a:r>
            <a:r>
              <a:rPr lang="en-US" altLang="zh-CN" sz="2400" i="1" dirty="0">
                <a:solidFill>
                  <a:srgbClr val="C00000"/>
                </a:solidFill>
                <a:latin typeface="Arial" panose="020B0604020202020204" pitchFamily="34" charset="0"/>
                <a:cs typeface="Arial" panose="020B0604020202020204" pitchFamily="34" charset="0"/>
              </a:rPr>
              <a:t>“bandwidth-price”</a:t>
            </a:r>
            <a:r>
              <a:rPr lang="en-US" altLang="zh-CN" sz="2400" dirty="0">
                <a:solidFill>
                  <a:srgbClr val="C00000"/>
                </a:solidFill>
                <a:latin typeface="Arial" panose="020B0604020202020204" pitchFamily="34" charset="0"/>
                <a:cs typeface="Arial" panose="020B0604020202020204" pitchFamily="34" charset="0"/>
              </a:rPr>
              <a:t> options, given as                           </a:t>
            </a:r>
          </a:p>
          <a:p>
            <a:pPr algn="just">
              <a:lnSpc>
                <a:spcPct val="120000"/>
              </a:lnSpc>
              <a:defRPr/>
            </a:pPr>
            <a:r>
              <a:rPr lang="en-US" altLang="zh-CN" sz="2400" dirty="0">
                <a:latin typeface="Arial" panose="020B0604020202020204" pitchFamily="34" charset="0"/>
                <a:cs typeface="Arial" panose="020B0604020202020204" pitchFamily="34" charset="0"/>
              </a:rPr>
              <a:t>where </a:t>
            </a:r>
            <a:r>
              <a:rPr lang="en-US" altLang="zh-CN" sz="2400" i="1" spc="-1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 </a:t>
            </a:r>
            <a:r>
              <a:rPr lang="en-US" altLang="zh-CN" sz="2400" i="1" spc="-1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are the bandwidth and the price designed for </a:t>
            </a:r>
            <a:r>
              <a:rPr lang="el-GR" altLang="zh-CN" sz="2400" i="1" spc="-10" dirty="0">
                <a:latin typeface="Arial" panose="020B0604020202020204" pitchFamily="34" charset="0"/>
                <a:cs typeface="Arial" panose="020B0604020202020204" pitchFamily="34" charset="0"/>
              </a:rPr>
              <a:t>λ</a:t>
            </a:r>
            <a:r>
              <a:rPr lang="en-US" altLang="zh-CN" sz="2400" dirty="0">
                <a:latin typeface="Arial" panose="020B0604020202020204" pitchFamily="34" charset="0"/>
                <a:cs typeface="Arial" panose="020B0604020202020204" pitchFamily="34" charset="0"/>
              </a:rPr>
              <a:t>-type UAVs.</a:t>
            </a:r>
          </a:p>
        </p:txBody>
      </p:sp>
      <p:sp>
        <p:nvSpPr>
          <p:cNvPr id="8" name="矩形 7"/>
          <p:cNvSpPr/>
          <p:nvPr/>
        </p:nvSpPr>
        <p:spPr>
          <a:xfrm>
            <a:off x="6101968" y="1090111"/>
            <a:ext cx="2880032" cy="1440014"/>
          </a:xfrm>
          <a:prstGeom prst="rect">
            <a:avLst/>
          </a:prstGeom>
          <a:solidFill>
            <a:schemeClr val="accent5">
              <a:lumMod val="20000"/>
              <a:lumOff val="80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accent5">
                    <a:lumMod val="75000"/>
                  </a:schemeClr>
                </a:solidFill>
                <a:latin typeface="Arial" panose="020B0604020202020204" pitchFamily="34" charset="0"/>
                <a:cs typeface="Arial" panose="020B0604020202020204" pitchFamily="34" charset="0"/>
              </a:rPr>
              <a:t>Contract: An example</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1 channel —— $11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2 channels —— $21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3 channels —— $30</a:t>
            </a:r>
          </a:p>
        </p:txBody>
      </p:sp>
      <p:sp>
        <p:nvSpPr>
          <p:cNvPr id="10" name="矩形 9"/>
          <p:cNvSpPr/>
          <p:nvPr/>
        </p:nvSpPr>
        <p:spPr>
          <a:xfrm>
            <a:off x="6282000" y="1450113"/>
            <a:ext cx="1440000" cy="9899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2" name="直接箭头连接符 11"/>
          <p:cNvCxnSpPr/>
          <p:nvPr/>
        </p:nvCxnSpPr>
        <p:spPr>
          <a:xfrm>
            <a:off x="7002000" y="2440114"/>
            <a:ext cx="0" cy="270000"/>
          </a:xfrm>
          <a:prstGeom prst="straightConnector1">
            <a:avLst/>
          </a:prstGeom>
          <a:noFill/>
          <a:ln w="190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14" name="矩形 13"/>
          <p:cNvSpPr/>
          <p:nvPr/>
        </p:nvSpPr>
        <p:spPr>
          <a:xfrm>
            <a:off x="8082000" y="1450113"/>
            <a:ext cx="720000" cy="9899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5" name="直接箭头连接符 14"/>
          <p:cNvCxnSpPr/>
          <p:nvPr/>
        </p:nvCxnSpPr>
        <p:spPr>
          <a:xfrm>
            <a:off x="8442000" y="2440114"/>
            <a:ext cx="0" cy="270000"/>
          </a:xfrm>
          <a:prstGeom prst="straightConnector1">
            <a:avLst/>
          </a:prstGeom>
          <a:noFill/>
          <a:ln w="190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20" name="矩形 19"/>
          <p:cNvSpPr/>
          <p:nvPr/>
        </p:nvSpPr>
        <p:spPr>
          <a:xfrm>
            <a:off x="6282000" y="2710114"/>
            <a:ext cx="1440000" cy="54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Different</a:t>
            </a:r>
          </a:p>
          <a:p>
            <a:pPr algn="ctr"/>
            <a:r>
              <a:rPr lang="en-US" altLang="zh-CN" dirty="0">
                <a:solidFill>
                  <a:srgbClr val="C00000"/>
                </a:solidFill>
                <a:latin typeface="Arial" panose="020B0604020202020204" pitchFamily="34" charset="0"/>
                <a:cs typeface="Arial" panose="020B0604020202020204" pitchFamily="34" charset="0"/>
              </a:rPr>
              <a:t>Bandwidths</a:t>
            </a:r>
            <a:endParaRPr lang="zh-CN" altLang="en-US" dirty="0">
              <a:solidFill>
                <a:srgbClr val="C00000"/>
              </a:solidFill>
              <a:latin typeface="Arial" panose="020B0604020202020204" pitchFamily="34" charset="0"/>
              <a:cs typeface="Arial" panose="020B0604020202020204" pitchFamily="34" charset="0"/>
            </a:endParaRPr>
          </a:p>
        </p:txBody>
      </p:sp>
      <p:sp>
        <p:nvSpPr>
          <p:cNvPr id="22" name="矩形 21"/>
          <p:cNvSpPr/>
          <p:nvPr/>
        </p:nvSpPr>
        <p:spPr>
          <a:xfrm>
            <a:off x="7902000" y="2710114"/>
            <a:ext cx="1080000" cy="54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Different Prices</a:t>
            </a:r>
            <a:endParaRPr lang="zh-CN" altLang="en-US" dirty="0">
              <a:solidFill>
                <a:srgbClr val="C00000"/>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40" y="2404128"/>
            <a:ext cx="538560" cy="396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565" y="2440128"/>
            <a:ext cx="610435" cy="360000"/>
          </a:xfrm>
          <a:prstGeom prst="rect">
            <a:avLst/>
          </a:prstGeom>
        </p:spPr>
      </p:pic>
      <p:sp>
        <p:nvSpPr>
          <p:cNvPr id="1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Spectrum Trading Model</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83</a:t>
            </a:fld>
            <a:endParaRPr lang="zh-CN" altLang="en-US" dirty="0"/>
          </a:p>
        </p:txBody>
      </p:sp>
      <p:grpSp>
        <p:nvGrpSpPr>
          <p:cNvPr id="13" name="组合 12"/>
          <p:cNvGrpSpPr/>
          <p:nvPr/>
        </p:nvGrpSpPr>
        <p:grpSpPr>
          <a:xfrm>
            <a:off x="251952" y="3430135"/>
            <a:ext cx="8640048" cy="2888994"/>
            <a:chOff x="251952" y="3699003"/>
            <a:chExt cx="8640048" cy="2888994"/>
          </a:xfrm>
        </p:grpSpPr>
        <p:sp>
          <p:nvSpPr>
            <p:cNvPr id="9" name="矩形 8"/>
            <p:cNvSpPr/>
            <p:nvPr/>
          </p:nvSpPr>
          <p:spPr>
            <a:xfrm>
              <a:off x="251952" y="3699003"/>
              <a:ext cx="8640048" cy="93467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Incentive Compatible (IC) constraint</a:t>
              </a:r>
              <a:r>
                <a:rPr lang="en-US" altLang="zh-CN" sz="2400" dirty="0">
                  <a:latin typeface="Arial" panose="020B0604020202020204" pitchFamily="34" charset="0"/>
                  <a:cs typeface="Arial" panose="020B0604020202020204" pitchFamily="34" charset="0"/>
                </a:rPr>
                <a:t> : Each UAV chooses the option that brings the highest </a:t>
              </a:r>
              <a:r>
                <a:rPr lang="en-US" altLang="zh-CN" sz="2400" dirty="0">
                  <a:solidFill>
                    <a:srgbClr val="C00000"/>
                  </a:solidFill>
                  <a:latin typeface="Arial" panose="020B0604020202020204" pitchFamily="34" charset="0"/>
                  <a:cs typeface="Arial" panose="020B0604020202020204" pitchFamily="34" charset="0"/>
                </a:rPr>
                <a:t>profit (</a:t>
              </a:r>
              <a:r>
                <a:rPr lang="zh-CN" altLang="en-US" sz="2400" dirty="0">
                  <a:solidFill>
                    <a:srgbClr val="C00000"/>
                  </a:solidFill>
                  <a:latin typeface="Arial" panose="020B0604020202020204" pitchFamily="34" charset="0"/>
                  <a:cs typeface="Arial" panose="020B0604020202020204" pitchFamily="34" charset="0"/>
                </a:rPr>
                <a:t>＝</a:t>
              </a:r>
              <a:r>
                <a:rPr lang="en-US" altLang="zh-CN" sz="2400" dirty="0">
                  <a:solidFill>
                    <a:srgbClr val="C00000"/>
                  </a:solidFill>
                  <a:latin typeface="Arial" panose="020B0604020202020204" pitchFamily="34" charset="0"/>
                  <a:cs typeface="Arial" panose="020B0604020202020204" pitchFamily="34" charset="0"/>
                </a:rPr>
                <a:t>utility</a:t>
              </a:r>
              <a:r>
                <a:rPr lang="zh-CN" altLang="en-US" sz="2400" dirty="0">
                  <a:solidFill>
                    <a:srgbClr val="C00000"/>
                  </a:solidFill>
                  <a:latin typeface="Arial" panose="020B0604020202020204" pitchFamily="34" charset="0"/>
                  <a:cs typeface="Arial" panose="020B0604020202020204" pitchFamily="34" charset="0"/>
                </a:rPr>
                <a:t>－</a:t>
              </a:r>
              <a:r>
                <a:rPr lang="en-US" altLang="zh-CN" sz="2400" dirty="0">
                  <a:solidFill>
                    <a:srgbClr val="C00000"/>
                  </a:solidFill>
                  <a:latin typeface="Arial" panose="020B0604020202020204" pitchFamily="34" charset="0"/>
                  <a:cs typeface="Arial" panose="020B0604020202020204" pitchFamily="34" charset="0"/>
                </a:rPr>
                <a:t>price)</a:t>
              </a:r>
              <a:r>
                <a:rPr lang="en-US" altLang="zh-CN" sz="2400" dirty="0">
                  <a:latin typeface="Arial" panose="020B0604020202020204" pitchFamily="34" charset="0"/>
                  <a:cs typeface="Arial" panose="020B0604020202020204" pitchFamily="34" charset="0"/>
                </a:rPr>
                <a:t>. </a:t>
              </a:r>
            </a:p>
          </p:txBody>
        </p:sp>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963" y="4689023"/>
              <a:ext cx="6754909" cy="432000"/>
            </a:xfrm>
            <a:prstGeom prst="rect">
              <a:avLst/>
            </a:prstGeom>
          </p:spPr>
        </p:pic>
        <p:sp>
          <p:nvSpPr>
            <p:cNvPr id="19" name="矩形 18"/>
            <p:cNvSpPr/>
            <p:nvPr/>
          </p:nvSpPr>
          <p:spPr>
            <a:xfrm>
              <a:off x="251952" y="5229020"/>
              <a:ext cx="8640048"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Individual Rational (IR) constraint</a:t>
              </a:r>
              <a:r>
                <a:rPr lang="en-US" altLang="zh-CN" sz="2400" dirty="0">
                  <a:latin typeface="Arial" panose="020B0604020202020204" pitchFamily="34" charset="0"/>
                  <a:cs typeface="Arial" panose="020B0604020202020204" pitchFamily="34" charset="0"/>
                </a:rPr>
                <a:t>: The best option for </a:t>
              </a:r>
              <a:r>
                <a:rPr lang="el-GR" altLang="zh-CN" sz="2400" i="1" spc="-10" dirty="0">
                  <a:latin typeface="Arial" panose="020B0604020202020204" pitchFamily="34" charset="0"/>
                  <a:cs typeface="Arial" panose="020B0604020202020204" pitchFamily="34" charset="0"/>
                </a:rPr>
                <a:t>λ</a:t>
              </a:r>
              <a:r>
                <a:rPr lang="en-US" altLang="zh-CN" sz="2400" dirty="0">
                  <a:latin typeface="Arial" panose="020B0604020202020204" pitchFamily="34" charset="0"/>
                  <a:cs typeface="Arial" panose="020B0604020202020204" pitchFamily="34" charset="0"/>
                </a:rPr>
                <a:t>-type UAVs should leads to a non-negative profit.</a:t>
              </a:r>
            </a:p>
          </p:txBody>
        </p:sp>
        <p:pic>
          <p:nvPicPr>
            <p:cNvPr id="21" name="图片 20"/>
            <p:cNvPicPr>
              <a:picLocks noChangeAspect="1"/>
            </p:cNvPicPr>
            <p:nvPr/>
          </p:nvPicPr>
          <p:blipFill rotWithShape="1">
            <a:blip r:embed="rId7">
              <a:extLst>
                <a:ext uri="{28A0092B-C50C-407E-A947-70E740481C1C}">
                  <a14:useLocalDpi xmlns:a14="http://schemas.microsoft.com/office/drawing/2010/main" val="0"/>
                </a:ext>
              </a:extLst>
            </a:blip>
            <a:srcRect r="2610"/>
            <a:stretch/>
          </p:blipFill>
          <p:spPr>
            <a:xfrm>
              <a:off x="2214982" y="6155997"/>
              <a:ext cx="4574438" cy="432000"/>
            </a:xfrm>
            <a:prstGeom prst="rect">
              <a:avLst/>
            </a:prstGeom>
          </p:spPr>
        </p:pic>
      </p:grpSp>
    </p:spTree>
    <p:extLst>
      <p:ext uri="{BB962C8B-B14F-4D97-AF65-F5344CB8AC3E}">
        <p14:creationId xmlns:p14="http://schemas.microsoft.com/office/powerpoint/2010/main" val="327829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anim calcmode="lin" valueType="num">
                                      <p:cBhvr>
                                        <p:cTn id="8" dur="300" fill="hold"/>
                                        <p:tgtEl>
                                          <p:spTgt spid="13"/>
                                        </p:tgtEl>
                                        <p:attrNameLst>
                                          <p:attrName>ppt_x</p:attrName>
                                        </p:attrNameLst>
                                      </p:cBhvr>
                                      <p:tavLst>
                                        <p:tav tm="0">
                                          <p:val>
                                            <p:strVal val="#ppt_x"/>
                                          </p:val>
                                        </p:tav>
                                        <p:tav tm="100000">
                                          <p:val>
                                            <p:strVal val="#ppt_x"/>
                                          </p:val>
                                        </p:tav>
                                      </p:tavLst>
                                    </p:anim>
                                    <p:anim calcmode="lin" valueType="num">
                                      <p:cBhvr>
                                        <p:cTn id="9" dur="3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952" y="1142984"/>
            <a:ext cx="8640048" cy="1978234"/>
          </a:xfrm>
          <a:prstGeom prst="rect">
            <a:avLst/>
          </a:prstGeom>
        </p:spPr>
        <p:txBody>
          <a:bodyPr wrap="square">
            <a:spAutoFit/>
          </a:bodyPr>
          <a:lstStyle/>
          <a:p>
            <a:pPr algn="just">
              <a:lnSpc>
                <a:spcPct val="120000"/>
              </a:lnSpc>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Objective</a:t>
            </a:r>
            <a:r>
              <a:rPr lang="en-US" altLang="zh-CN" sz="2400" dirty="0">
                <a:latin typeface="Arial" panose="020B0604020202020204" pitchFamily="34" charset="0"/>
                <a:cs typeface="Arial" panose="020B0604020202020204" pitchFamily="34" charset="0"/>
              </a:rPr>
              <a:t>: maximizing MBS’s total revenue by properly designing the contract                                 by considering the aforementioned two constraints.</a:t>
            </a:r>
          </a:p>
          <a:p>
            <a:pPr lvl="0">
              <a:lnSpc>
                <a:spcPct val="120000"/>
              </a:lnSpc>
              <a:spcBef>
                <a:spcPts val="1200"/>
              </a:spcBef>
              <a:buBlip>
                <a:blip r:embed="rId3"/>
              </a:buBlip>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24"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Optimal Contract Design</a:t>
            </a:r>
          </a:p>
        </p:txBody>
      </p:sp>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647" y="1628995"/>
            <a:ext cx="2513369" cy="504000"/>
          </a:xfrm>
          <a:prstGeom prst="rect">
            <a:avLst/>
          </a:prstGeom>
        </p:spPr>
      </p:pic>
      <p:sp>
        <p:nvSpPr>
          <p:cNvPr id="30" name="矩形 29"/>
          <p:cNvSpPr/>
          <p:nvPr/>
        </p:nvSpPr>
        <p:spPr>
          <a:xfrm>
            <a:off x="323414" y="2574209"/>
            <a:ext cx="8640048" cy="3213187"/>
          </a:xfrm>
          <a:prstGeom prst="rect">
            <a:avLst/>
          </a:prstGeom>
        </p:spPr>
        <p:txBody>
          <a:bodyPr wrap="square">
            <a:spAutoFit/>
          </a:bodyPr>
          <a:lstStyle/>
          <a:p>
            <a:pPr>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Our solution</a:t>
            </a:r>
            <a:r>
              <a:rPr lang="en-US" altLang="zh-CN" sz="2400" dirty="0">
                <a:latin typeface="Arial" panose="020B0604020202020204" pitchFamily="34" charset="0"/>
                <a:cs typeface="Arial" panose="020B0604020202020204" pitchFamily="34" charset="0"/>
              </a:rPr>
              <a:t>:</a:t>
            </a:r>
          </a:p>
          <a:p>
            <a:pPr lvl="1">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First</a:t>
            </a:r>
            <a:r>
              <a:rPr lang="en-US" altLang="zh-CN" sz="2400" dirty="0">
                <a:latin typeface="Arial" panose="020B0604020202020204" pitchFamily="34" charset="0"/>
                <a:cs typeface="Arial" panose="020B0604020202020204" pitchFamily="34" charset="0"/>
              </a:rPr>
              <a:t> derive the optimal pricing strategy          based on any fixed bandwidth allocation   </a:t>
            </a:r>
            <a:r>
              <a:rPr lang="en-US" altLang="zh-CN" sz="2400" spc="-10" dirty="0">
                <a:latin typeface="Arial" panose="020B0604020202020204" pitchFamily="34" charset="0"/>
                <a:cs typeface="Arial" panose="020B0604020202020204" pitchFamily="34" charset="0"/>
              </a:rPr>
              <a:t>     analytically</a:t>
            </a:r>
            <a:r>
              <a:rPr lang="en-US" altLang="zh-CN" sz="2400" dirty="0">
                <a:latin typeface="Arial" panose="020B0604020202020204" pitchFamily="34" charset="0"/>
                <a:cs typeface="Arial" panose="020B0604020202020204" pitchFamily="34" charset="0"/>
              </a:rPr>
              <a:t>;</a:t>
            </a:r>
          </a:p>
          <a:p>
            <a:pPr lvl="1">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Then</a:t>
            </a:r>
            <a:r>
              <a:rPr lang="en-US" altLang="zh-CN" sz="2400" dirty="0">
                <a:latin typeface="Arial" panose="020B0604020202020204" pitchFamily="34" charset="0"/>
                <a:cs typeface="Arial" panose="020B0604020202020204" pitchFamily="34" charset="0"/>
              </a:rPr>
              <a:t> find the optimal bandwidth allocation         by running dynamic programming algorithm.</a:t>
            </a:r>
          </a:p>
          <a:p>
            <a:pPr lvl="1">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84</a:t>
            </a:fld>
            <a:endParaRPr lang="zh-CN" altLang="en-US" dirty="0"/>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022" y="3284984"/>
            <a:ext cx="500870" cy="360000"/>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9848" y="3717032"/>
            <a:ext cx="590264" cy="396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6256" y="4293096"/>
            <a:ext cx="601714" cy="378000"/>
          </a:xfrm>
          <a:prstGeom prst="rect">
            <a:avLst/>
          </a:prstGeom>
        </p:spPr>
      </p:pic>
    </p:spTree>
    <p:extLst>
      <p:ext uri="{BB962C8B-B14F-4D97-AF65-F5344CB8AC3E}">
        <p14:creationId xmlns:p14="http://schemas.microsoft.com/office/powerpoint/2010/main" val="222106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926174"/>
            <a:ext cx="8640096" cy="9787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MBS optimal contract</a:t>
            </a:r>
            <a:r>
              <a:rPr lang="en-US" altLang="zh-CN" sz="2400" dirty="0">
                <a:latin typeface="Arial" panose="020B0604020202020204" pitchFamily="34" charset="0"/>
                <a:cs typeface="Arial" panose="020B0604020202020204" pitchFamily="34" charset="0"/>
              </a:rPr>
              <a:t>: to maximize the MBS’s revenue;</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Socially optimal contract</a:t>
            </a:r>
            <a:r>
              <a:rPr lang="en-US" altLang="zh-CN" sz="2400" dirty="0">
                <a:latin typeface="Arial" panose="020B0604020202020204" pitchFamily="34" charset="0"/>
                <a:cs typeface="Arial" panose="020B0604020202020204" pitchFamily="34" charset="0"/>
              </a:rPr>
              <a:t>: to maximize social welfare;</a:t>
            </a:r>
          </a:p>
        </p:txBody>
      </p:sp>
      <p:sp>
        <p:nvSpPr>
          <p:cNvPr id="1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Socially Optimal Contract</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85</a:t>
            </a:fld>
            <a:endParaRPr lang="zh-CN" altLang="en-US" dirty="0"/>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52" y="2060848"/>
            <a:ext cx="8640000" cy="1987730"/>
          </a:xfrm>
          <a:prstGeom prst="rect">
            <a:avLst/>
          </a:prstGeom>
        </p:spPr>
      </p:pic>
      <p:sp>
        <p:nvSpPr>
          <p:cNvPr id="19" name="矩形 18"/>
          <p:cNvSpPr/>
          <p:nvPr/>
        </p:nvSpPr>
        <p:spPr>
          <a:xfrm>
            <a:off x="251856" y="4221088"/>
            <a:ext cx="8640096" cy="187743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Physical meaning of social welfare</a:t>
            </a:r>
            <a:r>
              <a:rPr lang="en-US" altLang="zh-CN" sz="2400" dirty="0">
                <a:latin typeface="Arial" panose="020B0604020202020204" pitchFamily="34" charset="0"/>
                <a:cs typeface="Arial" panose="020B0604020202020204" pitchFamily="34" charset="0"/>
              </a:rPr>
              <a:t>: the average increased number of users that can be served by UAV offloading.</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As a </a:t>
            </a:r>
            <a:r>
              <a:rPr lang="en-US" altLang="zh-CN" sz="2400" dirty="0">
                <a:solidFill>
                  <a:srgbClr val="C00000"/>
                </a:solidFill>
                <a:latin typeface="Arial" panose="020B0604020202020204" pitchFamily="34" charset="0"/>
                <a:cs typeface="Arial" panose="020B0604020202020204" pitchFamily="34" charset="0"/>
              </a:rPr>
              <a:t>benchmark</a:t>
            </a:r>
            <a:r>
              <a:rPr lang="en-US" altLang="zh-CN" sz="2400" dirty="0">
                <a:latin typeface="Arial" panose="020B0604020202020204" pitchFamily="34" charset="0"/>
                <a:cs typeface="Arial" panose="020B0604020202020204" pitchFamily="34" charset="0"/>
              </a:rPr>
              <a:t> to compare with the MBS optimal contract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The solution is similar to the MBS optimal contact</a:t>
            </a:r>
          </a:p>
        </p:txBody>
      </p:sp>
    </p:spTree>
    <p:extLst>
      <p:ext uri="{BB962C8B-B14F-4D97-AF65-F5344CB8AC3E}">
        <p14:creationId xmlns:p14="http://schemas.microsoft.com/office/powerpoint/2010/main" val="3235095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000" y="911351"/>
            <a:ext cx="6660000" cy="4401775"/>
          </a:xfrm>
          <a:prstGeom prst="rect">
            <a:avLst/>
          </a:prstGeom>
        </p:spPr>
      </p:pic>
      <p:grpSp>
        <p:nvGrpSpPr>
          <p:cNvPr id="18" name="组合 17"/>
          <p:cNvGrpSpPr/>
          <p:nvPr/>
        </p:nvGrpSpPr>
        <p:grpSpPr>
          <a:xfrm>
            <a:off x="3672000" y="1218126"/>
            <a:ext cx="3792700" cy="2340000"/>
            <a:chOff x="3672000" y="2619000"/>
            <a:chExt cx="3792700" cy="2340000"/>
          </a:xfrm>
        </p:grpSpPr>
        <p:cxnSp>
          <p:nvCxnSpPr>
            <p:cNvPr id="9" name="曲线连接符 8"/>
            <p:cNvCxnSpPr>
              <a:stCxn id="12" idx="3"/>
              <a:endCxn id="10" idx="3"/>
            </p:cNvCxnSpPr>
            <p:nvPr/>
          </p:nvCxnSpPr>
          <p:spPr>
            <a:xfrm>
              <a:off x="3852000" y="2709000"/>
              <a:ext cx="12700" cy="2160000"/>
            </a:xfrm>
            <a:prstGeom prst="curvedConnector3">
              <a:avLst>
                <a:gd name="adj1" fmla="val 5100000"/>
              </a:avLst>
            </a:prstGeom>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6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1"/>
            <p:cNvSpPr/>
            <p:nvPr/>
          </p:nvSpPr>
          <p:spPr>
            <a:xfrm>
              <a:off x="36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5" name="曲线连接符 14"/>
            <p:cNvCxnSpPr>
              <a:stCxn id="17" idx="3"/>
              <a:endCxn id="16" idx="3"/>
            </p:cNvCxnSpPr>
            <p:nvPr/>
          </p:nvCxnSpPr>
          <p:spPr>
            <a:xfrm>
              <a:off x="7452000" y="2709000"/>
              <a:ext cx="12700" cy="2160000"/>
            </a:xfrm>
            <a:prstGeom prst="curvedConnector3">
              <a:avLst>
                <a:gd name="adj1" fmla="val 5100000"/>
              </a:avLst>
            </a:prstGeom>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72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矩形 16"/>
            <p:cNvSpPr/>
            <p:nvPr/>
          </p:nvSpPr>
          <p:spPr>
            <a:xfrm>
              <a:off x="72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4" name="组合 23"/>
          <p:cNvGrpSpPr/>
          <p:nvPr/>
        </p:nvGrpSpPr>
        <p:grpSpPr>
          <a:xfrm>
            <a:off x="1557000" y="1758126"/>
            <a:ext cx="6255000" cy="3150000"/>
            <a:chOff x="1557000" y="3159000"/>
            <a:chExt cx="6255000" cy="3150000"/>
          </a:xfrm>
        </p:grpSpPr>
        <p:cxnSp>
          <p:nvCxnSpPr>
            <p:cNvPr id="20" name="直接箭头连接符 19"/>
            <p:cNvCxnSpPr/>
            <p:nvPr/>
          </p:nvCxnSpPr>
          <p:spPr>
            <a:xfrm flipV="1">
              <a:off x="1557000" y="315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5157000" y="315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1557000" y="531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5157000" y="531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3672000" y="1218126"/>
            <a:ext cx="3780000" cy="2346350"/>
            <a:chOff x="3672000" y="2619000"/>
            <a:chExt cx="3780000" cy="2346350"/>
          </a:xfrm>
          <a:solidFill>
            <a:schemeClr val="tx1"/>
          </a:solidFill>
        </p:grpSpPr>
        <p:cxnSp>
          <p:nvCxnSpPr>
            <p:cNvPr id="26" name="曲线连接符 25"/>
            <p:cNvCxnSpPr>
              <a:stCxn id="27" idx="2"/>
              <a:endCxn id="29" idx="2"/>
            </p:cNvCxnSpPr>
            <p:nvPr/>
          </p:nvCxnSpPr>
          <p:spPr>
            <a:xfrm rot="16200000" flipH="1">
              <a:off x="5562000" y="999000"/>
              <a:ext cx="12700" cy="3600000"/>
            </a:xfrm>
            <a:prstGeom prst="curvedConnector3">
              <a:avLst>
                <a:gd name="adj1" fmla="val 6950000"/>
              </a:avLst>
            </a:prstGeom>
            <a:grpFill/>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36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 name="矩形 28"/>
            <p:cNvSpPr/>
            <p:nvPr/>
          </p:nvSpPr>
          <p:spPr>
            <a:xfrm>
              <a:off x="72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32" name="曲线连接符 31"/>
            <p:cNvCxnSpPr>
              <a:stCxn id="33" idx="2"/>
              <a:endCxn id="34" idx="2"/>
            </p:cNvCxnSpPr>
            <p:nvPr/>
          </p:nvCxnSpPr>
          <p:spPr>
            <a:xfrm rot="16200000" flipH="1">
              <a:off x="5562000" y="3159000"/>
              <a:ext cx="12700" cy="3600000"/>
            </a:xfrm>
            <a:prstGeom prst="curvedConnector3">
              <a:avLst>
                <a:gd name="adj1" fmla="val 6200000"/>
              </a:avLst>
            </a:prstGeom>
            <a:grpFill/>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6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4" name="矩形 33"/>
            <p:cNvSpPr/>
            <p:nvPr/>
          </p:nvSpPr>
          <p:spPr>
            <a:xfrm>
              <a:off x="72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Results</a:t>
            </a:r>
          </a:p>
        </p:txBody>
      </p:sp>
      <p:sp>
        <p:nvSpPr>
          <p:cNvPr id="30" name="灯片编号占位符 29"/>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86</a:t>
            </a:fld>
            <a:r>
              <a:rPr kumimoji="0" lang="en-US" altLang="zh-CN" sz="1400" b="0" i="0" u="none" strike="noStrike" kern="1200" cap="none" spc="0" normalizeH="0" baseline="0" noProof="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矩形 24">
            <a:extLst>
              <a:ext uri="{FF2B5EF4-FFF2-40B4-BE49-F238E27FC236}">
                <a16:creationId xmlns:a16="http://schemas.microsoft.com/office/drawing/2014/main" id="{3B072F07-8E44-48C9-8B81-97951ABAA2E8}"/>
              </a:ext>
            </a:extLst>
          </p:cNvPr>
          <p:cNvSpPr/>
          <p:nvPr/>
        </p:nvSpPr>
        <p:spPr>
          <a:xfrm>
            <a:off x="251952" y="5321400"/>
            <a:ext cx="8640096" cy="1107996"/>
          </a:xfrm>
          <a:prstGeom prst="rect">
            <a:avLst/>
          </a:prstGeom>
        </p:spPr>
        <p:txBody>
          <a:bodyPr wrap="square">
            <a:spAutoFit/>
          </a:bodyPr>
          <a:lstStyle/>
          <a:p>
            <a:pPr algn="just">
              <a:buFont typeface="Arial" pitchFamily="34" charset="0"/>
              <a:buChar char="•"/>
              <a:defRPr/>
            </a:pPr>
            <a:r>
              <a:rPr kumimoji="0" lang="en-US" altLang="zh-CN" sz="220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200" dirty="0">
                <a:solidFill>
                  <a:schemeClr val="accent6">
                    <a:lumMod val="50000"/>
                  </a:schemeClr>
                </a:solidFill>
                <a:latin typeface="Arial" panose="020B0604020202020204" pitchFamily="34" charset="0"/>
                <a:cs typeface="Arial" panose="020B0604020202020204" pitchFamily="34" charset="0"/>
              </a:rPr>
              <a:t>A larger UAV type means more channels but also a higher price.</a:t>
            </a:r>
          </a:p>
          <a:p>
            <a:pPr algn="just">
              <a:buFont typeface="Arial" pitchFamily="34" charset="0"/>
              <a:buChar char="•"/>
              <a:defRPr/>
            </a:pPr>
            <a:r>
              <a:rPr lang="en-US" altLang="zh-CN" sz="2200" dirty="0">
                <a:solidFill>
                  <a:schemeClr val="accent4">
                    <a:lumMod val="50000"/>
                  </a:schemeClr>
                </a:solidFill>
                <a:latin typeface="Arial" panose="020B0604020202020204" pitchFamily="34" charset="0"/>
                <a:cs typeface="Arial" panose="020B0604020202020204" pitchFamily="34" charset="0"/>
              </a:rPr>
              <a:t> A heavily loaded MBS sells fewer channels to the UAVs.</a:t>
            </a:r>
          </a:p>
          <a:p>
            <a:pPr algn="just">
              <a:buFont typeface="Arial" pitchFamily="34" charset="0"/>
              <a:buChar char="•"/>
              <a:defRPr/>
            </a:pPr>
            <a:r>
              <a:rPr lang="en-US" altLang="zh-CN" sz="2200" dirty="0">
                <a:solidFill>
                  <a:srgbClr val="C00000"/>
                </a:solidFill>
                <a:latin typeface="Arial" panose="020B0604020202020204" pitchFamily="34" charset="0"/>
                <a:cs typeface="Arial" panose="020B0604020202020204" pitchFamily="34" charset="0"/>
              </a:rPr>
              <a:t> A socially optimal contract allocates more channels to the UAVs.</a:t>
            </a:r>
            <a:endParaRPr kumimoji="0" lang="en-US" altLang="zh-CN" sz="220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 name="灯片编号占位符 13">
            <a:extLst>
              <a:ext uri="{FF2B5EF4-FFF2-40B4-BE49-F238E27FC236}">
                <a16:creationId xmlns:a16="http://schemas.microsoft.com/office/drawing/2014/main" id="{8C4AF27A-7B82-4900-9878-69C6F278437B}"/>
              </a:ext>
            </a:extLst>
          </p:cNvPr>
          <p:cNvSpPr txBox="1">
            <a:spLocks/>
          </p:cNvSpPr>
          <p:nvPr/>
        </p:nvSpPr>
        <p:spPr>
          <a:xfrm>
            <a:off x="4218800" y="6572248"/>
            <a:ext cx="857256" cy="285752"/>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itchFamily="34" charset="-122"/>
                <a:ea typeface="Arial Unicode MS" pitchFamily="34" charset="-122"/>
                <a:cs typeface="Arial Unicode MS"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D86083-53EC-4DF4-B0ED-FEB5657A265E}" type="slidenum">
              <a:rPr lang="zh-CN" altLang="en-US" smtClean="0"/>
              <a:pPr/>
              <a:t>86</a:t>
            </a:fld>
            <a:endParaRPr lang="zh-CN" altLang="en-US" dirty="0"/>
          </a:p>
        </p:txBody>
      </p:sp>
    </p:spTree>
    <p:extLst>
      <p:ext uri="{BB962C8B-B14F-4D97-AF65-F5344CB8AC3E}">
        <p14:creationId xmlns:p14="http://schemas.microsoft.com/office/powerpoint/2010/main" val="314760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300"/>
                                        <p:tgtEl>
                                          <p:spTgt spid="24"/>
                                        </p:tgtEl>
                                      </p:cBhvr>
                                    </p:animEffect>
                                    <p:set>
                                      <p:cBhvr>
                                        <p:cTn id="15" dur="1" fill="hold">
                                          <p:stCondLst>
                                            <p:cond delay="299"/>
                                          </p:stCondLst>
                                        </p:cTn>
                                        <p:tgtEl>
                                          <p:spTgt spid="24"/>
                                        </p:tgtEl>
                                        <p:attrNameLst>
                                          <p:attrName>style.visibility</p:attrName>
                                        </p:attrNameLst>
                                      </p:cBhvr>
                                      <p:to>
                                        <p:strVal val="hidden"/>
                                      </p:to>
                                    </p:set>
                                  </p:childTnLst>
                                </p:cTn>
                              </p:par>
                            </p:childTnLst>
                          </p:cTn>
                        </p:par>
                        <p:par>
                          <p:cTn id="16" fill="hold">
                            <p:stCondLst>
                              <p:cond delay="3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3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fade">
                                      <p:cBhvr>
                                        <p:cTn id="22" dur="500"/>
                                        <p:tgtEl>
                                          <p:spTgt spid="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300"/>
                                        <p:tgtEl>
                                          <p:spTgt spid="18"/>
                                        </p:tgtEl>
                                      </p:cBhvr>
                                    </p:animEffect>
                                    <p:set>
                                      <p:cBhvr>
                                        <p:cTn id="27" dur="1" fill="hold">
                                          <p:stCondLst>
                                            <p:cond delay="299"/>
                                          </p:stCondLst>
                                        </p:cTn>
                                        <p:tgtEl>
                                          <p:spTgt spid="18"/>
                                        </p:tgtEl>
                                        <p:attrNameLst>
                                          <p:attrName>style.visibility</p:attrName>
                                        </p:attrNameLst>
                                      </p:cBhvr>
                                      <p:to>
                                        <p:strVal val="hidden"/>
                                      </p:to>
                                    </p:set>
                                  </p:childTnLst>
                                </p:cTn>
                              </p:par>
                            </p:childTnLst>
                          </p:cTn>
                        </p:par>
                        <p:par>
                          <p:cTn id="28" fill="hold">
                            <p:stCondLst>
                              <p:cond delay="300"/>
                            </p:stCondLst>
                            <p:childTnLst>
                              <p:par>
                                <p:cTn id="29" presetID="22" presetClass="entr" presetSubtype="8"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3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xEl>
                                              <p:pRg st="2" end="2"/>
                                            </p:txEl>
                                          </p:spTgt>
                                        </p:tgtEl>
                                        <p:attrNameLst>
                                          <p:attrName>style.visibility</p:attrName>
                                        </p:attrNameLst>
                                      </p:cBhvr>
                                      <p:to>
                                        <p:strVal val="visible"/>
                                      </p:to>
                                    </p:set>
                                    <p:animEffect transition="in" filter="fade">
                                      <p:cBhvr>
                                        <p:cTn id="34"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F0F19540-C134-4553-9F2D-79521C34AD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208"/>
          <a:stretch/>
        </p:blipFill>
        <p:spPr>
          <a:xfrm>
            <a:off x="881959" y="3176190"/>
            <a:ext cx="7200000" cy="2216648"/>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51694"/>
          <a:stretch/>
        </p:blipFill>
        <p:spPr>
          <a:xfrm>
            <a:off x="882000" y="892789"/>
            <a:ext cx="7200000" cy="2240500"/>
          </a:xfrm>
          <a:prstGeom prst="rect">
            <a:avLst/>
          </a:prstGeom>
        </p:spPr>
      </p:pic>
      <p:grpSp>
        <p:nvGrpSpPr>
          <p:cNvPr id="12" name="组合 11"/>
          <p:cNvGrpSpPr/>
          <p:nvPr/>
        </p:nvGrpSpPr>
        <p:grpSpPr>
          <a:xfrm>
            <a:off x="3177000" y="1615911"/>
            <a:ext cx="2880000" cy="135000"/>
            <a:chOff x="3177000" y="3159000"/>
            <a:chExt cx="2880000" cy="135000"/>
          </a:xfrm>
        </p:grpSpPr>
        <p:cxnSp>
          <p:nvCxnSpPr>
            <p:cNvPr id="8" name="直接箭头连接符 7"/>
            <p:cNvCxnSpPr/>
            <p:nvPr/>
          </p:nvCxnSpPr>
          <p:spPr>
            <a:xfrm flipV="1">
              <a:off x="3177000" y="3159000"/>
              <a:ext cx="540000" cy="135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5517000" y="3159000"/>
              <a:ext cx="540000" cy="135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grpSp>
      <p:cxnSp>
        <p:nvCxnSpPr>
          <p:cNvPr id="14" name="直接连接符 13"/>
          <p:cNvCxnSpPr/>
          <p:nvPr/>
        </p:nvCxnSpPr>
        <p:spPr>
          <a:xfrm>
            <a:off x="4785094" y="3682819"/>
            <a:ext cx="0" cy="990000"/>
          </a:xfrm>
          <a:prstGeom prst="line">
            <a:avLst/>
          </a:prstGeom>
          <a:ln w="38100" cap="rnd">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160812" y="3682819"/>
            <a:ext cx="0" cy="990000"/>
          </a:xfrm>
          <a:prstGeom prst="line">
            <a:avLst/>
          </a:prstGeom>
          <a:ln w="3810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482000" y="2920911"/>
            <a:ext cx="3105000" cy="1080000"/>
            <a:chOff x="4482000" y="4329000"/>
            <a:chExt cx="3105000" cy="1080000"/>
          </a:xfrm>
        </p:grpSpPr>
        <p:sp>
          <p:nvSpPr>
            <p:cNvPr id="17" name="矩形 16"/>
            <p:cNvSpPr/>
            <p:nvPr/>
          </p:nvSpPr>
          <p:spPr>
            <a:xfrm>
              <a:off x="4482000" y="4329000"/>
              <a:ext cx="3105000" cy="315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very close</a:t>
              </a: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8" name="直接连接符 17"/>
            <p:cNvCxnSpPr/>
            <p:nvPr/>
          </p:nvCxnSpPr>
          <p:spPr>
            <a:xfrm flipH="1">
              <a:off x="4797000" y="4644000"/>
              <a:ext cx="1170000" cy="765000"/>
            </a:xfrm>
            <a:prstGeom prst="line">
              <a:avLst/>
            </a:prstGeom>
            <a:ln w="38100" cap="rnd">
              <a:solidFill>
                <a:schemeClr val="accent5">
                  <a:lumMod val="7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102000" y="4644000"/>
              <a:ext cx="1035000" cy="765000"/>
            </a:xfrm>
            <a:prstGeom prst="line">
              <a:avLst/>
            </a:prstGeom>
            <a:ln w="38100" cap="rnd">
              <a:solidFill>
                <a:srgbClr val="C00000"/>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2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sp>
        <p:nvSpPr>
          <p:cNvPr id="16" name="矩形 15">
            <a:extLst>
              <a:ext uri="{FF2B5EF4-FFF2-40B4-BE49-F238E27FC236}">
                <a16:creationId xmlns:a16="http://schemas.microsoft.com/office/drawing/2014/main" id="{3B6F6956-BA52-4E47-8432-E8B8416B5785}"/>
              </a:ext>
            </a:extLst>
          </p:cNvPr>
          <p:cNvSpPr/>
          <p:nvPr/>
        </p:nvSpPr>
        <p:spPr>
          <a:xfrm>
            <a:off x="251952" y="5392838"/>
            <a:ext cx="8640096" cy="1107996"/>
          </a:xfrm>
          <a:prstGeom prst="rect">
            <a:avLst/>
          </a:prstGeom>
        </p:spPr>
        <p:txBody>
          <a:bodyPr wrap="square">
            <a:spAutoFit/>
          </a:bodyPr>
          <a:lstStyle/>
          <a:p>
            <a:pPr indent="-342900" algn="just">
              <a:buFont typeface="Arial" pitchFamily="34" charset="0"/>
              <a:buChar char="•"/>
              <a:defRPr/>
            </a:pPr>
            <a:r>
              <a:rPr lang="en-US" altLang="zh-CN" sz="2200" dirty="0">
                <a:solidFill>
                  <a:srgbClr val="C00000"/>
                </a:solidFill>
                <a:latin typeface="Arial" panose="020B0604020202020204" pitchFamily="34" charset="0"/>
                <a:ea typeface="等线" panose="02010600030101010101" pitchFamily="2" charset="-122"/>
                <a:cs typeface="Arial" panose="020B0604020202020204" pitchFamily="34" charset="0"/>
              </a:rPr>
              <a:t> As the H increases, offloading regions first expand then shrink.</a:t>
            </a:r>
          </a:p>
          <a:p>
            <a:pPr indent="-342900" algn="just">
              <a:buFont typeface="Arial" pitchFamily="34" charset="0"/>
              <a:buChar char="•"/>
              <a:defRPr/>
            </a:pPr>
            <a:r>
              <a:rPr lang="en-US" altLang="zh-CN" sz="2200" dirty="0">
                <a:solidFill>
                  <a:srgbClr val="002060"/>
                </a:solidFill>
                <a:latin typeface="Arial" panose="020B0604020202020204" pitchFamily="34" charset="0"/>
                <a:ea typeface="等线" panose="02010600030101010101" pitchFamily="2" charset="-122"/>
                <a:cs typeface="Arial" panose="020B0604020202020204" pitchFamily="34" charset="0"/>
              </a:rPr>
              <a:t> Optimal height in MBS optimal contract ≈ optimal height in Socially optimal contract → </a:t>
            </a:r>
            <a:r>
              <a:rPr lang="en-US" altLang="zh-CN" sz="2200" dirty="0" err="1">
                <a:solidFill>
                  <a:srgbClr val="002060"/>
                </a:solidFill>
                <a:latin typeface="Arial" panose="020B0604020202020204" pitchFamily="34" charset="0"/>
                <a:ea typeface="等线" panose="02010600030101010101" pitchFamily="2" charset="-122"/>
                <a:cs typeface="Arial" panose="020B0604020202020204" pitchFamily="34" charset="0"/>
              </a:rPr>
              <a:t>Selfishnes</a:t>
            </a:r>
            <a:r>
              <a:rPr lang="en-US" altLang="zh-CN" sz="2200" dirty="0">
                <a:solidFill>
                  <a:srgbClr val="002060"/>
                </a:solidFill>
                <a:latin typeface="Arial" panose="020B0604020202020204" pitchFamily="34" charset="0"/>
                <a:ea typeface="等线" panose="02010600030101010101" pitchFamily="2" charset="-122"/>
                <a:cs typeface="Arial" panose="020B0604020202020204" pitchFamily="34" charset="0"/>
              </a:rPr>
              <a:t> does not affect UAV’s height</a:t>
            </a:r>
          </a:p>
        </p:txBody>
      </p:sp>
      <p:sp>
        <p:nvSpPr>
          <p:cNvPr id="22" name="灯片编号占位符 13">
            <a:extLst>
              <a:ext uri="{FF2B5EF4-FFF2-40B4-BE49-F238E27FC236}">
                <a16:creationId xmlns:a16="http://schemas.microsoft.com/office/drawing/2014/main" id="{9110F1F9-E220-4B23-BA94-6CEE9493FC3B}"/>
              </a:ext>
            </a:extLst>
          </p:cNvPr>
          <p:cNvSpPr txBox="1">
            <a:spLocks/>
          </p:cNvSpPr>
          <p:nvPr/>
        </p:nvSpPr>
        <p:spPr>
          <a:xfrm>
            <a:off x="4218800" y="6570864"/>
            <a:ext cx="857256" cy="285752"/>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itchFamily="34" charset="-122"/>
                <a:ea typeface="Arial Unicode MS" pitchFamily="34" charset="-122"/>
                <a:cs typeface="Arial Unicode MS"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D86083-53EC-4DF4-B0ED-FEB5657A265E}" type="slidenum">
              <a:rPr lang="zh-CN" altLang="en-US" smtClean="0"/>
              <a:pPr/>
              <a:t>87</a:t>
            </a:fld>
            <a:endParaRPr lang="zh-CN" altLang="en-US" dirty="0"/>
          </a:p>
        </p:txBody>
      </p:sp>
    </p:spTree>
    <p:extLst>
      <p:ext uri="{BB962C8B-B14F-4D97-AF65-F5344CB8AC3E}">
        <p14:creationId xmlns:p14="http://schemas.microsoft.com/office/powerpoint/2010/main" val="37743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5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ppt_w+.3"/>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animEffect transition="in" filter="fade">
                                      <p:cBhvr>
                                        <p:cTn id="17" dur="500"/>
                                        <p:tgtEl>
                                          <p:spTgt spid="1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ppt_w+.3"/>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par>
                                <p:cTn id="27" presetID="22" presetClass="entr" presetSubtype="8"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wipe(left)">
                                      <p:cBhvr>
                                        <p:cTn id="2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640096" cy="4985980"/>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We studied the spectrum trading problem in UAV assisted offloading cellular networks with </a:t>
            </a:r>
            <a:r>
              <a:rPr lang="en-US" altLang="zh-CN" sz="2400" dirty="0">
                <a:solidFill>
                  <a:srgbClr val="C00000"/>
                </a:solidFill>
                <a:latin typeface="Arial" panose="020B0604020202020204" pitchFamily="34" charset="0"/>
                <a:cs typeface="Arial" panose="020B0604020202020204" pitchFamily="34" charset="0"/>
              </a:rPr>
              <a:t>selfish MBS manager and UAV operators</a:t>
            </a:r>
            <a:r>
              <a:rPr lang="en-US" altLang="zh-CN" sz="2400" dirty="0">
                <a:latin typeface="Arial" panose="020B0604020202020204" pitchFamily="34" charset="0"/>
                <a:cs typeface="Arial" panose="020B0604020202020204" pitchFamily="34" charset="0"/>
              </a:rPr>
              <a: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We modeled the </a:t>
            </a:r>
            <a:r>
              <a:rPr lang="en-US" altLang="zh-CN" sz="2400" dirty="0">
                <a:solidFill>
                  <a:srgbClr val="C00000"/>
                </a:solidFill>
                <a:latin typeface="Arial" panose="020B0604020202020204" pitchFamily="34" charset="0"/>
                <a:cs typeface="Arial" panose="020B0604020202020204" pitchFamily="34" charset="0"/>
              </a:rPr>
              <a:t>utilities and costs of serving users </a:t>
            </a:r>
            <a:r>
              <a:rPr lang="en-US" altLang="zh-CN" sz="2400" dirty="0">
                <a:latin typeface="Arial" panose="020B0604020202020204" pitchFamily="34" charset="0"/>
                <a:cs typeface="Arial" panose="020B0604020202020204" pitchFamily="34" charset="0"/>
              </a:rPr>
              <a:t>and formulated the problem of designing the optimal contract.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We first derived the </a:t>
            </a:r>
            <a:r>
              <a:rPr lang="en-US" altLang="zh-CN" sz="2400" dirty="0">
                <a:solidFill>
                  <a:srgbClr val="C00000"/>
                </a:solidFill>
                <a:latin typeface="Arial" panose="020B0604020202020204" pitchFamily="34" charset="0"/>
                <a:cs typeface="Arial" panose="020B0604020202020204" pitchFamily="34" charset="0"/>
              </a:rPr>
              <a:t>optimal pricing strategy </a:t>
            </a:r>
            <a:r>
              <a:rPr lang="en-US" altLang="zh-CN" sz="2400" dirty="0">
                <a:latin typeface="Arial" panose="020B0604020202020204" pitchFamily="34" charset="0"/>
                <a:cs typeface="Arial" panose="020B0604020202020204" pitchFamily="34" charset="0"/>
              </a:rPr>
              <a:t>based on a fixed bandwidth allocation, and then use our dynamic programming algorithm to obtain the </a:t>
            </a:r>
            <a:r>
              <a:rPr lang="en-US" altLang="zh-CN" sz="2400" dirty="0">
                <a:solidFill>
                  <a:srgbClr val="C00000"/>
                </a:solidFill>
                <a:latin typeface="Arial" panose="020B0604020202020204" pitchFamily="34" charset="0"/>
                <a:cs typeface="Arial" panose="020B0604020202020204" pitchFamily="34" charset="0"/>
              </a:rPr>
              <a:t>optimal bandwidth allocation</a:t>
            </a:r>
            <a:r>
              <a:rPr lang="en-US" altLang="zh-CN" sz="2400" dirty="0">
                <a:latin typeface="Arial" panose="020B0604020202020204" pitchFamily="34" charset="0"/>
                <a:cs typeface="Arial" panose="020B0604020202020204" pitchFamily="34" charset="0"/>
              </a:rPr>
              <a: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By simulations, we found that </a:t>
            </a:r>
            <a:r>
              <a:rPr lang="en-US" altLang="zh-CN" sz="2400" dirty="0">
                <a:solidFill>
                  <a:srgbClr val="C00000"/>
                </a:solidFill>
                <a:latin typeface="Arial" panose="020B0604020202020204" pitchFamily="34" charset="0"/>
                <a:cs typeface="Arial" panose="020B0604020202020204" pitchFamily="34" charset="0"/>
              </a:rPr>
              <a:t>the MBS optimal contract would allocate fewer channels to the UAVs</a:t>
            </a:r>
            <a:r>
              <a:rPr lang="en-US" altLang="zh-CN" sz="2400" dirty="0">
                <a:latin typeface="Arial" panose="020B0604020202020204" pitchFamily="34" charset="0"/>
                <a:cs typeface="Arial" panose="020B0604020202020204" pitchFamily="34" charset="0"/>
              </a:rPr>
              <a:t>, and </a:t>
            </a:r>
            <a:r>
              <a:rPr lang="en-US" altLang="zh-CN" sz="2400" dirty="0">
                <a:solidFill>
                  <a:srgbClr val="C00000"/>
                </a:solidFill>
                <a:latin typeface="Arial" panose="020B0604020202020204" pitchFamily="34" charset="0"/>
                <a:cs typeface="Arial" panose="020B0604020202020204" pitchFamily="34" charset="0"/>
              </a:rPr>
              <a:t>the UAVs’ height designated by the selfish MBS manager would not impair the overall system</a:t>
            </a:r>
            <a:r>
              <a:rPr lang="en-US" altLang="zh-CN" sz="2400" dirty="0">
                <a:latin typeface="Arial" panose="020B0604020202020204" pitchFamily="34" charset="0"/>
                <a:cs typeface="Arial" panose="020B0604020202020204" pitchFamily="34" charset="0"/>
              </a:rPr>
              <a:t>.</a:t>
            </a:r>
          </a:p>
        </p:txBody>
      </p:sp>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p:txBody>
          <a:bodyPr/>
          <a:lstStyle/>
          <a:p>
            <a:fld id="{97D86083-53EC-4DF4-B0ED-FEB5657A265E}" type="slidenum">
              <a:rPr lang="zh-CN" altLang="en-US" smtClean="0"/>
              <a:pPr/>
              <a:t>88</a:t>
            </a:fld>
            <a:endParaRPr lang="zh-CN" altLang="en-US" dirty="0"/>
          </a:p>
        </p:txBody>
      </p:sp>
    </p:spTree>
    <p:extLst>
      <p:ext uri="{BB962C8B-B14F-4D97-AF65-F5344CB8AC3E}">
        <p14:creationId xmlns:p14="http://schemas.microsoft.com/office/powerpoint/2010/main" val="132136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Future Wireless Challenges: Analysis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8</a:t>
            </a:fld>
            <a:endParaRPr lang="zh-CN" altLang="en-US" dirty="0"/>
          </a:p>
        </p:txBody>
      </p:sp>
      <p:grpSp>
        <p:nvGrpSpPr>
          <p:cNvPr id="8" name="组合 75789"/>
          <p:cNvGrpSpPr/>
          <p:nvPr/>
        </p:nvGrpSpPr>
        <p:grpSpPr>
          <a:xfrm>
            <a:off x="1750966" y="3959844"/>
            <a:ext cx="2643206" cy="1019898"/>
            <a:chOff x="1809263" y="5310348"/>
            <a:chExt cx="1178561" cy="1019898"/>
          </a:xfrm>
        </p:grpSpPr>
        <p:cxnSp>
          <p:nvCxnSpPr>
            <p:cNvPr id="9" name="直接连接符 8"/>
            <p:cNvCxnSpPr/>
            <p:nvPr/>
          </p:nvCxnSpPr>
          <p:spPr>
            <a:xfrm>
              <a:off x="2669294" y="5310348"/>
              <a:ext cx="17857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6"/>
            <p:cNvSpPr txBox="1"/>
            <p:nvPr/>
          </p:nvSpPr>
          <p:spPr>
            <a:xfrm>
              <a:off x="1809263" y="5868581"/>
              <a:ext cx="1178561" cy="461665"/>
            </a:xfrm>
            <a:prstGeom prst="rect">
              <a:avLst/>
            </a:prstGeom>
            <a:noFill/>
          </p:spPr>
          <p:txBody>
            <a:bodyPr wrap="square" rtlCol="0">
              <a:spAutoFit/>
            </a:bodyPr>
            <a:lstStyle/>
            <a:p>
              <a:pPr algn="ctr"/>
              <a:r>
                <a:rPr lang="en-US" altLang="zh-CN" sz="2400" dirty="0">
                  <a:solidFill>
                    <a:srgbClr val="FF0000"/>
                  </a:solidFill>
                  <a:latin typeface="Arial" panose="020B0604020202020204" pitchFamily="34" charset="0"/>
                  <a:cs typeface="Arial" panose="020B0604020202020204" pitchFamily="34" charset="0"/>
                </a:rPr>
                <a:t>No. of APs</a:t>
              </a:r>
              <a:endParaRPr lang="zh-CN" altLang="en-US" sz="2400" dirty="0">
                <a:solidFill>
                  <a:srgbClr val="FF0000"/>
                </a:solidFill>
                <a:latin typeface="Arial" panose="020B0604020202020204" pitchFamily="34" charset="0"/>
                <a:cs typeface="Arial" panose="020B0604020202020204" pitchFamily="34" charset="0"/>
              </a:endParaRPr>
            </a:p>
          </p:txBody>
        </p:sp>
        <p:cxnSp>
          <p:nvCxnSpPr>
            <p:cNvPr id="11" name="直接箭头连接符 10"/>
            <p:cNvCxnSpPr>
              <a:endCxn id="10" idx="0"/>
            </p:cNvCxnSpPr>
            <p:nvPr/>
          </p:nvCxnSpPr>
          <p:spPr>
            <a:xfrm rot="10800000" flipV="1">
              <a:off x="2398544" y="5311935"/>
              <a:ext cx="366310" cy="5566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8"/>
          <p:cNvSpPr txBox="1"/>
          <p:nvPr/>
        </p:nvSpPr>
        <p:spPr>
          <a:xfrm>
            <a:off x="786549" y="3316902"/>
            <a:ext cx="750099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2800" b="1" dirty="0">
                <a:latin typeface="Arial" panose="020B0604020202020204" pitchFamily="34" charset="0"/>
                <a:cs typeface="Arial" panose="020B0604020202020204" pitchFamily="34" charset="0"/>
              </a:rPr>
              <a:t>Capacity</a:t>
            </a:r>
            <a:r>
              <a:rPr lang="zh-CN" altLang="en-US" sz="2800" b="1" dirty="0">
                <a:latin typeface="Arial" panose="020B0604020202020204" pitchFamily="34" charset="0"/>
                <a:cs typeface="Arial" panose="020B0604020202020204" pitchFamily="34" charset="0"/>
              </a:rPr>
              <a:t>：</a:t>
            </a:r>
            <a:r>
              <a:rPr lang="en-US" altLang="zh-CN" sz="2800" b="1" dirty="0">
                <a:latin typeface="Arial" panose="020B0604020202020204" pitchFamily="34" charset="0"/>
                <a:cs typeface="Arial" panose="020B0604020202020204" pitchFamily="34" charset="0"/>
              </a:rPr>
              <a:t>C = </a:t>
            </a:r>
            <a:r>
              <a:rPr lang="en-US" altLang="zh-CN" sz="2800" b="1" dirty="0">
                <a:solidFill>
                  <a:schemeClr val="tx1"/>
                </a:solidFill>
                <a:latin typeface="Arial" panose="020B0604020202020204" pitchFamily="34" charset="0"/>
                <a:cs typeface="Arial" panose="020B0604020202020204" pitchFamily="34" charset="0"/>
              </a:rPr>
              <a:t>N</a:t>
            </a:r>
            <a:r>
              <a:rPr lang="en-US" altLang="zh-CN" sz="2800" b="1" dirty="0">
                <a:latin typeface="Arial" panose="020B0604020202020204" pitchFamily="34" charset="0"/>
                <a:cs typeface="Arial" panose="020B0604020202020204" pitchFamily="34" charset="0"/>
              </a:rPr>
              <a:t> * </a:t>
            </a:r>
            <a:r>
              <a:rPr lang="en-US" altLang="zh-CN" sz="2800" b="1" dirty="0">
                <a:solidFill>
                  <a:schemeClr val="tx1"/>
                </a:solidFill>
                <a:latin typeface="Arial" panose="020B0604020202020204" pitchFamily="34" charset="0"/>
                <a:cs typeface="Arial" panose="020B0604020202020204" pitchFamily="34" charset="0"/>
              </a:rPr>
              <a:t>W</a:t>
            </a:r>
            <a:r>
              <a:rPr lang="en-US" altLang="zh-CN" sz="2800" b="1" dirty="0">
                <a:latin typeface="Arial" panose="020B0604020202020204" pitchFamily="34" charset="0"/>
                <a:cs typeface="Arial" panose="020B0604020202020204" pitchFamily="34" charset="0"/>
              </a:rPr>
              <a:t> * T * log(1 + SINR)</a:t>
            </a:r>
            <a:endParaRPr lang="zh-CN" altLang="en-US" sz="2800" b="1" dirty="0">
              <a:latin typeface="Arial" panose="020B0604020202020204" pitchFamily="34" charset="0"/>
              <a:cs typeface="Arial" panose="020B0604020202020204" pitchFamily="34" charset="0"/>
            </a:endParaRPr>
          </a:p>
        </p:txBody>
      </p:sp>
      <p:grpSp>
        <p:nvGrpSpPr>
          <p:cNvPr id="13" name="组合 75789"/>
          <p:cNvGrpSpPr/>
          <p:nvPr/>
        </p:nvGrpSpPr>
        <p:grpSpPr>
          <a:xfrm>
            <a:off x="4322733" y="3959852"/>
            <a:ext cx="2320969" cy="1809172"/>
            <a:chOff x="2669294" y="5310348"/>
            <a:chExt cx="1034881" cy="783144"/>
          </a:xfrm>
        </p:grpSpPr>
        <p:cxnSp>
          <p:nvCxnSpPr>
            <p:cNvPr id="15" name="直接连接符 14"/>
            <p:cNvCxnSpPr/>
            <p:nvPr/>
          </p:nvCxnSpPr>
          <p:spPr>
            <a:xfrm>
              <a:off x="2669294" y="5310348"/>
              <a:ext cx="178574" cy="1588"/>
            </a:xfrm>
            <a:prstGeom prst="line">
              <a:avLst/>
            </a:prstGeom>
            <a:ln w="19050">
              <a:solidFill>
                <a:srgbClr val="00B0F0"/>
              </a:solidFill>
            </a:ln>
          </p:spPr>
          <p:style>
            <a:lnRef idx="2">
              <a:schemeClr val="accent2"/>
            </a:lnRef>
            <a:fillRef idx="0">
              <a:schemeClr val="accent2"/>
            </a:fillRef>
            <a:effectRef idx="1">
              <a:schemeClr val="accent2"/>
            </a:effectRef>
            <a:fontRef idx="minor">
              <a:schemeClr val="tx1"/>
            </a:fontRef>
          </p:style>
        </p:cxnSp>
        <p:sp>
          <p:nvSpPr>
            <p:cNvPr id="16" name="TextBox 18"/>
            <p:cNvSpPr txBox="1"/>
            <p:nvPr/>
          </p:nvSpPr>
          <p:spPr>
            <a:xfrm>
              <a:off x="2748585" y="5867003"/>
              <a:ext cx="955590" cy="226489"/>
            </a:xfrm>
            <a:prstGeom prst="rect">
              <a:avLst/>
            </a:prstGeom>
            <a:noFill/>
          </p:spPr>
          <p:txBody>
            <a:bodyPr wrap="square" rtlCol="0">
              <a:spAutoFit/>
            </a:bodyPr>
            <a:lstStyle/>
            <a:p>
              <a:pPr algn="ctr"/>
              <a:r>
                <a:rPr lang="en-US" altLang="zh-CN" sz="2800" dirty="0">
                  <a:solidFill>
                    <a:srgbClr val="00B0F0"/>
                  </a:solidFill>
                  <a:latin typeface="Arial" panose="020B0604020202020204" pitchFamily="34" charset="0"/>
                  <a:cs typeface="Arial" panose="020B0604020202020204" pitchFamily="34" charset="0"/>
                </a:rPr>
                <a:t>Bandwidth</a:t>
              </a:r>
              <a:endParaRPr lang="zh-CN" altLang="en-US" sz="2800" dirty="0">
                <a:solidFill>
                  <a:srgbClr val="00B0F0"/>
                </a:solidFill>
                <a:latin typeface="Arial" panose="020B0604020202020204" pitchFamily="34" charset="0"/>
                <a:cs typeface="Arial" panose="020B0604020202020204" pitchFamily="34" charset="0"/>
              </a:endParaRPr>
            </a:p>
          </p:txBody>
        </p:sp>
        <p:cxnSp>
          <p:nvCxnSpPr>
            <p:cNvPr id="17" name="直接箭头连接符 16"/>
            <p:cNvCxnSpPr/>
            <p:nvPr/>
          </p:nvCxnSpPr>
          <p:spPr>
            <a:xfrm rot="16200000" flipH="1">
              <a:off x="2717292" y="5359494"/>
              <a:ext cx="556648" cy="461528"/>
            </a:xfrm>
            <a:prstGeom prst="straightConnector1">
              <a:avLst/>
            </a:prstGeom>
            <a:ln w="19050">
              <a:solidFill>
                <a:srgbClr val="00B0F0"/>
              </a:solidFill>
              <a:tailEnd type="arrow"/>
            </a:ln>
          </p:spPr>
          <p:style>
            <a:lnRef idx="2">
              <a:schemeClr val="accent2"/>
            </a:lnRef>
            <a:fillRef idx="0">
              <a:schemeClr val="accent2"/>
            </a:fillRef>
            <a:effectRef idx="1">
              <a:schemeClr val="accent2"/>
            </a:effectRef>
            <a:fontRef idx="minor">
              <a:schemeClr val="tx1"/>
            </a:fontRef>
          </p:style>
        </p:cxnSp>
      </p:grpSp>
      <p:grpSp>
        <p:nvGrpSpPr>
          <p:cNvPr id="18" name="组合 75789"/>
          <p:cNvGrpSpPr/>
          <p:nvPr/>
        </p:nvGrpSpPr>
        <p:grpSpPr>
          <a:xfrm>
            <a:off x="786548" y="1898983"/>
            <a:ext cx="4543136" cy="1348069"/>
            <a:chOff x="1331808" y="6107007"/>
            <a:chExt cx="2025708" cy="1348069"/>
          </a:xfrm>
        </p:grpSpPr>
        <p:cxnSp>
          <p:nvCxnSpPr>
            <p:cNvPr id="19" name="直接连接符 18"/>
            <p:cNvCxnSpPr/>
            <p:nvPr/>
          </p:nvCxnSpPr>
          <p:spPr>
            <a:xfrm>
              <a:off x="3178942" y="7453488"/>
              <a:ext cx="178574" cy="158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25"/>
            <p:cNvSpPr txBox="1"/>
            <p:nvPr/>
          </p:nvSpPr>
          <p:spPr>
            <a:xfrm>
              <a:off x="1331808" y="6107007"/>
              <a:ext cx="1768859" cy="461665"/>
            </a:xfrm>
            <a:prstGeom prst="rect">
              <a:avLst/>
            </a:prstGeom>
            <a:noFill/>
          </p:spPr>
          <p:txBody>
            <a:bodyPr wrap="square" rtlCol="0">
              <a:spAutoFit/>
            </a:bodyPr>
            <a:lstStyle/>
            <a:p>
              <a:pPr algn="ctr"/>
              <a:r>
                <a:rPr lang="en-US" altLang="zh-CN" sz="2400" dirty="0">
                  <a:solidFill>
                    <a:srgbClr val="00A44A"/>
                  </a:solidFill>
                  <a:latin typeface="Arial" panose="020B0604020202020204" pitchFamily="34" charset="0"/>
                  <a:cs typeface="Arial" panose="020B0604020202020204" pitchFamily="34" charset="0"/>
                </a:rPr>
                <a:t>Scaled Transmission Time</a:t>
              </a:r>
              <a:endParaRPr lang="zh-CN" altLang="en-US" sz="2400" dirty="0">
                <a:solidFill>
                  <a:srgbClr val="00A44A"/>
                </a:solidFill>
                <a:latin typeface="Arial" panose="020B0604020202020204" pitchFamily="34" charset="0"/>
                <a:cs typeface="Arial" panose="020B0604020202020204" pitchFamily="34" charset="0"/>
              </a:endParaRPr>
            </a:p>
          </p:txBody>
        </p:sp>
        <p:cxnSp>
          <p:nvCxnSpPr>
            <p:cNvPr id="21" name="直接箭头连接符 20"/>
            <p:cNvCxnSpPr/>
            <p:nvPr/>
          </p:nvCxnSpPr>
          <p:spPr>
            <a:xfrm flipH="1" flipV="1">
              <a:off x="2214932" y="6606797"/>
              <a:ext cx="1053296" cy="83177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组合 75789"/>
          <p:cNvGrpSpPr/>
          <p:nvPr/>
        </p:nvGrpSpPr>
        <p:grpSpPr>
          <a:xfrm>
            <a:off x="4750213" y="1448978"/>
            <a:ext cx="3786977" cy="1798074"/>
            <a:chOff x="2079843" y="5657002"/>
            <a:chExt cx="1688549" cy="1798074"/>
          </a:xfrm>
        </p:grpSpPr>
        <p:cxnSp>
          <p:nvCxnSpPr>
            <p:cNvPr id="23" name="直接连接符 22"/>
            <p:cNvCxnSpPr/>
            <p:nvPr/>
          </p:nvCxnSpPr>
          <p:spPr>
            <a:xfrm>
              <a:off x="2987823" y="7453488"/>
              <a:ext cx="445942" cy="158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36"/>
            <p:cNvSpPr txBox="1"/>
            <p:nvPr/>
          </p:nvSpPr>
          <p:spPr>
            <a:xfrm>
              <a:off x="2079843" y="5657002"/>
              <a:ext cx="1688549" cy="830997"/>
            </a:xfrm>
            <a:prstGeom prst="rect">
              <a:avLst/>
            </a:prstGeom>
            <a:noFill/>
          </p:spPr>
          <p:txBody>
            <a:bodyPr wrap="square" rtlCol="0">
              <a:spAutoFit/>
            </a:bodyPr>
            <a:lstStyle/>
            <a:p>
              <a:pPr algn="ctr"/>
              <a:r>
                <a:rPr lang="en-US" altLang="zh-CN" sz="2400" dirty="0">
                  <a:solidFill>
                    <a:srgbClr val="FFC000"/>
                  </a:solidFill>
                  <a:latin typeface="Arial" panose="020B0604020202020204" pitchFamily="34" charset="0"/>
                  <a:cs typeface="Arial" panose="020B0604020202020204" pitchFamily="34" charset="0"/>
                </a:rPr>
                <a:t>Signal to Noise plus Interference Ratio</a:t>
              </a:r>
              <a:endParaRPr lang="zh-CN" altLang="en-US" sz="2400" dirty="0">
                <a:solidFill>
                  <a:srgbClr val="FFC000"/>
                </a:solidFill>
                <a:latin typeface="Arial" panose="020B0604020202020204" pitchFamily="34" charset="0"/>
                <a:cs typeface="Arial" panose="020B0604020202020204" pitchFamily="34" charset="0"/>
              </a:endParaRPr>
            </a:p>
          </p:txBody>
        </p:sp>
        <p:cxnSp>
          <p:nvCxnSpPr>
            <p:cNvPr id="25" name="直接箭头连接符 24"/>
            <p:cNvCxnSpPr>
              <a:endCxn id="24" idx="2"/>
            </p:cNvCxnSpPr>
            <p:nvPr/>
          </p:nvCxnSpPr>
          <p:spPr>
            <a:xfrm flipH="1" flipV="1">
              <a:off x="2924118" y="6487999"/>
              <a:ext cx="320291" cy="96548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59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50" y="1988984"/>
            <a:ext cx="9000100"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Power and Trajectory Optimization for UAV Relay Networks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 UAV Relay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89</a:t>
            </a:fld>
            <a:endParaRPr lang="zh-CN" altLang="en-US" dirty="0"/>
          </a:p>
        </p:txBody>
      </p:sp>
      <p:sp>
        <p:nvSpPr>
          <p:cNvPr id="11" name="矩形 10"/>
          <p:cNvSpPr/>
          <p:nvPr/>
        </p:nvSpPr>
        <p:spPr>
          <a:xfrm>
            <a:off x="71950" y="5722639"/>
            <a:ext cx="9000100" cy="49244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[6] S. Zhang, et al., “Power and Trajectory Optimization for UAV Relay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 Lett.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22, no. 1, pp. 161-164, Jan. 2018.</a:t>
            </a:r>
            <a:r>
              <a:rPr lang="en-US" altLang="zh-CN" sz="14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a:t>
            </a:r>
          </a:p>
        </p:txBody>
      </p:sp>
    </p:spTree>
    <p:extLst>
      <p:ext uri="{BB962C8B-B14F-4D97-AF65-F5344CB8AC3E}">
        <p14:creationId xmlns:p14="http://schemas.microsoft.com/office/powerpoint/2010/main" val="9480499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1" y="1071546"/>
            <a:ext cx="8730097" cy="5337299"/>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Conventional relay nodes are </a:t>
            </a: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黑体" panose="02010609060101010101" pitchFamily="49" charset="-122"/>
                <a:cs typeface="Arial" panose="020B0604020202020204" pitchFamily="34" charset="0"/>
              </a:rPr>
              <a:t>fixed in location</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and a wide coverage requires </a:t>
            </a: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黑体" panose="02010609060101010101" pitchFamily="49" charset="-122"/>
                <a:cs typeface="Arial" panose="020B0604020202020204" pitchFamily="34" charset="0"/>
              </a:rPr>
              <a:t>high operational cost</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relaying is promising</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due to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a:t>
            </a:r>
            <a:r>
              <a:rPr kumimoji="0" lang="en-US" altLang="zh-CN" sz="2400" b="0" i="0" u="none" strike="noStrike" kern="1200" cap="none" spc="0" normalizeH="0" baseline="0" noProof="0" dirty="0" err="1">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igh</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mobility,</a:t>
            </a:r>
            <a:r>
              <a:rPr kumimoji="0" lang="en-US" altLang="zh-CN" sz="2400" b="0" i="0" u="none" strike="noStrike" kern="1200" cap="none" spc="0" normalizeH="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f</a:t>
            </a:r>
            <a:r>
              <a:rPr kumimoji="0" lang="en-US" altLang="zh-CN" sz="2400" b="0" i="0" u="none" strike="noStrike" kern="1200" cap="none" spc="0" normalizeH="0" baseline="0" noProof="0" dirty="0" err="1">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lexible</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deployment,</a:t>
            </a:r>
            <a:r>
              <a:rPr kumimoji="0" lang="en-US" altLang="zh-CN" sz="2400" b="0" i="0" u="none" strike="noStrike" kern="1200" cap="none" spc="0" normalizeH="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and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ow operational cost</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Various topics on UAV relay have been discussed recently. However, most of them consider the location of UAV as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fixed point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or on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fixed trajectory</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We consider the UAV as a mobile node that is capable to move freely in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3-dimensional space</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The UAV relay adjusts its location and transmission power to minimize the uplink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outage probability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of a remote mobile device</a:t>
            </a: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Motivation</a:t>
            </a:r>
          </a:p>
        </p:txBody>
      </p:sp>
      <p:sp>
        <p:nvSpPr>
          <p:cNvPr id="5" name="灯片编号占位符 14"/>
          <p:cNvSpPr>
            <a:spLocks noGrp="1"/>
          </p:cNvSpPr>
          <p:nvPr>
            <p:ph type="sldNum" sz="quarter" idx="12"/>
          </p:nvPr>
        </p:nvSpPr>
        <p:spPr>
          <a:xfrm>
            <a:off x="4214810" y="6572272"/>
            <a:ext cx="857256" cy="285752"/>
          </a:xfrm>
          <a:prstGeom prst="rect">
            <a:avLst/>
          </a:prstGeom>
        </p:spPr>
        <p:txBody>
          <a:bodyPr/>
          <a:lstStyle/>
          <a:p>
            <a:fld id="{97D86083-53EC-4DF4-B0ED-FEB5657A265E}" type="slidenum">
              <a:rPr lang="zh-CN" altLang="en-US" smtClean="0"/>
              <a:pPr/>
              <a:t>90</a:t>
            </a:fld>
            <a:endParaRPr lang="zh-CN" altLang="en-US" dirty="0"/>
          </a:p>
        </p:txBody>
      </p:sp>
    </p:spTree>
    <p:extLst>
      <p:ext uri="{BB962C8B-B14F-4D97-AF65-F5344CB8AC3E}">
        <p14:creationId xmlns:p14="http://schemas.microsoft.com/office/powerpoint/2010/main" val="25021722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1" y="1268976"/>
            <a:ext cx="8730097" cy="467820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 </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MD, one UAV, one BS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Uplink network</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works as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AF relay</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Time slot 1:</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MD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 slot 2: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UAV  BS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3"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3D trajectory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Outage probability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probability that the SNR falls below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predetermined threshold</a:t>
            </a:r>
          </a:p>
          <a:p>
            <a:pPr lvl="1"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642" y="5517232"/>
            <a:ext cx="3718542" cy="67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System Model</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844824"/>
            <a:ext cx="4392055" cy="243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91</a:t>
            </a:fld>
            <a:endParaRPr lang="zh-CN" altLang="en-US" dirty="0"/>
          </a:p>
        </p:txBody>
      </p:sp>
    </p:spTree>
    <p:extLst>
      <p:ext uri="{BB962C8B-B14F-4D97-AF65-F5344CB8AC3E}">
        <p14:creationId xmlns:p14="http://schemas.microsoft.com/office/powerpoint/2010/main" val="385582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1" y="3506266"/>
            <a:ext cx="8730097" cy="1446550"/>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Non-convex problem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Problem decomposition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Trajectory</a:t>
            </a:r>
            <a:r>
              <a:rPr lang="en-US" altLang="zh-CN" sz="2000" dirty="0">
                <a:latin typeface="Arial" panose="020B0604020202020204" pitchFamily="34" charset="0"/>
                <a:ea typeface="黑体" panose="02010609060101010101" pitchFamily="49" charset="-122"/>
                <a:cs typeface="Arial" panose="020B0604020202020204" pitchFamily="34" charset="0"/>
              </a:rPr>
              <a:t> optimization</a:t>
            </a: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Problem Formulation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44" y="1151048"/>
            <a:ext cx="5332781" cy="216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2681979" y="1142984"/>
            <a:ext cx="720007" cy="45806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Arial" panose="020B0604020202020204" pitchFamily="34" charset="0"/>
              <a:cs typeface="Arial" panose="020B0604020202020204" pitchFamily="34" charset="0"/>
            </a:endParaRPr>
          </a:p>
        </p:txBody>
      </p:sp>
      <p:sp>
        <p:nvSpPr>
          <p:cNvPr id="3" name="TextBox 2"/>
          <p:cNvSpPr txBox="1"/>
          <p:nvPr/>
        </p:nvSpPr>
        <p:spPr>
          <a:xfrm>
            <a:off x="3787444" y="1151048"/>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Minimize outage probability</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6" name="直接箭头连接符 5"/>
          <p:cNvCxnSpPr/>
          <p:nvPr/>
        </p:nvCxnSpPr>
        <p:spPr>
          <a:xfrm>
            <a:off x="3401986" y="1340904"/>
            <a:ext cx="450005" cy="0"/>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20072" y="1871055"/>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Total power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22" name="TextBox 21"/>
          <p:cNvSpPr txBox="1"/>
          <p:nvPr/>
        </p:nvSpPr>
        <p:spPr>
          <a:xfrm>
            <a:off x="5272460" y="2967256"/>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UAV speed constraint</a:t>
            </a:r>
            <a:endParaRPr lang="zh-CN" altLang="en-US" dirty="0">
              <a:solidFill>
                <a:srgbClr val="C00000"/>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664" y="5135950"/>
            <a:ext cx="2403322" cy="119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23"/>
          <p:cNvSpPr/>
          <p:nvPr/>
        </p:nvSpPr>
        <p:spPr>
          <a:xfrm>
            <a:off x="4490356" y="4581128"/>
            <a:ext cx="2745940" cy="400110"/>
          </a:xfrm>
          <a:prstGeom prst="rect">
            <a:avLst/>
          </a:prstGeom>
        </p:spPr>
        <p:txBody>
          <a:bodyPr wrap="square">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Power</a:t>
            </a:r>
            <a:r>
              <a:rPr lang="en-US" altLang="zh-CN" sz="2000" dirty="0">
                <a:latin typeface="Arial" panose="020B0604020202020204" pitchFamily="34" charset="0"/>
                <a:ea typeface="黑体" panose="02010609060101010101" pitchFamily="49" charset="-122"/>
                <a:cs typeface="Arial" panose="020B0604020202020204" pitchFamily="34" charset="0"/>
              </a:rPr>
              <a:t> optimization</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002" y="5126284"/>
            <a:ext cx="3298083" cy="137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灯片编号占位符 22"/>
          <p:cNvSpPr>
            <a:spLocks noGrp="1"/>
          </p:cNvSpPr>
          <p:nvPr>
            <p:ph type="sldNum" sz="quarter" idx="12"/>
          </p:nvPr>
        </p:nvSpPr>
        <p:spPr>
          <a:prstGeom prst="rect">
            <a:avLst/>
          </a:prstGeom>
        </p:spPr>
        <p:txBody>
          <a:bodyPr/>
          <a:lstStyle/>
          <a:p>
            <a:fld id="{97D86083-53EC-4DF4-B0ED-FEB5657A265E}" type="slidenum">
              <a:rPr lang="zh-CN" altLang="en-US" smtClean="0"/>
              <a:pPr/>
              <a:t>92</a:t>
            </a:fld>
            <a:endParaRPr lang="zh-CN" altLang="en-US" dirty="0"/>
          </a:p>
        </p:txBody>
      </p:sp>
    </p:spTree>
    <p:extLst>
      <p:ext uri="{BB962C8B-B14F-4D97-AF65-F5344CB8AC3E}">
        <p14:creationId xmlns:p14="http://schemas.microsoft.com/office/powerpoint/2010/main" val="623978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1" y="1142984"/>
            <a:ext cx="8865099" cy="473975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Trajectory optimization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is approximately convex with respect to        and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Gradient descent algorithm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Set step size as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Stop moving when the gradient of         converges to 0</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optimization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optimal solution satisfies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solution is mostly determined by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An optimal solution can be derived</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method can also be applied to the DF relay [7] </a:t>
            </a:r>
            <a:r>
              <a:rPr lang="en-US" altLang="zh-CN" sz="2000" dirty="0">
                <a:latin typeface="Arial" panose="020B0604020202020204" pitchFamily="34" charset="0"/>
                <a:ea typeface="黑体" panose="02010609060101010101" pitchFamily="49" charset="-122"/>
                <a:cs typeface="Arial" panose="020B0604020202020204" pitchFamily="34" charset="0"/>
              </a:rPr>
              <a:t> </a:t>
            </a: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Trajectory and Power Optimization</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0760" y="1701451"/>
            <a:ext cx="338195" cy="34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54" y="1702669"/>
            <a:ext cx="540006" cy="34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662" y="1703216"/>
            <a:ext cx="465010" cy="33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1223" y="2651485"/>
            <a:ext cx="201971" cy="2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1370" y="3064441"/>
            <a:ext cx="465010" cy="33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5029" y="3972822"/>
            <a:ext cx="1152711" cy="454811"/>
          </a:xfrm>
          <a:prstGeom prst="rect">
            <a:avLst/>
          </a:prstGeom>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7775" y="4516053"/>
            <a:ext cx="874242" cy="30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93</a:t>
            </a:fld>
            <a:endParaRPr lang="zh-CN" altLang="en-US" dirty="0"/>
          </a:p>
        </p:txBody>
      </p:sp>
      <p:sp>
        <p:nvSpPr>
          <p:cNvPr id="12" name="矩形 11"/>
          <p:cNvSpPr/>
          <p:nvPr/>
        </p:nvSpPr>
        <p:spPr>
          <a:xfrm>
            <a:off x="530554" y="6047392"/>
            <a:ext cx="799288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[7] S. Zeng, et al, “UAV Relaying: Power Allocation and Trajectory Optimization using Decode-and-Forward Protocol”, </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in Proc. IEEE ICC WKHPS</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Kansas City, USA, May 2018.</a:t>
            </a:r>
          </a:p>
        </p:txBody>
      </p:sp>
    </p:spTree>
    <p:extLst>
      <p:ext uri="{BB962C8B-B14F-4D97-AF65-F5344CB8AC3E}">
        <p14:creationId xmlns:p14="http://schemas.microsoft.com/office/powerpoint/2010/main" val="8995089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Results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312" y="928670"/>
            <a:ext cx="4255678" cy="314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22" y="940679"/>
            <a:ext cx="4255678" cy="314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162514" y="4168706"/>
            <a:ext cx="4229484"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performance converges after about 1000 time slots</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proposed power and trajectory optimization algorithm reduces outage probability for about 23%</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4710595" y="4168706"/>
            <a:ext cx="4229484" cy="240065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performance between the proposed algorithm and exhaustive search is less than 5%</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Large transmit power and short transmission distance reduce the outage probability</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94</a:t>
            </a:fld>
            <a:endParaRPr lang="zh-CN" altLang="en-US" dirty="0"/>
          </a:p>
        </p:txBody>
      </p:sp>
    </p:spTree>
    <p:extLst>
      <p:ext uri="{BB962C8B-B14F-4D97-AF65-F5344CB8AC3E}">
        <p14:creationId xmlns:p14="http://schemas.microsoft.com/office/powerpoint/2010/main" val="10527474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OFDMA UAV Relay Network</a:t>
            </a:r>
          </a:p>
        </p:txBody>
      </p:sp>
      <p:sp>
        <p:nvSpPr>
          <p:cNvPr id="13" name="矩形 12"/>
          <p:cNvSpPr/>
          <p:nvPr/>
        </p:nvSpPr>
        <p:spPr>
          <a:xfrm>
            <a:off x="252515" y="1029125"/>
            <a:ext cx="4458080" cy="292387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OFDMA cellular network</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BS, multiple users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 UAV as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AF relay</a:t>
            </a:r>
            <a:r>
              <a:rPr lang="en-US" altLang="zh-CN" sz="2000" dirty="0">
                <a:latin typeface="Arial" panose="020B0604020202020204" pitchFamily="34" charset="0"/>
                <a:ea typeface="黑体" panose="02010609060101010101" pitchFamily="49" charset="-122"/>
                <a:cs typeface="Arial" panose="020B0604020202020204" pitchFamily="34" charset="0"/>
              </a:rPr>
              <a:t>: improve the </a:t>
            </a:r>
            <a:r>
              <a:rPr lang="en-US" altLang="zh-CN" sz="2000" dirty="0" err="1">
                <a:latin typeface="Arial" panose="020B0604020202020204" pitchFamily="34" charset="0"/>
                <a:ea typeface="黑体" panose="02010609060101010101" pitchFamily="49" charset="-122"/>
                <a:cs typeface="Arial" panose="020B0604020202020204" pitchFamily="34" charset="0"/>
              </a:rPr>
              <a:t>QoS</a:t>
            </a:r>
            <a:r>
              <a:rPr lang="en-US" altLang="zh-CN" sz="2000" dirty="0">
                <a:latin typeface="Arial" panose="020B0604020202020204" pitchFamily="34" charset="0"/>
                <a:ea typeface="黑体" panose="02010609060101010101" pitchFamily="49" charset="-122"/>
                <a:cs typeface="Arial" panose="020B0604020202020204" pitchFamily="34" charset="0"/>
              </a:rPr>
              <a:t> of cell-edge users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Different users use orthogonal subcarriers </a:t>
            </a:r>
            <a:endParaRPr lang="en-US" altLang="zh-CN" dirty="0">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252515" y="3999158"/>
            <a:ext cx="8687564" cy="1846659"/>
          </a:xfrm>
          <a:prstGeom prst="rect">
            <a:avLst/>
          </a:prstGeom>
        </p:spPr>
        <p:txBody>
          <a:bodyPr wrap="square">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Transmission Mode</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Cellular mode</a:t>
            </a:r>
            <a:r>
              <a:rPr lang="en-US" altLang="zh-CN" sz="2000" dirty="0">
                <a:latin typeface="Arial" panose="020B0604020202020204" pitchFamily="34" charset="0"/>
                <a:ea typeface="黑体" panose="02010609060101010101" pitchFamily="49" charset="-122"/>
                <a:cs typeface="Arial" panose="020B0604020202020204" pitchFamily="34" charset="0"/>
              </a:rPr>
              <a:t>: Users transmit to the BS directly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Relay mode</a:t>
            </a:r>
            <a:r>
              <a:rPr lang="en-US" altLang="zh-CN" sz="2000" dirty="0">
                <a:latin typeface="Arial" panose="020B0604020202020204" pitchFamily="34" charset="0"/>
                <a:ea typeface="黑体" panose="02010609060101010101" pitchFamily="49" charset="-122"/>
                <a:cs typeface="Arial" panose="020B0604020202020204" pitchFamily="34" charset="0"/>
              </a:rPr>
              <a:t>: two phases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User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sz="2000" dirty="0">
                <a:latin typeface="Arial" panose="020B0604020202020204" pitchFamily="34" charset="0"/>
                <a:ea typeface="黑体" panose="02010609060101010101" pitchFamily="49" charset="-122"/>
                <a:cs typeface="Arial" panose="020B0604020202020204" pitchFamily="34" charset="0"/>
              </a:rPr>
              <a:t> UAV relay; UAV relay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sz="2000" dirty="0">
                <a:latin typeface="Arial" panose="020B0604020202020204" pitchFamily="34" charset="0"/>
                <a:ea typeface="黑体" panose="02010609060101010101" pitchFamily="49" charset="-122"/>
                <a:cs typeface="Arial" panose="020B0604020202020204" pitchFamily="34" charset="0"/>
              </a:rPr>
              <a:t> BS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95</a:t>
            </a:fld>
            <a:endParaRPr lang="zh-CN" altLang="en-US" dirty="0"/>
          </a:p>
        </p:txBody>
      </p:sp>
      <p:pic>
        <p:nvPicPr>
          <p:cNvPr id="3" name="图片 2"/>
          <p:cNvPicPr>
            <a:picLocks noChangeAspect="1"/>
          </p:cNvPicPr>
          <p:nvPr/>
        </p:nvPicPr>
        <p:blipFill>
          <a:blip r:embed="rId2"/>
          <a:stretch>
            <a:fillRect/>
          </a:stretch>
        </p:blipFill>
        <p:spPr>
          <a:xfrm>
            <a:off x="4772525" y="1114008"/>
            <a:ext cx="4209524" cy="2819048"/>
          </a:xfrm>
          <a:prstGeom prst="rect">
            <a:avLst/>
          </a:prstGeom>
        </p:spPr>
      </p:pic>
      <p:sp>
        <p:nvSpPr>
          <p:cNvPr id="17" name="矩形 16"/>
          <p:cNvSpPr/>
          <p:nvPr/>
        </p:nvSpPr>
        <p:spPr>
          <a:xfrm>
            <a:off x="530554" y="6110607"/>
            <a:ext cx="799288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[8] S. Zeng, et al., “Trajectory Optimization and Resource Allocation for Multi-user OFDMA UAV Relay Networks,” in </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Proc. IEEE GLOBECOM</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Waikoloa, HI, USA, Dec. 2019. </a:t>
            </a:r>
          </a:p>
        </p:txBody>
      </p:sp>
    </p:spTree>
    <p:extLst>
      <p:ext uri="{BB962C8B-B14F-4D97-AF65-F5344CB8AC3E}">
        <p14:creationId xmlns:p14="http://schemas.microsoft.com/office/powerpoint/2010/main" val="5358020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Problem Formulation </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96</a:t>
            </a:fld>
            <a:endParaRPr lang="zh-CN" altLang="en-US" dirty="0"/>
          </a:p>
        </p:txBody>
      </p:sp>
      <p:sp>
        <p:nvSpPr>
          <p:cNvPr id="8" name="矩形 7"/>
          <p:cNvSpPr/>
          <p:nvPr/>
        </p:nvSpPr>
        <p:spPr>
          <a:xfrm>
            <a:off x="162512" y="928670"/>
            <a:ext cx="8729535" cy="190821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Objective</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Improve the sum rate and achieve the fairness among users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Sum rate maximization based on proportional fairness scheduler</a:t>
            </a:r>
          </a:p>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Problem Formulation </a:t>
            </a:r>
          </a:p>
        </p:txBody>
      </p:sp>
      <p:pic>
        <p:nvPicPr>
          <p:cNvPr id="4" name="图片 3"/>
          <p:cNvPicPr>
            <a:picLocks noChangeAspect="1"/>
          </p:cNvPicPr>
          <p:nvPr/>
        </p:nvPicPr>
        <p:blipFill>
          <a:blip r:embed="rId2"/>
          <a:stretch>
            <a:fillRect/>
          </a:stretch>
        </p:blipFill>
        <p:spPr>
          <a:xfrm>
            <a:off x="4061744" y="2836885"/>
            <a:ext cx="4605301" cy="3516530"/>
          </a:xfrm>
          <a:prstGeom prst="rect">
            <a:avLst/>
          </a:prstGeom>
        </p:spPr>
      </p:pic>
      <p:sp>
        <p:nvSpPr>
          <p:cNvPr id="11" name="TextBox 20"/>
          <p:cNvSpPr txBox="1"/>
          <p:nvPr/>
        </p:nvSpPr>
        <p:spPr>
          <a:xfrm>
            <a:off x="899592" y="3707740"/>
            <a:ext cx="3225182" cy="369332"/>
          </a:xfrm>
          <a:prstGeom prst="rect">
            <a:avLst/>
          </a:prstGeom>
          <a:noFill/>
        </p:spPr>
        <p:txBody>
          <a:bodyPr wrap="square" rtlCol="0">
            <a:spAutoFit/>
          </a:bodyPr>
          <a:lstStyle/>
          <a:p>
            <a:pPr algn="ctr">
              <a:buFont typeface="Arial" pitchFamily="34" charset="0"/>
              <a:buChar char="•"/>
            </a:pPr>
            <a:r>
              <a:rPr lang="en-US" altLang="zh-CN" dirty="0">
                <a:solidFill>
                  <a:srgbClr val="C00000"/>
                </a:solidFill>
                <a:latin typeface="Arial" panose="020B0604020202020204" pitchFamily="34" charset="0"/>
                <a:cs typeface="Arial" panose="020B0604020202020204" pitchFamily="34" charset="0"/>
              </a:rPr>
              <a:t> Total power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5" name="左大括号 4"/>
          <p:cNvSpPr/>
          <p:nvPr/>
        </p:nvSpPr>
        <p:spPr>
          <a:xfrm>
            <a:off x="3851992" y="3573679"/>
            <a:ext cx="209752" cy="630007"/>
          </a:xfrm>
          <a:prstGeom prst="leftBrace">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buFont typeface="Arial" pitchFamily="34" charset="0"/>
              <a:buChar char="•"/>
            </a:pPr>
            <a:endParaRPr lang="zh-CN" altLang="en-US"/>
          </a:p>
        </p:txBody>
      </p:sp>
      <p:sp>
        <p:nvSpPr>
          <p:cNvPr id="16" name="TextBox 20"/>
          <p:cNvSpPr txBox="1"/>
          <p:nvPr/>
        </p:nvSpPr>
        <p:spPr>
          <a:xfrm>
            <a:off x="217319" y="4395095"/>
            <a:ext cx="3634601" cy="369332"/>
          </a:xfrm>
          <a:prstGeom prst="rect">
            <a:avLst/>
          </a:prstGeom>
          <a:noFill/>
        </p:spPr>
        <p:txBody>
          <a:bodyPr wrap="square" rtlCol="0">
            <a:spAutoFit/>
          </a:bodyPr>
          <a:lstStyle/>
          <a:p>
            <a:pPr algn="ctr">
              <a:buFont typeface="Arial" pitchFamily="34" charset="0"/>
              <a:buChar char="•"/>
            </a:pPr>
            <a:r>
              <a:rPr lang="en-US" altLang="zh-CN" dirty="0">
                <a:solidFill>
                  <a:srgbClr val="C00000"/>
                </a:solidFill>
                <a:latin typeface="Arial" panose="020B0604020202020204" pitchFamily="34" charset="0"/>
                <a:cs typeface="Arial" panose="020B0604020202020204" pitchFamily="34" charset="0"/>
              </a:rPr>
              <a:t> Subcarrier allocation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17" name="TextBox 20"/>
          <p:cNvSpPr txBox="1"/>
          <p:nvPr/>
        </p:nvSpPr>
        <p:spPr>
          <a:xfrm>
            <a:off x="755576" y="4941168"/>
            <a:ext cx="3456456" cy="369332"/>
          </a:xfrm>
          <a:prstGeom prst="rect">
            <a:avLst/>
          </a:prstGeom>
          <a:noFill/>
        </p:spPr>
        <p:txBody>
          <a:bodyPr wrap="square" rtlCol="0">
            <a:spAutoFit/>
          </a:bodyPr>
          <a:lstStyle/>
          <a:p>
            <a:pPr algn="ctr">
              <a:buFont typeface="Arial" pitchFamily="34" charset="0"/>
              <a:buChar char="•"/>
            </a:pPr>
            <a:r>
              <a:rPr lang="en-US" altLang="zh-CN" dirty="0">
                <a:solidFill>
                  <a:srgbClr val="C00000"/>
                </a:solidFill>
                <a:latin typeface="Arial" panose="020B0604020202020204" pitchFamily="34" charset="0"/>
                <a:cs typeface="Arial" panose="020B0604020202020204" pitchFamily="34" charset="0"/>
              </a:rPr>
              <a:t> UAV speed constraint </a:t>
            </a:r>
            <a:endParaRPr lang="zh-CN" altLang="en-US" dirty="0">
              <a:solidFill>
                <a:srgbClr val="C00000"/>
              </a:solidFill>
              <a:latin typeface="Arial" panose="020B0604020202020204" pitchFamily="34" charset="0"/>
              <a:cs typeface="Arial" panose="020B0604020202020204" pitchFamily="34" charset="0"/>
            </a:endParaRPr>
          </a:p>
        </p:txBody>
      </p:sp>
      <p:sp>
        <p:nvSpPr>
          <p:cNvPr id="18" name="TextBox 20"/>
          <p:cNvSpPr txBox="1"/>
          <p:nvPr/>
        </p:nvSpPr>
        <p:spPr>
          <a:xfrm>
            <a:off x="1835696" y="5631558"/>
            <a:ext cx="2054773" cy="369332"/>
          </a:xfrm>
          <a:prstGeom prst="rect">
            <a:avLst/>
          </a:prstGeom>
          <a:noFill/>
        </p:spPr>
        <p:txBody>
          <a:bodyPr wrap="square" rtlCol="0">
            <a:spAutoFit/>
          </a:bodyPr>
          <a:lstStyle/>
          <a:p>
            <a:pPr algn="ctr">
              <a:buFont typeface="Arial" pitchFamily="34" charset="0"/>
              <a:buChar char="•"/>
            </a:pPr>
            <a:r>
              <a:rPr lang="en-US" altLang="zh-CN" dirty="0">
                <a:solidFill>
                  <a:srgbClr val="C00000"/>
                </a:solidFill>
                <a:latin typeface="Arial" panose="020B0604020202020204" pitchFamily="34" charset="0"/>
                <a:cs typeface="Arial" panose="020B0604020202020204" pitchFamily="34" charset="0"/>
              </a:rPr>
              <a:t> </a:t>
            </a:r>
            <a:r>
              <a:rPr lang="en-US" altLang="zh-CN" dirty="0" err="1">
                <a:solidFill>
                  <a:srgbClr val="C00000"/>
                </a:solidFill>
                <a:latin typeface="Arial" panose="020B0604020202020204" pitchFamily="34" charset="0"/>
                <a:cs typeface="Arial" panose="020B0604020202020204" pitchFamily="34" charset="0"/>
              </a:rPr>
              <a:t>QoS</a:t>
            </a:r>
            <a:r>
              <a:rPr lang="en-US" altLang="zh-CN" dirty="0">
                <a:solidFill>
                  <a:srgbClr val="C00000"/>
                </a:solidFill>
                <a:latin typeface="Arial" panose="020B0604020202020204" pitchFamily="34" charset="0"/>
                <a:cs typeface="Arial" panose="020B0604020202020204" pitchFamily="34" charset="0"/>
              </a:rPr>
              <a:t>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19" name="左大括号 18"/>
          <p:cNvSpPr/>
          <p:nvPr/>
        </p:nvSpPr>
        <p:spPr>
          <a:xfrm>
            <a:off x="3851992" y="5501221"/>
            <a:ext cx="209752" cy="630007"/>
          </a:xfrm>
          <a:prstGeom prst="leftBrace">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buFont typeface="Arial" pitchFamily="34" charset="0"/>
              <a:buChar char="•"/>
            </a:pPr>
            <a:endParaRPr lang="zh-CN" altLang="en-US"/>
          </a:p>
        </p:txBody>
      </p:sp>
    </p:spTree>
    <p:extLst>
      <p:ext uri="{BB962C8B-B14F-4D97-AF65-F5344CB8AC3E}">
        <p14:creationId xmlns:p14="http://schemas.microsoft.com/office/powerpoint/2010/main" val="15282023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  </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97</a:t>
            </a:fld>
            <a:endParaRPr lang="zh-CN" altLang="en-US" dirty="0"/>
          </a:p>
        </p:txBody>
      </p:sp>
      <p:sp>
        <p:nvSpPr>
          <p:cNvPr id="8" name="矩形 7"/>
          <p:cNvSpPr/>
          <p:nvPr/>
        </p:nvSpPr>
        <p:spPr>
          <a:xfrm>
            <a:off x="162512" y="928670"/>
            <a:ext cx="8729535" cy="520142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4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power</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into a many-to-one matching with externalities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Solved by swap matching algorithm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Trajectory Design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power and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to a series of convex problems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Solved by existing convex techniques </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to a series of convex problems</a:t>
            </a:r>
          </a:p>
        </p:txBody>
      </p:sp>
    </p:spTree>
    <p:extLst>
      <p:ext uri="{BB962C8B-B14F-4D97-AF65-F5344CB8AC3E}">
        <p14:creationId xmlns:p14="http://schemas.microsoft.com/office/powerpoint/2010/main" val="36323964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Results</a:t>
            </a:r>
          </a:p>
        </p:txBody>
      </p:sp>
      <p:sp>
        <p:nvSpPr>
          <p:cNvPr id="13" name="矩形 12"/>
          <p:cNvSpPr/>
          <p:nvPr/>
        </p:nvSpPr>
        <p:spPr>
          <a:xfrm>
            <a:off x="162514" y="4215664"/>
            <a:ext cx="4337478"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Proposed algorithm outperforms the cellular scheme and the random algorithm in terms of the sum rate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users in the cell-edge cannot transmit in the cellular mode</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4710595" y="4215664"/>
            <a:ext cx="4229484"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proposed algorithm can achieve a higher fairness than the cellular scheme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The fairness will increase with the maximum transmit power of users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98</a:t>
            </a:fld>
            <a:endParaRPr lang="zh-CN" altLang="en-US" dirty="0"/>
          </a:p>
        </p:txBody>
      </p:sp>
      <p:pic>
        <p:nvPicPr>
          <p:cNvPr id="4" name="图片 3"/>
          <p:cNvPicPr>
            <a:picLocks noChangeAspect="1"/>
          </p:cNvPicPr>
          <p:nvPr/>
        </p:nvPicPr>
        <p:blipFill>
          <a:blip r:embed="rId2"/>
          <a:stretch>
            <a:fillRect/>
          </a:stretch>
        </p:blipFill>
        <p:spPr>
          <a:xfrm>
            <a:off x="382241" y="975628"/>
            <a:ext cx="3790029" cy="3145222"/>
          </a:xfrm>
          <a:prstGeom prst="rect">
            <a:avLst/>
          </a:prstGeom>
        </p:spPr>
      </p:pic>
      <p:pic>
        <p:nvPicPr>
          <p:cNvPr id="5" name="图片 4"/>
          <p:cNvPicPr>
            <a:picLocks noChangeAspect="1"/>
          </p:cNvPicPr>
          <p:nvPr/>
        </p:nvPicPr>
        <p:blipFill>
          <a:blip r:embed="rId3"/>
          <a:stretch>
            <a:fillRect/>
          </a:stretch>
        </p:blipFill>
        <p:spPr>
          <a:xfrm>
            <a:off x="4932004" y="1086062"/>
            <a:ext cx="3780042" cy="3059334"/>
          </a:xfrm>
          <a:prstGeom prst="rect">
            <a:avLst/>
          </a:prstGeom>
        </p:spPr>
      </p:pic>
    </p:spTree>
    <p:extLst>
      <p:ext uri="{BB962C8B-B14F-4D97-AF65-F5344CB8AC3E}">
        <p14:creationId xmlns:p14="http://schemas.microsoft.com/office/powerpoint/2010/main" val="1572135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34932</TotalTime>
  <Words>14044</Words>
  <Application>Microsoft Office PowerPoint</Application>
  <PresentationFormat>全屏显示(4:3)</PresentationFormat>
  <Paragraphs>1765</Paragraphs>
  <Slides>166</Slides>
  <Notes>73</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166</vt:i4>
      </vt:variant>
    </vt:vector>
  </HeadingPairs>
  <TitlesOfParts>
    <vt:vector size="180" baseType="lpstr">
      <vt:lpstr>Arial</vt:lpstr>
      <vt:lpstr>Wingdings</vt:lpstr>
      <vt:lpstr>黑体</vt:lpstr>
      <vt:lpstr>Symbol</vt:lpstr>
      <vt:lpstr>Arial</vt:lpstr>
      <vt:lpstr>Calibri</vt:lpstr>
      <vt:lpstr>Arial Unicode MS</vt:lpstr>
      <vt:lpstr>ＭＳ Ｐゴシック</vt:lpstr>
      <vt:lpstr>宋体</vt:lpstr>
      <vt:lpstr>等线</vt:lpstr>
      <vt:lpstr>Cambria Math</vt:lpstr>
      <vt:lpstr>Times New Roman</vt:lpstr>
      <vt:lpstr>Office 主题</vt:lpstr>
      <vt:lpstr>Equation</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Research Challenges</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Open Problems for an Internet of UAVs</vt:lpstr>
      <vt:lpstr>PowerPoint 演示文稿</vt:lpstr>
      <vt:lpstr>Publications (1)</vt:lpstr>
      <vt:lpstr>Publications (2)</vt:lpstr>
      <vt:lpstr>Publications (3)</vt:lpstr>
      <vt:lpstr>Publications (4)</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量子计算与量子通信</dc:title>
  <dc:creator>WhoWonder</dc:creator>
  <cp:lastModifiedBy>mikezhang1992@sina.com</cp:lastModifiedBy>
  <cp:revision>1500</cp:revision>
  <dcterms:created xsi:type="dcterms:W3CDTF">2017-03-19T14:07:48Z</dcterms:created>
  <dcterms:modified xsi:type="dcterms:W3CDTF">2020-05-03T19:34:58Z</dcterms:modified>
</cp:coreProperties>
</file>