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MP4" ContentType="video/mp4"/>
  <Default Extension="vml" ContentType="application/vnd.openxmlformats-officedocument.vmlDrawing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59"/>
  </p:notesMasterIdLst>
  <p:sldIdLst>
    <p:sldId id="381" r:id="rId4"/>
    <p:sldId id="272" r:id="rId5"/>
    <p:sldId id="349" r:id="rId6"/>
    <p:sldId id="350" r:id="rId7"/>
    <p:sldId id="368" r:id="rId8"/>
    <p:sldId id="369" r:id="rId9"/>
    <p:sldId id="351" r:id="rId10"/>
    <p:sldId id="372" r:id="rId11"/>
    <p:sldId id="370" r:id="rId12"/>
    <p:sldId id="352" r:id="rId13"/>
    <p:sldId id="373" r:id="rId14"/>
    <p:sldId id="353" r:id="rId15"/>
    <p:sldId id="384" r:id="rId16"/>
    <p:sldId id="336" r:id="rId17"/>
    <p:sldId id="337" r:id="rId18"/>
    <p:sldId id="339" r:id="rId19"/>
    <p:sldId id="340" r:id="rId20"/>
    <p:sldId id="341" r:id="rId21"/>
    <p:sldId id="343" r:id="rId22"/>
    <p:sldId id="342" r:id="rId23"/>
    <p:sldId id="344" r:id="rId24"/>
    <p:sldId id="345" r:id="rId25"/>
    <p:sldId id="440" r:id="rId26"/>
    <p:sldId id="346" r:id="rId27"/>
    <p:sldId id="347" r:id="rId28"/>
    <p:sldId id="385" r:id="rId29"/>
    <p:sldId id="418" r:id="rId30"/>
    <p:sldId id="409" r:id="rId31"/>
    <p:sldId id="410" r:id="rId32"/>
    <p:sldId id="419" r:id="rId33"/>
    <p:sldId id="414" r:id="rId34"/>
    <p:sldId id="415" r:id="rId35"/>
    <p:sldId id="433" r:id="rId36"/>
    <p:sldId id="434" r:id="rId37"/>
    <p:sldId id="420" r:id="rId38"/>
    <p:sldId id="421" r:id="rId39"/>
    <p:sldId id="422" r:id="rId40"/>
    <p:sldId id="424" r:id="rId41"/>
    <p:sldId id="425" r:id="rId42"/>
    <p:sldId id="426" r:id="rId43"/>
    <p:sldId id="427" r:id="rId44"/>
    <p:sldId id="423" r:id="rId45"/>
    <p:sldId id="452" r:id="rId46"/>
    <p:sldId id="366" r:id="rId47"/>
    <p:sldId id="383" r:id="rId48"/>
    <p:sldId id="444" r:id="rId49"/>
    <p:sldId id="445" r:id="rId50"/>
    <p:sldId id="441" r:id="rId51"/>
    <p:sldId id="382" r:id="rId52"/>
    <p:sldId id="446" r:id="rId53"/>
    <p:sldId id="447" r:id="rId54"/>
    <p:sldId id="448" r:id="rId55"/>
    <p:sldId id="449" r:id="rId56"/>
    <p:sldId id="450" r:id="rId57"/>
    <p:sldId id="451" r:id="rId5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0" autoAdjust="0"/>
    <p:restoredTop sz="85047" autoAdjust="0"/>
  </p:normalViewPr>
  <p:slideViewPr>
    <p:cSldViewPr>
      <p:cViewPr varScale="1">
        <p:scale>
          <a:sx n="60" d="100"/>
          <a:sy n="60" d="100"/>
        </p:scale>
        <p:origin x="744" y="16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287C0-21C5-425C-A923-78EA567AE95E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F3D1C-AC9E-411E-B521-F9CF0B7B8E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76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987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847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66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066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C35DD-E054-0A48-AFD6-3077AD1D8B5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84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100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109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84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00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941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91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51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3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578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222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834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376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1F3D1C-AC9E-411E-B521-F9CF0B7B8E5C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72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7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7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501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3F83-671E-FD48-99BD-35E236E0A95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73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D200C-C02E-CE46-A9CC-8C50E64A2788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8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8A6A-FB61-E54D-AD95-DE455D83A65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8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D98C-6AE7-3549-B884-C4BEA05631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8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7E8-F5AD-9747-A1F6-342F6E4DFEF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1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93AD-1C12-D849-A78B-774C36391A6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28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D2F3-2C95-2C41-96C2-C1898B9A011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4DFA-8B5A-8A4A-836D-E9FDF087E2F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38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A1B-9A07-DC4E-B5A5-2EF1224EBB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49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63CB-71E2-B74F-8A1C-686C49FC86E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69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7EBC-5EC4-4644-BF10-ED86AB20ACF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12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83F83-671E-FD48-99BD-35E236E0A95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7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D200C-C02E-CE46-A9CC-8C50E64A2788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388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18A6A-FB61-E54D-AD95-DE455D83A65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82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FD98C-6AE7-3549-B884-C4BEA05631D4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998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877E8-F5AD-9747-A1F6-342F6E4DFEF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19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93AD-1C12-D849-A78B-774C36391A6B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8288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BD2F3-2C95-2C41-96C2-C1898B9A0111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9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282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4DFA-8B5A-8A4A-836D-E9FDF087E2FC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94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ABA1B-9A07-DC4E-B5A5-2EF1224EBB63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49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B63CB-71E2-B74F-8A1C-686C49FC86E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693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7EBC-5EC4-4644-BF10-ED86AB20ACF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1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98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61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28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29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69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949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8D57A-70FF-4873-95C6-CAB5FF07F041}" type="datetimeFigureOut">
              <a:rPr lang="zh-CN" altLang="en-US" smtClean="0"/>
              <a:pPr/>
              <a:t>2019/5/16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6083-53EC-4DF4-B0ED-FEB5657A26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2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F9F3-BE13-2C4A-92EB-EE91193D4E7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FF9F3-BE13-2C4A-92EB-EE91193D4E7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/>
              <a:t>5/16/19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D86083-53EC-4DF4-B0ED-FEB5657A265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0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35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gif"/><Relationship Id="rId5" Type="http://schemas.openxmlformats.org/officeDocument/2006/relationships/image" Target="../media/image2.png"/><Relationship Id="rId6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1.png"/><Relationship Id="rId5" Type="http://schemas.openxmlformats.org/officeDocument/2006/relationships/image" Target="../media/image29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4.png"/><Relationship Id="rId5" Type="http://schemas.openxmlformats.org/officeDocument/2006/relationships/hyperlink" Target="https://github.com/YyzHarry/AQI_Dataset" TargetMode="External"/><Relationship Id="rId6" Type="http://schemas.openxmlformats.org/officeDocument/2006/relationships/hyperlink" Target="http://aqimaps.com/" TargetMode="External"/><Relationship Id="rId7" Type="http://schemas.openxmlformats.org/officeDocument/2006/relationships/hyperlink" Target="https://www.youtube.com/embed/POX-kazz_Ec" TargetMode="External"/><Relationship Id="rId8" Type="http://schemas.openxmlformats.org/officeDocument/2006/relationships/image" Target="../media/image36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51.wmf"/><Relationship Id="rId8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3.jpg"/><Relationship Id="rId1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2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8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2.png"/><Relationship Id="rId3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3.png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4.pn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90.emf"/><Relationship Id="rId5" Type="http://schemas.openxmlformats.org/officeDocument/2006/relationships/image" Target="../media/image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41953" y="638969"/>
            <a:ext cx="8451070" cy="22139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UAV Applications over Cellular Networks: Sensing, Communication, and </a:t>
            </a:r>
            <a:r>
              <a:rPr lang="en-US" sz="3200" b="1" dirty="0" smtClean="0">
                <a:solidFill>
                  <a:srgbClr val="FF0000"/>
                </a:solidFill>
              </a:rPr>
              <a:t>Control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43499" y="3429000"/>
            <a:ext cx="8638550" cy="22500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defRPr/>
            </a:pPr>
            <a:r>
              <a:rPr lang="en-US" altLang="zh-CN" sz="2800" b="1" dirty="0" smtClean="0">
                <a:solidFill>
                  <a:prstClr val="black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Zhu Han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sz="2000" i="1" dirty="0" smtClean="0">
                <a:solidFill>
                  <a:prstClr val="black"/>
                </a:solidFill>
                <a:latin typeface="Arial Unicode MS" panose="02010600030101010101" charset="-122"/>
                <a:cs typeface="Arial Unicode MS" panose="02010600030101010101" charset="-122"/>
              </a:rPr>
              <a:t>John and Rebecca </a:t>
            </a:r>
            <a:r>
              <a:rPr lang="en-US" altLang="zh-CN" sz="2000" i="1" dirty="0" err="1" smtClean="0">
                <a:solidFill>
                  <a:prstClr val="black"/>
                </a:solidFill>
                <a:latin typeface="Arial Unicode MS" panose="02010600030101010101" charset="-122"/>
                <a:cs typeface="Arial Unicode MS" panose="02010600030101010101" charset="-122"/>
              </a:rPr>
              <a:t>Moores</a:t>
            </a:r>
            <a:r>
              <a:rPr lang="en-US" altLang="zh-CN" sz="2000" i="1" dirty="0" smtClean="0">
                <a:solidFill>
                  <a:prstClr val="black"/>
                </a:solidFill>
                <a:latin typeface="Arial Unicode MS" panose="02010600030101010101" charset="-122"/>
                <a:cs typeface="Arial Unicode MS" panose="02010600030101010101" charset="-122"/>
              </a:rPr>
              <a:t> Professor</a:t>
            </a:r>
            <a:endParaRPr lang="en-US" altLang="zh-CN" sz="2000" b="1" i="1" dirty="0" smtClean="0">
              <a:solidFill>
                <a:prstClr val="black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ctr"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prstClr val="black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Electrical and Computer Engineering Department</a:t>
            </a:r>
          </a:p>
          <a:p>
            <a:pPr algn="ctr">
              <a:lnSpc>
                <a:spcPct val="130000"/>
              </a:lnSpc>
              <a:defRPr/>
            </a:pPr>
            <a:r>
              <a:rPr lang="en-US" altLang="zh-CN" b="1" dirty="0" smtClean="0">
                <a:solidFill>
                  <a:prstClr val="black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University of Houston, Houston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952" y="5818921"/>
            <a:ext cx="8730097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ACK: Profs.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Lingyang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Song,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Guoru</a:t>
            </a:r>
            <a:r>
              <a:rPr lang="en-US" altLang="zh-CN" sz="2000" b="1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Ding and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Lixin</a:t>
            </a:r>
            <a:r>
              <a:rPr lang="en-US" altLang="zh-CN" sz="2000" b="1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Li</a:t>
            </a:r>
            <a:endParaRPr lang="zh-CN" altLang="en-US" sz="2000" b="1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2661741"/>
            <a:ext cx="1263191" cy="8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2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Sensing and Transmission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09/50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217019"/>
              </p:ext>
            </p:extLst>
          </p:nvPr>
        </p:nvGraphicFramePr>
        <p:xfrm>
          <a:off x="590528" y="1438264"/>
          <a:ext cx="7872455" cy="5029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71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956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051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Cellular controlled UAV network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UAV Ad hoc  Network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Networking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U2X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Ad-hoc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Sensing 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All UAVs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Some </a:t>
                      </a:r>
                      <a:r>
                        <a:rPr lang="en-US" altLang="zh-CN" sz="2400" baseline="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UAVs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Transmission 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2400" b="1" kern="1200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Licensed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50000"/>
                        </a:lnSpc>
                      </a:pPr>
                      <a:r>
                        <a:rPr lang="en-US" altLang="zh-CN" sz="2400" kern="1200" dirty="0" smtClean="0">
                          <a:solidFill>
                            <a:schemeClr val="dk1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ISM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Latency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Controllable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Unexpected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Rate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Guaranteed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Unguaranteed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Cost</a:t>
                      </a:r>
                      <a:endParaRPr lang="zh-CN" altLang="en-US" sz="2400" b="1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b="1" dirty="0" smtClean="0">
                          <a:solidFill>
                            <a:srgbClr val="0070C0"/>
                          </a:solidFill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Low</a:t>
                      </a:r>
                      <a:endParaRPr lang="zh-CN" altLang="en-US" sz="2400" b="1" dirty="0">
                        <a:solidFill>
                          <a:srgbClr val="0070C0"/>
                        </a:solidFill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2400" dirty="0" smtClean="0"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High</a:t>
                      </a:r>
                      <a:endParaRPr lang="zh-CN" altLang="en-US" sz="2400" dirty="0"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00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UAV-to-X Communication Channels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3" y="1268976"/>
            <a:ext cx="513005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Air-to-ground channel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Different from ground communication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Altitudes and elevation angles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Probability path loss model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LoS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and </a:t>
            </a:r>
            <a:r>
              <a:rPr lang="en-US" altLang="zh-CN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NLoS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with </a:t>
            </a:r>
            <a:r>
              <a:rPr lang="en-US" altLang="zh-CN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different probabilities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 of occurrence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dirty="0" smtClean="0">
                <a:latin typeface="Arial Unicode MS" panose="02010600030101010101" charset="-122"/>
                <a:ea typeface="黑体" panose="02010609060101010101" pitchFamily="49" charset="-122"/>
              </a:rPr>
              <a:t>Probability: environment and elevation angels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Small-scale fading: Rican</a:t>
            </a:r>
          </a:p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Air-to-air channel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Dominated by the </a:t>
            </a:r>
            <a:r>
              <a:rPr lang="en-US" altLang="zh-CN" sz="2000" dirty="0" err="1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LoS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component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Suffer more Doppler shifts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10/50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002" y="2253549"/>
            <a:ext cx="4457998" cy="3324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31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Key Challenges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6"/>
            <a:ext cx="792004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3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-dimentional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t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rajectory optimization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High </a:t>
            </a:r>
            <a:r>
              <a:rPr lang="en-US" altLang="zh-CN" sz="2400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QoS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for UAV communication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High successful sensing probability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Frequency allocation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Interference avoidance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 transmission scheduling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Power control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Propulsion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energy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Transmission power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11/50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012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3D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Air Quality Index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Real-time Monitoring by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UAV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8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1100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0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Flight Trajectory Planning &amp; Communication Optimization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Mean Field Game for Control</a:t>
            </a:r>
            <a:endParaRPr lang="en-US" altLang="zh-CN" sz="2400" dirty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r>
              <a:rPr lang="en-US" altLang="zh-CN" dirty="0" smtClean="0"/>
              <a:t>2/50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10244" name="Picture 4" descr="mage result for aerial view smog poll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80928"/>
            <a:ext cx="5279756" cy="236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90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Real-time AQI Monitoring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51952" y="1268976"/>
                <a:ext cx="8640096" cy="43396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4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Increasingly serious air </a:t>
                </a:r>
                <a:r>
                  <a:rPr lang="en-US" altLang="zh-CN" sz="24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p</a:t>
                </a:r>
                <a:r>
                  <a:rPr lang="en-US" altLang="zh-CN" sz="24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ollution</a:t>
                </a:r>
                <a:endParaRPr lang="en-US" altLang="zh-CN" sz="2400" dirty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Respiratory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diseases</a:t>
                </a:r>
                <a:endParaRPr lang="en-US" altLang="zh-CN" sz="2000" dirty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1/8</a:t>
                </a:r>
                <a:r>
                  <a:rPr lang="en-US" altLang="zh-CN" sz="20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global deaths caused by air pollution each year</a:t>
                </a:r>
                <a:endParaRPr lang="en-US" altLang="zh-CN" sz="2000" dirty="0">
                  <a:solidFill>
                    <a:srgbClr val="C00000"/>
                  </a:solidFill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…</a:t>
                </a:r>
              </a:p>
              <a:p>
                <a:pPr algn="just">
                  <a:spcBef>
                    <a:spcPts val="1200"/>
                  </a:spcBef>
                  <a:defRPr/>
                </a:pPr>
                <a:endParaRPr lang="en-US" altLang="zh-CN" sz="2400" dirty="0" smtClean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algn="just">
                  <a:spcBef>
                    <a:spcPts val="1200"/>
                  </a:spcBef>
                  <a:defRPr/>
                </a:pPr>
                <a:endParaRPr lang="en-US" altLang="zh-CN" sz="2400" dirty="0" smtClean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4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Air </a:t>
                </a:r>
                <a:r>
                  <a:rPr lang="en-US" altLang="zh-CN" sz="24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Quality Index (AQI)</a:t>
                </a: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Calculated </a:t>
                </a:r>
                <a:r>
                  <a:rPr lang="en-US" altLang="zh-CN" sz="2000" dirty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based on 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several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air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pollutants 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(e.g.,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charset="0"/>
                            <a:ea typeface="黑体" panose="02010609060101010101" pitchFamily="49" charset="-122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𝑃𝑀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</a:rPr>
                          <m:t>2.5</m:t>
                        </m:r>
                      </m:sub>
                    </m:sSub>
                  </m:oMath>
                </a14:m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)</a:t>
                </a:r>
                <a:endParaRPr lang="en-US" altLang="zh-CN" sz="2000" dirty="0"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  <a:p>
                <a:pPr lvl="1" algn="just">
                  <a:spcBef>
                    <a:spcPts val="1200"/>
                  </a:spcBef>
                  <a:buBlip>
                    <a:blip r:embed="rId3"/>
                  </a:buBlip>
                  <a:defRPr/>
                </a:pP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Higher</a:t>
                </a:r>
                <a:r>
                  <a:rPr lang="en-US" altLang="zh-CN" sz="2000" dirty="0" smtClean="0"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 value = More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Arial Unicode MS" panose="02010600030101010101" charset="-122"/>
                    <a:ea typeface="黑体" panose="02010609060101010101" pitchFamily="49" charset="-122"/>
                    <a:cs typeface="Arial Unicode MS" panose="02010600030101010101" charset="-122"/>
                  </a:rPr>
                  <a:t>harmful</a:t>
                </a:r>
                <a:endParaRPr lang="en-US" altLang="zh-CN" dirty="0" smtClean="0">
                  <a:solidFill>
                    <a:srgbClr val="C00000"/>
                  </a:solidFill>
                  <a:latin typeface="Arial Unicode MS" panose="02010600030101010101" charset="-122"/>
                  <a:ea typeface="黑体" panose="02010609060101010101" pitchFamily="49" charset="-122"/>
                  <a:cs typeface="Arial Unicode MS" panose="02010600030101010101" charset="-122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952" y="1268976"/>
                <a:ext cx="8640096" cy="4339650"/>
              </a:xfrm>
              <a:prstGeom prst="rect">
                <a:avLst/>
              </a:prstGeom>
              <a:blipFill>
                <a:blip r:embed="rId4" cstate="print"/>
                <a:stretch>
                  <a:fillRect t="-983" b="-15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13/50</a:t>
            </a:r>
            <a:endParaRPr lang="zh-CN" altLang="en-US" dirty="0"/>
          </a:p>
        </p:txBody>
      </p:sp>
      <p:pic>
        <p:nvPicPr>
          <p:cNvPr id="1026" name="Picture 2" descr="“aqi”的图片搜索结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554" y="2628792"/>
            <a:ext cx="2254842" cy="162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0/02/Smog_over_Almaty.jpg/1024px-Smog_over_Almat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98" y="2708992"/>
            <a:ext cx="2859849" cy="190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31" y="5888975"/>
            <a:ext cx="86045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spcBef>
                <a:spcPts val="1200"/>
              </a:spcBef>
              <a:defRPr/>
            </a:pPr>
            <a:r>
              <a:rPr lang="en-US" sz="1600" b="1" dirty="0" err="1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Yuzhe</a:t>
            </a:r>
            <a:r>
              <a:rPr lang="en-US" sz="1600" b="1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sz="1600" b="1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Yang, et al. “</a:t>
            </a:r>
            <a:r>
              <a:rPr lang="en-US" sz="1600" b="1" dirty="0" err="1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Realtime</a:t>
            </a:r>
            <a:r>
              <a:rPr lang="en-US" sz="1600" b="1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Profiling of Fine-Grained Air Quality Index Distribution using UAV Sensing,” IEEE Internet Things J., vol. 5, no. 1, pp. 186-198, Feb. 2018.</a:t>
            </a:r>
          </a:p>
        </p:txBody>
      </p:sp>
    </p:spTree>
    <p:extLst>
      <p:ext uri="{BB962C8B-B14F-4D97-AF65-F5344CB8AC3E}">
        <p14:creationId xmlns:p14="http://schemas.microsoft.com/office/powerpoint/2010/main" val="1665899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Motivation and Contribution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2" y="1268976"/>
            <a:ext cx="86400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Motivations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Static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stations on dedicated locations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2D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map without height profiling</a:t>
            </a: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Coarse-grained</a:t>
            </a: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Our contributions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Fine-grained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monitoring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3D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AQI map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Real-time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profiling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14/50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0059" y="1448978"/>
            <a:ext cx="3581989" cy="2588665"/>
          </a:xfrm>
          <a:prstGeom prst="rect">
            <a:avLst/>
          </a:prstGeom>
        </p:spPr>
      </p:pic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62"/>
          <a:stretch/>
        </p:blipFill>
        <p:spPr bwMode="auto">
          <a:xfrm>
            <a:off x="4585872" y="4217645"/>
            <a:ext cx="4306176" cy="227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04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System Model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1952" y="1178975"/>
            <a:ext cx="86400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System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Design [6]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Mobile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sensing system based on UAV</a:t>
            </a: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Sensor</a:t>
            </a:r>
            <a:r>
              <a:rPr lang="zh-CN" altLang="en-US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：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laser-based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AQI detector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System Operation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Data sensing (UAV monitoring algorithm)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Real-time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data analysis (map construction)</a:t>
            </a:r>
          </a:p>
          <a:p>
            <a:pPr lvl="1" algn="just">
              <a:lnSpc>
                <a:spcPts val="2400"/>
              </a:lnSpc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AQI map visualization (dataset + webpage)</a:t>
            </a: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15/50</a:t>
            </a:r>
            <a:endParaRPr lang="zh-CN" altLang="en-US" dirty="0"/>
          </a:p>
        </p:txBody>
      </p:sp>
      <p:pic>
        <p:nvPicPr>
          <p:cNvPr id="2050" name="Picture 2" descr="https://yyzharry.github.io/static/syste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10"/>
          <a:stretch/>
        </p:blipFill>
        <p:spPr bwMode="auto">
          <a:xfrm>
            <a:off x="2051971" y="4329009"/>
            <a:ext cx="5251026" cy="189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82009" y="1268976"/>
            <a:ext cx="3608351" cy="136772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1992" y="6165304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[6]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Yuzhe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 Yang, et al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. “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Realtime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 Profiling of Fine-Grained Air Quality Index Distribution using UAV Sensing,” 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IEEE Internet 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Things J.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vol. 5, no. 1, pp. 186-198, Feb. 2018.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32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16/50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Features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282623"/>
            <a:ext cx="8639175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Key feature selection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coarse-grained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scenario [7]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Wind, temperature, humidity, 3D location</a:t>
            </a:r>
          </a:p>
          <a:p>
            <a:pPr marL="914400" lvl="2" indent="0" algn="just">
              <a:spcBef>
                <a:spcPts val="1200"/>
              </a:spcBef>
            </a:pPr>
            <a:endParaRPr lang="en-US" altLang="zh-CN" sz="16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zh-CN" altLang="en-US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Feature selection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fine-grained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scenario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Hypothesis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test: test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the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coefficient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for each feature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Wind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3D Location coordinates (x, y, z)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Weather condition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eatures will be considered as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model’s input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later</a:t>
            </a: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1992" y="6174262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[7] 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Michela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Cameletti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 et al.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”Comparing </a:t>
            </a:r>
            <a:r>
              <a:rPr lang="en-US" sz="1600" dirty="0" err="1">
                <a:latin typeface="Arial Unicode MS" charset="0"/>
                <a:ea typeface="Arial Unicode MS" charset="0"/>
                <a:cs typeface="Arial Unicode MS" charset="0"/>
              </a:rPr>
              <a:t>spatio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-temporal models for particulate matter in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Piemonte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,”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Environmetrics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, vol. 22, no. 8, pp. 985-996. Dec. 2011.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50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17/50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Monitoring Solutions (1)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282623"/>
            <a:ext cx="8639175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Complete</a:t>
            </a: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monitoring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Measure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all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cubes 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However: UAV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battery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constraint</a:t>
            </a:r>
          </a:p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Solution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Measure only a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few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locations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Use a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to estimate AQI at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unmeasured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locations</a:t>
            </a:r>
          </a:p>
        </p:txBody>
      </p:sp>
      <p:pic>
        <p:nvPicPr>
          <p:cNvPr id="8" name="Picture 6" descr="https://yyzharry.github.io/static/monito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7130" r="10313" b="15778"/>
          <a:stretch>
            <a:fillRect/>
          </a:stretch>
        </p:blipFill>
        <p:spPr bwMode="auto">
          <a:xfrm>
            <a:off x="2411976" y="4247287"/>
            <a:ext cx="4332595" cy="232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32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18/50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Monitoring Solutions (2)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282623"/>
            <a:ext cx="8639175" cy="269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Selective </a:t>
            </a: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monitoring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Choose only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a few cubes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based on the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latest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AQI map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Update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AQI map use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Gaussian Plume Model- Neural Network (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GPM-NN)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</a:t>
            </a: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800"/>
              </a:spcBef>
              <a:buBlip>
                <a:blip r:embed="rId3"/>
              </a:buBlip>
            </a:pPr>
            <a:r>
              <a:rPr lang="zh-CN" altLang="en-US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If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the area experiences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severe environmental changes 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(e.g.,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gale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)?</a:t>
            </a:r>
          </a:p>
          <a:p>
            <a:pPr lvl="2" algn="just">
              <a:spcBef>
                <a:spcPts val="1200"/>
              </a:spcBef>
              <a:buBlip>
                <a:blip r:embed="rId3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Trigger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complete</a:t>
            </a: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monitoring again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!</a:t>
            </a: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pic>
        <p:nvPicPr>
          <p:cNvPr id="8" name="Picture 6" descr="https://yyzharry.github.io/static/monitor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t="7130" r="10313" b="15778"/>
          <a:stretch>
            <a:fillRect/>
          </a:stretch>
        </p:blipFill>
        <p:spPr bwMode="auto">
          <a:xfrm>
            <a:off x="2487250" y="4149008"/>
            <a:ext cx="4169499" cy="223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3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907257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Introduction 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UAV Sensing</a:t>
            </a:r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and Transmission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Key Challenges</a:t>
            </a:r>
            <a:r>
              <a:rPr lang="zh-CN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Three Scenarios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sz="20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Flight </a:t>
            </a:r>
            <a:r>
              <a:rPr lang="en-US" sz="20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Trajectory Planning and </a:t>
            </a:r>
            <a:r>
              <a:rPr lang="en-US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Communication Optimization</a:t>
            </a:r>
            <a:endParaRPr lang="en-US" altLang="zh-CN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zh-CN" altLang="en-US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Mean Field Game for Control 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4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01/50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7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1172240"/>
            <a:ext cx="8938362" cy="506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05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19/50</a:t>
            </a:r>
            <a:endParaRPr lang="zh-CN" altLang="en-US" dirty="0"/>
          </a:p>
        </p:txBody>
      </p:sp>
      <p:pic>
        <p:nvPicPr>
          <p:cNvPr id="3076" name="Picture 4" descr="https://yyzharry.github.io/static/Mode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0" r="12790"/>
          <a:stretch/>
        </p:blipFill>
        <p:spPr bwMode="auto">
          <a:xfrm>
            <a:off x="5377069" y="4196829"/>
            <a:ext cx="3501236" cy="254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AQI Monitoring Solutions (3)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52413" y="1052736"/>
            <a:ext cx="8369631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GPM-NN </a:t>
            </a:r>
            <a:r>
              <a:rPr lang="en-US" altLang="zh-CN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model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 eaLnBrk="1" hangingPunct="1">
              <a:spcBef>
                <a:spcPts val="1200"/>
              </a:spcBef>
              <a:buFontTx/>
              <a:buBlip>
                <a:blip r:embed="rId4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Input: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features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(wind, 3D location, weather condition)</a:t>
            </a:r>
          </a:p>
          <a:p>
            <a:pPr lvl="1" algn="just" eaLnBrk="1" hangingPunct="1">
              <a:spcBef>
                <a:spcPts val="1200"/>
              </a:spcBef>
              <a:buFontTx/>
              <a:buBlip>
                <a:blip r:embed="rId4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Output: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estimated AQI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value at unmeasured locations </a:t>
            </a:r>
            <a:endParaRPr lang="en-US" altLang="zh-CN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Contributions</a:t>
            </a:r>
            <a:endParaRPr lang="en-US" altLang="zh-CN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Combine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physical model 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&amp;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Neural networks (nonlinearity to rectify the output for better regression) 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High accuracy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, better than single NN/single physical model</a:t>
            </a: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endParaRPr lang="en-US" altLang="zh-CN" sz="2000" dirty="0" smtClean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4"/>
              </a:buBlip>
            </a:pP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NN guide system selecting specific </a:t>
            </a:r>
          </a:p>
          <a:p>
            <a:pPr lvl="1" algn="just"/>
            <a:r>
              <a:rPr lang="en-US" altLang="zh-CN" sz="2000" dirty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l</a:t>
            </a:r>
            <a:r>
              <a:rPr lang="en-US" altLang="zh-CN" sz="2000" dirty="0" smtClean="0"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ocations for monitoring </a:t>
            </a:r>
          </a:p>
          <a:p>
            <a:pPr lvl="1" algn="just" eaLnBrk="1" hangingPunct="1">
              <a:spcBef>
                <a:spcPts val="1200"/>
              </a:spcBef>
              <a:buFontTx/>
              <a:buBlip>
                <a:blip r:embed="rId4"/>
              </a:buBlip>
            </a:pPr>
            <a:endParaRPr lang="en-US" altLang="zh-CN" sz="2000" dirty="0"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791958" y="4365104"/>
                <a:ext cx="4085157" cy="670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1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</m:sub>
                          </m:s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CN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zh-CN" altLang="en-US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altLang="zh-CN" i="1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58" y="4365104"/>
                <a:ext cx="4085157" cy="67076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左大括号 5"/>
          <p:cNvSpPr/>
          <p:nvPr/>
        </p:nvSpPr>
        <p:spPr>
          <a:xfrm rot="16200000">
            <a:off x="2111576" y="4354371"/>
            <a:ext cx="174730" cy="1711060"/>
          </a:xfrm>
          <a:prstGeom prst="leftBrace">
            <a:avLst>
              <a:gd name="adj1" fmla="val 7492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左大括号 10"/>
          <p:cNvSpPr/>
          <p:nvPr/>
        </p:nvSpPr>
        <p:spPr>
          <a:xfrm rot="16200000">
            <a:off x="4037735" y="4605508"/>
            <a:ext cx="168481" cy="1215034"/>
          </a:xfrm>
          <a:prstGeom prst="leftBrace">
            <a:avLst>
              <a:gd name="adj1" fmla="val 74921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06658" y="5383937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 Unicode MS" panose="02010600030101010101" charset="-122"/>
                <a:cs typeface="Arial Unicode MS" panose="02010600030101010101" charset="-122"/>
              </a:rPr>
              <a:t>NN part</a:t>
            </a:r>
            <a:endParaRPr lang="zh-CN" altLang="en-US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17576" y="538393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 Unicode MS" panose="02010600030101010101" charset="-122"/>
                <a:cs typeface="Arial Unicode MS" panose="02010600030101010101" charset="-122"/>
              </a:rPr>
              <a:t>Physical part</a:t>
            </a:r>
            <a:endParaRPr lang="zh-CN" altLang="en-US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3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952" y="1268976"/>
            <a:ext cx="32400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Experimental Result</a:t>
            </a: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20/50</a:t>
            </a:r>
            <a:endParaRPr lang="zh-CN" altLang="en-US" dirty="0"/>
          </a:p>
        </p:txBody>
      </p:sp>
      <p:sp>
        <p:nvSpPr>
          <p:cNvPr id="25" name="矩形 24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Simulations and Discussions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960" y="1718981"/>
            <a:ext cx="3127752" cy="254540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575193" y="3119697"/>
            <a:ext cx="4297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GPM-NN has the  highest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estimation accuracy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compared to other common methods</a:t>
            </a:r>
          </a:p>
        </p:txBody>
      </p:sp>
      <p:sp>
        <p:nvSpPr>
          <p:cNvPr id="26" name="矩形 25"/>
          <p:cNvSpPr/>
          <p:nvPr/>
        </p:nvSpPr>
        <p:spPr>
          <a:xfrm>
            <a:off x="4594186" y="4950452"/>
            <a:ext cx="3667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Adaptive monitoring algorithms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can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best save the UAV’s </a:t>
            </a: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battery consumption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960" y="4216000"/>
            <a:ext cx="3127751" cy="25430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0" name="矩形 14"/>
          <p:cNvSpPr/>
          <p:nvPr/>
        </p:nvSpPr>
        <p:spPr>
          <a:xfrm>
            <a:off x="4553176" y="1644973"/>
            <a:ext cx="4297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Partial derivative threshold (PDT), larger the value</a:t>
            </a:r>
            <a:r>
              <a:rPr lang="en-US" altLang="zh-CN" sz="2000" smtClean="0">
                <a:latin typeface="Arial Unicode MS" panose="02010600030101010101" charset="-122"/>
                <a:ea typeface="黑体" panose="02010609060101010101" pitchFamily="49" charset="-122"/>
              </a:rPr>
              <a:t>, the more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locations we will select to monitor</a:t>
            </a:r>
          </a:p>
        </p:txBody>
      </p:sp>
    </p:spTree>
    <p:extLst>
      <p:ext uri="{BB962C8B-B14F-4D97-AF65-F5344CB8AC3E}">
        <p14:creationId xmlns:p14="http://schemas.microsoft.com/office/powerpoint/2010/main" val="2495683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952" y="1268976"/>
            <a:ext cx="86400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Applications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Generate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real-time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AQI maps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2D area: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3D area:</a:t>
            </a: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21/50</a:t>
            </a:r>
            <a:endParaRPr lang="zh-CN" altLang="en-US" dirty="0"/>
          </a:p>
        </p:txBody>
      </p:sp>
      <p:pic>
        <p:nvPicPr>
          <p:cNvPr id="18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2"/>
          <a:stretch/>
        </p:blipFill>
        <p:spPr bwMode="auto">
          <a:xfrm>
            <a:off x="2291949" y="2348988"/>
            <a:ext cx="3360063" cy="177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1"/>
          <a:stretch/>
        </p:blipFill>
        <p:spPr bwMode="auto">
          <a:xfrm>
            <a:off x="2783220" y="4316709"/>
            <a:ext cx="2377520" cy="244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Simulations and Applications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52012" y="2708992"/>
            <a:ext cx="3420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Unicode MS" panose="02010600030101010101" charset="-122"/>
                <a:cs typeface="Arial Unicode MS" panose="02010600030101010101" charset="-122"/>
              </a:rPr>
              <a:t>A deeper color corresponds to a higher AQI value</a:t>
            </a:r>
            <a:endParaRPr lang="zh-CN" altLang="en-US" sz="2000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52012" y="5214333"/>
            <a:ext cx="33300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 Unicode MS" panose="02010600030101010101" charset="-122"/>
                <a:cs typeface="Arial Unicode MS" panose="02010600030101010101" charset="-122"/>
              </a:rPr>
              <a:t>A deeper color corresponds to a higher AQI value</a:t>
            </a:r>
            <a:endParaRPr lang="zh-CN" altLang="en-US" sz="2000" dirty="0"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89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71586"/>
          </a:xfrm>
        </p:spPr>
        <p:txBody>
          <a:bodyPr>
            <a:normAutofit fontScale="90000"/>
          </a:bodyPr>
          <a:lstStyle/>
          <a:p>
            <a:pPr lvl="0"/>
            <a:r>
              <a:rPr lang="en-US" altLang="zh-CN" sz="32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Improving using Sparse Optimization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8244408" y="926749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22/50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3068960"/>
            <a:ext cx="4345981" cy="296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500050" y="4941168"/>
                <a:ext cx="4572000" cy="16560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𝑇𝑉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b="1" i="1" dirty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𝒕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</m:e>
                      </m:func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/>
                        </a:rPr>
                        <m:t>,</m:t>
                      </m:r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s</m:t>
                      </m:r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t</m:t>
                      </m:r>
                      <m:r>
                        <a:rPr lang="en-US" altLang="zh-CN">
                          <a:solidFill>
                            <a:srgbClr val="FF0000"/>
                          </a:solidFill>
                          <a:latin typeface="Cambria Math"/>
                        </a:rPr>
                        <m:t>.    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||</m:t>
                          </m:r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solidFill>
                                        <a:srgbClr val="FF0000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𝒚</m:t>
                                      </m:r>
                                    </m:e>
                                    <m:sub>
                                      <m:r>
                                        <a:rPr lang="en-US" altLang="zh-CN" b="1" i="1" dirty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𝒕</m:t>
                                      </m:r>
                                    </m:sub>
                                  </m:sSub>
                                </m:e>
                                <m:sup>
                                  <m:d>
                                    <m:dPr>
                                      <m:ctrlP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𝒆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||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  <m:r>
                        <a:rPr lang="en-US" altLang="zh-CN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</m:t>
                      </m:r>
                    </m:oMath>
                  </m:oMathPara>
                </a14:m>
                <a:endParaRPr lang="en-US" altLang="zh-CN" dirty="0">
                  <a:solidFill>
                    <a:srgbClr val="FF0000"/>
                  </a:solidFill>
                  <a:ea typeface="Cambria Math"/>
                </a:endParaRPr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||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𝐾</m:t>
                        </m:r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𝑟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||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,</a:t>
                </a:r>
              </a:p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    ||</m:t>
                        </m:r>
                        <m:sSub>
                          <m:sSubPr>
                            <m:ctrlP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𝒚</m:t>
                            </m:r>
                          </m:e>
                          <m:sub>
                            <m: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𝑌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𝒆</m:t>
                            </m:r>
                          </m:e>
                          <m:sub>
                            <m:r>
                              <a:rPr lang="en-US" altLang="zh-CN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𝒕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||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≤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/>
                          </a:rPr>
                        </m:ctrlPr>
                      </m:sSubPr>
                      <m:e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𝜖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FF0000"/>
                    </a:solidFill>
                  </a:rPr>
                  <a:t>.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0050" y="4941168"/>
                <a:ext cx="4572000" cy="1656031"/>
              </a:xfrm>
              <a:prstGeom prst="rect">
                <a:avLst/>
              </a:prstGeom>
              <a:blipFill rotWithShape="0">
                <a:blip r:embed="rId4"/>
                <a:stretch>
                  <a:fillRect b="-25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1202248" y="1858687"/>
            <a:ext cx="19812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+mj-lt"/>
              </a:rPr>
              <a:t>Mobile platforms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92088" y="1219242"/>
            <a:ext cx="19812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+mj-lt"/>
              </a:rPr>
              <a:t>Monitor stations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Plus 9"/>
          <p:cNvSpPr/>
          <p:nvPr/>
        </p:nvSpPr>
        <p:spPr>
          <a:xfrm>
            <a:off x="3394741" y="1640882"/>
            <a:ext cx="457200" cy="302260"/>
          </a:xfrm>
          <a:prstGeom prst="mathPlus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63888" y="1551982"/>
            <a:ext cx="13716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Covariates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5916488" y="1778042"/>
            <a:ext cx="762000" cy="157480"/>
          </a:xfrm>
          <a:prstGeom prst="right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7504" y="1482668"/>
            <a:ext cx="1682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Spatial prediction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125528" y="1218520"/>
            <a:ext cx="1838960" cy="1041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Fully-resolved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Low accuracy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</a:rPr>
              <a:t>3D map</a:t>
            </a:r>
          </a:p>
        </p:txBody>
      </p:sp>
      <p:sp>
        <p:nvSpPr>
          <p:cNvPr id="15" name="Plus 14"/>
          <p:cNvSpPr/>
          <p:nvPr/>
        </p:nvSpPr>
        <p:spPr>
          <a:xfrm>
            <a:off x="7809712" y="2582500"/>
            <a:ext cx="457200" cy="302260"/>
          </a:xfrm>
          <a:prstGeom prst="mathPlus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76312" y="3039700"/>
            <a:ext cx="15240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7030A0"/>
                </a:solidFill>
                <a:latin typeface="+mj-lt"/>
              </a:rPr>
              <a:t>Satellite data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00112" y="4258900"/>
            <a:ext cx="1676400" cy="6096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TV constraints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 rot="10800000">
            <a:off x="6330280" y="4028510"/>
            <a:ext cx="762000" cy="157480"/>
          </a:xfrm>
          <a:prstGeom prst="right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40292" y="3733284"/>
            <a:ext cx="1168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Restoration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76733" y="3421422"/>
            <a:ext cx="1679443" cy="13639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High resolution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High accuracy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+mj-lt"/>
              </a:rPr>
              <a:t>3D map</a:t>
            </a:r>
          </a:p>
        </p:txBody>
      </p:sp>
      <p:sp>
        <p:nvSpPr>
          <p:cNvPr id="21" name="Plus 20"/>
          <p:cNvSpPr/>
          <p:nvPr/>
        </p:nvSpPr>
        <p:spPr>
          <a:xfrm>
            <a:off x="7809712" y="3804240"/>
            <a:ext cx="457200" cy="302260"/>
          </a:xfrm>
          <a:prstGeom prst="mathPlus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92088" y="1135422"/>
            <a:ext cx="4343400" cy="14470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5400000">
            <a:off x="6171773" y="2163761"/>
            <a:ext cx="3733078" cy="1676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7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51952" y="1268976"/>
            <a:ext cx="864009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Applications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Instructions on </a:t>
            </a:r>
            <a:r>
              <a:rPr lang="en-US" altLang="zh-CN" sz="2000" dirty="0" smtClean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mask wearing</a:t>
            </a: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20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defRPr/>
            </a:pPr>
            <a:endParaRPr lang="en-US" altLang="zh-CN" sz="20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defRPr/>
            </a:pPr>
            <a:endParaRPr lang="en-US" altLang="zh-CN" sz="12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defRPr/>
            </a:pPr>
            <a:endParaRPr lang="en-US" altLang="zh-CN" sz="400" dirty="0" smtClean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1" algn="just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Ventilation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System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Design for Buildings</a:t>
            </a:r>
            <a:endParaRPr lang="en-US" altLang="zh-CN" sz="2000" dirty="0">
              <a:solidFill>
                <a:srgbClr val="C00000"/>
              </a:solidFill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r>
              <a:rPr lang="en-US" altLang="zh-CN" dirty="0"/>
              <a:t>3</a:t>
            </a:r>
            <a:r>
              <a:rPr lang="en-US" altLang="zh-CN" dirty="0" smtClean="0"/>
              <a:t>/50</a:t>
            </a:r>
            <a:endParaRPr lang="zh-CN" altLang="en-US" dirty="0"/>
          </a:p>
        </p:txBody>
      </p:sp>
      <p:pic>
        <p:nvPicPr>
          <p:cNvPr id="20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71" y="2258987"/>
            <a:ext cx="4930058" cy="188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71" y="4599013"/>
            <a:ext cx="4930058" cy="200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Applications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24/50</a:t>
            </a:r>
            <a:endParaRPr lang="zh-CN" altLang="en-US" dirty="0"/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016" y="2978995"/>
            <a:ext cx="3060034" cy="162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52413" y="1263126"/>
            <a:ext cx="8549633" cy="533992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1200"/>
              </a:spcBef>
              <a:buFontTx/>
              <a:buBlip>
                <a:blip r:embed="rId4"/>
              </a:buBlip>
            </a:pPr>
            <a:r>
              <a:rPr lang="en-US" altLang="zh-CN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Dataset</a:t>
            </a:r>
            <a:endParaRPr lang="en-US" altLang="zh-CN" dirty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US" altLang="zh-CN" sz="2000" dirty="0" smtClean="0">
                <a:solidFill>
                  <a:srgbClr val="00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Include both 2D and 3D fine-grained AQI data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US" altLang="zh-CN" sz="18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18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5"/>
              </a:rPr>
              <a:t>https://</a:t>
            </a:r>
            <a:r>
              <a:rPr lang="en-US" altLang="zh-CN" sz="18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5"/>
              </a:rPr>
              <a:t>github.com/YyzHarry/AQI_Dataset</a:t>
            </a:r>
            <a:endParaRPr lang="en-US" altLang="zh-CN" sz="1800" dirty="0" smtClean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4"/>
              </a:buBlip>
            </a:pPr>
            <a:endParaRPr lang="en-US" altLang="zh-CN" sz="1800" dirty="0" smtClean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just" eaLnBrk="1" hangingPunct="1">
              <a:spcBef>
                <a:spcPts val="1500"/>
              </a:spcBef>
              <a:buFontTx/>
              <a:buBlip>
                <a:blip r:embed="rId4"/>
              </a:buBlip>
            </a:pPr>
            <a:r>
              <a:rPr lang="en-US" altLang="zh-CN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Map </a:t>
            </a:r>
            <a:r>
              <a:rPr lang="en-US" altLang="zh-CN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Visualization: Webpage Design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US" altLang="zh-CN" sz="2000" dirty="0">
                <a:solidFill>
                  <a:srgbClr val="00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 err="1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Realtime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3D AQI map:</a:t>
            </a:r>
            <a:r>
              <a:rPr lang="zh-CN" altLang="en-US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CDFFFF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6"/>
              </a:rPr>
              <a:t>http://aqimaps.com/</a:t>
            </a:r>
            <a:r>
              <a:rPr lang="en-US" altLang="zh-CN" sz="2000" dirty="0">
                <a:solidFill>
                  <a:srgbClr val="CDFFFF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Data can also be uploaded by sensors and </a:t>
            </a:r>
          </a:p>
          <a:p>
            <a:pPr lvl="1" algn="just" eaLnBrk="1" hangingPunct="1"/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   crowd-sourcing</a:t>
            </a:r>
          </a:p>
          <a:p>
            <a:pPr lvl="1" algn="just" eaLnBrk="1" hangingPunct="1"/>
            <a:endParaRPr lang="en-US" altLang="zh-CN" sz="2000" dirty="0" smtClean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  <a:p>
            <a:pPr algn="just" eaLnBrk="1" hangingPunct="1">
              <a:spcBef>
                <a:spcPts val="1500"/>
              </a:spcBef>
              <a:buFontTx/>
              <a:buBlip>
                <a:blip r:embed="rId4"/>
              </a:buBlip>
            </a:pPr>
            <a:r>
              <a:rPr lang="en-US" altLang="zh-CN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Demo Video</a:t>
            </a:r>
          </a:p>
          <a:p>
            <a:pPr lvl="1" algn="just" eaLnBrk="1" hangingPunct="1">
              <a:spcBef>
                <a:spcPts val="600"/>
              </a:spcBef>
              <a:buFontTx/>
              <a:buBlip>
                <a:blip r:embed="rId4"/>
              </a:buBlip>
            </a:pPr>
            <a:r>
              <a:rPr lang="en-US" altLang="zh-CN" sz="28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  <a:hlinkClick r:id="rId7"/>
              </a:rPr>
              <a:t>https://www.youtube.com/embed/POX-kazz_Ec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(YouTube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)</a:t>
            </a:r>
          </a:p>
          <a:p>
            <a:pPr lvl="1" algn="just">
              <a:spcBef>
                <a:spcPts val="600"/>
              </a:spcBef>
              <a:buBlip>
                <a:blip r:embed="rId4"/>
              </a:buBlip>
            </a:pP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System </a:t>
            </a:r>
            <a:r>
              <a:rPr lang="en-US" altLang="zh-CN" sz="2000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project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won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First </a:t>
            </a:r>
            <a:r>
              <a:rPr lang="en-US" altLang="zh-CN" sz="2000" b="1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Prize (1st out of 23 finalist), </a:t>
            </a:r>
            <a:r>
              <a:rPr lang="en-US" altLang="zh-CN" sz="2000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in </a:t>
            </a:r>
          </a:p>
          <a:p>
            <a:pPr lvl="1" algn="just">
              <a:spcBef>
                <a:spcPts val="600"/>
              </a:spcBef>
            </a:pPr>
            <a:r>
              <a:rPr lang="en-US" altLang="zh-CN" sz="2000" b="1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IEEE </a:t>
            </a:r>
            <a:r>
              <a:rPr lang="en-US" altLang="zh-CN" sz="2000" b="1" dirty="0" err="1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ComSoc</a:t>
            </a:r>
            <a:r>
              <a:rPr lang="en-US" altLang="zh-CN" sz="2000" b="1" dirty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 </a:t>
            </a:r>
            <a:r>
              <a:rPr lang="en-US" altLang="zh-CN" sz="2000" b="1" dirty="0" smtClean="0">
                <a:solidFill>
                  <a:srgbClr val="00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Student Competition 2017</a:t>
            </a:r>
            <a:endParaRPr lang="en-US" altLang="zh-CN" sz="2000" b="1" dirty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Deliverables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21" y="1628980"/>
            <a:ext cx="1080012" cy="1080012"/>
          </a:xfrm>
          <a:prstGeom prst="rect">
            <a:avLst/>
          </a:prstGeom>
        </p:spPr>
      </p:pic>
      <p:sp>
        <p:nvSpPr>
          <p:cNvPr id="11" name="Rectangle 4"/>
          <p:cNvSpPr/>
          <p:nvPr/>
        </p:nvSpPr>
        <p:spPr>
          <a:xfrm>
            <a:off x="7362031" y="1693672"/>
            <a:ext cx="18000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Fine-grained AQI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dirty="0" smtClean="0">
                <a:solidFill>
                  <a:srgbClr val="FF0000"/>
                </a:solidFill>
                <a:latin typeface="Arial Unicode MS" panose="02010600030101010101" charset="-122"/>
                <a:ea typeface="宋体" panose="02010600030101010101" pitchFamily="2" charset="-122"/>
                <a:cs typeface="Arial Unicode MS" panose="02010600030101010101" charset="-122"/>
              </a:rPr>
              <a:t>Dataset link</a:t>
            </a:r>
            <a:endParaRPr lang="zh-CN" altLang="en-US" sz="1600" b="1" dirty="0">
              <a:solidFill>
                <a:srgbClr val="000000"/>
              </a:solidFill>
              <a:latin typeface="Arial Unicode MS" panose="02010600030101010101" charset="-122"/>
              <a:ea typeface="宋体" panose="02010600030101010101" pitchFamily="2" charset="-122"/>
              <a:cs typeface="Arial Unicode MS" panose="02010600030101010101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2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  <a:endParaRPr lang="en-US" altLang="zh-CN" sz="2400" dirty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0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 Flight Trajectory Planning &amp; Communication Optimization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Spectrum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Sharing Planning for Full-Duplex UAV Relaying Systems With </a:t>
            </a:r>
            <a:r>
              <a:rPr lang="en-US" altLang="zh-CN" sz="2000" dirty="0" err="1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Underlaid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D2D Communications</a:t>
            </a:r>
            <a:endParaRPr lang="en-US" sz="2000" dirty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IEEE </a:t>
            </a:r>
            <a:r>
              <a:rPr lang="en-US" altLang="zh-CN" sz="20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Journal on Selected Areas in Communications </a:t>
            </a:r>
            <a:endParaRPr lang="en-US" sz="2000" dirty="0" smtClean="0">
              <a:solidFill>
                <a:srgbClr val="FF0000"/>
              </a:solidFill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Mean Field Game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25/50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00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724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Flight Trajectory </a:t>
            </a:r>
          </a:p>
          <a:p>
            <a:pPr algn="just">
              <a:lnSpc>
                <a:spcPts val="1800"/>
              </a:lnSpc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Power Control 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26/50</a:t>
            </a:r>
            <a:endParaRPr lang="zh-CN" altLang="en-US" dirty="0"/>
          </a:p>
        </p:txBody>
      </p:sp>
      <p:sp>
        <p:nvSpPr>
          <p:cNvPr id="6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System Model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0E39212A-E390-4D6D-ABDF-DB8B56183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70" y="2302586"/>
            <a:ext cx="6601866" cy="37887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03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029CE64-4DF7-4816-BFFE-B9DA1CB32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327" y="1537600"/>
            <a:ext cx="4387417" cy="394231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78AD79DB-DE06-40A8-83D6-2684FF6345D4}"/>
              </a:ext>
            </a:extLst>
          </p:cNvPr>
          <p:cNvSpPr/>
          <p:nvPr/>
        </p:nvSpPr>
        <p:spPr>
          <a:xfrm>
            <a:off x="467544" y="1340768"/>
            <a:ext cx="3310405" cy="457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70C0"/>
                </a:solidFill>
                <a:latin typeface="NimbusRomNo9L-Regu"/>
              </a:rPr>
              <a:t>Objective: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maximize the destination node’s throughput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NimbusRomNo9L-Regu"/>
              </a:rPr>
              <a:t>Constraints</a:t>
            </a:r>
            <a:r>
              <a:rPr lang="en-US" altLang="zh-CN" sz="1650" dirty="0">
                <a:solidFill>
                  <a:srgbClr val="0070C0"/>
                </a:solidFill>
                <a:latin typeface="NimbusRomNo9L-Regu"/>
              </a:rPr>
              <a:t>: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information causality constraints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minimum SINR requirements of D2D pairs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budget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UAV’s trajectory constraints</a:t>
            </a:r>
          </a:p>
          <a:p>
            <a:r>
              <a:rPr lang="en-US" altLang="zh-CN" sz="2000" dirty="0">
                <a:solidFill>
                  <a:srgbClr val="0070C0"/>
                </a:solidFill>
                <a:latin typeface="NimbusRomNo9L-Regu"/>
              </a:rPr>
              <a:t>Optimization variables: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UAV’s flight trajectory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of the source node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of the UAV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altLang="zh-CN" sz="1650" dirty="0">
                <a:latin typeface="NimbusRomNo9L-Regu"/>
              </a:rPr>
              <a:t>transmit power of the </a:t>
            </a:r>
            <a:r>
              <a:rPr lang="en-US" altLang="zh-CN" sz="1650" dirty="0" err="1">
                <a:latin typeface="NimbusRomNo9L-Regu"/>
              </a:rPr>
              <a:t>i-th</a:t>
            </a:r>
            <a:r>
              <a:rPr lang="en-US" altLang="zh-CN" sz="1650" dirty="0">
                <a:latin typeface="NimbusRomNo9L-Regu"/>
              </a:rPr>
              <a:t> D2D transmitter (D2D-Tx)</a:t>
            </a:r>
          </a:p>
        </p:txBody>
      </p:sp>
      <p:sp>
        <p:nvSpPr>
          <p:cNvPr id="6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Problem Formulation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27/50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011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84289" y="1268760"/>
            <a:ext cx="8031061" cy="4000499"/>
          </a:xfrm>
        </p:spPr>
        <p:txBody>
          <a:bodyPr>
            <a:noAutofit/>
          </a:bodyPr>
          <a:lstStyle/>
          <a:p>
            <a:r>
              <a:rPr lang="en-US" altLang="zh-CN" sz="2400" dirty="0"/>
              <a:t>The formulated problem is difficult to be solved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</a:rPr>
              <a:t>The objective function is non-convex/non-concave </a:t>
            </a:r>
            <a:r>
              <a:rPr lang="en-US" altLang="zh-CN" sz="2000" dirty="0"/>
              <a:t>since the achievable throughput not only depends on its own transmit power, but also influenced by the transmit power of any D2D pairs; 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</a:rPr>
              <a:t>The information causality constraint </a:t>
            </a:r>
            <a:r>
              <a:rPr lang="en-US" altLang="zh-CN" sz="2000" i="1" dirty="0" smtClean="0">
                <a:solidFill>
                  <a:srgbClr val="FF0000"/>
                </a:solidFill>
              </a:rPr>
              <a:t>C </a:t>
            </a:r>
            <a:r>
              <a:rPr lang="en-US" altLang="zh-CN" sz="2000" dirty="0" smtClean="0">
                <a:solidFill>
                  <a:srgbClr val="FF0000"/>
                </a:solidFill>
              </a:rPr>
              <a:t>1 </a:t>
            </a:r>
            <a:r>
              <a:rPr lang="en-US" altLang="zh-CN" sz="2000" dirty="0">
                <a:solidFill>
                  <a:srgbClr val="FF0000"/>
                </a:solidFill>
              </a:rPr>
              <a:t>is coupled in consecutive time slots </a:t>
            </a:r>
            <a:r>
              <a:rPr lang="en-US" altLang="zh-CN" sz="2000" dirty="0"/>
              <a:t>and no convex property is guaranteed; </a:t>
            </a:r>
          </a:p>
          <a:p>
            <a:pPr lvl="1">
              <a:spcAft>
                <a:spcPts val="600"/>
              </a:spcAft>
            </a:pPr>
            <a:r>
              <a:rPr lang="en-US" altLang="zh-CN" sz="2000" dirty="0">
                <a:solidFill>
                  <a:srgbClr val="FF0000"/>
                </a:solidFill>
              </a:rPr>
              <a:t>The feasible region of the investigated optimization problem is varied and even non-convex </a:t>
            </a:r>
            <a:r>
              <a:rPr lang="en-US" altLang="zh-CN" sz="2000" dirty="0"/>
              <a:t>because the SINR requirement of the D2D pair results in a protection region.</a:t>
            </a:r>
          </a:p>
          <a:p>
            <a:r>
              <a:rPr lang="en-US" altLang="zh-CN" sz="2400" dirty="0"/>
              <a:t>To this end, we first study two subproblems: </a:t>
            </a:r>
          </a:p>
          <a:p>
            <a:pPr lvl="1"/>
            <a:r>
              <a:rPr lang="en-US" altLang="zh-CN" sz="2000" dirty="0"/>
              <a:t>Transmit power planning with given trajectory</a:t>
            </a:r>
          </a:p>
          <a:p>
            <a:pPr lvl="1"/>
            <a:r>
              <a:rPr lang="en-US" altLang="zh-CN" sz="2000" dirty="0"/>
              <a:t>Trajectory planning with given transmit power</a:t>
            </a:r>
          </a:p>
          <a:p>
            <a:r>
              <a:rPr lang="en-US" altLang="zh-CN" sz="2400" dirty="0" smtClean="0"/>
              <a:t>This is basically </a:t>
            </a:r>
            <a:r>
              <a:rPr lang="en-US" altLang="zh-CN" sz="2400" dirty="0" smtClean="0">
                <a:solidFill>
                  <a:srgbClr val="0070C0"/>
                </a:solidFill>
              </a:rPr>
              <a:t>block coordinate descent </a:t>
            </a:r>
            <a:r>
              <a:rPr lang="en-US" altLang="zh-CN" sz="2400" dirty="0" smtClean="0"/>
              <a:t>method</a:t>
            </a:r>
          </a:p>
        </p:txBody>
      </p:sp>
      <p:sp>
        <p:nvSpPr>
          <p:cNvPr id="5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Algorithm Design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7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28/50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08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Introduction - History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353367"/>
            <a:ext cx="549006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In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the early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1900s,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UAV innovations started for training </a:t>
            </a:r>
            <a:r>
              <a:rPr lang="en-US" altLang="zh-CN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military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personnel.</a:t>
            </a:r>
            <a:r>
              <a:rPr lang="zh-CN" altLang="en-US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During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the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1930s, the US Navy began to experiment with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radio-controlled UAV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.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From the 1990s, micro UAVs started to be widely used in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public and civilian applications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.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Recently, the communication of UAVs have been investigated in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various applications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.</a:t>
            </a:r>
            <a:endParaRPr lang="zh-CN" altLang="en-US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02/50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65" y="1430700"/>
            <a:ext cx="2771482" cy="200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65" y="3789004"/>
            <a:ext cx="2771482" cy="2168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3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24744"/>
            <a:ext cx="3997590" cy="25611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Block </a:t>
            </a:r>
            <a:r>
              <a:rPr lang="en-US" altLang="zh-CN" sz="3600" dirty="0">
                <a:solidFill>
                  <a:srgbClr val="FF0000"/>
                </a:solidFill>
              </a:rPr>
              <a:t>successive upper </a:t>
            </a:r>
            <a:r>
              <a:rPr lang="en-US" altLang="zh-CN" sz="3600" dirty="0" smtClean="0">
                <a:solidFill>
                  <a:srgbClr val="FF0000"/>
                </a:solidFill>
              </a:rPr>
              <a:t>bound </a:t>
            </a:r>
            <a:r>
              <a:rPr lang="en-US" altLang="zh-CN" sz="3600" dirty="0">
                <a:solidFill>
                  <a:srgbClr val="FF0000"/>
                </a:solidFill>
              </a:rPr>
              <a:t>minimization (BSUM)</a:t>
            </a:r>
            <a:endParaRPr lang="en-US" sz="8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904" y="764705"/>
            <a:ext cx="3456607" cy="2650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3099706"/>
            <a:ext cx="8013697" cy="3666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9" name="矩形 25"/>
          <p:cNvSpPr/>
          <p:nvPr/>
        </p:nvSpPr>
        <p:spPr>
          <a:xfrm>
            <a:off x="8263143" y="890691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29</a:t>
            </a:r>
            <a:r>
              <a:rPr lang="en-US" altLang="zh-CN" dirty="0" smtClean="0"/>
              <a:t>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50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4575C7F6-70C0-4285-9E8B-AA881FA6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459" y="3170257"/>
            <a:ext cx="3347824" cy="261127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3FF32E9C-5BC1-453B-B38C-D4ED87F0DAA9}"/>
              </a:ext>
            </a:extLst>
          </p:cNvPr>
          <p:cNvSpPr/>
          <p:nvPr/>
        </p:nvSpPr>
        <p:spPr>
          <a:xfrm>
            <a:off x="162617" y="1640985"/>
            <a:ext cx="43066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latin typeface="NimbusRomNo9L-Regu"/>
              </a:rPr>
              <a:t>UAV’s </a:t>
            </a:r>
            <a:r>
              <a:rPr lang="en-US" altLang="zh-CN" dirty="0">
                <a:latin typeface="NimbusRomNo9L-Regu"/>
              </a:rPr>
              <a:t>trajectories for </a:t>
            </a:r>
            <a:r>
              <a:rPr lang="en-US" altLang="zh-CN" dirty="0" smtClean="0">
                <a:latin typeface="NimbusRomNo9L-Regu"/>
              </a:rPr>
              <a:t>3 different </a:t>
            </a:r>
            <a:r>
              <a:rPr lang="en-US" altLang="zh-CN" dirty="0">
                <a:latin typeface="NimbusRomNo9L-Regu"/>
              </a:rPr>
              <a:t>cases</a:t>
            </a:r>
            <a:endParaRPr lang="en-US" altLang="zh-CN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Case I</a:t>
            </a:r>
            <a:r>
              <a:rPr lang="en-US" altLang="zh-CN" dirty="0"/>
              <a:t>, where the start and end locations of the UAV are (0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 and (1000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100), and the destination node is located at (800</a:t>
            </a:r>
            <a:r>
              <a:rPr lang="en-US" altLang="zh-CN" i="1" dirty="0"/>
              <a:t>; </a:t>
            </a:r>
            <a:r>
              <a:rPr lang="en-US" altLang="zh-CN" dirty="0"/>
              <a:t>250</a:t>
            </a:r>
            <a:r>
              <a:rPr lang="en-US" altLang="zh-CN" i="1" dirty="0"/>
              <a:t>; </a:t>
            </a:r>
            <a:r>
              <a:rPr lang="en-US" altLang="zh-CN" dirty="0"/>
              <a:t>0);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Case II</a:t>
            </a:r>
            <a:r>
              <a:rPr lang="en-US" altLang="zh-CN" dirty="0"/>
              <a:t>, in which the destination node is located at (500</a:t>
            </a:r>
            <a:r>
              <a:rPr lang="en-US" altLang="zh-CN" i="1" dirty="0"/>
              <a:t>; </a:t>
            </a:r>
            <a:r>
              <a:rPr lang="en-US" altLang="zh-CN" dirty="0"/>
              <a:t>400</a:t>
            </a:r>
            <a:r>
              <a:rPr lang="en-US" altLang="zh-CN" i="1" dirty="0"/>
              <a:t>; </a:t>
            </a:r>
            <a:r>
              <a:rPr lang="en-US" altLang="zh-CN" dirty="0"/>
              <a:t>0) with the same start and end locations of the UAV as in case I;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</a:rPr>
              <a:t>Case III</a:t>
            </a:r>
            <a:r>
              <a:rPr lang="en-US" altLang="zh-CN" dirty="0"/>
              <a:t>, for which the start and end locations of the UAV are (0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 and (0</a:t>
            </a:r>
            <a:r>
              <a:rPr lang="en-US" altLang="zh-CN" i="1" dirty="0"/>
              <a:t>; </a:t>
            </a:r>
            <a:r>
              <a:rPr lang="en-US" altLang="zh-CN" dirty="0"/>
              <a:t>500</a:t>
            </a:r>
            <a:r>
              <a:rPr lang="en-US" altLang="zh-CN" i="1" dirty="0"/>
              <a:t>; </a:t>
            </a:r>
            <a:r>
              <a:rPr lang="en-US" altLang="zh-CN" dirty="0"/>
              <a:t>100) with the same destination node location as in case I.</a:t>
            </a:r>
            <a:endParaRPr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="" xmlns:a16="http://schemas.microsoft.com/office/drawing/2014/main" id="{CBAF61AD-9A18-4592-9616-2B73D0B04F5A}"/>
              </a:ext>
            </a:extLst>
          </p:cNvPr>
          <p:cNvSpPr/>
          <p:nvPr/>
        </p:nvSpPr>
        <p:spPr>
          <a:xfrm>
            <a:off x="4899582" y="1348945"/>
            <a:ext cx="34248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NimbusRomNo9L-Regu"/>
              </a:rPr>
              <a:t>Square mark: the source node</a:t>
            </a:r>
          </a:p>
          <a:p>
            <a:r>
              <a:rPr lang="en-US" altLang="zh-CN" sz="1600" dirty="0">
                <a:latin typeface="NimbusRomNo9L-Regu"/>
              </a:rPr>
              <a:t>Triangle mark: the destination node</a:t>
            </a:r>
          </a:p>
          <a:p>
            <a:r>
              <a:rPr lang="en-US" altLang="zh-CN" sz="1600" dirty="0">
                <a:latin typeface="NimbusRomNo9L-Regu"/>
              </a:rPr>
              <a:t>Star mark: D2D pairs</a:t>
            </a:r>
          </a:p>
          <a:p>
            <a:r>
              <a:rPr lang="en-US" altLang="zh-CN" sz="1600" dirty="0">
                <a:latin typeface="NimbusRomNo9L-Regu"/>
              </a:rPr>
              <a:t>x-mark: start (end) location</a:t>
            </a:r>
            <a:endParaRPr lang="zh-CN" altLang="en-US" sz="1600" dirty="0"/>
          </a:p>
        </p:txBody>
      </p:sp>
      <p:sp>
        <p:nvSpPr>
          <p:cNvPr id="14" name="箭头: 下 13">
            <a:extLst>
              <a:ext uri="{FF2B5EF4-FFF2-40B4-BE49-F238E27FC236}">
                <a16:creationId xmlns="" xmlns:a16="http://schemas.microsoft.com/office/drawing/2014/main" id="{4CB62171-87E8-4359-90CD-DE4C23F14844}"/>
              </a:ext>
            </a:extLst>
          </p:cNvPr>
          <p:cNvSpPr/>
          <p:nvPr/>
        </p:nvSpPr>
        <p:spPr>
          <a:xfrm>
            <a:off x="6330688" y="2812711"/>
            <a:ext cx="127262" cy="2050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箭头: 右 14">
            <a:extLst>
              <a:ext uri="{FF2B5EF4-FFF2-40B4-BE49-F238E27FC236}">
                <a16:creationId xmlns="" xmlns:a16="http://schemas.microsoft.com/office/drawing/2014/main" id="{2565121A-B732-4A7D-830E-BA61CA16C7C7}"/>
              </a:ext>
            </a:extLst>
          </p:cNvPr>
          <p:cNvSpPr/>
          <p:nvPr/>
        </p:nvSpPr>
        <p:spPr>
          <a:xfrm>
            <a:off x="4469245" y="3543300"/>
            <a:ext cx="197024" cy="1278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 Setup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1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30/50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176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56059" y="1196753"/>
            <a:ext cx="8031061" cy="4346798"/>
          </a:xfrm>
        </p:spPr>
        <p:txBody>
          <a:bodyPr>
            <a:normAutofit/>
          </a:bodyPr>
          <a:lstStyle/>
          <a:p>
            <a:r>
              <a:rPr lang="en-US" altLang="zh-CN" dirty="0"/>
              <a:t>trajectory planning                                      transmit power planning</a:t>
            </a:r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3FF32E9C-5BC1-453B-B38C-D4ED87F0DAA9}"/>
              </a:ext>
            </a:extLst>
          </p:cNvPr>
          <p:cNvSpPr/>
          <p:nvPr/>
        </p:nvSpPr>
        <p:spPr>
          <a:xfrm>
            <a:off x="4372495" y="5111442"/>
            <a:ext cx="33347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The transmit powers of the source node, UAV and D2D pairs for different cases.</a:t>
            </a:r>
            <a:endParaRPr lang="zh-CN" altLang="en-US" sz="1600" dirty="0"/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ED8A9F4-37A4-4970-86EE-8BAF21EAC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060" y="2362366"/>
            <a:ext cx="3334745" cy="261127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52661DF5-EC70-4093-82B4-8DC601C556C0}"/>
              </a:ext>
            </a:extLst>
          </p:cNvPr>
          <p:cNvSpPr/>
          <p:nvPr/>
        </p:nvSpPr>
        <p:spPr>
          <a:xfrm>
            <a:off x="856060" y="5098091"/>
            <a:ext cx="3391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NimbusRomNo9L-Regu"/>
              </a:rPr>
              <a:t>The UAV’s speeds obtained by the proposed algorithm for different cases over the time slot, where the maximum UAV’s speed </a:t>
            </a:r>
            <a:r>
              <a:rPr lang="nl-NL" altLang="zh-CN" sz="1600" dirty="0">
                <a:latin typeface="NimbusRomNo9L-Regu"/>
              </a:rPr>
              <a:t>is </a:t>
            </a:r>
            <a:r>
              <a:rPr lang="nl-NL" altLang="zh-CN" sz="1600" i="1" dirty="0">
                <a:latin typeface="CMMI9"/>
              </a:rPr>
              <a:t>V </a:t>
            </a:r>
            <a:r>
              <a:rPr lang="nl-NL" altLang="zh-CN" sz="1600" dirty="0">
                <a:latin typeface="CMR9"/>
              </a:rPr>
              <a:t>= 60 </a:t>
            </a:r>
            <a:r>
              <a:rPr lang="nl-NL" altLang="zh-CN" sz="1600" dirty="0">
                <a:latin typeface="NimbusRomNo9L-Regu"/>
              </a:rPr>
              <a:t>m/s.</a:t>
            </a:r>
            <a:endParaRPr lang="zh-CN" altLang="en-US" sz="1600" dirty="0"/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81A8542F-3EA2-47FD-B1E3-013504BC0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496" y="2362366"/>
            <a:ext cx="3334745" cy="2619435"/>
          </a:xfrm>
          <a:prstGeom prst="rect">
            <a:avLst/>
          </a:prstGeom>
        </p:spPr>
      </p:pic>
      <p:sp>
        <p:nvSpPr>
          <p:cNvPr id="7" name="箭头: 下 6">
            <a:extLst>
              <a:ext uri="{FF2B5EF4-FFF2-40B4-BE49-F238E27FC236}">
                <a16:creationId xmlns="" xmlns:a16="http://schemas.microsoft.com/office/drawing/2014/main" id="{559C7E78-B634-4A78-9DA5-B3EF9217C7DD}"/>
              </a:ext>
            </a:extLst>
          </p:cNvPr>
          <p:cNvSpPr/>
          <p:nvPr/>
        </p:nvSpPr>
        <p:spPr>
          <a:xfrm>
            <a:off x="1838227" y="1938976"/>
            <a:ext cx="155543" cy="2757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箭头: 下 8">
            <a:extLst>
              <a:ext uri="{FF2B5EF4-FFF2-40B4-BE49-F238E27FC236}">
                <a16:creationId xmlns="" xmlns:a16="http://schemas.microsoft.com/office/drawing/2014/main" id="{D7417260-AB89-472A-A477-452158D19C54}"/>
              </a:ext>
            </a:extLst>
          </p:cNvPr>
          <p:cNvSpPr/>
          <p:nvPr/>
        </p:nvSpPr>
        <p:spPr>
          <a:xfrm>
            <a:off x="6129780" y="1962183"/>
            <a:ext cx="98981" cy="2757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3"/>
          <p:cNvSpPr/>
          <p:nvPr/>
        </p:nvSpPr>
        <p:spPr>
          <a:xfrm>
            <a:off x="224350" y="116632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Simulation Results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4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31/50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3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26843"/>
            <a:ext cx="7886700" cy="543846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Some other related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78974"/>
            <a:ext cx="8119814" cy="549038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UAV to Improve </a:t>
            </a:r>
            <a:r>
              <a:rPr 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Network Connectivity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global message connectivity, worst-case connectivity, network bisection connectivity, and k-connectivity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Optimal deployment and movement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Zhu </a:t>
            </a:r>
            <a:r>
              <a:rPr lang="en-US" sz="16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Han, A. Lee </a:t>
            </a:r>
            <a:r>
              <a:rPr lang="en-US" sz="16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Swindlehurst</a:t>
            </a:r>
            <a:r>
              <a:rPr lang="en-US" sz="16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K. J. Ray Liu, “Optimization of MANET Connectivity Via Smart Deployment/Movement of Unmanned Air Vehicles," IEEE Transactions on Vehicular Technology, vol.58, no.7, pp.3533-3546, September 2009.</a:t>
            </a:r>
          </a:p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Coalition Formation Game </a:t>
            </a:r>
            <a:r>
              <a:rPr lang="en-US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Approaches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A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number of UAVs to collect data from several arbitrarily located tasks 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UAVs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take the roles of sensor, delivery, or relay 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The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cost in terms of polling system delay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Proposed </a:t>
            </a:r>
            <a:r>
              <a:rPr lang="en-US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distributed hedonic coalition formation algorithm</a:t>
            </a:r>
            <a:r>
              <a:rPr lang="en-US" sz="2400" dirty="0" smtClean="0"/>
              <a:t> </a:t>
            </a:r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sz="16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Walid</a:t>
            </a: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6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Saad</a:t>
            </a: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Zhu Han, Tamer </a:t>
            </a:r>
            <a:r>
              <a:rPr lang="en-US" sz="16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Basar</a:t>
            </a: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</a:t>
            </a:r>
            <a:r>
              <a:rPr lang="en-US" sz="16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Merouane</a:t>
            </a: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6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Debbah</a:t>
            </a: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Are </a:t>
            </a:r>
            <a:r>
              <a:rPr lang="en-US" sz="16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Hjorungnes</a:t>
            </a:r>
            <a:r>
              <a:rPr lang="en-US" sz="16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“Hedonic Coalition Formation for Distributed Task Allocation among Wireless Agents," IEEE Transactions on Mobile Computing, vol. 10, no.9, pp.1327-1344, September 2011.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US" dirty="0"/>
          </a:p>
        </p:txBody>
      </p:sp>
      <p:sp>
        <p:nvSpPr>
          <p:cNvPr id="4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32/50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8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96" y="1124744"/>
            <a:ext cx="6236440" cy="297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2322"/>
            <a:ext cx="7886700" cy="646651"/>
          </a:xfrm>
        </p:spPr>
        <p:txBody>
          <a:bodyPr>
            <a:normAutofit/>
          </a:bodyPr>
          <a:lstStyle/>
          <a:p>
            <a:r>
              <a:rPr lang="en-US" altLang="zh-CN" sz="3600" dirty="0" err="1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mmWave</a:t>
            </a:r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 on Sky for Oil Company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10"/>
            <a:ext cx="4192653" cy="2733458"/>
          </a:xfrm>
        </p:spPr>
      </p:pic>
      <p:sp>
        <p:nvSpPr>
          <p:cNvPr id="4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33/50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60" y="4160480"/>
            <a:ext cx="4594890" cy="2580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7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Outline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Overview of LTE-based U2X Services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UAV Sensing and Machine Learning</a:t>
            </a:r>
            <a:endParaRPr lang="en-US" altLang="zh-CN" sz="2400" dirty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lvl="0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sz="2400" dirty="0" smtClean="0"/>
              <a:t> Flight Trajectory Planning and Resource allocation</a:t>
            </a:r>
            <a:r>
              <a:rPr lang="en-US" altLang="zh-CN" sz="2000" dirty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 </a:t>
            </a:r>
            <a:endParaRPr lang="en-US" sz="20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Mean Field Game for Control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Basic Concepts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Examples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Arial Unicode MS" panose="02010600030101010101" charset="-122"/>
                <a:cs typeface="Arial Unicode MS" panose="02010600030101010101" charset="-122"/>
              </a:rPr>
              <a:t> Conclusions</a:t>
            </a:r>
            <a:endParaRPr lang="zh-CN" altLang="en-US" sz="2400" dirty="0" smtClean="0">
              <a:latin typeface="Arial Unicode MS" panose="02010600030101010101" charset="-122"/>
              <a:ea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34/50</a:t>
            </a:r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11266" name="Picture 2" descr="mage result for mean field gam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4231"/>
            <a:ext cx="2875277" cy="313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497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Classical Game Theory vs Mean Field Game</a:t>
            </a:r>
            <a:endParaRPr lang="zh-CN" altLang="en-US" sz="32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5"/>
            <a:ext cx="8280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classical game theory, a fish reacts to what other fishes nearby </a:t>
            </a:r>
            <a:r>
              <a:rPr lang="en-US" sz="2400" dirty="0" smtClean="0"/>
              <a:t>do.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</a:t>
            </a:r>
            <a:r>
              <a:rPr lang="en-US" sz="2400" dirty="0"/>
              <a:t>mean-field game theory, each fish does not care about each of the other fishes. Rather, it cares about how the fishes nearby, as a mass, globally move. In other words, each fish reacts only to the mass. 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r>
              <a:rPr lang="en-US" altLang="zh-CN" dirty="0"/>
              <a:t>5</a:t>
            </a:r>
            <a:r>
              <a:rPr lang="en-US" altLang="zh-CN" dirty="0" smtClean="0"/>
              <a:t>/50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648794"/>
            <a:ext cx="7848600" cy="28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83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Mean Field Game as an Optimal Control Problem</a:t>
            </a:r>
            <a:endParaRPr lang="zh-CN" altLang="en-US" sz="28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36/50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38930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84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Example: Highway Driving</a:t>
            </a:r>
            <a:endParaRPr lang="zh-CN" altLang="en-US" sz="32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37/50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2" y="1313722"/>
            <a:ext cx="8172000" cy="2939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390" y="4780718"/>
            <a:ext cx="4128610" cy="1539373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6877108"/>
              </p:ext>
            </p:extLst>
          </p:nvPr>
        </p:nvGraphicFramePr>
        <p:xfrm>
          <a:off x="4828292" y="4760180"/>
          <a:ext cx="3804610" cy="1488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Bitmap Image" r:id="rId6" imgW="4617720" imgH="1806120" progId="Paint.Picture">
                  <p:embed/>
                </p:oleObj>
              </mc:Choice>
              <mc:Fallback>
                <p:oleObj name="Bitmap Image" r:id="rId6" imgW="4617720" imgH="1806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28292" y="4760180"/>
                        <a:ext cx="3804610" cy="1488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10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rgbClr val="FF0000"/>
                </a:solidFill>
              </a:rPr>
              <a:t>Stochastic Differential Games</a:t>
            </a:r>
            <a:endParaRPr lang="zh-CN" altLang="en-US" sz="36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38/50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2" y="1178975"/>
            <a:ext cx="8407846" cy="2978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12" y="4427652"/>
            <a:ext cx="4070400" cy="2133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017371"/>
            <a:ext cx="2880320" cy="2671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18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600" y="98963"/>
            <a:ext cx="8843474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as Cellular Infrastructure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992" y="1166800"/>
            <a:ext cx="8753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UAVs as </a:t>
            </a:r>
            <a:r>
              <a:rPr lang="en-US" altLang="zh-CN" sz="2400" dirty="0" smtClean="0">
                <a:solidFill>
                  <a:srgbClr val="0070C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base stations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[1] --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Low operational cost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Capacity enhancement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Data offloading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Emergency communications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03/50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92" y="3158997"/>
            <a:ext cx="8712210" cy="313196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61992" y="6219031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[1]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Qingqing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 Wu,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et al.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“Joint Trajectory and Communication Design for Multi-UAV Enabled Wireless Networks,"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IEEE Trans. Wireless </a:t>
            </a:r>
            <a:r>
              <a:rPr lang="en-US" sz="1600" i="1" dirty="0" err="1" smtClean="0">
                <a:latin typeface="Arial Unicode MS" charset="0"/>
                <a:ea typeface="Arial Unicode MS" charset="0"/>
                <a:cs typeface="Arial Unicode MS" charset="0"/>
              </a:rPr>
              <a:t>Commun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.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vol. 17, no. 3, pp. 2109-2121, Mar. 2018.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endParaRPr lang="zh-CN" altLang="en-US" sz="16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20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Mean Field </a:t>
            </a:r>
            <a:r>
              <a:rPr lang="en-US" sz="3600" dirty="0" smtClean="0">
                <a:solidFill>
                  <a:srgbClr val="FF0000"/>
                </a:solidFill>
              </a:rPr>
              <a:t>Games</a:t>
            </a:r>
            <a:endParaRPr lang="zh-CN" altLang="en-US" sz="36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39/50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340768"/>
            <a:ext cx="8082529" cy="284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36" y="4186843"/>
            <a:ext cx="7956376" cy="1517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38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Mean Field </a:t>
            </a:r>
            <a:r>
              <a:rPr lang="en-US" sz="3600" dirty="0" smtClean="0">
                <a:solidFill>
                  <a:srgbClr val="FF0000"/>
                </a:solidFill>
              </a:rPr>
              <a:t>Games</a:t>
            </a:r>
            <a:endParaRPr lang="zh-CN" altLang="en-US" sz="36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40/50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8262041" cy="39677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74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Summary of HJB-FPK Solution to MFG</a:t>
            </a:r>
            <a:endParaRPr lang="zh-CN" altLang="en-US" sz="3200" dirty="0">
              <a:solidFill>
                <a:srgbClr val="FF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41/50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25" y="1268759"/>
            <a:ext cx="8812625" cy="4040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0" y="4763423"/>
            <a:ext cx="4545161" cy="1810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49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02" y="151649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Example 3: Existing UAV Works Using MFG</a:t>
            </a:r>
            <a:br>
              <a:rPr lang="en-US" dirty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839763"/>
            <a:ext cx="3111110" cy="19882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15" y="1889822"/>
            <a:ext cx="2828945" cy="19712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55" y="4509156"/>
            <a:ext cx="3957649" cy="2023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4475810"/>
            <a:ext cx="3421019" cy="21935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7095" y="1193432"/>
            <a:ext cx="42390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Interference Management in Dense Drone Small Cells Networks Using MFG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43672" y="1193432"/>
            <a:ext cx="3947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Charging Policy and Interference Mitigation in Wireless Powered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charset="0"/>
              </a:rPr>
              <a:t>IoTs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7504" y="3862825"/>
            <a:ext cx="4674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Distributed Resource Allocation in NOMA-Based UAV Networks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</a:rPr>
              <a:t>Using MFG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657538" y="3861049"/>
            <a:ext cx="4306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Adaptive Coverage Solution In Multi-UAVs Emergency Communication System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21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42/50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48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Conclusion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1" y="1268976"/>
            <a:ext cx="855009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U2X communications for UAV sensing tasks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UAV sensing and transmission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zh-CN" altLang="en-US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U2I and U2U schemes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Applicable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5G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technologies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Applications: 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3D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AQI Real-time Monitoring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Trajectory planning and resource optimization</a:t>
            </a:r>
          </a:p>
          <a:p>
            <a:pPr lvl="1"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Mean field game theoretical approach</a:t>
            </a: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43/50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8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Reference</a:t>
            </a:r>
            <a:endParaRPr lang="en-US" altLang="zh-CN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1" y="1178975"/>
            <a:ext cx="855009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altLang="zh-CN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Y. Yang, Z. Zheng, K. </a:t>
            </a:r>
            <a:r>
              <a:rPr lang="en-US" altLang="zh-CN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Bian</a:t>
            </a:r>
            <a:r>
              <a:rPr lang="en-US" altLang="zh-CN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L. Song and Z. Han, “</a:t>
            </a:r>
            <a:r>
              <a:rPr lang="en-US" altLang="zh-CN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Realtime</a:t>
            </a:r>
            <a:r>
              <a:rPr lang="en-US" altLang="zh-CN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Profiling of Fine-Grained Air Quality Index Distribution using UAV Sensing,” IEEE Internet Things J., vol. 5, no. 1, pp. 186-198, Feb. 2018.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Haichao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Wang,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Jinlong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Wang,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Jin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Chen,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Guoru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Ding,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Yuzhou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Li, and Zhu Han, “Spectrum Sharing Planning for Full Duplex UAV Relaying Systems with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Underlaid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D2D Communications," to appear IEEE Journal on Selected Areas in Communications, Special Issue on Airborne Communication Networks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Jingjing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Wang,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Chunxiao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Jiang, Zhu Han, Yong Ren, and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Hanzo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Lajos, “Taking Drones to the Next Level: Cooperative Distributed Unmanned-Aerial-Vehicular Networks for Small and Mini Drones," IEEE Vehicular Technology Magazine, vol. 12, no. 3, pp. 73-82, September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2017.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Walid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Saad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Zhu Han, Tamer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Basar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Merouane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Debbah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Are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Hjorungnes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“Hedonic Coalition Formation for Distributed Task Allocation among Wireless Agents," IEEE Transactions on Mobile Computing, vol. 10, no.9, pp.1327-1344, September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2011.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Zhu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Han, A. Lee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Swindlehurst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K. J. Ray Liu, “Optimization of MANET Connectivity Via Smart Deployment/Movement of Unmanned Air Vehicles," IEEE Transactions on Vehicular Technology, vol.58, no.7, pp.3533-3546, September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2009.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Zihe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Zhang,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Lixin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Xiaomin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Liu, Wei Liang, Zhu Han, “Matching-Based Resource Allocation and Distributed Power Control Using Mean Field Game in the NOMA-Based UAV Networks," Asia-Pacific Signal and Information Processing Association Annual Summit and Conference, Honolulu, Hawaii, November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2018.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smtClean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Yang 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Xu,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Lixin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Li,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Zihe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Zhang,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Kaiyuan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 </a:t>
            </a:r>
            <a:r>
              <a:rPr lang="en-US" sz="1400" dirty="0" err="1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Xue</a:t>
            </a:r>
            <a:r>
              <a:rPr lang="en-US" sz="1400" dirty="0">
                <a:latin typeface="Arial Unicode MS" panose="02010600030101010101" charset="-122"/>
                <a:ea typeface="黑体" panose="02010609060101010101" pitchFamily="49" charset="-122"/>
                <a:cs typeface="Arial Unicode MS" panose="02010600030101010101" charset="-122"/>
              </a:rPr>
              <a:t>, and Zhu Han, “A Discrete-Time Mean Field Game in Multi-UAV Wireless Communication System," IEEE/CIC International Conference on Communications in China, Beijing, China, August 2018.</a:t>
            </a:r>
          </a:p>
          <a:p>
            <a:pPr>
              <a:spcBef>
                <a:spcPts val="1200"/>
              </a:spcBef>
              <a:buBlip>
                <a:blip r:embed="rId3"/>
              </a:buBlip>
              <a:defRPr/>
            </a:pPr>
            <a:endParaRPr lang="en-US" altLang="zh-CN" sz="1400" dirty="0">
              <a:latin typeface="Arial Unicode MS" panose="02010600030101010101" charset="-122"/>
              <a:ea typeface="黑体" panose="02010609060101010101" pitchFamily="49" charset="-122"/>
              <a:cs typeface="Arial Unicode MS" panose="0201060003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44/50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66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Arial" charset="0"/>
              </a:rPr>
              <a:t> Overview of Wireless Amigo </a:t>
            </a:r>
            <a:r>
              <a:rPr lang="en-US" altLang="zh-CN" sz="3600" dirty="0" smtClean="0">
                <a:solidFill>
                  <a:srgbClr val="FF0000"/>
                </a:solidFill>
                <a:latin typeface="Arial" charset="0"/>
              </a:rPr>
              <a:t>Lab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45/50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51520" y="1136104"/>
            <a:ext cx="8763000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Lab Overview</a:t>
            </a:r>
          </a:p>
          <a:p>
            <a:pPr lvl="1" algn="l"/>
            <a:r>
              <a:rPr lang="en-US" altLang="zh-CN" sz="18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Currently: 14 Ph.D. students and many visitors</a:t>
            </a:r>
          </a:p>
          <a:p>
            <a:pPr lvl="1" algn="l"/>
            <a:r>
              <a:rPr lang="en-US" altLang="zh-CN" sz="18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Alumni: 17 Ph.D. and 4 postdocs. </a:t>
            </a:r>
          </a:p>
          <a:p>
            <a:pPr lvl="1" algn="l"/>
            <a:r>
              <a:rPr lang="en-US" altLang="zh-CN" sz="18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Since 2008, 15 NSF funding, DOD, DOI, Gulf of Mexico Research Initiative, Power consortium, Qatar grants and many companies supports</a:t>
            </a:r>
          </a:p>
          <a:p>
            <a:pPr lvl="1" algn="l"/>
            <a:r>
              <a:rPr lang="en-US" altLang="zh-CN" sz="1800" dirty="0" smtClean="0">
                <a:solidFill>
                  <a:srgbClr val="FF0000"/>
                </a:solidFill>
                <a:latin typeface="Arial" charset="0"/>
                <a:ea typeface="宋体" charset="0"/>
              </a:rPr>
              <a:t>1% highly cited researcher </a:t>
            </a:r>
            <a:r>
              <a:rPr lang="en-US" altLang="zh-CN" sz="18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Web of Science, </a:t>
            </a:r>
            <a:r>
              <a:rPr lang="en-US" altLang="zh-CN" sz="1800" dirty="0" smtClean="0">
                <a:solidFill>
                  <a:srgbClr val="FF0000"/>
                </a:solidFill>
                <a:latin typeface="Arial" charset="0"/>
                <a:ea typeface="宋体" charset="0"/>
              </a:rPr>
              <a:t>google citation &gt;31,000, h factor 88</a:t>
            </a:r>
            <a:r>
              <a:rPr lang="en-US" altLang="zh-CN" sz="18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.</a:t>
            </a:r>
          </a:p>
          <a:p>
            <a:pPr algn="l"/>
            <a:r>
              <a:rPr lang="en-US" altLang="zh-CN" sz="2000" dirty="0" smtClean="0">
                <a:solidFill>
                  <a:srgbClr val="000000"/>
                </a:solidFill>
                <a:latin typeface="Arial" charset="0"/>
                <a:ea typeface="宋体" charset="0"/>
              </a:rPr>
              <a:t>Current Concentration</a:t>
            </a:r>
          </a:p>
          <a:p>
            <a:pPr lvl="1" algn="l">
              <a:buFont typeface="Arial" charset="0"/>
              <a:buChar char="•"/>
              <a:defRPr/>
            </a:pPr>
            <a:r>
              <a:rPr lang="is-IS" sz="2000" dirty="0" smtClean="0">
                <a:solidFill>
                  <a:srgbClr val="000000"/>
                </a:solidFill>
              </a:rPr>
              <a:t>       Game Theoretical Approach 40%</a:t>
            </a:r>
          </a:p>
          <a:p>
            <a:pPr marL="857250" lvl="1" indent="-457200" algn="l">
              <a:buFont typeface="Arial"/>
              <a:buChar char="•"/>
              <a:defRPr/>
            </a:pPr>
            <a:r>
              <a:rPr lang="is-IS" sz="2000" dirty="0" smtClean="0">
                <a:solidFill>
                  <a:srgbClr val="000000"/>
                </a:solidFill>
              </a:rPr>
              <a:t>Compressive Sensing and Big Data</a:t>
            </a:r>
          </a:p>
          <a:p>
            <a:pPr marL="857250" lvl="1" indent="-457200" algn="l">
              <a:buFont typeface="Arial"/>
              <a:buChar char="•"/>
              <a:defRPr/>
            </a:pPr>
            <a:r>
              <a:rPr lang="is-IS" sz="2000" dirty="0" smtClean="0">
                <a:solidFill>
                  <a:srgbClr val="000000"/>
                </a:solidFill>
              </a:rPr>
              <a:t>Machine Learning</a:t>
            </a:r>
          </a:p>
          <a:p>
            <a:pPr lvl="3" indent="-457200" algn="l">
              <a:buFont typeface="+mj-lt"/>
              <a:buAutoNum type="arabicPeriod"/>
              <a:defRPr/>
            </a:pPr>
            <a:r>
              <a:rPr lang="cs-CZ" sz="2000" dirty="0" err="1" smtClean="0">
                <a:solidFill>
                  <a:srgbClr val="000000"/>
                </a:solidFill>
              </a:rPr>
              <a:t>Bayesian</a:t>
            </a:r>
            <a:r>
              <a:rPr lang="cs-CZ" sz="2000" dirty="0" smtClean="0">
                <a:solidFill>
                  <a:srgbClr val="000000"/>
                </a:solidFill>
              </a:rPr>
              <a:t> </a:t>
            </a:r>
            <a:r>
              <a:rPr lang="cs-CZ" sz="2000" dirty="0" err="1" smtClean="0">
                <a:solidFill>
                  <a:srgbClr val="000000"/>
                </a:solidFill>
              </a:rPr>
              <a:t>nonparamentric</a:t>
            </a:r>
            <a:r>
              <a:rPr lang="cs-CZ" sz="2000" dirty="0" smtClean="0">
                <a:solidFill>
                  <a:srgbClr val="000000"/>
                </a:solidFill>
              </a:rPr>
              <a:t> </a:t>
            </a:r>
            <a:r>
              <a:rPr lang="cs-CZ" sz="2000" dirty="0" err="1" smtClean="0">
                <a:solidFill>
                  <a:srgbClr val="000000"/>
                </a:solidFill>
              </a:rPr>
              <a:t>learning</a:t>
            </a:r>
            <a:r>
              <a:rPr lang="cs-CZ" sz="2000" dirty="0" smtClean="0">
                <a:solidFill>
                  <a:srgbClr val="000000"/>
                </a:solidFill>
              </a:rPr>
              <a:t>: IGMM, </a:t>
            </a:r>
            <a:r>
              <a:rPr lang="cs-CZ" sz="2000" dirty="0" err="1" smtClean="0">
                <a:solidFill>
                  <a:srgbClr val="000000"/>
                </a:solidFill>
              </a:rPr>
              <a:t>Gibbs</a:t>
            </a:r>
            <a:r>
              <a:rPr lang="cs-CZ" sz="2000" dirty="0" smtClean="0">
                <a:solidFill>
                  <a:srgbClr val="000000"/>
                </a:solidFill>
              </a:rPr>
              <a:t> </a:t>
            </a:r>
            <a:r>
              <a:rPr lang="cs-CZ" sz="2000" dirty="0" err="1" smtClean="0">
                <a:solidFill>
                  <a:srgbClr val="000000"/>
                </a:solidFill>
              </a:rPr>
              <a:t>sampling</a:t>
            </a:r>
            <a:endParaRPr lang="cs-CZ" sz="2000" dirty="0" smtClean="0">
              <a:solidFill>
                <a:srgbClr val="000000"/>
              </a:solidFill>
            </a:endParaRPr>
          </a:p>
          <a:p>
            <a:pPr lvl="3" indent="-457200" algn="l">
              <a:buFont typeface="+mj-lt"/>
              <a:buAutoNum type="arabicPeriod"/>
              <a:defRPr/>
            </a:pPr>
            <a:r>
              <a:rPr lang="cs-CZ" sz="2000" dirty="0" err="1" smtClean="0">
                <a:solidFill>
                  <a:srgbClr val="000000"/>
                </a:solidFill>
              </a:rPr>
              <a:t>Deep</a:t>
            </a:r>
            <a:r>
              <a:rPr lang="cs-CZ" sz="2000" dirty="0" smtClean="0">
                <a:solidFill>
                  <a:srgbClr val="000000"/>
                </a:solidFill>
              </a:rPr>
              <a:t> </a:t>
            </a:r>
            <a:r>
              <a:rPr lang="cs-CZ" sz="2000" dirty="0" err="1" smtClean="0">
                <a:solidFill>
                  <a:srgbClr val="000000"/>
                </a:solidFill>
              </a:rPr>
              <a:t>learning</a:t>
            </a:r>
            <a:endParaRPr lang="cs-CZ" sz="2000" dirty="0" smtClean="0">
              <a:solidFill>
                <a:srgbClr val="000000"/>
              </a:solidFill>
            </a:endParaRPr>
          </a:p>
          <a:p>
            <a:pPr lvl="3" indent="-457200" algn="l">
              <a:buFont typeface="+mj-lt"/>
              <a:buAutoNum type="arabicPeriod"/>
              <a:defRPr/>
            </a:pPr>
            <a:r>
              <a:rPr lang="cs-CZ" sz="2000" dirty="0" err="1" smtClean="0">
                <a:solidFill>
                  <a:srgbClr val="000000"/>
                </a:solidFill>
              </a:rPr>
              <a:t>Multiarm</a:t>
            </a:r>
            <a:r>
              <a:rPr lang="cs-CZ" sz="2000" dirty="0" smtClean="0">
                <a:solidFill>
                  <a:srgbClr val="000000"/>
                </a:solidFill>
              </a:rPr>
              <a:t> </a:t>
            </a:r>
            <a:r>
              <a:rPr lang="cs-CZ" sz="2000" dirty="0" err="1" smtClean="0">
                <a:solidFill>
                  <a:srgbClr val="000000"/>
                </a:solidFill>
              </a:rPr>
              <a:t>Bandit</a:t>
            </a:r>
            <a:r>
              <a:rPr lang="cs-CZ" sz="2000" dirty="0" smtClean="0">
                <a:solidFill>
                  <a:srgbClr val="000000"/>
                </a:solidFill>
              </a:rPr>
              <a:t>: </a:t>
            </a:r>
            <a:r>
              <a:rPr lang="en-US" sz="2000" dirty="0" smtClean="0">
                <a:solidFill>
                  <a:srgbClr val="000000"/>
                </a:solidFill>
              </a:rPr>
              <a:t>Exploration and exploitation </a:t>
            </a:r>
            <a:endParaRPr lang="cs-CZ" sz="2000" dirty="0" smtClean="0">
              <a:solidFill>
                <a:srgbClr val="000000"/>
              </a:solidFill>
            </a:endParaRPr>
          </a:p>
          <a:p>
            <a:pPr marL="857250" lvl="1" indent="-457200" algn="l">
              <a:buFont typeface="Arial"/>
              <a:buChar char="•"/>
              <a:defRPr/>
            </a:pPr>
            <a:r>
              <a:rPr lang="is-IS" sz="2000" dirty="0" smtClean="0">
                <a:solidFill>
                  <a:srgbClr val="000000"/>
                </a:solidFill>
              </a:rPr>
              <a:t>RF Energy Harvesting and Transfer</a:t>
            </a:r>
          </a:p>
          <a:p>
            <a:pPr marL="857250" lvl="1" indent="-457200" algn="l">
              <a:buFont typeface="Arial"/>
              <a:buChar char="•"/>
              <a:defRPr/>
            </a:pPr>
            <a:r>
              <a:rPr lang="is-IS" sz="2000" dirty="0" smtClean="0">
                <a:solidFill>
                  <a:srgbClr val="000000"/>
                </a:solidFill>
              </a:rPr>
              <a:t>Full </a:t>
            </a:r>
            <a:r>
              <a:rPr lang="is-IS" sz="2000" dirty="0" smtClean="0">
                <a:solidFill>
                  <a:srgbClr val="000000"/>
                </a:solidFill>
              </a:rPr>
              <a:t>Duplex/D2D/mmWave/femtocell/Backscatter/IoT</a:t>
            </a:r>
            <a:endParaRPr lang="is-IS" sz="2000" dirty="0" smtClean="0">
              <a:solidFill>
                <a:srgbClr val="000000"/>
              </a:solidFill>
            </a:endParaRPr>
          </a:p>
          <a:p>
            <a:pPr marL="857250" lvl="1" indent="-457200" algn="l">
              <a:buFont typeface="Arial"/>
              <a:buChar char="•"/>
              <a:defRPr/>
            </a:pPr>
            <a:r>
              <a:rPr lang="is-IS" sz="1900" dirty="0" smtClean="0">
                <a:solidFill>
                  <a:srgbClr val="000000"/>
                </a:solidFill>
              </a:rPr>
              <a:t>Mobile </a:t>
            </a:r>
            <a:r>
              <a:rPr lang="is-IS" sz="1900" dirty="0">
                <a:solidFill>
                  <a:srgbClr val="000000"/>
                </a:solidFill>
              </a:rPr>
              <a:t>Edge Computing/Network Virtualization/Software defined </a:t>
            </a:r>
            <a:r>
              <a:rPr lang="is-IS" sz="1900" dirty="0" smtClean="0">
                <a:solidFill>
                  <a:srgbClr val="000000"/>
                </a:solidFill>
              </a:rPr>
              <a:t>network</a:t>
            </a:r>
          </a:p>
          <a:p>
            <a:pPr marL="857250" lvl="1" indent="-457200" algn="l">
              <a:buFont typeface="Arial"/>
              <a:buChar char="•"/>
              <a:defRPr/>
            </a:pPr>
            <a:r>
              <a:rPr lang="is-IS" sz="2000" dirty="0" smtClean="0">
                <a:solidFill>
                  <a:srgbClr val="000000"/>
                </a:solidFill>
              </a:rPr>
              <a:t>Airial </a:t>
            </a:r>
            <a:r>
              <a:rPr lang="is-IS" sz="2000" dirty="0">
                <a:solidFill>
                  <a:srgbClr val="000000"/>
                </a:solidFill>
              </a:rPr>
              <a:t>Access Networks: UAV and Satellite</a:t>
            </a:r>
          </a:p>
          <a:p>
            <a:pPr marL="857250" lvl="1" indent="-457200" algn="l">
              <a:buFont typeface="Arial"/>
              <a:buChar char="•"/>
              <a:defRPr/>
            </a:pPr>
            <a:endParaRPr lang="is-IS" sz="2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08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>
                <a:solidFill>
                  <a:srgbClr val="FF0000"/>
                </a:solidFill>
                <a:latin typeface="Arial" charset="0"/>
              </a:rPr>
              <a:t>Research Lab Summary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951" y="1178975"/>
            <a:ext cx="855009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Security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Device identification by </a:t>
            </a:r>
            <a:r>
              <a:rPr lang="en-US" sz="2000" dirty="0" err="1">
                <a:solidFill>
                  <a:srgbClr val="000000"/>
                </a:solidFill>
              </a:rPr>
              <a:t>Baysian</a:t>
            </a:r>
            <a:r>
              <a:rPr lang="en-US" sz="2000" dirty="0">
                <a:solidFill>
                  <a:srgbClr val="000000"/>
                </a:solidFill>
              </a:rPr>
              <a:t> nonparametric method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Trust management and belief network/propagation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Quickest detection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Physical layer security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Primary user emulation attack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Smart Grid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False </a:t>
            </a:r>
            <a:r>
              <a:rPr lang="sv-SE" sz="2000" dirty="0">
                <a:solidFill>
                  <a:srgbClr val="000000"/>
                </a:solidFill>
              </a:rPr>
              <a:t>data </a:t>
            </a:r>
            <a:r>
              <a:rPr lang="sv-SE" sz="2000" dirty="0" err="1">
                <a:solidFill>
                  <a:srgbClr val="000000"/>
                </a:solidFill>
              </a:rPr>
              <a:t>injection</a:t>
            </a:r>
            <a:r>
              <a:rPr lang="sv-SE" sz="2000" dirty="0">
                <a:solidFill>
                  <a:srgbClr val="000000"/>
                </a:solidFill>
              </a:rPr>
              <a:t> attack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PHEV optimization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Distributed </a:t>
            </a:r>
            <a:r>
              <a:rPr lang="en-US" sz="2000" dirty="0" err="1">
                <a:solidFill>
                  <a:srgbClr val="000000"/>
                </a:solidFill>
              </a:rPr>
              <a:t>microgrid</a:t>
            </a:r>
            <a:r>
              <a:rPr lang="en-US" sz="2000" dirty="0">
                <a:solidFill>
                  <a:srgbClr val="000000"/>
                </a:solidFill>
              </a:rPr>
              <a:t> control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Renewable energy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Smart meter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000" dirty="0">
                <a:solidFill>
                  <a:srgbClr val="000000"/>
                </a:solidFill>
              </a:rPr>
              <a:t>Demand side management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Summary from my student’s </a:t>
            </a:r>
            <a:r>
              <a:rPr lang="en-US" sz="2000" dirty="0" err="1">
                <a:solidFill>
                  <a:srgbClr val="000000"/>
                </a:solidFill>
              </a:rPr>
              <a:t>facebook</a:t>
            </a:r>
            <a:endParaRPr lang="en-US" sz="2000" dirty="0">
              <a:solidFill>
                <a:srgbClr val="000000"/>
              </a:solidFill>
            </a:endParaRP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Theory is something we know why, but it does not work.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Practice is something works, but we do not know why.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In our research lab, we have both: nothing works and we </a:t>
            </a:r>
            <a:r>
              <a:rPr lang="en-US" sz="2000" dirty="0" smtClean="0">
                <a:solidFill>
                  <a:srgbClr val="000000"/>
                </a:solidFill>
              </a:rPr>
              <a:t>really do </a:t>
            </a:r>
            <a:r>
              <a:rPr lang="en-US" sz="2000" dirty="0">
                <a:solidFill>
                  <a:srgbClr val="000000"/>
                </a:solidFill>
              </a:rPr>
              <a:t>not know why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46/50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08112" y="1167898"/>
            <a:ext cx="7216225" cy="3989294"/>
            <a:chOff x="1208112" y="1167898"/>
            <a:chExt cx="7216225" cy="3989294"/>
          </a:xfrm>
        </p:grpSpPr>
        <p:grpSp>
          <p:nvGrpSpPr>
            <p:cNvPr id="8" name="Group 7"/>
            <p:cNvGrpSpPr/>
            <p:nvPr/>
          </p:nvGrpSpPr>
          <p:grpSpPr>
            <a:xfrm>
              <a:off x="1208112" y="1167898"/>
              <a:ext cx="6172200" cy="3989294"/>
              <a:chOff x="1143000" y="990600"/>
              <a:chExt cx="6172200" cy="3989294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875" y="990600"/>
                <a:ext cx="1520942" cy="195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 descr="Dynamic Spectrum Access and Management in Cognitive Radio Networks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2291" y="990601"/>
                <a:ext cx="1586922" cy="195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6465" y="990600"/>
                <a:ext cx="1587562" cy="19559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50637" y="990600"/>
                <a:ext cx="1564563" cy="1955915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38600" y="2971800"/>
                <a:ext cx="1612437" cy="198120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38800" y="2971800"/>
                <a:ext cx="1371600" cy="1961097"/>
              </a:xfrm>
              <a:prstGeom prst="rect">
                <a:avLst/>
              </a:prstGeom>
            </p:spPr>
          </p:pic>
          <p:pic>
            <p:nvPicPr>
              <p:cNvPr id="15" name="Picture 14" descr="image026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2971800"/>
                <a:ext cx="1524000" cy="2008094"/>
              </a:xfrm>
              <a:prstGeom prst="rect">
                <a:avLst/>
              </a:prstGeom>
            </p:spPr>
          </p:pic>
          <p:pic>
            <p:nvPicPr>
              <p:cNvPr id="16" name="Picture 15" descr="image028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6999" y="2971800"/>
                <a:ext cx="1387611" cy="1981200"/>
              </a:xfrm>
              <a:prstGeom prst="rect">
                <a:avLst/>
              </a:prstGeom>
            </p:spPr>
          </p:pic>
        </p:grpSp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5621" y="3149098"/>
              <a:ext cx="1388716" cy="19610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697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95600" y="76200"/>
            <a:ext cx="5867400" cy="381000"/>
          </a:xfrm>
          <a:prstGeom prst="rect">
            <a:avLst/>
          </a:prstGeom>
        </p:spPr>
        <p:txBody>
          <a:bodyPr anchor="ctr">
            <a:normAutofit fontScale="47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1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dirty="0" smtClean="0">
                <a:solidFill>
                  <a:schemeClr val="bg1"/>
                </a:solidFill>
              </a:rPr>
              <a:t>Amigo Lab in University of Houston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565501"/>
            <a:ext cx="32512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56792"/>
            <a:ext cx="2195907" cy="292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07" y="1556792"/>
            <a:ext cx="32512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5672"/>
            <a:ext cx="3094083" cy="23205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717" y="4025672"/>
            <a:ext cx="3094083" cy="23205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11" name="矩形 1"/>
          <p:cNvSpPr/>
          <p:nvPr/>
        </p:nvSpPr>
        <p:spPr>
          <a:xfrm>
            <a:off x="323528" y="98963"/>
            <a:ext cx="7848472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smtClean="0">
                <a:solidFill>
                  <a:srgbClr val="FF0000"/>
                </a:solidFill>
                <a:latin typeface="Arial" charset="0"/>
              </a:rPr>
              <a:t>Our Group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矩形 6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47/50</a:t>
            </a:r>
            <a:endParaRPr lang="zh-CN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625268"/>
            <a:ext cx="2836168" cy="31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9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960" y="1538979"/>
            <a:ext cx="7200080" cy="17100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i="1" dirty="0" smtClean="0">
                <a:solidFill>
                  <a:srgbClr val="C00000"/>
                </a:solidFill>
                <a:latin typeface="Comic Sans MS" charset="0"/>
                <a:ea typeface="Comic Sans MS" charset="0"/>
                <a:cs typeface="Comic Sans MS" charset="0"/>
              </a:rPr>
              <a:t>Thanks for your attending</a:t>
            </a:r>
            <a:endParaRPr lang="zh-CN" altLang="en-US" sz="6000" b="1" i="1" dirty="0">
              <a:solidFill>
                <a:srgbClr val="C00000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962400"/>
            <a:ext cx="7086600" cy="178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4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as Cellular Infrastructure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992" y="1166800"/>
            <a:ext cx="7920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UAVs as </a:t>
            </a:r>
            <a:r>
              <a:rPr lang="en-US" altLang="zh-CN" sz="2400" dirty="0" smtClean="0">
                <a:solidFill>
                  <a:srgbClr val="0070C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relays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[2] --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Flexible deployment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Coverage extension 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Data aggregation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Backhauling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04/50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1957" y="3161423"/>
            <a:ext cx="7650085" cy="305760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1992" y="6219031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[2] </a:t>
            </a:r>
            <a:r>
              <a:rPr lang="en-US" sz="1600" dirty="0" err="1" smtClean="0">
                <a:latin typeface="Arial Unicode MS" charset="0"/>
                <a:ea typeface="Arial Unicode MS" charset="0"/>
                <a:cs typeface="Arial Unicode MS" charset="0"/>
              </a:rPr>
              <a:t>Shuhang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 Zhang,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et al.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“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Power and Trajectory Optimization for UAV Relay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Networks,” 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IEEE </a:t>
            </a:r>
            <a:r>
              <a:rPr lang="en-US" sz="1600" i="1" dirty="0" err="1">
                <a:latin typeface="Arial Unicode MS" charset="0"/>
                <a:ea typeface="Arial Unicode MS" charset="0"/>
                <a:cs typeface="Arial Unicode MS" charset="0"/>
              </a:rPr>
              <a:t>Commun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. Lett.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,</a:t>
            </a:r>
            <a:r>
              <a:rPr lang="en-US" sz="1600" i="1" dirty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vol. 22, no. 1, pp. 161-164, Jan.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2018.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endParaRPr lang="zh-CN" altLang="en-US" sz="16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51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1"/>
          <p:cNvSpPr txBox="1">
            <a:spLocks/>
          </p:cNvSpPr>
          <p:nvPr/>
        </p:nvSpPr>
        <p:spPr bwMode="auto">
          <a:xfrm>
            <a:off x="18771" y="1124744"/>
            <a:ext cx="89916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zh-CN" dirty="0"/>
              <a:t>Application</a:t>
            </a:r>
            <a:endParaRPr lang="en-US" altLang="zh-CN" sz="2800" dirty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Wireless Networking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Smart </a:t>
            </a:r>
            <a:r>
              <a:rPr lang="en-US" altLang="zh-CN" sz="2000" dirty="0" smtClean="0"/>
              <a:t>Grid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 smtClean="0"/>
              <a:t>Data Analysis</a:t>
            </a:r>
            <a:endParaRPr lang="en-US" altLang="zh-CN" sz="2000" dirty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zh-CN" dirty="0" smtClean="0"/>
              <a:t>Theory (two courses)</a:t>
            </a:r>
            <a:endParaRPr lang="en-US" altLang="zh-CN" dirty="0"/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Game Theory 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Big </a:t>
            </a:r>
            <a:r>
              <a:rPr lang="en-US" altLang="zh-CN" sz="2000" dirty="0" smtClean="0"/>
              <a:t>Data</a:t>
            </a:r>
            <a:endParaRPr lang="en-US" altLang="zh-CN" sz="2000" dirty="0"/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r>
              <a:rPr lang="en-US" altLang="zh-CN" dirty="0"/>
              <a:t>Academic Index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won 3 best journal paper awards (including IEEE JSAC), 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 smtClean="0"/>
              <a:t>16 </a:t>
            </a:r>
            <a:r>
              <a:rPr lang="en-US" altLang="zh-CN" sz="2000" dirty="0"/>
              <a:t>IEEE conference best paper awards. 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 smtClean="0"/>
              <a:t>&gt;300 </a:t>
            </a:r>
            <a:r>
              <a:rPr lang="en-US" altLang="zh-CN" sz="2000" dirty="0"/>
              <a:t>published/accepted transactions/magazines/letters, </a:t>
            </a:r>
            <a:r>
              <a:rPr lang="en-US" altLang="zh-CN" sz="2000" dirty="0" smtClean="0"/>
              <a:t>&gt;300 conference </a:t>
            </a:r>
            <a:r>
              <a:rPr lang="en-US" altLang="zh-CN" sz="2000" dirty="0"/>
              <a:t>papers, </a:t>
            </a:r>
            <a:r>
              <a:rPr lang="en-US" altLang="zh-CN" sz="2000" dirty="0" smtClean="0"/>
              <a:t>17 </a:t>
            </a:r>
            <a:r>
              <a:rPr lang="en-US" altLang="zh-CN" sz="2000" dirty="0"/>
              <a:t>book </a:t>
            </a:r>
            <a:r>
              <a:rPr lang="en-US" altLang="zh-CN" sz="2000" dirty="0" smtClean="0"/>
              <a:t>chapters, </a:t>
            </a:r>
            <a:r>
              <a:rPr lang="en-US" altLang="zh-CN" sz="2000" dirty="0"/>
              <a:t>and 2 patents.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</a:rPr>
              <a:t>google citation </a:t>
            </a:r>
            <a:r>
              <a:rPr lang="en-US" altLang="zh-CN" sz="2000" dirty="0" smtClean="0">
                <a:solidFill>
                  <a:srgbClr val="FF0000"/>
                </a:solidFill>
              </a:rPr>
              <a:t>&gt; 29,000 </a:t>
            </a:r>
            <a:r>
              <a:rPr lang="en-US" altLang="zh-CN" sz="2000" dirty="0"/>
              <a:t>with</a:t>
            </a:r>
            <a:r>
              <a:rPr lang="en-US" altLang="zh-CN" sz="2000" dirty="0">
                <a:solidFill>
                  <a:srgbClr val="FF0000"/>
                </a:solidFill>
              </a:rPr>
              <a:t> H factor </a:t>
            </a:r>
            <a:r>
              <a:rPr lang="en-US" altLang="zh-CN" sz="2000" dirty="0" smtClean="0">
                <a:solidFill>
                  <a:srgbClr val="FF0000"/>
                </a:solidFill>
              </a:rPr>
              <a:t>85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</a:rPr>
              <a:t>1% highly cited </a:t>
            </a:r>
            <a:r>
              <a:rPr lang="en-US" altLang="zh-CN" sz="2000">
                <a:solidFill>
                  <a:srgbClr val="FF0000"/>
                </a:solidFill>
              </a:rPr>
              <a:t>researcher </a:t>
            </a:r>
            <a:r>
              <a:rPr lang="en-US" altLang="zh-CN" sz="2000" smtClean="0">
                <a:solidFill>
                  <a:srgbClr val="FF0000"/>
                </a:solidFill>
              </a:rPr>
              <a:t>since 2017 </a:t>
            </a:r>
            <a:r>
              <a:rPr lang="en-US" altLang="zh-CN" sz="2000" dirty="0"/>
              <a:t>according to </a:t>
            </a:r>
            <a:r>
              <a:rPr lang="en-US" altLang="zh-CN" sz="2000" dirty="0">
                <a:solidFill>
                  <a:srgbClr val="FF0000"/>
                </a:solidFill>
              </a:rPr>
              <a:t>Web of Science.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IEEE fellow </a:t>
            </a:r>
            <a:r>
              <a:rPr lang="en-US" altLang="zh-CN" sz="2000" dirty="0" smtClean="0"/>
              <a:t>class of 2014</a:t>
            </a:r>
            <a:r>
              <a:rPr lang="en-US" altLang="zh-CN" sz="2000" dirty="0"/>
              <a:t>, IEEE distinguished lecturer since 2015</a:t>
            </a:r>
          </a:p>
          <a:p>
            <a:pPr lvl="1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</a:pPr>
            <a:r>
              <a:rPr lang="en-US" altLang="zh-CN" sz="2000" dirty="0"/>
              <a:t>8 Cambridge University Press Books and 8 Springer Books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141844" y="220662"/>
            <a:ext cx="6553200" cy="609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  <a:latin typeface="Arial" charset="0"/>
              </a:rPr>
              <a:t>Current Other Research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796925"/>
            <a:ext cx="13684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796925"/>
            <a:ext cx="1360487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796925"/>
            <a:ext cx="13620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2" y="2165349"/>
            <a:ext cx="146295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796925"/>
            <a:ext cx="13684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2209800"/>
            <a:ext cx="129222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2133600"/>
            <a:ext cx="13684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1366838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 132097"/>
          <p:cNvSpPr>
            <a:spLocks noGrp="1"/>
          </p:cNvSpPr>
          <p:nvPr>
            <p:ph type="title"/>
          </p:nvPr>
        </p:nvSpPr>
        <p:spPr>
          <a:xfrm>
            <a:off x="179512" y="116632"/>
            <a:ext cx="7694360" cy="703580"/>
          </a:xfrm>
        </p:spPr>
        <p:txBody>
          <a:bodyPr vert="horz" wrap="square" lIns="91440" tIns="45720" rIns="91440" bIns="45720" anchor="t">
            <a:no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</a:rPr>
              <a:t>Ex1: Downlink Interference Management in Dense Drone Small Cells Networks Using Mean-Field Game Theory</a:t>
            </a:r>
            <a:endParaRPr lang="en-US" altLang="zh-CN" sz="24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387" name="矩形 132099"/>
          <p:cNvSpPr/>
          <p:nvPr/>
        </p:nvSpPr>
        <p:spPr>
          <a:xfrm>
            <a:off x="323850" y="1196975"/>
            <a:ext cx="8351838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Integrating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drones</a:t>
            </a:r>
            <a:r>
              <a:rPr lang="en-US" altLang="zh-CN" dirty="0">
                <a:latin typeface="Times New Roman" panose="02020603050405020304" charset="0"/>
              </a:rPr>
              <a:t> to overloaded terrestrial networks may offer benefits by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offloading traffic</a:t>
            </a:r>
            <a:r>
              <a:rPr lang="en-US" altLang="zh-CN" dirty="0">
                <a:latin typeface="Times New Roman" panose="02020603050405020304" charset="0"/>
              </a:rPr>
              <a:t>,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reducing handovers for highly mobile users</a:t>
            </a:r>
            <a:r>
              <a:rPr lang="en-US" altLang="zh-CN" dirty="0">
                <a:latin typeface="Times New Roman" panose="02020603050405020304" charset="0"/>
              </a:rPr>
              <a:t>. </a:t>
            </a:r>
          </a:p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However, such performance enhancement is largely limited by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mutual interference and energy availability </a:t>
            </a:r>
            <a:r>
              <a:rPr lang="en-US" altLang="zh-CN" dirty="0">
                <a:solidFill>
                  <a:schemeClr val="tx1"/>
                </a:solidFill>
                <a:latin typeface="Times New Roman" panose="02020603050405020304" charset="0"/>
              </a:rPr>
              <a:t>in dense drone networks</a:t>
            </a:r>
            <a:r>
              <a:rPr lang="en-US" altLang="zh-CN" dirty="0">
                <a:latin typeface="Times New Roman" panose="02020603050405020304" charset="0"/>
              </a:rPr>
              <a:t>.</a:t>
            </a:r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16388" name="矩形 132100"/>
          <p:cNvSpPr/>
          <p:nvPr/>
        </p:nvSpPr>
        <p:spPr>
          <a:xfrm>
            <a:off x="395288" y="3933825"/>
            <a:ext cx="4105275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The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charset="0"/>
              </a:rPr>
              <a:t>interference control problem</a:t>
            </a:r>
            <a:r>
              <a:rPr lang="en-US" altLang="zh-CN" dirty="0">
                <a:latin typeface="Times New Roman" panose="02020603050405020304" charset="0"/>
              </a:rPr>
              <a:t> can be mapped to an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altitude control problem</a:t>
            </a:r>
            <a:r>
              <a:rPr lang="en-US" altLang="zh-CN" dirty="0">
                <a:latin typeface="Times New Roman" panose="02020603050405020304" charset="0"/>
              </a:rPr>
              <a:t>. Using </a:t>
            </a:r>
            <a:r>
              <a:rPr lang="en-US" altLang="zh-CN" b="1" dirty="0">
                <a:solidFill>
                  <a:srgbClr val="0000CC"/>
                </a:solidFill>
                <a:latin typeface="Times New Roman" panose="02020603050405020304" charset="0"/>
              </a:rPr>
              <a:t>Mean-Field Game </a:t>
            </a:r>
            <a:r>
              <a:rPr lang="en-US" altLang="zh-CN" dirty="0">
                <a:latin typeface="Times New Roman" panose="02020603050405020304" charset="0"/>
              </a:rPr>
              <a:t>to obtain the optimal altitude control strategy.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16389" name="灯片编号占位符 1"/>
          <p:cNvSpPr txBox="1">
            <a:spLocks noGrp="1"/>
          </p:cNvSpPr>
          <p:nvPr>
            <p:ph type="sldNum" sz="quarter" idx="4294967295"/>
          </p:nvPr>
        </p:nvSpPr>
        <p:spPr/>
        <p:txBody>
          <a:bodyPr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200" b="0" dirty="0">
                <a:latin typeface="Garamond" panose="02020404030301010803" pitchFamily="18" charset="0"/>
              </a:rPr>
              <a:t>51</a:t>
            </a:fld>
            <a:endParaRPr lang="zh-CN" altLang="en-US" sz="1200" b="0" dirty="0">
              <a:latin typeface="Garamond" panose="02020404030301010803" pitchFamily="18" charset="0"/>
            </a:endParaRPr>
          </a:p>
        </p:txBody>
      </p:sp>
      <p:pic>
        <p:nvPicPr>
          <p:cNvPr id="1639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3" y="3548063"/>
            <a:ext cx="4217987" cy="2695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42/50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788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32097"/>
          <p:cNvSpPr>
            <a:spLocks noGrp="1"/>
          </p:cNvSpPr>
          <p:nvPr>
            <p:ph type="title"/>
          </p:nvPr>
        </p:nvSpPr>
        <p:spPr>
          <a:xfrm>
            <a:off x="468313" y="260350"/>
            <a:ext cx="7405559" cy="703263"/>
          </a:xfrm>
        </p:spPr>
        <p:txBody>
          <a:bodyPr vert="horz" wrap="square" lIns="91440" tIns="45720" rIns="91440" bIns="45720" anchor="t">
            <a:no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</a:rPr>
              <a:t>Ex2: A Prediction-Based Charging Policy and Interference Mitigation Approach in the Wireless Powered Internet of Things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20483" name="矩形 132099"/>
          <p:cNvSpPr/>
          <p:nvPr/>
        </p:nvSpPr>
        <p:spPr>
          <a:xfrm>
            <a:off x="315208" y="1375607"/>
            <a:ext cx="8351837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dirty="0">
                <a:latin typeface="Times New Roman" panose="02020603050405020304" charset="0"/>
              </a:rPr>
              <a:t>In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wireless powered IoT (WP-IoT) networks</a:t>
            </a:r>
            <a:r>
              <a:rPr lang="en-US" altLang="zh-CN" dirty="0">
                <a:latin typeface="Times New Roman" panose="02020603050405020304" charset="0"/>
              </a:rPr>
              <a:t>, there exists severe interference greatly reducing the energy transmission efficiency.</a:t>
            </a:r>
            <a:r>
              <a:rPr lang="en-US" altLang="zh-CN" dirty="0"/>
              <a:t> </a:t>
            </a:r>
          </a:p>
          <a:p>
            <a:pPr marL="0" lvl="0" indent="0" eaLnBrk="1" hangingPunct="1">
              <a:buNone/>
            </a:pPr>
            <a:r>
              <a:rPr lang="en-US" altLang="zh-CN" b="1" dirty="0"/>
              <a:t/>
            </a:r>
            <a:br>
              <a:rPr lang="en-US" altLang="zh-CN" b="1" dirty="0"/>
            </a:br>
            <a:endParaRPr lang="en-US" altLang="zh-CN" dirty="0">
              <a:latin typeface="Times New Roman" panose="02020603050405020304" charset="0"/>
            </a:endParaRPr>
          </a:p>
        </p:txBody>
      </p:sp>
      <p:sp>
        <p:nvSpPr>
          <p:cNvPr id="20484" name="矩形 132100"/>
          <p:cNvSpPr/>
          <p:nvPr/>
        </p:nvSpPr>
        <p:spPr>
          <a:xfrm>
            <a:off x="282575" y="3285604"/>
            <a:ext cx="4649788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lvl="0"/>
            <a:r>
              <a:rPr lang="en-US" altLang="zh-CN" dirty="0">
                <a:latin typeface="Times New Roman" panose="02020603050405020304" charset="0"/>
              </a:rPr>
              <a:t>The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interference mitigation problem</a:t>
            </a:r>
            <a:r>
              <a:rPr lang="en-US" altLang="zh-CN" dirty="0">
                <a:latin typeface="Times New Roman" panose="02020603050405020304" charset="0"/>
              </a:rPr>
              <a:t> in a WP-IoT can be modeled as a MFG, taking the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sensor nodes’ energy</a:t>
            </a:r>
            <a:r>
              <a:rPr lang="en-US" altLang="zh-CN" dirty="0">
                <a:latin typeface="Times New Roman" panose="02020603050405020304" charset="0"/>
              </a:rPr>
              <a:t> and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the mutual interference among the sensors</a:t>
            </a:r>
            <a:r>
              <a:rPr lang="en-US" altLang="zh-CN" dirty="0">
                <a:latin typeface="Times New Roman" panose="02020603050405020304" charset="0"/>
              </a:rPr>
              <a:t> into consideration.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20485" name="灯片编号占位符 1"/>
          <p:cNvSpPr txBox="1">
            <a:spLocks noGrp="1"/>
          </p:cNvSpPr>
          <p:nvPr>
            <p:ph type="sldNum" sz="quarter" idx="4294967295"/>
          </p:nvPr>
        </p:nvSpPr>
        <p:spPr/>
        <p:txBody>
          <a:bodyPr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200" b="0" dirty="0">
                <a:latin typeface="Garamond" panose="02020404030301010803" pitchFamily="18" charset="0"/>
              </a:rPr>
              <a:t>52</a:t>
            </a:fld>
            <a:endParaRPr lang="zh-CN" altLang="en-US" sz="1200" b="0" dirty="0">
              <a:latin typeface="Garamond" panose="02020404030301010803" pitchFamily="18" charset="0"/>
            </a:endParaRPr>
          </a:p>
        </p:txBody>
      </p:sp>
      <p:pic>
        <p:nvPicPr>
          <p:cNvPr id="2048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38" y="3284538"/>
            <a:ext cx="4424362" cy="3082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43/50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66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标题 132097"/>
          <p:cNvSpPr>
            <a:spLocks noGrp="1"/>
          </p:cNvSpPr>
          <p:nvPr>
            <p:ph type="title"/>
          </p:nvPr>
        </p:nvSpPr>
        <p:spPr>
          <a:xfrm>
            <a:off x="179513" y="260350"/>
            <a:ext cx="7694360" cy="703263"/>
          </a:xfrm>
        </p:spPr>
        <p:txBody>
          <a:bodyPr vert="horz" wrap="square" lIns="91440" tIns="45720" rIns="91440" bIns="45720" anchor="t">
            <a:no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</a:rPr>
              <a:t>Ex3: Matching-Based Resource Allocation and Distributed Power Control Using Mean Field Game in the NOMA-Based UAV Networks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23555" name="矩形 132099"/>
          <p:cNvSpPr/>
          <p:nvPr/>
        </p:nvSpPr>
        <p:spPr>
          <a:xfrm>
            <a:off x="379413" y="1203325"/>
            <a:ext cx="8351837" cy="10795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1pPr>
            <a:lvl2pPr marL="669925" lvl="1" indent="-3238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2pPr>
            <a:lvl3pPr marL="1022350" lvl="2" indent="-34925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3pPr>
            <a:lvl4pPr marL="1339850" lvl="3" indent="-3143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4pPr>
            <a:lvl5pPr marL="1681480" lvl="4" indent="-339725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kern="1200">
                <a:solidFill>
                  <a:srgbClr val="000066"/>
                </a:solidFill>
                <a:latin typeface="+mn-lt"/>
                <a:ea typeface="+mn-ea"/>
                <a:cs typeface="楷体_GB2312"/>
              </a:defRPr>
            </a:lvl5pPr>
          </a:lstStyle>
          <a:p>
            <a:pPr marL="342900" lvl="0" indent="-342900" eaLnBrk="1" hangingPunct="1"/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Non-orthogonal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Multiple Access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(NOMA)-based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charset="0"/>
              </a:rPr>
              <a:t>interference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mitigation problem</a:t>
            </a:r>
            <a:endParaRPr lang="en-US" altLang="zh-CN" dirty="0"/>
          </a:p>
          <a:p>
            <a:r>
              <a:rPr lang="en-US" altLang="zh-CN" dirty="0">
                <a:latin typeface="Times New Roman" panose="02020603050405020304" charset="0"/>
              </a:rPr>
              <a:t>In</a:t>
            </a:r>
            <a:r>
              <a:rPr lang="en-US" altLang="zh-CN" dirty="0"/>
              <a:t>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charset="0"/>
              </a:rPr>
              <a:t>MFG with dominator</a:t>
            </a:r>
            <a:r>
              <a:rPr lang="en-US" altLang="zh-CN" dirty="0" smtClean="0">
                <a:latin typeface="Times New Roman" panose="02020603050405020304" charset="0"/>
              </a:rPr>
              <a:t>, </a:t>
            </a:r>
            <a:r>
              <a:rPr lang="en-US" altLang="zh-CN" dirty="0">
                <a:latin typeface="Times New Roman" panose="02020603050405020304" charset="0"/>
              </a:rPr>
              <a:t>there exists at least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charset="0"/>
              </a:rPr>
              <a:t>one interference dominator</a:t>
            </a:r>
            <a:r>
              <a:rPr lang="en-US" altLang="zh-CN" dirty="0"/>
              <a:t>, </a:t>
            </a:r>
            <a:r>
              <a:rPr lang="en-US" altLang="zh-CN" dirty="0">
                <a:latin typeface="Times New Roman" panose="02020603050405020304" charset="0"/>
              </a:rPr>
              <a:t>which should not be aggregated in the interference mean field.</a:t>
            </a:r>
            <a:r>
              <a:rPr lang="en-US" altLang="zh-CN" dirty="0"/>
              <a:t> </a:t>
            </a:r>
          </a:p>
          <a:p>
            <a:pPr marL="342900" lvl="0" indent="-342900" eaLnBrk="1" hangingPunct="1"/>
            <a:endParaRPr lang="en-US" altLang="zh-CN" b="1" dirty="0">
              <a:solidFill>
                <a:srgbClr val="0000FF"/>
              </a:solidFill>
              <a:latin typeface="Times New Roman" panose="02020603050405020304" charset="0"/>
            </a:endParaRPr>
          </a:p>
        </p:txBody>
      </p:sp>
      <p:sp>
        <p:nvSpPr>
          <p:cNvPr id="23557" name="灯片编号占位符 1"/>
          <p:cNvSpPr txBox="1">
            <a:spLocks noGrp="1"/>
          </p:cNvSpPr>
          <p:nvPr>
            <p:ph type="sldNum" sz="quarter" idx="4294967295"/>
          </p:nvPr>
        </p:nvSpPr>
        <p:spPr/>
        <p:txBody>
          <a:bodyPr anchor="b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1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zh-CN" altLang="en-US" sz="1200" b="0" dirty="0">
                <a:latin typeface="Garamond" panose="02020404030301010803" pitchFamily="18" charset="0"/>
              </a:rPr>
              <a:t>53</a:t>
            </a:fld>
            <a:endParaRPr lang="zh-CN" altLang="en-US" sz="1200" b="0" dirty="0">
              <a:latin typeface="Garamond" panose="02020404030301010803" pitchFamily="18" charset="0"/>
            </a:endParaRPr>
          </a:p>
        </p:txBody>
      </p:sp>
      <p:pic>
        <p:nvPicPr>
          <p:cNvPr id="2355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689912"/>
            <a:ext cx="5271070" cy="26944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9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44/50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552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3806388" y="3343275"/>
          <a:ext cx="4798060" cy="3084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3" imgW="12928600" imgH="8305800" progId="Visio.Drawing.15">
                  <p:embed/>
                </p:oleObj>
              </mc:Choice>
              <mc:Fallback>
                <p:oleObj r:id="rId3" imgW="12928600" imgH="8305800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06388" y="3343275"/>
                        <a:ext cx="4798060" cy="3084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0" name="标题 99329"/>
          <p:cNvSpPr>
            <a:spLocks noGrp="1"/>
          </p:cNvSpPr>
          <p:nvPr>
            <p:ph type="title"/>
          </p:nvPr>
        </p:nvSpPr>
        <p:spPr>
          <a:xfrm>
            <a:off x="323528" y="-90965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22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Ex4: Adaptive Coverage Solution In Multi-UAVs Emergency Communication System: A Discrete-Time Mean-Field Game</a:t>
            </a:r>
            <a:endParaRPr lang="en-US" altLang="zh-CN" sz="2200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99331" name="文本占位符 99330"/>
          <p:cNvSpPr>
            <a:spLocks noGrp="1"/>
          </p:cNvSpPr>
          <p:nvPr>
            <p:ph type="body" idx="1"/>
          </p:nvPr>
        </p:nvSpPr>
        <p:spPr>
          <a:xfrm>
            <a:off x="279400" y="864870"/>
            <a:ext cx="8584565" cy="49339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CN" sz="2000" dirty="0">
              <a:latin typeface="Times New Roman" panose="02020603050405020304" charset="0"/>
            </a:endParaRPr>
          </a:p>
          <a:p>
            <a:pPr>
              <a:lnSpc>
                <a:spcPct val="100000"/>
              </a:lnSpc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</a:rPr>
              <a:t>In emergency  communication system, a large number of UAVs replace damaged base stations for air-to-ground service, with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</a:rPr>
              <a:t>dense users</a:t>
            </a:r>
            <a:r>
              <a:rPr lang="en-US" altLang="zh-CN" sz="2400" dirty="0">
                <a:latin typeface="Times New Roman" panose="02020603050405020304" charset="0"/>
              </a:rPr>
              <a:t> and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charset="0"/>
              </a:rPr>
              <a:t>wide areas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</a:rPr>
              <a:t>.</a:t>
            </a:r>
          </a:p>
          <a:p>
            <a:endParaRPr lang="en-US" altLang="zh-CN" sz="2400" dirty="0">
              <a:latin typeface="Times New Roman" panose="02020603050405020304" charset="0"/>
            </a:endParaRPr>
          </a:p>
          <a:p>
            <a:pPr>
              <a:lnSpc>
                <a:spcPct val="100000"/>
              </a:lnSpc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A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flight strategy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multi-UAVs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is solved by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a discrete time MFG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, which consider the number of users covered by each UAV.</a:t>
            </a:r>
            <a:endParaRPr lang="en-US" altLang="zh-CN" sz="2000" dirty="0">
              <a:latin typeface="Times New Roman" panose="02020603050405020304" charset="0"/>
            </a:endParaRPr>
          </a:p>
          <a:p>
            <a:endParaRPr lang="en-US" altLang="zh-CN" sz="2400" dirty="0">
              <a:latin typeface="Times New Roman" panose="02020603050405020304" charset="0"/>
              <a:sym typeface="+mn-ea"/>
            </a:endParaRP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Meanwhile the MFG model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 also concludes 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energy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 consumption and User's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mobility.</a:t>
            </a: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charset="0"/>
              </a:rPr>
              <a:t> </a:t>
            </a:r>
          </a:p>
        </p:txBody>
      </p:sp>
      <p:sp>
        <p:nvSpPr>
          <p:cNvPr id="99343" name="矩形 99342"/>
          <p:cNvSpPr/>
          <p:nvPr/>
        </p:nvSpPr>
        <p:spPr>
          <a:xfrm>
            <a:off x="468313" y="5419408"/>
            <a:ext cx="8351837" cy="93662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400" b="0" i="0" u="none" kern="1200" baseline="0">
                <a:solidFill>
                  <a:srgbClr val="000066"/>
                </a:solidFill>
                <a:latin typeface="Arial" panose="020B0604020202020204" pitchFamily="34" charset="0"/>
                <a:ea typeface="楷体_GB2312" pitchFamily="49" charset="-122"/>
              </a:defRPr>
            </a:lvl1pPr>
            <a:lvl2pPr marL="669925" lvl="1" indent="-325120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4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2pPr>
            <a:lvl3pPr marL="1022350" lvl="2" indent="-350520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3pPr>
            <a:lvl4pPr marL="1339850" lvl="3" indent="-315595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q"/>
              <a:defRPr sz="20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4pPr>
            <a:lvl5pPr marL="1681480" lvl="4" indent="-339725" algn="l" defTabSz="91440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§"/>
              <a:defRPr sz="2000" b="0" i="0" u="none" kern="1200" baseline="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00000"/>
              </a:lnSpc>
            </a:pPr>
            <a:endParaRPr lang="en-US" altLang="zh-CN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8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45/50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895" y="2991485"/>
            <a:ext cx="5302250" cy="3399790"/>
          </a:xfrm>
          <a:prstGeom prst="rect">
            <a:avLst/>
          </a:prstGeom>
        </p:spPr>
      </p:pic>
      <p:sp>
        <p:nvSpPr>
          <p:cNvPr id="134146" name="标题 134145"/>
          <p:cNvSpPr>
            <a:spLocks noGrp="1"/>
          </p:cNvSpPr>
          <p:nvPr>
            <p:ph type="title"/>
          </p:nvPr>
        </p:nvSpPr>
        <p:spPr>
          <a:xfrm>
            <a:off x="426721" y="133767"/>
            <a:ext cx="7447151" cy="702945"/>
          </a:xfrm>
        </p:spPr>
        <p:txBody>
          <a:bodyPr>
            <a:no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Ex5: A Discrete-Time Mean Field Game in Multi-UAV Wireless 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Communication 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Systems</a:t>
            </a:r>
            <a:endParaRPr lang="en-US" altLang="zh-CN" sz="2800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34147" name="文本占位符 134146"/>
          <p:cNvSpPr>
            <a:spLocks noGrp="1"/>
          </p:cNvSpPr>
          <p:nvPr>
            <p:ph type="body" idx="1"/>
          </p:nvPr>
        </p:nvSpPr>
        <p:spPr>
          <a:xfrm>
            <a:off x="374015" y="1178560"/>
            <a:ext cx="8395970" cy="5047615"/>
          </a:xfrm>
        </p:spPr>
        <p:txBody>
          <a:bodyPr/>
          <a:lstStyle/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D2D communication system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 with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Ultra-dense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UAVs and ground users.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charset="0"/>
              <a:sym typeface="+mn-ea"/>
            </a:endParaRPr>
          </a:p>
          <a:p>
            <a:pPr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</a:t>
            </a: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The power control is modeled as a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Discrete-Time Mean Field Game system.</a:t>
            </a: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endParaRPr lang="en-US" altLang="zh-CN" sz="2400" dirty="0">
              <a:latin typeface="Times New Roman" panose="02020603050405020304" charset="0"/>
              <a:sym typeface="+mn-ea"/>
            </a:endParaRPr>
          </a:p>
          <a:p>
            <a:pPr>
              <a:buClr>
                <a:srgbClr val="5B9BD5"/>
              </a:buClr>
              <a:buSzPct val="60000"/>
              <a:buFont typeface="Wingdings" panose="05000000000000000000" charset="0"/>
              <a:buChar char="n"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Meanwhile, the system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 concludes the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interference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  from other D2D pairs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 and </a:t>
            </a:r>
          </a:p>
          <a:p>
            <a:pPr marL="0" indent="0">
              <a:buClr>
                <a:srgbClr val="5B9BD5"/>
              </a:buClr>
              <a:buSzPct val="60000"/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sym typeface="+mn-ea"/>
              </a:rPr>
              <a:t> 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charset="0"/>
                <a:sym typeface="+mn-ea"/>
              </a:rPr>
              <a:t>the energy constrain</a:t>
            </a:r>
            <a:r>
              <a:rPr lang="en-US" altLang="zh-CN" sz="2400" dirty="0">
                <a:latin typeface="Times New Roman" panose="02020603050405020304" charset="0"/>
                <a:sym typeface="+mn-ea"/>
              </a:rPr>
              <a:t>.  </a:t>
            </a:r>
            <a:endParaRPr lang="en-US" altLang="zh-CN" dirty="0">
              <a:latin typeface="Times New Roman" panose="02020603050405020304" charset="0"/>
            </a:endParaRPr>
          </a:p>
          <a:p>
            <a:pPr marL="0" indent="0">
              <a:buNone/>
            </a:pPr>
            <a:endParaRPr lang="en-US" altLang="zh-CN" dirty="0">
              <a:latin typeface="Times New Roman" panose="02020603050405020304" charset="0"/>
            </a:endParaRPr>
          </a:p>
          <a:p>
            <a:pPr marL="0" indent="0">
              <a:buNone/>
            </a:pPr>
            <a:endParaRPr lang="en-US" altLang="zh-CN" b="1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har char="•"/>
            </a:pPr>
            <a:fld id="{9A0DB2DC-4C9A-4742-B13C-FB6460FD3503}" type="slidenum">
              <a:rPr lang="zh-CN" altLang="en-US" dirty="0"/>
              <a:t>55</a:t>
            </a:fld>
            <a:endParaRPr lang="zh-CN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sp>
        <p:nvSpPr>
          <p:cNvPr id="7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46/50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708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as User Equipment</a:t>
            </a:r>
            <a:endParaRPr lang="zh-CN" altLang="en-US" sz="3600" dirty="0" smtClean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1992" y="1268976"/>
            <a:ext cx="79200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UAVs as </a:t>
            </a:r>
            <a:r>
              <a:rPr lang="en-US" altLang="zh-CN" sz="2400" dirty="0" smtClean="0">
                <a:solidFill>
                  <a:srgbClr val="0070C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aerial users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[3] -- </a:t>
            </a:r>
            <a:r>
              <a:rPr lang="en-US" altLang="zh-CN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High mobility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Sense and send protocol </a:t>
            </a: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UAV sensing </a:t>
            </a:r>
            <a:endParaRPr lang="en-US" altLang="zh-CN" sz="24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UAV transmission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05/50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158997"/>
            <a:ext cx="6300070" cy="311694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61992" y="6219031"/>
            <a:ext cx="891005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[3] Hongliang Zhang, 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et al. “Cellular Network Controlled UAV-to-X Communications for 5G,” 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IEEE Wireless </a:t>
            </a:r>
            <a:r>
              <a:rPr lang="en-US" sz="1600" i="1" dirty="0" err="1">
                <a:latin typeface="Arial Unicode MS" charset="0"/>
                <a:ea typeface="Arial Unicode MS" charset="0"/>
                <a:cs typeface="Arial Unicode MS" charset="0"/>
              </a:rPr>
              <a:t>Commun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.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,</a:t>
            </a:r>
            <a:r>
              <a:rPr lang="en-US" sz="1600" i="1" dirty="0" smtClean="0">
                <a:latin typeface="Arial Unicode MS" charset="0"/>
                <a:ea typeface="Arial Unicode MS" charset="0"/>
                <a:cs typeface="Arial Unicode MS" charset="0"/>
              </a:rPr>
              <a:t> </a:t>
            </a:r>
            <a:r>
              <a:rPr lang="en-US" sz="1600" dirty="0" smtClean="0">
                <a:latin typeface="Arial Unicode MS" charset="0"/>
                <a:ea typeface="Arial Unicode MS" charset="0"/>
                <a:cs typeface="Arial Unicode MS" charset="0"/>
              </a:rPr>
              <a:t>submitted.</a:t>
            </a:r>
            <a:r>
              <a:rPr lang="en-US" sz="1600" dirty="0">
                <a:latin typeface="Arial Unicode MS" charset="0"/>
                <a:ea typeface="Arial Unicode MS" charset="0"/>
                <a:cs typeface="Arial Unicode MS" charset="0"/>
              </a:rPr>
              <a:t> </a:t>
            </a:r>
            <a:endParaRPr lang="zh-CN" altLang="en-US" sz="1600" dirty="0">
              <a:latin typeface="Arial Unicode MS" charset="0"/>
              <a:ea typeface="Arial Unicode MS" charset="0"/>
              <a:cs typeface="Arial Unicode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4" y="1833520"/>
            <a:ext cx="3933056" cy="1609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02910" y="3549255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Movie: Ready </a:t>
            </a:r>
            <a:r>
              <a:rPr lang="en-US" dirty="0" smtClean="0"/>
              <a:t>player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493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Sensing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2440" y="1338636"/>
            <a:ext cx="821103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Rich sensing applications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Camera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Air-quality sensor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Thermometer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Probability of successful sensing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R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elated to the distance between the UAV and the sensing area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Feasible sensing area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Probability of successful sensing is higher than a threshold</a:t>
            </a: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Sensing point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The location of the UAV performing sensing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06/50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0" y="1076312"/>
            <a:ext cx="2400684" cy="2681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17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Transmission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6"/>
            <a:ext cx="84600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Communication requirements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URLL: e.g. disastrous/traffic monitoring</a:t>
            </a: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Strict latency constraint</a:t>
            </a:r>
          </a:p>
          <a:p>
            <a:pPr lvl="1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eMBB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: Photographing or filming</a:t>
            </a:r>
          </a:p>
          <a:p>
            <a:pPr lvl="2"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A large amount of sensory data</a:t>
            </a: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07/50</a:t>
            </a:r>
            <a:endParaRPr lang="zh-CN" alt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55" y="3803453"/>
            <a:ext cx="3823462" cy="27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8" y="3803453"/>
            <a:ext cx="3281363" cy="271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1950" y="98963"/>
            <a:ext cx="8100050" cy="8100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Arial Unicode MS" panose="02010600030101010101" charset="-122"/>
                <a:cs typeface="Arial Unicode MS" panose="02010600030101010101" charset="-122"/>
              </a:rPr>
              <a:t>UAV Transmission</a:t>
            </a:r>
            <a:endParaRPr lang="zh-CN" altLang="en-US" sz="3600" dirty="0">
              <a:solidFill>
                <a:srgbClr val="C00000"/>
              </a:solidFill>
              <a:latin typeface="Arial Unicode MS" panose="02010600030101010101" charset="-122"/>
              <a:cs typeface="Arial Unicode MS" panose="0201060003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952" y="1268976"/>
            <a:ext cx="5315415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r>
              <a:rPr lang="zh-CN" altLang="en-US" sz="2400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400" dirty="0">
                <a:latin typeface="Arial Unicode MS" panose="02010600030101010101" charset="-122"/>
                <a:ea typeface="黑体" panose="02010609060101010101" pitchFamily="49" charset="-122"/>
              </a:rPr>
              <a:t>Existing Solutions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UAV ad hoc network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Inefficient routing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Unlicensed band: unguaranteed </a:t>
            </a:r>
            <a:r>
              <a:rPr lang="en-US" altLang="zh-CN" sz="2000" dirty="0" err="1" smtClean="0">
                <a:latin typeface="Arial Unicode MS" panose="02010600030101010101" charset="-122"/>
                <a:ea typeface="黑体" panose="02010609060101010101" pitchFamily="49" charset="-122"/>
              </a:rPr>
              <a:t>QoS</a:t>
            </a:r>
            <a:endParaRPr lang="en-US" altLang="zh-CN" sz="20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lvl="2">
              <a:spcBef>
                <a:spcPts val="1200"/>
              </a:spcBef>
              <a:defRPr/>
            </a:pPr>
            <a:endParaRPr lang="en-US" altLang="zh-CN" sz="2000" dirty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Cellular controlled UAV </a:t>
            </a:r>
            <a:r>
              <a:rPr lang="en-US" altLang="zh-CN" sz="2400" b="1" dirty="0" smtClean="0">
                <a:solidFill>
                  <a:srgbClr val="FF0000"/>
                </a:solidFill>
                <a:latin typeface="Arial Unicode MS" panose="02010600030101010101" charset="-122"/>
                <a:ea typeface="黑体" panose="02010609060101010101" pitchFamily="49" charset="-122"/>
              </a:rPr>
              <a:t>Network</a:t>
            </a: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  <a:p>
            <a:pPr algn="just">
              <a:spcBef>
                <a:spcPts val="1200"/>
              </a:spcBef>
              <a:defRPr/>
            </a:pPr>
            <a:r>
              <a:rPr lang="en-US" altLang="zh-CN" sz="2400" dirty="0" smtClean="0">
                <a:latin typeface="Arial Unicode MS" panose="02010600030101010101" charset="-122"/>
                <a:ea typeface="黑体" panose="02010609060101010101" pitchFamily="49" charset="-122"/>
              </a:rPr>
              <a:t>   UAV-to-X Communications</a:t>
            </a:r>
          </a:p>
          <a:p>
            <a:pPr lvl="1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 Transmit data to the BS when performing sensing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U2I communications</a:t>
            </a:r>
          </a:p>
          <a:p>
            <a:pPr lvl="2">
              <a:spcBef>
                <a:spcPts val="1200"/>
              </a:spcBef>
              <a:buBlip>
                <a:blip r:embed="rId2"/>
              </a:buBlip>
              <a:defRPr/>
            </a:pPr>
            <a:r>
              <a:rPr lang="en-US" altLang="zh-CN" sz="2000" dirty="0">
                <a:latin typeface="Arial Unicode MS" panose="02010600030101010101" charset="-122"/>
                <a:ea typeface="黑体" panose="02010609060101010101" pitchFamily="49" charset="-122"/>
              </a:rPr>
              <a:t> </a:t>
            </a:r>
            <a:r>
              <a:rPr lang="en-US" altLang="zh-CN" sz="2000" dirty="0" smtClean="0">
                <a:latin typeface="Arial Unicode MS" panose="02010600030101010101" charset="-122"/>
                <a:ea typeface="黑体" panose="02010609060101010101" pitchFamily="49" charset="-122"/>
              </a:rPr>
              <a:t>U2U communications</a:t>
            </a:r>
          </a:p>
          <a:p>
            <a:pPr>
              <a:spcBef>
                <a:spcPts val="1200"/>
              </a:spcBef>
              <a:buBlip>
                <a:blip r:embed="rId2"/>
              </a:buBlip>
              <a:defRPr/>
            </a:pPr>
            <a:endParaRPr lang="en-US" altLang="zh-CN" sz="2400" dirty="0" smtClean="0">
              <a:latin typeface="Arial Unicode MS" panose="02010600030101010101" charset="-122"/>
              <a:ea typeface="黑体" panose="02010609060101010101" pitchFamily="49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62041" y="908972"/>
            <a:ext cx="810009" cy="27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08/50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4203005"/>
            <a:ext cx="3592282" cy="24949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0014" y="1243846"/>
            <a:ext cx="3761991" cy="2536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872" y="44624"/>
            <a:ext cx="1234632" cy="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72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22787</TotalTime>
  <Words>3120</Words>
  <Application>Microsoft Macintosh PowerPoint</Application>
  <PresentationFormat>On-screen Show (4:3)</PresentationFormat>
  <Paragraphs>510</Paragraphs>
  <Slides>55</Slides>
  <Notes>17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77" baseType="lpstr">
      <vt:lpstr>Arial Unicode MS</vt:lpstr>
      <vt:lpstr>Calibri</vt:lpstr>
      <vt:lpstr>Cambria Math</vt:lpstr>
      <vt:lpstr>CMMI9</vt:lpstr>
      <vt:lpstr>CMR9</vt:lpstr>
      <vt:lpstr>Comic Sans MS</vt:lpstr>
      <vt:lpstr>Garamond</vt:lpstr>
      <vt:lpstr>ＭＳ Ｐゴシック</vt:lpstr>
      <vt:lpstr>NimbusRomNo9L-Regu</vt:lpstr>
      <vt:lpstr>Times New Roman</vt:lpstr>
      <vt:lpstr>Wingdings</vt:lpstr>
      <vt:lpstr>宋体</vt:lpstr>
      <vt:lpstr>楷体_GB2312</vt:lpstr>
      <vt:lpstr>等线</vt:lpstr>
      <vt:lpstr>等线 Light</vt:lpstr>
      <vt:lpstr>黑体</vt:lpstr>
      <vt:lpstr>Arial</vt:lpstr>
      <vt:lpstr>Office 主题​​</vt:lpstr>
      <vt:lpstr>1_Office 主题​​</vt:lpstr>
      <vt:lpstr>2_Office 主题​​</vt:lpstr>
      <vt:lpstr>Bitmap Image</vt:lpstr>
      <vt:lpstr>Visio.Drawing.15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Improving using Sparse Optimization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other related works</vt:lpstr>
      <vt:lpstr>mmWave on Sky for Oil Company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3: Existing UAV Works Using MFG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Ex1: Downlink Interference Management in Dense Drone Small Cells Networks Using Mean-Field Game Theory</vt:lpstr>
      <vt:lpstr>Ex2: A Prediction-Based Charging Policy and Interference Mitigation Approach in the Wireless Powered Internet of Things</vt:lpstr>
      <vt:lpstr>Ex3: Matching-Based Resource Allocation and Distributed Power Control Using Mean Field Game in the NOMA-Based UAV Networks</vt:lpstr>
      <vt:lpstr>Ex4: Adaptive Coverage Solution In Multi-UAVs Emergency Communication System: A Discrete-Time Mean-Field Game</vt:lpstr>
      <vt:lpstr>Ex5: A Discrete-Time Mean Field Game in Multi-UAV Wireless Communication Systems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量子计算与量子通信</dc:title>
  <dc:creator>WhoWonder</dc:creator>
  <cp:lastModifiedBy>Microsoft Office User</cp:lastModifiedBy>
  <cp:revision>589</cp:revision>
  <dcterms:created xsi:type="dcterms:W3CDTF">2017-03-19T14:07:48Z</dcterms:created>
  <dcterms:modified xsi:type="dcterms:W3CDTF">2019-05-16T14:56:06Z</dcterms:modified>
</cp:coreProperties>
</file>