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60" r:id="rId4"/>
    <p:sldId id="261" r:id="rId5"/>
    <p:sldId id="263" r:id="rId6"/>
    <p:sldId id="264" r:id="rId7"/>
    <p:sldId id="265" r:id="rId8"/>
    <p:sldId id="273" r:id="rId9"/>
    <p:sldId id="270" r:id="rId10"/>
    <p:sldId id="271" r:id="rId11"/>
    <p:sldId id="325" r:id="rId12"/>
    <p:sldId id="326" r:id="rId13"/>
    <p:sldId id="327" r:id="rId14"/>
    <p:sldId id="328" r:id="rId15"/>
    <p:sldId id="329" r:id="rId16"/>
    <p:sldId id="277" r:id="rId17"/>
    <p:sldId id="268" r:id="rId18"/>
    <p:sldId id="287" r:id="rId19"/>
    <p:sldId id="278" r:id="rId20"/>
    <p:sldId id="279" r:id="rId21"/>
    <p:sldId id="317" r:id="rId22"/>
    <p:sldId id="318" r:id="rId23"/>
    <p:sldId id="319" r:id="rId24"/>
    <p:sldId id="320" r:id="rId25"/>
    <p:sldId id="321" r:id="rId26"/>
    <p:sldId id="322" r:id="rId27"/>
    <p:sldId id="323" r:id="rId28"/>
    <p:sldId id="324" r:id="rId29"/>
    <p:sldId id="282" r:id="rId30"/>
    <p:sldId id="290" r:id="rId31"/>
    <p:sldId id="308" r:id="rId32"/>
    <p:sldId id="309" r:id="rId33"/>
    <p:sldId id="310" r:id="rId34"/>
    <p:sldId id="306" r:id="rId35"/>
    <p:sldId id="307" r:id="rId36"/>
    <p:sldId id="296" r:id="rId37"/>
    <p:sldId id="297" r:id="rId38"/>
    <p:sldId id="299" r:id="rId39"/>
    <p:sldId id="298" r:id="rId40"/>
    <p:sldId id="330" r:id="rId41"/>
    <p:sldId id="311" r:id="rId42"/>
    <p:sldId id="303" r:id="rId43"/>
    <p:sldId id="331" r:id="rId44"/>
    <p:sldId id="332" r:id="rId45"/>
    <p:sldId id="333" r:id="rId46"/>
    <p:sldId id="334" r:id="rId47"/>
    <p:sldId id="335" r:id="rId48"/>
    <p:sldId id="293" r:id="rId49"/>
    <p:sldId id="312" r:id="rId50"/>
    <p:sldId id="313" r:id="rId51"/>
    <p:sldId id="314" r:id="rId52"/>
    <p:sldId id="315" r:id="rId53"/>
    <p:sldId id="336"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233" autoAdjust="0"/>
    <p:restoredTop sz="94718" autoAdjust="0"/>
  </p:normalViewPr>
  <p:slideViewPr>
    <p:cSldViewPr>
      <p:cViewPr varScale="1">
        <p:scale>
          <a:sx n="75" d="100"/>
          <a:sy n="75" d="100"/>
        </p:scale>
        <p:origin x="-1278" y="-84"/>
      </p:cViewPr>
      <p:guideLst>
        <p:guide orient="horz" pos="2160"/>
        <p:guide pos="2880"/>
      </p:guideLst>
    </p:cSldViewPr>
  </p:slideViewPr>
  <p:outlineViewPr>
    <p:cViewPr>
      <p:scale>
        <a:sx n="33" d="100"/>
        <a:sy n="33" d="100"/>
      </p:scale>
      <p:origin x="0" y="3474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374D6-384D-45F6-9CD3-840E8C659FEB}" type="datetimeFigureOut">
              <a:rPr lang="en-US" smtClean="0"/>
              <a:pPr/>
              <a:t>9/18/2009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AC99D-28B8-4119-BEFE-F1D790DC7C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6413D0-32A8-4505-AA45-6128C0E66F4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FAC99D-28B8-4119-BEFE-F1D790DC7C7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6413D0-32A8-4505-AA45-6128C0E66F4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6413D0-32A8-4505-AA45-6128C0E66F4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D13BDB-5962-40C5-B8FB-7635CB1D1063}" type="datetimeFigureOut">
              <a:rPr lang="en-US" smtClean="0"/>
              <a:pPr/>
              <a:t>9/18/2009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FA0C7F-4F73-4886-8F97-FEDBD27ED2E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D13BDB-5962-40C5-B8FB-7635CB1D1063}" type="datetimeFigureOut">
              <a:rPr lang="en-US" smtClean="0"/>
              <a:pPr/>
              <a:t>9/18/2009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A0C7F-4F73-4886-8F97-FEDBD27ED2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3FA0C7F-4F73-4886-8F97-FEDBD27ED2E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D13BDB-5962-40C5-B8FB-7635CB1D1063}" type="datetimeFigureOut">
              <a:rPr lang="en-US" smtClean="0"/>
              <a:pPr/>
              <a:t>9/18/2009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D13BDB-5962-40C5-B8FB-7635CB1D1063}" type="datetimeFigureOut">
              <a:rPr lang="en-US" smtClean="0"/>
              <a:pPr/>
              <a:t>9/18/2009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3FA0C7F-4F73-4886-8F97-FEDBD27ED2E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8D13BDB-5962-40C5-B8FB-7635CB1D1063}" type="datetimeFigureOut">
              <a:rPr lang="en-US" smtClean="0"/>
              <a:pPr/>
              <a:t>9/18/2009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FA0C7F-4F73-4886-8F97-FEDBD27ED2E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8D13BDB-5962-40C5-B8FB-7635CB1D1063}" type="datetimeFigureOut">
              <a:rPr lang="en-US" smtClean="0"/>
              <a:pPr/>
              <a:t>9/18/2009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A0C7F-4F73-4886-8F97-FEDBD27ED2E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D13BDB-5962-40C5-B8FB-7635CB1D1063}" type="datetimeFigureOut">
              <a:rPr lang="en-US" smtClean="0"/>
              <a:pPr/>
              <a:t>9/18/2009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3FA0C7F-4F73-4886-8F97-FEDBD27ED2E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D13BDB-5962-40C5-B8FB-7635CB1D1063}" type="datetimeFigureOut">
              <a:rPr lang="en-US" smtClean="0"/>
              <a:pPr/>
              <a:t>9/18/2009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3FA0C7F-4F73-4886-8F97-FEDBD27ED2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8D13BDB-5962-40C5-B8FB-7635CB1D1063}" type="datetimeFigureOut">
              <a:rPr lang="en-US" smtClean="0"/>
              <a:pPr/>
              <a:t>9/18/2009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3FA0C7F-4F73-4886-8F97-FEDBD27ED2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3FA0C7F-4F73-4886-8F97-FEDBD27ED2E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8D13BDB-5962-40C5-B8FB-7635CB1D1063}" type="datetimeFigureOut">
              <a:rPr lang="en-US" smtClean="0"/>
              <a:pPr/>
              <a:t>9/18/2009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3FA0C7F-4F73-4886-8F97-FEDBD27ED2E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8D13BDB-5962-40C5-B8FB-7635CB1D1063}" type="datetimeFigureOut">
              <a:rPr lang="en-US" smtClean="0"/>
              <a:pPr/>
              <a:t>9/18/2009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D13BDB-5962-40C5-B8FB-7635CB1D1063}" type="datetimeFigureOut">
              <a:rPr lang="en-US" smtClean="0"/>
              <a:pPr/>
              <a:t>9/18/2009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3FA0C7F-4F73-4886-8F97-FEDBD27ED2E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nowymtn.ca/gnuradio" TargetMode="External"/><Relationship Id="rId2" Type="http://schemas.openxmlformats.org/officeDocument/2006/relationships/hyperlink" Target="http://gnuradio.org/trac/wiki"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20000"/>
          </a:bodyPr>
          <a:lstStyle/>
          <a:p>
            <a:r>
              <a:rPr lang="en-US" dirty="0" smtClean="0"/>
              <a:t>By</a:t>
            </a:r>
          </a:p>
          <a:p>
            <a:r>
              <a:rPr lang="en-US" dirty="0" err="1" smtClean="0"/>
              <a:t>Sumit</a:t>
            </a:r>
            <a:r>
              <a:rPr lang="en-US" dirty="0" smtClean="0"/>
              <a:t> </a:t>
            </a:r>
            <a:r>
              <a:rPr lang="en-US" dirty="0" err="1" smtClean="0"/>
              <a:t>Abhichandani</a:t>
            </a:r>
            <a:endParaRPr lang="en-US" dirty="0" smtClean="0"/>
          </a:p>
          <a:p>
            <a:r>
              <a:rPr lang="en-US" dirty="0" err="1" smtClean="0"/>
              <a:t>Veera</a:t>
            </a:r>
            <a:r>
              <a:rPr lang="en-US" dirty="0" smtClean="0"/>
              <a:t> </a:t>
            </a:r>
            <a:r>
              <a:rPr lang="en-US" dirty="0" err="1" smtClean="0"/>
              <a:t>bapineedu</a:t>
            </a:r>
            <a:r>
              <a:rPr lang="en-US" dirty="0" smtClean="0"/>
              <a:t> </a:t>
            </a:r>
            <a:r>
              <a:rPr lang="en-US" dirty="0" err="1" smtClean="0"/>
              <a:t>nune</a:t>
            </a:r>
            <a:endParaRPr lang="en-US" dirty="0" smtClean="0"/>
          </a:p>
          <a:p>
            <a:r>
              <a:rPr lang="en-US" dirty="0" err="1" smtClean="0"/>
              <a:t>Tushar</a:t>
            </a:r>
            <a:r>
              <a:rPr lang="en-US" dirty="0" smtClean="0"/>
              <a:t> </a:t>
            </a:r>
            <a:r>
              <a:rPr lang="en-US" dirty="0" err="1" smtClean="0"/>
              <a:t>ambre</a:t>
            </a:r>
            <a:endParaRPr lang="en-US" dirty="0" smtClean="0"/>
          </a:p>
          <a:p>
            <a:r>
              <a:rPr lang="en-US" dirty="0" err="1" smtClean="0"/>
              <a:t>Kiran</a:t>
            </a:r>
            <a:r>
              <a:rPr lang="en-US" dirty="0" smtClean="0"/>
              <a:t> </a:t>
            </a:r>
            <a:r>
              <a:rPr lang="en-US" dirty="0" err="1" smtClean="0"/>
              <a:t>kumbhar</a:t>
            </a:r>
            <a:endParaRPr lang="en-US" dirty="0" smtClean="0"/>
          </a:p>
          <a:p>
            <a:r>
              <a:rPr lang="en-US" dirty="0" err="1" smtClean="0"/>
              <a:t>Sathya</a:t>
            </a:r>
            <a:r>
              <a:rPr lang="en-US" dirty="0" smtClean="0"/>
              <a:t> </a:t>
            </a:r>
            <a:r>
              <a:rPr lang="en-US" dirty="0" err="1" smtClean="0"/>
              <a:t>sridharan</a:t>
            </a:r>
            <a:endParaRPr lang="en-US" dirty="0" smtClean="0"/>
          </a:p>
          <a:p>
            <a:r>
              <a:rPr lang="en-US" dirty="0" err="1" smtClean="0"/>
              <a:t>ukash</a:t>
            </a:r>
            <a:endParaRPr lang="en-US" dirty="0"/>
          </a:p>
        </p:txBody>
      </p:sp>
      <p:sp>
        <p:nvSpPr>
          <p:cNvPr id="4" name="Title 3"/>
          <p:cNvSpPr>
            <a:spLocks noGrp="1"/>
          </p:cNvSpPr>
          <p:nvPr>
            <p:ph type="ctrTitle"/>
          </p:nvPr>
        </p:nvSpPr>
        <p:spPr/>
        <p:txBody>
          <a:bodyPr/>
          <a:lstStyle/>
          <a:p>
            <a:r>
              <a:rPr lang="en-US" dirty="0" smtClean="0"/>
              <a:t>GNU RADIO</a:t>
            </a:r>
            <a:br>
              <a:rPr lang="en-US" dirty="0" smtClean="0"/>
            </a:br>
            <a:r>
              <a:rPr lang="en-US" dirty="0" smtClean="0"/>
              <a:t>INTRODUCTION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685800" y="304800"/>
            <a:ext cx="8534400" cy="758825"/>
          </a:xfrm>
        </p:spPr>
        <p:txBody>
          <a:bodyPr/>
          <a:lstStyle/>
          <a:p>
            <a:pPr defTabSz="177800"/>
            <a:r>
              <a:rPr lang="en-US" dirty="0" smtClean="0"/>
              <a:t>Defining software radio using tiers...</a:t>
            </a:r>
          </a:p>
        </p:txBody>
      </p:sp>
      <p:sp>
        <p:nvSpPr>
          <p:cNvPr id="3" name="Content Placeholder 2"/>
          <p:cNvSpPr>
            <a:spLocks noGrp="1"/>
          </p:cNvSpPr>
          <p:nvPr>
            <p:ph sz="quarter" idx="4294967295"/>
          </p:nvPr>
        </p:nvSpPr>
        <p:spPr>
          <a:xfrm>
            <a:off x="301625" y="1527175"/>
            <a:ext cx="8504238" cy="4572000"/>
          </a:xfrm>
        </p:spPr>
        <p:txBody>
          <a:bodyPr>
            <a:normAutofit/>
          </a:bodyPr>
          <a:lstStyle/>
          <a:p>
            <a:pPr>
              <a:lnSpc>
                <a:spcPct val="80000"/>
              </a:lnSpc>
              <a:buFont typeface="Wingdings 2" pitchFamily="18" charset="2"/>
              <a:buNone/>
            </a:pPr>
            <a:r>
              <a:rPr lang="en-US" sz="2100" dirty="0" smtClean="0"/>
              <a:t>The SDR Forum has defined the following tiers, describing evolving capabilities in terms of flexibility</a:t>
            </a:r>
          </a:p>
          <a:p>
            <a:pPr>
              <a:lnSpc>
                <a:spcPct val="80000"/>
              </a:lnSpc>
            </a:pPr>
            <a:r>
              <a:rPr lang="en-US" sz="2400" dirty="0" smtClean="0"/>
              <a:t>Tier 0</a:t>
            </a:r>
            <a:r>
              <a:rPr lang="en-US" sz="2800" dirty="0" smtClean="0"/>
              <a:t>: </a:t>
            </a:r>
            <a:r>
              <a:rPr lang="en-US" sz="1800" b="1" dirty="0" smtClean="0"/>
              <a:t>The Hardware Radio</a:t>
            </a:r>
            <a:endParaRPr lang="en-US" sz="2100" b="1" dirty="0" smtClean="0"/>
          </a:p>
          <a:p>
            <a:pPr>
              <a:lnSpc>
                <a:spcPct val="80000"/>
              </a:lnSpc>
            </a:pPr>
            <a:r>
              <a:rPr lang="en-US" sz="2400" dirty="0" smtClean="0"/>
              <a:t>Tier 1:  </a:t>
            </a:r>
            <a:r>
              <a:rPr lang="en-US" sz="1800" b="1" dirty="0" smtClean="0"/>
              <a:t>Software Controlled Radio (SCR)</a:t>
            </a:r>
          </a:p>
          <a:p>
            <a:r>
              <a:rPr lang="en-US" sz="2400" dirty="0" smtClean="0"/>
              <a:t>Tier 2: </a:t>
            </a:r>
            <a:r>
              <a:rPr lang="en-US" sz="1800" b="1" dirty="0" smtClean="0"/>
              <a:t>Software Defined Radio (SDR)</a:t>
            </a:r>
            <a:r>
              <a:rPr lang="en-US" sz="1900" dirty="0" smtClean="0"/>
              <a:t> </a:t>
            </a:r>
          </a:p>
          <a:p>
            <a:r>
              <a:rPr lang="en-US" sz="2400" dirty="0" smtClean="0"/>
              <a:t>Tier 3: </a:t>
            </a:r>
            <a:r>
              <a:rPr lang="en-US" sz="2000" b="1" dirty="0" smtClean="0"/>
              <a:t>Ideal Software Radio (ISR)</a:t>
            </a:r>
          </a:p>
          <a:p>
            <a:r>
              <a:rPr lang="en-US" sz="2400" dirty="0" smtClean="0"/>
              <a:t>Tier 4</a:t>
            </a:r>
            <a:r>
              <a:rPr lang="en-US" sz="1800" dirty="0" smtClean="0"/>
              <a:t> : </a:t>
            </a:r>
            <a:r>
              <a:rPr lang="en-US" sz="2000" b="1" dirty="0" smtClean="0"/>
              <a:t>Ultimate Software Radio (USR)</a:t>
            </a:r>
          </a:p>
          <a:p>
            <a:r>
              <a:rPr lang="en-US" sz="2000" b="1" dirty="0" smtClean="0"/>
              <a:t>Cognitive radio (CR) : </a:t>
            </a:r>
            <a:r>
              <a:rPr lang="en-US" sz="2000" dirty="0" smtClean="0"/>
              <a:t>wireless communication in which a</a:t>
            </a:r>
          </a:p>
          <a:p>
            <a:pPr>
              <a:buFont typeface="Wingdings 2" pitchFamily="18" charset="2"/>
              <a:buNone/>
            </a:pPr>
            <a:r>
              <a:rPr lang="en-US" sz="2000" dirty="0" smtClean="0"/>
              <a:t>transceiver can intelligently detect which communication channels are in</a:t>
            </a:r>
          </a:p>
          <a:p>
            <a:pPr>
              <a:buFont typeface="Wingdings 2" pitchFamily="18" charset="2"/>
              <a:buNone/>
            </a:pPr>
            <a:r>
              <a:rPr lang="en-US" sz="2000" dirty="0" smtClean="0"/>
              <a:t>use and which are not, and instantly move into vacant channels while</a:t>
            </a:r>
          </a:p>
          <a:p>
            <a:pPr>
              <a:buFont typeface="Wingdings 2" pitchFamily="18" charset="2"/>
              <a:buNone/>
            </a:pPr>
            <a:r>
              <a:rPr lang="en-US" sz="2000" dirty="0" smtClean="0"/>
              <a:t>avoiding occupied ones. </a:t>
            </a:r>
          </a:p>
          <a:p>
            <a:endParaRPr lang="en-US" sz="2000" b="1" dirty="0" smtClean="0"/>
          </a:p>
          <a:p>
            <a:endParaRPr lang="en-US" sz="2000" dirty="0" smtClean="0"/>
          </a:p>
          <a:p>
            <a:pPr>
              <a:buFont typeface="Wingdings" pitchFamily="2" charset="2"/>
              <a:buNone/>
            </a:pPr>
            <a:endParaRPr lang="en-US" sz="2000" dirty="0" smtClean="0"/>
          </a:p>
          <a:p>
            <a:pPr>
              <a:lnSpc>
                <a:spcPct val="80000"/>
              </a:lnSpc>
            </a:pPr>
            <a:endParaRPr lang="en-US" sz="19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GNU RADIO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sp>
        <p:nvSpPr>
          <p:cNvPr id="3" name="Content Placeholder 2"/>
          <p:cNvSpPr>
            <a:spLocks noGrp="1"/>
          </p:cNvSpPr>
          <p:nvPr>
            <p:ph idx="1"/>
          </p:nvPr>
        </p:nvSpPr>
        <p:spPr/>
        <p:txBody>
          <a:bodyPr/>
          <a:lstStyle/>
          <a:p>
            <a:pPr>
              <a:buNone/>
            </a:pPr>
            <a:r>
              <a:rPr lang="en-US" dirty="0" smtClean="0"/>
              <a:t>TRANSMIT PATH</a:t>
            </a:r>
          </a:p>
        </p:txBody>
      </p:sp>
      <p:sp>
        <p:nvSpPr>
          <p:cNvPr id="4" name="Rectangle 3"/>
          <p:cNvSpPr/>
          <p:nvPr/>
        </p:nvSpPr>
        <p:spPr>
          <a:xfrm>
            <a:off x="1219200" y="2362200"/>
            <a:ext cx="13716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RECEIVE RF FRONT END</a:t>
            </a:r>
            <a:endParaRPr lang="en-US" dirty="0"/>
          </a:p>
        </p:txBody>
      </p:sp>
      <p:sp>
        <p:nvSpPr>
          <p:cNvPr id="7" name="Rectangle 6"/>
          <p:cNvSpPr/>
          <p:nvPr/>
        </p:nvSpPr>
        <p:spPr>
          <a:xfrm>
            <a:off x="1524000" y="4648200"/>
            <a:ext cx="12954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r>
              <a:rPr lang="en-US" dirty="0" smtClean="0"/>
              <a:t>XMIT RF FRONT END</a:t>
            </a:r>
          </a:p>
          <a:p>
            <a:pPr algn="ctr"/>
            <a:endParaRPr lang="en-US" dirty="0"/>
          </a:p>
        </p:txBody>
      </p:sp>
      <p:sp>
        <p:nvSpPr>
          <p:cNvPr id="8" name="Rectangle 7"/>
          <p:cNvSpPr/>
          <p:nvPr/>
        </p:nvSpPr>
        <p:spPr>
          <a:xfrm>
            <a:off x="6019800" y="2362200"/>
            <a:ext cx="9144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YOUR CODE HERE!</a:t>
            </a:r>
            <a:endParaRPr lang="en-US" dirty="0"/>
          </a:p>
        </p:txBody>
      </p:sp>
      <p:sp>
        <p:nvSpPr>
          <p:cNvPr id="9" name="Rectangle 8"/>
          <p:cNvSpPr/>
          <p:nvPr/>
        </p:nvSpPr>
        <p:spPr>
          <a:xfrm>
            <a:off x="3962400" y="2362200"/>
            <a:ext cx="9144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ADC</a:t>
            </a:r>
            <a:endParaRPr lang="en-US" dirty="0"/>
          </a:p>
        </p:txBody>
      </p:sp>
      <p:sp>
        <p:nvSpPr>
          <p:cNvPr id="10" name="Rectangle 9"/>
          <p:cNvSpPr/>
          <p:nvPr/>
        </p:nvSpPr>
        <p:spPr>
          <a:xfrm>
            <a:off x="5943600" y="4648200"/>
            <a:ext cx="1143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YOUR CODE HERE!</a:t>
            </a:r>
            <a:endParaRPr lang="en-US" dirty="0"/>
          </a:p>
        </p:txBody>
      </p:sp>
      <p:sp>
        <p:nvSpPr>
          <p:cNvPr id="11" name="Rectangle 10"/>
          <p:cNvSpPr/>
          <p:nvPr/>
        </p:nvSpPr>
        <p:spPr>
          <a:xfrm>
            <a:off x="3962400" y="4648200"/>
            <a:ext cx="9144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DAC</a:t>
            </a:r>
            <a:endParaRPr lang="en-US" dirty="0"/>
          </a:p>
        </p:txBody>
      </p:sp>
      <p:cxnSp>
        <p:nvCxnSpPr>
          <p:cNvPr id="13" name="Straight Arrow Connector 12"/>
          <p:cNvCxnSpPr>
            <a:stCxn id="4" idx="3"/>
            <a:endCxn id="9" idx="1"/>
          </p:cNvCxnSpPr>
          <p:nvPr/>
        </p:nvCxnSpPr>
        <p:spPr>
          <a:xfrm>
            <a:off x="2590800" y="27432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76800" y="25908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7" idx="3"/>
          </p:cNvCxnSpPr>
          <p:nvPr/>
        </p:nvCxnSpPr>
        <p:spPr>
          <a:xfrm rot="10800000">
            <a:off x="2819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1" idx="3"/>
          </p:cNvCxnSpPr>
          <p:nvPr/>
        </p:nvCxnSpPr>
        <p:spPr>
          <a:xfrm rot="10800000">
            <a:off x="4876800" y="5029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609600" y="5029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4" idx="1"/>
          </p:cNvCxnSpPr>
          <p:nvPr/>
        </p:nvCxnSpPr>
        <p:spPr>
          <a:xfrm>
            <a:off x="609600" y="2743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457200" y="2590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57200" y="2286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534194" y="2209006"/>
            <a:ext cx="304800" cy="153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066800" y="28956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457994" y="4876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457994" y="45712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534194" y="4495006"/>
            <a:ext cx="304800" cy="153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419100" y="45339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419100" y="2247900"/>
            <a:ext cx="228600" cy="152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lstStyle/>
          <a:p>
            <a:pPr lvl="1"/>
            <a:r>
              <a:rPr lang="en-US" sz="4000" dirty="0" smtClean="0"/>
              <a:t>WINDOWS</a:t>
            </a:r>
            <a:endParaRPr lang="en-US" dirty="0" smtClean="0"/>
          </a:p>
          <a:p>
            <a:pPr lvl="1">
              <a:buNone/>
            </a:pPr>
            <a:r>
              <a:rPr lang="en-US" dirty="0"/>
              <a:t>	</a:t>
            </a:r>
            <a:r>
              <a:rPr lang="en-US" dirty="0" smtClean="0"/>
              <a:t>Cygwin</a:t>
            </a:r>
          </a:p>
          <a:p>
            <a:pPr lvl="1">
              <a:buNone/>
            </a:pPr>
            <a:r>
              <a:rPr lang="en-US" dirty="0"/>
              <a:t>	</a:t>
            </a:r>
            <a:r>
              <a:rPr lang="en-US" dirty="0" smtClean="0"/>
              <a:t>MinGW</a:t>
            </a:r>
          </a:p>
          <a:p>
            <a:pPr lvl="1"/>
            <a:r>
              <a:rPr lang="en-US" sz="4000" dirty="0" smtClean="0"/>
              <a:t>LINUX</a:t>
            </a:r>
            <a:endParaRPr lang="en-US" dirty="0" smtClean="0"/>
          </a:p>
          <a:p>
            <a:pPr lvl="1">
              <a:buNone/>
            </a:pPr>
            <a:r>
              <a:rPr lang="en-US" dirty="0" smtClean="0"/>
              <a:t>	Ubuntu</a:t>
            </a:r>
          </a:p>
          <a:p>
            <a:pPr lvl="1"/>
            <a:endParaRPr lang="en-US" dirty="0" smtClean="0"/>
          </a:p>
          <a:p>
            <a:pPr lvl="1">
              <a:buNone/>
            </a:pPr>
            <a:endParaRPr lang="en-US" dirty="0"/>
          </a:p>
          <a:p>
            <a:pPr lvl="1">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normAutofit/>
          </a:bodyPr>
          <a:lstStyle/>
          <a:p>
            <a:r>
              <a:rPr lang="en-US" dirty="0" smtClean="0"/>
              <a:t>GNU Radio provides a library of signal processing blocks and the glue to tie it all together.</a:t>
            </a:r>
          </a:p>
          <a:p>
            <a:r>
              <a:rPr lang="en-US" dirty="0" smtClean="0"/>
              <a:t>LANGUAGES</a:t>
            </a:r>
          </a:p>
          <a:p>
            <a:pPr lvl="1" algn="just">
              <a:buFont typeface="Courier New" pitchFamily="49" charset="0"/>
              <a:buChar char="o"/>
            </a:pPr>
            <a:r>
              <a:rPr lang="en-US" sz="2400" dirty="0" smtClean="0"/>
              <a:t>C++</a:t>
            </a:r>
          </a:p>
          <a:p>
            <a:pPr lvl="1" algn="just">
              <a:buFont typeface="Courier New" pitchFamily="49" charset="0"/>
              <a:buChar char="o"/>
            </a:pPr>
            <a:r>
              <a:rPr lang="en-US" sz="2400" dirty="0" smtClean="0"/>
              <a:t>PYTHON</a:t>
            </a:r>
          </a:p>
          <a:p>
            <a:pPr lvl="1" algn="just">
              <a:buFont typeface="Courier New" pitchFamily="49" charset="0"/>
              <a:buChar char="o"/>
            </a:pPr>
            <a:r>
              <a:rPr lang="en-US" sz="2400" dirty="0" smtClean="0"/>
              <a:t>SWIG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a:t>
            </a:r>
            <a:endParaRPr lang="en-US" dirty="0"/>
          </a:p>
        </p:txBody>
      </p:sp>
      <p:sp>
        <p:nvSpPr>
          <p:cNvPr id="3" name="Content Placeholder 2"/>
          <p:cNvSpPr>
            <a:spLocks noGrp="1"/>
          </p:cNvSpPr>
          <p:nvPr>
            <p:ph idx="1"/>
          </p:nvPr>
        </p:nvSpPr>
        <p:spPr/>
        <p:txBody>
          <a:bodyPr>
            <a:normAutofit fontScale="62500" lnSpcReduction="20000"/>
          </a:bodyPr>
          <a:lstStyle/>
          <a:p>
            <a:endParaRPr lang="en-US" b="1" dirty="0" smtClean="0"/>
          </a:p>
          <a:p>
            <a:r>
              <a:rPr lang="en-US" dirty="0" smtClean="0"/>
              <a:t>A TiVo equivalent for radio, capable of recording multiple stations simultaneously.</a:t>
            </a:r>
          </a:p>
          <a:p>
            <a:r>
              <a:rPr lang="en-US" dirty="0" smtClean="0"/>
              <a:t>Time Division Multiple Access (TDMA) waveforms.</a:t>
            </a:r>
          </a:p>
          <a:p>
            <a:r>
              <a:rPr lang="en-US" dirty="0" smtClean="0"/>
              <a:t>A passive radar system that takes advantage of broadcast TV for its signal source. For those of you with old TVs hooked to antennas, think about the flutter you see when airplanes fly over.</a:t>
            </a:r>
          </a:p>
          <a:p>
            <a:r>
              <a:rPr lang="en-US" dirty="0" smtClean="0"/>
              <a:t>Radio astronomy.</a:t>
            </a:r>
          </a:p>
          <a:p>
            <a:r>
              <a:rPr lang="en-US" dirty="0" smtClean="0"/>
              <a:t>TETRA transceiver.</a:t>
            </a:r>
          </a:p>
          <a:p>
            <a:r>
              <a:rPr lang="en-US" dirty="0" smtClean="0"/>
              <a:t>Digital Radio Mundial (DRM).</a:t>
            </a:r>
          </a:p>
          <a:p>
            <a:r>
              <a:rPr lang="en-US" dirty="0" smtClean="0"/>
              <a:t>Software GPS.</a:t>
            </a:r>
          </a:p>
          <a:p>
            <a:r>
              <a:rPr lang="en-US" dirty="0" smtClean="0"/>
              <a:t>Distributed sensor networks.</a:t>
            </a:r>
          </a:p>
          <a:p>
            <a:r>
              <a:rPr lang="en-US" dirty="0" smtClean="0"/>
              <a:t>Distributed measurement of spectrum utilization.</a:t>
            </a:r>
          </a:p>
          <a:p>
            <a:r>
              <a:rPr lang="en-US" dirty="0" smtClean="0"/>
              <a:t>Amateur radio transceivers.</a:t>
            </a:r>
          </a:p>
          <a:p>
            <a:r>
              <a:rPr lang="en-US" dirty="0" smtClean="0"/>
              <a:t>Ad hoc mesh networks.</a:t>
            </a:r>
          </a:p>
          <a:p>
            <a:r>
              <a:rPr lang="en-US" dirty="0" smtClean="0"/>
              <a:t>RFID detector/reader.</a:t>
            </a:r>
          </a:p>
          <a:p>
            <a:r>
              <a:rPr lang="en-US" dirty="0" smtClean="0"/>
              <a:t>Multiple input multiple output (MIMO) processing.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Architecture</a:t>
            </a:r>
            <a:endParaRPr lang="en-US" dirty="0"/>
          </a:p>
        </p:txBody>
      </p:sp>
      <p:pic>
        <p:nvPicPr>
          <p:cNvPr id="4" name="Content Placeholder 3" descr="GNUradio"/>
          <p:cNvPicPr>
            <a:picLocks noGrp="1" noChangeAspect="1" noChangeArrowheads="1"/>
          </p:cNvPicPr>
          <p:nvPr>
            <p:ph sz="quarter" idx="1"/>
          </p:nvPr>
        </p:nvPicPr>
        <p:blipFill>
          <a:blip r:embed="rId3" cstate="print"/>
          <a:srcRect/>
          <a:stretch>
            <a:fillRect/>
          </a:stretch>
        </p:blipFill>
        <p:spPr bwMode="auto">
          <a:xfrm>
            <a:off x="301625" y="2340135"/>
            <a:ext cx="8504238" cy="2946080"/>
          </a:xfrm>
          <a:prstGeom prst="rect">
            <a:avLst/>
          </a:prstGeom>
          <a:noFill/>
          <a:ln w="9525">
            <a:noFill/>
            <a:miter lim="800000"/>
            <a:headEnd/>
            <a:tailEnd/>
          </a:ln>
        </p:spPr>
      </p:pic>
      <p:grpSp>
        <p:nvGrpSpPr>
          <p:cNvPr id="5" name="Group 7"/>
          <p:cNvGrpSpPr>
            <a:grpSpLocks/>
          </p:cNvGrpSpPr>
          <p:nvPr/>
        </p:nvGrpSpPr>
        <p:grpSpPr bwMode="auto">
          <a:xfrm>
            <a:off x="2438400" y="3581400"/>
            <a:ext cx="1366837" cy="1152525"/>
            <a:chOff x="1565" y="2069"/>
            <a:chExt cx="861" cy="726"/>
          </a:xfrm>
        </p:grpSpPr>
        <p:sp>
          <p:nvSpPr>
            <p:cNvPr id="6" name="Rectangle 8"/>
            <p:cNvSpPr>
              <a:spLocks noChangeArrowheads="1"/>
            </p:cNvSpPr>
            <p:nvPr/>
          </p:nvSpPr>
          <p:spPr bwMode="auto">
            <a:xfrm>
              <a:off x="1565" y="2069"/>
              <a:ext cx="861" cy="454"/>
            </a:xfrm>
            <a:prstGeom prst="rect">
              <a:avLst/>
            </a:prstGeom>
            <a:noFill/>
            <a:ln w="57150">
              <a:solidFill>
                <a:srgbClr val="FF6600"/>
              </a:solidFill>
              <a:miter lim="800000"/>
              <a:headEnd/>
              <a:tailEnd/>
            </a:ln>
          </p:spPr>
          <p:txBody>
            <a:bodyPr wrap="none" anchor="ctr"/>
            <a:lstStyle/>
            <a:p>
              <a:pPr algn="ctr"/>
              <a:endParaRPr lang="da-DK"/>
            </a:p>
          </p:txBody>
        </p:sp>
        <p:sp>
          <p:nvSpPr>
            <p:cNvPr id="7" name="Rectangle 9"/>
            <p:cNvSpPr>
              <a:spLocks noChangeArrowheads="1"/>
            </p:cNvSpPr>
            <p:nvPr/>
          </p:nvSpPr>
          <p:spPr bwMode="auto">
            <a:xfrm>
              <a:off x="1610" y="2568"/>
              <a:ext cx="771" cy="227"/>
            </a:xfrm>
            <a:prstGeom prst="rect">
              <a:avLst/>
            </a:prstGeom>
            <a:noFill/>
            <a:ln w="38100">
              <a:noFill/>
              <a:miter lim="800000"/>
              <a:headEnd/>
              <a:tailEnd/>
            </a:ln>
          </p:spPr>
          <p:txBody>
            <a:bodyPr wrap="none" anchor="ctr"/>
            <a:lstStyle/>
            <a:p>
              <a:pPr algn="ctr"/>
              <a:r>
                <a:rPr lang="en-US" altLang="zh-TW" b="1">
                  <a:solidFill>
                    <a:schemeClr val="tx2"/>
                  </a:solidFill>
                  <a:ea typeface="新細明體" pitchFamily="18" charset="-120"/>
                </a:rPr>
                <a:t>Hardware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Software Radio Peripheral </a:t>
            </a:r>
            <a:endParaRPr lang="en-US" dirty="0"/>
          </a:p>
        </p:txBody>
      </p:sp>
      <p:sp>
        <p:nvSpPr>
          <p:cNvPr id="5" name="Text Placeholder 4"/>
          <p:cNvSpPr>
            <a:spLocks noGrp="1"/>
          </p:cNvSpPr>
          <p:nvPr>
            <p:ph type="body" sz="half" idx="2"/>
          </p:nvPr>
        </p:nvSpPr>
        <p:spPr/>
        <p:txBody>
          <a:bodyPr>
            <a:noAutofit/>
          </a:bodyPr>
          <a:lstStyle/>
          <a:p>
            <a:r>
              <a:rPr lang="en-US" sz="2000" dirty="0" smtClean="0">
                <a:solidFill>
                  <a:schemeClr val="tx1"/>
                </a:solidFill>
              </a:rPr>
              <a:t>Basic USRP facts</a:t>
            </a:r>
          </a:p>
          <a:p>
            <a:pPr>
              <a:buClr>
                <a:schemeClr val="bg1"/>
              </a:buClr>
              <a:buFont typeface="Wingdings" pitchFamily="2" charset="2"/>
              <a:buChar char="Ø"/>
            </a:pPr>
            <a:r>
              <a:rPr lang="en-US" sz="2000" dirty="0" smtClean="0">
                <a:solidFill>
                  <a:schemeClr val="tx1"/>
                </a:solidFill>
              </a:rPr>
              <a:t>      4*ADC, 12 bit @ 64MSPS</a:t>
            </a:r>
          </a:p>
          <a:p>
            <a:pPr>
              <a:buClr>
                <a:schemeClr val="bg1"/>
              </a:buClr>
              <a:buFont typeface="Wingdings" pitchFamily="2" charset="2"/>
              <a:buChar char="Ø"/>
            </a:pPr>
            <a:r>
              <a:rPr lang="en-US" sz="2000" dirty="0" smtClean="0">
                <a:solidFill>
                  <a:schemeClr val="tx1"/>
                </a:solidFill>
              </a:rPr>
              <a:t>    4*DAC, 14 bit @ 128MSPS</a:t>
            </a:r>
          </a:p>
          <a:p>
            <a:pPr>
              <a:buClr>
                <a:schemeClr val="bg1"/>
              </a:buClr>
              <a:buFont typeface="Wingdings" pitchFamily="2" charset="2"/>
              <a:buChar char="Ø"/>
            </a:pPr>
            <a:r>
              <a:rPr lang="en-US" sz="2000" dirty="0" smtClean="0">
                <a:solidFill>
                  <a:schemeClr val="tx1"/>
                </a:solidFill>
              </a:rPr>
              <a:t>     </a:t>
            </a:r>
            <a:r>
              <a:rPr lang="en-US" sz="2000" dirty="0" err="1" smtClean="0">
                <a:solidFill>
                  <a:schemeClr val="tx1"/>
                </a:solidFill>
              </a:rPr>
              <a:t>Altera</a:t>
            </a:r>
            <a:r>
              <a:rPr lang="en-US" sz="2000" dirty="0" smtClean="0">
                <a:solidFill>
                  <a:schemeClr val="tx1"/>
                </a:solidFill>
              </a:rPr>
              <a:t> EP1C12 FPGA for preprocessing tasks</a:t>
            </a:r>
          </a:p>
          <a:p>
            <a:pPr>
              <a:buClr>
                <a:schemeClr val="bg1"/>
              </a:buClr>
              <a:buFont typeface="Wingdings" pitchFamily="2" charset="2"/>
              <a:buChar char="Ø"/>
            </a:pPr>
            <a:r>
              <a:rPr lang="en-US" sz="2000" dirty="0" smtClean="0">
                <a:solidFill>
                  <a:schemeClr val="tx1"/>
                </a:solidFill>
              </a:rPr>
              <a:t>     USB 2.0 interface to host PC (32 MB/s)</a:t>
            </a:r>
          </a:p>
        </p:txBody>
      </p:sp>
      <p:pic>
        <p:nvPicPr>
          <p:cNvPr id="1026" name="Picture 2"/>
          <p:cNvPicPr>
            <a:picLocks noGrp="1" noChangeAspect="1" noChangeArrowheads="1"/>
          </p:cNvPicPr>
          <p:nvPr>
            <p:ph type="pic" idx="1"/>
          </p:nvPr>
        </p:nvPicPr>
        <p:blipFill>
          <a:blip r:embed="rId3" cstate="print"/>
          <a:srcRect t="7258" b="7258"/>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Mother Board</a:t>
            </a:r>
            <a:endParaRPr lang="en-US" dirty="0"/>
          </a:p>
        </p:txBody>
      </p:sp>
      <p:sp>
        <p:nvSpPr>
          <p:cNvPr id="9" name="Content Placeholder 8"/>
          <p:cNvSpPr>
            <a:spLocks noGrp="1"/>
          </p:cNvSpPr>
          <p:nvPr>
            <p:ph sz="half" idx="1"/>
          </p:nvPr>
        </p:nvSpPr>
        <p:spPr/>
        <p:txBody>
          <a:bodyPr>
            <a:normAutofit fontScale="62500" lnSpcReduction="20000"/>
          </a:bodyPr>
          <a:lstStyle/>
          <a:p>
            <a:pPr marL="342900" indent="-342900" defTabSz="457200" eaLnBrk="0" hangingPunct="0">
              <a:lnSpc>
                <a:spcPct val="80000"/>
              </a:lnSpc>
              <a:buFontTx/>
              <a:buChar char="•"/>
            </a:pPr>
            <a:endParaRPr lang="en-US" altLang="zh-CN" sz="2800" dirty="0" smtClean="0">
              <a:ea typeface="宋体" pitchFamily="2" charset="-122"/>
            </a:endParaRPr>
          </a:p>
          <a:p>
            <a:pPr marL="342900" indent="-342900" defTabSz="457200" eaLnBrk="0" hangingPunct="0">
              <a:lnSpc>
                <a:spcPct val="120000"/>
              </a:lnSpc>
              <a:buFontTx/>
              <a:buChar char="•"/>
            </a:pPr>
            <a:r>
              <a:rPr lang="en-US" altLang="zh-CN" sz="2800" dirty="0" smtClean="0">
                <a:ea typeface="宋体" pitchFamily="2" charset="-122"/>
              </a:rPr>
              <a:t>Four digital </a:t>
            </a:r>
            <a:r>
              <a:rPr lang="en-US" altLang="zh-CN" sz="2800" dirty="0" err="1" smtClean="0">
                <a:ea typeface="宋体" pitchFamily="2" charset="-122"/>
              </a:rPr>
              <a:t>downconverters</a:t>
            </a:r>
            <a:r>
              <a:rPr lang="en-US" altLang="zh-CN" sz="2800" dirty="0" smtClean="0">
                <a:ea typeface="宋体" pitchFamily="2" charset="-122"/>
              </a:rPr>
              <a:t> with programmable decimation rates</a:t>
            </a:r>
          </a:p>
          <a:p>
            <a:pPr marL="342900" indent="-342900" defTabSz="457200" eaLnBrk="0" hangingPunct="0">
              <a:lnSpc>
                <a:spcPct val="120000"/>
              </a:lnSpc>
              <a:buFontTx/>
              <a:buChar char="•"/>
            </a:pPr>
            <a:r>
              <a:rPr lang="en-US" altLang="zh-CN" sz="2800" dirty="0" smtClean="0">
                <a:ea typeface="宋体" pitchFamily="2" charset="-122"/>
              </a:rPr>
              <a:t>Two digital </a:t>
            </a:r>
            <a:r>
              <a:rPr lang="en-US" altLang="zh-CN" sz="2800" dirty="0" err="1" smtClean="0">
                <a:ea typeface="宋体" pitchFamily="2" charset="-122"/>
              </a:rPr>
              <a:t>upconverters</a:t>
            </a:r>
            <a:r>
              <a:rPr lang="en-US" altLang="zh-CN" sz="2800" dirty="0" smtClean="0">
                <a:ea typeface="宋体" pitchFamily="2" charset="-122"/>
              </a:rPr>
              <a:t> with programmable interpolation rates</a:t>
            </a:r>
          </a:p>
          <a:p>
            <a:pPr marL="342900" indent="-342900" defTabSz="457200" eaLnBrk="0" hangingPunct="0">
              <a:lnSpc>
                <a:spcPct val="120000"/>
              </a:lnSpc>
              <a:buFontTx/>
              <a:buChar char="•"/>
            </a:pPr>
            <a:r>
              <a:rPr lang="en-US" altLang="zh-CN" sz="2800" dirty="0" smtClean="0">
                <a:ea typeface="宋体" pitchFamily="2" charset="-122"/>
              </a:rPr>
              <a:t>Capable of processing signals up to 16 MHz wide</a:t>
            </a:r>
          </a:p>
          <a:p>
            <a:pPr marL="342900" indent="-342900" defTabSz="457200" eaLnBrk="0" hangingPunct="0">
              <a:lnSpc>
                <a:spcPct val="120000"/>
              </a:lnSpc>
              <a:buFontTx/>
              <a:buChar char="•"/>
            </a:pPr>
            <a:r>
              <a:rPr lang="en-US" altLang="zh-CN" sz="2800" dirty="0" smtClean="0">
                <a:ea typeface="宋体" pitchFamily="2" charset="-122"/>
              </a:rPr>
              <a:t>Modular architecture supports wide variety of RF </a:t>
            </a:r>
            <a:r>
              <a:rPr lang="en-US" altLang="zh-CN" sz="2800" dirty="0" err="1" smtClean="0">
                <a:ea typeface="宋体" pitchFamily="2" charset="-122"/>
              </a:rPr>
              <a:t>daughterboards</a:t>
            </a:r>
            <a:endParaRPr lang="en-US" altLang="zh-CN" sz="2800" dirty="0" smtClean="0">
              <a:ea typeface="宋体" pitchFamily="2" charset="-122"/>
            </a:endParaRPr>
          </a:p>
          <a:p>
            <a:pPr marL="342900" indent="-342900" defTabSz="457200" eaLnBrk="0" hangingPunct="0">
              <a:lnSpc>
                <a:spcPct val="120000"/>
              </a:lnSpc>
              <a:buFontTx/>
              <a:buChar char="•"/>
            </a:pPr>
            <a:r>
              <a:rPr lang="en-US" altLang="zh-CN" sz="2800" dirty="0" smtClean="0">
                <a:ea typeface="宋体" pitchFamily="2" charset="-122"/>
              </a:rPr>
              <a:t>Auxiliary analog and digital I/O support complex radio controls such as RSSI and AGC</a:t>
            </a:r>
          </a:p>
          <a:p>
            <a:pPr marL="342900" indent="-342900" defTabSz="457200" eaLnBrk="0" hangingPunct="0">
              <a:lnSpc>
                <a:spcPct val="120000"/>
              </a:lnSpc>
              <a:buFontTx/>
              <a:buChar char="•"/>
            </a:pPr>
            <a:r>
              <a:rPr lang="en-US" altLang="zh-CN" sz="2800" dirty="0" smtClean="0">
                <a:ea typeface="宋体" pitchFamily="2" charset="-122"/>
              </a:rPr>
              <a:t>Fully coherent multi-channel systems (MIMO capable)</a:t>
            </a:r>
          </a:p>
          <a:p>
            <a:endParaRPr lang="en-US" dirty="0"/>
          </a:p>
        </p:txBody>
      </p:sp>
      <p:pic>
        <p:nvPicPr>
          <p:cNvPr id="11" name="Picture 4" descr="圖片1"/>
          <p:cNvPicPr>
            <a:picLocks noGrp="1" noChangeAspect="1" noChangeArrowheads="1"/>
          </p:cNvPicPr>
          <p:nvPr>
            <p:ph sz="half" idx="2"/>
          </p:nvPr>
        </p:nvPicPr>
        <p:blipFill>
          <a:blip r:embed="rId3" cstate="print"/>
          <a:srcRect/>
          <a:stretch>
            <a:fillRect/>
          </a:stretch>
        </p:blipFill>
        <p:spPr bwMode="auto">
          <a:xfrm>
            <a:off x="4948428" y="1874425"/>
            <a:ext cx="3742944" cy="367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8600" y="304800"/>
            <a:ext cx="6572250" cy="6210300"/>
          </a:xfrm>
          <a:prstGeom prst="rect">
            <a:avLst/>
          </a:prstGeom>
          <a:noFill/>
          <a:ln w="9525">
            <a:noFill/>
            <a:miter lim="800000"/>
            <a:headEnd/>
            <a:tailEnd/>
          </a:ln>
        </p:spPr>
      </p:pic>
      <p:cxnSp>
        <p:nvCxnSpPr>
          <p:cNvPr id="6" name="Straight Arrow Connector 5"/>
          <p:cNvCxnSpPr/>
          <p:nvPr/>
        </p:nvCxnSpPr>
        <p:spPr>
          <a:xfrm>
            <a:off x="5791200" y="1752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10400" y="1524000"/>
            <a:ext cx="1676400" cy="646331"/>
          </a:xfrm>
          <a:prstGeom prst="rect">
            <a:avLst/>
          </a:prstGeom>
          <a:noFill/>
        </p:spPr>
        <p:txBody>
          <a:bodyPr wrap="square" rtlCol="0">
            <a:spAutoFit/>
          </a:bodyPr>
          <a:lstStyle/>
          <a:p>
            <a:r>
              <a:rPr lang="en-US" dirty="0" smtClean="0"/>
              <a:t>Transceiver port</a:t>
            </a:r>
            <a:endParaRPr lang="en-US" dirty="0"/>
          </a:p>
        </p:txBody>
      </p:sp>
      <p:cxnSp>
        <p:nvCxnSpPr>
          <p:cNvPr id="10" name="Straight Arrow Connector 9"/>
          <p:cNvCxnSpPr/>
          <p:nvPr/>
        </p:nvCxnSpPr>
        <p:spPr>
          <a:xfrm>
            <a:off x="5791200" y="2895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14800" y="3581400"/>
            <a:ext cx="289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10400" y="3429000"/>
            <a:ext cx="1676400" cy="369332"/>
          </a:xfrm>
          <a:prstGeom prst="rect">
            <a:avLst/>
          </a:prstGeom>
          <a:noFill/>
        </p:spPr>
        <p:txBody>
          <a:bodyPr wrap="square" rtlCol="0">
            <a:spAutoFit/>
          </a:bodyPr>
          <a:lstStyle/>
          <a:p>
            <a:r>
              <a:rPr lang="en-US" dirty="0" err="1" smtClean="0"/>
              <a:t>Altera</a:t>
            </a:r>
            <a:r>
              <a:rPr lang="en-US" dirty="0" smtClean="0"/>
              <a:t> FPGA</a:t>
            </a:r>
            <a:endParaRPr lang="en-US" dirty="0"/>
          </a:p>
        </p:txBody>
      </p:sp>
      <p:cxnSp>
        <p:nvCxnSpPr>
          <p:cNvPr id="15" name="Elbow Connector 14"/>
          <p:cNvCxnSpPr/>
          <p:nvPr/>
        </p:nvCxnSpPr>
        <p:spPr>
          <a:xfrm flipV="1">
            <a:off x="3048000" y="4953000"/>
            <a:ext cx="4191000" cy="990600"/>
          </a:xfrm>
          <a:prstGeom prst="bentConnector3">
            <a:avLst>
              <a:gd name="adj1" fmla="val -149"/>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9000" y="4800600"/>
            <a:ext cx="1371600" cy="381000"/>
          </a:xfrm>
          <a:prstGeom prst="rect">
            <a:avLst/>
          </a:prstGeom>
          <a:noFill/>
        </p:spPr>
        <p:txBody>
          <a:bodyPr wrap="square" rtlCol="0">
            <a:spAutoFit/>
          </a:bodyPr>
          <a:lstStyle/>
          <a:p>
            <a:r>
              <a:rPr lang="en-US" dirty="0" smtClean="0"/>
              <a:t>Power</a:t>
            </a:r>
            <a:endParaRPr lang="en-US" dirty="0"/>
          </a:p>
        </p:txBody>
      </p:sp>
      <p:cxnSp>
        <p:nvCxnSpPr>
          <p:cNvPr id="22" name="Straight Arrow Connector 21"/>
          <p:cNvCxnSpPr/>
          <p:nvPr/>
        </p:nvCxnSpPr>
        <p:spPr>
          <a:xfrm>
            <a:off x="3810000" y="6096000"/>
            <a:ext cx="3505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9000" y="5943600"/>
            <a:ext cx="1447800" cy="369332"/>
          </a:xfrm>
          <a:prstGeom prst="rect">
            <a:avLst/>
          </a:prstGeom>
          <a:noFill/>
        </p:spPr>
        <p:txBody>
          <a:bodyPr wrap="square" rtlCol="0">
            <a:spAutoFit/>
          </a:bodyPr>
          <a:lstStyle/>
          <a:p>
            <a:r>
              <a:rPr lang="en-US" dirty="0" smtClean="0"/>
              <a:t>USB 2.0</a:t>
            </a:r>
            <a:endParaRPr lang="en-US" dirty="0"/>
          </a:p>
        </p:txBody>
      </p:sp>
      <p:sp>
        <p:nvSpPr>
          <p:cNvPr id="24" name="TextBox 23"/>
          <p:cNvSpPr txBox="1"/>
          <p:nvPr/>
        </p:nvSpPr>
        <p:spPr>
          <a:xfrm>
            <a:off x="7086600" y="2971800"/>
            <a:ext cx="1447800" cy="381000"/>
          </a:xfrm>
          <a:prstGeom prst="rect">
            <a:avLst/>
          </a:prstGeom>
          <a:noFill/>
        </p:spPr>
        <p:txBody>
          <a:bodyPr wrap="square" rtlCol="0">
            <a:spAutoFit/>
          </a:bodyPr>
          <a:lstStyle/>
          <a:p>
            <a:r>
              <a:rPr lang="en-US" dirty="0" smtClean="0"/>
              <a:t>ADC</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pPr marL="1201738" indent="231775">
              <a:buFont typeface="Wingdings" pitchFamily="2" charset="2"/>
              <a:buChar char="q"/>
            </a:pPr>
            <a:r>
              <a:rPr lang="en-US" sz="4800" dirty="0" smtClean="0"/>
              <a:t>      Introduction</a:t>
            </a:r>
          </a:p>
          <a:p>
            <a:pPr marL="1201738" indent="231775">
              <a:buFont typeface="Wingdings" pitchFamily="2" charset="2"/>
              <a:buChar char="q"/>
            </a:pPr>
            <a:r>
              <a:rPr lang="en-US" sz="4800" dirty="0" smtClean="0"/>
              <a:t>      USRP</a:t>
            </a:r>
          </a:p>
          <a:p>
            <a:pPr marL="1201738" indent="231775">
              <a:buFont typeface="Wingdings" pitchFamily="2" charset="2"/>
              <a:buChar char="q"/>
            </a:pPr>
            <a:r>
              <a:rPr lang="en-US" sz="4800" dirty="0" smtClean="0"/>
              <a:t>      USRP 2</a:t>
            </a:r>
          </a:p>
          <a:p>
            <a:pPr marL="1201738" indent="231775">
              <a:buFont typeface="Wingdings" pitchFamily="2" charset="2"/>
              <a:buChar char="q"/>
            </a:pPr>
            <a:r>
              <a:rPr lang="en-US" sz="4800" dirty="0" smtClean="0"/>
              <a:t>      USRP </a:t>
            </a:r>
            <a:r>
              <a:rPr lang="en-US" sz="4800" dirty="0" err="1" smtClean="0"/>
              <a:t>vs</a:t>
            </a:r>
            <a:r>
              <a:rPr lang="en-US" sz="4800" dirty="0" smtClean="0"/>
              <a:t> USRP2</a:t>
            </a:r>
          </a:p>
          <a:p>
            <a:pPr marL="1201738" indent="231775">
              <a:buFont typeface="Wingdings" pitchFamily="2" charset="2"/>
              <a:buChar char="q"/>
            </a:pPr>
            <a:r>
              <a:rPr lang="en-US" sz="4800" dirty="0" smtClean="0"/>
              <a:t>      References</a:t>
            </a:r>
          </a:p>
          <a:p>
            <a:pPr marL="1201738" indent="231775">
              <a:buFont typeface="Arial" pitchFamily="34" charset="0"/>
              <a:buChar char="•"/>
            </a:pPr>
            <a:endParaRPr lang="en-US" sz="4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0" y="285750"/>
            <a:ext cx="7391400" cy="603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1524000" y="1676400"/>
            <a:ext cx="6076950" cy="4578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5" name="Content Placeholder 4"/>
          <p:cNvSpPr>
            <a:spLocks noGrp="1"/>
          </p:cNvSpPr>
          <p:nvPr>
            <p:ph sz="quarter" idx="4294967295"/>
          </p:nvPr>
        </p:nvSpPr>
        <p:spPr>
          <a:xfrm>
            <a:off x="0" y="1527175"/>
            <a:ext cx="8504238" cy="2511425"/>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6" name="Rectangle 3"/>
          <p:cNvSpPr>
            <a:spLocks noChangeArrowheads="1"/>
          </p:cNvSpPr>
          <p:nvPr/>
        </p:nvSpPr>
        <p:spPr bwMode="auto">
          <a:xfrm>
            <a:off x="322263" y="2132013"/>
            <a:ext cx="1441450" cy="1081087"/>
          </a:xfrm>
          <a:prstGeom prst="rect">
            <a:avLst/>
          </a:prstGeom>
          <a:solidFill>
            <a:schemeClr val="accent1"/>
          </a:solidFill>
          <a:ln w="9525">
            <a:solidFill>
              <a:schemeClr val="tx1"/>
            </a:solidFill>
            <a:miter lim="800000"/>
            <a:headEnd/>
            <a:tailEnd/>
          </a:ln>
        </p:spPr>
        <p:txBody>
          <a:bodyPr wrap="none" anchor="ctr"/>
          <a:lstStyle/>
          <a:p>
            <a:pPr algn="ctr"/>
            <a:r>
              <a:rPr lang="en-US" altLang="zh-TW" dirty="0">
                <a:ea typeface="新細明體" pitchFamily="18" charset="-120"/>
              </a:rPr>
              <a:t>User-defined </a:t>
            </a:r>
          </a:p>
          <a:p>
            <a:pPr algn="ctr"/>
            <a:r>
              <a:rPr lang="en-US" altLang="zh-TW" dirty="0">
                <a:ea typeface="新細明體" pitchFamily="18" charset="-120"/>
              </a:rPr>
              <a:t>Code</a:t>
            </a:r>
          </a:p>
        </p:txBody>
      </p:sp>
      <p:grpSp>
        <p:nvGrpSpPr>
          <p:cNvPr id="3" name="Group 4"/>
          <p:cNvGrpSpPr>
            <a:grpSpLocks/>
          </p:cNvGrpSpPr>
          <p:nvPr/>
        </p:nvGrpSpPr>
        <p:grpSpPr bwMode="auto">
          <a:xfrm>
            <a:off x="5508625" y="2347913"/>
            <a:ext cx="1800225" cy="792162"/>
            <a:chOff x="2608" y="1117"/>
            <a:chExt cx="1134" cy="499"/>
          </a:xfrm>
        </p:grpSpPr>
        <p:sp>
          <p:nvSpPr>
            <p:cNvPr id="8" name="Rectangle 5"/>
            <p:cNvSpPr>
              <a:spLocks noChangeArrowheads="1"/>
            </p:cNvSpPr>
            <p:nvPr/>
          </p:nvSpPr>
          <p:spPr bwMode="auto">
            <a:xfrm>
              <a:off x="2971" y="1117"/>
              <a:ext cx="771"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RF </a:t>
              </a:r>
            </a:p>
            <a:p>
              <a:pPr algn="ctr">
                <a:defRPr/>
              </a:pPr>
              <a:r>
                <a:rPr lang="en-US" altLang="zh-TW" dirty="0">
                  <a:solidFill>
                    <a:schemeClr val="accent2"/>
                  </a:solidFill>
                  <a:cs typeface="+mn-cs"/>
                </a:rPr>
                <a:t>Front end</a:t>
              </a:r>
            </a:p>
          </p:txBody>
        </p:sp>
        <p:sp>
          <p:nvSpPr>
            <p:cNvPr id="9" name="Line 6"/>
            <p:cNvSpPr>
              <a:spLocks noChangeShapeType="1"/>
            </p:cNvSpPr>
            <p:nvPr/>
          </p:nvSpPr>
          <p:spPr bwMode="auto">
            <a:xfrm>
              <a:off x="2608" y="1344"/>
              <a:ext cx="318" cy="0"/>
            </a:xfrm>
            <a:prstGeom prst="line">
              <a:avLst/>
            </a:prstGeom>
            <a:noFill/>
            <a:ln w="38100">
              <a:solidFill>
                <a:schemeClr val="tx1"/>
              </a:solidFill>
              <a:round/>
              <a:headEnd/>
              <a:tailEnd type="triangle" w="lg" len="lg"/>
            </a:ln>
          </p:spPr>
          <p:txBody>
            <a:bodyPr/>
            <a:lstStyle/>
            <a:p>
              <a:endParaRPr lang="da-DK"/>
            </a:p>
          </p:txBody>
        </p:sp>
      </p:grpSp>
      <p:grpSp>
        <p:nvGrpSpPr>
          <p:cNvPr id="4" name="Group 7"/>
          <p:cNvGrpSpPr>
            <a:grpSpLocks/>
          </p:cNvGrpSpPr>
          <p:nvPr/>
        </p:nvGrpSpPr>
        <p:grpSpPr bwMode="auto">
          <a:xfrm>
            <a:off x="7381875" y="2349500"/>
            <a:ext cx="1617663" cy="358775"/>
            <a:chOff x="4650" y="1480"/>
            <a:chExt cx="1019" cy="226"/>
          </a:xfrm>
        </p:grpSpPr>
        <p:sp>
          <p:nvSpPr>
            <p:cNvPr id="11" name="Line 8"/>
            <p:cNvSpPr>
              <a:spLocks noChangeShapeType="1"/>
            </p:cNvSpPr>
            <p:nvPr/>
          </p:nvSpPr>
          <p:spPr bwMode="auto">
            <a:xfrm>
              <a:off x="4650" y="1706"/>
              <a:ext cx="318" cy="0"/>
            </a:xfrm>
            <a:prstGeom prst="line">
              <a:avLst/>
            </a:prstGeom>
            <a:noFill/>
            <a:ln w="38100">
              <a:solidFill>
                <a:schemeClr val="tx1"/>
              </a:solidFill>
              <a:round/>
              <a:headEnd/>
              <a:tailEnd type="triangle" w="lg" len="lg"/>
            </a:ln>
          </p:spPr>
          <p:txBody>
            <a:bodyPr/>
            <a:lstStyle/>
            <a:p>
              <a:endParaRPr lang="da-DK"/>
            </a:p>
          </p:txBody>
        </p:sp>
        <p:sp>
          <p:nvSpPr>
            <p:cNvPr id="12" name="Line 9"/>
            <p:cNvSpPr>
              <a:spLocks noChangeShapeType="1"/>
            </p:cNvSpPr>
            <p:nvPr/>
          </p:nvSpPr>
          <p:spPr bwMode="auto">
            <a:xfrm>
              <a:off x="5103" y="1706"/>
              <a:ext cx="408" cy="0"/>
            </a:xfrm>
            <a:prstGeom prst="line">
              <a:avLst/>
            </a:prstGeom>
            <a:noFill/>
            <a:ln w="9525">
              <a:solidFill>
                <a:schemeClr val="tx1"/>
              </a:solidFill>
              <a:round/>
              <a:headEnd/>
              <a:tailEnd/>
            </a:ln>
          </p:spPr>
          <p:txBody>
            <a:bodyPr/>
            <a:lstStyle/>
            <a:p>
              <a:endParaRPr lang="da-DK"/>
            </a:p>
          </p:txBody>
        </p:sp>
        <p:sp>
          <p:nvSpPr>
            <p:cNvPr id="13" name="Line 10"/>
            <p:cNvSpPr>
              <a:spLocks noChangeShapeType="1"/>
            </p:cNvSpPr>
            <p:nvPr/>
          </p:nvSpPr>
          <p:spPr bwMode="auto">
            <a:xfrm flipV="1">
              <a:off x="5511" y="1480"/>
              <a:ext cx="0" cy="226"/>
            </a:xfrm>
            <a:prstGeom prst="line">
              <a:avLst/>
            </a:prstGeom>
            <a:noFill/>
            <a:ln w="9525">
              <a:solidFill>
                <a:schemeClr val="tx1"/>
              </a:solidFill>
              <a:round/>
              <a:headEnd/>
              <a:tailEnd/>
            </a:ln>
          </p:spPr>
          <p:txBody>
            <a:bodyPr/>
            <a:lstStyle/>
            <a:p>
              <a:endParaRPr lang="da-DK"/>
            </a:p>
          </p:txBody>
        </p:sp>
        <p:sp>
          <p:nvSpPr>
            <p:cNvPr id="14" name="Line 11"/>
            <p:cNvSpPr>
              <a:spLocks noChangeShapeType="1"/>
            </p:cNvSpPr>
            <p:nvPr/>
          </p:nvSpPr>
          <p:spPr bwMode="auto">
            <a:xfrm flipH="1" flipV="1">
              <a:off x="5374" y="1480"/>
              <a:ext cx="137" cy="226"/>
            </a:xfrm>
            <a:prstGeom prst="line">
              <a:avLst/>
            </a:prstGeom>
            <a:noFill/>
            <a:ln w="9525">
              <a:solidFill>
                <a:schemeClr val="tx1"/>
              </a:solidFill>
              <a:round/>
              <a:headEnd/>
              <a:tailEnd/>
            </a:ln>
          </p:spPr>
          <p:txBody>
            <a:bodyPr/>
            <a:lstStyle/>
            <a:p>
              <a:endParaRPr lang="da-DK"/>
            </a:p>
          </p:txBody>
        </p:sp>
        <p:sp>
          <p:nvSpPr>
            <p:cNvPr id="15" name="Line 12"/>
            <p:cNvSpPr>
              <a:spLocks noChangeShapeType="1"/>
            </p:cNvSpPr>
            <p:nvPr/>
          </p:nvSpPr>
          <p:spPr bwMode="auto">
            <a:xfrm flipV="1">
              <a:off x="5511" y="1480"/>
              <a:ext cx="158" cy="226"/>
            </a:xfrm>
            <a:prstGeom prst="line">
              <a:avLst/>
            </a:prstGeom>
            <a:noFill/>
            <a:ln w="9525">
              <a:solidFill>
                <a:schemeClr val="tx1"/>
              </a:solidFill>
              <a:round/>
              <a:headEnd/>
              <a:tailEnd/>
            </a:ln>
          </p:spPr>
          <p:txBody>
            <a:bodyPr/>
            <a:lstStyle/>
            <a:p>
              <a:endParaRPr lang="da-DK"/>
            </a:p>
          </p:txBody>
        </p:sp>
      </p:grpSp>
      <p:sp>
        <p:nvSpPr>
          <p:cNvPr id="16" name="Rectangle 13"/>
          <p:cNvSpPr>
            <a:spLocks noChangeArrowheads="1"/>
          </p:cNvSpPr>
          <p:nvPr/>
        </p:nvSpPr>
        <p:spPr bwMode="auto">
          <a:xfrm>
            <a:off x="457200" y="1701800"/>
            <a:ext cx="1120775" cy="431800"/>
          </a:xfrm>
          <a:prstGeom prst="rect">
            <a:avLst/>
          </a:prstGeom>
          <a:noFill/>
          <a:ln w="9525">
            <a:noFill/>
            <a:miter lim="800000"/>
            <a:headEnd/>
            <a:tailEnd/>
          </a:ln>
        </p:spPr>
        <p:txBody>
          <a:bodyPr wrap="none" anchor="ctr"/>
          <a:lstStyle/>
          <a:p>
            <a:pPr algn="ctr"/>
            <a:r>
              <a:rPr lang="en-US" altLang="zh-TW" sz="2000" dirty="0">
                <a:ea typeface="新細明體" pitchFamily="18" charset="-120"/>
              </a:rPr>
              <a:t>Sender</a:t>
            </a:r>
          </a:p>
        </p:txBody>
      </p:sp>
      <p:sp>
        <p:nvSpPr>
          <p:cNvPr id="17" name="Rectangle 17"/>
          <p:cNvSpPr>
            <a:spLocks noChangeArrowheads="1"/>
          </p:cNvSpPr>
          <p:nvPr/>
        </p:nvSpPr>
        <p:spPr bwMode="auto">
          <a:xfrm>
            <a:off x="277813" y="2095500"/>
            <a:ext cx="1512887" cy="1152525"/>
          </a:xfrm>
          <a:prstGeom prst="rect">
            <a:avLst/>
          </a:prstGeom>
          <a:noFill/>
          <a:ln w="57150">
            <a:solidFill>
              <a:srgbClr val="FF6600"/>
            </a:solidFill>
            <a:miter lim="800000"/>
            <a:headEnd/>
            <a:tailEnd/>
          </a:ln>
        </p:spPr>
        <p:txBody>
          <a:bodyPr wrap="none" anchor="ctr"/>
          <a:lstStyle/>
          <a:p>
            <a:pPr algn="ctr"/>
            <a:endParaRPr lang="da-DK"/>
          </a:p>
        </p:txBody>
      </p:sp>
      <p:grpSp>
        <p:nvGrpSpPr>
          <p:cNvPr id="7" name="Group 18"/>
          <p:cNvGrpSpPr>
            <a:grpSpLocks/>
          </p:cNvGrpSpPr>
          <p:nvPr/>
        </p:nvGrpSpPr>
        <p:grpSpPr bwMode="auto">
          <a:xfrm>
            <a:off x="3995738" y="2419350"/>
            <a:ext cx="1439862" cy="576263"/>
            <a:chOff x="1519" y="1117"/>
            <a:chExt cx="1043" cy="499"/>
          </a:xfrm>
        </p:grpSpPr>
        <p:sp>
          <p:nvSpPr>
            <p:cNvPr id="19" name="Line 19"/>
            <p:cNvSpPr>
              <a:spLocks noChangeShapeType="1"/>
            </p:cNvSpPr>
            <p:nvPr/>
          </p:nvSpPr>
          <p:spPr bwMode="auto">
            <a:xfrm>
              <a:off x="1519" y="1344"/>
              <a:ext cx="318" cy="0"/>
            </a:xfrm>
            <a:prstGeom prst="line">
              <a:avLst/>
            </a:prstGeom>
            <a:noFill/>
            <a:ln w="38100">
              <a:solidFill>
                <a:schemeClr val="tx1"/>
              </a:solidFill>
              <a:round/>
              <a:headEnd/>
              <a:tailEnd type="triangle" w="lg" len="lg"/>
            </a:ln>
          </p:spPr>
          <p:txBody>
            <a:bodyPr/>
            <a:lstStyle/>
            <a:p>
              <a:endParaRPr lang="da-DK"/>
            </a:p>
          </p:txBody>
        </p:sp>
        <p:sp>
          <p:nvSpPr>
            <p:cNvPr id="20" name="Rectangle 20"/>
            <p:cNvSpPr>
              <a:spLocks noChangeArrowheads="1"/>
            </p:cNvSpPr>
            <p:nvPr/>
          </p:nvSpPr>
          <p:spPr bwMode="auto">
            <a:xfrm>
              <a:off x="1927" y="1117"/>
              <a:ext cx="635"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DAC</a:t>
              </a:r>
            </a:p>
          </p:txBody>
        </p:sp>
      </p:grpSp>
      <p:sp>
        <p:nvSpPr>
          <p:cNvPr id="22" name="Rectangle 43"/>
          <p:cNvSpPr>
            <a:spLocks noChangeArrowheads="1"/>
          </p:cNvSpPr>
          <p:nvPr/>
        </p:nvSpPr>
        <p:spPr bwMode="auto">
          <a:xfrm>
            <a:off x="2197100" y="2420938"/>
            <a:ext cx="574675" cy="576262"/>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USB</a:t>
            </a:r>
          </a:p>
        </p:txBody>
      </p:sp>
      <p:grpSp>
        <p:nvGrpSpPr>
          <p:cNvPr id="10" name="Group 48"/>
          <p:cNvGrpSpPr>
            <a:grpSpLocks/>
          </p:cNvGrpSpPr>
          <p:nvPr/>
        </p:nvGrpSpPr>
        <p:grpSpPr bwMode="auto">
          <a:xfrm>
            <a:off x="2843213" y="2420938"/>
            <a:ext cx="1081087" cy="576262"/>
            <a:chOff x="1791" y="1525"/>
            <a:chExt cx="681" cy="363"/>
          </a:xfrm>
        </p:grpSpPr>
        <p:sp>
          <p:nvSpPr>
            <p:cNvPr id="25" name="Line 49"/>
            <p:cNvSpPr>
              <a:spLocks noChangeShapeType="1"/>
            </p:cNvSpPr>
            <p:nvPr/>
          </p:nvSpPr>
          <p:spPr bwMode="auto">
            <a:xfrm>
              <a:off x="1791" y="1706"/>
              <a:ext cx="173" cy="0"/>
            </a:xfrm>
            <a:prstGeom prst="line">
              <a:avLst/>
            </a:prstGeom>
            <a:noFill/>
            <a:ln w="38100">
              <a:solidFill>
                <a:schemeClr val="tx1"/>
              </a:solidFill>
              <a:round/>
              <a:headEnd/>
              <a:tailEnd type="triangle" w="lg" len="lg"/>
            </a:ln>
          </p:spPr>
          <p:txBody>
            <a:bodyPr/>
            <a:lstStyle/>
            <a:p>
              <a:endParaRPr lang="da-DK"/>
            </a:p>
          </p:txBody>
        </p:sp>
        <p:sp>
          <p:nvSpPr>
            <p:cNvPr id="26" name="Rectangle 50"/>
            <p:cNvSpPr>
              <a:spLocks noChangeArrowheads="1"/>
            </p:cNvSpPr>
            <p:nvPr/>
          </p:nvSpPr>
          <p:spPr bwMode="auto">
            <a:xfrm>
              <a:off x="2018" y="1525"/>
              <a:ext cx="454"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FPGA</a:t>
              </a:r>
            </a:p>
          </p:txBody>
        </p:sp>
      </p:grpSp>
      <p:sp>
        <p:nvSpPr>
          <p:cNvPr id="27" name="Rectangle 58"/>
          <p:cNvSpPr>
            <a:spLocks noChangeArrowheads="1"/>
          </p:cNvSpPr>
          <p:nvPr/>
        </p:nvSpPr>
        <p:spPr bwMode="auto">
          <a:xfrm>
            <a:off x="1995488" y="2085975"/>
            <a:ext cx="3641725" cy="1152525"/>
          </a:xfrm>
          <a:prstGeom prst="rect">
            <a:avLst/>
          </a:prstGeom>
          <a:noFill/>
          <a:ln w="57150">
            <a:solidFill>
              <a:srgbClr val="99CC00"/>
            </a:solidFill>
            <a:miter lim="800000"/>
            <a:headEnd/>
            <a:tailEnd/>
          </a:ln>
        </p:spPr>
        <p:txBody>
          <a:bodyPr wrap="none" anchor="ctr"/>
          <a:lstStyle/>
          <a:p>
            <a:pPr algn="ctr"/>
            <a:endParaRPr lang="da-DK" dirty="0"/>
          </a:p>
        </p:txBody>
      </p:sp>
      <p:sp>
        <p:nvSpPr>
          <p:cNvPr id="28" name="Rectangle 59"/>
          <p:cNvSpPr>
            <a:spLocks noChangeArrowheads="1"/>
          </p:cNvSpPr>
          <p:nvPr/>
        </p:nvSpPr>
        <p:spPr bwMode="auto">
          <a:xfrm>
            <a:off x="3124200" y="1600200"/>
            <a:ext cx="2514600" cy="381000"/>
          </a:xfrm>
          <a:prstGeom prst="rect">
            <a:avLst/>
          </a:prstGeom>
          <a:solidFill>
            <a:srgbClr val="99CC00"/>
          </a:solidFill>
          <a:ln w="9525">
            <a:solidFill>
              <a:schemeClr val="tx1"/>
            </a:solidFill>
            <a:miter lim="800000"/>
            <a:headEnd/>
            <a:tailEnd/>
          </a:ln>
        </p:spPr>
        <p:txBody>
          <a:bodyPr wrap="none" anchor="ctr"/>
          <a:lstStyle/>
          <a:p>
            <a:pPr algn="ctr"/>
            <a:r>
              <a:rPr lang="en-US" altLang="zh-TW" dirty="0">
                <a:ea typeface="新細明體" pitchFamily="18" charset="-120"/>
              </a:rPr>
              <a:t>USRP (mother board)</a:t>
            </a:r>
          </a:p>
        </p:txBody>
      </p:sp>
      <p:sp>
        <p:nvSpPr>
          <p:cNvPr id="29" name="Rectangle 60"/>
          <p:cNvSpPr>
            <a:spLocks noChangeArrowheads="1"/>
          </p:cNvSpPr>
          <p:nvPr/>
        </p:nvSpPr>
        <p:spPr bwMode="auto">
          <a:xfrm>
            <a:off x="1219200" y="3352800"/>
            <a:ext cx="533400" cy="381000"/>
          </a:xfrm>
          <a:prstGeom prst="rect">
            <a:avLst/>
          </a:prstGeom>
          <a:solidFill>
            <a:srgbClr val="FF6600"/>
          </a:solidFill>
          <a:ln w="9525">
            <a:solidFill>
              <a:schemeClr val="tx1"/>
            </a:solidFill>
            <a:miter lim="800000"/>
            <a:headEnd/>
            <a:tailEnd/>
          </a:ln>
        </p:spPr>
        <p:txBody>
          <a:bodyPr wrap="none" anchor="ctr"/>
          <a:lstStyle/>
          <a:p>
            <a:pPr algn="ctr"/>
            <a:r>
              <a:rPr lang="en-US" altLang="zh-TW">
                <a:ea typeface="新細明體" pitchFamily="18" charset="-120"/>
              </a:rPr>
              <a:t>PC</a:t>
            </a:r>
          </a:p>
        </p:txBody>
      </p:sp>
      <p:sp>
        <p:nvSpPr>
          <p:cNvPr id="30" name="TextBox 29"/>
          <p:cNvSpPr txBox="1"/>
          <p:nvPr/>
        </p:nvSpPr>
        <p:spPr>
          <a:xfrm>
            <a:off x="2286000" y="4038600"/>
            <a:ext cx="6324600" cy="781752"/>
          </a:xfrm>
          <a:prstGeom prst="rect">
            <a:avLst/>
          </a:prstGeom>
          <a:noFill/>
          <a:ln>
            <a:solidFill>
              <a:schemeClr val="accent1"/>
            </a:solidFill>
          </a:ln>
        </p:spPr>
        <p:txBody>
          <a:bodyPr wrap="square" rtlCol="0">
            <a:spAutoFit/>
          </a:bodyPr>
          <a:lstStyle/>
          <a:p>
            <a:pPr marL="914400" lvl="1" indent="-457200" eaLnBrk="0" hangingPunct="0">
              <a:lnSpc>
                <a:spcPct val="80000"/>
              </a:lnSpc>
              <a:spcBef>
                <a:spcPct val="20000"/>
              </a:spcBef>
              <a:buFontTx/>
              <a:buChar char="–"/>
            </a:pPr>
            <a:r>
              <a:rPr lang="en-GB" altLang="zh-TW" sz="1600" dirty="0" smtClean="0">
                <a:ea typeface="新細明體" pitchFamily="18" charset="-120"/>
              </a:rPr>
              <a:t>One mother board support  up to four daughter boards. </a:t>
            </a:r>
          </a:p>
          <a:p>
            <a:pPr marL="914400" lvl="1" indent="-457200" eaLnBrk="0" hangingPunct="0">
              <a:lnSpc>
                <a:spcPct val="80000"/>
              </a:lnSpc>
              <a:spcBef>
                <a:spcPct val="20000"/>
              </a:spcBef>
              <a:buFontTx/>
              <a:buChar char="–"/>
            </a:pPr>
            <a:r>
              <a:rPr lang="en-GB" altLang="zh-TW" sz="1600" dirty="0" smtClean="0">
                <a:ea typeface="新細明體" pitchFamily="18" charset="-120"/>
              </a:rPr>
              <a:t>Several kinds of daughter boards available</a:t>
            </a:r>
            <a:endParaRPr lang="en-US" altLang="zh-TW" sz="1600" dirty="0" smtClean="0">
              <a:ea typeface="新細明體" pitchFamily="18" charset="-120"/>
            </a:endParaRPr>
          </a:p>
          <a:p>
            <a:pPr marL="533400" lvl="0" indent="-533400" eaLnBrk="0" fontAlgn="base" hangingPunct="0">
              <a:lnSpc>
                <a:spcPct val="80000"/>
              </a:lnSpc>
              <a:spcBef>
                <a:spcPct val="20000"/>
              </a:spcBef>
              <a:spcAft>
                <a:spcPct val="0"/>
              </a:spcAft>
            </a:pPr>
            <a:endParaRPr lang="en-GB" altLang="zh-TW" sz="1600" dirty="0">
              <a:solidFill>
                <a:srgbClr val="000000"/>
              </a:solidFill>
              <a:latin typeface="Arial" charset="0"/>
              <a:ea typeface="新細明體" pitchFamily="18" charset="-120"/>
              <a:cs typeface="Arial" charset="0"/>
            </a:endParaRPr>
          </a:p>
        </p:txBody>
      </p:sp>
      <p:cxnSp>
        <p:nvCxnSpPr>
          <p:cNvPr id="32" name="Straight Arrow Connector 31"/>
          <p:cNvCxnSpPr/>
          <p:nvPr/>
        </p:nvCxnSpPr>
        <p:spPr>
          <a:xfrm rot="5400000">
            <a:off x="6058694" y="35425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Line 44"/>
          <p:cNvSpPr>
            <a:spLocks noChangeShapeType="1"/>
          </p:cNvSpPr>
          <p:nvPr/>
        </p:nvSpPr>
        <p:spPr bwMode="auto">
          <a:xfrm>
            <a:off x="1835150" y="2708275"/>
            <a:ext cx="274638" cy="0"/>
          </a:xfrm>
          <a:prstGeom prst="line">
            <a:avLst/>
          </a:prstGeom>
          <a:noFill/>
          <a:ln w="38100">
            <a:solidFill>
              <a:schemeClr val="tx1"/>
            </a:solidFill>
            <a:round/>
            <a:headEnd/>
            <a:tailEnd type="triangle" w="lg" len="lg"/>
          </a:ln>
        </p:spPr>
        <p:txBody>
          <a:bodyPr/>
          <a:lstStyle/>
          <a:p>
            <a:endParaRPr lang="da-DK"/>
          </a:p>
        </p:txBody>
      </p:sp>
      <p:sp>
        <p:nvSpPr>
          <p:cNvPr id="33" name="TextBox 32"/>
          <p:cNvSpPr txBox="1"/>
          <p:nvPr/>
        </p:nvSpPr>
        <p:spPr>
          <a:xfrm>
            <a:off x="838200" y="5105400"/>
            <a:ext cx="6781800" cy="732508"/>
          </a:xfrm>
          <a:prstGeom prst="rect">
            <a:avLst/>
          </a:prstGeom>
          <a:noFill/>
          <a:ln>
            <a:solidFill>
              <a:schemeClr val="accent1"/>
            </a:solidFill>
          </a:ln>
        </p:spPr>
        <p:txBody>
          <a:bodyPr wrap="square" rtlCol="0">
            <a:spAutoFit/>
          </a:bodyPr>
          <a:lstStyle/>
          <a:p>
            <a:pPr marL="533400" indent="-533400" eaLnBrk="0" fontAlgn="base" hangingPunct="0">
              <a:lnSpc>
                <a:spcPct val="80000"/>
              </a:lnSpc>
              <a:spcBef>
                <a:spcPct val="20000"/>
              </a:spcBef>
              <a:spcAft>
                <a:spcPct val="0"/>
              </a:spcAft>
            </a:pPr>
            <a:r>
              <a:rPr lang="en-US" altLang="zh-TW" sz="1600" kern="0" dirty="0" smtClean="0">
                <a:effectLst>
                  <a:outerShdw blurRad="38100" dist="38100" dir="2700000" algn="tl">
                    <a:srgbClr val="000000">
                      <a:alpha val="43137"/>
                    </a:srgbClr>
                  </a:outerShdw>
                </a:effectLst>
              </a:rPr>
              <a:t>modules </a:t>
            </a:r>
            <a:r>
              <a:rPr lang="en-US" altLang="zh-TW" sz="1600" kern="0" dirty="0" smtClean="0"/>
              <a:t>that has been provided  in GNU radio project to communicate between two end systems</a:t>
            </a:r>
          </a:p>
          <a:p>
            <a:pPr marL="533400" lvl="0" indent="-533400" eaLnBrk="0" fontAlgn="base" hangingPunct="0">
              <a:lnSpc>
                <a:spcPct val="80000"/>
              </a:lnSpc>
              <a:spcBef>
                <a:spcPct val="20000"/>
              </a:spcBef>
              <a:spcAft>
                <a:spcPct val="0"/>
              </a:spcAft>
            </a:pPr>
            <a:endParaRPr lang="en-GB" altLang="zh-TW" sz="1600" dirty="0">
              <a:solidFill>
                <a:srgbClr val="000000"/>
              </a:solidFill>
              <a:latin typeface="Arial" charset="0"/>
              <a:ea typeface="新細明體" pitchFamily="18" charset="-120"/>
              <a:cs typeface="Arial" charset="0"/>
            </a:endParaRPr>
          </a:p>
        </p:txBody>
      </p:sp>
      <p:cxnSp>
        <p:nvCxnSpPr>
          <p:cNvPr id="34" name="Straight Arrow Connector 33"/>
          <p:cNvCxnSpPr/>
          <p:nvPr/>
        </p:nvCxnSpPr>
        <p:spPr>
          <a:xfrm rot="5400000">
            <a:off x="76200" y="41910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500"/>
                                        <p:tgtEl>
                                          <p:spTgt spid="30"/>
                                        </p:tgtEl>
                                      </p:cBhvr>
                                    </p:animEffect>
                                  </p:childTnLst>
                                </p:cTn>
                              </p:par>
                              <p:par>
                                <p:cTn id="30" presetID="5" presetClass="entr" presetSubtype="1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heckerboard(across)">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par>
                                <p:cTn id="52" presetID="3" presetClass="entr" presetSubtype="1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animBg="1"/>
      <p:bldP spid="22" grpId="0" animBg="1"/>
      <p:bldP spid="27" grpId="0" animBg="1"/>
      <p:bldP spid="28" grpId="0" animBg="1"/>
      <p:bldP spid="29" grpId="0" animBg="1"/>
      <p:bldP spid="30" grpId="0" animBg="1"/>
      <p:bldP spid="31"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Transmitter/</a:t>
            </a:r>
            <a:r>
              <a:rPr lang="en-US" dirty="0" err="1" smtClean="0"/>
              <a:t>Reciever</a:t>
            </a:r>
            <a:endParaRPr lang="en-US" dirty="0"/>
          </a:p>
        </p:txBody>
      </p:sp>
      <p:sp>
        <p:nvSpPr>
          <p:cNvPr id="49" name="Slide Number Placeholder 70"/>
          <p:cNvSpPr>
            <a:spLocks noGrp="1"/>
          </p:cNvSpPr>
          <p:nvPr>
            <p:ph type="sldNum" sz="quarter" idx="12"/>
          </p:nvPr>
        </p:nvSpPr>
        <p:spPr>
          <a:noFill/>
        </p:spPr>
        <p:txBody>
          <a:bodyPr/>
          <a:lstStyle/>
          <a:p>
            <a:fld id="{767F50C2-26C2-4FC3-8417-B8BDF0C0D0AD}" type="slidenum">
              <a:rPr lang="en-US" smtClean="0"/>
              <a:pPr/>
              <a:t>23</a:t>
            </a:fld>
            <a:endParaRPr lang="en-US" smtClean="0"/>
          </a:p>
        </p:txBody>
      </p:sp>
      <p:sp>
        <p:nvSpPr>
          <p:cNvPr id="4" name="Rectangle 3"/>
          <p:cNvSpPr>
            <a:spLocks noChangeArrowheads="1"/>
          </p:cNvSpPr>
          <p:nvPr/>
        </p:nvSpPr>
        <p:spPr bwMode="auto">
          <a:xfrm>
            <a:off x="322263" y="2132013"/>
            <a:ext cx="1441450" cy="1081087"/>
          </a:xfrm>
          <a:prstGeom prst="rect">
            <a:avLst/>
          </a:prstGeom>
          <a:solidFill>
            <a:schemeClr val="accent1"/>
          </a:solidFill>
          <a:ln w="9525">
            <a:solidFill>
              <a:schemeClr val="tx1"/>
            </a:solidFill>
            <a:miter lim="800000"/>
            <a:headEnd/>
            <a:tailEnd/>
          </a:ln>
        </p:spPr>
        <p:txBody>
          <a:bodyPr wrap="none" anchor="ctr"/>
          <a:lstStyle/>
          <a:p>
            <a:pPr algn="ctr"/>
            <a:r>
              <a:rPr lang="en-US" altLang="zh-TW" dirty="0">
                <a:ea typeface="新細明體" pitchFamily="18" charset="-120"/>
              </a:rPr>
              <a:t>User-defined </a:t>
            </a:r>
          </a:p>
          <a:p>
            <a:pPr algn="ctr"/>
            <a:r>
              <a:rPr lang="en-US" altLang="zh-TW" dirty="0">
                <a:ea typeface="新細明體" pitchFamily="18" charset="-120"/>
              </a:rPr>
              <a:t>Code</a:t>
            </a:r>
          </a:p>
        </p:txBody>
      </p:sp>
      <p:grpSp>
        <p:nvGrpSpPr>
          <p:cNvPr id="3" name="Group 4"/>
          <p:cNvGrpSpPr>
            <a:grpSpLocks/>
          </p:cNvGrpSpPr>
          <p:nvPr/>
        </p:nvGrpSpPr>
        <p:grpSpPr bwMode="auto">
          <a:xfrm>
            <a:off x="5508625" y="2347913"/>
            <a:ext cx="1800225" cy="792162"/>
            <a:chOff x="2608" y="1117"/>
            <a:chExt cx="1134" cy="499"/>
          </a:xfrm>
        </p:grpSpPr>
        <p:sp>
          <p:nvSpPr>
            <p:cNvPr id="6" name="Rectangle 5"/>
            <p:cNvSpPr>
              <a:spLocks noChangeArrowheads="1"/>
            </p:cNvSpPr>
            <p:nvPr/>
          </p:nvSpPr>
          <p:spPr bwMode="auto">
            <a:xfrm>
              <a:off x="2971" y="1117"/>
              <a:ext cx="771"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RF </a:t>
              </a:r>
            </a:p>
            <a:p>
              <a:pPr algn="ctr">
                <a:defRPr/>
              </a:pPr>
              <a:r>
                <a:rPr lang="en-US" altLang="zh-TW" dirty="0">
                  <a:solidFill>
                    <a:schemeClr val="accent2"/>
                  </a:solidFill>
                  <a:cs typeface="+mn-cs"/>
                </a:rPr>
                <a:t>Front end</a:t>
              </a:r>
            </a:p>
          </p:txBody>
        </p:sp>
        <p:sp>
          <p:nvSpPr>
            <p:cNvPr id="7" name="Line 6"/>
            <p:cNvSpPr>
              <a:spLocks noChangeShapeType="1"/>
            </p:cNvSpPr>
            <p:nvPr/>
          </p:nvSpPr>
          <p:spPr bwMode="auto">
            <a:xfrm>
              <a:off x="2608" y="1344"/>
              <a:ext cx="318" cy="0"/>
            </a:xfrm>
            <a:prstGeom prst="line">
              <a:avLst/>
            </a:prstGeom>
            <a:noFill/>
            <a:ln w="38100">
              <a:solidFill>
                <a:schemeClr val="tx1"/>
              </a:solidFill>
              <a:round/>
              <a:headEnd/>
              <a:tailEnd type="triangle" w="lg" len="lg"/>
            </a:ln>
          </p:spPr>
          <p:txBody>
            <a:bodyPr/>
            <a:lstStyle/>
            <a:p>
              <a:endParaRPr lang="da-DK"/>
            </a:p>
          </p:txBody>
        </p:sp>
      </p:grpSp>
      <p:grpSp>
        <p:nvGrpSpPr>
          <p:cNvPr id="5" name="Group 7"/>
          <p:cNvGrpSpPr>
            <a:grpSpLocks/>
          </p:cNvGrpSpPr>
          <p:nvPr/>
        </p:nvGrpSpPr>
        <p:grpSpPr bwMode="auto">
          <a:xfrm>
            <a:off x="7381875" y="2349500"/>
            <a:ext cx="1617663" cy="358775"/>
            <a:chOff x="4650" y="1480"/>
            <a:chExt cx="1019" cy="226"/>
          </a:xfrm>
        </p:grpSpPr>
        <p:sp>
          <p:nvSpPr>
            <p:cNvPr id="9" name="Line 8"/>
            <p:cNvSpPr>
              <a:spLocks noChangeShapeType="1"/>
            </p:cNvSpPr>
            <p:nvPr/>
          </p:nvSpPr>
          <p:spPr bwMode="auto">
            <a:xfrm>
              <a:off x="4650" y="1706"/>
              <a:ext cx="318" cy="0"/>
            </a:xfrm>
            <a:prstGeom prst="line">
              <a:avLst/>
            </a:prstGeom>
            <a:noFill/>
            <a:ln w="38100">
              <a:solidFill>
                <a:schemeClr val="tx1"/>
              </a:solidFill>
              <a:round/>
              <a:headEnd/>
              <a:tailEnd type="triangle" w="lg" len="lg"/>
            </a:ln>
          </p:spPr>
          <p:txBody>
            <a:bodyPr/>
            <a:lstStyle/>
            <a:p>
              <a:endParaRPr lang="da-DK"/>
            </a:p>
          </p:txBody>
        </p:sp>
        <p:sp>
          <p:nvSpPr>
            <p:cNvPr id="10" name="Line 9"/>
            <p:cNvSpPr>
              <a:spLocks noChangeShapeType="1"/>
            </p:cNvSpPr>
            <p:nvPr/>
          </p:nvSpPr>
          <p:spPr bwMode="auto">
            <a:xfrm>
              <a:off x="5103" y="1706"/>
              <a:ext cx="408" cy="0"/>
            </a:xfrm>
            <a:prstGeom prst="line">
              <a:avLst/>
            </a:prstGeom>
            <a:noFill/>
            <a:ln w="9525">
              <a:solidFill>
                <a:schemeClr val="tx1"/>
              </a:solidFill>
              <a:round/>
              <a:headEnd/>
              <a:tailEnd/>
            </a:ln>
          </p:spPr>
          <p:txBody>
            <a:bodyPr/>
            <a:lstStyle/>
            <a:p>
              <a:endParaRPr lang="da-DK"/>
            </a:p>
          </p:txBody>
        </p:sp>
        <p:sp>
          <p:nvSpPr>
            <p:cNvPr id="11" name="Line 10"/>
            <p:cNvSpPr>
              <a:spLocks noChangeShapeType="1"/>
            </p:cNvSpPr>
            <p:nvPr/>
          </p:nvSpPr>
          <p:spPr bwMode="auto">
            <a:xfrm flipV="1">
              <a:off x="5511" y="1480"/>
              <a:ext cx="0" cy="226"/>
            </a:xfrm>
            <a:prstGeom prst="line">
              <a:avLst/>
            </a:prstGeom>
            <a:noFill/>
            <a:ln w="9525">
              <a:solidFill>
                <a:schemeClr val="tx1"/>
              </a:solidFill>
              <a:round/>
              <a:headEnd/>
              <a:tailEnd/>
            </a:ln>
          </p:spPr>
          <p:txBody>
            <a:bodyPr/>
            <a:lstStyle/>
            <a:p>
              <a:endParaRPr lang="da-DK"/>
            </a:p>
          </p:txBody>
        </p:sp>
        <p:sp>
          <p:nvSpPr>
            <p:cNvPr id="12" name="Line 11"/>
            <p:cNvSpPr>
              <a:spLocks noChangeShapeType="1"/>
            </p:cNvSpPr>
            <p:nvPr/>
          </p:nvSpPr>
          <p:spPr bwMode="auto">
            <a:xfrm flipH="1" flipV="1">
              <a:off x="5374" y="1480"/>
              <a:ext cx="137" cy="226"/>
            </a:xfrm>
            <a:prstGeom prst="line">
              <a:avLst/>
            </a:prstGeom>
            <a:noFill/>
            <a:ln w="9525">
              <a:solidFill>
                <a:schemeClr val="tx1"/>
              </a:solidFill>
              <a:round/>
              <a:headEnd/>
              <a:tailEnd/>
            </a:ln>
          </p:spPr>
          <p:txBody>
            <a:bodyPr/>
            <a:lstStyle/>
            <a:p>
              <a:endParaRPr lang="da-DK"/>
            </a:p>
          </p:txBody>
        </p:sp>
        <p:sp>
          <p:nvSpPr>
            <p:cNvPr id="13" name="Line 12"/>
            <p:cNvSpPr>
              <a:spLocks noChangeShapeType="1"/>
            </p:cNvSpPr>
            <p:nvPr/>
          </p:nvSpPr>
          <p:spPr bwMode="auto">
            <a:xfrm flipV="1">
              <a:off x="5511" y="1480"/>
              <a:ext cx="158" cy="226"/>
            </a:xfrm>
            <a:prstGeom prst="line">
              <a:avLst/>
            </a:prstGeom>
            <a:noFill/>
            <a:ln w="9525">
              <a:solidFill>
                <a:schemeClr val="tx1"/>
              </a:solidFill>
              <a:round/>
              <a:headEnd/>
              <a:tailEnd/>
            </a:ln>
          </p:spPr>
          <p:txBody>
            <a:bodyPr/>
            <a:lstStyle/>
            <a:p>
              <a:endParaRPr lang="da-DK"/>
            </a:p>
          </p:txBody>
        </p:sp>
      </p:grpSp>
      <p:sp>
        <p:nvSpPr>
          <p:cNvPr id="14" name="Rectangle 13"/>
          <p:cNvSpPr>
            <a:spLocks noChangeArrowheads="1"/>
          </p:cNvSpPr>
          <p:nvPr/>
        </p:nvSpPr>
        <p:spPr bwMode="auto">
          <a:xfrm>
            <a:off x="457200" y="1701800"/>
            <a:ext cx="1120775" cy="431800"/>
          </a:xfrm>
          <a:prstGeom prst="rect">
            <a:avLst/>
          </a:prstGeom>
          <a:noFill/>
          <a:ln w="9525">
            <a:noFill/>
            <a:miter lim="800000"/>
            <a:headEnd/>
            <a:tailEnd/>
          </a:ln>
        </p:spPr>
        <p:txBody>
          <a:bodyPr wrap="none" anchor="ctr"/>
          <a:lstStyle/>
          <a:p>
            <a:pPr algn="ctr"/>
            <a:r>
              <a:rPr lang="en-US" altLang="zh-TW" sz="2000">
                <a:ea typeface="新細明體" pitchFamily="18" charset="-120"/>
              </a:rPr>
              <a:t>Sender</a:t>
            </a:r>
          </a:p>
        </p:txBody>
      </p:sp>
      <p:grpSp>
        <p:nvGrpSpPr>
          <p:cNvPr id="8" name="Group 14"/>
          <p:cNvGrpSpPr>
            <a:grpSpLocks/>
          </p:cNvGrpSpPr>
          <p:nvPr/>
        </p:nvGrpSpPr>
        <p:grpSpPr bwMode="auto">
          <a:xfrm>
            <a:off x="228600" y="4495800"/>
            <a:ext cx="1512888" cy="1441450"/>
            <a:chOff x="295" y="2432"/>
            <a:chExt cx="1179" cy="1088"/>
          </a:xfrm>
        </p:grpSpPr>
        <p:sp>
          <p:nvSpPr>
            <p:cNvPr id="16" name="Rectangle 15"/>
            <p:cNvSpPr>
              <a:spLocks noChangeArrowheads="1"/>
            </p:cNvSpPr>
            <p:nvPr/>
          </p:nvSpPr>
          <p:spPr bwMode="auto">
            <a:xfrm>
              <a:off x="340" y="2704"/>
              <a:ext cx="1134" cy="816"/>
            </a:xfrm>
            <a:prstGeom prst="rect">
              <a:avLst/>
            </a:prstGeom>
            <a:solidFill>
              <a:schemeClr val="accent1"/>
            </a:solidFill>
            <a:ln w="9525">
              <a:solidFill>
                <a:schemeClr val="tx1"/>
              </a:solidFill>
              <a:miter lim="800000"/>
              <a:headEnd/>
              <a:tailEnd/>
            </a:ln>
          </p:spPr>
          <p:txBody>
            <a:bodyPr wrap="none" anchor="ctr"/>
            <a:lstStyle/>
            <a:p>
              <a:pPr algn="ctr"/>
              <a:r>
                <a:rPr lang="en-US" altLang="zh-TW">
                  <a:ea typeface="新細明體" pitchFamily="18" charset="-120"/>
                </a:rPr>
                <a:t>User-defined </a:t>
              </a:r>
            </a:p>
            <a:p>
              <a:pPr algn="ctr"/>
              <a:r>
                <a:rPr lang="en-US" altLang="zh-TW">
                  <a:ea typeface="新細明體" pitchFamily="18" charset="-120"/>
                </a:rPr>
                <a:t>Code</a:t>
              </a:r>
            </a:p>
          </p:txBody>
        </p:sp>
        <p:sp>
          <p:nvSpPr>
            <p:cNvPr id="17" name="Rectangle 16"/>
            <p:cNvSpPr>
              <a:spLocks noChangeArrowheads="1"/>
            </p:cNvSpPr>
            <p:nvPr/>
          </p:nvSpPr>
          <p:spPr bwMode="auto">
            <a:xfrm>
              <a:off x="295" y="2432"/>
              <a:ext cx="1179" cy="272"/>
            </a:xfrm>
            <a:prstGeom prst="rect">
              <a:avLst/>
            </a:prstGeom>
            <a:noFill/>
            <a:ln w="9525">
              <a:noFill/>
              <a:miter lim="800000"/>
              <a:headEnd/>
              <a:tailEnd/>
            </a:ln>
          </p:spPr>
          <p:txBody>
            <a:bodyPr wrap="none" anchor="ctr"/>
            <a:lstStyle/>
            <a:p>
              <a:pPr algn="ctr"/>
              <a:r>
                <a:rPr lang="en-US" altLang="zh-TW" sz="2000">
                  <a:ea typeface="新細明體" pitchFamily="18" charset="-120"/>
                </a:rPr>
                <a:t>Receiver</a:t>
              </a:r>
            </a:p>
          </p:txBody>
        </p:sp>
      </p:grpSp>
      <p:sp>
        <p:nvSpPr>
          <p:cNvPr id="18" name="Rectangle 17"/>
          <p:cNvSpPr>
            <a:spLocks noChangeArrowheads="1"/>
          </p:cNvSpPr>
          <p:nvPr/>
        </p:nvSpPr>
        <p:spPr bwMode="auto">
          <a:xfrm>
            <a:off x="277813" y="2095500"/>
            <a:ext cx="1512887" cy="1152525"/>
          </a:xfrm>
          <a:prstGeom prst="rect">
            <a:avLst/>
          </a:prstGeom>
          <a:noFill/>
          <a:ln w="57150">
            <a:solidFill>
              <a:srgbClr val="FF6600"/>
            </a:solidFill>
            <a:miter lim="800000"/>
            <a:headEnd/>
            <a:tailEnd/>
          </a:ln>
        </p:spPr>
        <p:txBody>
          <a:bodyPr wrap="none" anchor="ctr"/>
          <a:lstStyle/>
          <a:p>
            <a:pPr algn="ctr"/>
            <a:endParaRPr lang="da-DK"/>
          </a:p>
        </p:txBody>
      </p:sp>
      <p:grpSp>
        <p:nvGrpSpPr>
          <p:cNvPr id="15" name="Group 18"/>
          <p:cNvGrpSpPr>
            <a:grpSpLocks/>
          </p:cNvGrpSpPr>
          <p:nvPr/>
        </p:nvGrpSpPr>
        <p:grpSpPr bwMode="auto">
          <a:xfrm>
            <a:off x="3995738" y="2419350"/>
            <a:ext cx="1439862" cy="576263"/>
            <a:chOff x="1519" y="1117"/>
            <a:chExt cx="1043" cy="499"/>
          </a:xfrm>
        </p:grpSpPr>
        <p:sp>
          <p:nvSpPr>
            <p:cNvPr id="20" name="Line 19"/>
            <p:cNvSpPr>
              <a:spLocks noChangeShapeType="1"/>
            </p:cNvSpPr>
            <p:nvPr/>
          </p:nvSpPr>
          <p:spPr bwMode="auto">
            <a:xfrm>
              <a:off x="1519" y="1344"/>
              <a:ext cx="318" cy="0"/>
            </a:xfrm>
            <a:prstGeom prst="line">
              <a:avLst/>
            </a:prstGeom>
            <a:noFill/>
            <a:ln w="38100">
              <a:solidFill>
                <a:schemeClr val="tx1"/>
              </a:solidFill>
              <a:round/>
              <a:headEnd/>
              <a:tailEnd type="triangle" w="lg" len="lg"/>
            </a:ln>
          </p:spPr>
          <p:txBody>
            <a:bodyPr/>
            <a:lstStyle/>
            <a:p>
              <a:endParaRPr lang="da-DK"/>
            </a:p>
          </p:txBody>
        </p:sp>
        <p:sp>
          <p:nvSpPr>
            <p:cNvPr id="21" name="Rectangle 20"/>
            <p:cNvSpPr>
              <a:spLocks noChangeArrowheads="1"/>
            </p:cNvSpPr>
            <p:nvPr/>
          </p:nvSpPr>
          <p:spPr bwMode="auto">
            <a:xfrm>
              <a:off x="1927" y="1117"/>
              <a:ext cx="635"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DAC</a:t>
              </a:r>
            </a:p>
          </p:txBody>
        </p:sp>
      </p:grpSp>
      <p:grpSp>
        <p:nvGrpSpPr>
          <p:cNvPr id="19" name="Group 24"/>
          <p:cNvGrpSpPr>
            <a:grpSpLocks/>
          </p:cNvGrpSpPr>
          <p:nvPr/>
        </p:nvGrpSpPr>
        <p:grpSpPr bwMode="auto">
          <a:xfrm>
            <a:off x="1835150" y="5075238"/>
            <a:ext cx="7129463" cy="792162"/>
            <a:chOff x="1156" y="2930"/>
            <a:chExt cx="4491" cy="499"/>
          </a:xfrm>
        </p:grpSpPr>
        <p:sp>
          <p:nvSpPr>
            <p:cNvPr id="23" name="Line 25"/>
            <p:cNvSpPr>
              <a:spLocks noChangeShapeType="1"/>
            </p:cNvSpPr>
            <p:nvPr/>
          </p:nvSpPr>
          <p:spPr bwMode="auto">
            <a:xfrm flipH="1">
              <a:off x="4672" y="3158"/>
              <a:ext cx="317" cy="0"/>
            </a:xfrm>
            <a:prstGeom prst="line">
              <a:avLst/>
            </a:prstGeom>
            <a:noFill/>
            <a:ln w="38100">
              <a:solidFill>
                <a:schemeClr val="tx1"/>
              </a:solidFill>
              <a:round/>
              <a:headEnd/>
              <a:tailEnd type="triangle" w="lg" len="lg"/>
            </a:ln>
          </p:spPr>
          <p:txBody>
            <a:bodyPr/>
            <a:lstStyle/>
            <a:p>
              <a:endParaRPr lang="da-DK"/>
            </a:p>
          </p:txBody>
        </p:sp>
        <p:grpSp>
          <p:nvGrpSpPr>
            <p:cNvPr id="22" name="Group 26"/>
            <p:cNvGrpSpPr>
              <a:grpSpLocks/>
            </p:cNvGrpSpPr>
            <p:nvPr/>
          </p:nvGrpSpPr>
          <p:grpSpPr bwMode="auto">
            <a:xfrm>
              <a:off x="5103" y="2931"/>
              <a:ext cx="544" cy="227"/>
              <a:chOff x="5216" y="2931"/>
              <a:chExt cx="544" cy="227"/>
            </a:xfrm>
          </p:grpSpPr>
          <p:sp>
            <p:nvSpPr>
              <p:cNvPr id="36" name="Line 27"/>
              <p:cNvSpPr>
                <a:spLocks noChangeShapeType="1"/>
              </p:cNvSpPr>
              <p:nvPr/>
            </p:nvSpPr>
            <p:spPr bwMode="auto">
              <a:xfrm>
                <a:off x="5216" y="3158"/>
                <a:ext cx="408" cy="0"/>
              </a:xfrm>
              <a:prstGeom prst="line">
                <a:avLst/>
              </a:prstGeom>
              <a:noFill/>
              <a:ln w="9525">
                <a:solidFill>
                  <a:schemeClr val="tx1"/>
                </a:solidFill>
                <a:round/>
                <a:headEnd/>
                <a:tailEnd/>
              </a:ln>
            </p:spPr>
            <p:txBody>
              <a:bodyPr/>
              <a:lstStyle/>
              <a:p>
                <a:endParaRPr lang="da-DK"/>
              </a:p>
            </p:txBody>
          </p:sp>
          <p:sp>
            <p:nvSpPr>
              <p:cNvPr id="37" name="Line 28"/>
              <p:cNvSpPr>
                <a:spLocks noChangeShapeType="1"/>
              </p:cNvSpPr>
              <p:nvPr/>
            </p:nvSpPr>
            <p:spPr bwMode="auto">
              <a:xfrm flipV="1">
                <a:off x="5624" y="2931"/>
                <a:ext cx="0" cy="227"/>
              </a:xfrm>
              <a:prstGeom prst="line">
                <a:avLst/>
              </a:prstGeom>
              <a:noFill/>
              <a:ln w="9525">
                <a:solidFill>
                  <a:schemeClr val="tx1"/>
                </a:solidFill>
                <a:round/>
                <a:headEnd/>
                <a:tailEnd/>
              </a:ln>
            </p:spPr>
            <p:txBody>
              <a:bodyPr/>
              <a:lstStyle/>
              <a:p>
                <a:endParaRPr lang="da-DK"/>
              </a:p>
            </p:txBody>
          </p:sp>
          <p:sp>
            <p:nvSpPr>
              <p:cNvPr id="38" name="Line 29"/>
              <p:cNvSpPr>
                <a:spLocks noChangeShapeType="1"/>
              </p:cNvSpPr>
              <p:nvPr/>
            </p:nvSpPr>
            <p:spPr bwMode="auto">
              <a:xfrm flipH="1" flipV="1">
                <a:off x="5488" y="2931"/>
                <a:ext cx="136" cy="227"/>
              </a:xfrm>
              <a:prstGeom prst="line">
                <a:avLst/>
              </a:prstGeom>
              <a:noFill/>
              <a:ln w="9525">
                <a:solidFill>
                  <a:schemeClr val="tx1"/>
                </a:solidFill>
                <a:round/>
                <a:headEnd/>
                <a:tailEnd/>
              </a:ln>
            </p:spPr>
            <p:txBody>
              <a:bodyPr/>
              <a:lstStyle/>
              <a:p>
                <a:endParaRPr lang="da-DK"/>
              </a:p>
            </p:txBody>
          </p:sp>
          <p:sp>
            <p:nvSpPr>
              <p:cNvPr id="39" name="Line 30"/>
              <p:cNvSpPr>
                <a:spLocks noChangeShapeType="1"/>
              </p:cNvSpPr>
              <p:nvPr/>
            </p:nvSpPr>
            <p:spPr bwMode="auto">
              <a:xfrm flipV="1">
                <a:off x="5624" y="2931"/>
                <a:ext cx="136" cy="227"/>
              </a:xfrm>
              <a:prstGeom prst="line">
                <a:avLst/>
              </a:prstGeom>
              <a:noFill/>
              <a:ln w="9525">
                <a:solidFill>
                  <a:schemeClr val="tx1"/>
                </a:solidFill>
                <a:round/>
                <a:headEnd/>
                <a:tailEnd/>
              </a:ln>
            </p:spPr>
            <p:txBody>
              <a:bodyPr/>
              <a:lstStyle/>
              <a:p>
                <a:endParaRPr lang="da-DK"/>
              </a:p>
            </p:txBody>
          </p:sp>
        </p:grpSp>
        <p:grpSp>
          <p:nvGrpSpPr>
            <p:cNvPr id="24" name="Group 31"/>
            <p:cNvGrpSpPr>
              <a:grpSpLocks/>
            </p:cNvGrpSpPr>
            <p:nvPr/>
          </p:nvGrpSpPr>
          <p:grpSpPr bwMode="auto">
            <a:xfrm>
              <a:off x="2517" y="2976"/>
              <a:ext cx="862" cy="363"/>
              <a:chOff x="1519" y="2840"/>
              <a:chExt cx="1043" cy="499"/>
            </a:xfrm>
          </p:grpSpPr>
          <p:sp>
            <p:nvSpPr>
              <p:cNvPr id="34" name="Rectangle 32"/>
              <p:cNvSpPr>
                <a:spLocks noChangeArrowheads="1"/>
              </p:cNvSpPr>
              <p:nvPr/>
            </p:nvSpPr>
            <p:spPr bwMode="auto">
              <a:xfrm>
                <a:off x="1927" y="2840"/>
                <a:ext cx="635"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ADC</a:t>
                </a:r>
              </a:p>
            </p:txBody>
          </p:sp>
          <p:sp>
            <p:nvSpPr>
              <p:cNvPr id="35" name="Line 33"/>
              <p:cNvSpPr>
                <a:spLocks noChangeShapeType="1"/>
              </p:cNvSpPr>
              <p:nvPr/>
            </p:nvSpPr>
            <p:spPr bwMode="auto">
              <a:xfrm flipH="1">
                <a:off x="1519" y="3067"/>
                <a:ext cx="317" cy="0"/>
              </a:xfrm>
              <a:prstGeom prst="line">
                <a:avLst/>
              </a:prstGeom>
              <a:noFill/>
              <a:ln w="38100">
                <a:solidFill>
                  <a:schemeClr val="tx1"/>
                </a:solidFill>
                <a:round/>
                <a:headEnd/>
                <a:tailEnd type="triangle" w="lg" len="lg"/>
              </a:ln>
            </p:spPr>
            <p:txBody>
              <a:bodyPr/>
              <a:lstStyle/>
              <a:p>
                <a:endParaRPr lang="da-DK"/>
              </a:p>
            </p:txBody>
          </p:sp>
        </p:grpSp>
        <p:grpSp>
          <p:nvGrpSpPr>
            <p:cNvPr id="25" name="Group 34"/>
            <p:cNvGrpSpPr>
              <a:grpSpLocks/>
            </p:cNvGrpSpPr>
            <p:nvPr/>
          </p:nvGrpSpPr>
          <p:grpSpPr bwMode="auto">
            <a:xfrm>
              <a:off x="3424" y="2930"/>
              <a:ext cx="1180" cy="499"/>
              <a:chOff x="2562" y="2840"/>
              <a:chExt cx="1180" cy="499"/>
            </a:xfrm>
          </p:grpSpPr>
          <p:sp>
            <p:nvSpPr>
              <p:cNvPr id="32" name="Rectangle 35"/>
              <p:cNvSpPr>
                <a:spLocks noChangeArrowheads="1"/>
              </p:cNvSpPr>
              <p:nvPr/>
            </p:nvSpPr>
            <p:spPr bwMode="auto">
              <a:xfrm>
                <a:off x="2971" y="2840"/>
                <a:ext cx="771"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RF </a:t>
                </a:r>
              </a:p>
              <a:p>
                <a:pPr algn="ctr">
                  <a:defRPr/>
                </a:pPr>
                <a:r>
                  <a:rPr lang="en-US" altLang="zh-TW" dirty="0">
                    <a:solidFill>
                      <a:schemeClr val="accent2"/>
                    </a:solidFill>
                    <a:cs typeface="+mn-cs"/>
                  </a:rPr>
                  <a:t>Front end</a:t>
                </a:r>
              </a:p>
            </p:txBody>
          </p:sp>
          <p:sp>
            <p:nvSpPr>
              <p:cNvPr id="33" name="Line 36"/>
              <p:cNvSpPr>
                <a:spLocks noChangeShapeType="1"/>
              </p:cNvSpPr>
              <p:nvPr/>
            </p:nvSpPr>
            <p:spPr bwMode="auto">
              <a:xfrm flipH="1">
                <a:off x="2562" y="3067"/>
                <a:ext cx="317" cy="0"/>
              </a:xfrm>
              <a:prstGeom prst="line">
                <a:avLst/>
              </a:prstGeom>
              <a:noFill/>
              <a:ln w="38100">
                <a:solidFill>
                  <a:schemeClr val="tx1"/>
                </a:solidFill>
                <a:round/>
                <a:headEnd/>
                <a:tailEnd type="triangle" w="lg" len="lg"/>
              </a:ln>
            </p:spPr>
            <p:txBody>
              <a:bodyPr/>
              <a:lstStyle/>
              <a:p>
                <a:endParaRPr lang="da-DK"/>
              </a:p>
            </p:txBody>
          </p:sp>
        </p:grpSp>
        <p:sp>
          <p:nvSpPr>
            <p:cNvPr id="27" name="Line 37"/>
            <p:cNvSpPr>
              <a:spLocks noChangeShapeType="1"/>
            </p:cNvSpPr>
            <p:nvPr/>
          </p:nvSpPr>
          <p:spPr bwMode="auto">
            <a:xfrm flipH="1">
              <a:off x="1792" y="3158"/>
              <a:ext cx="182" cy="0"/>
            </a:xfrm>
            <a:prstGeom prst="line">
              <a:avLst/>
            </a:prstGeom>
            <a:noFill/>
            <a:ln w="38100">
              <a:solidFill>
                <a:schemeClr val="tx1"/>
              </a:solidFill>
              <a:round/>
              <a:headEnd/>
              <a:tailEnd type="triangle" w="lg" len="lg"/>
            </a:ln>
          </p:spPr>
          <p:txBody>
            <a:bodyPr/>
            <a:lstStyle/>
            <a:p>
              <a:endParaRPr lang="da-DK"/>
            </a:p>
          </p:txBody>
        </p:sp>
        <p:sp>
          <p:nvSpPr>
            <p:cNvPr id="28" name="Rectangle 38"/>
            <p:cNvSpPr>
              <a:spLocks noChangeArrowheads="1"/>
            </p:cNvSpPr>
            <p:nvPr/>
          </p:nvSpPr>
          <p:spPr bwMode="auto">
            <a:xfrm>
              <a:off x="2018" y="2976"/>
              <a:ext cx="454"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FPGA</a:t>
              </a:r>
            </a:p>
          </p:txBody>
        </p:sp>
        <p:grpSp>
          <p:nvGrpSpPr>
            <p:cNvPr id="26" name="Group 39"/>
            <p:cNvGrpSpPr>
              <a:grpSpLocks/>
            </p:cNvGrpSpPr>
            <p:nvPr/>
          </p:nvGrpSpPr>
          <p:grpSpPr bwMode="auto">
            <a:xfrm>
              <a:off x="1156" y="2976"/>
              <a:ext cx="589" cy="363"/>
              <a:chOff x="1156" y="2976"/>
              <a:chExt cx="589" cy="363"/>
            </a:xfrm>
          </p:grpSpPr>
          <p:sp>
            <p:nvSpPr>
              <p:cNvPr id="30" name="Line 40"/>
              <p:cNvSpPr>
                <a:spLocks noChangeShapeType="1"/>
              </p:cNvSpPr>
              <p:nvPr/>
            </p:nvSpPr>
            <p:spPr bwMode="auto">
              <a:xfrm flipH="1">
                <a:off x="1156" y="3158"/>
                <a:ext cx="182" cy="0"/>
              </a:xfrm>
              <a:prstGeom prst="line">
                <a:avLst/>
              </a:prstGeom>
              <a:noFill/>
              <a:ln w="38100">
                <a:solidFill>
                  <a:schemeClr val="tx1"/>
                </a:solidFill>
                <a:round/>
                <a:headEnd/>
                <a:tailEnd type="triangle" w="lg" len="lg"/>
              </a:ln>
            </p:spPr>
            <p:txBody>
              <a:bodyPr/>
              <a:lstStyle/>
              <a:p>
                <a:endParaRPr lang="da-DK"/>
              </a:p>
            </p:txBody>
          </p:sp>
          <p:sp>
            <p:nvSpPr>
              <p:cNvPr id="31" name="Rectangle 41"/>
              <p:cNvSpPr>
                <a:spLocks noChangeArrowheads="1"/>
              </p:cNvSpPr>
              <p:nvPr/>
            </p:nvSpPr>
            <p:spPr bwMode="auto">
              <a:xfrm>
                <a:off x="1383" y="2976"/>
                <a:ext cx="362"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USB</a:t>
                </a:r>
              </a:p>
            </p:txBody>
          </p:sp>
        </p:grpSp>
      </p:grpSp>
      <p:grpSp>
        <p:nvGrpSpPr>
          <p:cNvPr id="29" name="Group 42"/>
          <p:cNvGrpSpPr>
            <a:grpSpLocks/>
          </p:cNvGrpSpPr>
          <p:nvPr/>
        </p:nvGrpSpPr>
        <p:grpSpPr bwMode="auto">
          <a:xfrm>
            <a:off x="1835150" y="2420938"/>
            <a:ext cx="936625" cy="576262"/>
            <a:chOff x="1156" y="1525"/>
            <a:chExt cx="590" cy="363"/>
          </a:xfrm>
        </p:grpSpPr>
        <p:sp>
          <p:nvSpPr>
            <p:cNvPr id="41" name="Rectangle 43"/>
            <p:cNvSpPr>
              <a:spLocks noChangeArrowheads="1"/>
            </p:cNvSpPr>
            <p:nvPr/>
          </p:nvSpPr>
          <p:spPr bwMode="auto">
            <a:xfrm>
              <a:off x="1384" y="1525"/>
              <a:ext cx="362"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USB</a:t>
              </a:r>
            </a:p>
          </p:txBody>
        </p:sp>
        <p:sp>
          <p:nvSpPr>
            <p:cNvPr id="42" name="Line 44"/>
            <p:cNvSpPr>
              <a:spLocks noChangeShapeType="1"/>
            </p:cNvSpPr>
            <p:nvPr/>
          </p:nvSpPr>
          <p:spPr bwMode="auto">
            <a:xfrm>
              <a:off x="1156" y="1706"/>
              <a:ext cx="173" cy="0"/>
            </a:xfrm>
            <a:prstGeom prst="line">
              <a:avLst/>
            </a:prstGeom>
            <a:noFill/>
            <a:ln w="38100">
              <a:solidFill>
                <a:schemeClr val="tx1"/>
              </a:solidFill>
              <a:round/>
              <a:headEnd/>
              <a:tailEnd type="triangle" w="lg" len="lg"/>
            </a:ln>
          </p:spPr>
          <p:txBody>
            <a:bodyPr/>
            <a:lstStyle/>
            <a:p>
              <a:endParaRPr lang="da-DK"/>
            </a:p>
          </p:txBody>
        </p:sp>
      </p:grpSp>
      <p:grpSp>
        <p:nvGrpSpPr>
          <p:cNvPr id="40" name="Group 48"/>
          <p:cNvGrpSpPr>
            <a:grpSpLocks/>
          </p:cNvGrpSpPr>
          <p:nvPr/>
        </p:nvGrpSpPr>
        <p:grpSpPr bwMode="auto">
          <a:xfrm>
            <a:off x="2843213" y="2420938"/>
            <a:ext cx="1081087" cy="576262"/>
            <a:chOff x="1791" y="1525"/>
            <a:chExt cx="681" cy="363"/>
          </a:xfrm>
        </p:grpSpPr>
        <p:sp>
          <p:nvSpPr>
            <p:cNvPr id="44" name="Line 49"/>
            <p:cNvSpPr>
              <a:spLocks noChangeShapeType="1"/>
            </p:cNvSpPr>
            <p:nvPr/>
          </p:nvSpPr>
          <p:spPr bwMode="auto">
            <a:xfrm>
              <a:off x="1791" y="1706"/>
              <a:ext cx="173" cy="0"/>
            </a:xfrm>
            <a:prstGeom prst="line">
              <a:avLst/>
            </a:prstGeom>
            <a:noFill/>
            <a:ln w="38100">
              <a:solidFill>
                <a:schemeClr val="tx1"/>
              </a:solidFill>
              <a:round/>
              <a:headEnd/>
              <a:tailEnd type="triangle" w="lg" len="lg"/>
            </a:ln>
          </p:spPr>
          <p:txBody>
            <a:bodyPr/>
            <a:lstStyle/>
            <a:p>
              <a:endParaRPr lang="da-DK"/>
            </a:p>
          </p:txBody>
        </p:sp>
        <p:sp>
          <p:nvSpPr>
            <p:cNvPr id="45" name="Rectangle 50"/>
            <p:cNvSpPr>
              <a:spLocks noChangeArrowheads="1"/>
            </p:cNvSpPr>
            <p:nvPr/>
          </p:nvSpPr>
          <p:spPr bwMode="auto">
            <a:xfrm>
              <a:off x="2018" y="1525"/>
              <a:ext cx="454"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FPGA</a:t>
              </a:r>
            </a:p>
          </p:txBody>
        </p:sp>
      </p:grpSp>
      <p:sp>
        <p:nvSpPr>
          <p:cNvPr id="46" name="Rectangle 58"/>
          <p:cNvSpPr>
            <a:spLocks noChangeArrowheads="1"/>
          </p:cNvSpPr>
          <p:nvPr/>
        </p:nvSpPr>
        <p:spPr bwMode="auto">
          <a:xfrm>
            <a:off x="1995488" y="2085975"/>
            <a:ext cx="3641725" cy="1152525"/>
          </a:xfrm>
          <a:prstGeom prst="rect">
            <a:avLst/>
          </a:prstGeom>
          <a:noFill/>
          <a:ln w="57150">
            <a:solidFill>
              <a:srgbClr val="99CC00"/>
            </a:solidFill>
            <a:miter lim="800000"/>
            <a:headEnd/>
            <a:tailEnd/>
          </a:ln>
        </p:spPr>
        <p:txBody>
          <a:bodyPr wrap="none" anchor="ctr"/>
          <a:lstStyle/>
          <a:p>
            <a:pPr algn="ctr"/>
            <a:endParaRPr lang="da-DK"/>
          </a:p>
        </p:txBody>
      </p:sp>
      <p:sp>
        <p:nvSpPr>
          <p:cNvPr id="47" name="Rectangle 59"/>
          <p:cNvSpPr>
            <a:spLocks noChangeArrowheads="1"/>
          </p:cNvSpPr>
          <p:nvPr/>
        </p:nvSpPr>
        <p:spPr bwMode="auto">
          <a:xfrm>
            <a:off x="3124200" y="3352800"/>
            <a:ext cx="2514600" cy="381000"/>
          </a:xfrm>
          <a:prstGeom prst="rect">
            <a:avLst/>
          </a:prstGeom>
          <a:solidFill>
            <a:srgbClr val="99CC00"/>
          </a:solidFill>
          <a:ln w="9525">
            <a:solidFill>
              <a:schemeClr val="tx1"/>
            </a:solidFill>
            <a:miter lim="800000"/>
            <a:headEnd/>
            <a:tailEnd/>
          </a:ln>
        </p:spPr>
        <p:txBody>
          <a:bodyPr wrap="none" anchor="ctr"/>
          <a:lstStyle/>
          <a:p>
            <a:pPr algn="ctr"/>
            <a:r>
              <a:rPr lang="en-US" altLang="zh-TW">
                <a:ea typeface="新細明體" pitchFamily="18" charset="-120"/>
              </a:rPr>
              <a:t>USRP (mother board)</a:t>
            </a:r>
          </a:p>
        </p:txBody>
      </p:sp>
      <p:sp>
        <p:nvSpPr>
          <p:cNvPr id="48" name="Rectangle 60"/>
          <p:cNvSpPr>
            <a:spLocks noChangeArrowheads="1"/>
          </p:cNvSpPr>
          <p:nvPr/>
        </p:nvSpPr>
        <p:spPr bwMode="auto">
          <a:xfrm>
            <a:off x="1219200" y="3352800"/>
            <a:ext cx="533400" cy="381000"/>
          </a:xfrm>
          <a:prstGeom prst="rect">
            <a:avLst/>
          </a:prstGeom>
          <a:solidFill>
            <a:srgbClr val="FF6600"/>
          </a:solidFill>
          <a:ln w="9525">
            <a:solidFill>
              <a:schemeClr val="tx1"/>
            </a:solidFill>
            <a:miter lim="800000"/>
            <a:headEnd/>
            <a:tailEnd/>
          </a:ln>
        </p:spPr>
        <p:txBody>
          <a:bodyPr wrap="none" anchor="ctr"/>
          <a:lstStyle/>
          <a:p>
            <a:pPr algn="ctr"/>
            <a:r>
              <a:rPr lang="en-US" altLang="zh-TW">
                <a:ea typeface="新細明體" pitchFamily="18" charset="-120"/>
              </a:rPr>
              <a:t>PC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5" name="Content Placeholder 4"/>
          <p:cNvSpPr>
            <a:spLocks noGrp="1"/>
          </p:cNvSpPr>
          <p:nvPr>
            <p:ph sz="quarter" idx="4294967295"/>
          </p:nvPr>
        </p:nvSpPr>
        <p:spPr>
          <a:xfrm>
            <a:off x="0" y="1527175"/>
            <a:ext cx="8504238" cy="2511425"/>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6" name="Rectangle 3"/>
          <p:cNvSpPr>
            <a:spLocks noChangeArrowheads="1"/>
          </p:cNvSpPr>
          <p:nvPr/>
        </p:nvSpPr>
        <p:spPr bwMode="auto">
          <a:xfrm>
            <a:off x="322263" y="2132013"/>
            <a:ext cx="1441450" cy="1081087"/>
          </a:xfrm>
          <a:prstGeom prst="rect">
            <a:avLst/>
          </a:prstGeom>
          <a:solidFill>
            <a:schemeClr val="accent1"/>
          </a:solidFill>
          <a:ln w="9525">
            <a:solidFill>
              <a:schemeClr val="tx1"/>
            </a:solidFill>
            <a:miter lim="800000"/>
            <a:headEnd/>
            <a:tailEnd/>
          </a:ln>
        </p:spPr>
        <p:txBody>
          <a:bodyPr wrap="none" anchor="ctr"/>
          <a:lstStyle/>
          <a:p>
            <a:pPr algn="ctr"/>
            <a:r>
              <a:rPr lang="en-US" altLang="zh-TW">
                <a:ea typeface="新細明體" pitchFamily="18" charset="-120"/>
              </a:rPr>
              <a:t>User-defined </a:t>
            </a:r>
          </a:p>
          <a:p>
            <a:pPr algn="ctr"/>
            <a:r>
              <a:rPr lang="en-US" altLang="zh-TW">
                <a:ea typeface="新細明體" pitchFamily="18" charset="-120"/>
              </a:rPr>
              <a:t>Code</a:t>
            </a:r>
          </a:p>
        </p:txBody>
      </p:sp>
      <p:grpSp>
        <p:nvGrpSpPr>
          <p:cNvPr id="3" name="Group 4"/>
          <p:cNvGrpSpPr>
            <a:grpSpLocks/>
          </p:cNvGrpSpPr>
          <p:nvPr/>
        </p:nvGrpSpPr>
        <p:grpSpPr bwMode="auto">
          <a:xfrm>
            <a:off x="5508625" y="2347913"/>
            <a:ext cx="1800225" cy="792162"/>
            <a:chOff x="2608" y="1117"/>
            <a:chExt cx="1134" cy="499"/>
          </a:xfrm>
        </p:grpSpPr>
        <p:sp>
          <p:nvSpPr>
            <p:cNvPr id="8" name="Rectangle 5"/>
            <p:cNvSpPr>
              <a:spLocks noChangeArrowheads="1"/>
            </p:cNvSpPr>
            <p:nvPr/>
          </p:nvSpPr>
          <p:spPr bwMode="auto">
            <a:xfrm>
              <a:off x="2971" y="1117"/>
              <a:ext cx="771"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RF </a:t>
              </a:r>
            </a:p>
            <a:p>
              <a:pPr algn="ctr">
                <a:defRPr/>
              </a:pPr>
              <a:r>
                <a:rPr lang="en-US" altLang="zh-TW" dirty="0">
                  <a:solidFill>
                    <a:schemeClr val="accent2"/>
                  </a:solidFill>
                  <a:cs typeface="+mn-cs"/>
                </a:rPr>
                <a:t>Front end</a:t>
              </a:r>
            </a:p>
          </p:txBody>
        </p:sp>
        <p:sp>
          <p:nvSpPr>
            <p:cNvPr id="9" name="Line 6"/>
            <p:cNvSpPr>
              <a:spLocks noChangeShapeType="1"/>
            </p:cNvSpPr>
            <p:nvPr/>
          </p:nvSpPr>
          <p:spPr bwMode="auto">
            <a:xfrm>
              <a:off x="2608" y="1344"/>
              <a:ext cx="318" cy="0"/>
            </a:xfrm>
            <a:prstGeom prst="line">
              <a:avLst/>
            </a:prstGeom>
            <a:noFill/>
            <a:ln w="38100">
              <a:solidFill>
                <a:schemeClr val="tx1"/>
              </a:solidFill>
              <a:round/>
              <a:headEnd/>
              <a:tailEnd type="triangle" w="lg" len="lg"/>
            </a:ln>
          </p:spPr>
          <p:txBody>
            <a:bodyPr/>
            <a:lstStyle/>
            <a:p>
              <a:endParaRPr lang="da-DK"/>
            </a:p>
          </p:txBody>
        </p:sp>
      </p:grpSp>
      <p:grpSp>
        <p:nvGrpSpPr>
          <p:cNvPr id="4" name="Group 7"/>
          <p:cNvGrpSpPr>
            <a:grpSpLocks/>
          </p:cNvGrpSpPr>
          <p:nvPr/>
        </p:nvGrpSpPr>
        <p:grpSpPr bwMode="auto">
          <a:xfrm>
            <a:off x="7381875" y="2349500"/>
            <a:ext cx="1617663" cy="358775"/>
            <a:chOff x="4650" y="1480"/>
            <a:chExt cx="1019" cy="226"/>
          </a:xfrm>
        </p:grpSpPr>
        <p:sp>
          <p:nvSpPr>
            <p:cNvPr id="11" name="Line 8"/>
            <p:cNvSpPr>
              <a:spLocks noChangeShapeType="1"/>
            </p:cNvSpPr>
            <p:nvPr/>
          </p:nvSpPr>
          <p:spPr bwMode="auto">
            <a:xfrm>
              <a:off x="4650" y="1706"/>
              <a:ext cx="318" cy="0"/>
            </a:xfrm>
            <a:prstGeom prst="line">
              <a:avLst/>
            </a:prstGeom>
            <a:noFill/>
            <a:ln w="38100">
              <a:solidFill>
                <a:schemeClr val="tx1"/>
              </a:solidFill>
              <a:round/>
              <a:headEnd/>
              <a:tailEnd type="triangle" w="lg" len="lg"/>
            </a:ln>
          </p:spPr>
          <p:txBody>
            <a:bodyPr/>
            <a:lstStyle/>
            <a:p>
              <a:endParaRPr lang="da-DK"/>
            </a:p>
          </p:txBody>
        </p:sp>
        <p:sp>
          <p:nvSpPr>
            <p:cNvPr id="12" name="Line 9"/>
            <p:cNvSpPr>
              <a:spLocks noChangeShapeType="1"/>
            </p:cNvSpPr>
            <p:nvPr/>
          </p:nvSpPr>
          <p:spPr bwMode="auto">
            <a:xfrm>
              <a:off x="5103" y="1706"/>
              <a:ext cx="408" cy="0"/>
            </a:xfrm>
            <a:prstGeom prst="line">
              <a:avLst/>
            </a:prstGeom>
            <a:noFill/>
            <a:ln w="9525">
              <a:solidFill>
                <a:schemeClr val="tx1"/>
              </a:solidFill>
              <a:round/>
              <a:headEnd/>
              <a:tailEnd/>
            </a:ln>
          </p:spPr>
          <p:txBody>
            <a:bodyPr/>
            <a:lstStyle/>
            <a:p>
              <a:endParaRPr lang="da-DK"/>
            </a:p>
          </p:txBody>
        </p:sp>
        <p:sp>
          <p:nvSpPr>
            <p:cNvPr id="13" name="Line 10"/>
            <p:cNvSpPr>
              <a:spLocks noChangeShapeType="1"/>
            </p:cNvSpPr>
            <p:nvPr/>
          </p:nvSpPr>
          <p:spPr bwMode="auto">
            <a:xfrm flipV="1">
              <a:off x="5511" y="1480"/>
              <a:ext cx="0" cy="226"/>
            </a:xfrm>
            <a:prstGeom prst="line">
              <a:avLst/>
            </a:prstGeom>
            <a:noFill/>
            <a:ln w="9525">
              <a:solidFill>
                <a:schemeClr val="tx1"/>
              </a:solidFill>
              <a:round/>
              <a:headEnd/>
              <a:tailEnd/>
            </a:ln>
          </p:spPr>
          <p:txBody>
            <a:bodyPr/>
            <a:lstStyle/>
            <a:p>
              <a:endParaRPr lang="da-DK"/>
            </a:p>
          </p:txBody>
        </p:sp>
        <p:sp>
          <p:nvSpPr>
            <p:cNvPr id="14" name="Line 11"/>
            <p:cNvSpPr>
              <a:spLocks noChangeShapeType="1"/>
            </p:cNvSpPr>
            <p:nvPr/>
          </p:nvSpPr>
          <p:spPr bwMode="auto">
            <a:xfrm flipH="1" flipV="1">
              <a:off x="5374" y="1480"/>
              <a:ext cx="137" cy="226"/>
            </a:xfrm>
            <a:prstGeom prst="line">
              <a:avLst/>
            </a:prstGeom>
            <a:noFill/>
            <a:ln w="9525">
              <a:solidFill>
                <a:schemeClr val="tx1"/>
              </a:solidFill>
              <a:round/>
              <a:headEnd/>
              <a:tailEnd/>
            </a:ln>
          </p:spPr>
          <p:txBody>
            <a:bodyPr/>
            <a:lstStyle/>
            <a:p>
              <a:endParaRPr lang="da-DK"/>
            </a:p>
          </p:txBody>
        </p:sp>
        <p:sp>
          <p:nvSpPr>
            <p:cNvPr id="15" name="Line 12"/>
            <p:cNvSpPr>
              <a:spLocks noChangeShapeType="1"/>
            </p:cNvSpPr>
            <p:nvPr/>
          </p:nvSpPr>
          <p:spPr bwMode="auto">
            <a:xfrm flipV="1">
              <a:off x="5511" y="1480"/>
              <a:ext cx="158" cy="226"/>
            </a:xfrm>
            <a:prstGeom prst="line">
              <a:avLst/>
            </a:prstGeom>
            <a:noFill/>
            <a:ln w="9525">
              <a:solidFill>
                <a:schemeClr val="tx1"/>
              </a:solidFill>
              <a:round/>
              <a:headEnd/>
              <a:tailEnd/>
            </a:ln>
          </p:spPr>
          <p:txBody>
            <a:bodyPr/>
            <a:lstStyle/>
            <a:p>
              <a:endParaRPr lang="da-DK"/>
            </a:p>
          </p:txBody>
        </p:sp>
      </p:grpSp>
      <p:sp>
        <p:nvSpPr>
          <p:cNvPr id="16" name="Rectangle 13"/>
          <p:cNvSpPr>
            <a:spLocks noChangeArrowheads="1"/>
          </p:cNvSpPr>
          <p:nvPr/>
        </p:nvSpPr>
        <p:spPr bwMode="auto">
          <a:xfrm>
            <a:off x="457200" y="1701800"/>
            <a:ext cx="1120775" cy="431800"/>
          </a:xfrm>
          <a:prstGeom prst="rect">
            <a:avLst/>
          </a:prstGeom>
          <a:noFill/>
          <a:ln w="9525">
            <a:noFill/>
            <a:miter lim="800000"/>
            <a:headEnd/>
            <a:tailEnd/>
          </a:ln>
        </p:spPr>
        <p:txBody>
          <a:bodyPr wrap="none" anchor="ctr"/>
          <a:lstStyle/>
          <a:p>
            <a:pPr algn="ctr"/>
            <a:r>
              <a:rPr lang="en-US" altLang="zh-TW" sz="2000">
                <a:ea typeface="新細明體" pitchFamily="18" charset="-120"/>
              </a:rPr>
              <a:t>Sender</a:t>
            </a:r>
          </a:p>
        </p:txBody>
      </p:sp>
      <p:sp>
        <p:nvSpPr>
          <p:cNvPr id="17" name="Rectangle 17"/>
          <p:cNvSpPr>
            <a:spLocks noChangeArrowheads="1"/>
          </p:cNvSpPr>
          <p:nvPr/>
        </p:nvSpPr>
        <p:spPr bwMode="auto">
          <a:xfrm>
            <a:off x="277813" y="2095500"/>
            <a:ext cx="1512887" cy="1152525"/>
          </a:xfrm>
          <a:prstGeom prst="rect">
            <a:avLst/>
          </a:prstGeom>
          <a:noFill/>
          <a:ln w="57150">
            <a:solidFill>
              <a:srgbClr val="FF6600"/>
            </a:solidFill>
            <a:miter lim="800000"/>
            <a:headEnd/>
            <a:tailEnd/>
          </a:ln>
        </p:spPr>
        <p:txBody>
          <a:bodyPr wrap="none" anchor="ctr"/>
          <a:lstStyle/>
          <a:p>
            <a:pPr algn="ctr"/>
            <a:endParaRPr lang="da-DK"/>
          </a:p>
        </p:txBody>
      </p:sp>
      <p:grpSp>
        <p:nvGrpSpPr>
          <p:cNvPr id="7" name="Group 18"/>
          <p:cNvGrpSpPr>
            <a:grpSpLocks/>
          </p:cNvGrpSpPr>
          <p:nvPr/>
        </p:nvGrpSpPr>
        <p:grpSpPr bwMode="auto">
          <a:xfrm>
            <a:off x="3995738" y="2419350"/>
            <a:ext cx="1439862" cy="576263"/>
            <a:chOff x="1519" y="1117"/>
            <a:chExt cx="1043" cy="499"/>
          </a:xfrm>
        </p:grpSpPr>
        <p:sp>
          <p:nvSpPr>
            <p:cNvPr id="19" name="Line 19"/>
            <p:cNvSpPr>
              <a:spLocks noChangeShapeType="1"/>
            </p:cNvSpPr>
            <p:nvPr/>
          </p:nvSpPr>
          <p:spPr bwMode="auto">
            <a:xfrm>
              <a:off x="1519" y="1344"/>
              <a:ext cx="318" cy="0"/>
            </a:xfrm>
            <a:prstGeom prst="line">
              <a:avLst/>
            </a:prstGeom>
            <a:noFill/>
            <a:ln w="38100">
              <a:solidFill>
                <a:schemeClr val="tx1"/>
              </a:solidFill>
              <a:round/>
              <a:headEnd/>
              <a:tailEnd type="triangle" w="lg" len="lg"/>
            </a:ln>
          </p:spPr>
          <p:txBody>
            <a:bodyPr/>
            <a:lstStyle/>
            <a:p>
              <a:endParaRPr lang="da-DK"/>
            </a:p>
          </p:txBody>
        </p:sp>
        <p:sp>
          <p:nvSpPr>
            <p:cNvPr id="20" name="Rectangle 20"/>
            <p:cNvSpPr>
              <a:spLocks noChangeArrowheads="1"/>
            </p:cNvSpPr>
            <p:nvPr/>
          </p:nvSpPr>
          <p:spPr bwMode="auto">
            <a:xfrm>
              <a:off x="1927" y="1117"/>
              <a:ext cx="635"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DAC</a:t>
              </a:r>
            </a:p>
          </p:txBody>
        </p:sp>
      </p:grpSp>
      <p:grpSp>
        <p:nvGrpSpPr>
          <p:cNvPr id="10" name="Group 42"/>
          <p:cNvGrpSpPr>
            <a:grpSpLocks/>
          </p:cNvGrpSpPr>
          <p:nvPr/>
        </p:nvGrpSpPr>
        <p:grpSpPr bwMode="auto">
          <a:xfrm>
            <a:off x="1835150" y="2420938"/>
            <a:ext cx="936625" cy="576262"/>
            <a:chOff x="1156" y="1525"/>
            <a:chExt cx="590" cy="363"/>
          </a:xfrm>
        </p:grpSpPr>
        <p:sp>
          <p:nvSpPr>
            <p:cNvPr id="22" name="Rectangle 43"/>
            <p:cNvSpPr>
              <a:spLocks noChangeArrowheads="1"/>
            </p:cNvSpPr>
            <p:nvPr/>
          </p:nvSpPr>
          <p:spPr bwMode="auto">
            <a:xfrm>
              <a:off x="1384" y="1525"/>
              <a:ext cx="362"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USB</a:t>
              </a:r>
            </a:p>
          </p:txBody>
        </p:sp>
        <p:sp>
          <p:nvSpPr>
            <p:cNvPr id="23" name="Line 44"/>
            <p:cNvSpPr>
              <a:spLocks noChangeShapeType="1"/>
            </p:cNvSpPr>
            <p:nvPr/>
          </p:nvSpPr>
          <p:spPr bwMode="auto">
            <a:xfrm>
              <a:off x="1156" y="1706"/>
              <a:ext cx="173" cy="0"/>
            </a:xfrm>
            <a:prstGeom prst="line">
              <a:avLst/>
            </a:prstGeom>
            <a:noFill/>
            <a:ln w="38100">
              <a:solidFill>
                <a:schemeClr val="tx1"/>
              </a:solidFill>
              <a:round/>
              <a:headEnd/>
              <a:tailEnd type="triangle" w="lg" len="lg"/>
            </a:ln>
          </p:spPr>
          <p:txBody>
            <a:bodyPr/>
            <a:lstStyle/>
            <a:p>
              <a:endParaRPr lang="da-DK"/>
            </a:p>
          </p:txBody>
        </p:sp>
      </p:grpSp>
      <p:grpSp>
        <p:nvGrpSpPr>
          <p:cNvPr id="18" name="Group 48"/>
          <p:cNvGrpSpPr>
            <a:grpSpLocks/>
          </p:cNvGrpSpPr>
          <p:nvPr/>
        </p:nvGrpSpPr>
        <p:grpSpPr bwMode="auto">
          <a:xfrm>
            <a:off x="2843213" y="2420938"/>
            <a:ext cx="1081087" cy="576262"/>
            <a:chOff x="1791" y="1525"/>
            <a:chExt cx="681" cy="363"/>
          </a:xfrm>
        </p:grpSpPr>
        <p:sp>
          <p:nvSpPr>
            <p:cNvPr id="25" name="Line 49"/>
            <p:cNvSpPr>
              <a:spLocks noChangeShapeType="1"/>
            </p:cNvSpPr>
            <p:nvPr/>
          </p:nvSpPr>
          <p:spPr bwMode="auto">
            <a:xfrm>
              <a:off x="1791" y="1706"/>
              <a:ext cx="173" cy="0"/>
            </a:xfrm>
            <a:prstGeom prst="line">
              <a:avLst/>
            </a:prstGeom>
            <a:noFill/>
            <a:ln w="38100">
              <a:solidFill>
                <a:schemeClr val="tx1"/>
              </a:solidFill>
              <a:round/>
              <a:headEnd/>
              <a:tailEnd type="triangle" w="lg" len="lg"/>
            </a:ln>
          </p:spPr>
          <p:txBody>
            <a:bodyPr/>
            <a:lstStyle/>
            <a:p>
              <a:endParaRPr lang="da-DK"/>
            </a:p>
          </p:txBody>
        </p:sp>
        <p:sp>
          <p:nvSpPr>
            <p:cNvPr id="26" name="Rectangle 50"/>
            <p:cNvSpPr>
              <a:spLocks noChangeArrowheads="1"/>
            </p:cNvSpPr>
            <p:nvPr/>
          </p:nvSpPr>
          <p:spPr bwMode="auto">
            <a:xfrm>
              <a:off x="2018" y="1525"/>
              <a:ext cx="454"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FPGA</a:t>
              </a:r>
            </a:p>
          </p:txBody>
        </p:sp>
      </p:grpSp>
      <p:sp>
        <p:nvSpPr>
          <p:cNvPr id="27" name="Rectangle 58"/>
          <p:cNvSpPr>
            <a:spLocks noChangeArrowheads="1"/>
          </p:cNvSpPr>
          <p:nvPr/>
        </p:nvSpPr>
        <p:spPr bwMode="auto">
          <a:xfrm>
            <a:off x="1995488" y="2085975"/>
            <a:ext cx="3641725" cy="1152525"/>
          </a:xfrm>
          <a:prstGeom prst="rect">
            <a:avLst/>
          </a:prstGeom>
          <a:noFill/>
          <a:ln w="57150">
            <a:solidFill>
              <a:srgbClr val="99CC00"/>
            </a:solidFill>
            <a:miter lim="800000"/>
            <a:headEnd/>
            <a:tailEnd/>
          </a:ln>
        </p:spPr>
        <p:txBody>
          <a:bodyPr wrap="none" anchor="ctr"/>
          <a:lstStyle/>
          <a:p>
            <a:pPr algn="ctr"/>
            <a:endParaRPr lang="da-DK" dirty="0"/>
          </a:p>
        </p:txBody>
      </p:sp>
      <p:sp>
        <p:nvSpPr>
          <p:cNvPr id="28" name="Rectangle 59"/>
          <p:cNvSpPr>
            <a:spLocks noChangeArrowheads="1"/>
          </p:cNvSpPr>
          <p:nvPr/>
        </p:nvSpPr>
        <p:spPr bwMode="auto">
          <a:xfrm>
            <a:off x="3124200" y="1600200"/>
            <a:ext cx="2514600" cy="381000"/>
          </a:xfrm>
          <a:prstGeom prst="rect">
            <a:avLst/>
          </a:prstGeom>
          <a:solidFill>
            <a:srgbClr val="99CC00"/>
          </a:solidFill>
          <a:ln w="9525">
            <a:solidFill>
              <a:schemeClr val="tx1"/>
            </a:solidFill>
            <a:miter lim="800000"/>
            <a:headEnd/>
            <a:tailEnd/>
          </a:ln>
        </p:spPr>
        <p:txBody>
          <a:bodyPr wrap="none" anchor="ctr"/>
          <a:lstStyle/>
          <a:p>
            <a:pPr algn="ctr"/>
            <a:r>
              <a:rPr lang="en-US" altLang="zh-TW" dirty="0">
                <a:ea typeface="新細明體" pitchFamily="18" charset="-120"/>
              </a:rPr>
              <a:t>USRP (mother board)</a:t>
            </a:r>
          </a:p>
        </p:txBody>
      </p:sp>
      <p:sp>
        <p:nvSpPr>
          <p:cNvPr id="29" name="Rectangle 60"/>
          <p:cNvSpPr>
            <a:spLocks noChangeArrowheads="1"/>
          </p:cNvSpPr>
          <p:nvPr/>
        </p:nvSpPr>
        <p:spPr bwMode="auto">
          <a:xfrm>
            <a:off x="1219200" y="3352800"/>
            <a:ext cx="533400" cy="381000"/>
          </a:xfrm>
          <a:prstGeom prst="rect">
            <a:avLst/>
          </a:prstGeom>
          <a:solidFill>
            <a:srgbClr val="FF6600"/>
          </a:solidFill>
          <a:ln w="9525">
            <a:solidFill>
              <a:schemeClr val="tx1"/>
            </a:solidFill>
            <a:miter lim="800000"/>
            <a:headEnd/>
            <a:tailEnd/>
          </a:ln>
        </p:spPr>
        <p:txBody>
          <a:bodyPr wrap="none" anchor="ctr"/>
          <a:lstStyle/>
          <a:p>
            <a:pPr algn="ctr"/>
            <a:r>
              <a:rPr lang="en-US" altLang="zh-TW">
                <a:ea typeface="新細明體" pitchFamily="18" charset="-120"/>
              </a:rPr>
              <a:t>PC</a:t>
            </a:r>
          </a:p>
        </p:txBody>
      </p:sp>
      <p:sp>
        <p:nvSpPr>
          <p:cNvPr id="30" name="TextBox 29"/>
          <p:cNvSpPr txBox="1"/>
          <p:nvPr/>
        </p:nvSpPr>
        <p:spPr>
          <a:xfrm>
            <a:off x="762000" y="4191000"/>
            <a:ext cx="6781800" cy="1963614"/>
          </a:xfrm>
          <a:prstGeom prst="rect">
            <a:avLst/>
          </a:prstGeom>
          <a:noFill/>
          <a:ln>
            <a:solidFill>
              <a:schemeClr val="accent1"/>
            </a:solidFill>
          </a:ln>
        </p:spPr>
        <p:txBody>
          <a:bodyPr wrap="square" rtlCol="0">
            <a:spAutoFit/>
          </a:bodyPr>
          <a:lstStyle/>
          <a:p>
            <a:pPr marL="533400" lvl="0" indent="-533400" eaLnBrk="0" fontAlgn="base" hangingPunct="0">
              <a:lnSpc>
                <a:spcPct val="80000"/>
              </a:lnSpc>
              <a:spcBef>
                <a:spcPct val="20000"/>
              </a:spcBef>
              <a:spcAft>
                <a:spcPct val="0"/>
              </a:spcAft>
            </a:pPr>
            <a:r>
              <a:rPr lang="en-GB" altLang="zh-TW" sz="1600" dirty="0" smtClean="0">
                <a:solidFill>
                  <a:srgbClr val="000000"/>
                </a:solidFill>
                <a:latin typeface="Arial" charset="0"/>
                <a:ea typeface="新細明體" pitchFamily="18" charset="-120"/>
                <a:cs typeface="Arial" charset="0"/>
              </a:rPr>
              <a:t>Support USB2.0/At this stage, USB 1.x is not supported at all</a:t>
            </a:r>
          </a:p>
          <a:p>
            <a:pPr marL="533400" lvl="0" indent="-533400" eaLnBrk="0" fontAlgn="base" hangingPunct="0">
              <a:lnSpc>
                <a:spcPct val="80000"/>
              </a:lnSpc>
              <a:spcBef>
                <a:spcPct val="20000"/>
              </a:spcBef>
              <a:spcAft>
                <a:spcPct val="0"/>
              </a:spcAft>
            </a:pPr>
            <a:endParaRPr lang="en-GB" altLang="zh-TW" sz="1600" dirty="0" smtClean="0">
              <a:solidFill>
                <a:srgbClr val="000000"/>
              </a:solidFill>
              <a:latin typeface="Arial" charset="0"/>
              <a:ea typeface="新細明體" pitchFamily="18" charset="-120"/>
              <a:cs typeface="Arial" charset="0"/>
            </a:endParaRPr>
          </a:p>
          <a:p>
            <a:pPr marL="533400" lvl="0" indent="-533400" eaLnBrk="0" fontAlgn="base" hangingPunct="0">
              <a:lnSpc>
                <a:spcPct val="80000"/>
              </a:lnSpc>
              <a:spcBef>
                <a:spcPct val="20000"/>
              </a:spcBef>
              <a:spcAft>
                <a:spcPct val="0"/>
              </a:spcAft>
              <a:buFont typeface="Wingdings" pitchFamily="2" charset="2"/>
              <a:buAutoNum type="arabicPeriod"/>
            </a:pPr>
            <a:r>
              <a:rPr lang="en-GB" altLang="zh-TW" sz="1600" dirty="0" smtClean="0">
                <a:solidFill>
                  <a:srgbClr val="000000"/>
                </a:solidFill>
                <a:latin typeface="Arial" charset="0"/>
                <a:ea typeface="新細明體" pitchFamily="18" charset="-120"/>
                <a:cs typeface="Arial" charset="0"/>
              </a:rPr>
              <a:t>Support 32MB/sec across the USB.</a:t>
            </a:r>
          </a:p>
          <a:p>
            <a:pPr marL="533400" lvl="0" indent="-533400" eaLnBrk="0" fontAlgn="base" hangingPunct="0">
              <a:lnSpc>
                <a:spcPct val="80000"/>
              </a:lnSpc>
              <a:spcBef>
                <a:spcPct val="20000"/>
              </a:spcBef>
              <a:spcAft>
                <a:spcPct val="0"/>
              </a:spcAft>
            </a:pPr>
            <a:endParaRPr lang="en-GB" altLang="zh-TW" sz="1600" dirty="0" smtClean="0">
              <a:solidFill>
                <a:srgbClr val="000000"/>
              </a:solidFill>
              <a:latin typeface="Arial" charset="0"/>
              <a:ea typeface="新細明體" pitchFamily="18" charset="-120"/>
              <a:cs typeface="Arial" charset="0"/>
            </a:endParaRPr>
          </a:p>
          <a:p>
            <a:pPr marL="533400" lvl="0" indent="-533400" eaLnBrk="0" fontAlgn="base" hangingPunct="0">
              <a:lnSpc>
                <a:spcPct val="80000"/>
              </a:lnSpc>
              <a:spcBef>
                <a:spcPct val="20000"/>
              </a:spcBef>
              <a:spcAft>
                <a:spcPct val="0"/>
              </a:spcAft>
              <a:buFont typeface="Wingdings" pitchFamily="2" charset="2"/>
              <a:buAutoNum type="arabicPeriod" startAt="2"/>
            </a:pPr>
            <a:r>
              <a:rPr lang="en-GB" altLang="zh-TW" sz="1600" dirty="0" smtClean="0">
                <a:solidFill>
                  <a:srgbClr val="000000"/>
                </a:solidFill>
                <a:latin typeface="Arial" charset="0"/>
                <a:ea typeface="新細明體" pitchFamily="18" charset="-120"/>
                <a:cs typeface="Arial" charset="0"/>
              </a:rPr>
              <a:t>Samples are in 16-bit signed integers in IQ format, </a:t>
            </a:r>
          </a:p>
          <a:p>
            <a:pPr marL="914400" lvl="1" indent="-457200" eaLnBrk="0" fontAlgn="base" hangingPunct="0">
              <a:lnSpc>
                <a:spcPct val="80000"/>
              </a:lnSpc>
              <a:spcBef>
                <a:spcPct val="20000"/>
              </a:spcBef>
              <a:spcAft>
                <a:spcPct val="0"/>
              </a:spcAft>
              <a:buFontTx/>
              <a:buChar char="–"/>
            </a:pPr>
            <a:r>
              <a:rPr lang="en-GB" altLang="zh-TW" sz="1600" dirty="0" smtClean="0">
                <a:solidFill>
                  <a:srgbClr val="000000"/>
                </a:solidFill>
                <a:latin typeface="Arial" charset="0"/>
                <a:ea typeface="新細明體" pitchFamily="18" charset="-120"/>
                <a:cs typeface="Arial" charset="0"/>
              </a:rPr>
              <a:t>16-bit I and 16-bit Q data (complex), resulting in 8M complex samples/sec </a:t>
            </a:r>
          </a:p>
          <a:p>
            <a:pPr marL="914400" lvl="1" indent="-457200" eaLnBrk="0" fontAlgn="base" hangingPunct="0">
              <a:lnSpc>
                <a:spcPct val="80000"/>
              </a:lnSpc>
              <a:spcBef>
                <a:spcPct val="20000"/>
              </a:spcBef>
              <a:spcAft>
                <a:spcPct val="0"/>
              </a:spcAft>
              <a:buFontTx/>
              <a:buChar char="–"/>
            </a:pPr>
            <a:r>
              <a:rPr lang="en-GB" altLang="zh-TW" sz="1600" dirty="0" smtClean="0">
                <a:solidFill>
                  <a:srgbClr val="000000"/>
                </a:solidFill>
                <a:latin typeface="Arial" charset="0"/>
                <a:ea typeface="新細明體" pitchFamily="18" charset="-120"/>
                <a:cs typeface="Arial" charset="0"/>
              </a:rPr>
              <a:t>across the USB.</a:t>
            </a:r>
            <a:endParaRPr lang="en-GB" altLang="zh-TW" sz="1600" dirty="0">
              <a:solidFill>
                <a:srgbClr val="000000"/>
              </a:solidFill>
              <a:latin typeface="Arial" charset="0"/>
              <a:ea typeface="新細明體" pitchFamily="18" charset="-120"/>
              <a:cs typeface="Arial" charset="0"/>
            </a:endParaRPr>
          </a:p>
        </p:txBody>
      </p:sp>
      <p:cxnSp>
        <p:nvCxnSpPr>
          <p:cNvPr id="32" name="Straight Arrow Connector 31"/>
          <p:cNvCxnSpPr/>
          <p:nvPr/>
        </p:nvCxnSpPr>
        <p:spPr>
          <a:xfrm rot="5400000">
            <a:off x="1790700" y="36195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5" name="Content Placeholder 4"/>
          <p:cNvSpPr>
            <a:spLocks noGrp="1"/>
          </p:cNvSpPr>
          <p:nvPr>
            <p:ph sz="quarter" idx="4294967295"/>
          </p:nvPr>
        </p:nvSpPr>
        <p:spPr>
          <a:xfrm>
            <a:off x="0" y="1527175"/>
            <a:ext cx="8504238" cy="2511425"/>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6" name="Rectangle 3"/>
          <p:cNvSpPr>
            <a:spLocks noChangeArrowheads="1"/>
          </p:cNvSpPr>
          <p:nvPr/>
        </p:nvSpPr>
        <p:spPr bwMode="auto">
          <a:xfrm>
            <a:off x="322263" y="2132013"/>
            <a:ext cx="1441450" cy="1081087"/>
          </a:xfrm>
          <a:prstGeom prst="rect">
            <a:avLst/>
          </a:prstGeom>
          <a:solidFill>
            <a:schemeClr val="accent1"/>
          </a:solidFill>
          <a:ln w="9525">
            <a:solidFill>
              <a:schemeClr val="tx1"/>
            </a:solidFill>
            <a:miter lim="800000"/>
            <a:headEnd/>
            <a:tailEnd/>
          </a:ln>
        </p:spPr>
        <p:txBody>
          <a:bodyPr wrap="none" anchor="ctr"/>
          <a:lstStyle/>
          <a:p>
            <a:pPr algn="ctr"/>
            <a:r>
              <a:rPr lang="en-US" altLang="zh-TW">
                <a:ea typeface="新細明體" pitchFamily="18" charset="-120"/>
              </a:rPr>
              <a:t>User-defined </a:t>
            </a:r>
          </a:p>
          <a:p>
            <a:pPr algn="ctr"/>
            <a:r>
              <a:rPr lang="en-US" altLang="zh-TW">
                <a:ea typeface="新細明體" pitchFamily="18" charset="-120"/>
              </a:rPr>
              <a:t>Code</a:t>
            </a:r>
          </a:p>
        </p:txBody>
      </p:sp>
      <p:grpSp>
        <p:nvGrpSpPr>
          <p:cNvPr id="3" name="Group 4"/>
          <p:cNvGrpSpPr>
            <a:grpSpLocks/>
          </p:cNvGrpSpPr>
          <p:nvPr/>
        </p:nvGrpSpPr>
        <p:grpSpPr bwMode="auto">
          <a:xfrm>
            <a:off x="5508625" y="2347913"/>
            <a:ext cx="1800225" cy="792162"/>
            <a:chOff x="2608" y="1117"/>
            <a:chExt cx="1134" cy="499"/>
          </a:xfrm>
        </p:grpSpPr>
        <p:sp>
          <p:nvSpPr>
            <p:cNvPr id="8" name="Rectangle 5"/>
            <p:cNvSpPr>
              <a:spLocks noChangeArrowheads="1"/>
            </p:cNvSpPr>
            <p:nvPr/>
          </p:nvSpPr>
          <p:spPr bwMode="auto">
            <a:xfrm>
              <a:off x="2971" y="1117"/>
              <a:ext cx="771"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RF </a:t>
              </a:r>
            </a:p>
            <a:p>
              <a:pPr algn="ctr">
                <a:defRPr/>
              </a:pPr>
              <a:r>
                <a:rPr lang="en-US" altLang="zh-TW" dirty="0">
                  <a:solidFill>
                    <a:schemeClr val="accent2"/>
                  </a:solidFill>
                  <a:cs typeface="+mn-cs"/>
                </a:rPr>
                <a:t>Front end</a:t>
              </a:r>
            </a:p>
          </p:txBody>
        </p:sp>
        <p:sp>
          <p:nvSpPr>
            <p:cNvPr id="9" name="Line 6"/>
            <p:cNvSpPr>
              <a:spLocks noChangeShapeType="1"/>
            </p:cNvSpPr>
            <p:nvPr/>
          </p:nvSpPr>
          <p:spPr bwMode="auto">
            <a:xfrm>
              <a:off x="2608" y="1344"/>
              <a:ext cx="318" cy="0"/>
            </a:xfrm>
            <a:prstGeom prst="line">
              <a:avLst/>
            </a:prstGeom>
            <a:noFill/>
            <a:ln w="38100">
              <a:solidFill>
                <a:schemeClr val="tx1"/>
              </a:solidFill>
              <a:round/>
              <a:headEnd/>
              <a:tailEnd type="triangle" w="lg" len="lg"/>
            </a:ln>
          </p:spPr>
          <p:txBody>
            <a:bodyPr/>
            <a:lstStyle/>
            <a:p>
              <a:endParaRPr lang="da-DK"/>
            </a:p>
          </p:txBody>
        </p:sp>
      </p:grpSp>
      <p:grpSp>
        <p:nvGrpSpPr>
          <p:cNvPr id="4" name="Group 7"/>
          <p:cNvGrpSpPr>
            <a:grpSpLocks/>
          </p:cNvGrpSpPr>
          <p:nvPr/>
        </p:nvGrpSpPr>
        <p:grpSpPr bwMode="auto">
          <a:xfrm>
            <a:off x="7381875" y="2349500"/>
            <a:ext cx="1617663" cy="358775"/>
            <a:chOff x="4650" y="1480"/>
            <a:chExt cx="1019" cy="226"/>
          </a:xfrm>
        </p:grpSpPr>
        <p:sp>
          <p:nvSpPr>
            <p:cNvPr id="11" name="Line 8"/>
            <p:cNvSpPr>
              <a:spLocks noChangeShapeType="1"/>
            </p:cNvSpPr>
            <p:nvPr/>
          </p:nvSpPr>
          <p:spPr bwMode="auto">
            <a:xfrm>
              <a:off x="4650" y="1706"/>
              <a:ext cx="318" cy="0"/>
            </a:xfrm>
            <a:prstGeom prst="line">
              <a:avLst/>
            </a:prstGeom>
            <a:noFill/>
            <a:ln w="38100">
              <a:solidFill>
                <a:schemeClr val="tx1"/>
              </a:solidFill>
              <a:round/>
              <a:headEnd/>
              <a:tailEnd type="triangle" w="lg" len="lg"/>
            </a:ln>
          </p:spPr>
          <p:txBody>
            <a:bodyPr/>
            <a:lstStyle/>
            <a:p>
              <a:endParaRPr lang="da-DK"/>
            </a:p>
          </p:txBody>
        </p:sp>
        <p:sp>
          <p:nvSpPr>
            <p:cNvPr id="12" name="Line 9"/>
            <p:cNvSpPr>
              <a:spLocks noChangeShapeType="1"/>
            </p:cNvSpPr>
            <p:nvPr/>
          </p:nvSpPr>
          <p:spPr bwMode="auto">
            <a:xfrm>
              <a:off x="5103" y="1706"/>
              <a:ext cx="408" cy="0"/>
            </a:xfrm>
            <a:prstGeom prst="line">
              <a:avLst/>
            </a:prstGeom>
            <a:noFill/>
            <a:ln w="9525">
              <a:solidFill>
                <a:schemeClr val="tx1"/>
              </a:solidFill>
              <a:round/>
              <a:headEnd/>
              <a:tailEnd/>
            </a:ln>
          </p:spPr>
          <p:txBody>
            <a:bodyPr/>
            <a:lstStyle/>
            <a:p>
              <a:endParaRPr lang="da-DK"/>
            </a:p>
          </p:txBody>
        </p:sp>
        <p:sp>
          <p:nvSpPr>
            <p:cNvPr id="13" name="Line 10"/>
            <p:cNvSpPr>
              <a:spLocks noChangeShapeType="1"/>
            </p:cNvSpPr>
            <p:nvPr/>
          </p:nvSpPr>
          <p:spPr bwMode="auto">
            <a:xfrm flipV="1">
              <a:off x="5511" y="1480"/>
              <a:ext cx="0" cy="226"/>
            </a:xfrm>
            <a:prstGeom prst="line">
              <a:avLst/>
            </a:prstGeom>
            <a:noFill/>
            <a:ln w="9525">
              <a:solidFill>
                <a:schemeClr val="tx1"/>
              </a:solidFill>
              <a:round/>
              <a:headEnd/>
              <a:tailEnd/>
            </a:ln>
          </p:spPr>
          <p:txBody>
            <a:bodyPr/>
            <a:lstStyle/>
            <a:p>
              <a:endParaRPr lang="da-DK"/>
            </a:p>
          </p:txBody>
        </p:sp>
        <p:sp>
          <p:nvSpPr>
            <p:cNvPr id="14" name="Line 11"/>
            <p:cNvSpPr>
              <a:spLocks noChangeShapeType="1"/>
            </p:cNvSpPr>
            <p:nvPr/>
          </p:nvSpPr>
          <p:spPr bwMode="auto">
            <a:xfrm flipH="1" flipV="1">
              <a:off x="5374" y="1480"/>
              <a:ext cx="137" cy="226"/>
            </a:xfrm>
            <a:prstGeom prst="line">
              <a:avLst/>
            </a:prstGeom>
            <a:noFill/>
            <a:ln w="9525">
              <a:solidFill>
                <a:schemeClr val="tx1"/>
              </a:solidFill>
              <a:round/>
              <a:headEnd/>
              <a:tailEnd/>
            </a:ln>
          </p:spPr>
          <p:txBody>
            <a:bodyPr/>
            <a:lstStyle/>
            <a:p>
              <a:endParaRPr lang="da-DK"/>
            </a:p>
          </p:txBody>
        </p:sp>
        <p:sp>
          <p:nvSpPr>
            <p:cNvPr id="15" name="Line 12"/>
            <p:cNvSpPr>
              <a:spLocks noChangeShapeType="1"/>
            </p:cNvSpPr>
            <p:nvPr/>
          </p:nvSpPr>
          <p:spPr bwMode="auto">
            <a:xfrm flipV="1">
              <a:off x="5511" y="1480"/>
              <a:ext cx="158" cy="226"/>
            </a:xfrm>
            <a:prstGeom prst="line">
              <a:avLst/>
            </a:prstGeom>
            <a:noFill/>
            <a:ln w="9525">
              <a:solidFill>
                <a:schemeClr val="tx1"/>
              </a:solidFill>
              <a:round/>
              <a:headEnd/>
              <a:tailEnd/>
            </a:ln>
          </p:spPr>
          <p:txBody>
            <a:bodyPr/>
            <a:lstStyle/>
            <a:p>
              <a:endParaRPr lang="da-DK"/>
            </a:p>
          </p:txBody>
        </p:sp>
      </p:grpSp>
      <p:sp>
        <p:nvSpPr>
          <p:cNvPr id="16" name="Rectangle 13"/>
          <p:cNvSpPr>
            <a:spLocks noChangeArrowheads="1"/>
          </p:cNvSpPr>
          <p:nvPr/>
        </p:nvSpPr>
        <p:spPr bwMode="auto">
          <a:xfrm>
            <a:off x="457200" y="1701800"/>
            <a:ext cx="1120775" cy="431800"/>
          </a:xfrm>
          <a:prstGeom prst="rect">
            <a:avLst/>
          </a:prstGeom>
          <a:noFill/>
          <a:ln w="9525">
            <a:noFill/>
            <a:miter lim="800000"/>
            <a:headEnd/>
            <a:tailEnd/>
          </a:ln>
        </p:spPr>
        <p:txBody>
          <a:bodyPr wrap="none" anchor="ctr"/>
          <a:lstStyle/>
          <a:p>
            <a:pPr algn="ctr"/>
            <a:r>
              <a:rPr lang="en-US" altLang="zh-TW" sz="2000">
                <a:ea typeface="新細明體" pitchFamily="18" charset="-120"/>
              </a:rPr>
              <a:t>Sender</a:t>
            </a:r>
          </a:p>
        </p:txBody>
      </p:sp>
      <p:sp>
        <p:nvSpPr>
          <p:cNvPr id="17" name="Rectangle 17"/>
          <p:cNvSpPr>
            <a:spLocks noChangeArrowheads="1"/>
          </p:cNvSpPr>
          <p:nvPr/>
        </p:nvSpPr>
        <p:spPr bwMode="auto">
          <a:xfrm>
            <a:off x="277813" y="2095500"/>
            <a:ext cx="1512887" cy="1152525"/>
          </a:xfrm>
          <a:prstGeom prst="rect">
            <a:avLst/>
          </a:prstGeom>
          <a:noFill/>
          <a:ln w="57150">
            <a:solidFill>
              <a:srgbClr val="FF6600"/>
            </a:solidFill>
            <a:miter lim="800000"/>
            <a:headEnd/>
            <a:tailEnd/>
          </a:ln>
        </p:spPr>
        <p:txBody>
          <a:bodyPr wrap="none" anchor="ctr"/>
          <a:lstStyle/>
          <a:p>
            <a:pPr algn="ctr"/>
            <a:endParaRPr lang="da-DK"/>
          </a:p>
        </p:txBody>
      </p:sp>
      <p:grpSp>
        <p:nvGrpSpPr>
          <p:cNvPr id="7" name="Group 18"/>
          <p:cNvGrpSpPr>
            <a:grpSpLocks/>
          </p:cNvGrpSpPr>
          <p:nvPr/>
        </p:nvGrpSpPr>
        <p:grpSpPr bwMode="auto">
          <a:xfrm>
            <a:off x="3995738" y="2419350"/>
            <a:ext cx="1439862" cy="576263"/>
            <a:chOff x="1519" y="1117"/>
            <a:chExt cx="1043" cy="499"/>
          </a:xfrm>
        </p:grpSpPr>
        <p:sp>
          <p:nvSpPr>
            <p:cNvPr id="19" name="Line 19"/>
            <p:cNvSpPr>
              <a:spLocks noChangeShapeType="1"/>
            </p:cNvSpPr>
            <p:nvPr/>
          </p:nvSpPr>
          <p:spPr bwMode="auto">
            <a:xfrm>
              <a:off x="1519" y="1344"/>
              <a:ext cx="318" cy="0"/>
            </a:xfrm>
            <a:prstGeom prst="line">
              <a:avLst/>
            </a:prstGeom>
            <a:noFill/>
            <a:ln w="38100">
              <a:solidFill>
                <a:schemeClr val="tx1"/>
              </a:solidFill>
              <a:round/>
              <a:headEnd/>
              <a:tailEnd type="triangle" w="lg" len="lg"/>
            </a:ln>
          </p:spPr>
          <p:txBody>
            <a:bodyPr/>
            <a:lstStyle/>
            <a:p>
              <a:endParaRPr lang="da-DK"/>
            </a:p>
          </p:txBody>
        </p:sp>
        <p:sp>
          <p:nvSpPr>
            <p:cNvPr id="20" name="Rectangle 20"/>
            <p:cNvSpPr>
              <a:spLocks noChangeArrowheads="1"/>
            </p:cNvSpPr>
            <p:nvPr/>
          </p:nvSpPr>
          <p:spPr bwMode="auto">
            <a:xfrm>
              <a:off x="1927" y="1117"/>
              <a:ext cx="635"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DAC</a:t>
              </a:r>
            </a:p>
          </p:txBody>
        </p:sp>
      </p:grpSp>
      <p:grpSp>
        <p:nvGrpSpPr>
          <p:cNvPr id="10" name="Group 42"/>
          <p:cNvGrpSpPr>
            <a:grpSpLocks/>
          </p:cNvGrpSpPr>
          <p:nvPr/>
        </p:nvGrpSpPr>
        <p:grpSpPr bwMode="auto">
          <a:xfrm>
            <a:off x="1835150" y="2420938"/>
            <a:ext cx="936625" cy="576262"/>
            <a:chOff x="1156" y="1525"/>
            <a:chExt cx="590" cy="363"/>
          </a:xfrm>
        </p:grpSpPr>
        <p:sp>
          <p:nvSpPr>
            <p:cNvPr id="22" name="Rectangle 43"/>
            <p:cNvSpPr>
              <a:spLocks noChangeArrowheads="1"/>
            </p:cNvSpPr>
            <p:nvPr/>
          </p:nvSpPr>
          <p:spPr bwMode="auto">
            <a:xfrm>
              <a:off x="1384" y="1525"/>
              <a:ext cx="362"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USB</a:t>
              </a:r>
            </a:p>
          </p:txBody>
        </p:sp>
        <p:sp>
          <p:nvSpPr>
            <p:cNvPr id="23" name="Line 44"/>
            <p:cNvSpPr>
              <a:spLocks noChangeShapeType="1"/>
            </p:cNvSpPr>
            <p:nvPr/>
          </p:nvSpPr>
          <p:spPr bwMode="auto">
            <a:xfrm>
              <a:off x="1156" y="1706"/>
              <a:ext cx="173" cy="0"/>
            </a:xfrm>
            <a:prstGeom prst="line">
              <a:avLst/>
            </a:prstGeom>
            <a:noFill/>
            <a:ln w="38100">
              <a:solidFill>
                <a:schemeClr val="tx1"/>
              </a:solidFill>
              <a:round/>
              <a:headEnd/>
              <a:tailEnd type="triangle" w="lg" len="lg"/>
            </a:ln>
          </p:spPr>
          <p:txBody>
            <a:bodyPr/>
            <a:lstStyle/>
            <a:p>
              <a:endParaRPr lang="da-DK"/>
            </a:p>
          </p:txBody>
        </p:sp>
      </p:grpSp>
      <p:grpSp>
        <p:nvGrpSpPr>
          <p:cNvPr id="18" name="Group 48"/>
          <p:cNvGrpSpPr>
            <a:grpSpLocks/>
          </p:cNvGrpSpPr>
          <p:nvPr/>
        </p:nvGrpSpPr>
        <p:grpSpPr bwMode="auto">
          <a:xfrm>
            <a:off x="2843213" y="2420938"/>
            <a:ext cx="1081087" cy="576262"/>
            <a:chOff x="1791" y="1525"/>
            <a:chExt cx="681" cy="363"/>
          </a:xfrm>
        </p:grpSpPr>
        <p:sp>
          <p:nvSpPr>
            <p:cNvPr id="25" name="Line 49"/>
            <p:cNvSpPr>
              <a:spLocks noChangeShapeType="1"/>
            </p:cNvSpPr>
            <p:nvPr/>
          </p:nvSpPr>
          <p:spPr bwMode="auto">
            <a:xfrm>
              <a:off x="1791" y="1706"/>
              <a:ext cx="173" cy="0"/>
            </a:xfrm>
            <a:prstGeom prst="line">
              <a:avLst/>
            </a:prstGeom>
            <a:noFill/>
            <a:ln w="38100">
              <a:solidFill>
                <a:schemeClr val="tx1"/>
              </a:solidFill>
              <a:round/>
              <a:headEnd/>
              <a:tailEnd type="triangle" w="lg" len="lg"/>
            </a:ln>
          </p:spPr>
          <p:txBody>
            <a:bodyPr/>
            <a:lstStyle/>
            <a:p>
              <a:endParaRPr lang="da-DK"/>
            </a:p>
          </p:txBody>
        </p:sp>
        <p:sp>
          <p:nvSpPr>
            <p:cNvPr id="26" name="Rectangle 50"/>
            <p:cNvSpPr>
              <a:spLocks noChangeArrowheads="1"/>
            </p:cNvSpPr>
            <p:nvPr/>
          </p:nvSpPr>
          <p:spPr bwMode="auto">
            <a:xfrm>
              <a:off x="2018" y="1525"/>
              <a:ext cx="454"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FPGA</a:t>
              </a:r>
            </a:p>
          </p:txBody>
        </p:sp>
      </p:grpSp>
      <p:sp>
        <p:nvSpPr>
          <p:cNvPr id="27" name="Rectangle 58"/>
          <p:cNvSpPr>
            <a:spLocks noChangeArrowheads="1"/>
          </p:cNvSpPr>
          <p:nvPr/>
        </p:nvSpPr>
        <p:spPr bwMode="auto">
          <a:xfrm>
            <a:off x="1995488" y="2085975"/>
            <a:ext cx="3641725" cy="1152525"/>
          </a:xfrm>
          <a:prstGeom prst="rect">
            <a:avLst/>
          </a:prstGeom>
          <a:noFill/>
          <a:ln w="57150">
            <a:solidFill>
              <a:srgbClr val="99CC00"/>
            </a:solidFill>
            <a:miter lim="800000"/>
            <a:headEnd/>
            <a:tailEnd/>
          </a:ln>
        </p:spPr>
        <p:txBody>
          <a:bodyPr wrap="none" anchor="ctr"/>
          <a:lstStyle/>
          <a:p>
            <a:pPr algn="ctr"/>
            <a:endParaRPr lang="da-DK" dirty="0"/>
          </a:p>
        </p:txBody>
      </p:sp>
      <p:sp>
        <p:nvSpPr>
          <p:cNvPr id="28" name="Rectangle 59"/>
          <p:cNvSpPr>
            <a:spLocks noChangeArrowheads="1"/>
          </p:cNvSpPr>
          <p:nvPr/>
        </p:nvSpPr>
        <p:spPr bwMode="auto">
          <a:xfrm>
            <a:off x="3124200" y="1600200"/>
            <a:ext cx="2514600" cy="381000"/>
          </a:xfrm>
          <a:prstGeom prst="rect">
            <a:avLst/>
          </a:prstGeom>
          <a:solidFill>
            <a:srgbClr val="99CC00"/>
          </a:solidFill>
          <a:ln w="9525">
            <a:solidFill>
              <a:schemeClr val="tx1"/>
            </a:solidFill>
            <a:miter lim="800000"/>
            <a:headEnd/>
            <a:tailEnd/>
          </a:ln>
        </p:spPr>
        <p:txBody>
          <a:bodyPr wrap="none" anchor="ctr"/>
          <a:lstStyle/>
          <a:p>
            <a:pPr algn="ctr"/>
            <a:r>
              <a:rPr lang="en-US" altLang="zh-TW" dirty="0">
                <a:ea typeface="新細明體" pitchFamily="18" charset="-120"/>
              </a:rPr>
              <a:t>USRP (mother board)</a:t>
            </a:r>
          </a:p>
        </p:txBody>
      </p:sp>
      <p:sp>
        <p:nvSpPr>
          <p:cNvPr id="29" name="Rectangle 60"/>
          <p:cNvSpPr>
            <a:spLocks noChangeArrowheads="1"/>
          </p:cNvSpPr>
          <p:nvPr/>
        </p:nvSpPr>
        <p:spPr bwMode="auto">
          <a:xfrm>
            <a:off x="1219200" y="3352800"/>
            <a:ext cx="533400" cy="381000"/>
          </a:xfrm>
          <a:prstGeom prst="rect">
            <a:avLst/>
          </a:prstGeom>
          <a:solidFill>
            <a:srgbClr val="FF6600"/>
          </a:solidFill>
          <a:ln w="9525">
            <a:solidFill>
              <a:schemeClr val="tx1"/>
            </a:solidFill>
            <a:miter lim="800000"/>
            <a:headEnd/>
            <a:tailEnd/>
          </a:ln>
        </p:spPr>
        <p:txBody>
          <a:bodyPr wrap="none" anchor="ctr"/>
          <a:lstStyle/>
          <a:p>
            <a:pPr algn="ctr"/>
            <a:r>
              <a:rPr lang="en-US" altLang="zh-TW">
                <a:ea typeface="新細明體" pitchFamily="18" charset="-120"/>
              </a:rPr>
              <a:t>PC</a:t>
            </a:r>
          </a:p>
        </p:txBody>
      </p:sp>
      <p:sp>
        <p:nvSpPr>
          <p:cNvPr id="30" name="TextBox 29"/>
          <p:cNvSpPr txBox="1"/>
          <p:nvPr/>
        </p:nvSpPr>
        <p:spPr>
          <a:xfrm>
            <a:off x="838200" y="4038600"/>
            <a:ext cx="6781800" cy="2111347"/>
          </a:xfrm>
          <a:prstGeom prst="rect">
            <a:avLst/>
          </a:prstGeom>
          <a:noFill/>
          <a:ln>
            <a:solidFill>
              <a:schemeClr val="accent1"/>
            </a:solidFill>
          </a:ln>
        </p:spPr>
        <p:txBody>
          <a:bodyPr wrap="square" rtlCol="0">
            <a:spAutoFit/>
          </a:bodyPr>
          <a:lstStyle/>
          <a:p>
            <a:pPr marL="914400" lvl="1" indent="-457200" eaLnBrk="0" hangingPunct="0">
              <a:lnSpc>
                <a:spcPct val="80000"/>
              </a:lnSpc>
              <a:spcBef>
                <a:spcPct val="20000"/>
              </a:spcBef>
              <a:buFontTx/>
              <a:buChar char="–"/>
            </a:pPr>
            <a:r>
              <a:rPr lang="en-GB" altLang="zh-TW" sz="1600" dirty="0" smtClean="0">
                <a:ea typeface="新細明體" pitchFamily="18" charset="-120"/>
              </a:rPr>
              <a:t>Includes digital down converters (DDC) implemented with cascaded integrator-comb (CIC) filters (for receivers).</a:t>
            </a:r>
          </a:p>
          <a:p>
            <a:pPr marL="914400" lvl="1" indent="-457200" eaLnBrk="0" hangingPunct="0">
              <a:lnSpc>
                <a:spcPct val="80000"/>
              </a:lnSpc>
              <a:spcBef>
                <a:spcPct val="20000"/>
              </a:spcBef>
              <a:buFont typeface="Wingdings" pitchFamily="2" charset="2"/>
              <a:buNone/>
            </a:pPr>
            <a:r>
              <a:rPr lang="en-GB" altLang="zh-TW" sz="1600" dirty="0" smtClean="0">
                <a:ea typeface="新細明體" pitchFamily="18" charset="-120"/>
              </a:rPr>
              <a:t>	</a:t>
            </a:r>
          </a:p>
          <a:p>
            <a:pPr marL="914400" lvl="1" indent="-457200" eaLnBrk="0" hangingPunct="0">
              <a:lnSpc>
                <a:spcPct val="80000"/>
              </a:lnSpc>
              <a:spcBef>
                <a:spcPct val="20000"/>
              </a:spcBef>
              <a:buFontTx/>
              <a:buChar char="–"/>
            </a:pPr>
            <a:r>
              <a:rPr lang="en-GB" altLang="zh-TW" sz="1600" dirty="0" smtClean="0">
                <a:ea typeface="新細明體" pitchFamily="18" charset="-120"/>
              </a:rPr>
              <a:t>Digital up converters (DUCs) on the transmit side are actually contained in the AD9862 CODEC chips, not in the FPGA.</a:t>
            </a:r>
          </a:p>
          <a:p>
            <a:pPr marL="914400" lvl="1" indent="-457200" eaLnBrk="0" hangingPunct="0">
              <a:lnSpc>
                <a:spcPct val="80000"/>
              </a:lnSpc>
              <a:spcBef>
                <a:spcPct val="20000"/>
              </a:spcBef>
              <a:buFont typeface="Wingdings" pitchFamily="2" charset="2"/>
              <a:buAutoNum type="arabicPeriod" startAt="2"/>
            </a:pPr>
            <a:endParaRPr lang="en-GB" altLang="zh-TW" sz="1600" dirty="0" smtClean="0">
              <a:ea typeface="新細明體" pitchFamily="18" charset="-120"/>
            </a:endParaRPr>
          </a:p>
          <a:p>
            <a:pPr marL="914400" lvl="1" indent="-457200" eaLnBrk="0" hangingPunct="0">
              <a:lnSpc>
                <a:spcPct val="80000"/>
              </a:lnSpc>
              <a:spcBef>
                <a:spcPct val="20000"/>
              </a:spcBef>
              <a:buFontTx/>
              <a:buChar char="–"/>
            </a:pPr>
            <a:r>
              <a:rPr lang="en-GB" altLang="zh-TW" sz="1600" dirty="0" smtClean="0">
                <a:ea typeface="新細明體" pitchFamily="18" charset="-120"/>
              </a:rPr>
              <a:t>The only transmit signal processing blocks in the FPGA are the interpolators.</a:t>
            </a:r>
            <a:endParaRPr lang="en-US" altLang="zh-TW" sz="1600" dirty="0" smtClean="0">
              <a:ea typeface="新細明體" pitchFamily="18" charset="-120"/>
            </a:endParaRPr>
          </a:p>
          <a:p>
            <a:pPr marL="533400" lvl="0" indent="-533400" eaLnBrk="0" fontAlgn="base" hangingPunct="0">
              <a:lnSpc>
                <a:spcPct val="80000"/>
              </a:lnSpc>
              <a:spcBef>
                <a:spcPct val="20000"/>
              </a:spcBef>
              <a:spcAft>
                <a:spcPct val="0"/>
              </a:spcAft>
            </a:pPr>
            <a:endParaRPr lang="en-GB" altLang="zh-TW" sz="1600" dirty="0">
              <a:solidFill>
                <a:srgbClr val="000000"/>
              </a:solidFill>
              <a:latin typeface="Arial" charset="0"/>
              <a:ea typeface="新細明體" pitchFamily="18" charset="-120"/>
              <a:cs typeface="Arial" charset="0"/>
            </a:endParaRPr>
          </a:p>
        </p:txBody>
      </p:sp>
      <p:cxnSp>
        <p:nvCxnSpPr>
          <p:cNvPr id="32" name="Straight Arrow Connector 31"/>
          <p:cNvCxnSpPr/>
          <p:nvPr/>
        </p:nvCxnSpPr>
        <p:spPr>
          <a:xfrm rot="5400000">
            <a:off x="3009900" y="34671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2362200" cy="457200"/>
          </a:xfrm>
        </p:spPr>
        <p:txBody>
          <a:bodyPr/>
          <a:lstStyle/>
          <a:p>
            <a:r>
              <a:rPr lang="en-US" dirty="0" smtClean="0"/>
              <a:t>FPGA</a:t>
            </a:r>
            <a:endParaRPr lang="en-US" dirty="0"/>
          </a:p>
        </p:txBody>
      </p:sp>
      <p:sp>
        <p:nvSpPr>
          <p:cNvPr id="5" name="Text Placeholder 4"/>
          <p:cNvSpPr>
            <a:spLocks noGrp="1"/>
          </p:cNvSpPr>
          <p:nvPr>
            <p:ph type="body" idx="2"/>
          </p:nvPr>
        </p:nvSpPr>
        <p:spPr>
          <a:xfrm>
            <a:off x="381000" y="1219200"/>
            <a:ext cx="2362200" cy="4906963"/>
          </a:xfrm>
        </p:spPr>
        <p:txBody>
          <a:bodyPr/>
          <a:lstStyle/>
          <a:p>
            <a:pPr>
              <a:buClr>
                <a:schemeClr val="bg1"/>
              </a:buClr>
              <a:buFont typeface="Georgia" pitchFamily="18" charset="0"/>
              <a:buChar char="●"/>
            </a:pPr>
            <a:endParaRPr lang="en-US" dirty="0" smtClean="0"/>
          </a:p>
          <a:p>
            <a:pPr>
              <a:buClr>
                <a:schemeClr val="bg1"/>
              </a:buClr>
              <a:buFont typeface="Georgia" pitchFamily="18" charset="0"/>
              <a:buChar char="●"/>
            </a:pPr>
            <a:endParaRPr lang="en-US" dirty="0" smtClean="0"/>
          </a:p>
          <a:p>
            <a:pPr>
              <a:buClr>
                <a:schemeClr val="bg1"/>
              </a:buClr>
            </a:pPr>
            <a:r>
              <a:rPr lang="en-US" dirty="0" smtClean="0"/>
              <a:t>Multiplexer</a:t>
            </a:r>
          </a:p>
          <a:p>
            <a:pPr>
              <a:buClr>
                <a:schemeClr val="bg1"/>
              </a:buClr>
              <a:buFont typeface="Georgia" pitchFamily="18" charset="0"/>
              <a:buChar char="●"/>
            </a:pPr>
            <a:r>
              <a:rPr lang="en-US" dirty="0" smtClean="0"/>
              <a:t>MUX is like router</a:t>
            </a:r>
          </a:p>
          <a:p>
            <a:pPr>
              <a:buClr>
                <a:schemeClr val="bg1"/>
              </a:buClr>
              <a:buFont typeface="Georgia" pitchFamily="18" charset="0"/>
              <a:buChar char="●"/>
            </a:pPr>
            <a:r>
              <a:rPr lang="en-US" dirty="0" smtClean="0"/>
              <a:t>Decides which ADC to  each DDC</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971800" y="838200"/>
            <a:ext cx="58674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457200"/>
          </a:xfrm>
        </p:spPr>
        <p:txBody>
          <a:bodyPr/>
          <a:lstStyle/>
          <a:p>
            <a:r>
              <a:rPr lang="en-US" dirty="0" smtClean="0"/>
              <a:t>DDC</a:t>
            </a:r>
            <a:endParaRPr lang="en-US" dirty="0"/>
          </a:p>
        </p:txBody>
      </p:sp>
      <p:sp>
        <p:nvSpPr>
          <p:cNvPr id="3" name="Text Placeholder 2"/>
          <p:cNvSpPr>
            <a:spLocks noGrp="1"/>
          </p:cNvSpPr>
          <p:nvPr>
            <p:ph type="body" idx="2"/>
          </p:nvPr>
        </p:nvSpPr>
        <p:spPr/>
        <p:txBody>
          <a:bodyPr/>
          <a:lstStyle/>
          <a:p>
            <a:pPr>
              <a:buClr>
                <a:schemeClr val="bg1"/>
              </a:buClr>
              <a:buFont typeface="Georgia" pitchFamily="18" charset="0"/>
              <a:buChar char="●"/>
            </a:pPr>
            <a:r>
              <a:rPr lang="en-US" dirty="0" smtClean="0"/>
              <a:t>Down converts the IF band into base band</a:t>
            </a:r>
          </a:p>
          <a:p>
            <a:pPr>
              <a:buClr>
                <a:schemeClr val="bg1"/>
              </a:buClr>
              <a:buFont typeface="Georgia" pitchFamily="18" charset="0"/>
              <a:buChar char="●"/>
            </a:pPr>
            <a:r>
              <a:rPr lang="en-US" dirty="0" smtClean="0"/>
              <a:t>Decimates the signal to data rate so it can be transferred  to </a:t>
            </a:r>
            <a:r>
              <a:rPr lang="en-US" dirty="0" err="1" smtClean="0"/>
              <a:t>usb</a:t>
            </a:r>
            <a:r>
              <a:rPr lang="en-US" dirty="0" smtClean="0"/>
              <a:t>.</a:t>
            </a:r>
          </a:p>
          <a:p>
            <a:pPr>
              <a:buClr>
                <a:schemeClr val="bg1"/>
              </a:buClr>
              <a:buFont typeface="Georgia" pitchFamily="18" charset="0"/>
              <a:buChar char="●"/>
            </a:pPr>
            <a:endParaRPr lang="en-US" dirty="0" smtClean="0"/>
          </a:p>
          <a:p>
            <a:pPr>
              <a:buClr>
                <a:schemeClr val="bg1"/>
              </a:buClr>
              <a:buFont typeface="Georgia" pitchFamily="18" charset="0"/>
              <a:buChar char="●"/>
            </a:pP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3124200" y="1263456"/>
            <a:ext cx="5638800" cy="425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5" name="Content Placeholder 4"/>
          <p:cNvSpPr>
            <a:spLocks noGrp="1"/>
          </p:cNvSpPr>
          <p:nvPr>
            <p:ph sz="quarter" idx="4294967295"/>
          </p:nvPr>
        </p:nvSpPr>
        <p:spPr>
          <a:xfrm>
            <a:off x="0" y="1527175"/>
            <a:ext cx="8504238" cy="2511425"/>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6" name="Rectangle 3"/>
          <p:cNvSpPr>
            <a:spLocks noChangeArrowheads="1"/>
          </p:cNvSpPr>
          <p:nvPr/>
        </p:nvSpPr>
        <p:spPr bwMode="auto">
          <a:xfrm>
            <a:off x="322263" y="2132013"/>
            <a:ext cx="1441450" cy="1081087"/>
          </a:xfrm>
          <a:prstGeom prst="rect">
            <a:avLst/>
          </a:prstGeom>
          <a:solidFill>
            <a:schemeClr val="accent1"/>
          </a:solidFill>
          <a:ln w="9525">
            <a:solidFill>
              <a:schemeClr val="tx1"/>
            </a:solidFill>
            <a:miter lim="800000"/>
            <a:headEnd/>
            <a:tailEnd/>
          </a:ln>
        </p:spPr>
        <p:txBody>
          <a:bodyPr wrap="none" anchor="ctr"/>
          <a:lstStyle/>
          <a:p>
            <a:pPr algn="ctr"/>
            <a:r>
              <a:rPr lang="en-US" altLang="zh-TW">
                <a:ea typeface="新細明體" pitchFamily="18" charset="-120"/>
              </a:rPr>
              <a:t>User-defined </a:t>
            </a:r>
          </a:p>
          <a:p>
            <a:pPr algn="ctr"/>
            <a:r>
              <a:rPr lang="en-US" altLang="zh-TW">
                <a:ea typeface="新細明體" pitchFamily="18" charset="-120"/>
              </a:rPr>
              <a:t>Code</a:t>
            </a:r>
          </a:p>
        </p:txBody>
      </p:sp>
      <p:grpSp>
        <p:nvGrpSpPr>
          <p:cNvPr id="3" name="Group 4"/>
          <p:cNvGrpSpPr>
            <a:grpSpLocks/>
          </p:cNvGrpSpPr>
          <p:nvPr/>
        </p:nvGrpSpPr>
        <p:grpSpPr bwMode="auto">
          <a:xfrm>
            <a:off x="5508625" y="2347913"/>
            <a:ext cx="1800225" cy="792162"/>
            <a:chOff x="2608" y="1117"/>
            <a:chExt cx="1134" cy="499"/>
          </a:xfrm>
        </p:grpSpPr>
        <p:sp>
          <p:nvSpPr>
            <p:cNvPr id="8" name="Rectangle 5"/>
            <p:cNvSpPr>
              <a:spLocks noChangeArrowheads="1"/>
            </p:cNvSpPr>
            <p:nvPr/>
          </p:nvSpPr>
          <p:spPr bwMode="auto">
            <a:xfrm>
              <a:off x="2971" y="1117"/>
              <a:ext cx="771"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RF </a:t>
              </a:r>
            </a:p>
            <a:p>
              <a:pPr algn="ctr">
                <a:defRPr/>
              </a:pPr>
              <a:r>
                <a:rPr lang="en-US" altLang="zh-TW" dirty="0">
                  <a:solidFill>
                    <a:schemeClr val="accent2"/>
                  </a:solidFill>
                  <a:cs typeface="+mn-cs"/>
                </a:rPr>
                <a:t>Front end</a:t>
              </a:r>
            </a:p>
          </p:txBody>
        </p:sp>
        <p:sp>
          <p:nvSpPr>
            <p:cNvPr id="9" name="Line 6"/>
            <p:cNvSpPr>
              <a:spLocks noChangeShapeType="1"/>
            </p:cNvSpPr>
            <p:nvPr/>
          </p:nvSpPr>
          <p:spPr bwMode="auto">
            <a:xfrm>
              <a:off x="2608" y="1344"/>
              <a:ext cx="318" cy="0"/>
            </a:xfrm>
            <a:prstGeom prst="line">
              <a:avLst/>
            </a:prstGeom>
            <a:noFill/>
            <a:ln w="38100">
              <a:solidFill>
                <a:schemeClr val="tx1"/>
              </a:solidFill>
              <a:round/>
              <a:headEnd/>
              <a:tailEnd type="triangle" w="lg" len="lg"/>
            </a:ln>
          </p:spPr>
          <p:txBody>
            <a:bodyPr/>
            <a:lstStyle/>
            <a:p>
              <a:endParaRPr lang="da-DK"/>
            </a:p>
          </p:txBody>
        </p:sp>
      </p:grpSp>
      <p:grpSp>
        <p:nvGrpSpPr>
          <p:cNvPr id="4" name="Group 7"/>
          <p:cNvGrpSpPr>
            <a:grpSpLocks/>
          </p:cNvGrpSpPr>
          <p:nvPr/>
        </p:nvGrpSpPr>
        <p:grpSpPr bwMode="auto">
          <a:xfrm>
            <a:off x="7381875" y="2349500"/>
            <a:ext cx="1617663" cy="358775"/>
            <a:chOff x="4650" y="1480"/>
            <a:chExt cx="1019" cy="226"/>
          </a:xfrm>
        </p:grpSpPr>
        <p:sp>
          <p:nvSpPr>
            <p:cNvPr id="11" name="Line 8"/>
            <p:cNvSpPr>
              <a:spLocks noChangeShapeType="1"/>
            </p:cNvSpPr>
            <p:nvPr/>
          </p:nvSpPr>
          <p:spPr bwMode="auto">
            <a:xfrm>
              <a:off x="4650" y="1706"/>
              <a:ext cx="318" cy="0"/>
            </a:xfrm>
            <a:prstGeom prst="line">
              <a:avLst/>
            </a:prstGeom>
            <a:noFill/>
            <a:ln w="38100">
              <a:solidFill>
                <a:schemeClr val="tx1"/>
              </a:solidFill>
              <a:round/>
              <a:headEnd/>
              <a:tailEnd type="triangle" w="lg" len="lg"/>
            </a:ln>
          </p:spPr>
          <p:txBody>
            <a:bodyPr/>
            <a:lstStyle/>
            <a:p>
              <a:endParaRPr lang="da-DK"/>
            </a:p>
          </p:txBody>
        </p:sp>
        <p:sp>
          <p:nvSpPr>
            <p:cNvPr id="12" name="Line 9"/>
            <p:cNvSpPr>
              <a:spLocks noChangeShapeType="1"/>
            </p:cNvSpPr>
            <p:nvPr/>
          </p:nvSpPr>
          <p:spPr bwMode="auto">
            <a:xfrm>
              <a:off x="5103" y="1706"/>
              <a:ext cx="408" cy="0"/>
            </a:xfrm>
            <a:prstGeom prst="line">
              <a:avLst/>
            </a:prstGeom>
            <a:noFill/>
            <a:ln w="9525">
              <a:solidFill>
                <a:schemeClr val="tx1"/>
              </a:solidFill>
              <a:round/>
              <a:headEnd/>
              <a:tailEnd/>
            </a:ln>
          </p:spPr>
          <p:txBody>
            <a:bodyPr/>
            <a:lstStyle/>
            <a:p>
              <a:endParaRPr lang="da-DK"/>
            </a:p>
          </p:txBody>
        </p:sp>
        <p:sp>
          <p:nvSpPr>
            <p:cNvPr id="13" name="Line 10"/>
            <p:cNvSpPr>
              <a:spLocks noChangeShapeType="1"/>
            </p:cNvSpPr>
            <p:nvPr/>
          </p:nvSpPr>
          <p:spPr bwMode="auto">
            <a:xfrm flipV="1">
              <a:off x="5511" y="1480"/>
              <a:ext cx="0" cy="226"/>
            </a:xfrm>
            <a:prstGeom prst="line">
              <a:avLst/>
            </a:prstGeom>
            <a:noFill/>
            <a:ln w="9525">
              <a:solidFill>
                <a:schemeClr val="tx1"/>
              </a:solidFill>
              <a:round/>
              <a:headEnd/>
              <a:tailEnd/>
            </a:ln>
          </p:spPr>
          <p:txBody>
            <a:bodyPr/>
            <a:lstStyle/>
            <a:p>
              <a:endParaRPr lang="da-DK"/>
            </a:p>
          </p:txBody>
        </p:sp>
        <p:sp>
          <p:nvSpPr>
            <p:cNvPr id="14" name="Line 11"/>
            <p:cNvSpPr>
              <a:spLocks noChangeShapeType="1"/>
            </p:cNvSpPr>
            <p:nvPr/>
          </p:nvSpPr>
          <p:spPr bwMode="auto">
            <a:xfrm flipH="1" flipV="1">
              <a:off x="5374" y="1480"/>
              <a:ext cx="137" cy="226"/>
            </a:xfrm>
            <a:prstGeom prst="line">
              <a:avLst/>
            </a:prstGeom>
            <a:noFill/>
            <a:ln w="9525">
              <a:solidFill>
                <a:schemeClr val="tx1"/>
              </a:solidFill>
              <a:round/>
              <a:headEnd/>
              <a:tailEnd/>
            </a:ln>
          </p:spPr>
          <p:txBody>
            <a:bodyPr/>
            <a:lstStyle/>
            <a:p>
              <a:endParaRPr lang="da-DK"/>
            </a:p>
          </p:txBody>
        </p:sp>
        <p:sp>
          <p:nvSpPr>
            <p:cNvPr id="15" name="Line 12"/>
            <p:cNvSpPr>
              <a:spLocks noChangeShapeType="1"/>
            </p:cNvSpPr>
            <p:nvPr/>
          </p:nvSpPr>
          <p:spPr bwMode="auto">
            <a:xfrm flipV="1">
              <a:off x="5511" y="1480"/>
              <a:ext cx="158" cy="226"/>
            </a:xfrm>
            <a:prstGeom prst="line">
              <a:avLst/>
            </a:prstGeom>
            <a:noFill/>
            <a:ln w="9525">
              <a:solidFill>
                <a:schemeClr val="tx1"/>
              </a:solidFill>
              <a:round/>
              <a:headEnd/>
              <a:tailEnd/>
            </a:ln>
          </p:spPr>
          <p:txBody>
            <a:bodyPr/>
            <a:lstStyle/>
            <a:p>
              <a:endParaRPr lang="da-DK"/>
            </a:p>
          </p:txBody>
        </p:sp>
      </p:grpSp>
      <p:sp>
        <p:nvSpPr>
          <p:cNvPr id="16" name="Rectangle 13"/>
          <p:cNvSpPr>
            <a:spLocks noChangeArrowheads="1"/>
          </p:cNvSpPr>
          <p:nvPr/>
        </p:nvSpPr>
        <p:spPr bwMode="auto">
          <a:xfrm>
            <a:off x="457200" y="1701800"/>
            <a:ext cx="1120775" cy="431800"/>
          </a:xfrm>
          <a:prstGeom prst="rect">
            <a:avLst/>
          </a:prstGeom>
          <a:noFill/>
          <a:ln w="9525">
            <a:noFill/>
            <a:miter lim="800000"/>
            <a:headEnd/>
            <a:tailEnd/>
          </a:ln>
        </p:spPr>
        <p:txBody>
          <a:bodyPr wrap="none" anchor="ctr"/>
          <a:lstStyle/>
          <a:p>
            <a:pPr algn="ctr"/>
            <a:r>
              <a:rPr lang="en-US" altLang="zh-TW" sz="2000">
                <a:ea typeface="新細明體" pitchFamily="18" charset="-120"/>
              </a:rPr>
              <a:t>Sender</a:t>
            </a:r>
          </a:p>
        </p:txBody>
      </p:sp>
      <p:sp>
        <p:nvSpPr>
          <p:cNvPr id="17" name="Rectangle 17"/>
          <p:cNvSpPr>
            <a:spLocks noChangeArrowheads="1"/>
          </p:cNvSpPr>
          <p:nvPr/>
        </p:nvSpPr>
        <p:spPr bwMode="auto">
          <a:xfrm>
            <a:off x="277813" y="2095500"/>
            <a:ext cx="1512887" cy="1152525"/>
          </a:xfrm>
          <a:prstGeom prst="rect">
            <a:avLst/>
          </a:prstGeom>
          <a:noFill/>
          <a:ln w="57150">
            <a:solidFill>
              <a:srgbClr val="FF6600"/>
            </a:solidFill>
            <a:miter lim="800000"/>
            <a:headEnd/>
            <a:tailEnd/>
          </a:ln>
        </p:spPr>
        <p:txBody>
          <a:bodyPr wrap="none" anchor="ctr"/>
          <a:lstStyle/>
          <a:p>
            <a:pPr algn="ctr"/>
            <a:endParaRPr lang="da-DK"/>
          </a:p>
        </p:txBody>
      </p:sp>
      <p:grpSp>
        <p:nvGrpSpPr>
          <p:cNvPr id="7" name="Group 18"/>
          <p:cNvGrpSpPr>
            <a:grpSpLocks/>
          </p:cNvGrpSpPr>
          <p:nvPr/>
        </p:nvGrpSpPr>
        <p:grpSpPr bwMode="auto">
          <a:xfrm>
            <a:off x="3995738" y="2419350"/>
            <a:ext cx="1439862" cy="576263"/>
            <a:chOff x="1519" y="1117"/>
            <a:chExt cx="1043" cy="499"/>
          </a:xfrm>
        </p:grpSpPr>
        <p:sp>
          <p:nvSpPr>
            <p:cNvPr id="19" name="Line 19"/>
            <p:cNvSpPr>
              <a:spLocks noChangeShapeType="1"/>
            </p:cNvSpPr>
            <p:nvPr/>
          </p:nvSpPr>
          <p:spPr bwMode="auto">
            <a:xfrm>
              <a:off x="1519" y="1344"/>
              <a:ext cx="318" cy="0"/>
            </a:xfrm>
            <a:prstGeom prst="line">
              <a:avLst/>
            </a:prstGeom>
            <a:noFill/>
            <a:ln w="38100">
              <a:solidFill>
                <a:schemeClr val="tx1"/>
              </a:solidFill>
              <a:round/>
              <a:headEnd/>
              <a:tailEnd type="triangle" w="lg" len="lg"/>
            </a:ln>
          </p:spPr>
          <p:txBody>
            <a:bodyPr/>
            <a:lstStyle/>
            <a:p>
              <a:endParaRPr lang="da-DK"/>
            </a:p>
          </p:txBody>
        </p:sp>
        <p:sp>
          <p:nvSpPr>
            <p:cNvPr id="20" name="Rectangle 20"/>
            <p:cNvSpPr>
              <a:spLocks noChangeArrowheads="1"/>
            </p:cNvSpPr>
            <p:nvPr/>
          </p:nvSpPr>
          <p:spPr bwMode="auto">
            <a:xfrm>
              <a:off x="1927" y="1117"/>
              <a:ext cx="635" cy="499"/>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DAC</a:t>
              </a:r>
            </a:p>
          </p:txBody>
        </p:sp>
      </p:grpSp>
      <p:grpSp>
        <p:nvGrpSpPr>
          <p:cNvPr id="10" name="Group 42"/>
          <p:cNvGrpSpPr>
            <a:grpSpLocks/>
          </p:cNvGrpSpPr>
          <p:nvPr/>
        </p:nvGrpSpPr>
        <p:grpSpPr bwMode="auto">
          <a:xfrm>
            <a:off x="1835150" y="2420938"/>
            <a:ext cx="936625" cy="576262"/>
            <a:chOff x="1156" y="1525"/>
            <a:chExt cx="590" cy="363"/>
          </a:xfrm>
        </p:grpSpPr>
        <p:sp>
          <p:nvSpPr>
            <p:cNvPr id="22" name="Rectangle 43"/>
            <p:cNvSpPr>
              <a:spLocks noChangeArrowheads="1"/>
            </p:cNvSpPr>
            <p:nvPr/>
          </p:nvSpPr>
          <p:spPr bwMode="auto">
            <a:xfrm>
              <a:off x="1384" y="1525"/>
              <a:ext cx="362"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USB</a:t>
              </a:r>
            </a:p>
          </p:txBody>
        </p:sp>
        <p:sp>
          <p:nvSpPr>
            <p:cNvPr id="23" name="Line 44"/>
            <p:cNvSpPr>
              <a:spLocks noChangeShapeType="1"/>
            </p:cNvSpPr>
            <p:nvPr/>
          </p:nvSpPr>
          <p:spPr bwMode="auto">
            <a:xfrm>
              <a:off x="1156" y="1706"/>
              <a:ext cx="173" cy="0"/>
            </a:xfrm>
            <a:prstGeom prst="line">
              <a:avLst/>
            </a:prstGeom>
            <a:noFill/>
            <a:ln w="38100">
              <a:solidFill>
                <a:schemeClr val="tx1"/>
              </a:solidFill>
              <a:round/>
              <a:headEnd/>
              <a:tailEnd type="triangle" w="lg" len="lg"/>
            </a:ln>
          </p:spPr>
          <p:txBody>
            <a:bodyPr/>
            <a:lstStyle/>
            <a:p>
              <a:endParaRPr lang="da-DK"/>
            </a:p>
          </p:txBody>
        </p:sp>
      </p:grpSp>
      <p:grpSp>
        <p:nvGrpSpPr>
          <p:cNvPr id="18" name="Group 48"/>
          <p:cNvGrpSpPr>
            <a:grpSpLocks/>
          </p:cNvGrpSpPr>
          <p:nvPr/>
        </p:nvGrpSpPr>
        <p:grpSpPr bwMode="auto">
          <a:xfrm>
            <a:off x="2843213" y="2420938"/>
            <a:ext cx="1081087" cy="576262"/>
            <a:chOff x="1791" y="1525"/>
            <a:chExt cx="681" cy="363"/>
          </a:xfrm>
        </p:grpSpPr>
        <p:sp>
          <p:nvSpPr>
            <p:cNvPr id="25" name="Line 49"/>
            <p:cNvSpPr>
              <a:spLocks noChangeShapeType="1"/>
            </p:cNvSpPr>
            <p:nvPr/>
          </p:nvSpPr>
          <p:spPr bwMode="auto">
            <a:xfrm>
              <a:off x="1791" y="1706"/>
              <a:ext cx="173" cy="0"/>
            </a:xfrm>
            <a:prstGeom prst="line">
              <a:avLst/>
            </a:prstGeom>
            <a:noFill/>
            <a:ln w="38100">
              <a:solidFill>
                <a:schemeClr val="tx1"/>
              </a:solidFill>
              <a:round/>
              <a:headEnd/>
              <a:tailEnd type="triangle" w="lg" len="lg"/>
            </a:ln>
          </p:spPr>
          <p:txBody>
            <a:bodyPr/>
            <a:lstStyle/>
            <a:p>
              <a:endParaRPr lang="da-DK"/>
            </a:p>
          </p:txBody>
        </p:sp>
        <p:sp>
          <p:nvSpPr>
            <p:cNvPr id="26" name="Rectangle 50"/>
            <p:cNvSpPr>
              <a:spLocks noChangeArrowheads="1"/>
            </p:cNvSpPr>
            <p:nvPr/>
          </p:nvSpPr>
          <p:spPr bwMode="auto">
            <a:xfrm>
              <a:off x="2018" y="1525"/>
              <a:ext cx="454" cy="363"/>
            </a:xfrm>
            <a:prstGeom prst="rect">
              <a:avLst/>
            </a:prstGeom>
            <a:solidFill>
              <a:schemeClr val="accent1">
                <a:lumMod val="75000"/>
              </a:schemeClr>
            </a:solidFill>
            <a:ln w="9525">
              <a:solidFill>
                <a:schemeClr val="tx1"/>
              </a:solidFill>
              <a:miter lim="800000"/>
              <a:headEnd/>
              <a:tailEnd/>
            </a:ln>
            <a:effectLst/>
          </p:spPr>
          <p:txBody>
            <a:bodyPr wrap="none" anchor="ctr"/>
            <a:lstStyle/>
            <a:p>
              <a:pPr algn="ctr">
                <a:defRPr/>
              </a:pPr>
              <a:r>
                <a:rPr lang="en-US" altLang="zh-TW" dirty="0">
                  <a:solidFill>
                    <a:schemeClr val="accent2"/>
                  </a:solidFill>
                  <a:cs typeface="+mn-cs"/>
                </a:rPr>
                <a:t>FPGA</a:t>
              </a:r>
            </a:p>
          </p:txBody>
        </p:sp>
      </p:grpSp>
      <p:sp>
        <p:nvSpPr>
          <p:cNvPr id="27" name="Rectangle 58"/>
          <p:cNvSpPr>
            <a:spLocks noChangeArrowheads="1"/>
          </p:cNvSpPr>
          <p:nvPr/>
        </p:nvSpPr>
        <p:spPr bwMode="auto">
          <a:xfrm>
            <a:off x="1995488" y="2085975"/>
            <a:ext cx="3641725" cy="1152525"/>
          </a:xfrm>
          <a:prstGeom prst="rect">
            <a:avLst/>
          </a:prstGeom>
          <a:noFill/>
          <a:ln w="57150">
            <a:solidFill>
              <a:srgbClr val="99CC00"/>
            </a:solidFill>
            <a:miter lim="800000"/>
            <a:headEnd/>
            <a:tailEnd/>
          </a:ln>
        </p:spPr>
        <p:txBody>
          <a:bodyPr wrap="none" anchor="ctr"/>
          <a:lstStyle/>
          <a:p>
            <a:pPr algn="ctr"/>
            <a:endParaRPr lang="da-DK" dirty="0"/>
          </a:p>
        </p:txBody>
      </p:sp>
      <p:sp>
        <p:nvSpPr>
          <p:cNvPr id="28" name="Rectangle 59"/>
          <p:cNvSpPr>
            <a:spLocks noChangeArrowheads="1"/>
          </p:cNvSpPr>
          <p:nvPr/>
        </p:nvSpPr>
        <p:spPr bwMode="auto">
          <a:xfrm>
            <a:off x="3124200" y="1600200"/>
            <a:ext cx="2514600" cy="381000"/>
          </a:xfrm>
          <a:prstGeom prst="rect">
            <a:avLst/>
          </a:prstGeom>
          <a:solidFill>
            <a:srgbClr val="99CC00"/>
          </a:solidFill>
          <a:ln w="9525">
            <a:solidFill>
              <a:schemeClr val="tx1"/>
            </a:solidFill>
            <a:miter lim="800000"/>
            <a:headEnd/>
            <a:tailEnd/>
          </a:ln>
        </p:spPr>
        <p:txBody>
          <a:bodyPr wrap="none" anchor="ctr"/>
          <a:lstStyle/>
          <a:p>
            <a:pPr algn="ctr"/>
            <a:r>
              <a:rPr lang="en-US" altLang="zh-TW" dirty="0">
                <a:ea typeface="新細明體" pitchFamily="18" charset="-120"/>
              </a:rPr>
              <a:t>USRP (mother board)</a:t>
            </a:r>
          </a:p>
        </p:txBody>
      </p:sp>
      <p:sp>
        <p:nvSpPr>
          <p:cNvPr id="29" name="Rectangle 60"/>
          <p:cNvSpPr>
            <a:spLocks noChangeArrowheads="1"/>
          </p:cNvSpPr>
          <p:nvPr/>
        </p:nvSpPr>
        <p:spPr bwMode="auto">
          <a:xfrm>
            <a:off x="1219200" y="3352800"/>
            <a:ext cx="533400" cy="381000"/>
          </a:xfrm>
          <a:prstGeom prst="rect">
            <a:avLst/>
          </a:prstGeom>
          <a:solidFill>
            <a:srgbClr val="FF6600"/>
          </a:solidFill>
          <a:ln w="9525">
            <a:solidFill>
              <a:schemeClr val="tx1"/>
            </a:solidFill>
            <a:miter lim="800000"/>
            <a:headEnd/>
            <a:tailEnd/>
          </a:ln>
        </p:spPr>
        <p:txBody>
          <a:bodyPr wrap="none" anchor="ctr"/>
          <a:lstStyle/>
          <a:p>
            <a:pPr algn="ctr"/>
            <a:r>
              <a:rPr lang="en-US" altLang="zh-TW">
                <a:ea typeface="新細明體" pitchFamily="18" charset="-120"/>
              </a:rPr>
              <a:t>PC</a:t>
            </a:r>
          </a:p>
        </p:txBody>
      </p:sp>
      <p:sp>
        <p:nvSpPr>
          <p:cNvPr id="30" name="TextBox 29"/>
          <p:cNvSpPr txBox="1"/>
          <p:nvPr/>
        </p:nvSpPr>
        <p:spPr>
          <a:xfrm>
            <a:off x="838200" y="4038600"/>
            <a:ext cx="6781800" cy="1421928"/>
          </a:xfrm>
          <a:prstGeom prst="rect">
            <a:avLst/>
          </a:prstGeom>
          <a:noFill/>
          <a:ln>
            <a:solidFill>
              <a:schemeClr val="accent1"/>
            </a:solidFill>
          </a:ln>
        </p:spPr>
        <p:txBody>
          <a:bodyPr wrap="square" rtlCol="0">
            <a:spAutoFit/>
          </a:bodyPr>
          <a:lstStyle/>
          <a:p>
            <a:pPr marL="914400" lvl="1" indent="-457200" eaLnBrk="0" hangingPunct="0">
              <a:lnSpc>
                <a:spcPct val="80000"/>
              </a:lnSpc>
              <a:spcBef>
                <a:spcPct val="20000"/>
              </a:spcBef>
              <a:buFontTx/>
              <a:buChar char="–"/>
            </a:pPr>
            <a:r>
              <a:rPr lang="en-GB" altLang="zh-TW" sz="1600" dirty="0" smtClean="0">
                <a:ea typeface="新細明體" pitchFamily="18" charset="-120"/>
              </a:rPr>
              <a:t>4 high-speed 14-bit DA converters, DAC clock frequency is 128 MS/s (stay below about 50MHz or so to make filtering easier.)</a:t>
            </a:r>
          </a:p>
          <a:p>
            <a:pPr marL="914400" lvl="1" indent="-457200" eaLnBrk="0" hangingPunct="0">
              <a:lnSpc>
                <a:spcPct val="80000"/>
              </a:lnSpc>
              <a:spcBef>
                <a:spcPct val="20000"/>
              </a:spcBef>
              <a:buFontTx/>
              <a:buChar char="–"/>
            </a:pPr>
            <a:endParaRPr lang="en-GB" altLang="zh-TW" sz="1600" dirty="0" smtClean="0">
              <a:ea typeface="新細明體" pitchFamily="18" charset="-120"/>
            </a:endParaRPr>
          </a:p>
          <a:p>
            <a:pPr marL="914400" lvl="1" indent="-457200" eaLnBrk="0" hangingPunct="0">
              <a:lnSpc>
                <a:spcPct val="80000"/>
              </a:lnSpc>
              <a:spcBef>
                <a:spcPct val="20000"/>
              </a:spcBef>
              <a:buFontTx/>
              <a:buChar char="–"/>
            </a:pPr>
            <a:r>
              <a:rPr lang="en-GB" altLang="zh-TW" sz="1600" dirty="0" smtClean="0">
                <a:ea typeface="新細明體" pitchFamily="18" charset="-120"/>
              </a:rPr>
              <a:t>4 high-speed 12-bit AD converters, sampling rate is 64M samples per second.</a:t>
            </a:r>
            <a:endParaRPr lang="en-US" altLang="zh-TW" sz="1600" dirty="0" smtClean="0">
              <a:ea typeface="新細明體" pitchFamily="18" charset="-120"/>
            </a:endParaRPr>
          </a:p>
          <a:p>
            <a:pPr marL="533400" lvl="0" indent="-533400" eaLnBrk="0" fontAlgn="base" hangingPunct="0">
              <a:lnSpc>
                <a:spcPct val="80000"/>
              </a:lnSpc>
              <a:spcBef>
                <a:spcPct val="20000"/>
              </a:spcBef>
              <a:spcAft>
                <a:spcPct val="0"/>
              </a:spcAft>
            </a:pPr>
            <a:endParaRPr lang="en-GB" altLang="zh-TW" sz="1600" dirty="0">
              <a:solidFill>
                <a:srgbClr val="000000"/>
              </a:solidFill>
              <a:latin typeface="Arial" charset="0"/>
              <a:ea typeface="新細明體" pitchFamily="18" charset="-120"/>
              <a:cs typeface="Arial" charset="0"/>
            </a:endParaRPr>
          </a:p>
        </p:txBody>
      </p:sp>
      <p:cxnSp>
        <p:nvCxnSpPr>
          <p:cNvPr id="32" name="Straight Arrow Connector 31"/>
          <p:cNvCxnSpPr/>
          <p:nvPr/>
        </p:nvCxnSpPr>
        <p:spPr>
          <a:xfrm rot="5400000">
            <a:off x="4458494" y="34663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dirty="0" smtClean="0"/>
              <a:t>The current GNU Radio architecture primarily aimed at </a:t>
            </a:r>
            <a:r>
              <a:rPr lang="en-US" dirty="0" smtClean="0"/>
              <a:t>Streaming Radio</a:t>
            </a:r>
            <a:endParaRPr lang="en-US" dirty="0" smtClean="0"/>
          </a:p>
          <a:p>
            <a:pPr marL="736600" indent="-273050">
              <a:buFont typeface="Wingdings" pitchFamily="2" charset="2"/>
              <a:buChar char="Ø"/>
            </a:pPr>
            <a:r>
              <a:rPr lang="en-US" dirty="0" smtClean="0"/>
              <a:t>The current scheduler relies on a steady stream of input data </a:t>
            </a:r>
            <a:r>
              <a:rPr lang="en-US" dirty="0" smtClean="0"/>
              <a:t>to processing </a:t>
            </a:r>
            <a:r>
              <a:rPr lang="en-US" dirty="0" smtClean="0"/>
              <a:t>blocks</a:t>
            </a:r>
          </a:p>
          <a:p>
            <a:pPr marL="736600" indent="-273050">
              <a:buFont typeface="Wingdings" pitchFamily="2" charset="2"/>
              <a:buChar char="Ø"/>
            </a:pPr>
            <a:r>
              <a:rPr lang="en-US" dirty="0" smtClean="0"/>
              <a:t>Packet Radio (TDD/TDMA) is therefore difficult to implement with precise timing</a:t>
            </a:r>
          </a:p>
          <a:p>
            <a:r>
              <a:rPr lang="en-US" dirty="0" smtClean="0"/>
              <a:t>Architectural change  is implemented (USRP 2)</a:t>
            </a:r>
          </a:p>
          <a:p>
            <a:pPr marL="736600" indent="-273050">
              <a:buFont typeface="Wingdings" pitchFamily="2" charset="2"/>
              <a:buChar char="Ø"/>
            </a:pPr>
            <a:r>
              <a:rPr lang="en-US" dirty="0" smtClean="0"/>
              <a:t>Processing of arbitrarily sized blocks of data</a:t>
            </a:r>
          </a:p>
          <a:p>
            <a:pPr marL="736600" indent="-273050">
              <a:buFont typeface="Wingdings" pitchFamily="2" charset="2"/>
              <a:buChar char="Ø"/>
            </a:pPr>
            <a:r>
              <a:rPr lang="en-US" dirty="0" smtClean="0"/>
              <a:t>Treats input as messages, Data, Metadata</a:t>
            </a:r>
          </a:p>
          <a:p>
            <a:pPr marL="736600" indent="-273050">
              <a:buFont typeface="Wingdings" pitchFamily="2" charset="2"/>
              <a:buChar char="Ø"/>
            </a:pPr>
            <a:r>
              <a:rPr lang="en-US" dirty="0" smtClean="0"/>
              <a:t>Include modification to FPGA</a:t>
            </a:r>
          </a:p>
          <a:p>
            <a:pPr marL="736600" indent="-273050">
              <a:buFont typeface="Wingdings" pitchFamily="2" charset="2"/>
              <a:buChar char="Ø"/>
            </a:pPr>
            <a:r>
              <a:rPr lang="en-US" dirty="0" smtClean="0"/>
              <a:t>Python replaced by C++ as programming language</a:t>
            </a:r>
            <a:endParaRPr lang="en-US" dirty="0"/>
          </a:p>
        </p:txBody>
      </p:sp>
      <p:sp>
        <p:nvSpPr>
          <p:cNvPr id="4" name="TextBox 3"/>
          <p:cNvSpPr txBox="1"/>
          <p:nvPr/>
        </p:nvSpPr>
        <p:spPr>
          <a:xfrm>
            <a:off x="533400" y="533400"/>
            <a:ext cx="7924800" cy="446276"/>
          </a:xfrm>
          <a:prstGeom prst="rect">
            <a:avLst/>
          </a:prstGeom>
          <a:noFill/>
        </p:spPr>
        <p:txBody>
          <a:bodyPr wrap="square" rtlCol="0">
            <a:spAutoFit/>
          </a:bodyPr>
          <a:lstStyle/>
          <a:p>
            <a:r>
              <a:rPr lang="en-US" sz="2300" u="sng" dirty="0" smtClean="0"/>
              <a:t>Further developments in Gnu radio</a:t>
            </a:r>
            <a:endParaRPr lang="en-US" sz="2300"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124200"/>
          </a:xfrm>
        </p:spPr>
        <p:txBody>
          <a:bodyPr>
            <a:normAutofit/>
          </a:bodyPr>
          <a:lstStyle/>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r>
              <a:rPr lang="en-US" sz="3200" dirty="0" smtClean="0"/>
              <a:t>   Software radio</a:t>
            </a:r>
          </a:p>
          <a:p>
            <a:endParaRPr lang="en-US" sz="3200" dirty="0" smtClean="0"/>
          </a:p>
          <a:p>
            <a:pPr>
              <a:buFont typeface="Wingdings" pitchFamily="2" charset="2"/>
              <a:buChar char="q"/>
            </a:pPr>
            <a:r>
              <a:rPr lang="en-US" sz="3200" dirty="0" smtClean="0"/>
              <a:t>   What is GNU Radio</a:t>
            </a:r>
          </a:p>
        </p:txBody>
      </p:sp>
      <p:sp>
        <p:nvSpPr>
          <p:cNvPr id="3" name="Title 2"/>
          <p:cNvSpPr>
            <a:spLocks noGrp="1"/>
          </p:cNvSpPr>
          <p:nvPr>
            <p:ph type="title"/>
          </p:nvPr>
        </p:nvSpPr>
        <p:spPr/>
        <p:txBody>
          <a:bodyPr/>
          <a:lstStyle/>
          <a:p>
            <a:r>
              <a:rPr lang="en-US" dirty="0" smtClean="0">
                <a:solidFill>
                  <a:schemeClr val="tx1"/>
                </a:solidFill>
              </a:rPr>
              <a:t>INTRODUCTION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848600" cy="1447800"/>
          </a:xfrm>
        </p:spPr>
        <p:txBody>
          <a:bodyPr>
            <a:normAutofit/>
          </a:bodyPr>
          <a:lstStyle/>
          <a:p>
            <a:r>
              <a:rPr lang="en-US" sz="6000" dirty="0" smtClean="0">
                <a:solidFill>
                  <a:schemeClr val="bg2">
                    <a:lumMod val="75000"/>
                  </a:schemeClr>
                </a:solidFill>
              </a:rPr>
              <a:t>USRP2</a:t>
            </a:r>
            <a:endParaRPr lang="en-US" sz="6000" dirty="0">
              <a:solidFill>
                <a:schemeClr val="bg2">
                  <a:lumMod val="75000"/>
                </a:schemeClr>
              </a:solidFill>
            </a:endParaRPr>
          </a:p>
        </p:txBody>
      </p:sp>
      <p:pic>
        <p:nvPicPr>
          <p:cNvPr id="1026" name="Picture 2"/>
          <p:cNvPicPr>
            <a:picLocks noChangeAspect="1" noChangeArrowheads="1"/>
          </p:cNvPicPr>
          <p:nvPr/>
        </p:nvPicPr>
        <p:blipFill>
          <a:blip r:embed="rId2"/>
          <a:srcRect/>
          <a:stretch>
            <a:fillRect/>
          </a:stretch>
        </p:blipFill>
        <p:spPr bwMode="auto">
          <a:xfrm>
            <a:off x="457200" y="2362200"/>
            <a:ext cx="8153400" cy="3981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a:stretch>
            <a:fillRect/>
          </a:stretch>
        </p:blipFill>
        <p:spPr bwMode="auto">
          <a:xfrm>
            <a:off x="838200" y="381000"/>
            <a:ext cx="7497985" cy="6047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FEATURES</a:t>
            </a:r>
            <a:endParaRPr lang="en-US" dirty="0"/>
          </a:p>
        </p:txBody>
      </p:sp>
      <p:sp>
        <p:nvSpPr>
          <p:cNvPr id="5" name="Content Placeholder 4"/>
          <p:cNvSpPr>
            <a:spLocks noGrp="1"/>
          </p:cNvSpPr>
          <p:nvPr>
            <p:ph sz="quarter" idx="1"/>
          </p:nvPr>
        </p:nvSpPr>
        <p:spPr>
          <a:xfrm>
            <a:off x="228600" y="1066800"/>
            <a:ext cx="8503920" cy="5334000"/>
          </a:xfrm>
        </p:spPr>
        <p:txBody>
          <a:bodyPr>
            <a:normAutofit/>
          </a:bodyPr>
          <a:lstStyle/>
          <a:p>
            <a:r>
              <a:rPr lang="en-US" dirty="0" smtClean="0"/>
              <a:t>100 MS/s 14-bit dual (IQ) ADCs</a:t>
            </a:r>
          </a:p>
          <a:p>
            <a:r>
              <a:rPr lang="en-US" dirty="0" smtClean="0"/>
              <a:t>400 MS/s 16-bit dual (IQ) DACs</a:t>
            </a:r>
          </a:p>
          <a:p>
            <a:r>
              <a:rPr lang="en-US" dirty="0" smtClean="0"/>
              <a:t> Gigabit Ethernet interface</a:t>
            </a:r>
          </a:p>
          <a:p>
            <a:r>
              <a:rPr lang="en-US" dirty="0" smtClean="0"/>
              <a:t>Allows for 25 MHz of RF BW each way @16bits</a:t>
            </a:r>
          </a:p>
          <a:p>
            <a:r>
              <a:rPr lang="en-US" dirty="0" smtClean="0"/>
              <a:t> Wide enough for </a:t>
            </a:r>
            <a:r>
              <a:rPr lang="en-US" dirty="0" err="1" smtClean="0"/>
              <a:t>WiFi</a:t>
            </a:r>
            <a:r>
              <a:rPr lang="en-US" dirty="0" smtClean="0"/>
              <a:t>!</a:t>
            </a:r>
          </a:p>
          <a:p>
            <a:r>
              <a:rPr lang="en-US" dirty="0" smtClean="0"/>
              <a:t>Bigger FPGA w/Multipliers (Spartan 3)</a:t>
            </a:r>
          </a:p>
          <a:p>
            <a:r>
              <a:rPr lang="en-US" dirty="0" smtClean="0"/>
              <a:t> 1 MB high-speed on-board SRAM</a:t>
            </a:r>
          </a:p>
          <a:p>
            <a:r>
              <a:rPr lang="en-US" dirty="0" smtClean="0"/>
              <a:t> High speed serial expansion interface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81000" y="457200"/>
            <a:ext cx="8503920" cy="4572000"/>
          </a:xfrm>
        </p:spPr>
        <p:txBody>
          <a:bodyPr>
            <a:normAutofit/>
          </a:bodyPr>
          <a:lstStyle/>
          <a:p>
            <a:pPr>
              <a:buNone/>
            </a:pPr>
            <a:endParaRPr lang="en-US" dirty="0" smtClean="0"/>
          </a:p>
          <a:p>
            <a:r>
              <a:rPr lang="en-US" dirty="0" smtClean="0"/>
              <a:t> Can operate without host computer</a:t>
            </a:r>
          </a:p>
          <a:p>
            <a:r>
              <a:rPr lang="en-US" dirty="0" smtClean="0"/>
              <a:t>External Frequency Reference Input</a:t>
            </a:r>
          </a:p>
          <a:p>
            <a:r>
              <a:rPr lang="en-US" dirty="0" smtClean="0"/>
              <a:t> Flexible choice of reference, not just 10 MHz</a:t>
            </a:r>
          </a:p>
          <a:p>
            <a:r>
              <a:rPr lang="en-US" dirty="0" smtClean="0"/>
              <a:t> Pulse per second (PPS) input for precise Timing</a:t>
            </a:r>
          </a:p>
          <a:p>
            <a:r>
              <a:rPr lang="en-US" dirty="0" smtClean="0"/>
              <a:t> Uses the same </a:t>
            </a:r>
            <a:r>
              <a:rPr lang="en-US" dirty="0" err="1" smtClean="0"/>
              <a:t>daughterboards</a:t>
            </a:r>
            <a:r>
              <a:rPr lang="en-US" dirty="0" smtClean="0"/>
              <a:t> as USRP1</a:t>
            </a:r>
          </a:p>
          <a:p>
            <a:pPr>
              <a:buNone/>
            </a:pPr>
            <a:r>
              <a:rPr lang="en-US" dirty="0" smtClean="0"/>
              <a:t>- Only holds 1 TX and 1 RX</a:t>
            </a:r>
          </a:p>
          <a:p>
            <a:pPr>
              <a:buNone/>
            </a:pPr>
            <a:r>
              <a:rPr lang="en-US" dirty="0" smtClean="0"/>
              <a:t>- MIMO via expansion interface</a:t>
            </a:r>
            <a:endParaRPr lang="en-US" dirty="0"/>
          </a:p>
        </p:txBody>
      </p:sp>
      <p:sp>
        <p:nvSpPr>
          <p:cNvPr id="3" name="TextBox 2"/>
          <p:cNvSpPr txBox="1"/>
          <p:nvPr/>
        </p:nvSpPr>
        <p:spPr>
          <a:xfrm>
            <a:off x="457200" y="304800"/>
            <a:ext cx="4648200" cy="446276"/>
          </a:xfrm>
          <a:prstGeom prst="rect">
            <a:avLst/>
          </a:prstGeom>
          <a:noFill/>
        </p:spPr>
        <p:txBody>
          <a:bodyPr wrap="square" rtlCol="0">
            <a:spAutoFit/>
          </a:bodyPr>
          <a:lstStyle/>
          <a:p>
            <a:r>
              <a:rPr lang="en-US" sz="2300" dirty="0" smtClean="0"/>
              <a:t>Features continued:</a:t>
            </a:r>
            <a:endParaRPr lang="en-US" sz="23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USRP2 FPGA</a:t>
            </a:r>
            <a:endParaRPr lang="en-US" dirty="0"/>
          </a:p>
        </p:txBody>
      </p:sp>
      <p:sp>
        <p:nvSpPr>
          <p:cNvPr id="3" name="Content Placeholder 2"/>
          <p:cNvSpPr>
            <a:spLocks noGrp="1"/>
          </p:cNvSpPr>
          <p:nvPr>
            <p:ph sz="quarter" idx="1"/>
          </p:nvPr>
        </p:nvSpPr>
        <p:spPr/>
        <p:txBody>
          <a:bodyPr>
            <a:normAutofit/>
          </a:bodyPr>
          <a:lstStyle/>
          <a:p>
            <a:pPr>
              <a:buFont typeface="Arial" pitchFamily="34" charset="0"/>
              <a:buChar char="•"/>
            </a:pPr>
            <a:r>
              <a:rPr lang="en-US" dirty="0" smtClean="0"/>
              <a:t> Spartan 3</a:t>
            </a:r>
          </a:p>
          <a:p>
            <a:pPr>
              <a:buFont typeface="Arial" pitchFamily="34" charset="0"/>
              <a:buChar char="•"/>
            </a:pPr>
            <a:r>
              <a:rPr lang="en-US" dirty="0" smtClean="0"/>
              <a:t>- ~40K logic cells, Lots of RAM and multipliers</a:t>
            </a:r>
          </a:p>
          <a:p>
            <a:pPr>
              <a:buFont typeface="Arial" pitchFamily="34" charset="0"/>
              <a:buChar char="•"/>
            </a:pPr>
            <a:r>
              <a:rPr lang="en-US" dirty="0" smtClean="0"/>
              <a:t>32-bit RISC Processor soft core</a:t>
            </a:r>
          </a:p>
          <a:p>
            <a:pPr>
              <a:buFont typeface="Arial" pitchFamily="34" charset="0"/>
              <a:buChar char="•"/>
            </a:pPr>
            <a:r>
              <a:rPr lang="en-US" dirty="0" smtClean="0"/>
              <a:t>- 50 MHz</a:t>
            </a:r>
          </a:p>
          <a:p>
            <a:pPr>
              <a:buFont typeface="Arial" pitchFamily="34" charset="0"/>
              <a:buChar char="•"/>
            </a:pPr>
            <a:r>
              <a:rPr lang="en-US" dirty="0" smtClean="0"/>
              <a:t>- GCC tool chain</a:t>
            </a:r>
          </a:p>
          <a:p>
            <a:pPr>
              <a:buFont typeface="Arial" pitchFamily="34" charset="0"/>
              <a:buChar char="•"/>
            </a:pPr>
            <a:r>
              <a:rPr lang="en-US" dirty="0" smtClean="0"/>
              <a:t>FIFOs and full crossbar between interfaces</a:t>
            </a:r>
          </a:p>
          <a:p>
            <a:pPr>
              <a:buFont typeface="Arial" pitchFamily="34" charset="0"/>
              <a:buChar char="•"/>
            </a:pPr>
            <a:r>
              <a:rPr lang="en-US" dirty="0" smtClean="0"/>
              <a:t>Precise timing control (10ns) for TDMA, etc.</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dirty="0" smtClean="0"/>
              <a:t>  FPGA can handle High sample rate processing, like digital up- and down conversion.</a:t>
            </a:r>
          </a:p>
          <a:p>
            <a:pPr>
              <a:buNone/>
            </a:pPr>
            <a:endParaRPr lang="en-US" dirty="0" smtClean="0"/>
          </a:p>
          <a:p>
            <a:pPr>
              <a:buNone/>
            </a:pPr>
            <a:r>
              <a:rPr lang="en-US" dirty="0" smtClean="0"/>
              <a:t>   Lower sample rate operations can be done in the  FPGA, which contains a 32-bit RISC microprocessor.</a:t>
            </a:r>
          </a:p>
          <a:p>
            <a:pPr>
              <a:buNone/>
            </a:pPr>
            <a:endParaRPr lang="en-US" dirty="0" smtClean="0"/>
          </a:p>
          <a:p>
            <a:pPr>
              <a:buNone/>
            </a:pPr>
            <a:r>
              <a:rPr lang="en-US" dirty="0" smtClean="0"/>
              <a:t>   The larger FPGA allows the USRP2 to be used as a  standalone system without a host computer in many cases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DAUGHTER BOARDS</a:t>
            </a:r>
            <a:endParaRPr lang="en-US" dirty="0"/>
          </a:p>
        </p:txBody>
      </p:sp>
      <p:sp>
        <p:nvSpPr>
          <p:cNvPr id="3" name="Content Placeholder 2"/>
          <p:cNvSpPr>
            <a:spLocks noGrp="1"/>
          </p:cNvSpPr>
          <p:nvPr>
            <p:ph sz="quarter" idx="1"/>
          </p:nvPr>
        </p:nvSpPr>
        <p:spPr/>
        <p:txBody>
          <a:bodyPr/>
          <a:lstStyle/>
          <a:p>
            <a:r>
              <a:rPr lang="en-US" dirty="0" smtClean="0"/>
              <a:t>Provide transformation of mother board into a complete RF transreceiver system .</a:t>
            </a:r>
          </a:p>
          <a:p>
            <a:endParaRPr lang="en-US" dirty="0" smtClean="0"/>
          </a:p>
          <a:p>
            <a:r>
              <a:rPr lang="en-US" dirty="0" smtClean="0"/>
              <a:t>Daughter boards provide various features which helps  their integration into complex systems.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447800"/>
            <a:ext cx="8503920" cy="5181600"/>
          </a:xfrm>
        </p:spPr>
        <p:txBody>
          <a:bodyPr>
            <a:normAutofit/>
          </a:bodyPr>
          <a:lstStyle/>
          <a:p>
            <a:r>
              <a:rPr lang="en-US" dirty="0" smtClean="0"/>
              <a:t>30 MHz transmit and receive bandwidth</a:t>
            </a:r>
          </a:p>
          <a:p>
            <a:r>
              <a:rPr lang="en-US" dirty="0" smtClean="0"/>
              <a:t>Fully synchronous design, MIMO capable</a:t>
            </a:r>
          </a:p>
          <a:p>
            <a:r>
              <a:rPr lang="en-US" dirty="0" smtClean="0"/>
              <a:t>All functions controllable from software or FPGA</a:t>
            </a:r>
          </a:p>
          <a:p>
            <a:r>
              <a:rPr lang="en-US" dirty="0" smtClean="0"/>
              <a:t>Independent local oscillators (LOs) for TX and RX enable</a:t>
            </a:r>
          </a:p>
          <a:p>
            <a:r>
              <a:rPr lang="en-US" dirty="0" smtClean="0"/>
              <a:t>split-frequency operation &amp;built-in T/R switching</a:t>
            </a:r>
          </a:p>
          <a:p>
            <a:r>
              <a:rPr lang="en-US" dirty="0" smtClean="0"/>
              <a:t>TX and RX on same connector or use auxiliary RX port</a:t>
            </a:r>
          </a:p>
          <a:p>
            <a:r>
              <a:rPr lang="pt-BR" dirty="0" smtClean="0"/>
              <a:t>16 digital I/O lines to control external devices</a:t>
            </a:r>
            <a:endParaRPr lang="en-US" dirty="0" smtClean="0"/>
          </a:p>
        </p:txBody>
      </p:sp>
      <p:sp>
        <p:nvSpPr>
          <p:cNvPr id="4" name="TextBox 3"/>
          <p:cNvSpPr txBox="1"/>
          <p:nvPr/>
        </p:nvSpPr>
        <p:spPr>
          <a:xfrm>
            <a:off x="990600" y="609600"/>
            <a:ext cx="2286000" cy="461665"/>
          </a:xfrm>
          <a:prstGeom prst="rect">
            <a:avLst/>
          </a:prstGeom>
          <a:noFill/>
        </p:spPr>
        <p:txBody>
          <a:bodyPr wrap="square" rtlCol="0">
            <a:spAutoFit/>
          </a:bodyPr>
          <a:lstStyle/>
          <a:p>
            <a:r>
              <a:rPr lang="en-US" sz="2400" dirty="0" smtClean="0"/>
              <a:t>FEATURES: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DAUGHTER BOARDS USED</a:t>
            </a:r>
            <a:endParaRPr lang="en-US" dirty="0"/>
          </a:p>
        </p:txBody>
      </p:sp>
      <p:sp>
        <p:nvSpPr>
          <p:cNvPr id="3" name="Content Placeholder 2"/>
          <p:cNvSpPr>
            <a:spLocks noGrp="1"/>
          </p:cNvSpPr>
          <p:nvPr>
            <p:ph sz="quarter" idx="1"/>
          </p:nvPr>
        </p:nvSpPr>
        <p:spPr>
          <a:xfrm>
            <a:off x="301752" y="1527048"/>
            <a:ext cx="4117848" cy="4572000"/>
          </a:xfrm>
        </p:spPr>
        <p:txBody>
          <a:bodyPr>
            <a:normAutofit fontScale="92500" lnSpcReduction="20000"/>
          </a:bodyPr>
          <a:lstStyle/>
          <a:p>
            <a:pPr>
              <a:buNone/>
            </a:pPr>
            <a:r>
              <a:rPr lang="en-US" sz="2300" b="1" dirty="0" smtClean="0"/>
              <a:t>WBX0510</a:t>
            </a:r>
          </a:p>
          <a:p>
            <a:pPr>
              <a:buNone/>
            </a:pPr>
            <a:r>
              <a:rPr lang="en-US" sz="2300" dirty="0" smtClean="0"/>
              <a:t>• Frequency Range: 50 MHz to 1 GHz</a:t>
            </a:r>
          </a:p>
          <a:p>
            <a:pPr>
              <a:buNone/>
            </a:pPr>
            <a:r>
              <a:rPr lang="en-US" sz="2300" dirty="0" smtClean="0"/>
              <a:t>• Transmit Power: 100mW (20dBm)</a:t>
            </a:r>
          </a:p>
          <a:p>
            <a:pPr>
              <a:buNone/>
            </a:pPr>
            <a:r>
              <a:rPr lang="en-US" sz="2300" b="1" dirty="0" smtClean="0"/>
              <a:t>RFX900</a:t>
            </a:r>
          </a:p>
          <a:p>
            <a:pPr>
              <a:buNone/>
            </a:pPr>
            <a:r>
              <a:rPr lang="en-US" sz="2300" dirty="0" smtClean="0"/>
              <a:t>• Frequency Range: 750 to 1050 MHz</a:t>
            </a:r>
          </a:p>
          <a:p>
            <a:pPr>
              <a:buNone/>
            </a:pPr>
            <a:r>
              <a:rPr lang="en-US" sz="2300" dirty="0" smtClean="0"/>
              <a:t>• Transmit Power: 200mW (23dBm)</a:t>
            </a:r>
          </a:p>
          <a:p>
            <a:pPr>
              <a:buNone/>
            </a:pPr>
            <a:r>
              <a:rPr lang="en-US" sz="2300" b="1" dirty="0" smtClean="0"/>
              <a:t>RFX1200</a:t>
            </a:r>
          </a:p>
          <a:p>
            <a:pPr>
              <a:buNone/>
            </a:pPr>
            <a:r>
              <a:rPr lang="en-US" sz="2300" dirty="0" smtClean="0"/>
              <a:t>• Frequency Range: 1150 to 1450 MHz</a:t>
            </a:r>
          </a:p>
          <a:p>
            <a:pPr>
              <a:buNone/>
            </a:pPr>
            <a:r>
              <a:rPr lang="en-US" sz="2300" dirty="0" smtClean="0"/>
              <a:t>• Transmit Power: 200mW (23dBm)</a:t>
            </a:r>
          </a:p>
        </p:txBody>
      </p:sp>
      <p:sp>
        <p:nvSpPr>
          <p:cNvPr id="4" name="TextBox 3"/>
          <p:cNvSpPr txBox="1"/>
          <p:nvPr/>
        </p:nvSpPr>
        <p:spPr>
          <a:xfrm>
            <a:off x="4724400" y="1456521"/>
            <a:ext cx="4038600" cy="4939814"/>
          </a:xfrm>
          <a:prstGeom prst="rect">
            <a:avLst/>
          </a:prstGeom>
          <a:noFill/>
        </p:spPr>
        <p:txBody>
          <a:bodyPr wrap="square" rtlCol="0">
            <a:spAutoFit/>
          </a:bodyPr>
          <a:lstStyle/>
          <a:p>
            <a:r>
              <a:rPr lang="en-US" sz="2100" b="1" dirty="0" smtClean="0"/>
              <a:t>RFX1800</a:t>
            </a:r>
          </a:p>
          <a:p>
            <a:r>
              <a:rPr lang="en-US" sz="2100" dirty="0" smtClean="0"/>
              <a:t>• Frequency Range: 1.5 to 2.1 GHz</a:t>
            </a:r>
          </a:p>
          <a:p>
            <a:r>
              <a:rPr lang="en-US" sz="2100" dirty="0" smtClean="0"/>
              <a:t>• Transmit Power: 100mW (20dBm)</a:t>
            </a:r>
          </a:p>
          <a:p>
            <a:r>
              <a:rPr lang="en-US" sz="2100" b="1" dirty="0" smtClean="0"/>
              <a:t>RFX2400</a:t>
            </a:r>
          </a:p>
          <a:p>
            <a:r>
              <a:rPr lang="en-US" sz="2100" dirty="0" smtClean="0"/>
              <a:t>• Frequency Range: 2.3 to 2.9 GHz</a:t>
            </a:r>
          </a:p>
          <a:p>
            <a:r>
              <a:rPr lang="en-US" sz="2100" dirty="0" smtClean="0"/>
              <a:t>• Transmit Power: 50mW (17dBm)</a:t>
            </a:r>
          </a:p>
          <a:p>
            <a:r>
              <a:rPr lang="en-US" sz="2100" b="1" dirty="0" smtClean="0"/>
              <a:t>XCVR2450</a:t>
            </a:r>
          </a:p>
          <a:p>
            <a:r>
              <a:rPr lang="en-US" sz="2100" dirty="0" smtClean="0"/>
              <a:t>• Frequency Range: 2.4 to 2.5 GHz, and 4.9 to 5.9 GHz</a:t>
            </a:r>
          </a:p>
          <a:p>
            <a:r>
              <a:rPr lang="en-US" sz="2100" dirty="0" smtClean="0"/>
              <a:t>• Transmit Power: 100mW (20dBm)</a:t>
            </a:r>
            <a:endParaRPr lang="en-US" sz="21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4572000" y="1752600"/>
            <a:ext cx="4191001" cy="3886200"/>
          </a:xfrm>
          <a:prstGeom prst="rect">
            <a:avLst/>
          </a:prstGeom>
          <a:noFill/>
          <a:ln w="9525">
            <a:noFill/>
            <a:miter lim="800000"/>
            <a:headEnd/>
            <a:tailEnd/>
          </a:ln>
          <a:effectLst/>
        </p:spPr>
      </p:pic>
      <p:sp>
        <p:nvSpPr>
          <p:cNvPr id="5" name="TextBox 4"/>
          <p:cNvSpPr txBox="1"/>
          <p:nvPr/>
        </p:nvSpPr>
        <p:spPr>
          <a:xfrm>
            <a:off x="457200" y="1676400"/>
            <a:ext cx="3733800" cy="4247317"/>
          </a:xfrm>
          <a:prstGeom prst="rect">
            <a:avLst/>
          </a:prstGeom>
          <a:noFill/>
        </p:spPr>
        <p:txBody>
          <a:bodyPr wrap="square" rtlCol="0">
            <a:spAutoFit/>
          </a:bodyPr>
          <a:lstStyle/>
          <a:p>
            <a:r>
              <a:rPr lang="en-US" dirty="0" smtClean="0"/>
              <a:t>• Frequency Range: 750 to 1050 MHz</a:t>
            </a:r>
          </a:p>
          <a:p>
            <a:r>
              <a:rPr lang="en-US" dirty="0" smtClean="0"/>
              <a:t>• Transmit Power: 200mW (23dBm)</a:t>
            </a:r>
          </a:p>
          <a:p>
            <a:r>
              <a:rPr lang="en-US" dirty="0" smtClean="0"/>
              <a:t>The RFX900 comes with a 902-928 MHz ISM-band filter</a:t>
            </a:r>
          </a:p>
          <a:p>
            <a:r>
              <a:rPr lang="en-US" dirty="0" smtClean="0"/>
              <a:t>installed for filtering strong out-of-band signals (like pagers).</a:t>
            </a:r>
          </a:p>
          <a:p>
            <a:r>
              <a:rPr lang="en-US" dirty="0" smtClean="0"/>
              <a:t>The filter can easily be bypassed to allow usage</a:t>
            </a:r>
          </a:p>
          <a:p>
            <a:r>
              <a:rPr lang="en-US" dirty="0" smtClean="0"/>
              <a:t>over the full frequency range, enabling use with cellular,</a:t>
            </a:r>
          </a:p>
          <a:p>
            <a:r>
              <a:rPr lang="en-US" dirty="0" smtClean="0"/>
              <a:t>Paging and two-way radio, in addition to the ISM</a:t>
            </a:r>
          </a:p>
          <a:p>
            <a:r>
              <a:rPr lang="en-US" dirty="0" smtClean="0"/>
              <a:t>band.</a:t>
            </a:r>
            <a:endParaRPr lang="en-US" baseline="-25000" dirty="0"/>
          </a:p>
        </p:txBody>
      </p:sp>
      <p:sp>
        <p:nvSpPr>
          <p:cNvPr id="6" name="TextBox 5"/>
          <p:cNvSpPr txBox="1"/>
          <p:nvPr/>
        </p:nvSpPr>
        <p:spPr>
          <a:xfrm>
            <a:off x="838200" y="685800"/>
            <a:ext cx="1828800" cy="800219"/>
          </a:xfrm>
          <a:prstGeom prst="rect">
            <a:avLst/>
          </a:prstGeom>
          <a:noFill/>
        </p:spPr>
        <p:txBody>
          <a:bodyPr wrap="square" rtlCol="0">
            <a:spAutoFit/>
          </a:bodyPr>
          <a:lstStyle/>
          <a:p>
            <a:r>
              <a:rPr lang="en-US" sz="2300" b="1" dirty="0" smtClean="0"/>
              <a:t>RFX900</a:t>
            </a:r>
          </a:p>
          <a:p>
            <a:endParaRPr lang="en-US" sz="2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RADIO</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An implementation technology</a:t>
            </a:r>
          </a:p>
          <a:p>
            <a:r>
              <a:rPr lang="en-US" dirty="0" smtClean="0"/>
              <a:t>A technique for moving digital signal processing as close as</a:t>
            </a:r>
          </a:p>
          <a:p>
            <a:pPr>
              <a:buNone/>
            </a:pPr>
            <a:r>
              <a:rPr lang="en-US" dirty="0" smtClean="0"/>
              <a:t>      possible to the antenna</a:t>
            </a:r>
          </a:p>
          <a:p>
            <a:r>
              <a:rPr lang="en-US" dirty="0" smtClean="0"/>
              <a:t>Replacing rigid Hardware with flexible software based solutions</a:t>
            </a:r>
          </a:p>
          <a:p>
            <a:pPr>
              <a:buNone/>
            </a:pPr>
            <a:endParaRPr lang="en-US" dirty="0" smtClean="0"/>
          </a:p>
          <a:p>
            <a:r>
              <a:rPr lang="en-US" dirty="0" smtClean="0"/>
              <a:t>A software (defined) radio is a radio that includes a transmitter in which the operating parameters of the transmitter, including the frequency range, modulation type or maximum radiated or conducted output power can be altered by making a change in software without making</a:t>
            </a:r>
          </a:p>
          <a:p>
            <a:pPr>
              <a:buNone/>
            </a:pPr>
            <a:r>
              <a:rPr lang="en-US" dirty="0" smtClean="0"/>
              <a:t>     any hardware changes.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7696200" cy="2569934"/>
          </a:xfrm>
          <a:prstGeom prst="rect">
            <a:avLst/>
          </a:prstGeom>
        </p:spPr>
        <p:txBody>
          <a:bodyPr wrap="square">
            <a:spAutoFit/>
          </a:bodyPr>
          <a:lstStyle/>
          <a:p>
            <a:r>
              <a:rPr lang="en-US" sz="2300" b="1" dirty="0" smtClean="0"/>
              <a:t>New Transceiver Daughterboards (coming in '09)</a:t>
            </a:r>
          </a:p>
          <a:p>
            <a:endParaRPr lang="en-US" sz="2300" b="1" dirty="0" smtClean="0"/>
          </a:p>
          <a:p>
            <a:pPr>
              <a:buFont typeface="Arial" pitchFamily="34" charset="0"/>
              <a:buChar char="•"/>
            </a:pPr>
            <a:r>
              <a:rPr lang="en-US" sz="2300" dirty="0" smtClean="0"/>
              <a:t> 50 MHz to 1 GHz Transceiver</a:t>
            </a:r>
          </a:p>
          <a:p>
            <a:pPr>
              <a:buFont typeface="Arial" pitchFamily="34" charset="0"/>
              <a:buChar char="•"/>
            </a:pPr>
            <a:endParaRPr lang="en-US" sz="2300" dirty="0" smtClean="0"/>
          </a:p>
          <a:p>
            <a:pPr>
              <a:buFont typeface="Arial" pitchFamily="34" charset="0"/>
              <a:buChar char="•"/>
            </a:pPr>
            <a:r>
              <a:rPr lang="en-US" sz="2300" dirty="0" smtClean="0"/>
              <a:t> 800 MHz to 2.2 GHz Transceiver</a:t>
            </a:r>
          </a:p>
          <a:p>
            <a:pPr>
              <a:buFont typeface="Arial" pitchFamily="34" charset="0"/>
              <a:buChar char="•"/>
            </a:pPr>
            <a:endParaRPr lang="en-US" sz="2300" dirty="0" smtClean="0"/>
          </a:p>
          <a:p>
            <a:pPr>
              <a:buFont typeface="Arial" pitchFamily="34" charset="0"/>
              <a:buChar char="•"/>
            </a:pPr>
            <a:r>
              <a:rPr lang="en-US" sz="2300" dirty="0" smtClean="0"/>
              <a:t> Both are MIMO Capable, 100+ </a:t>
            </a:r>
            <a:r>
              <a:rPr lang="en-US" sz="2300" dirty="0" err="1" smtClean="0"/>
              <a:t>mW</a:t>
            </a:r>
            <a:r>
              <a:rPr lang="en-US" sz="2300" dirty="0" smtClean="0"/>
              <a:t> output</a:t>
            </a:r>
            <a:endParaRPr lang="en-US" sz="23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4800" y="152400"/>
            <a:ext cx="8503920" cy="1752600"/>
          </a:xfrm>
        </p:spPr>
        <p:txBody>
          <a:bodyPr>
            <a:noAutofit/>
          </a:bodyPr>
          <a:lstStyle/>
          <a:p>
            <a:r>
              <a:rPr lang="en-US" sz="2300" dirty="0" smtClean="0"/>
              <a:t> Extensive use of Opencores.org</a:t>
            </a:r>
          </a:p>
          <a:p>
            <a:r>
              <a:rPr lang="en-US" sz="2300" dirty="0" smtClean="0"/>
              <a:t>Processor</a:t>
            </a:r>
          </a:p>
          <a:p>
            <a:r>
              <a:rPr lang="en-US" sz="2300" dirty="0" smtClean="0"/>
              <a:t>Wishbone </a:t>
            </a:r>
          </a:p>
          <a:p>
            <a:r>
              <a:rPr lang="en-US" sz="2300" dirty="0" smtClean="0"/>
              <a:t>Crossbar switch</a:t>
            </a:r>
          </a:p>
          <a:p>
            <a:pPr>
              <a:buNone/>
            </a:pPr>
            <a:endParaRPr lang="en-US" sz="2300" dirty="0" smtClean="0"/>
          </a:p>
          <a:p>
            <a:pPr>
              <a:buNone/>
            </a:pPr>
            <a:r>
              <a:rPr lang="en-US" sz="2300" dirty="0" smtClean="0"/>
              <a:t>				</a:t>
            </a:r>
            <a:r>
              <a:rPr lang="en-US" sz="2300" u="sng" dirty="0" smtClean="0"/>
              <a:t> Wishbone Bus</a:t>
            </a:r>
          </a:p>
          <a:p>
            <a:pPr>
              <a:buNone/>
            </a:pPr>
            <a:endParaRPr lang="en-US" sz="2300" dirty="0" smtClean="0"/>
          </a:p>
          <a:p>
            <a:endParaRPr lang="en-US" sz="2300" dirty="0"/>
          </a:p>
        </p:txBody>
      </p:sp>
      <p:pic>
        <p:nvPicPr>
          <p:cNvPr id="4101" name="Picture 5"/>
          <p:cNvPicPr>
            <a:picLocks noChangeAspect="1" noChangeArrowheads="1"/>
          </p:cNvPicPr>
          <p:nvPr/>
        </p:nvPicPr>
        <p:blipFill>
          <a:blip r:embed="rId2"/>
          <a:srcRect/>
          <a:stretch>
            <a:fillRect/>
          </a:stretch>
        </p:blipFill>
        <p:spPr bwMode="auto">
          <a:xfrm>
            <a:off x="1219200" y="2971800"/>
            <a:ext cx="6629400" cy="36992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381000" y="381000"/>
            <a:ext cx="5216921" cy="6217920"/>
          </a:xfrm>
          <a:prstGeom prst="rect">
            <a:avLst/>
          </a:prstGeom>
          <a:noFill/>
          <a:ln w="9525">
            <a:noFill/>
            <a:miter lim="800000"/>
            <a:headEnd/>
            <a:tailEnd/>
          </a:ln>
          <a:effectLst/>
        </p:spPr>
      </p:pic>
      <p:sp>
        <p:nvSpPr>
          <p:cNvPr id="7" name="TextBox 6"/>
          <p:cNvSpPr txBox="1"/>
          <p:nvPr/>
        </p:nvSpPr>
        <p:spPr>
          <a:xfrm>
            <a:off x="6400800" y="1905000"/>
            <a:ext cx="2514600" cy="2215991"/>
          </a:xfrm>
          <a:prstGeom prst="rect">
            <a:avLst/>
          </a:prstGeom>
          <a:noFill/>
        </p:spPr>
        <p:txBody>
          <a:bodyPr wrap="square" rtlCol="0">
            <a:spAutoFit/>
          </a:bodyPr>
          <a:lstStyle/>
          <a:p>
            <a:r>
              <a:rPr lang="en-US" sz="2300" dirty="0" smtClean="0"/>
              <a:t>USRP2 uses cross bar switches to perform MIMO via expansion interface</a:t>
            </a:r>
          </a:p>
          <a:p>
            <a:endParaRPr lang="en-US" sz="23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PROPERTIES/COMPONENTS</a:t>
            </a:r>
            <a:endParaRPr lang="en-US" dirty="0"/>
          </a:p>
        </p:txBody>
      </p:sp>
      <p:sp>
        <p:nvSpPr>
          <p:cNvPr id="3" name="Content Placeholder 2"/>
          <p:cNvSpPr>
            <a:spLocks noGrp="1"/>
          </p:cNvSpPr>
          <p:nvPr>
            <p:ph sz="quarter" idx="1"/>
          </p:nvPr>
        </p:nvSpPr>
        <p:spPr/>
        <p:txBody>
          <a:bodyPr>
            <a:normAutofit/>
          </a:bodyPr>
          <a:lstStyle/>
          <a:p>
            <a:r>
              <a:rPr lang="en-US" dirty="0" smtClean="0"/>
              <a:t>REFERENCE CLOCK:</a:t>
            </a:r>
          </a:p>
          <a:p>
            <a:pPr>
              <a:buNone/>
            </a:pPr>
            <a:r>
              <a:rPr lang="en-US" dirty="0" smtClean="0"/>
              <a:t>    External Input of 10 MHz (sine or square) can be provided. (DC blocked terminated at 50 ohms). </a:t>
            </a:r>
            <a:r>
              <a:rPr lang="en-US" sz="2800" dirty="0" smtClean="0"/>
              <a:t>Stability of the clock is 20ppm.</a:t>
            </a:r>
            <a:endParaRPr lang="en-US" dirty="0" smtClean="0"/>
          </a:p>
          <a:p>
            <a:pPr>
              <a:buNone/>
            </a:pPr>
            <a:r>
              <a:rPr lang="en-US" dirty="0" smtClean="0"/>
              <a:t>    Internal Input of 100 MHz (time stamped) is used    by USRP</a:t>
            </a:r>
            <a:r>
              <a:rPr lang="en-US" sz="3200" dirty="0" smtClean="0"/>
              <a:t>2.</a:t>
            </a:r>
            <a:endParaRPr lang="en-US" dirty="0" smtClean="0"/>
          </a:p>
          <a:p>
            <a:r>
              <a:rPr lang="en-US" dirty="0" smtClean="0"/>
              <a:t>PPS: Signals (0-5V) go directly to FPGA hence faster sync pulse is possible. PPS is for precise timing. (not DC blocked but AC terminated at 50 ohms and DC terminated at 1Kohms.</a:t>
            </a:r>
          </a:p>
          <a:p>
            <a:pPr>
              <a:buNone/>
            </a:pPr>
            <a:endParaRPr lang="en-US" sz="3200" dirty="0" smtClean="0"/>
          </a:p>
          <a:p>
            <a:pPr>
              <a:buNone/>
            </a:pPr>
            <a:endParaRPr lang="en-US" sz="3200"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Properties/components </a:t>
            </a:r>
            <a:r>
              <a:rPr lang="en-US" dirty="0" smtClean="0"/>
              <a:t>Contd.</a:t>
            </a:r>
            <a:endParaRPr lang="en-US" dirty="0"/>
          </a:p>
        </p:txBody>
      </p:sp>
      <p:sp>
        <p:nvSpPr>
          <p:cNvPr id="3" name="Content Placeholder 2"/>
          <p:cNvSpPr>
            <a:spLocks noGrp="1"/>
          </p:cNvSpPr>
          <p:nvPr>
            <p:ph sz="quarter" idx="1"/>
          </p:nvPr>
        </p:nvSpPr>
        <p:spPr/>
        <p:txBody>
          <a:bodyPr/>
          <a:lstStyle/>
          <a:p>
            <a:r>
              <a:rPr lang="en-US" dirty="0" smtClean="0"/>
              <a:t>RF Bandwidth: 25 MHz at 16 bits.</a:t>
            </a:r>
          </a:p>
          <a:p>
            <a:r>
              <a:rPr lang="en-US" dirty="0" smtClean="0"/>
              <a:t>Chipset: National Semiconductor PHY chip, DP83856.  </a:t>
            </a:r>
          </a:p>
          <a:p>
            <a:r>
              <a:rPr lang="en-US" dirty="0" smtClean="0"/>
              <a:t>SD Card: Supposedly supports stand-alone mode as delay can be reduced in it.</a:t>
            </a:r>
          </a:p>
          <a:p>
            <a:r>
              <a:rPr lang="en-US" dirty="0" smtClean="0"/>
              <a:t>MIMO: USRP2 has MIMO cable port to exchange clock and data among USRP2 boards.</a:t>
            </a:r>
          </a:p>
          <a:p>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Properties/components  </a:t>
            </a:r>
            <a:r>
              <a:rPr lang="en-US" dirty="0" smtClean="0"/>
              <a:t>Contd.</a:t>
            </a:r>
            <a:endParaRPr lang="en-US" dirty="0"/>
          </a:p>
        </p:txBody>
      </p:sp>
      <p:sp>
        <p:nvSpPr>
          <p:cNvPr id="3" name="Content Placeholder 2"/>
          <p:cNvSpPr>
            <a:spLocks noGrp="1"/>
          </p:cNvSpPr>
          <p:nvPr>
            <p:ph sz="quarter" idx="1"/>
          </p:nvPr>
        </p:nvSpPr>
        <p:spPr/>
        <p:txBody>
          <a:bodyPr/>
          <a:lstStyle/>
          <a:p>
            <a:r>
              <a:rPr lang="en-US" dirty="0" err="1" smtClean="0"/>
              <a:t>AeMB</a:t>
            </a:r>
            <a:r>
              <a:rPr lang="en-US" dirty="0" smtClean="0"/>
              <a:t> processor: Heart of USRP2.</a:t>
            </a:r>
          </a:p>
          <a:p>
            <a:pPr>
              <a:buNone/>
            </a:pPr>
            <a:r>
              <a:rPr lang="en-US" dirty="0" smtClean="0"/>
              <a:t>It performs :</a:t>
            </a:r>
          </a:p>
          <a:p>
            <a:pPr>
              <a:buFont typeface="Wingdings" charset="2"/>
              <a:buChar char="§"/>
            </a:pPr>
            <a:r>
              <a:rPr lang="en-US" dirty="0" smtClean="0"/>
              <a:t>Configuration of FPGA.</a:t>
            </a:r>
          </a:p>
          <a:p>
            <a:pPr>
              <a:buFont typeface="Wingdings" charset="2"/>
              <a:buChar char="§"/>
            </a:pPr>
            <a:r>
              <a:rPr lang="en-US" dirty="0" smtClean="0"/>
              <a:t>Reports FPGA about all the peripherals.</a:t>
            </a:r>
          </a:p>
          <a:p>
            <a:pPr>
              <a:buFont typeface="Wingdings" charset="2"/>
              <a:buChar char="§"/>
            </a:pPr>
            <a:r>
              <a:rPr lang="en-US" dirty="0" smtClean="0"/>
              <a:t>Controls Channel for daughterboard operation.</a:t>
            </a:r>
          </a:p>
          <a:p>
            <a:pPr>
              <a:buNone/>
            </a:pPr>
            <a:endParaRPr lang="en-US" dirty="0" smtClean="0"/>
          </a:p>
          <a:p>
            <a:pPr>
              <a:buNone/>
            </a:pPr>
            <a:r>
              <a:rPr lang="en-US" dirty="0" smtClean="0"/>
              <a:t>It is clocked at 50 MHz.</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Properties/components </a:t>
            </a:r>
            <a:r>
              <a:rPr lang="en-US" dirty="0" smtClean="0"/>
              <a:t>Contd.</a:t>
            </a:r>
            <a:endParaRPr lang="en-US" dirty="0"/>
          </a:p>
        </p:txBody>
      </p:sp>
      <p:sp>
        <p:nvSpPr>
          <p:cNvPr id="3" name="Content Placeholder 2"/>
          <p:cNvSpPr>
            <a:spLocks noGrp="1"/>
          </p:cNvSpPr>
          <p:nvPr>
            <p:ph sz="quarter" idx="1"/>
          </p:nvPr>
        </p:nvSpPr>
        <p:spPr/>
        <p:txBody>
          <a:bodyPr/>
          <a:lstStyle/>
          <a:p>
            <a:r>
              <a:rPr lang="en-US" dirty="0" smtClean="0"/>
              <a:t>1 MB SRAM: </a:t>
            </a:r>
          </a:p>
          <a:p>
            <a:pPr>
              <a:buNone/>
            </a:pPr>
            <a:r>
              <a:rPr lang="en-US" dirty="0" smtClean="0"/>
              <a:t>Used as:</a:t>
            </a:r>
          </a:p>
          <a:p>
            <a:pPr>
              <a:buFont typeface="Wingdings" charset="2"/>
              <a:buChar char="§"/>
            </a:pPr>
            <a:r>
              <a:rPr lang="en-US" dirty="0" smtClean="0"/>
              <a:t>Large buffer to hold premodulated packets.</a:t>
            </a:r>
          </a:p>
          <a:p>
            <a:pPr>
              <a:buFont typeface="Wingdings" charset="2"/>
              <a:buChar char="§"/>
            </a:pPr>
            <a:r>
              <a:rPr lang="en-US" dirty="0" smtClean="0"/>
              <a:t>Large FIFO to hold bursts of samples at higher rates than Ethernet.</a:t>
            </a:r>
          </a:p>
          <a:p>
            <a:pPr>
              <a:buFont typeface="Wingdings" charset="2"/>
              <a:buChar char="§"/>
            </a:pPr>
            <a:r>
              <a:rPr lang="en-US" dirty="0" smtClean="0"/>
              <a:t>Auxiliary RAM for either Data or Instructions or both.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Properties/components </a:t>
            </a:r>
            <a:r>
              <a:rPr lang="en-US" dirty="0" smtClean="0"/>
              <a:t>Contd.</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High Speed Serial Link:</a:t>
            </a:r>
          </a:p>
          <a:p>
            <a:pPr marL="514350" indent="-514350">
              <a:buNone/>
            </a:pPr>
            <a:endParaRPr/>
          </a:p>
          <a:p>
            <a:pPr marL="514350" indent="-514350">
              <a:buNone/>
            </a:pPr>
            <a:r>
              <a:rPr lang="en-US" dirty="0" smtClean="0"/>
              <a:t>  Four differential signals in each direction: </a:t>
            </a:r>
          </a:p>
          <a:p>
            <a:pPr marL="514350" indent="-514350">
              <a:buNone/>
            </a:pPr>
            <a:endParaRPr lang="en-US" dirty="0" smtClean="0"/>
          </a:p>
          <a:p>
            <a:pPr>
              <a:buFont typeface="Wingdings" charset="2"/>
              <a:buChar char="§"/>
            </a:pPr>
            <a:r>
              <a:rPr lang="en-US" dirty="0" smtClean="0"/>
              <a:t>Carries data at 2 </a:t>
            </a:r>
            <a:r>
              <a:rPr lang="en-US" dirty="0" err="1" smtClean="0"/>
              <a:t>Gbps</a:t>
            </a:r>
            <a:r>
              <a:rPr lang="en-US" dirty="0" smtClean="0"/>
              <a:t> each way.</a:t>
            </a:r>
          </a:p>
          <a:p>
            <a:pPr>
              <a:buFont typeface="Wingdings" charset="2"/>
              <a:buChar char="§"/>
            </a:pPr>
            <a:r>
              <a:rPr lang="en-US" dirty="0" smtClean="0"/>
              <a:t> Reference clock for phase locking oscillators.</a:t>
            </a:r>
          </a:p>
          <a:p>
            <a:pPr>
              <a:buFont typeface="Wingdings" charset="2"/>
              <a:buChar char="§"/>
            </a:pPr>
            <a:r>
              <a:rPr lang="en-US" dirty="0" smtClean="0"/>
              <a:t> Time sync signal.</a:t>
            </a:r>
          </a:p>
          <a:p>
            <a:pPr>
              <a:buFont typeface="Wingdings" charset="2"/>
              <a:buChar char="§"/>
            </a:pPr>
            <a:r>
              <a:rPr lang="en-US" dirty="0" smtClean="0"/>
              <a:t> One high speed differential link available for user.</a:t>
            </a:r>
          </a:p>
          <a:p>
            <a:pPr marL="514350" indent="-514350">
              <a:buNone/>
            </a:pPr>
            <a:endParaRPr lang="en-US" dirty="0" smtClean="0"/>
          </a:p>
          <a:p>
            <a:pPr marL="514350" indent="-514350">
              <a:buNone/>
            </a:pPr>
            <a:r>
              <a:rPr lang="en-US" dirty="0" smtClean="0"/>
              <a:t>     Network of USRP2 “Line Cards”:</a:t>
            </a:r>
          </a:p>
          <a:p>
            <a:pPr marL="514350" indent="-514350">
              <a:buFont typeface="+mj-lt"/>
              <a:buAutoNum type="arabicPeriod"/>
            </a:pPr>
            <a:endParaRPr lang="en-US" dirty="0" smtClean="0"/>
          </a:p>
          <a:p>
            <a:pPr>
              <a:buFont typeface="Wingdings" charset="2"/>
              <a:buChar char="§"/>
            </a:pPr>
            <a:r>
              <a:rPr lang="en-US" dirty="0" smtClean="0"/>
              <a:t>Two USRP2s linked directly. </a:t>
            </a:r>
          </a:p>
          <a:p>
            <a:pPr>
              <a:buFont typeface="Wingdings" charset="2"/>
              <a:buChar char="§"/>
            </a:pPr>
            <a:r>
              <a:rPr lang="en-US" dirty="0" smtClean="0"/>
              <a:t>Four or more USRP2s linked by hub using MIMO.</a:t>
            </a:r>
          </a:p>
          <a:p>
            <a:pPr>
              <a:buNone/>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FM RADIO</a:t>
            </a:r>
          </a:p>
          <a:p>
            <a:r>
              <a:rPr lang="en-US" dirty="0" smtClean="0"/>
              <a:t>RF ID READER</a:t>
            </a:r>
          </a:p>
          <a:p>
            <a:r>
              <a:rPr lang="en-US" dirty="0" smtClean="0"/>
              <a:t>CELLULAR GSM BASE STATION</a:t>
            </a:r>
          </a:p>
          <a:p>
            <a:r>
              <a:rPr lang="en-US" dirty="0" smtClean="0"/>
              <a:t>GPS RECIVER</a:t>
            </a:r>
          </a:p>
          <a:p>
            <a:r>
              <a:rPr lang="en-US" dirty="0" smtClean="0"/>
              <a:t>DIGITAL TV DECODER</a:t>
            </a:r>
          </a:p>
          <a:p>
            <a:r>
              <a:rPr lang="en-US" dirty="0" smtClean="0"/>
              <a:t>AMATUER RADIO</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solidFill>
                  <a:schemeClr val="tx1"/>
                </a:solidFill>
              </a:rPr>
              <a:t>USRP v/S USRP </a:t>
            </a:r>
            <a:r>
              <a:rPr lang="en-GB" sz="4000" b="1" i="1" u="sng" dirty="0" smtClean="0">
                <a:solidFill>
                  <a:schemeClr val="tx1"/>
                </a:solidFill>
              </a:rPr>
              <a:t>2</a:t>
            </a:r>
            <a:endParaRPr lang="en-GB" sz="4000" b="1" i="1" u="sng" dirty="0">
              <a:solidFill>
                <a:schemeClr val="tx1"/>
              </a:solidFill>
            </a:endParaRPr>
          </a:p>
        </p:txBody>
      </p:sp>
      <p:graphicFrame>
        <p:nvGraphicFramePr>
          <p:cNvPr id="8" name="Table 7"/>
          <p:cNvGraphicFramePr>
            <a:graphicFrameLocks noGrp="1"/>
          </p:cNvGraphicFramePr>
          <p:nvPr/>
        </p:nvGraphicFramePr>
        <p:xfrm>
          <a:off x="304800" y="1524000"/>
          <a:ext cx="8610600" cy="4699002"/>
        </p:xfrm>
        <a:graphic>
          <a:graphicData uri="http://schemas.openxmlformats.org/drawingml/2006/table">
            <a:tbl>
              <a:tblPr firstRow="1" bandRow="1">
                <a:tableStyleId>{5C22544A-7EE6-4342-B048-85BDC9FD1C3A}</a:tableStyleId>
              </a:tblPr>
              <a:tblGrid>
                <a:gridCol w="2870200"/>
                <a:gridCol w="2870200"/>
                <a:gridCol w="2870200"/>
              </a:tblGrid>
              <a:tr h="671286">
                <a:tc>
                  <a:txBody>
                    <a:bodyPr/>
                    <a:lstStyle/>
                    <a:p>
                      <a:endParaRPr lang="en-GB" dirty="0"/>
                    </a:p>
                  </a:txBody>
                  <a:tcPr/>
                </a:tc>
                <a:tc>
                  <a:txBody>
                    <a:bodyPr/>
                    <a:lstStyle/>
                    <a:p>
                      <a:pPr algn="ctr"/>
                      <a:r>
                        <a:rPr lang="en-GB" dirty="0" smtClean="0"/>
                        <a:t>USRP</a:t>
                      </a:r>
                      <a:endParaRPr lang="en-GB" dirty="0"/>
                    </a:p>
                  </a:txBody>
                  <a:tcPr/>
                </a:tc>
                <a:tc>
                  <a:txBody>
                    <a:bodyPr/>
                    <a:lstStyle/>
                    <a:p>
                      <a:pPr algn="ctr"/>
                      <a:r>
                        <a:rPr lang="en-GB" dirty="0" smtClean="0"/>
                        <a:t>USRP2</a:t>
                      </a:r>
                      <a:endParaRPr lang="en-GB" dirty="0"/>
                    </a:p>
                  </a:txBody>
                  <a:tcPr/>
                </a:tc>
              </a:tr>
              <a:tr h="671286">
                <a:tc>
                  <a:txBody>
                    <a:bodyPr/>
                    <a:lstStyle/>
                    <a:p>
                      <a:r>
                        <a:rPr lang="en-GB" dirty="0" smtClean="0"/>
                        <a:t>INTERFACE</a:t>
                      </a:r>
                      <a:endParaRPr lang="en-GB" dirty="0"/>
                    </a:p>
                  </a:txBody>
                  <a:tcPr/>
                </a:tc>
                <a:tc>
                  <a:txBody>
                    <a:bodyPr/>
                    <a:lstStyle/>
                    <a:p>
                      <a:r>
                        <a:rPr lang="en-GB" dirty="0" smtClean="0"/>
                        <a:t> USB2.0</a:t>
                      </a:r>
                      <a:endParaRPr lang="en-GB" dirty="0"/>
                    </a:p>
                  </a:txBody>
                  <a:tcPr/>
                </a:tc>
                <a:tc>
                  <a:txBody>
                    <a:bodyPr/>
                    <a:lstStyle/>
                    <a:p>
                      <a:r>
                        <a:rPr lang="en-GB" dirty="0" smtClean="0"/>
                        <a:t>GIGABIT ETHERNET</a:t>
                      </a:r>
                      <a:endParaRPr lang="en-GB" dirty="0"/>
                    </a:p>
                  </a:txBody>
                  <a:tcPr/>
                </a:tc>
              </a:tr>
              <a:tr h="671286">
                <a:tc>
                  <a:txBody>
                    <a:bodyPr/>
                    <a:lstStyle/>
                    <a:p>
                      <a:r>
                        <a:rPr lang="en-GB" dirty="0" smtClean="0"/>
                        <a:t>FPGA</a:t>
                      </a:r>
                      <a:endParaRPr lang="en-GB" dirty="0"/>
                    </a:p>
                  </a:txBody>
                  <a:tcPr/>
                </a:tc>
                <a:tc>
                  <a:txBody>
                    <a:bodyPr/>
                    <a:lstStyle/>
                    <a:p>
                      <a:r>
                        <a:rPr lang="en-GB" dirty="0" smtClean="0"/>
                        <a:t>ALTERA   EP</a:t>
                      </a:r>
                      <a:r>
                        <a:rPr lang="en-GB" sz="2400" dirty="0" smtClean="0"/>
                        <a:t>1</a:t>
                      </a:r>
                      <a:r>
                        <a:rPr lang="en-GB" dirty="0" smtClean="0"/>
                        <a:t>C</a:t>
                      </a:r>
                      <a:r>
                        <a:rPr lang="en-GB" sz="2400" dirty="0" smtClean="0"/>
                        <a:t>12</a:t>
                      </a:r>
                      <a:endParaRPr lang="en-GB" dirty="0"/>
                    </a:p>
                  </a:txBody>
                  <a:tcPr/>
                </a:tc>
                <a:tc>
                  <a:txBody>
                    <a:bodyPr/>
                    <a:lstStyle/>
                    <a:p>
                      <a:r>
                        <a:rPr lang="en-GB" dirty="0" smtClean="0"/>
                        <a:t>Xilinx</a:t>
                      </a:r>
                      <a:r>
                        <a:rPr lang="en-GB" baseline="0" dirty="0" smtClean="0"/>
                        <a:t>  Spartan </a:t>
                      </a:r>
                      <a:r>
                        <a:rPr lang="en-GB" sz="1800" baseline="0" dirty="0" smtClean="0"/>
                        <a:t>3 2000</a:t>
                      </a:r>
                      <a:endParaRPr lang="en-GB" dirty="0"/>
                    </a:p>
                  </a:txBody>
                  <a:tcPr/>
                </a:tc>
              </a:tr>
              <a:tr h="671286">
                <a:tc>
                  <a:txBody>
                    <a:bodyPr/>
                    <a:lstStyle/>
                    <a:p>
                      <a:r>
                        <a:rPr lang="en-GB" dirty="0" smtClean="0"/>
                        <a:t>ADC </a:t>
                      </a:r>
                      <a:r>
                        <a:rPr lang="en-GB" baseline="0" dirty="0" smtClean="0"/>
                        <a:t>  SAMPLES</a:t>
                      </a:r>
                      <a:endParaRPr lang="en-GB" dirty="0"/>
                    </a:p>
                  </a:txBody>
                  <a:tcPr/>
                </a:tc>
                <a:tc>
                  <a:txBody>
                    <a:bodyPr/>
                    <a:lstStyle/>
                    <a:p>
                      <a:r>
                        <a:rPr lang="en-GB" dirty="0" smtClean="0"/>
                        <a:t>12-</a:t>
                      </a:r>
                      <a:r>
                        <a:rPr lang="en-GB" baseline="0" dirty="0" smtClean="0"/>
                        <a:t> bit 64 MS/S</a:t>
                      </a:r>
                      <a:endParaRPr lang="en-GB" dirty="0"/>
                    </a:p>
                  </a:txBody>
                  <a:tcPr/>
                </a:tc>
                <a:tc>
                  <a:txBody>
                    <a:bodyPr/>
                    <a:lstStyle/>
                    <a:p>
                      <a:r>
                        <a:rPr lang="en-GB" dirty="0" smtClean="0"/>
                        <a:t>14- bit, 100 MS/S</a:t>
                      </a:r>
                      <a:endParaRPr lang="en-GB" dirty="0"/>
                    </a:p>
                  </a:txBody>
                  <a:tcPr/>
                </a:tc>
              </a:tr>
              <a:tr h="671286">
                <a:tc>
                  <a:txBody>
                    <a:bodyPr/>
                    <a:lstStyle/>
                    <a:p>
                      <a:r>
                        <a:rPr lang="en-GB" dirty="0" smtClean="0"/>
                        <a:t>DAC SAMPLES</a:t>
                      </a:r>
                      <a:endParaRPr lang="en-GB" dirty="0"/>
                    </a:p>
                  </a:txBody>
                  <a:tcPr/>
                </a:tc>
                <a:tc>
                  <a:txBody>
                    <a:bodyPr/>
                    <a:lstStyle/>
                    <a:p>
                      <a:r>
                        <a:rPr lang="en-GB" dirty="0" smtClean="0"/>
                        <a:t>14</a:t>
                      </a:r>
                      <a:r>
                        <a:rPr lang="en-GB" baseline="0" dirty="0" smtClean="0"/>
                        <a:t> bit, 128 MS/s</a:t>
                      </a:r>
                      <a:endParaRPr lang="en-GB" dirty="0"/>
                    </a:p>
                  </a:txBody>
                  <a:tcPr/>
                </a:tc>
                <a:tc>
                  <a:txBody>
                    <a:bodyPr/>
                    <a:lstStyle/>
                    <a:p>
                      <a:r>
                        <a:rPr lang="en-GB" dirty="0" smtClean="0"/>
                        <a:t>16- bit,</a:t>
                      </a:r>
                      <a:r>
                        <a:rPr lang="en-GB" baseline="0" dirty="0" smtClean="0"/>
                        <a:t> 400 MS/S</a:t>
                      </a:r>
                      <a:endParaRPr lang="en-GB" dirty="0"/>
                    </a:p>
                  </a:txBody>
                  <a:tcPr/>
                </a:tc>
              </a:tr>
              <a:tr h="671286">
                <a:tc>
                  <a:txBody>
                    <a:bodyPr/>
                    <a:lstStyle/>
                    <a:p>
                      <a:r>
                        <a:rPr lang="en-GB" dirty="0" smtClean="0"/>
                        <a:t>DAUGHTER BOARD</a:t>
                      </a:r>
                      <a:endParaRPr lang="en-GB" dirty="0"/>
                    </a:p>
                  </a:txBody>
                  <a:tcPr/>
                </a:tc>
                <a:tc>
                  <a:txBody>
                    <a:bodyPr/>
                    <a:lstStyle/>
                    <a:p>
                      <a:r>
                        <a:rPr lang="en-GB" dirty="0" smtClean="0"/>
                        <a:t>2 TX, 2</a:t>
                      </a:r>
                      <a:r>
                        <a:rPr lang="en-GB" baseline="0" dirty="0" smtClean="0"/>
                        <a:t> RX</a:t>
                      </a:r>
                      <a:endParaRPr lang="en-GB" dirty="0"/>
                    </a:p>
                  </a:txBody>
                  <a:tcPr/>
                </a:tc>
                <a:tc>
                  <a:txBody>
                    <a:bodyPr/>
                    <a:lstStyle/>
                    <a:p>
                      <a:r>
                        <a:rPr lang="en-GB" dirty="0" smtClean="0"/>
                        <a:t>1 TX, 1 RX</a:t>
                      </a:r>
                      <a:endParaRPr lang="en-GB" dirty="0"/>
                    </a:p>
                  </a:txBody>
                  <a:tcPr/>
                </a:tc>
              </a:tr>
              <a:tr h="671286">
                <a:tc>
                  <a:txBody>
                    <a:bodyPr/>
                    <a:lstStyle/>
                    <a:p>
                      <a:r>
                        <a:rPr lang="en-GB" dirty="0" smtClean="0"/>
                        <a:t>SRAM</a:t>
                      </a:r>
                      <a:endParaRPr lang="en-GB" dirty="0"/>
                    </a:p>
                  </a:txBody>
                  <a:tcPr/>
                </a:tc>
                <a:tc>
                  <a:txBody>
                    <a:bodyPr/>
                    <a:lstStyle/>
                    <a:p>
                      <a:r>
                        <a:rPr lang="en-GB" dirty="0" smtClean="0"/>
                        <a:t>NONE</a:t>
                      </a:r>
                      <a:endParaRPr lang="en-GB" dirty="0"/>
                    </a:p>
                  </a:txBody>
                  <a:tcPr/>
                </a:tc>
                <a:tc>
                  <a:txBody>
                    <a:bodyPr/>
                    <a:lstStyle/>
                    <a:p>
                      <a:r>
                        <a:rPr lang="en-GB" dirty="0" smtClean="0"/>
                        <a:t>1 MEGABYTE</a:t>
                      </a:r>
                      <a:endParaRPr lang="en-GB"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534400" cy="758952"/>
          </a:xfrm>
        </p:spPr>
        <p:txBody>
          <a:bodyPr/>
          <a:lstStyle/>
          <a:p>
            <a:pPr defTabSz="177800"/>
            <a:r>
              <a:rPr lang="en-US" dirty="0" smtClean="0"/>
              <a:t>Defining software radio using tiers...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The SDR Forum has defined the following tiers, describing evolving capabilities in terms of flexibility</a:t>
            </a:r>
          </a:p>
          <a:p>
            <a:pPr>
              <a:buNone/>
            </a:pPr>
            <a:endParaRPr lang="en-US" sz="3600" dirty="0" smtClean="0"/>
          </a:p>
          <a:p>
            <a:r>
              <a:rPr lang="en-US" sz="3600" dirty="0" smtClean="0"/>
              <a:t>Tier 0</a:t>
            </a:r>
          </a:p>
          <a:p>
            <a:pPr>
              <a:buNone/>
            </a:pPr>
            <a:r>
              <a:rPr lang="en-US" sz="2300" b="1" dirty="0" smtClean="0"/>
              <a:t>The Hardware Radio</a:t>
            </a:r>
            <a:r>
              <a:rPr lang="en-US" b="1" dirty="0" smtClean="0"/>
              <a:t>: </a:t>
            </a:r>
          </a:p>
          <a:p>
            <a:pPr>
              <a:buFont typeface="Wingdings" pitchFamily="2" charset="2"/>
              <a:buChar char="Ø"/>
            </a:pPr>
            <a:r>
              <a:rPr lang="en-US" dirty="0" smtClean="0"/>
              <a:t>Hardware components only </a:t>
            </a:r>
          </a:p>
          <a:p>
            <a:pPr>
              <a:buFont typeface="Wingdings" pitchFamily="2" charset="2"/>
              <a:buChar char="Ø"/>
            </a:pPr>
            <a:r>
              <a:rPr lang="en-US" dirty="0" smtClean="0"/>
              <a:t>cannot be modified  ( Need physical intervention)</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2.0 and Ethernet</a:t>
            </a:r>
            <a:endParaRPr lang="en-US" dirty="0"/>
          </a:p>
        </p:txBody>
      </p:sp>
      <p:graphicFrame>
        <p:nvGraphicFramePr>
          <p:cNvPr id="5" name="Content Placeholder 4"/>
          <p:cNvGraphicFramePr>
            <a:graphicFrameLocks noGrp="1"/>
          </p:cNvGraphicFramePr>
          <p:nvPr>
            <p:ph sz="quarter" idx="1"/>
          </p:nvPr>
        </p:nvGraphicFramePr>
        <p:xfrm>
          <a:off x="304800" y="1524000"/>
          <a:ext cx="8504238" cy="4724400"/>
        </p:xfrm>
        <a:graphic>
          <a:graphicData uri="http://schemas.openxmlformats.org/drawingml/2006/table">
            <a:tbl>
              <a:tblPr firstRow="1" bandRow="1">
                <a:tableStyleId>{5C22544A-7EE6-4342-B048-85BDC9FD1C3A}</a:tableStyleId>
              </a:tblPr>
              <a:tblGrid>
                <a:gridCol w="2834746"/>
                <a:gridCol w="2834746"/>
                <a:gridCol w="2834746"/>
              </a:tblGrid>
              <a:tr h="640430">
                <a:tc>
                  <a:txBody>
                    <a:bodyPr/>
                    <a:lstStyle/>
                    <a:p>
                      <a:endParaRPr lang="en-US" dirty="0"/>
                    </a:p>
                  </a:txBody>
                  <a:tcPr/>
                </a:tc>
                <a:tc>
                  <a:txBody>
                    <a:bodyPr/>
                    <a:lstStyle/>
                    <a:p>
                      <a:r>
                        <a:rPr lang="en-US" dirty="0" smtClean="0"/>
                        <a:t>USB 2.0</a:t>
                      </a:r>
                      <a:endParaRPr lang="en-US" dirty="0"/>
                    </a:p>
                  </a:txBody>
                  <a:tcPr/>
                </a:tc>
                <a:tc>
                  <a:txBody>
                    <a:bodyPr/>
                    <a:lstStyle/>
                    <a:p>
                      <a:r>
                        <a:rPr lang="en-US" dirty="0" smtClean="0"/>
                        <a:t>Ethernet</a:t>
                      </a:r>
                      <a:endParaRPr lang="en-US" dirty="0"/>
                    </a:p>
                  </a:txBody>
                  <a:tcPr/>
                </a:tc>
              </a:tr>
              <a:tr h="932811">
                <a:tc>
                  <a:txBody>
                    <a:bodyPr/>
                    <a:lstStyle/>
                    <a:p>
                      <a:r>
                        <a:rPr lang="en-US" dirty="0" smtClean="0"/>
                        <a:t>Speed</a:t>
                      </a:r>
                      <a:endParaRPr lang="en-US" dirty="0"/>
                    </a:p>
                  </a:txBody>
                  <a:tcPr/>
                </a:tc>
                <a:tc>
                  <a:txBody>
                    <a:bodyPr/>
                    <a:lstStyle/>
                    <a:p>
                      <a:r>
                        <a:rPr lang="en-US" dirty="0" smtClean="0"/>
                        <a:t>Mbps</a:t>
                      </a:r>
                      <a:endParaRPr lang="en-US" dirty="0"/>
                    </a:p>
                  </a:txBody>
                  <a:tcPr/>
                </a:tc>
                <a:tc>
                  <a:txBody>
                    <a:bodyPr/>
                    <a:lstStyle/>
                    <a:p>
                      <a:r>
                        <a:rPr lang="en-US" dirty="0" smtClean="0"/>
                        <a:t>Gbps</a:t>
                      </a:r>
                      <a:endParaRPr lang="en-US" dirty="0"/>
                    </a:p>
                  </a:txBody>
                  <a:tcPr/>
                </a:tc>
              </a:tr>
              <a:tr h="816795">
                <a:tc>
                  <a:txBody>
                    <a:bodyPr/>
                    <a:lstStyle/>
                    <a:p>
                      <a:r>
                        <a:rPr lang="en-US" dirty="0" smtClean="0"/>
                        <a:t>Driver</a:t>
                      </a:r>
                      <a:endParaRPr lang="en-US" dirty="0"/>
                    </a:p>
                  </a:txBody>
                  <a:tcPr/>
                </a:tc>
                <a:tc>
                  <a:txBody>
                    <a:bodyPr/>
                    <a:lstStyle/>
                    <a:p>
                      <a:r>
                        <a:rPr lang="en-US" dirty="0" smtClean="0"/>
                        <a:t>Required</a:t>
                      </a:r>
                      <a:endParaRPr lang="en-US" dirty="0"/>
                    </a:p>
                  </a:txBody>
                  <a:tcPr/>
                </a:tc>
                <a:tc>
                  <a:txBody>
                    <a:bodyPr/>
                    <a:lstStyle/>
                    <a:p>
                      <a:r>
                        <a:rPr lang="en-US" dirty="0" smtClean="0"/>
                        <a:t>Not Required</a:t>
                      </a:r>
                      <a:endParaRPr lang="en-US" dirty="0"/>
                    </a:p>
                  </a:txBody>
                  <a:tcPr/>
                </a:tc>
              </a:tr>
              <a:tr h="910542">
                <a:tc>
                  <a:txBody>
                    <a:bodyPr/>
                    <a:lstStyle/>
                    <a:p>
                      <a:r>
                        <a:rPr lang="en-US" dirty="0" smtClean="0"/>
                        <a:t>Switch</a:t>
                      </a:r>
                      <a:endParaRPr lang="en-US" dirty="0"/>
                    </a:p>
                  </a:txBody>
                  <a:tcPr/>
                </a:tc>
                <a:tc>
                  <a:txBody>
                    <a:bodyPr/>
                    <a:lstStyle/>
                    <a:p>
                      <a:r>
                        <a:rPr lang="en-US" dirty="0" smtClean="0"/>
                        <a:t>Not required</a:t>
                      </a:r>
                      <a:endParaRPr lang="en-US" dirty="0"/>
                    </a:p>
                  </a:txBody>
                  <a:tcPr/>
                </a:tc>
                <a:tc>
                  <a:txBody>
                    <a:bodyPr/>
                    <a:lstStyle/>
                    <a:p>
                      <a:r>
                        <a:rPr lang="en-US" dirty="0" smtClean="0"/>
                        <a:t>Required (Gigabit Switch)</a:t>
                      </a:r>
                      <a:endParaRPr lang="en-US" dirty="0"/>
                    </a:p>
                  </a:txBody>
                  <a:tcPr/>
                </a:tc>
              </a:tr>
              <a:tr h="1423822">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ADC and DAC</a:t>
            </a:r>
            <a:endParaRPr lang="en-US" dirty="0"/>
          </a:p>
        </p:txBody>
      </p:sp>
      <p:sp>
        <p:nvSpPr>
          <p:cNvPr id="3" name="Content Placeholder 2"/>
          <p:cNvSpPr>
            <a:spLocks noGrp="1"/>
          </p:cNvSpPr>
          <p:nvPr>
            <p:ph sz="quarter" idx="1"/>
          </p:nvPr>
        </p:nvSpPr>
        <p:spPr>
          <a:xfrm>
            <a:off x="304800" y="1524000"/>
            <a:ext cx="8503920" cy="4572000"/>
          </a:xfrm>
        </p:spPr>
        <p:txBody>
          <a:bodyPr>
            <a:normAutofit/>
          </a:bodyPr>
          <a:lstStyle/>
          <a:p>
            <a:endParaRPr lang="en-US" dirty="0" smtClean="0"/>
          </a:p>
          <a:p>
            <a:r>
              <a:rPr lang="en-US" dirty="0" smtClean="0"/>
              <a:t>Increase in bits                         Increased Resolution</a:t>
            </a:r>
          </a:p>
          <a:p>
            <a:r>
              <a:rPr lang="en-US" dirty="0" smtClean="0"/>
              <a:t>SNR= 6.02 N + 10.8 - 20log(X p/</a:t>
            </a:r>
            <a:r>
              <a:rPr lang="el-GR" dirty="0" smtClean="0"/>
              <a:t>σ</a:t>
            </a:r>
            <a:r>
              <a:rPr lang="en-GB" dirty="0" smtClean="0"/>
              <a:t>x)</a:t>
            </a:r>
            <a:endParaRPr lang="en-US" dirty="0" smtClean="0"/>
          </a:p>
          <a:p>
            <a:pPr>
              <a:buNone/>
            </a:pPr>
            <a:r>
              <a:rPr lang="en-US" dirty="0" smtClean="0"/>
              <a:t>(6 db  increase per bit) </a:t>
            </a:r>
          </a:p>
          <a:p>
            <a:pPr>
              <a:buNone/>
            </a:pPr>
            <a:endParaRPr lang="en-US" dirty="0" smtClean="0"/>
          </a:p>
          <a:p>
            <a:r>
              <a:rPr lang="en-US" dirty="0" smtClean="0"/>
              <a:t>Sampling rate                            Increased Bandwidth</a:t>
            </a:r>
          </a:p>
          <a:p>
            <a:r>
              <a:rPr lang="en-US" sz="2000" dirty="0" smtClean="0"/>
              <a:t>USRP  can digitize a band as wide as 32 MHz</a:t>
            </a:r>
          </a:p>
          <a:p>
            <a:r>
              <a:rPr lang="en-US" sz="2000" dirty="0" smtClean="0"/>
              <a:t> USRP2 can digitize bandwidth as wide as 64 MHz</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Right Arrow 3"/>
          <p:cNvSpPr/>
          <p:nvPr/>
        </p:nvSpPr>
        <p:spPr>
          <a:xfrm>
            <a:off x="3581400" y="21336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581400" y="41148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DAUGHTERBOARD</a:t>
            </a:r>
            <a:endParaRPr lang="en-US" dirty="0"/>
          </a:p>
        </p:txBody>
      </p:sp>
      <p:sp>
        <p:nvSpPr>
          <p:cNvPr id="3" name="Content Placeholder 2"/>
          <p:cNvSpPr>
            <a:spLocks noGrp="1"/>
          </p:cNvSpPr>
          <p:nvPr>
            <p:ph sz="quarter" idx="1"/>
          </p:nvPr>
        </p:nvSpPr>
        <p:spPr/>
        <p:txBody>
          <a:bodyPr/>
          <a:lstStyle/>
          <a:p>
            <a:pPr>
              <a:buNone/>
            </a:pPr>
            <a:endParaRPr lang="en-US" dirty="0" smtClean="0"/>
          </a:p>
          <a:p>
            <a:r>
              <a:rPr lang="en-US" dirty="0" smtClean="0"/>
              <a:t>Can USRP2 support 2 TX or 2 RX Simultaneously?</a:t>
            </a:r>
          </a:p>
          <a:p>
            <a:pPr>
              <a:buNone/>
            </a:pPr>
            <a:r>
              <a:rPr lang="en-US" dirty="0" smtClean="0"/>
              <a:t>		NO</a:t>
            </a:r>
          </a:p>
          <a:p>
            <a:pPr>
              <a:buFont typeface="Arial" pitchFamily="34" charset="0"/>
              <a:buChar char="•"/>
            </a:pPr>
            <a:r>
              <a:rPr lang="en-US" dirty="0" smtClean="0"/>
              <a:t>USRP2 supports 1 RX and 1 TX daughterboard</a:t>
            </a:r>
          </a:p>
          <a:p>
            <a:pPr>
              <a:buFont typeface="Arial" pitchFamily="34" charset="0"/>
              <a:buChar char="•"/>
            </a:pPr>
            <a:r>
              <a:rPr lang="en-US" dirty="0" smtClean="0"/>
              <a:t>OR 1 Transceiver Daughter Board</a:t>
            </a:r>
          </a:p>
          <a:p>
            <a:pPr>
              <a:buFont typeface="Arial" pitchFamily="34" charset="0"/>
              <a:buChar char="•"/>
            </a:pPr>
            <a:endParaRPr lang="en-US" dirty="0" smtClean="0"/>
          </a:p>
          <a:p>
            <a:pPr>
              <a:buFont typeface="Arial" pitchFamily="34" charset="0"/>
              <a:buChar char="•"/>
            </a:pPr>
            <a:r>
              <a:rPr lang="en-US" dirty="0" smtClean="0"/>
              <a:t>2  RX or two TX  can be connected at a time  using MIMO cable.</a:t>
            </a:r>
          </a:p>
          <a:p>
            <a:pPr>
              <a:buNone/>
            </a:pPr>
            <a:endParaRPr lang="en-US" dirty="0" smtClean="0"/>
          </a:p>
          <a:p>
            <a:pPr>
              <a:buNone/>
            </a:pPr>
            <a:endParaRPr lang="en-US" dirty="0" smtClean="0"/>
          </a:p>
          <a:p>
            <a:pPr>
              <a:buNone/>
            </a:pPr>
            <a:endParaRPr lang="en-US" dirty="0" smtClean="0"/>
          </a:p>
          <a:p>
            <a:endParaRPr lang="en-US" dirty="0" smtClean="0"/>
          </a:p>
          <a:p>
            <a:endParaRPr lang="en-US" dirty="0"/>
          </a:p>
        </p:txBody>
      </p:sp>
      <p:sp>
        <p:nvSpPr>
          <p:cNvPr id="4" name="Right Arrow 3"/>
          <p:cNvSpPr/>
          <p:nvPr/>
        </p:nvSpPr>
        <p:spPr>
          <a:xfrm>
            <a:off x="762000" y="26670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952"/>
          </a:xfrm>
        </p:spPr>
        <p:txBody>
          <a:bodyPr/>
          <a:lstStyle/>
          <a:p>
            <a:r>
              <a:rPr lang="en-US" dirty="0" smtClean="0"/>
              <a:t>References</a:t>
            </a:r>
            <a:endParaRPr lang="en-US" dirty="0"/>
          </a:p>
        </p:txBody>
      </p:sp>
      <p:sp>
        <p:nvSpPr>
          <p:cNvPr id="6" name="Content Placeholder 2"/>
          <p:cNvSpPr>
            <a:spLocks noGrp="1"/>
          </p:cNvSpPr>
          <p:nvPr>
            <p:ph sz="quarter" idx="1"/>
          </p:nvPr>
        </p:nvSpPr>
        <p:spPr>
          <a:xfrm>
            <a:off x="301752" y="1527048"/>
            <a:ext cx="8503920" cy="4572000"/>
          </a:xfrm>
        </p:spPr>
        <p:txBody>
          <a:bodyPr>
            <a:normAutofit fontScale="70000" lnSpcReduction="20000"/>
          </a:bodyPr>
          <a:lstStyle/>
          <a:p>
            <a:r>
              <a:rPr lang="en-US" dirty="0" smtClean="0"/>
              <a:t>GNU Radio-An introduction, </a:t>
            </a:r>
            <a:r>
              <a:rPr lang="en-US" dirty="0" err="1" smtClean="0"/>
              <a:t>Jesper</a:t>
            </a:r>
            <a:r>
              <a:rPr lang="en-US" dirty="0" smtClean="0"/>
              <a:t> M. </a:t>
            </a:r>
            <a:r>
              <a:rPr lang="en-US" dirty="0" err="1" smtClean="0"/>
              <a:t>Kristensen</a:t>
            </a:r>
            <a:endParaRPr lang="en-US" dirty="0" smtClean="0"/>
          </a:p>
          <a:p>
            <a:pPr marL="273050" indent="17463">
              <a:buNone/>
            </a:pPr>
            <a:r>
              <a:rPr lang="en-US" dirty="0" smtClean="0"/>
              <a:t>Department of Electronic Systems Technology Platforms Section jmk@es.aau.dk ,Mobile Developer Days 2007.</a:t>
            </a:r>
          </a:p>
          <a:p>
            <a:r>
              <a:rPr lang="da-DK" dirty="0" smtClean="0"/>
              <a:t>GNU Radio &amp; USRP, presentation</a:t>
            </a:r>
            <a:r>
              <a:rPr lang="da-DK" sz="2800" dirty="0" smtClean="0"/>
              <a:t>Wireless Center,</a:t>
            </a:r>
          </a:p>
          <a:p>
            <a:pPr marL="273050" indent="17463">
              <a:buNone/>
            </a:pPr>
            <a:r>
              <a:rPr lang="da-DK" sz="2800" dirty="0" smtClean="0"/>
              <a:t>Copenhagen University  College of Engineering</a:t>
            </a:r>
          </a:p>
          <a:p>
            <a:pPr marL="273050" indent="17463">
              <a:buNone/>
            </a:pPr>
            <a:r>
              <a:rPr lang="da-DK" sz="2800" dirty="0" smtClean="0"/>
              <a:t>Center for Software Defined Radio, Aalborg University.</a:t>
            </a:r>
          </a:p>
          <a:p>
            <a:r>
              <a:rPr lang="en-US" sz="2800" dirty="0" smtClean="0">
                <a:hlinkClick r:id="rId2"/>
              </a:rPr>
              <a:t>http://</a:t>
            </a:r>
            <a:r>
              <a:rPr lang="en-US" sz="2800" dirty="0" smtClean="0">
                <a:hlinkClick r:id="rId2"/>
              </a:rPr>
              <a:t>gnuradio.org/trac/wiki</a:t>
            </a:r>
            <a:endParaRPr lang="en-US" sz="2800" dirty="0" smtClean="0"/>
          </a:p>
          <a:p>
            <a:r>
              <a:rPr lang="da-DK" sz="2800" dirty="0" smtClean="0">
                <a:hlinkClick r:id="rId3"/>
              </a:rPr>
              <a:t>http</a:t>
            </a:r>
            <a:r>
              <a:rPr lang="da-DK" sz="2800" dirty="0" smtClean="0">
                <a:hlinkClick r:id="rId3"/>
              </a:rPr>
              <a:t>://</a:t>
            </a:r>
            <a:r>
              <a:rPr lang="da-DK" sz="2800" dirty="0" smtClean="0">
                <a:hlinkClick r:id="rId3"/>
              </a:rPr>
              <a:t>www.snowymtn.ca/gnuradio</a:t>
            </a:r>
            <a:endParaRPr lang="da-DK" sz="2800" dirty="0" smtClean="0"/>
          </a:p>
          <a:p>
            <a:r>
              <a:rPr lang="en-US" sz="2800" dirty="0" err="1" smtClean="0"/>
              <a:t>Ettus</a:t>
            </a:r>
            <a:r>
              <a:rPr lang="en-US" sz="2800" dirty="0" smtClean="0"/>
              <a:t> Research LLC</a:t>
            </a:r>
          </a:p>
          <a:p>
            <a:r>
              <a:rPr lang="en-US" sz="2800" dirty="0" smtClean="0"/>
              <a:t>- http://ettus.com</a:t>
            </a:r>
          </a:p>
          <a:p>
            <a:r>
              <a:rPr lang="en-US" sz="2800" dirty="0" smtClean="0"/>
              <a:t>- matt@ettus.com</a:t>
            </a:r>
          </a:p>
          <a:p>
            <a:r>
              <a:rPr lang="en-US" sz="2800" dirty="0" smtClean="0"/>
              <a:t>GNU </a:t>
            </a:r>
            <a:r>
              <a:rPr lang="en-US" sz="2800" dirty="0" smtClean="0"/>
              <a:t>Radio Home Page</a:t>
            </a:r>
          </a:p>
          <a:p>
            <a:r>
              <a:rPr lang="en-US" sz="2800" dirty="0" smtClean="0"/>
              <a:t>- Wiki, Source Code, Schematics, Mailing Lists</a:t>
            </a:r>
          </a:p>
          <a:p>
            <a:r>
              <a:rPr lang="en-US" sz="2800" dirty="0" smtClean="0"/>
              <a:t>- http://gnuradio.org/trac</a:t>
            </a:r>
            <a:endParaRPr lang="da-DK" sz="2800" dirty="0" smtClean="0"/>
          </a:p>
          <a:p>
            <a:pPr marL="290513" indent="0">
              <a:buNone/>
            </a:pPr>
            <a:endParaRPr lang="da-DK" sz="2800" dirty="0" smtClean="0"/>
          </a:p>
          <a:p>
            <a:pPr marL="290513" indent="0">
              <a:buNone/>
            </a:pPr>
            <a:endParaRPr lang="da-DK" sz="2800" dirty="0" smtClean="0"/>
          </a:p>
          <a:p>
            <a:pPr marL="290513" indent="0">
              <a:buNone/>
            </a:pPr>
            <a:endParaRPr lang="da-DK" sz="2800" dirty="0" smtClean="0"/>
          </a:p>
          <a:p>
            <a:pPr marL="290513" indent="0">
              <a:buNone/>
            </a:pPr>
            <a:endParaRPr lang="da-DK" sz="2800" dirty="0" smtClean="0"/>
          </a:p>
          <a:p>
            <a:pPr marL="290513" indent="0">
              <a:buNone/>
            </a:pPr>
            <a:endParaRPr lang="da-DK" sz="2800" dirty="0" smtClean="0"/>
          </a:p>
          <a:p>
            <a:pPr marL="290513" indent="0">
              <a:buNone/>
            </a:pPr>
            <a:endParaRPr lang="da-DK" sz="2800" dirty="0" smtClean="0"/>
          </a:p>
          <a:p>
            <a:pPr marL="290513" indent="0">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0"/>
            <a:ext cx="8534400" cy="758952"/>
          </a:xfrm>
        </p:spPr>
        <p:txBody>
          <a:bodyPr>
            <a:noAutofit/>
          </a:bodyPr>
          <a:lstStyle/>
          <a:p>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THE</a:t>
            </a:r>
            <a:br>
              <a:rPr lang="en-US" sz="8000" dirty="0" smtClean="0"/>
            </a:br>
            <a:r>
              <a:rPr lang="en-US" sz="8000" dirty="0" smtClean="0"/>
              <a:t> END</a:t>
            </a:r>
            <a:br>
              <a:rPr lang="en-US" sz="8000" dirty="0" smtClean="0"/>
            </a:br>
            <a:endParaRPr lang="en-US" sz="8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534400" cy="758952"/>
          </a:xfrm>
        </p:spPr>
        <p:txBody>
          <a:bodyPr/>
          <a:lstStyle/>
          <a:p>
            <a:pPr defTabSz="177800"/>
            <a:r>
              <a:rPr lang="en-US" dirty="0" smtClean="0"/>
              <a:t>Defining software radio using tiers...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The SDR Forum has defined the following tiers, describing evolving capabilities in terms of flexibility</a:t>
            </a:r>
          </a:p>
          <a:p>
            <a:r>
              <a:rPr lang="en-US" sz="3100" dirty="0" smtClean="0"/>
              <a:t>Tier 0</a:t>
            </a:r>
            <a:r>
              <a:rPr lang="en-US" sz="3600" dirty="0" smtClean="0"/>
              <a:t>:</a:t>
            </a:r>
            <a:r>
              <a:rPr lang="en-US" sz="2300" b="1" dirty="0" smtClean="0"/>
              <a:t>The Hardware Radio</a:t>
            </a:r>
            <a:endParaRPr lang="en-US" b="1" dirty="0" smtClean="0"/>
          </a:p>
          <a:p>
            <a:r>
              <a:rPr lang="en-US" sz="3100" dirty="0" smtClean="0"/>
              <a:t>Tier 1</a:t>
            </a:r>
          </a:p>
          <a:p>
            <a:pPr>
              <a:buNone/>
            </a:pPr>
            <a:r>
              <a:rPr lang="en-US" sz="2300" b="1" dirty="0" smtClean="0"/>
              <a:t>    Software Controlled Radio (SCR):</a:t>
            </a:r>
          </a:p>
          <a:p>
            <a:pPr>
              <a:buFont typeface="Wingdings" pitchFamily="2" charset="2"/>
              <a:buChar char="Ø"/>
            </a:pPr>
            <a:r>
              <a:rPr lang="en-US" dirty="0" smtClean="0"/>
              <a:t> Only control functions software </a:t>
            </a:r>
          </a:p>
          <a:p>
            <a:pPr>
              <a:buFont typeface="Wingdings" pitchFamily="2" charset="2"/>
              <a:buChar char="Ø"/>
            </a:pPr>
            <a:r>
              <a:rPr lang="en-US" dirty="0" smtClean="0"/>
              <a:t>Extends to inter-connects, power levels etc. but not to frequency bands and/or modulation types</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534400" cy="758952"/>
          </a:xfrm>
        </p:spPr>
        <p:txBody>
          <a:bodyPr/>
          <a:lstStyle/>
          <a:p>
            <a:pPr defTabSz="177800"/>
            <a:r>
              <a:rPr lang="en-US" dirty="0" smtClean="0"/>
              <a:t>Defining software radio using tiers...</a:t>
            </a:r>
            <a:endParaRPr lang="en-US"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t>The SDR Forum has defined the following tiers, describing evolving capabilities in terms of flexibility</a:t>
            </a:r>
          </a:p>
          <a:p>
            <a:r>
              <a:rPr lang="en-US" sz="3100" dirty="0" smtClean="0"/>
              <a:t>Tier 0</a:t>
            </a:r>
            <a:r>
              <a:rPr lang="en-US" sz="3600" dirty="0" smtClean="0"/>
              <a:t>: </a:t>
            </a:r>
            <a:r>
              <a:rPr lang="en-US" sz="2300" b="1" dirty="0" smtClean="0"/>
              <a:t>The Hardware Radio</a:t>
            </a:r>
            <a:endParaRPr lang="en-US" b="1" dirty="0" smtClean="0"/>
          </a:p>
          <a:p>
            <a:r>
              <a:rPr lang="en-US" sz="3100" dirty="0" smtClean="0"/>
              <a:t>Tier 1: </a:t>
            </a:r>
            <a:r>
              <a:rPr lang="en-US" sz="2300" b="1" dirty="0" smtClean="0"/>
              <a:t>Software Controlled Radio (SCR)</a:t>
            </a:r>
          </a:p>
          <a:p>
            <a:r>
              <a:rPr lang="en-US" sz="3100" dirty="0" smtClean="0"/>
              <a:t>Tier 2</a:t>
            </a:r>
            <a:endParaRPr lang="en-US" sz="3200" dirty="0" smtClean="0"/>
          </a:p>
          <a:p>
            <a:pPr>
              <a:buNone/>
            </a:pPr>
            <a:r>
              <a:rPr lang="en-US" sz="3200" b="1" dirty="0" smtClean="0"/>
              <a:t>Software Defined Radio (SDR): </a:t>
            </a:r>
          </a:p>
          <a:p>
            <a:pPr>
              <a:buFont typeface="Wingdings" pitchFamily="2" charset="2"/>
              <a:buChar char="Ø"/>
            </a:pPr>
            <a:r>
              <a:rPr lang="en-US" sz="3200" dirty="0" smtClean="0"/>
              <a:t>provide software control of provide control of a variety of modulation techniques, such as</a:t>
            </a:r>
          </a:p>
          <a:p>
            <a:pPr marL="1092200" indent="0">
              <a:buFont typeface="Wingdings" pitchFamily="2" charset="2"/>
              <a:buChar char="ü"/>
            </a:pPr>
            <a:r>
              <a:rPr lang="en-US" sz="3200" dirty="0" smtClean="0"/>
              <a:t>     Wide-band or narrow-band operation,</a:t>
            </a:r>
          </a:p>
          <a:p>
            <a:pPr marL="1092200" indent="217488">
              <a:buFont typeface="Wingdings" pitchFamily="2" charset="2"/>
              <a:buChar char="ü"/>
            </a:pPr>
            <a:r>
              <a:rPr lang="en-US" sz="3200" dirty="0" smtClean="0"/>
              <a:t>    Communications security functions (such as hopping),</a:t>
            </a:r>
          </a:p>
          <a:p>
            <a:pPr marL="1092200" indent="449263">
              <a:buFont typeface="Wingdings" pitchFamily="2" charset="2"/>
              <a:buChar char="ü"/>
            </a:pPr>
            <a:r>
              <a:rPr lang="en-US" sz="3200" dirty="0" smtClean="0"/>
              <a:t>Waveform requirements of current and evolving standards over a broad frequency range.</a:t>
            </a:r>
          </a:p>
          <a:p>
            <a:pPr marL="53975" indent="0">
              <a:buFont typeface="Wingdings" pitchFamily="2" charset="2"/>
              <a:buChar char="Ø"/>
            </a:pPr>
            <a:r>
              <a:rPr lang="en-US" sz="3200" dirty="0" smtClean="0"/>
              <a:t> The frequency bands covered may still be constrained at the</a:t>
            </a:r>
          </a:p>
          <a:p>
            <a:pPr>
              <a:buNone/>
            </a:pPr>
            <a:r>
              <a:rPr lang="en-US" sz="3200" dirty="0" smtClean="0"/>
              <a:t>front-end requiring a switch in the antenna system</a:t>
            </a:r>
            <a:endParaRPr lang="en-US" sz="31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04800"/>
            <a:ext cx="8534400" cy="758825"/>
          </a:xfrm>
        </p:spPr>
        <p:txBody>
          <a:bodyPr/>
          <a:lstStyle/>
          <a:p>
            <a:pPr defTabSz="177800"/>
            <a:r>
              <a:rPr lang="en-US" dirty="0" smtClean="0">
                <a:solidFill>
                  <a:srgbClr val="7B9899"/>
                </a:solidFill>
              </a:rPr>
              <a:t>Defining software radio using tiers...</a:t>
            </a:r>
          </a:p>
        </p:txBody>
      </p:sp>
      <p:sp>
        <p:nvSpPr>
          <p:cNvPr id="3" name="Content Placeholder 2"/>
          <p:cNvSpPr>
            <a:spLocks noGrp="1"/>
          </p:cNvSpPr>
          <p:nvPr>
            <p:ph sz="quarter" idx="1"/>
          </p:nvPr>
        </p:nvSpPr>
        <p:spPr>
          <a:xfrm>
            <a:off x="301625" y="1527175"/>
            <a:ext cx="8504238" cy="4572000"/>
          </a:xfrm>
        </p:spPr>
        <p:txBody>
          <a:bodyPr>
            <a:normAutofit/>
          </a:bodyPr>
          <a:lstStyle/>
          <a:p>
            <a:pPr>
              <a:lnSpc>
                <a:spcPct val="80000"/>
              </a:lnSpc>
              <a:buFont typeface="Wingdings 2" pitchFamily="18" charset="2"/>
              <a:buNone/>
            </a:pPr>
            <a:r>
              <a:rPr lang="en-US" sz="2100" dirty="0" smtClean="0"/>
              <a:t>The SDR Forum has defined the following tiers, describing evolving capabilities in terms of flexibility</a:t>
            </a:r>
          </a:p>
          <a:p>
            <a:pPr>
              <a:lnSpc>
                <a:spcPct val="80000"/>
              </a:lnSpc>
            </a:pPr>
            <a:r>
              <a:rPr lang="en-US" sz="2400" dirty="0" smtClean="0"/>
              <a:t>Tier 0</a:t>
            </a:r>
            <a:r>
              <a:rPr lang="en-US" sz="2800" dirty="0" smtClean="0"/>
              <a:t>: </a:t>
            </a:r>
            <a:r>
              <a:rPr lang="en-US" sz="1800" b="1" dirty="0" smtClean="0"/>
              <a:t>The Hardware Radio</a:t>
            </a:r>
            <a:endParaRPr lang="en-US" sz="2100" b="1" dirty="0" smtClean="0"/>
          </a:p>
          <a:p>
            <a:pPr>
              <a:lnSpc>
                <a:spcPct val="80000"/>
              </a:lnSpc>
            </a:pPr>
            <a:r>
              <a:rPr lang="en-US" sz="2400" dirty="0" smtClean="0"/>
              <a:t>Tier 1:  </a:t>
            </a:r>
            <a:r>
              <a:rPr lang="en-US" sz="1800" b="1" dirty="0" smtClean="0"/>
              <a:t>Software Controlled Radio (SCR)</a:t>
            </a:r>
          </a:p>
          <a:p>
            <a:r>
              <a:rPr lang="en-US" sz="2400" dirty="0" smtClean="0"/>
              <a:t>Tier 2: </a:t>
            </a:r>
            <a:r>
              <a:rPr lang="en-US" sz="1800" b="1" dirty="0" smtClean="0"/>
              <a:t>Software Defined Radio (SDR)</a:t>
            </a:r>
            <a:r>
              <a:rPr lang="en-US" sz="1900" dirty="0" smtClean="0"/>
              <a:t> </a:t>
            </a:r>
          </a:p>
          <a:p>
            <a:r>
              <a:rPr lang="en-US" sz="2400" dirty="0" smtClean="0"/>
              <a:t>Tier 3</a:t>
            </a:r>
          </a:p>
          <a:p>
            <a:pPr>
              <a:buFont typeface="Wingdings 2" pitchFamily="18" charset="2"/>
              <a:buNone/>
            </a:pPr>
            <a:r>
              <a:rPr lang="en-US" sz="2000" b="1" dirty="0" smtClean="0"/>
              <a:t>	Ideal Software Radio (ISR)</a:t>
            </a:r>
            <a:r>
              <a:rPr lang="en-US" sz="2000" dirty="0" smtClean="0"/>
              <a:t>: </a:t>
            </a:r>
          </a:p>
          <a:p>
            <a:pPr>
              <a:buFont typeface="Wingdings" pitchFamily="2" charset="2"/>
              <a:buChar char="Ø"/>
            </a:pPr>
            <a:r>
              <a:rPr lang="en-US" sz="2000" dirty="0" smtClean="0"/>
              <a:t>Even the analog amplification or heterodyne mixing prior to digital-analog conversion is eliminated. </a:t>
            </a:r>
          </a:p>
          <a:p>
            <a:pPr>
              <a:buFont typeface="Wingdings" pitchFamily="2" charset="2"/>
              <a:buChar char="Ø"/>
            </a:pPr>
            <a:r>
              <a:rPr lang="en-US" sz="2000" dirty="0" smtClean="0"/>
              <a:t>Programmability extends to the entire system with analog conversion only at the antenna, speaker and microphones.</a:t>
            </a:r>
          </a:p>
          <a:p>
            <a:pPr>
              <a:buFont typeface="Wingdings" pitchFamily="2" charset="2"/>
              <a:buNone/>
            </a:pPr>
            <a:endParaRPr lang="en-US" sz="2000" dirty="0" smtClean="0"/>
          </a:p>
          <a:p>
            <a:pPr>
              <a:lnSpc>
                <a:spcPct val="80000"/>
              </a:lnSpc>
            </a:pPr>
            <a:endParaRPr lang="en-US" sz="19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685800" y="304800"/>
            <a:ext cx="8534400" cy="758825"/>
          </a:xfrm>
        </p:spPr>
        <p:txBody>
          <a:bodyPr/>
          <a:lstStyle/>
          <a:p>
            <a:pPr defTabSz="177800"/>
            <a:r>
              <a:rPr lang="en-US" dirty="0" smtClean="0"/>
              <a:t>Defining software radio using tiers...</a:t>
            </a:r>
          </a:p>
        </p:txBody>
      </p:sp>
      <p:sp>
        <p:nvSpPr>
          <p:cNvPr id="3" name="Content Placeholder 2"/>
          <p:cNvSpPr>
            <a:spLocks noGrp="1"/>
          </p:cNvSpPr>
          <p:nvPr>
            <p:ph sz="quarter" idx="4294967295"/>
          </p:nvPr>
        </p:nvSpPr>
        <p:spPr>
          <a:xfrm>
            <a:off x="301625" y="1527175"/>
            <a:ext cx="8504238" cy="4572000"/>
          </a:xfrm>
        </p:spPr>
        <p:txBody>
          <a:bodyPr>
            <a:normAutofit fontScale="92500" lnSpcReduction="10000"/>
          </a:bodyPr>
          <a:lstStyle/>
          <a:p>
            <a:pPr>
              <a:lnSpc>
                <a:spcPct val="80000"/>
              </a:lnSpc>
              <a:buFont typeface="Wingdings 2" pitchFamily="18" charset="2"/>
              <a:buNone/>
            </a:pPr>
            <a:r>
              <a:rPr lang="en-US" sz="2100" dirty="0" smtClean="0"/>
              <a:t>The SDR Forum has defined the following tiers, describing evolving capabilities in terms of flexibility</a:t>
            </a:r>
          </a:p>
          <a:p>
            <a:pPr>
              <a:lnSpc>
                <a:spcPct val="80000"/>
              </a:lnSpc>
              <a:buFont typeface="Wingdings 2" pitchFamily="18" charset="2"/>
              <a:buNone/>
            </a:pPr>
            <a:endParaRPr lang="en-US" sz="2100" dirty="0" smtClean="0"/>
          </a:p>
          <a:p>
            <a:pPr>
              <a:lnSpc>
                <a:spcPct val="80000"/>
              </a:lnSpc>
            </a:pPr>
            <a:r>
              <a:rPr lang="en-US" sz="1800" dirty="0" smtClean="0"/>
              <a:t>Tier 0: </a:t>
            </a:r>
            <a:r>
              <a:rPr lang="en-US" sz="1800" b="1" dirty="0" smtClean="0"/>
              <a:t>The Hardware Radio</a:t>
            </a:r>
          </a:p>
          <a:p>
            <a:pPr>
              <a:lnSpc>
                <a:spcPct val="80000"/>
              </a:lnSpc>
            </a:pPr>
            <a:r>
              <a:rPr lang="en-US" sz="1800" dirty="0" smtClean="0"/>
              <a:t>Tier 1:  </a:t>
            </a:r>
            <a:r>
              <a:rPr lang="en-US" sz="1800" b="1" dirty="0" smtClean="0"/>
              <a:t>Software Controlled Radio (SCR)</a:t>
            </a:r>
          </a:p>
          <a:p>
            <a:r>
              <a:rPr lang="en-US" sz="1800" dirty="0" smtClean="0"/>
              <a:t>Tier 2: </a:t>
            </a:r>
            <a:r>
              <a:rPr lang="en-US" sz="1800" b="1" dirty="0" smtClean="0"/>
              <a:t>Software Defined Radio (SDR)</a:t>
            </a:r>
            <a:r>
              <a:rPr lang="en-US" sz="1800" dirty="0" smtClean="0"/>
              <a:t> </a:t>
            </a:r>
          </a:p>
          <a:p>
            <a:r>
              <a:rPr lang="en-US" sz="1800" dirty="0" smtClean="0"/>
              <a:t>Tier 3:</a:t>
            </a:r>
            <a:r>
              <a:rPr lang="en-US" sz="1800" b="1" dirty="0" smtClean="0"/>
              <a:t>Ideal Software Radio (ISR)</a:t>
            </a:r>
            <a:endParaRPr lang="en-US" sz="1800" dirty="0" smtClean="0"/>
          </a:p>
          <a:p>
            <a:r>
              <a:rPr lang="en-US" sz="1800" dirty="0" smtClean="0"/>
              <a:t>Tier 4 (for comparison purpose only)</a:t>
            </a:r>
          </a:p>
          <a:p>
            <a:pPr>
              <a:buFont typeface="Wingdings 2" pitchFamily="18" charset="2"/>
              <a:buNone/>
            </a:pPr>
            <a:r>
              <a:rPr lang="en-US" sz="2000" b="1" dirty="0" smtClean="0"/>
              <a:t>	Ultimate Software Radio (USR)</a:t>
            </a:r>
            <a:r>
              <a:rPr lang="en-US" sz="2000" dirty="0" smtClean="0"/>
              <a:t>:</a:t>
            </a:r>
          </a:p>
          <a:p>
            <a:pPr>
              <a:buFont typeface="Wingdings" pitchFamily="2" charset="2"/>
              <a:buChar char="Ø"/>
            </a:pPr>
            <a:r>
              <a:rPr lang="en-US" sz="2000" dirty="0" smtClean="0"/>
              <a:t> Accepts fully programmable traffic </a:t>
            </a:r>
          </a:p>
          <a:p>
            <a:pPr>
              <a:buFont typeface="Wingdings" pitchFamily="2" charset="2"/>
              <a:buChar char="Ø"/>
            </a:pPr>
            <a:r>
              <a:rPr lang="en-US" sz="2000" dirty="0" smtClean="0"/>
              <a:t>supports a broad range of frequencies, air-interfaces &amp; applications software. </a:t>
            </a:r>
          </a:p>
          <a:p>
            <a:pPr>
              <a:buFont typeface="Wingdings" pitchFamily="2" charset="2"/>
              <a:buChar char="Ø"/>
            </a:pPr>
            <a:r>
              <a:rPr lang="en-US" sz="2000" dirty="0" smtClean="0"/>
              <a:t> can switch from one air interface format to another in milliseconds, use GPS to track the users location, store money using smartcard technology, or provide video so that the user can watch a local broadcast station or receive a satellite transmission.</a:t>
            </a:r>
          </a:p>
          <a:p>
            <a:pPr>
              <a:buFont typeface="Wingdings" pitchFamily="2" charset="2"/>
              <a:buNone/>
            </a:pPr>
            <a:endParaRPr lang="en-US" sz="2000" dirty="0" smtClean="0"/>
          </a:p>
          <a:p>
            <a:pPr>
              <a:lnSpc>
                <a:spcPct val="80000"/>
              </a:lnSpc>
            </a:pPr>
            <a:endParaRPr lang="en-US" sz="19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2202</Words>
  <Application>Microsoft Office PowerPoint</Application>
  <PresentationFormat>On-screen Show (4:3)</PresentationFormat>
  <Paragraphs>501</Paragraphs>
  <Slides>54</Slides>
  <Notes>21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Civic</vt:lpstr>
      <vt:lpstr>GNU RADIO INTRODUCTION</vt:lpstr>
      <vt:lpstr>OUTLINE</vt:lpstr>
      <vt:lpstr>INTRODUCTION</vt:lpstr>
      <vt:lpstr>SOFTWARE RADIO</vt:lpstr>
      <vt:lpstr>Defining software radio using tiers...</vt:lpstr>
      <vt:lpstr>Defining software radio using tiers...</vt:lpstr>
      <vt:lpstr>Defining software radio using tiers...</vt:lpstr>
      <vt:lpstr>Defining software radio using tiers...</vt:lpstr>
      <vt:lpstr>Defining software radio using tiers...</vt:lpstr>
      <vt:lpstr>Defining software radio using tiers...</vt:lpstr>
      <vt:lpstr>GNU RADIO  </vt:lpstr>
      <vt:lpstr>BLOCK DIAGRAM</vt:lpstr>
      <vt:lpstr>PLATFORMS</vt:lpstr>
      <vt:lpstr>SOFTWARE</vt:lpstr>
      <vt:lpstr>APPLICATION</vt:lpstr>
      <vt:lpstr>Overall Architecture</vt:lpstr>
      <vt:lpstr>Universal Software Radio Peripheral </vt:lpstr>
      <vt:lpstr>Mother Board</vt:lpstr>
      <vt:lpstr>Slide 19</vt:lpstr>
      <vt:lpstr>Slide 20</vt:lpstr>
      <vt:lpstr>ARCHITECTURE</vt:lpstr>
      <vt:lpstr>ARCHITECTURE</vt:lpstr>
      <vt:lpstr>Transmitter/Reciever</vt:lpstr>
      <vt:lpstr>ARCHITECTURE</vt:lpstr>
      <vt:lpstr>ARCHITECTURE</vt:lpstr>
      <vt:lpstr>FPGA</vt:lpstr>
      <vt:lpstr>DDC</vt:lpstr>
      <vt:lpstr>ARCHITECTURE</vt:lpstr>
      <vt:lpstr>Slide 29</vt:lpstr>
      <vt:lpstr>USRP2</vt:lpstr>
      <vt:lpstr>Slide 31</vt:lpstr>
      <vt:lpstr>FEATURES</vt:lpstr>
      <vt:lpstr>Slide 33</vt:lpstr>
      <vt:lpstr>USRP2 FPGA</vt:lpstr>
      <vt:lpstr>Slide 35</vt:lpstr>
      <vt:lpstr>DAUGHTER BOARDS</vt:lpstr>
      <vt:lpstr>Slide 37</vt:lpstr>
      <vt:lpstr>VARIOUS DAUGHTER BOARDS USED</vt:lpstr>
      <vt:lpstr>Slide 39</vt:lpstr>
      <vt:lpstr>Slide 40</vt:lpstr>
      <vt:lpstr>Slide 41</vt:lpstr>
      <vt:lpstr>Slide 42</vt:lpstr>
      <vt:lpstr>PROPERTIES/COMPONENTS</vt:lpstr>
      <vt:lpstr>Properties/components Contd.</vt:lpstr>
      <vt:lpstr>Properties/components  Contd.</vt:lpstr>
      <vt:lpstr>Properties/components Contd.</vt:lpstr>
      <vt:lpstr>Properties/components Contd.</vt:lpstr>
      <vt:lpstr>APPLICATION</vt:lpstr>
      <vt:lpstr>USRP v/S USRP 2</vt:lpstr>
      <vt:lpstr>USB 2.0 and Ethernet</vt:lpstr>
      <vt:lpstr>ADC and DAC</vt:lpstr>
      <vt:lpstr>DAUGHTERBOARD</vt:lpstr>
      <vt:lpstr>References</vt:lpstr>
      <vt:lpstr>         THE  END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GNU RADIO INTRODUCTION</dc:title>
  <dc:creator>Guest</dc:creator>
  <cp:lastModifiedBy>home sweet home</cp:lastModifiedBy>
  <cp:revision>51</cp:revision>
  <dcterms:created xsi:type="dcterms:W3CDTF">2009-09-14T22:25:49Z</dcterms:created>
  <dcterms:modified xsi:type="dcterms:W3CDTF">2009-09-18T14:49:41Z</dcterms:modified>
</cp:coreProperties>
</file>